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60" r:id="rId3"/>
    <p:sldId id="257" r:id="rId4"/>
    <p:sldId id="258" r:id="rId5"/>
    <p:sldId id="259" r:id="rId6"/>
    <p:sldId id="261" r:id="rId7"/>
    <p:sldId id="279" r:id="rId8"/>
    <p:sldId id="263" r:id="rId9"/>
    <p:sldId id="262" r:id="rId10"/>
    <p:sldId id="264" r:id="rId11"/>
    <p:sldId id="265" r:id="rId12"/>
    <p:sldId id="266" r:id="rId13"/>
    <p:sldId id="267" r:id="rId14"/>
    <p:sldId id="268" r:id="rId15"/>
    <p:sldId id="269" r:id="rId16"/>
    <p:sldId id="270" r:id="rId17"/>
    <p:sldId id="271" r:id="rId18"/>
    <p:sldId id="274" r:id="rId19"/>
    <p:sldId id="275" r:id="rId20"/>
    <p:sldId id="276" r:id="rId21"/>
    <p:sldId id="281" r:id="rId22"/>
    <p:sldId id="277" r:id="rId2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0" autoAdjust="0"/>
    <p:restoredTop sz="94660"/>
  </p:normalViewPr>
  <p:slideViewPr>
    <p:cSldViewPr>
      <p:cViewPr varScale="1">
        <p:scale>
          <a:sx n="65" d="100"/>
          <a:sy n="65" d="100"/>
        </p:scale>
        <p:origin x="-152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Modifiez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FC3A5FF9-B21E-41B0-AEC7-A0E7D03EDF81}" type="datetimeFigureOut">
              <a:rPr lang="fr-FR" smtClean="0"/>
              <a:t>09/11/2019</a:t>
            </a:fld>
            <a:endParaRPr lang="fr-FR"/>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F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DC684759-FC82-493F-A39A-13D09F61C106}"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C3A5FF9-B21E-41B0-AEC7-A0E7D03EDF81}" type="datetimeFigureOut">
              <a:rPr lang="fr-FR" smtClean="0"/>
              <a:t>09/11/2019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C684759-FC82-493F-A39A-13D09F61C106}"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C3A5FF9-B21E-41B0-AEC7-A0E7D03EDF81}" type="datetimeFigureOut">
              <a:rPr lang="fr-FR" smtClean="0"/>
              <a:t>09/11/2019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C684759-FC82-493F-A39A-13D09F61C106}"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FC3A5FF9-B21E-41B0-AEC7-A0E7D03EDF81}" type="datetimeFigureOut">
              <a:rPr lang="fr-FR" smtClean="0"/>
              <a:t>09/11/2019</a:t>
            </a:fld>
            <a:endParaRPr lang="fr-FR"/>
          </a:p>
        </p:txBody>
      </p:sp>
      <p:sp>
        <p:nvSpPr>
          <p:cNvPr id="9" name="Espace réservé du numéro de diapositive 8"/>
          <p:cNvSpPr>
            <a:spLocks noGrp="1"/>
          </p:cNvSpPr>
          <p:nvPr>
            <p:ph type="sldNum" sz="quarter" idx="15"/>
          </p:nvPr>
        </p:nvSpPr>
        <p:spPr/>
        <p:txBody>
          <a:bodyPr rtlCol="0"/>
          <a:lstStyle/>
          <a:p>
            <a:fld id="{DC684759-FC82-493F-A39A-13D09F61C106}" type="slidenum">
              <a:rPr lang="fr-FR" smtClean="0"/>
              <a:t>‹N°›</a:t>
            </a:fld>
            <a:endParaRPr lang="fr-FR"/>
          </a:p>
        </p:txBody>
      </p:sp>
      <p:sp>
        <p:nvSpPr>
          <p:cNvPr id="10" name="Espace réservé du pied de page 9"/>
          <p:cNvSpPr>
            <a:spLocks noGrp="1"/>
          </p:cNvSpPr>
          <p:nvPr>
            <p:ph type="ftr" sz="quarter" idx="16"/>
          </p:nvPr>
        </p:nvSpPr>
        <p:spPr/>
        <p:txBody>
          <a:bodyPr rtlCol="0"/>
          <a:lstStyle/>
          <a:p>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FC3A5FF9-B21E-41B0-AEC7-A0E7D03EDF81}" type="datetimeFigureOut">
              <a:rPr lang="fr-FR" smtClean="0"/>
              <a:t>09/11/2019</a:t>
            </a:fld>
            <a:endParaRPr lang="fr-FR"/>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F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DC684759-FC82-493F-A39A-13D09F61C106}"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p>
            <a:fld id="{FC3A5FF9-B21E-41B0-AEC7-A0E7D03EDF81}" type="datetimeFigureOut">
              <a:rPr lang="fr-FR" smtClean="0"/>
              <a:t>09/11/2019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C684759-FC82-493F-A39A-13D09F61C106}" type="slidenum">
              <a:rPr lang="fr-FR" smtClean="0"/>
              <a:t>‹N°›</a:t>
            </a:fld>
            <a:endParaRPr lang="fr-FR"/>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Modifiez le style du titre</a:t>
            </a:r>
            <a:endParaRPr kumimoji="0" lang="en-US"/>
          </a:p>
        </p:txBody>
      </p:sp>
      <p:sp>
        <p:nvSpPr>
          <p:cNvPr id="7" name="Espace réservé de la date 6"/>
          <p:cNvSpPr>
            <a:spLocks noGrp="1"/>
          </p:cNvSpPr>
          <p:nvPr>
            <p:ph type="dt" sz="half" idx="10"/>
          </p:nvPr>
        </p:nvSpPr>
        <p:spPr/>
        <p:txBody>
          <a:bodyPr/>
          <a:lstStyle/>
          <a:p>
            <a:fld id="{FC3A5FF9-B21E-41B0-AEC7-A0E7D03EDF81}" type="datetimeFigureOut">
              <a:rPr lang="fr-FR" smtClean="0"/>
              <a:t>09/11/2019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C684759-FC82-493F-A39A-13D09F61C106}" type="slidenum">
              <a:rPr lang="fr-FR" smtClean="0"/>
              <a:t>‹N°›</a:t>
            </a:fld>
            <a:endParaRPr lang="fr-FR"/>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Modifiez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Modifiez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6" name="Espace réservé de la date 5"/>
          <p:cNvSpPr>
            <a:spLocks noGrp="1"/>
          </p:cNvSpPr>
          <p:nvPr>
            <p:ph type="dt" sz="half" idx="10"/>
          </p:nvPr>
        </p:nvSpPr>
        <p:spPr/>
        <p:txBody>
          <a:bodyPr rtlCol="0"/>
          <a:lstStyle/>
          <a:p>
            <a:fld id="{FC3A5FF9-B21E-41B0-AEC7-A0E7D03EDF81}" type="datetimeFigureOut">
              <a:rPr lang="fr-FR" smtClean="0"/>
              <a:t>09/11/2019</a:t>
            </a:fld>
            <a:endParaRPr lang="fr-FR"/>
          </a:p>
        </p:txBody>
      </p:sp>
      <p:sp>
        <p:nvSpPr>
          <p:cNvPr id="7" name="Espace réservé du numéro de diapositive 6"/>
          <p:cNvSpPr>
            <a:spLocks noGrp="1"/>
          </p:cNvSpPr>
          <p:nvPr>
            <p:ph type="sldNum" sz="quarter" idx="11"/>
          </p:nvPr>
        </p:nvSpPr>
        <p:spPr/>
        <p:txBody>
          <a:bodyPr rtlCol="0"/>
          <a:lstStyle/>
          <a:p>
            <a:fld id="{DC684759-FC82-493F-A39A-13D09F61C106}" type="slidenum">
              <a:rPr lang="fr-FR" smtClean="0"/>
              <a:t>‹N°›</a:t>
            </a:fld>
            <a:endParaRPr lang="fr-FR"/>
          </a:p>
        </p:txBody>
      </p:sp>
      <p:sp>
        <p:nvSpPr>
          <p:cNvPr id="8" name="Espace réservé du pied de page 7"/>
          <p:cNvSpPr>
            <a:spLocks noGrp="1"/>
          </p:cNvSpPr>
          <p:nvPr>
            <p:ph type="ftr" sz="quarter" idx="12"/>
          </p:nvPr>
        </p:nvSpPr>
        <p:spPr/>
        <p:txBody>
          <a:bodyPr rtlCol="0"/>
          <a:lstStyle/>
          <a:p>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C3A5FF9-B21E-41B0-AEC7-A0E7D03EDF81}" type="datetimeFigureOut">
              <a:rPr lang="fr-FR" smtClean="0"/>
              <a:t>09/11/2019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C684759-FC82-493F-A39A-13D09F61C106}"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FC3A5FF9-B21E-41B0-AEC7-A0E7D03EDF81}" type="datetimeFigureOut">
              <a:rPr lang="fr-FR" smtClean="0"/>
              <a:t>09/11/2019</a:t>
            </a:fld>
            <a:endParaRPr lang="fr-FR"/>
          </a:p>
        </p:txBody>
      </p:sp>
      <p:sp>
        <p:nvSpPr>
          <p:cNvPr id="22" name="Espace réservé du numéro de diapositive 21"/>
          <p:cNvSpPr>
            <a:spLocks noGrp="1"/>
          </p:cNvSpPr>
          <p:nvPr>
            <p:ph type="sldNum" sz="quarter" idx="15"/>
          </p:nvPr>
        </p:nvSpPr>
        <p:spPr/>
        <p:txBody>
          <a:bodyPr rtlCol="0"/>
          <a:lstStyle/>
          <a:p>
            <a:fld id="{DC684759-FC82-493F-A39A-13D09F61C106}" type="slidenum">
              <a:rPr lang="fr-FR" smtClean="0"/>
              <a:t>‹N°›</a:t>
            </a:fld>
            <a:endParaRPr lang="fr-FR"/>
          </a:p>
        </p:txBody>
      </p:sp>
      <p:sp>
        <p:nvSpPr>
          <p:cNvPr id="23" name="Espace réservé du pied de page 22"/>
          <p:cNvSpPr>
            <a:spLocks noGrp="1"/>
          </p:cNvSpPr>
          <p:nvPr>
            <p:ph type="ftr" sz="quarter" idx="16"/>
          </p:nvPr>
        </p:nvSpPr>
        <p:spPr/>
        <p:txBody>
          <a:bodyPr rtlCol="0"/>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FC3A5FF9-B21E-41B0-AEC7-A0E7D03EDF81}" type="datetimeFigureOut">
              <a:rPr lang="fr-FR" smtClean="0"/>
              <a:t>09/11/2019</a:t>
            </a:fld>
            <a:endParaRPr lang="fr-FR"/>
          </a:p>
        </p:txBody>
      </p:sp>
      <p:sp>
        <p:nvSpPr>
          <p:cNvPr id="18" name="Espace réservé du numéro de diapositive 17"/>
          <p:cNvSpPr>
            <a:spLocks noGrp="1"/>
          </p:cNvSpPr>
          <p:nvPr>
            <p:ph type="sldNum" sz="quarter" idx="11"/>
          </p:nvPr>
        </p:nvSpPr>
        <p:spPr/>
        <p:txBody>
          <a:bodyPr rtlCol="0"/>
          <a:lstStyle/>
          <a:p>
            <a:fld id="{DC684759-FC82-493F-A39A-13D09F61C106}" type="slidenum">
              <a:rPr lang="fr-FR" smtClean="0"/>
              <a:t>‹N°›</a:t>
            </a:fld>
            <a:endParaRPr lang="fr-FR"/>
          </a:p>
        </p:txBody>
      </p:sp>
      <p:sp>
        <p:nvSpPr>
          <p:cNvPr id="21" name="Espace réservé du pied de page 20"/>
          <p:cNvSpPr>
            <a:spLocks noGrp="1"/>
          </p:cNvSpPr>
          <p:nvPr>
            <p:ph type="ftr" sz="quarter" idx="12"/>
          </p:nvPr>
        </p:nvSpPr>
        <p:spPr/>
        <p:txBody>
          <a:bodyPr rtlCol="0"/>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FC3A5FF9-B21E-41B0-AEC7-A0E7D03EDF81}" type="datetimeFigureOut">
              <a:rPr lang="fr-FR" smtClean="0"/>
              <a:t>09/11/2019</a:t>
            </a:fld>
            <a:endParaRPr lang="fr-FR"/>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F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C684759-FC82-493F-A39A-13D09F61C106}"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korben.info/app/uploads/2017/06/icmp.jp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korben.info/app/uploads/2017/06/untitled.pn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korben.info/app/uploads/2017/06/untitled19.pn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korben.info/app/uploads/2017/06/call-flooding.jpg"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s://korben.info/app/uploads/2017/06/img007.jp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27584" y="1556792"/>
            <a:ext cx="7772400" cy="1470025"/>
          </a:xfrm>
        </p:spPr>
        <p:txBody>
          <a:bodyPr/>
          <a:lstStyle/>
          <a:p>
            <a:pPr algn="ctr"/>
            <a:r>
              <a:rPr lang="fr-FR" dirty="0" smtClean="0"/>
              <a:t>DDOS Attaque</a:t>
            </a:r>
            <a:r>
              <a:rPr lang="fr-FR" dirty="0"/>
              <a:t/>
            </a:r>
            <a:br>
              <a:rPr lang="fr-FR" dirty="0"/>
            </a:br>
            <a:r>
              <a:rPr lang="fr-FR" dirty="0"/>
              <a:t>(</a:t>
            </a:r>
            <a:r>
              <a:rPr lang="fr-FR" dirty="0" err="1"/>
              <a:t>Distributed</a:t>
            </a:r>
            <a:r>
              <a:rPr lang="fr-FR" dirty="0"/>
              <a:t> </a:t>
            </a:r>
            <a:r>
              <a:rPr lang="fr-FR" dirty="0" err="1"/>
              <a:t>Denial</a:t>
            </a:r>
            <a:r>
              <a:rPr lang="fr-FR" dirty="0"/>
              <a:t> of </a:t>
            </a:r>
            <a:r>
              <a:rPr lang="fr-FR" dirty="0" smtClean="0"/>
              <a:t>Service)</a:t>
            </a:r>
            <a:endParaRPr lang="fr-FR" dirty="0"/>
          </a:p>
        </p:txBody>
      </p:sp>
      <p:sp>
        <p:nvSpPr>
          <p:cNvPr id="3" name="Sous-titre 2"/>
          <p:cNvSpPr>
            <a:spLocks noGrp="1"/>
          </p:cNvSpPr>
          <p:nvPr>
            <p:ph type="subTitle" idx="1"/>
          </p:nvPr>
        </p:nvSpPr>
        <p:spPr>
          <a:xfrm>
            <a:off x="2411760" y="4149080"/>
            <a:ext cx="6400800" cy="1752600"/>
          </a:xfrm>
        </p:spPr>
        <p:txBody>
          <a:bodyPr>
            <a:normAutofit/>
          </a:bodyPr>
          <a:lstStyle/>
          <a:p>
            <a:pPr algn="l"/>
            <a:r>
              <a:rPr lang="fr-FR" dirty="0" smtClean="0">
                <a:solidFill>
                  <a:schemeClr val="tx1"/>
                </a:solidFill>
              </a:rPr>
              <a:t>Présente par : </a:t>
            </a:r>
            <a:r>
              <a:rPr lang="fr-FR" dirty="0" err="1" smtClean="0">
                <a:solidFill>
                  <a:schemeClr val="tx1"/>
                </a:solidFill>
              </a:rPr>
              <a:t>Bounab</a:t>
            </a:r>
            <a:r>
              <a:rPr lang="fr-FR" dirty="0" smtClean="0">
                <a:solidFill>
                  <a:schemeClr val="tx1"/>
                </a:solidFill>
              </a:rPr>
              <a:t> Fatima El </a:t>
            </a:r>
            <a:r>
              <a:rPr lang="fr-FR" dirty="0" err="1" smtClean="0">
                <a:solidFill>
                  <a:schemeClr val="tx1"/>
                </a:solidFill>
              </a:rPr>
              <a:t>Batoul</a:t>
            </a:r>
            <a:endParaRPr lang="fr-FR" dirty="0" smtClean="0">
              <a:solidFill>
                <a:schemeClr val="tx1"/>
              </a:solidFill>
            </a:endParaRPr>
          </a:p>
          <a:p>
            <a:r>
              <a:rPr lang="fr-FR" dirty="0">
                <a:solidFill>
                  <a:schemeClr val="tx1"/>
                </a:solidFill>
              </a:rPr>
              <a:t>Sous la direction de </a:t>
            </a:r>
            <a:r>
              <a:rPr lang="fr-FR" dirty="0">
                <a:solidFill>
                  <a:schemeClr val="tx1"/>
                </a:solidFill>
              </a:rPr>
              <a:t>: Dr </a:t>
            </a:r>
            <a:r>
              <a:rPr lang="fr-FR" dirty="0" err="1">
                <a:solidFill>
                  <a:schemeClr val="tx1"/>
                </a:solidFill>
              </a:rPr>
              <a:t>Benyatto</a:t>
            </a:r>
            <a:endParaRPr lang="fr-FR" dirty="0">
              <a:solidFill>
                <a:schemeClr val="tx1"/>
              </a:solidFill>
            </a:endParaRPr>
          </a:p>
          <a:p>
            <a:pPr algn="l"/>
            <a:r>
              <a:rPr lang="fr-FR" dirty="0" smtClean="0">
                <a:solidFill>
                  <a:schemeClr val="tx1"/>
                </a:solidFill>
              </a:rPr>
              <a:t>Module: technique d’optimisation pour les réseaux</a:t>
            </a:r>
          </a:p>
          <a:p>
            <a:pPr algn="l"/>
            <a:r>
              <a:rPr lang="fr-FR" dirty="0" smtClean="0">
                <a:solidFill>
                  <a:schemeClr val="tx1"/>
                </a:solidFill>
              </a:rPr>
              <a:t>Année : 2019/2020</a:t>
            </a:r>
          </a:p>
          <a:p>
            <a:pPr algn="l"/>
            <a:endParaRPr lang="fr-FR" dirty="0"/>
          </a:p>
          <a:p>
            <a:pPr algn="l"/>
            <a:endParaRPr lang="fr-FR" dirty="0"/>
          </a:p>
        </p:txBody>
      </p:sp>
    </p:spTree>
    <p:extLst>
      <p:ext uri="{BB962C8B-B14F-4D97-AF65-F5344CB8AC3E}">
        <p14:creationId xmlns:p14="http://schemas.microsoft.com/office/powerpoint/2010/main" val="22209813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smtClean="0"/>
              <a:t>Type D’attaque DDOS(2/4)</a:t>
            </a:r>
            <a:endParaRPr lang="fr-FR" dirty="0"/>
          </a:p>
        </p:txBody>
      </p:sp>
      <p:sp>
        <p:nvSpPr>
          <p:cNvPr id="3" name="Espace réservé du contenu 2"/>
          <p:cNvSpPr>
            <a:spLocks noGrp="1"/>
          </p:cNvSpPr>
          <p:nvPr>
            <p:ph sz="quarter" idx="1"/>
          </p:nvPr>
        </p:nvSpPr>
        <p:spPr/>
        <p:txBody>
          <a:bodyPr>
            <a:normAutofit/>
          </a:bodyPr>
          <a:lstStyle/>
          <a:p>
            <a:r>
              <a:rPr lang="fr-FR" b="1" dirty="0" smtClean="0"/>
              <a:t>Attaques DDOS basées sur le volume</a:t>
            </a:r>
            <a:endParaRPr lang="fr-FR" dirty="0" smtClean="0"/>
          </a:p>
          <a:p>
            <a:pPr marL="0" indent="0">
              <a:buNone/>
            </a:pPr>
            <a:r>
              <a:rPr lang="fr-FR" dirty="0" smtClean="0"/>
              <a:t>Le </a:t>
            </a:r>
            <a:r>
              <a:rPr lang="fr-FR" dirty="0"/>
              <a:t>concept est assez classique. Il s’agit de </a:t>
            </a:r>
            <a:r>
              <a:rPr lang="fr-FR" dirty="0" err="1"/>
              <a:t>flooder</a:t>
            </a:r>
            <a:r>
              <a:rPr lang="fr-FR" dirty="0"/>
              <a:t> la cible avec une grande quantité des paquets ou de connexions pour saturer tous les équipements nécessaires ou pour mobiliser toute la bande passante. </a:t>
            </a:r>
            <a:endParaRPr lang="fr-FR" dirty="0" smtClean="0"/>
          </a:p>
          <a:p>
            <a:pPr marL="0" indent="0">
              <a:buNone/>
            </a:pPr>
            <a:r>
              <a:rPr lang="fr-FR" dirty="0" smtClean="0"/>
              <a:t>Elles </a:t>
            </a:r>
            <a:r>
              <a:rPr lang="fr-FR" dirty="0"/>
              <a:t>nécessitent des </a:t>
            </a:r>
            <a:r>
              <a:rPr lang="fr-FR" dirty="0" err="1"/>
              <a:t>botnets</a:t>
            </a:r>
            <a:r>
              <a:rPr lang="fr-FR" dirty="0"/>
              <a:t>, c’est à dire des réseaux de machines zombies capables de </a:t>
            </a:r>
            <a:r>
              <a:rPr lang="fr-FR" dirty="0" err="1"/>
              <a:t>flooder</a:t>
            </a:r>
            <a:r>
              <a:rPr lang="fr-FR" dirty="0"/>
              <a:t> des machines de manière synchronisée.</a:t>
            </a:r>
          </a:p>
          <a:p>
            <a:endParaRPr lang="fr-FR" dirty="0"/>
          </a:p>
        </p:txBody>
      </p:sp>
    </p:spTree>
    <p:extLst>
      <p:ext uri="{BB962C8B-B14F-4D97-AF65-F5344CB8AC3E}">
        <p14:creationId xmlns:p14="http://schemas.microsoft.com/office/powerpoint/2010/main" val="22469517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04664"/>
            <a:ext cx="8229600" cy="1143000"/>
          </a:xfrm>
        </p:spPr>
        <p:txBody>
          <a:bodyPr>
            <a:normAutofit/>
          </a:bodyPr>
          <a:lstStyle/>
          <a:p>
            <a:pPr lvl="0" algn="ctr"/>
            <a:r>
              <a:rPr lang="fr-FR" dirty="0" smtClean="0"/>
              <a:t>Type D’attaque DDOS(3/4)</a:t>
            </a:r>
            <a:endParaRPr lang="fr-FR" dirty="0"/>
          </a:p>
        </p:txBody>
      </p:sp>
      <p:sp>
        <p:nvSpPr>
          <p:cNvPr id="3" name="Espace réservé du contenu 2"/>
          <p:cNvSpPr>
            <a:spLocks noGrp="1"/>
          </p:cNvSpPr>
          <p:nvPr>
            <p:ph sz="quarter" idx="1"/>
          </p:nvPr>
        </p:nvSpPr>
        <p:spPr/>
        <p:txBody>
          <a:bodyPr>
            <a:normAutofit/>
          </a:bodyPr>
          <a:lstStyle/>
          <a:p>
            <a:r>
              <a:rPr lang="fr-FR" b="1" dirty="0" smtClean="0"/>
              <a:t>Attaques </a:t>
            </a:r>
            <a:r>
              <a:rPr lang="fr-FR" b="1" dirty="0" err="1" smtClean="0"/>
              <a:t>DDoS</a:t>
            </a:r>
            <a:r>
              <a:rPr lang="fr-FR" b="1" dirty="0" smtClean="0"/>
              <a:t> ciblant les applications :</a:t>
            </a:r>
            <a:endParaRPr lang="fr-FR" dirty="0" smtClean="0"/>
          </a:p>
          <a:p>
            <a:pPr marL="0" indent="0">
              <a:buNone/>
            </a:pPr>
            <a:r>
              <a:rPr lang="fr-FR" dirty="0"/>
              <a:t> Une attaque </a:t>
            </a:r>
            <a:r>
              <a:rPr lang="fr-FR" dirty="0" err="1"/>
              <a:t>DDoS</a:t>
            </a:r>
            <a:r>
              <a:rPr lang="fr-FR" dirty="0"/>
              <a:t> peut cibler différentes applications mais la plus commune consiste à </a:t>
            </a:r>
            <a:r>
              <a:rPr lang="fr-FR" dirty="0" err="1"/>
              <a:t>flooder</a:t>
            </a:r>
            <a:r>
              <a:rPr lang="fr-FR" dirty="0"/>
              <a:t> à l’aide de requêtes GET et POST, le serveur web de la cible. Surchargé par ce flood HTTP, le serveur web ne parvient plus à répondre et le site ou le service devient inaccessible. D’autres applications peuvent être ciblées comme les DNS.</a:t>
            </a:r>
          </a:p>
          <a:p>
            <a:endParaRPr lang="fr-FR" dirty="0"/>
          </a:p>
        </p:txBody>
      </p:sp>
    </p:spTree>
    <p:extLst>
      <p:ext uri="{BB962C8B-B14F-4D97-AF65-F5344CB8AC3E}">
        <p14:creationId xmlns:p14="http://schemas.microsoft.com/office/powerpoint/2010/main" val="29586747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lgn="ctr"/>
            <a:r>
              <a:rPr lang="fr-FR" dirty="0" smtClean="0"/>
              <a:t>Type D’attaque DDOS(4/4)</a:t>
            </a:r>
            <a:endParaRPr lang="fr-FR" dirty="0"/>
          </a:p>
        </p:txBody>
      </p:sp>
      <p:sp>
        <p:nvSpPr>
          <p:cNvPr id="3" name="Espace réservé du contenu 2"/>
          <p:cNvSpPr>
            <a:spLocks noGrp="1"/>
          </p:cNvSpPr>
          <p:nvPr>
            <p:ph sz="quarter" idx="1"/>
          </p:nvPr>
        </p:nvSpPr>
        <p:spPr/>
        <p:txBody>
          <a:bodyPr/>
          <a:lstStyle/>
          <a:p>
            <a:pPr lvl="0"/>
            <a:r>
              <a:rPr lang="fr-FR" b="1" dirty="0" smtClean="0"/>
              <a:t>Attaques à bas volume :</a:t>
            </a:r>
            <a:endParaRPr lang="fr-FR" dirty="0"/>
          </a:p>
          <a:p>
            <a:pPr marL="0" lvl="0" indent="0">
              <a:buNone/>
            </a:pPr>
            <a:r>
              <a:rPr lang="fr-FR" dirty="0" smtClean="0"/>
              <a:t>Ces </a:t>
            </a:r>
            <a:r>
              <a:rPr lang="fr-FR" dirty="0"/>
              <a:t>attaques tirent le plus souvent parti de défaut de conception dans les applications. Avec une très petite quantité de données et de bande passante, un attaquant peut paralyser un serveur. </a:t>
            </a:r>
          </a:p>
        </p:txBody>
      </p:sp>
    </p:spTree>
    <p:extLst>
      <p:ext uri="{BB962C8B-B14F-4D97-AF65-F5344CB8AC3E}">
        <p14:creationId xmlns:p14="http://schemas.microsoft.com/office/powerpoint/2010/main" val="20458704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05999" y="404664"/>
            <a:ext cx="8229600" cy="990600"/>
          </a:xfrm>
        </p:spPr>
        <p:txBody>
          <a:bodyPr>
            <a:normAutofit/>
          </a:bodyPr>
          <a:lstStyle/>
          <a:p>
            <a:pPr algn="ctr"/>
            <a:r>
              <a:rPr lang="fr-FR" dirty="0"/>
              <a:t>méthodologies de </a:t>
            </a:r>
            <a:r>
              <a:rPr lang="fr-FR" dirty="0" err="1" smtClean="0"/>
              <a:t>DDoS</a:t>
            </a:r>
            <a:r>
              <a:rPr lang="fr-FR" dirty="0" smtClean="0"/>
              <a:t>(1/6)</a:t>
            </a:r>
            <a:endParaRPr lang="fr-FR" dirty="0"/>
          </a:p>
        </p:txBody>
      </p:sp>
      <p:sp>
        <p:nvSpPr>
          <p:cNvPr id="3" name="Espace réservé du contenu 2"/>
          <p:cNvSpPr>
            <a:spLocks noGrp="1"/>
          </p:cNvSpPr>
          <p:nvPr>
            <p:ph sz="quarter" idx="1"/>
          </p:nvPr>
        </p:nvSpPr>
        <p:spPr>
          <a:xfrm>
            <a:off x="378296" y="1484784"/>
            <a:ext cx="8229600" cy="4876800"/>
          </a:xfrm>
        </p:spPr>
        <p:txBody>
          <a:bodyPr/>
          <a:lstStyle/>
          <a:p>
            <a:pPr marL="0" lvl="0" indent="0">
              <a:buNone/>
            </a:pPr>
            <a:r>
              <a:rPr lang="fr-FR" b="1" dirty="0"/>
              <a:t>Le Flood ICMP :</a:t>
            </a:r>
            <a:endParaRPr lang="fr-FR" dirty="0"/>
          </a:p>
          <a:p>
            <a:r>
              <a:rPr lang="fr-FR" dirty="0"/>
              <a:t> </a:t>
            </a:r>
            <a:r>
              <a:rPr lang="fr-FR" sz="2800" dirty="0"/>
              <a:t>Fait partie des attaques les plus anciennes. L’attaquant sature la cible à l’aide de requêtes ICMP </a:t>
            </a:r>
            <a:r>
              <a:rPr lang="fr-FR" sz="2800" dirty="0" err="1"/>
              <a:t>echo</a:t>
            </a:r>
            <a:r>
              <a:rPr lang="fr-FR" sz="2800" dirty="0"/>
              <a:t> (un genre de </a:t>
            </a:r>
            <a:r>
              <a:rPr lang="fr-FR" sz="2800" dirty="0" err="1"/>
              <a:t>ping</a:t>
            </a:r>
            <a:r>
              <a:rPr lang="fr-FR" sz="2800" dirty="0"/>
              <a:t>) ou d’autres types, ce qui permet de mettre par terre l’infrastructure réseau de la victime</a:t>
            </a:r>
          </a:p>
        </p:txBody>
      </p:sp>
      <p:pic>
        <p:nvPicPr>
          <p:cNvPr id="4" name="Image 3" descr="https://korben.info/app/uploads/2017/06/icmp.jpg">
            <a:hlinkClick r:id="rId2"/>
          </p:cNvPr>
          <p:cNvPicPr/>
          <p:nvPr/>
        </p:nvPicPr>
        <p:blipFill rotWithShape="1">
          <a:blip r:embed="rId3">
            <a:extLst>
              <a:ext uri="{28A0092B-C50C-407E-A947-70E740481C1C}">
                <a14:useLocalDpi xmlns:a14="http://schemas.microsoft.com/office/drawing/2010/main" val="0"/>
              </a:ext>
            </a:extLst>
          </a:blip>
          <a:srcRect l="5569" r="4052" b="5269"/>
          <a:stretch/>
        </p:blipFill>
        <p:spPr bwMode="auto">
          <a:xfrm>
            <a:off x="1475656" y="4077072"/>
            <a:ext cx="6192688" cy="2780928"/>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6908822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6855" y="0"/>
            <a:ext cx="8229600" cy="990600"/>
          </a:xfrm>
        </p:spPr>
        <p:txBody>
          <a:bodyPr/>
          <a:lstStyle/>
          <a:p>
            <a:pPr algn="ctr"/>
            <a:r>
              <a:rPr lang="fr-FR" dirty="0" smtClean="0"/>
              <a:t>méthodologies de </a:t>
            </a:r>
            <a:r>
              <a:rPr lang="fr-FR" dirty="0" err="1" smtClean="0"/>
              <a:t>DDoS</a:t>
            </a:r>
            <a:r>
              <a:rPr lang="fr-FR" dirty="0" smtClean="0"/>
              <a:t>(2/6)</a:t>
            </a:r>
            <a:endParaRPr lang="fr-FR" dirty="0"/>
          </a:p>
        </p:txBody>
      </p:sp>
      <p:sp>
        <p:nvSpPr>
          <p:cNvPr id="3" name="Espace réservé du contenu 2"/>
          <p:cNvSpPr>
            <a:spLocks noGrp="1"/>
          </p:cNvSpPr>
          <p:nvPr>
            <p:ph sz="quarter" idx="1"/>
          </p:nvPr>
        </p:nvSpPr>
        <p:spPr>
          <a:xfrm>
            <a:off x="446855" y="980728"/>
            <a:ext cx="8229600" cy="4876800"/>
          </a:xfrm>
        </p:spPr>
        <p:txBody>
          <a:bodyPr>
            <a:normAutofit/>
          </a:bodyPr>
          <a:lstStyle/>
          <a:p>
            <a:pPr marL="0" lvl="0" indent="0">
              <a:buNone/>
            </a:pPr>
            <a:r>
              <a:rPr lang="fr-FR" b="1" dirty="0"/>
              <a:t>Le Flood SYN :</a:t>
            </a:r>
            <a:endParaRPr lang="fr-FR" dirty="0"/>
          </a:p>
          <a:p>
            <a:pPr marL="0" indent="0">
              <a:buNone/>
            </a:pPr>
            <a:r>
              <a:rPr lang="fr-FR" sz="2800" dirty="0"/>
              <a:t>Est un autre grand classique. Il consiste à initier des connexions TCP vers le serveur à l’aide d’un message </a:t>
            </a:r>
            <a:r>
              <a:rPr lang="fr-FR" sz="2800" dirty="0" err="1" smtClean="0"/>
              <a:t>SYN.dans</a:t>
            </a:r>
            <a:r>
              <a:rPr lang="fr-FR" sz="2800" dirty="0" smtClean="0"/>
              <a:t> </a:t>
            </a:r>
            <a:r>
              <a:rPr lang="fr-FR" sz="2800" dirty="0"/>
              <a:t>le cadre d’une attaque de type SYN, le client ne répond pas et le serveur garde alors la connexion ouverte. En multipliant ce genre de messages SYN il est possible de paralyser le serveur</a:t>
            </a:r>
          </a:p>
        </p:txBody>
      </p:sp>
      <p:pic>
        <p:nvPicPr>
          <p:cNvPr id="4" name="Espace réservé du contenu 3" descr="https://korben.info/app/uploads/2017/06/untitled-650x438.png">
            <a:hlinkClick r:id="rId2"/>
          </p:cNvPr>
          <p:cNvPicPr>
            <a:picLocks/>
          </p:cNvPicPr>
          <p:nvPr/>
        </p:nvPicPr>
        <p:blipFill rotWithShape="1">
          <a:blip r:embed="rId3">
            <a:extLst>
              <a:ext uri="{28A0092B-C50C-407E-A947-70E740481C1C}">
                <a14:useLocalDpi xmlns:a14="http://schemas.microsoft.com/office/drawing/2010/main" val="0"/>
              </a:ext>
            </a:extLst>
          </a:blip>
          <a:srcRect l="6544" t="18092" r="13655" b="-1446"/>
          <a:stretch/>
        </p:blipFill>
        <p:spPr bwMode="auto">
          <a:xfrm>
            <a:off x="1123848" y="4509120"/>
            <a:ext cx="6896305" cy="249740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2893599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243408"/>
            <a:ext cx="7467600" cy="1143000"/>
          </a:xfrm>
        </p:spPr>
        <p:txBody>
          <a:bodyPr/>
          <a:lstStyle/>
          <a:p>
            <a:pPr algn="ctr"/>
            <a:r>
              <a:rPr lang="fr-FR" dirty="0" smtClean="0"/>
              <a:t>méthodologies de </a:t>
            </a:r>
            <a:r>
              <a:rPr lang="fr-FR" dirty="0" err="1" smtClean="0"/>
              <a:t>DDoS</a:t>
            </a:r>
            <a:r>
              <a:rPr lang="fr-FR" dirty="0" smtClean="0"/>
              <a:t>(3/6)</a:t>
            </a:r>
            <a:endParaRPr lang="fr-FR" dirty="0"/>
          </a:p>
        </p:txBody>
      </p:sp>
      <p:sp>
        <p:nvSpPr>
          <p:cNvPr id="3" name="Espace réservé du contenu 2"/>
          <p:cNvSpPr>
            <a:spLocks noGrp="1"/>
          </p:cNvSpPr>
          <p:nvPr>
            <p:ph sz="quarter" idx="1"/>
          </p:nvPr>
        </p:nvSpPr>
        <p:spPr>
          <a:xfrm>
            <a:off x="467544" y="980728"/>
            <a:ext cx="7467600" cy="4873752"/>
          </a:xfrm>
        </p:spPr>
        <p:txBody>
          <a:bodyPr>
            <a:normAutofit/>
          </a:bodyPr>
          <a:lstStyle/>
          <a:p>
            <a:pPr marL="0" lvl="0" indent="0">
              <a:buNone/>
            </a:pPr>
            <a:r>
              <a:rPr lang="fr-FR" b="1" dirty="0"/>
              <a:t>Le Flood UDP :</a:t>
            </a:r>
            <a:endParaRPr lang="fr-FR" dirty="0"/>
          </a:p>
          <a:p>
            <a:r>
              <a:rPr lang="fr-FR" sz="2800" dirty="0"/>
              <a:t> Consiste à envoyer un grand nombre de paquets UDP vers des ports aléatoire de la machine cible. Cette dernière indique alors avec un message ICMP qu’aucune application ne répond sur ce port</a:t>
            </a:r>
            <a:r>
              <a:rPr lang="fr-FR" dirty="0"/>
              <a:t>. </a:t>
            </a:r>
          </a:p>
        </p:txBody>
      </p:sp>
      <p:pic>
        <p:nvPicPr>
          <p:cNvPr id="4" name="Image 3" descr="https://korben.info/app/uploads/2017/06/untitled19.png">
            <a:hlinkClick r:id="rId2"/>
          </p:cNvPr>
          <p:cNvPicPr/>
          <p:nvPr/>
        </p:nvPicPr>
        <p:blipFill rotWithShape="1">
          <a:blip r:embed="rId3">
            <a:extLst>
              <a:ext uri="{28A0092B-C50C-407E-A947-70E740481C1C}">
                <a14:useLocalDpi xmlns:a14="http://schemas.microsoft.com/office/drawing/2010/main" val="0"/>
              </a:ext>
            </a:extLst>
          </a:blip>
          <a:srcRect l="3678"/>
          <a:stretch/>
        </p:blipFill>
        <p:spPr bwMode="auto">
          <a:xfrm>
            <a:off x="683568" y="3717032"/>
            <a:ext cx="7421538" cy="2883708"/>
          </a:xfrm>
          <a:prstGeom prst="rect">
            <a:avLst/>
          </a:prstGeom>
          <a:noFill/>
          <a:ln>
            <a:noFill/>
          </a:ln>
        </p:spPr>
      </p:pic>
    </p:spTree>
    <p:extLst>
      <p:ext uri="{BB962C8B-B14F-4D97-AF65-F5344CB8AC3E}">
        <p14:creationId xmlns:p14="http://schemas.microsoft.com/office/powerpoint/2010/main" val="35456510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méthodologies de </a:t>
            </a:r>
            <a:r>
              <a:rPr lang="fr-FR" dirty="0" err="1" smtClean="0"/>
              <a:t>DDoS</a:t>
            </a:r>
            <a:r>
              <a:rPr lang="fr-FR" dirty="0" smtClean="0"/>
              <a:t>(4/6)</a:t>
            </a:r>
            <a:endParaRPr lang="fr-FR" dirty="0"/>
          </a:p>
        </p:txBody>
      </p:sp>
      <p:sp>
        <p:nvSpPr>
          <p:cNvPr id="3" name="Espace réservé du contenu 2"/>
          <p:cNvSpPr>
            <a:spLocks noGrp="1"/>
          </p:cNvSpPr>
          <p:nvPr>
            <p:ph sz="quarter" idx="1"/>
          </p:nvPr>
        </p:nvSpPr>
        <p:spPr/>
        <p:txBody>
          <a:bodyPr/>
          <a:lstStyle/>
          <a:p>
            <a:pPr marL="0" lvl="0" indent="0">
              <a:buNone/>
            </a:pPr>
            <a:r>
              <a:rPr lang="fr-FR" b="1" dirty="0" smtClean="0"/>
              <a:t>Le Flood SIP INVITE :</a:t>
            </a:r>
            <a:endParaRPr lang="fr-FR" dirty="0" smtClean="0"/>
          </a:p>
          <a:p>
            <a:r>
              <a:rPr lang="fr-FR" dirty="0" smtClean="0"/>
              <a:t> </a:t>
            </a:r>
            <a:r>
              <a:rPr lang="fr-FR" sz="2800" dirty="0" smtClean="0"/>
              <a:t>Touche les systèmes </a:t>
            </a:r>
            <a:r>
              <a:rPr lang="fr-FR" sz="2800" dirty="0" err="1" smtClean="0"/>
              <a:t>VoIP</a:t>
            </a:r>
            <a:r>
              <a:rPr lang="fr-FR" sz="2800" dirty="0" smtClean="0"/>
              <a:t>. Les messages de type SIP INVITE utilisé pour établir une session entre un appelant et un appelé sont envoyés massivement à la victime, provocant le déni de service.</a:t>
            </a:r>
          </a:p>
          <a:p>
            <a:endParaRPr lang="fr-FR" dirty="0"/>
          </a:p>
        </p:txBody>
      </p:sp>
      <p:pic>
        <p:nvPicPr>
          <p:cNvPr id="4" name="Image 3" descr="https://korben.info/app/uploads/2017/06/call-flooding-650x488.jpg">
            <a:hlinkClick r:id="rId2"/>
          </p:cNvPr>
          <p:cNvPicPr/>
          <p:nvPr/>
        </p:nvPicPr>
        <p:blipFill rotWithShape="1">
          <a:blip r:embed="rId3">
            <a:extLst>
              <a:ext uri="{28A0092B-C50C-407E-A947-70E740481C1C}">
                <a14:useLocalDpi xmlns:a14="http://schemas.microsoft.com/office/drawing/2010/main" val="0"/>
              </a:ext>
            </a:extLst>
          </a:blip>
          <a:srcRect l="1558" t="6749" r="7009" b="6177"/>
          <a:stretch/>
        </p:blipFill>
        <p:spPr bwMode="auto">
          <a:xfrm>
            <a:off x="251520" y="4179403"/>
            <a:ext cx="7776864" cy="2659394"/>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228002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315416"/>
            <a:ext cx="7467600" cy="1143000"/>
          </a:xfrm>
        </p:spPr>
        <p:txBody>
          <a:bodyPr/>
          <a:lstStyle/>
          <a:p>
            <a:pPr algn="ctr"/>
            <a:r>
              <a:rPr lang="fr-FR" dirty="0" smtClean="0"/>
              <a:t>méthodologies de </a:t>
            </a:r>
            <a:r>
              <a:rPr lang="fr-FR" dirty="0" err="1" smtClean="0"/>
              <a:t>DDoS</a:t>
            </a:r>
            <a:r>
              <a:rPr lang="fr-FR" dirty="0" smtClean="0"/>
              <a:t>(5/6)</a:t>
            </a:r>
            <a:endParaRPr lang="fr-FR" dirty="0"/>
          </a:p>
        </p:txBody>
      </p:sp>
      <p:sp>
        <p:nvSpPr>
          <p:cNvPr id="3" name="Espace réservé du contenu 2"/>
          <p:cNvSpPr>
            <a:spLocks noGrp="1"/>
          </p:cNvSpPr>
          <p:nvPr>
            <p:ph sz="quarter" idx="1"/>
          </p:nvPr>
        </p:nvSpPr>
        <p:spPr>
          <a:xfrm>
            <a:off x="527375" y="980728"/>
            <a:ext cx="7467600" cy="4873752"/>
          </a:xfrm>
        </p:spPr>
        <p:txBody>
          <a:bodyPr/>
          <a:lstStyle/>
          <a:p>
            <a:pPr marL="0" lvl="0" indent="0">
              <a:buNone/>
            </a:pPr>
            <a:r>
              <a:rPr lang="fr-FR" b="1" dirty="0"/>
              <a:t>Les attaques Smurf :</a:t>
            </a:r>
            <a:endParaRPr lang="fr-FR" dirty="0"/>
          </a:p>
          <a:p>
            <a:r>
              <a:rPr lang="fr-FR" dirty="0"/>
              <a:t> </a:t>
            </a:r>
            <a:r>
              <a:rPr lang="fr-FR" sz="2800" dirty="0"/>
              <a:t>Sont un autre type d’attaques basées sur ICMP qui consiste à </a:t>
            </a:r>
            <a:r>
              <a:rPr lang="fr-FR" sz="2800" dirty="0" err="1"/>
              <a:t>spoofer</a:t>
            </a:r>
            <a:r>
              <a:rPr lang="fr-FR" sz="2800" dirty="0"/>
              <a:t> l’adresse IP de la victime pour émettre un grand nombre de paquets </a:t>
            </a:r>
            <a:r>
              <a:rPr lang="fr-FR" sz="2800" dirty="0" smtClean="0"/>
              <a:t>ICMP.</a:t>
            </a:r>
            <a:endParaRPr lang="fr-FR" sz="2800" dirty="0"/>
          </a:p>
          <a:p>
            <a:endParaRPr lang="fr-FR" dirty="0"/>
          </a:p>
        </p:txBody>
      </p:sp>
      <p:pic>
        <p:nvPicPr>
          <p:cNvPr id="4" name="Image 3" descr="https://korben.info/app/uploads/2017/06/img007.jpg">
            <a:hlinkClick r:id="rId2"/>
          </p:cNvPr>
          <p:cNvPicPr/>
          <p:nvPr/>
        </p:nvPicPr>
        <p:blipFill rotWithShape="1">
          <a:blip r:embed="rId3">
            <a:extLst>
              <a:ext uri="{28A0092B-C50C-407E-A947-70E740481C1C}">
                <a14:useLocalDpi xmlns:a14="http://schemas.microsoft.com/office/drawing/2010/main" val="0"/>
              </a:ext>
            </a:extLst>
          </a:blip>
          <a:srcRect t="12639" b="8657"/>
          <a:stretch/>
        </p:blipFill>
        <p:spPr bwMode="auto">
          <a:xfrm>
            <a:off x="251520" y="3645024"/>
            <a:ext cx="7808075" cy="2952328"/>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7571965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méthodologies de </a:t>
            </a:r>
            <a:r>
              <a:rPr lang="fr-FR" dirty="0" err="1" smtClean="0"/>
              <a:t>DDoS</a:t>
            </a:r>
            <a:r>
              <a:rPr lang="fr-FR" dirty="0" smtClean="0"/>
              <a:t>(6/6)</a:t>
            </a:r>
            <a:endParaRPr lang="fr-FR" dirty="0"/>
          </a:p>
        </p:txBody>
      </p:sp>
      <p:sp>
        <p:nvSpPr>
          <p:cNvPr id="3" name="Espace réservé du contenu 2"/>
          <p:cNvSpPr>
            <a:spLocks noGrp="1"/>
          </p:cNvSpPr>
          <p:nvPr>
            <p:ph sz="quarter" idx="1"/>
          </p:nvPr>
        </p:nvSpPr>
        <p:spPr/>
        <p:txBody>
          <a:bodyPr/>
          <a:lstStyle/>
          <a:p>
            <a:pPr marL="0" lvl="0" indent="0">
              <a:buNone/>
            </a:pPr>
            <a:r>
              <a:rPr lang="fr-FR" b="1" dirty="0"/>
              <a:t>Les attaques 0day : </a:t>
            </a:r>
            <a:endParaRPr lang="fr-FR" dirty="0"/>
          </a:p>
          <a:p>
            <a:r>
              <a:rPr lang="fr-FR" dirty="0"/>
              <a:t>Sont les plus difficiles à détecter et à stopper, car elles exploitent une faille non connue d’une application pour submerger la machine cible qui devient alors indisponible.</a:t>
            </a:r>
          </a:p>
          <a:p>
            <a:endParaRPr lang="fr-FR" dirty="0"/>
          </a:p>
        </p:txBody>
      </p:sp>
    </p:spTree>
    <p:extLst>
      <p:ext uri="{BB962C8B-B14F-4D97-AF65-F5344CB8AC3E}">
        <p14:creationId xmlns:p14="http://schemas.microsoft.com/office/powerpoint/2010/main" val="14388295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lgn="ctr"/>
            <a:r>
              <a:rPr lang="fr-FR" dirty="0" smtClean="0"/>
              <a:t/>
            </a:r>
            <a:br>
              <a:rPr lang="fr-FR" dirty="0" smtClean="0"/>
            </a:br>
            <a:r>
              <a:rPr lang="fr-FR" dirty="0" smtClean="0"/>
              <a:t>Protection </a:t>
            </a:r>
            <a:r>
              <a:rPr lang="fr-FR" dirty="0"/>
              <a:t>contre le DDOS :</a:t>
            </a:r>
            <a:br>
              <a:rPr lang="fr-FR" dirty="0"/>
            </a:br>
            <a:endParaRPr lang="fr-FR" dirty="0"/>
          </a:p>
        </p:txBody>
      </p:sp>
      <p:sp>
        <p:nvSpPr>
          <p:cNvPr id="3" name="Espace réservé du contenu 2"/>
          <p:cNvSpPr>
            <a:spLocks noGrp="1"/>
          </p:cNvSpPr>
          <p:nvPr>
            <p:ph sz="quarter" idx="1"/>
          </p:nvPr>
        </p:nvSpPr>
        <p:spPr/>
        <p:txBody>
          <a:bodyPr>
            <a:normAutofit/>
          </a:bodyPr>
          <a:lstStyle/>
          <a:p>
            <a:pPr marL="0" indent="0">
              <a:buNone/>
            </a:pPr>
            <a:r>
              <a:rPr lang="fr-FR" dirty="0"/>
              <a:t>Bien qu’il puisse s’avérer difficile de faire la différence entre les demandes de trafic malveillantes et légitimes, il existe certaines mesures </a:t>
            </a:r>
            <a:r>
              <a:rPr lang="fr-FR" dirty="0" smtClean="0"/>
              <a:t>pour </a:t>
            </a:r>
            <a:r>
              <a:rPr lang="fr-FR" dirty="0"/>
              <a:t>protéger </a:t>
            </a:r>
            <a:r>
              <a:rPr lang="fr-FR" dirty="0" smtClean="0"/>
              <a:t>votre </a:t>
            </a:r>
            <a:r>
              <a:rPr lang="fr-FR" dirty="0"/>
              <a:t>réseau contre l’infection et l’asservissement à un </a:t>
            </a:r>
            <a:r>
              <a:rPr lang="fr-FR" dirty="0" err="1"/>
              <a:t>botnet</a:t>
            </a:r>
            <a:r>
              <a:rPr lang="fr-FR" dirty="0"/>
              <a:t> dangereux</a:t>
            </a:r>
            <a:r>
              <a:rPr lang="fr-FR" dirty="0" smtClean="0"/>
              <a:t>:</a:t>
            </a:r>
          </a:p>
          <a:p>
            <a:pPr lvl="0"/>
            <a:r>
              <a:rPr lang="fr-FR" dirty="0"/>
              <a:t>1. Continuez à surveiller les niveaux de trafic</a:t>
            </a:r>
          </a:p>
          <a:p>
            <a:pPr lvl="0"/>
            <a:r>
              <a:rPr lang="fr-FR" dirty="0"/>
              <a:t>2. Obtenez une bande passante supplémentaire</a:t>
            </a:r>
          </a:p>
          <a:p>
            <a:r>
              <a:rPr lang="fr-FR" dirty="0"/>
              <a:t>3. Mettre à jour le logiciel régulièrement</a:t>
            </a:r>
          </a:p>
          <a:p>
            <a:pPr lvl="0"/>
            <a:r>
              <a:rPr lang="fr-FR" dirty="0"/>
              <a:t>4. Installez un pare-feu fort</a:t>
            </a:r>
          </a:p>
          <a:p>
            <a:pPr lvl="0"/>
            <a:r>
              <a:rPr lang="fr-FR" dirty="0"/>
              <a:t>5. Utilisez un réseau de diffusion de contenu </a:t>
            </a:r>
            <a:r>
              <a:rPr lang="fr-FR" dirty="0" smtClean="0"/>
              <a:t>(CDN</a:t>
            </a:r>
            <a:r>
              <a:rPr lang="fr-FR" dirty="0"/>
              <a:t>)</a:t>
            </a:r>
          </a:p>
          <a:p>
            <a:endParaRPr lang="fr-FR" dirty="0"/>
          </a:p>
        </p:txBody>
      </p:sp>
    </p:spTree>
    <p:extLst>
      <p:ext uri="{BB962C8B-B14F-4D97-AF65-F5344CB8AC3E}">
        <p14:creationId xmlns:p14="http://schemas.microsoft.com/office/powerpoint/2010/main" val="23738033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smtClean="0"/>
              <a:t>Sommaire</a:t>
            </a:r>
            <a:endParaRPr lang="fr-FR" dirty="0"/>
          </a:p>
        </p:txBody>
      </p:sp>
      <p:sp>
        <p:nvSpPr>
          <p:cNvPr id="3" name="Espace réservé du contenu 2"/>
          <p:cNvSpPr>
            <a:spLocks noGrp="1"/>
          </p:cNvSpPr>
          <p:nvPr>
            <p:ph sz="quarter" idx="1"/>
          </p:nvPr>
        </p:nvSpPr>
        <p:spPr/>
        <p:txBody>
          <a:bodyPr>
            <a:normAutofit/>
          </a:bodyPr>
          <a:lstStyle/>
          <a:p>
            <a:r>
              <a:rPr lang="fr-FR" dirty="0" smtClean="0"/>
              <a:t>Introduction</a:t>
            </a:r>
          </a:p>
          <a:p>
            <a:r>
              <a:rPr lang="fr-FR" dirty="0"/>
              <a:t>Historique d’attaque </a:t>
            </a:r>
            <a:r>
              <a:rPr lang="fr-FR" dirty="0" err="1" smtClean="0"/>
              <a:t>DDoS</a:t>
            </a:r>
            <a:endParaRPr lang="fr-FR" dirty="0" smtClean="0"/>
          </a:p>
          <a:p>
            <a:r>
              <a:rPr lang="fr-FR" dirty="0" smtClean="0"/>
              <a:t>Définition</a:t>
            </a:r>
          </a:p>
          <a:p>
            <a:r>
              <a:rPr lang="fr-FR" dirty="0" smtClean="0"/>
              <a:t>Type d’attaque</a:t>
            </a:r>
          </a:p>
          <a:p>
            <a:r>
              <a:rPr lang="fr-FR" dirty="0" smtClean="0"/>
              <a:t>Méthodologie de DDOS</a:t>
            </a:r>
          </a:p>
          <a:p>
            <a:r>
              <a:rPr lang="fr-FR" dirty="0" smtClean="0"/>
              <a:t>Protection contre le DDOS</a:t>
            </a:r>
          </a:p>
          <a:p>
            <a:r>
              <a:rPr lang="fr-FR" dirty="0"/>
              <a:t>attaques DDOS les plus </a:t>
            </a:r>
            <a:r>
              <a:rPr lang="fr-FR" dirty="0" smtClean="0"/>
              <a:t>fameux</a:t>
            </a:r>
          </a:p>
          <a:p>
            <a:r>
              <a:rPr lang="fr-FR" dirty="0" smtClean="0"/>
              <a:t>Conclusion</a:t>
            </a:r>
          </a:p>
          <a:p>
            <a:endParaRPr lang="fr-FR" dirty="0"/>
          </a:p>
        </p:txBody>
      </p:sp>
    </p:spTree>
    <p:extLst>
      <p:ext uri="{BB962C8B-B14F-4D97-AF65-F5344CB8AC3E}">
        <p14:creationId xmlns:p14="http://schemas.microsoft.com/office/powerpoint/2010/main" val="36473089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315416"/>
            <a:ext cx="8229600" cy="1143000"/>
          </a:xfrm>
        </p:spPr>
        <p:txBody>
          <a:bodyPr>
            <a:normAutofit/>
          </a:bodyPr>
          <a:lstStyle/>
          <a:p>
            <a:pPr lvl="0" algn="ctr"/>
            <a:r>
              <a:rPr lang="fr-FR" dirty="0"/>
              <a:t>attaques </a:t>
            </a:r>
            <a:r>
              <a:rPr lang="fr-FR" dirty="0" smtClean="0"/>
              <a:t>DDOS </a:t>
            </a:r>
            <a:r>
              <a:rPr lang="fr-FR" dirty="0"/>
              <a:t>les plus </a:t>
            </a:r>
            <a:r>
              <a:rPr lang="fr-FR" dirty="0" smtClean="0"/>
              <a:t>fameux(1/2)</a:t>
            </a:r>
            <a:endParaRPr lang="fr-FR" dirty="0"/>
          </a:p>
        </p:txBody>
      </p:sp>
      <p:sp>
        <p:nvSpPr>
          <p:cNvPr id="3" name="Espace réservé du contenu 2"/>
          <p:cNvSpPr>
            <a:spLocks noGrp="1"/>
          </p:cNvSpPr>
          <p:nvPr>
            <p:ph sz="quarter" idx="1"/>
          </p:nvPr>
        </p:nvSpPr>
        <p:spPr>
          <a:xfrm>
            <a:off x="457200" y="980728"/>
            <a:ext cx="8229600" cy="5517232"/>
          </a:xfrm>
        </p:spPr>
        <p:txBody>
          <a:bodyPr>
            <a:noAutofit/>
          </a:bodyPr>
          <a:lstStyle/>
          <a:p>
            <a:pPr fontAlgn="base"/>
            <a:r>
              <a:rPr lang="fr-FR" sz="2500" dirty="0"/>
              <a:t>Le 28 février 2018, </a:t>
            </a:r>
            <a:r>
              <a:rPr lang="fr-FR" sz="2500" dirty="0" err="1"/>
              <a:t>GitHub</a:t>
            </a:r>
            <a:r>
              <a:rPr lang="fr-FR" sz="2500" dirty="0"/>
              <a:t>, une plate-forme de développement populaire, a été frappée par une attaque soudaine de trafic atteignant 1,35 </a:t>
            </a:r>
            <a:r>
              <a:rPr lang="fr-FR" sz="2500" dirty="0" err="1"/>
              <a:t>terabits</a:t>
            </a:r>
            <a:r>
              <a:rPr lang="fr-FR" sz="2500" dirty="0"/>
              <a:t> par seconde.</a:t>
            </a:r>
          </a:p>
          <a:p>
            <a:pPr fontAlgn="base"/>
            <a:r>
              <a:rPr lang="fr-FR" sz="2500" dirty="0" smtClean="0"/>
              <a:t>L‘attaque </a:t>
            </a:r>
            <a:r>
              <a:rPr lang="fr-FR" sz="2500" dirty="0" err="1" smtClean="0"/>
              <a:t>PopVote</a:t>
            </a:r>
            <a:r>
              <a:rPr lang="fr-FR" sz="2500" dirty="0" smtClean="0"/>
              <a:t> </a:t>
            </a:r>
            <a:r>
              <a:rPr lang="fr-FR" sz="2500" dirty="0" err="1" smtClean="0"/>
              <a:t>DDoS</a:t>
            </a:r>
            <a:r>
              <a:rPr lang="fr-FR" sz="2500" dirty="0"/>
              <a:t> a eu lieu en 2014 et visait le mouvement populaire basé à Hong Kong, appelé </a:t>
            </a:r>
            <a:r>
              <a:rPr lang="fr-FR" sz="2500" dirty="0" err="1"/>
              <a:t>Occupy</a:t>
            </a:r>
            <a:r>
              <a:rPr lang="fr-FR" sz="2500" dirty="0"/>
              <a:t> Central. L’attaque a barré des serveurs dont les paquets étaient déguisés en trafic légitime et a été exécutée non pas avec un, ni deux, mais cinq réseaux de zombies. Cela a entraîné des niveaux de trafic de pointe de 500 gigabits par seconde.</a:t>
            </a:r>
          </a:p>
          <a:p>
            <a:pPr fontAlgn="base"/>
            <a:r>
              <a:rPr lang="fr-FR" sz="2500" dirty="0"/>
              <a:t>En 2014, le fournisseur de sécurité et le réseau de distribution de contenu </a:t>
            </a:r>
            <a:r>
              <a:rPr lang="fr-FR" sz="2500" dirty="0" err="1"/>
              <a:t>CloudFlare</a:t>
            </a:r>
            <a:r>
              <a:rPr lang="fr-FR" sz="2500" dirty="0"/>
              <a:t> ont </a:t>
            </a:r>
            <a:r>
              <a:rPr lang="fr-FR" sz="2500" dirty="0" smtClean="0"/>
              <a:t>subi</a:t>
            </a:r>
          </a:p>
          <a:p>
            <a:pPr fontAlgn="base"/>
            <a:r>
              <a:rPr lang="fr-FR" sz="2500" dirty="0" smtClean="0"/>
              <a:t> </a:t>
            </a:r>
            <a:r>
              <a:rPr lang="fr-FR" sz="2500" dirty="0"/>
              <a:t>environ 400 gigabits par seconde de trafic.</a:t>
            </a:r>
          </a:p>
        </p:txBody>
      </p:sp>
    </p:spTree>
    <p:extLst>
      <p:ext uri="{BB962C8B-B14F-4D97-AF65-F5344CB8AC3E}">
        <p14:creationId xmlns:p14="http://schemas.microsoft.com/office/powerpoint/2010/main" val="32801925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a:t>attaques DDOS les plus fameux</a:t>
            </a:r>
            <a:r>
              <a:rPr lang="fr-FR" dirty="0" smtClean="0"/>
              <a:t>(2/2</a:t>
            </a:r>
            <a:r>
              <a:rPr lang="fr-FR" dirty="0"/>
              <a:t>)</a:t>
            </a:r>
          </a:p>
        </p:txBody>
      </p:sp>
      <p:sp>
        <p:nvSpPr>
          <p:cNvPr id="3" name="Espace réservé du contenu 2"/>
          <p:cNvSpPr>
            <a:spLocks noGrp="1"/>
          </p:cNvSpPr>
          <p:nvPr>
            <p:ph sz="quarter" idx="1"/>
          </p:nvPr>
        </p:nvSpPr>
        <p:spPr/>
        <p:txBody>
          <a:bodyPr>
            <a:normAutofit fontScale="92500"/>
          </a:bodyPr>
          <a:lstStyle/>
          <a:p>
            <a:pPr fontAlgn="base"/>
            <a:r>
              <a:rPr lang="fr-FR" dirty="0"/>
              <a:t> En 2013, </a:t>
            </a:r>
            <a:r>
              <a:rPr lang="fr-FR" dirty="0" smtClean="0"/>
              <a:t>une attaque </a:t>
            </a:r>
            <a:r>
              <a:rPr lang="fr-FR" dirty="0" err="1" smtClean="0"/>
              <a:t>DDoS</a:t>
            </a:r>
            <a:r>
              <a:rPr lang="fr-FR" dirty="0" smtClean="0"/>
              <a:t> a été lancée contre </a:t>
            </a:r>
            <a:r>
              <a:rPr lang="fr-FR" dirty="0" err="1" smtClean="0"/>
              <a:t>Spamhaus</a:t>
            </a:r>
            <a:r>
              <a:rPr lang="fr-FR" dirty="0" smtClean="0"/>
              <a:t>, </a:t>
            </a:r>
            <a:r>
              <a:rPr lang="fr-FR" dirty="0"/>
              <a:t>un fournisseur de renseignements sur les menaces à but non lucratif. Cette attaque a utilisé une réflexion pour surcharger les serveurs de </a:t>
            </a:r>
            <a:r>
              <a:rPr lang="fr-FR" dirty="0" err="1"/>
              <a:t>Spamhaus</a:t>
            </a:r>
            <a:r>
              <a:rPr lang="fr-FR" dirty="0"/>
              <a:t> avec 300 gigabits de trafic par seconde.</a:t>
            </a:r>
          </a:p>
          <a:p>
            <a:pPr fontAlgn="base"/>
            <a:r>
              <a:rPr lang="fr-FR" dirty="0"/>
              <a:t>En 2012, pas une, pas deux, </a:t>
            </a:r>
            <a:r>
              <a:rPr lang="fr-FR" dirty="0" smtClean="0"/>
              <a:t>mais six énormes</a:t>
            </a:r>
            <a:r>
              <a:rPr lang="fr-FR" dirty="0"/>
              <a:t> </a:t>
            </a:r>
            <a:r>
              <a:rPr lang="fr-FR" dirty="0" smtClean="0"/>
              <a:t>banques </a:t>
            </a:r>
            <a:r>
              <a:rPr lang="fr-FR" dirty="0" err="1" smtClean="0"/>
              <a:t>americaines</a:t>
            </a:r>
            <a:r>
              <a:rPr lang="fr-FR" dirty="0" smtClean="0"/>
              <a:t> ont été la cible d’attaques de </a:t>
            </a:r>
            <a:r>
              <a:rPr lang="fr-FR" dirty="0" err="1" smtClean="0"/>
              <a:t>DDoS</a:t>
            </a:r>
            <a:r>
              <a:rPr lang="fr-FR" dirty="0"/>
              <a:t> . Les victimes n'étaient pas non plus des banques des petites villes: elles comprenaient Bank of </a:t>
            </a:r>
            <a:r>
              <a:rPr lang="fr-FR" dirty="0" err="1"/>
              <a:t>America</a:t>
            </a:r>
            <a:r>
              <a:rPr lang="fr-FR" dirty="0"/>
              <a:t>, JP Morgan Chase, US </a:t>
            </a:r>
            <a:r>
              <a:rPr lang="fr-FR" dirty="0" err="1"/>
              <a:t>Bancorp</a:t>
            </a:r>
            <a:r>
              <a:rPr lang="fr-FR" dirty="0"/>
              <a:t>, Citigroup et PNC </a:t>
            </a:r>
            <a:r>
              <a:rPr lang="fr-FR" dirty="0" err="1"/>
              <a:t>Bank.L’attaque</a:t>
            </a:r>
            <a:r>
              <a:rPr lang="fr-FR" dirty="0"/>
              <a:t> a été menée par des centaines de serveurs piratés, chacun générant des pics de plus de 60 gigabits de trafic par seconde.</a:t>
            </a:r>
          </a:p>
          <a:p>
            <a:endParaRPr lang="fr-FR" dirty="0"/>
          </a:p>
        </p:txBody>
      </p:sp>
    </p:spTree>
    <p:extLst>
      <p:ext uri="{BB962C8B-B14F-4D97-AF65-F5344CB8AC3E}">
        <p14:creationId xmlns:p14="http://schemas.microsoft.com/office/powerpoint/2010/main" val="39586638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0" algn="ctr"/>
            <a:r>
              <a:rPr lang="fr-FR" dirty="0"/>
              <a:t>Conclusion</a:t>
            </a:r>
            <a:r>
              <a:rPr lang="fr-FR" b="1" dirty="0"/>
              <a:t> </a:t>
            </a:r>
            <a:endParaRPr lang="fr-FR" dirty="0"/>
          </a:p>
        </p:txBody>
      </p:sp>
      <p:sp>
        <p:nvSpPr>
          <p:cNvPr id="3" name="Espace réservé du contenu 2"/>
          <p:cNvSpPr>
            <a:spLocks noGrp="1"/>
          </p:cNvSpPr>
          <p:nvPr>
            <p:ph sz="quarter" idx="1"/>
          </p:nvPr>
        </p:nvSpPr>
        <p:spPr/>
        <p:txBody>
          <a:bodyPr>
            <a:normAutofit/>
          </a:bodyPr>
          <a:lstStyle/>
          <a:p>
            <a:pPr marL="0" indent="0" algn="ctr">
              <a:buNone/>
            </a:pPr>
            <a:r>
              <a:rPr lang="fr-FR" sz="2900" dirty="0" smtClean="0"/>
              <a:t>bombe-</a:t>
            </a:r>
            <a:r>
              <a:rPr lang="fr-FR" sz="2900" dirty="0" err="1" smtClean="0"/>
              <a:t>ddos</a:t>
            </a:r>
            <a:endParaRPr lang="fr-FR" sz="2900" dirty="0"/>
          </a:p>
          <a:p>
            <a:pPr marL="0" indent="0">
              <a:buNone/>
            </a:pPr>
            <a:r>
              <a:rPr lang="fr-FR" sz="2900" dirty="0"/>
              <a:t>Ces attaques augmentent en volume et en fréquence, avec une rapidité </a:t>
            </a:r>
            <a:r>
              <a:rPr lang="fr-FR" sz="2900" dirty="0" smtClean="0"/>
              <a:t>inquiétante. Au-delà </a:t>
            </a:r>
            <a:r>
              <a:rPr lang="fr-FR" sz="2900" dirty="0"/>
              <a:t>du nombre et du volume des attaques, ils sont également devenus un réflexe pour les pirates. Avec seulement quelques dollars par heure, il est possible d'utiliser un réseau de machines compromises et de les faire faire des </a:t>
            </a:r>
            <a:r>
              <a:rPr lang="fr-FR" sz="2900" dirty="0" err="1"/>
              <a:t>DDoS</a:t>
            </a:r>
            <a:r>
              <a:rPr lang="fr-FR" sz="2900" dirty="0"/>
              <a:t>.</a:t>
            </a:r>
            <a:endParaRPr lang="fr-FR" dirty="0"/>
          </a:p>
        </p:txBody>
      </p:sp>
    </p:spTree>
    <p:extLst>
      <p:ext uri="{BB962C8B-B14F-4D97-AF65-F5344CB8AC3E}">
        <p14:creationId xmlns:p14="http://schemas.microsoft.com/office/powerpoint/2010/main" val="41904996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introduction</a:t>
            </a:r>
          </a:p>
        </p:txBody>
      </p:sp>
      <p:sp>
        <p:nvSpPr>
          <p:cNvPr id="3" name="Espace réservé du contenu 2"/>
          <p:cNvSpPr>
            <a:spLocks noGrp="1"/>
          </p:cNvSpPr>
          <p:nvPr>
            <p:ph sz="quarter" idx="1"/>
          </p:nvPr>
        </p:nvSpPr>
        <p:spPr/>
        <p:txBody>
          <a:bodyPr>
            <a:normAutofit/>
          </a:bodyPr>
          <a:lstStyle/>
          <a:p>
            <a:r>
              <a:rPr lang="fr-FR" dirty="0"/>
              <a:t>Les attaques par déni de service distribué </a:t>
            </a:r>
            <a:r>
              <a:rPr lang="fr-FR" dirty="0" smtClean="0"/>
              <a:t>sont </a:t>
            </a:r>
            <a:r>
              <a:rPr lang="fr-FR" dirty="0"/>
              <a:t>aujourd’hui fréquentes, notamment du fait de la relative simplicité de leur mise en œuvre, et de leur efficacité contre une cible non </a:t>
            </a:r>
            <a:r>
              <a:rPr lang="fr-FR" dirty="0" smtClean="0"/>
              <a:t>préparée</a:t>
            </a:r>
          </a:p>
        </p:txBody>
      </p:sp>
    </p:spTree>
    <p:extLst>
      <p:ext uri="{BB962C8B-B14F-4D97-AF65-F5344CB8AC3E}">
        <p14:creationId xmlns:p14="http://schemas.microsoft.com/office/powerpoint/2010/main" val="26046805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Historique d’attaque </a:t>
            </a:r>
            <a:r>
              <a:rPr lang="fr-FR" dirty="0" err="1" smtClean="0"/>
              <a:t>DDoS</a:t>
            </a:r>
            <a:endParaRPr lang="fr-FR" dirty="0"/>
          </a:p>
        </p:txBody>
      </p:sp>
      <p:sp>
        <p:nvSpPr>
          <p:cNvPr id="3" name="Espace réservé du contenu 2"/>
          <p:cNvSpPr>
            <a:spLocks noGrp="1"/>
          </p:cNvSpPr>
          <p:nvPr>
            <p:ph sz="quarter" idx="1"/>
          </p:nvPr>
        </p:nvSpPr>
        <p:spPr/>
        <p:txBody>
          <a:bodyPr/>
          <a:lstStyle/>
          <a:p>
            <a:r>
              <a:rPr lang="fr-FR" dirty="0" smtClean="0"/>
              <a:t>1974: attaque contre le PLATO(</a:t>
            </a:r>
            <a:r>
              <a:rPr lang="fr-FR" dirty="0"/>
              <a:t>des premiers systèmes multi-utilisateurs grand public destinés à l’éducation et la </a:t>
            </a:r>
            <a:r>
              <a:rPr lang="fr-FR" dirty="0" smtClean="0"/>
              <a:t>recherche) par </a:t>
            </a:r>
            <a:r>
              <a:rPr lang="fr-FR" dirty="0"/>
              <a:t>David </a:t>
            </a:r>
            <a:r>
              <a:rPr lang="fr-FR" dirty="0" smtClean="0"/>
              <a:t>Dennis</a:t>
            </a:r>
          </a:p>
          <a:p>
            <a:r>
              <a:rPr lang="fr-FR" dirty="0" smtClean="0"/>
              <a:t>1999: 1</a:t>
            </a:r>
            <a:r>
              <a:rPr lang="fr-FR" baseline="30000" dirty="0" smtClean="0"/>
              <a:t>er</a:t>
            </a:r>
            <a:r>
              <a:rPr lang="fr-FR" dirty="0" smtClean="0"/>
              <a:t> DDOS attaque connus </a:t>
            </a:r>
            <a:r>
              <a:rPr lang="fr-FR" dirty="0"/>
              <a:t>« </a:t>
            </a:r>
            <a:r>
              <a:rPr lang="fr-FR" dirty="0" err="1"/>
              <a:t>Trinoo</a:t>
            </a:r>
            <a:r>
              <a:rPr lang="fr-FR" dirty="0"/>
              <a:t> » </a:t>
            </a:r>
            <a:r>
              <a:rPr lang="fr-FR" dirty="0" smtClean="0"/>
              <a:t>contre le </a:t>
            </a:r>
            <a:r>
              <a:rPr lang="fr-FR" dirty="0"/>
              <a:t>réseau de l’Université du Minnesota</a:t>
            </a:r>
          </a:p>
        </p:txBody>
      </p:sp>
    </p:spTree>
    <p:extLst>
      <p:ext uri="{BB962C8B-B14F-4D97-AF65-F5344CB8AC3E}">
        <p14:creationId xmlns:p14="http://schemas.microsoft.com/office/powerpoint/2010/main" val="5181506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Définition (1/3)</a:t>
            </a:r>
            <a:endParaRPr lang="fr-FR" dirty="0"/>
          </a:p>
        </p:txBody>
      </p:sp>
      <p:sp>
        <p:nvSpPr>
          <p:cNvPr id="3" name="Espace réservé du contenu 2"/>
          <p:cNvSpPr>
            <a:spLocks noGrp="1"/>
          </p:cNvSpPr>
          <p:nvPr>
            <p:ph sz="quarter" idx="1"/>
          </p:nvPr>
        </p:nvSpPr>
        <p:spPr/>
        <p:txBody>
          <a:bodyPr>
            <a:normAutofit fontScale="92500"/>
          </a:bodyPr>
          <a:lstStyle/>
          <a:p>
            <a:pPr marL="0" indent="0">
              <a:buNone/>
            </a:pPr>
            <a:r>
              <a:rPr lang="fr-FR" dirty="0" smtClean="0"/>
              <a:t>Une attaque par </a:t>
            </a:r>
            <a:r>
              <a:rPr lang="fr-FR" dirty="0"/>
              <a:t>déni de service (</a:t>
            </a:r>
            <a:r>
              <a:rPr lang="fr-FR" dirty="0" err="1"/>
              <a:t>DoS</a:t>
            </a:r>
            <a:r>
              <a:rPr lang="fr-FR" dirty="0"/>
              <a:t>) </a:t>
            </a:r>
            <a:r>
              <a:rPr lang="fr-FR" dirty="0" smtClean="0"/>
              <a:t>est un attaque informatique ayant pour but de rendre indisponible un service, d’empêcher l’utilisateurs légitime d’un service de l’utiliser</a:t>
            </a:r>
            <a:endParaRPr lang="fr-FR" dirty="0"/>
          </a:p>
          <a:p>
            <a:pPr marL="0" indent="0">
              <a:buNone/>
            </a:pPr>
            <a:r>
              <a:rPr lang="fr-FR" dirty="0"/>
              <a:t>Un déni de service peut consister à attaquer le </a:t>
            </a:r>
            <a:r>
              <a:rPr lang="fr-FR" dirty="0" smtClean="0"/>
              <a:t>réseau en</a:t>
            </a:r>
            <a:r>
              <a:rPr lang="fr-FR" dirty="0"/>
              <a:t> :</a:t>
            </a:r>
          </a:p>
          <a:p>
            <a:pPr lvl="0"/>
            <a:r>
              <a:rPr lang="fr-FR" dirty="0" smtClean="0"/>
              <a:t>émettant </a:t>
            </a:r>
            <a:r>
              <a:rPr lang="fr-FR" dirty="0"/>
              <a:t>des ondes radio pour brouiller les Communications </a:t>
            </a:r>
          </a:p>
          <a:p>
            <a:pPr lvl="0"/>
            <a:r>
              <a:rPr lang="fr-FR" dirty="0"/>
              <a:t> Inonder le réseau de fausses requêtes d’association, dé-association ou dé-authentification (</a:t>
            </a:r>
            <a:r>
              <a:rPr lang="fr-FR" dirty="0" err="1"/>
              <a:t>Airjack</a:t>
            </a:r>
            <a:r>
              <a:rPr lang="fr-FR" dirty="0"/>
              <a:t>) pour le saturer (on parle alors d’attaques volumétriques.)</a:t>
            </a:r>
          </a:p>
          <a:p>
            <a:pPr lvl="0"/>
            <a:r>
              <a:rPr lang="fr-FR" dirty="0" smtClean="0"/>
              <a:t>Exploiter </a:t>
            </a:r>
            <a:r>
              <a:rPr lang="fr-FR" dirty="0"/>
              <a:t>une vulnérabilité logicielle ou matérielle</a:t>
            </a:r>
            <a:r>
              <a:rPr lang="fr-FR" dirty="0" smtClean="0"/>
              <a:t>.</a:t>
            </a:r>
            <a:endParaRPr lang="fr-FR" dirty="0"/>
          </a:p>
        </p:txBody>
      </p:sp>
    </p:spTree>
    <p:extLst>
      <p:ext uri="{BB962C8B-B14F-4D97-AF65-F5344CB8AC3E}">
        <p14:creationId xmlns:p14="http://schemas.microsoft.com/office/powerpoint/2010/main" val="25758575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22114"/>
          </a:xfrm>
        </p:spPr>
        <p:txBody>
          <a:bodyPr/>
          <a:lstStyle/>
          <a:p>
            <a:pPr algn="ctr"/>
            <a:r>
              <a:rPr lang="fr-FR" dirty="0" smtClean="0"/>
              <a:t>Définition (2/3)</a:t>
            </a:r>
            <a:endParaRPr lang="fr-FR" dirty="0"/>
          </a:p>
        </p:txBody>
      </p:sp>
      <p:sp>
        <p:nvSpPr>
          <p:cNvPr id="3" name="Espace réservé du contenu 2"/>
          <p:cNvSpPr>
            <a:spLocks noGrp="1"/>
          </p:cNvSpPr>
          <p:nvPr>
            <p:ph sz="quarter" idx="1"/>
          </p:nvPr>
        </p:nvSpPr>
        <p:spPr>
          <a:xfrm>
            <a:off x="467544" y="1196752"/>
            <a:ext cx="8229600" cy="4525963"/>
          </a:xfrm>
        </p:spPr>
        <p:txBody>
          <a:bodyPr>
            <a:normAutofit/>
          </a:bodyPr>
          <a:lstStyle/>
          <a:p>
            <a:pPr marL="0" indent="0">
              <a:buNone/>
            </a:pPr>
            <a:r>
              <a:rPr lang="fr-FR" sz="2800" dirty="0" smtClean="0"/>
              <a:t>On parle aussi de « déni de service distribué » lorsque l’attaque fait intervenir un réseau de machines (souvent compromises) afin d’interrompre le ou les services visés.</a:t>
            </a:r>
          </a:p>
          <a:p>
            <a:endParaRPr lang="fr-FR" dirty="0"/>
          </a:p>
        </p:txBody>
      </p:sp>
      <p:pic>
        <p:nvPicPr>
          <p:cNvPr id="4" name="Image 3"/>
          <p:cNvPicPr>
            <a:picLocks noChangeAspect="1"/>
          </p:cNvPicPr>
          <p:nvPr/>
        </p:nvPicPr>
        <p:blipFill rotWithShape="1">
          <a:blip r:embed="rId2">
            <a:extLst>
              <a:ext uri="{28A0092B-C50C-407E-A947-70E740481C1C}">
                <a14:useLocalDpi xmlns:a14="http://schemas.microsoft.com/office/drawing/2010/main" val="0"/>
              </a:ext>
            </a:extLst>
          </a:blip>
          <a:srcRect b="3479"/>
          <a:stretch/>
        </p:blipFill>
        <p:spPr>
          <a:xfrm>
            <a:off x="395536" y="3284984"/>
            <a:ext cx="7704855" cy="3240360"/>
          </a:xfrm>
          <a:prstGeom prst="rect">
            <a:avLst/>
          </a:prstGeom>
        </p:spPr>
      </p:pic>
    </p:spTree>
    <p:extLst>
      <p:ext uri="{BB962C8B-B14F-4D97-AF65-F5344CB8AC3E}">
        <p14:creationId xmlns:p14="http://schemas.microsoft.com/office/powerpoint/2010/main" val="39910385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Définition </a:t>
            </a:r>
            <a:r>
              <a:rPr lang="fr-FR" dirty="0" smtClean="0"/>
              <a:t>(3/3)</a:t>
            </a:r>
            <a:endParaRPr lang="fr-FR" dirty="0"/>
          </a:p>
        </p:txBody>
      </p:sp>
      <p:sp>
        <p:nvSpPr>
          <p:cNvPr id="3" name="Espace réservé du contenu 2"/>
          <p:cNvSpPr>
            <a:spLocks noGrp="1"/>
          </p:cNvSpPr>
          <p:nvPr>
            <p:ph sz="quarter" idx="1"/>
          </p:nvPr>
        </p:nvSpPr>
        <p:spPr/>
        <p:txBody>
          <a:bodyPr>
            <a:normAutofit/>
          </a:bodyPr>
          <a:lstStyle/>
          <a:p>
            <a:pPr marL="0" indent="0">
              <a:buNone/>
            </a:pPr>
            <a:r>
              <a:rPr lang="fr-FR" dirty="0" smtClean="0"/>
              <a:t>Il existe aussi </a:t>
            </a:r>
            <a:r>
              <a:rPr lang="fr-FR" dirty="0" err="1"/>
              <a:t>DrDoS</a:t>
            </a:r>
            <a:r>
              <a:rPr lang="fr-FR" dirty="0"/>
              <a:t> : « </a:t>
            </a:r>
            <a:r>
              <a:rPr lang="fr-FR" dirty="0" err="1"/>
              <a:t>Distributed</a:t>
            </a:r>
            <a:r>
              <a:rPr lang="fr-FR" dirty="0"/>
              <a:t> </a:t>
            </a:r>
            <a:r>
              <a:rPr lang="fr-FR" dirty="0" err="1"/>
              <a:t>Reflection</a:t>
            </a:r>
            <a:r>
              <a:rPr lang="fr-FR" dirty="0"/>
              <a:t> </a:t>
            </a:r>
            <a:r>
              <a:rPr lang="fr-FR" dirty="0" err="1"/>
              <a:t>Denial</a:t>
            </a:r>
            <a:r>
              <a:rPr lang="fr-FR" dirty="0"/>
              <a:t> of Service » ou attaque par déni de service distribué réfléchi. </a:t>
            </a:r>
            <a:endParaRPr lang="fr-FR" dirty="0" smtClean="0"/>
          </a:p>
          <a:p>
            <a:pPr marL="0" indent="0">
              <a:buNone/>
            </a:pPr>
            <a:r>
              <a:rPr lang="fr-FR" dirty="0" smtClean="0"/>
              <a:t>Elles </a:t>
            </a:r>
            <a:r>
              <a:rPr lang="fr-FR" dirty="0"/>
              <a:t>consistent à usurper l’adresse IP de votre site ou application web, puis à envoyer, de sa part, des requêtes dont la réponse nécessite le transfert d’un grand nombre de données. Votre serveur reçoit alors la réponse à ces requêtes qu’il n’a pas envoyées, et est submergé par le volume de données reçues. Là encore, votre site ou application web devient indisponible.</a:t>
            </a:r>
          </a:p>
        </p:txBody>
      </p:sp>
    </p:spTree>
    <p:extLst>
      <p:ext uri="{BB962C8B-B14F-4D97-AF65-F5344CB8AC3E}">
        <p14:creationId xmlns:p14="http://schemas.microsoft.com/office/powerpoint/2010/main" val="36956941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Déroulement de DDOS</a:t>
            </a:r>
            <a:endParaRPr lang="fr-FR" dirty="0"/>
          </a:p>
        </p:txBody>
      </p:sp>
      <p:sp>
        <p:nvSpPr>
          <p:cNvPr id="3" name="Espace réservé du contenu 2"/>
          <p:cNvSpPr>
            <a:spLocks noGrp="1"/>
          </p:cNvSpPr>
          <p:nvPr>
            <p:ph sz="quarter" idx="1"/>
          </p:nvPr>
        </p:nvSpPr>
        <p:spPr/>
        <p:txBody>
          <a:bodyPr>
            <a:normAutofit lnSpcReduction="10000"/>
          </a:bodyPr>
          <a:lstStyle/>
          <a:p>
            <a:r>
              <a:rPr lang="fr-FR" dirty="0"/>
              <a:t>1) Pré-positionnement d’un malware « minimal » sur un certain nombre de systèmes (typiquement quelques centaines à quelques milliers), appelés « contrôleurs » (</a:t>
            </a:r>
            <a:r>
              <a:rPr lang="fr-FR" dirty="0" err="1"/>
              <a:t>handlers</a:t>
            </a:r>
            <a:r>
              <a:rPr lang="fr-FR" dirty="0"/>
              <a:t>)</a:t>
            </a:r>
          </a:p>
          <a:p>
            <a:r>
              <a:rPr lang="fr-FR" dirty="0"/>
              <a:t> 2) Etablissement, par les contrôleurs, d’un canal de commande (unidirectionnel) permettant un contrôle par l’attaquant </a:t>
            </a:r>
            <a:endParaRPr lang="fr-FR" dirty="0" smtClean="0"/>
          </a:p>
          <a:p>
            <a:r>
              <a:rPr lang="fr-FR" dirty="0" smtClean="0"/>
              <a:t>3)Compromission </a:t>
            </a:r>
            <a:r>
              <a:rPr lang="fr-FR" dirty="0"/>
              <a:t>automatisée de dizaines de milliers de machines vulnérables par les contrôleurs </a:t>
            </a:r>
          </a:p>
          <a:p>
            <a:r>
              <a:rPr lang="fr-FR" dirty="0"/>
              <a:t> 5) Lancement de l’attaque à un moment précis Soit préprogrammé Soit sur ordre de l’attaquant, via les contrôleurs </a:t>
            </a:r>
          </a:p>
        </p:txBody>
      </p:sp>
    </p:spTree>
    <p:extLst>
      <p:ext uri="{BB962C8B-B14F-4D97-AF65-F5344CB8AC3E}">
        <p14:creationId xmlns:p14="http://schemas.microsoft.com/office/powerpoint/2010/main" val="15161477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Type D’attaque DDOS(1/4)</a:t>
            </a:r>
            <a:endParaRPr lang="fr-FR" dirty="0"/>
          </a:p>
        </p:txBody>
      </p:sp>
      <p:sp>
        <p:nvSpPr>
          <p:cNvPr id="3" name="Espace réservé du contenu 2"/>
          <p:cNvSpPr>
            <a:spLocks noGrp="1"/>
          </p:cNvSpPr>
          <p:nvPr>
            <p:ph sz="quarter" idx="1"/>
          </p:nvPr>
        </p:nvSpPr>
        <p:spPr/>
        <p:txBody>
          <a:bodyPr/>
          <a:lstStyle/>
          <a:p>
            <a:pPr marL="0" lvl="0" indent="0">
              <a:buNone/>
            </a:pPr>
            <a:r>
              <a:rPr lang="fr-FR" dirty="0"/>
              <a:t>Types d’attaques DDOS :</a:t>
            </a:r>
          </a:p>
          <a:p>
            <a:pPr marL="0" indent="0">
              <a:buNone/>
            </a:pPr>
            <a:r>
              <a:rPr lang="fr-FR" dirty="0"/>
              <a:t>Il existe 3 catégories d’attaques </a:t>
            </a:r>
            <a:r>
              <a:rPr lang="fr-FR" dirty="0" smtClean="0"/>
              <a:t>DDOS </a:t>
            </a:r>
            <a:r>
              <a:rPr lang="fr-FR" dirty="0"/>
              <a:t>:</a:t>
            </a:r>
          </a:p>
          <a:p>
            <a:pPr lvl="0"/>
            <a:r>
              <a:rPr lang="fr-FR" dirty="0"/>
              <a:t>Les attaques </a:t>
            </a:r>
            <a:r>
              <a:rPr lang="fr-FR" dirty="0" smtClean="0"/>
              <a:t>DDOS </a:t>
            </a:r>
            <a:r>
              <a:rPr lang="fr-FR" dirty="0"/>
              <a:t>basées sur le volume</a:t>
            </a:r>
          </a:p>
          <a:p>
            <a:pPr lvl="0"/>
            <a:r>
              <a:rPr lang="fr-FR" dirty="0"/>
              <a:t>Les attaques </a:t>
            </a:r>
            <a:r>
              <a:rPr lang="fr-FR" dirty="0" smtClean="0"/>
              <a:t>DDOS </a:t>
            </a:r>
            <a:r>
              <a:rPr lang="fr-FR" dirty="0"/>
              <a:t>ciblant les applications</a:t>
            </a:r>
          </a:p>
          <a:p>
            <a:pPr lvl="0"/>
            <a:r>
              <a:rPr lang="fr-FR" dirty="0"/>
              <a:t>Les attaques </a:t>
            </a:r>
            <a:r>
              <a:rPr lang="fr-FR" dirty="0" smtClean="0"/>
              <a:t>DDOS </a:t>
            </a:r>
            <a:r>
              <a:rPr lang="fr-FR" dirty="0"/>
              <a:t>à bas volume (</a:t>
            </a:r>
            <a:r>
              <a:rPr lang="fr-FR" dirty="0" smtClean="0"/>
              <a:t>LDOS </a:t>
            </a:r>
            <a:r>
              <a:rPr lang="fr-FR" dirty="0"/>
              <a:t>pour </a:t>
            </a:r>
            <a:r>
              <a:rPr lang="fr-FR" dirty="0" err="1"/>
              <a:t>Low</a:t>
            </a:r>
            <a:r>
              <a:rPr lang="fr-FR" dirty="0"/>
              <a:t> rate)</a:t>
            </a:r>
          </a:p>
          <a:p>
            <a:endParaRPr lang="fr-FR" dirty="0"/>
          </a:p>
        </p:txBody>
      </p:sp>
    </p:spTree>
    <p:extLst>
      <p:ext uri="{BB962C8B-B14F-4D97-AF65-F5344CB8AC3E}">
        <p14:creationId xmlns:p14="http://schemas.microsoft.com/office/powerpoint/2010/main" val="240863686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443</TotalTime>
  <Words>650</Words>
  <Application>Microsoft Office PowerPoint</Application>
  <PresentationFormat>Affichage à l'écran (4:3)</PresentationFormat>
  <Paragraphs>87</Paragraphs>
  <Slides>22</Slides>
  <Notes>0</Notes>
  <HiddenSlides>0</HiddenSlides>
  <MMClips>0</MMClips>
  <ScaleCrop>false</ScaleCrop>
  <HeadingPairs>
    <vt:vector size="4" baseType="variant">
      <vt:variant>
        <vt:lpstr>Thème</vt:lpstr>
      </vt:variant>
      <vt:variant>
        <vt:i4>1</vt:i4>
      </vt:variant>
      <vt:variant>
        <vt:lpstr>Titres des diapositives</vt:lpstr>
      </vt:variant>
      <vt:variant>
        <vt:i4>22</vt:i4>
      </vt:variant>
    </vt:vector>
  </HeadingPairs>
  <TitlesOfParts>
    <vt:vector size="23" baseType="lpstr">
      <vt:lpstr>Oriel</vt:lpstr>
      <vt:lpstr>DDOS Attaque (Distributed Denial of Service)</vt:lpstr>
      <vt:lpstr>Sommaire</vt:lpstr>
      <vt:lpstr>introduction</vt:lpstr>
      <vt:lpstr>Historique d’attaque DDoS</vt:lpstr>
      <vt:lpstr>Définition (1/3)</vt:lpstr>
      <vt:lpstr>Définition (2/3)</vt:lpstr>
      <vt:lpstr>Définition (3/3)</vt:lpstr>
      <vt:lpstr>Déroulement de DDOS</vt:lpstr>
      <vt:lpstr>Type D’attaque DDOS(1/4)</vt:lpstr>
      <vt:lpstr>Type D’attaque DDOS(2/4)</vt:lpstr>
      <vt:lpstr>Type D’attaque DDOS(3/4)</vt:lpstr>
      <vt:lpstr>Type D’attaque DDOS(4/4)</vt:lpstr>
      <vt:lpstr>méthodologies de DDoS(1/6)</vt:lpstr>
      <vt:lpstr>méthodologies de DDoS(2/6)</vt:lpstr>
      <vt:lpstr>méthodologies de DDoS(3/6)</vt:lpstr>
      <vt:lpstr>méthodologies de DDoS(4/6)</vt:lpstr>
      <vt:lpstr>méthodologies de DDoS(5/6)</vt:lpstr>
      <vt:lpstr>méthodologies de DDoS(6/6)</vt:lpstr>
      <vt:lpstr> Protection contre le DDOS : </vt:lpstr>
      <vt:lpstr>attaques DDOS les plus fameux(1/2)</vt:lpstr>
      <vt:lpstr>attaques DDOS les plus fameux(2/2)</vt:lpstr>
      <vt:lpstr>Conclusion </vt:lpstr>
    </vt:vector>
  </TitlesOfParts>
  <Company>rdkc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DDOS Attaque</dc:title>
  <dc:creator>cc11</dc:creator>
  <cp:lastModifiedBy>cc11</cp:lastModifiedBy>
  <cp:revision>30</cp:revision>
  <dcterms:created xsi:type="dcterms:W3CDTF">2019-10-23T16:09:15Z</dcterms:created>
  <dcterms:modified xsi:type="dcterms:W3CDTF">2019-11-09T14:42:52Z</dcterms:modified>
</cp:coreProperties>
</file>