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57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86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81" r:id="rId21"/>
    <p:sldId id="282" r:id="rId22"/>
    <p:sldId id="287" r:id="rId23"/>
    <p:sldId id="288" r:id="rId24"/>
    <p:sldId id="289" r:id="rId25"/>
    <p:sldId id="283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CB6B-312F-457F-8BE0-30DEB6C16B19}" type="datetimeFigureOut">
              <a:rPr lang="fr-FR" smtClean="0"/>
              <a:pPr/>
              <a:t>09/10/2021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0801-1E97-4F1D-B381-E055695BBF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CB6B-312F-457F-8BE0-30DEB6C16B19}" type="datetimeFigureOut">
              <a:rPr lang="fr-FR" smtClean="0"/>
              <a:pPr/>
              <a:t>09/10/2021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0801-1E97-4F1D-B381-E055695BBF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CB6B-312F-457F-8BE0-30DEB6C16B19}" type="datetimeFigureOut">
              <a:rPr lang="fr-FR" smtClean="0"/>
              <a:pPr/>
              <a:t>09/10/2021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0801-1E97-4F1D-B381-E055695BBF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CB6B-312F-457F-8BE0-30DEB6C16B19}" type="datetimeFigureOut">
              <a:rPr lang="fr-FR" smtClean="0"/>
              <a:pPr/>
              <a:t>09/10/2021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0801-1E97-4F1D-B381-E055695BBF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CB6B-312F-457F-8BE0-30DEB6C16B19}" type="datetimeFigureOut">
              <a:rPr lang="fr-FR" smtClean="0"/>
              <a:pPr/>
              <a:t>09/10/2021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0801-1E97-4F1D-B381-E055695BBF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CB6B-312F-457F-8BE0-30DEB6C16B19}" type="datetimeFigureOut">
              <a:rPr lang="fr-FR" smtClean="0"/>
              <a:pPr/>
              <a:t>09/10/2021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0801-1E97-4F1D-B381-E055695BBF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CB6B-312F-457F-8BE0-30DEB6C16B19}" type="datetimeFigureOut">
              <a:rPr lang="fr-FR" smtClean="0"/>
              <a:pPr/>
              <a:t>09/10/2021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0801-1E97-4F1D-B381-E055695BBF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CB6B-312F-457F-8BE0-30DEB6C16B19}" type="datetimeFigureOut">
              <a:rPr lang="fr-FR" smtClean="0"/>
              <a:pPr/>
              <a:t>09/10/2021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0801-1E97-4F1D-B381-E055695BBF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CB6B-312F-457F-8BE0-30DEB6C16B19}" type="datetimeFigureOut">
              <a:rPr lang="fr-FR" smtClean="0"/>
              <a:pPr/>
              <a:t>09/10/2021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0801-1E97-4F1D-B381-E055695BBF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CB6B-312F-457F-8BE0-30DEB6C16B19}" type="datetimeFigureOut">
              <a:rPr lang="fr-FR" smtClean="0"/>
              <a:pPr/>
              <a:t>09/10/2021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0801-1E97-4F1D-B381-E055695BBF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1CB6B-312F-457F-8BE0-30DEB6C16B19}" type="datetimeFigureOut">
              <a:rPr lang="fr-FR" smtClean="0"/>
              <a:pPr/>
              <a:t>09/10/2021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0801-1E97-4F1D-B381-E055695BBF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1CB6B-312F-457F-8BE0-30DEB6C16B19}" type="datetimeFigureOut">
              <a:rPr lang="fr-FR" smtClean="0"/>
              <a:pPr/>
              <a:t>09/10/2021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40801-1E97-4F1D-B381-E055695BBF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5400" b="1" dirty="0" smtClean="0">
                <a:solidFill>
                  <a:srgbClr val="FF0000"/>
                </a:solidFill>
                <a:latin typeface="Comic Sans MS" pitchFamily="66" charset="0"/>
              </a:rPr>
              <a:t>COURS 01</a:t>
            </a:r>
            <a:endParaRPr lang="fr-FR" sz="5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  <a:latin typeface="Comic Sans MS" pitchFamily="66" charset="0"/>
              </a:rPr>
              <a:t>Introduction (Historique) </a:t>
            </a:r>
            <a:endParaRPr lang="fr-FR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Comic Sans MS" pitchFamily="66" charset="0"/>
              </a:rPr>
              <a:t>Expériences de Griffith</a:t>
            </a:r>
            <a:endParaRPr lang="fr-FR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6" name="Picture 2" descr="http://www.cegep-ste-foy.qc.ca/profs/gbourbonnais/pascal/nya/genetique/notesadn/imagesadn/griffith2b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9736" y="3861048"/>
            <a:ext cx="7604712" cy="266429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539552" y="1124744"/>
            <a:ext cx="8352928" cy="259228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A)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400" dirty="0" smtClean="0">
                <a:latin typeface="Comic Sans MS" pitchFamily="66" charset="0"/>
              </a:rPr>
              <a:t>Lorsqu’on injecte le pneumocoque de souche S à une souris, la souris meurt après quelques jours. La souche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S est mortelle </a:t>
            </a:r>
          </a:p>
          <a:p>
            <a:pPr algn="just"/>
            <a:endParaRPr lang="fr-FR" sz="2400" dirty="0" smtClean="0">
              <a:latin typeface="Comic Sans MS" pitchFamily="66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fr-FR" sz="2400" dirty="0" smtClean="0">
                <a:latin typeface="Comic Sans MS" pitchFamily="66" charset="0"/>
              </a:rPr>
              <a:t>Lorsqu’on injecte le pneumocoque de souche R à une souris, la souris survie. La souche </a:t>
            </a:r>
            <a:r>
              <a:rPr lang="fr-FR" sz="2400" dirty="0">
                <a:solidFill>
                  <a:srgbClr val="0000FF"/>
                </a:solidFill>
                <a:latin typeface="Comic Sans MS" pitchFamily="66" charset="0"/>
              </a:rPr>
              <a:t>R n’est pas mortelle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84784"/>
            <a:ext cx="8568952" cy="5760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B)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400" dirty="0">
                <a:latin typeface="Comic Sans MS" pitchFamily="66" charset="0"/>
              </a:rPr>
              <a:t>I</a:t>
            </a:r>
            <a:r>
              <a:rPr lang="fr-FR" sz="2400" dirty="0" smtClean="0">
                <a:latin typeface="Comic Sans MS" pitchFamily="66" charset="0"/>
              </a:rPr>
              <a:t>l inocule à une souris,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des bactéries S (de phénotype virulent) tuées </a:t>
            </a:r>
            <a:r>
              <a:rPr lang="fr-FR" sz="2400" dirty="0" smtClean="0">
                <a:latin typeface="Comic Sans MS" pitchFamily="66" charset="0"/>
              </a:rPr>
              <a:t>par la chaleur, les souris restent viables et ne présentent aucun trouble.</a:t>
            </a:r>
          </a:p>
          <a:p>
            <a:pPr algn="just"/>
            <a:endParaRPr lang="fr-FR" sz="2400" b="1" dirty="0">
              <a:latin typeface="Comic Sans MS" pitchFamily="66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Comic Sans MS" pitchFamily="66" charset="0"/>
              </a:rPr>
              <a:t>Expériences de Griffith</a:t>
            </a:r>
            <a:endParaRPr lang="fr-FR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11" name="Groupe 10"/>
          <p:cNvGrpSpPr/>
          <p:nvPr/>
        </p:nvGrpSpPr>
        <p:grpSpPr>
          <a:xfrm>
            <a:off x="827584" y="3501008"/>
            <a:ext cx="7560840" cy="2088232"/>
            <a:chOff x="827584" y="836712"/>
            <a:chExt cx="7560840" cy="1512168"/>
          </a:xfrm>
        </p:grpSpPr>
        <p:pic>
          <p:nvPicPr>
            <p:cNvPr id="6" name="Picture 2" descr="http://www.cegep-ste-foy.qc.ca/profs/gbourbonnais/pascal/nya/genetique/notesadn/imagesadn/griffith2b.gif"/>
            <p:cNvPicPr>
              <a:picLocks noChangeAspect="1" noChangeArrowheads="1"/>
            </p:cNvPicPr>
            <p:nvPr/>
          </p:nvPicPr>
          <p:blipFill>
            <a:blip r:embed="rId2" cstate="print"/>
            <a:srcRect l="20462" t="56757"/>
            <a:stretch>
              <a:fillRect/>
            </a:stretch>
          </p:blipFill>
          <p:spPr bwMode="auto">
            <a:xfrm>
              <a:off x="2100201" y="1257400"/>
              <a:ext cx="6288223" cy="700633"/>
            </a:xfrm>
            <a:prstGeom prst="rect">
              <a:avLst/>
            </a:prstGeom>
            <a:noFill/>
          </p:spPr>
        </p:pic>
        <p:pic>
          <p:nvPicPr>
            <p:cNvPr id="7" name="Picture 2" descr="http://www.cegep-ste-foy.qc.ca/profs/gbourbonnais/pascal/nya/genetique/notesadn/imagesadn/griffith3.gif"/>
            <p:cNvPicPr>
              <a:picLocks noChangeAspect="1" noChangeArrowheads="1"/>
            </p:cNvPicPr>
            <p:nvPr/>
          </p:nvPicPr>
          <p:blipFill>
            <a:blip r:embed="rId3" cstate="print"/>
            <a:srcRect t="12122" r="72787" b="6061"/>
            <a:stretch>
              <a:fillRect/>
            </a:stretch>
          </p:blipFill>
          <p:spPr bwMode="auto">
            <a:xfrm>
              <a:off x="827584" y="836712"/>
              <a:ext cx="2545233" cy="1512168"/>
            </a:xfrm>
            <a:prstGeom prst="rect">
              <a:avLst/>
            </a:prstGeom>
            <a:noFill/>
          </p:spPr>
        </p:pic>
      </p:grpSp>
      <p:sp>
        <p:nvSpPr>
          <p:cNvPr id="12" name="Rectangle 11"/>
          <p:cNvSpPr/>
          <p:nvPr/>
        </p:nvSpPr>
        <p:spPr>
          <a:xfrm>
            <a:off x="683568" y="3284984"/>
            <a:ext cx="7848872" cy="23042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Comic Sans MS" pitchFamily="66" charset="0"/>
              </a:rPr>
              <a:t>Expériences de Griffith</a:t>
            </a:r>
            <a:endParaRPr lang="fr-FR" sz="3200" dirty="0"/>
          </a:p>
        </p:txBody>
      </p:sp>
      <p:pic>
        <p:nvPicPr>
          <p:cNvPr id="4" name="Picture 4" descr="http://www.cegep-ste-foy.qc.ca/profs/gbourbonnais/pascal/nya/genetique/notesadn/imagesadn/griffith3.gif"/>
          <p:cNvPicPr>
            <a:picLocks noChangeAspect="1" noChangeArrowheads="1"/>
          </p:cNvPicPr>
          <p:nvPr/>
        </p:nvPicPr>
        <p:blipFill>
          <a:blip r:embed="rId2" cstate="print"/>
          <a:srcRect l="833" t="10456" b="5970"/>
          <a:stretch>
            <a:fillRect/>
          </a:stretch>
        </p:blipFill>
        <p:spPr bwMode="auto">
          <a:xfrm>
            <a:off x="539552" y="2924944"/>
            <a:ext cx="8568952" cy="1872208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381377" y="1196752"/>
            <a:ext cx="8568952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C)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fr-FR" sz="2400" dirty="0" smtClean="0">
                <a:latin typeface="Comic Sans MS" pitchFamily="66" charset="0"/>
              </a:rPr>
              <a:t> Il inocule à des souris des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bactéries R (non virulentes) mélangées à des bactéries S mortes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fr-FR" sz="2400" dirty="0" smtClean="0">
                <a:latin typeface="Comic Sans MS" pitchFamily="66" charset="0"/>
              </a:rPr>
              <a:t> Les souris meurent de pneumonie. </a:t>
            </a:r>
            <a:endParaRPr lang="fr-FR" sz="2400" dirty="0">
              <a:latin typeface="Comic Sans MS" pitchFamily="66" charset="0"/>
            </a:endParaRPr>
          </a:p>
          <a:p>
            <a:pPr algn="just"/>
            <a:r>
              <a:rPr lang="fr-FR" sz="2400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525393" y="5085184"/>
            <a:ext cx="83670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fr-FR" sz="2400" dirty="0" smtClean="0">
                <a:latin typeface="Comic Sans MS" pitchFamily="66" charset="0"/>
              </a:rPr>
              <a:t> Le </a:t>
            </a:r>
            <a:r>
              <a:rPr lang="fr-FR" sz="2400" dirty="0">
                <a:latin typeface="Comic Sans MS" pitchFamily="66" charset="0"/>
              </a:rPr>
              <a:t>prélèvement de bactéries à partir de souris mortes et leur mise en culture révèle un phénotype S (virulent) transmis à la descendance. </a:t>
            </a:r>
          </a:p>
        </p:txBody>
      </p:sp>
    </p:spTree>
    <p:extLst>
      <p:ext uri="{BB962C8B-B14F-4D97-AF65-F5344CB8AC3E}">
        <p14:creationId xmlns:p14="http://schemas.microsoft.com/office/powerpoint/2010/main" val="325790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Comic Sans MS" pitchFamily="66" charset="0"/>
              </a:rPr>
              <a:t>Interprétation  </a:t>
            </a:r>
            <a:endParaRPr lang="fr-FR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sz="2400" dirty="0" smtClean="0">
                <a:latin typeface="Comic Sans MS" pitchFamily="66" charset="0"/>
              </a:rPr>
              <a:t>Dans la 2</a:t>
            </a:r>
            <a:r>
              <a:rPr lang="fr-FR" sz="2400" baseline="30000" dirty="0" smtClean="0">
                <a:latin typeface="Comic Sans MS" pitchFamily="66" charset="0"/>
              </a:rPr>
              <a:t>ème</a:t>
            </a:r>
            <a:r>
              <a:rPr lang="fr-FR" sz="2400" dirty="0" smtClean="0">
                <a:latin typeface="Comic Sans MS" pitchFamily="66" charset="0"/>
              </a:rPr>
              <a:t> expérience les souris étaient inoculées par des bactéries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R (de type non-virulent) </a:t>
            </a:r>
            <a:r>
              <a:rPr lang="fr-FR" sz="2400" dirty="0" smtClean="0">
                <a:latin typeface="Comic Sans MS" pitchFamily="66" charset="0"/>
              </a:rPr>
              <a:t>vivantes, mélangées à des bactéries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S (de type virulent) </a:t>
            </a:r>
            <a:r>
              <a:rPr lang="fr-FR" sz="2400" dirty="0" smtClean="0">
                <a:latin typeface="Comic Sans MS" pitchFamily="66" charset="0"/>
              </a:rPr>
              <a:t>mortes, et malgré cela les souris sont mortes par pneumonie. </a:t>
            </a:r>
          </a:p>
          <a:p>
            <a:pPr algn="just"/>
            <a:endParaRPr lang="fr-FR" sz="2400" dirty="0">
              <a:latin typeface="Comic Sans MS" pitchFamily="66" charset="0"/>
            </a:endParaRPr>
          </a:p>
          <a:p>
            <a:pPr algn="just"/>
            <a:r>
              <a:rPr lang="fr-FR" sz="2400" dirty="0" smtClean="0">
                <a:latin typeface="Comic Sans MS" pitchFamily="66" charset="0"/>
              </a:rPr>
              <a:t>Griffith, suppose alors, que les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bactéries R</a:t>
            </a:r>
            <a:r>
              <a:rPr lang="fr-FR" sz="24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ont été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"transformées" </a:t>
            </a:r>
            <a:r>
              <a:rPr lang="fr-FR" sz="2400" dirty="0" smtClean="0">
                <a:latin typeface="Comic Sans MS" pitchFamily="66" charset="0"/>
              </a:rPr>
              <a:t>par un élément provenant des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bactéries S </a:t>
            </a:r>
            <a:r>
              <a:rPr lang="fr-FR" sz="2400" dirty="0" smtClean="0">
                <a:latin typeface="Comic Sans MS" pitchFamily="66" charset="0"/>
              </a:rPr>
              <a:t>tuées, et cette transformation était transmises aux nouvelles bactéries après mitose, ce qui a été observé après culture des bactéries transformées.</a:t>
            </a:r>
          </a:p>
          <a:p>
            <a:pPr algn="just"/>
            <a:endParaRPr lang="fr-FR" sz="2400" dirty="0" smtClean="0">
              <a:latin typeface="Comic Sans MS" pitchFamily="66" charset="0"/>
            </a:endParaRPr>
          </a:p>
          <a:p>
            <a:pPr algn="just"/>
            <a:r>
              <a:rPr lang="fr-FR" sz="2400" dirty="0" smtClean="0">
                <a:latin typeface="Comic Sans MS" pitchFamily="66" charset="0"/>
              </a:rPr>
              <a:t>Cet élément a été appelé </a:t>
            </a:r>
            <a:r>
              <a:rPr lang="fr-FR" sz="2400" dirty="0" smtClean="0">
                <a:solidFill>
                  <a:srgbClr val="FF0000"/>
                </a:solidFill>
                <a:latin typeface="Comic Sans MS" pitchFamily="66" charset="0"/>
              </a:rPr>
              <a:t>facteur transformant. </a:t>
            </a:r>
          </a:p>
          <a:p>
            <a:pPr algn="just">
              <a:buNone/>
            </a:pPr>
            <a:endParaRPr lang="fr-FR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Comic Sans MS" pitchFamily="66" charset="0"/>
              </a:rPr>
              <a:t>Conclusion de Griffith</a:t>
            </a:r>
            <a:endParaRPr lang="fr-FR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r-FR" sz="2400" dirty="0" smtClean="0">
                <a:latin typeface="Comic Sans MS" pitchFamily="66" charset="0"/>
              </a:rPr>
              <a:t>Griffith a donc conclu à l'existence d'un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facteur transformant </a:t>
            </a:r>
            <a:r>
              <a:rPr lang="fr-FR" sz="2400" dirty="0" smtClean="0">
                <a:latin typeface="Comic Sans MS" pitchFamily="66" charset="0"/>
              </a:rPr>
              <a:t>qui est passé des souches S mortes aux souches R et les a rendu virulentes, elle sont donc devenues S.</a:t>
            </a:r>
          </a:p>
          <a:p>
            <a:pPr algn="just"/>
            <a:endParaRPr lang="fr-FR" sz="2400" dirty="0" smtClean="0">
              <a:latin typeface="Comic Sans MS" pitchFamily="66" charset="0"/>
            </a:endParaRPr>
          </a:p>
          <a:p>
            <a:pPr algn="just"/>
            <a:r>
              <a:rPr lang="fr-FR" sz="2400" dirty="0" smtClean="0">
                <a:latin typeface="Comic Sans MS" pitchFamily="66" charset="0"/>
              </a:rPr>
              <a:t>Il a conclu également que </a:t>
            </a:r>
            <a:r>
              <a:rPr lang="fr-FR" sz="2400" dirty="0">
                <a:latin typeface="Comic Sans MS" pitchFamily="66" charset="0"/>
              </a:rPr>
              <a:t>c</a:t>
            </a:r>
            <a:r>
              <a:rPr lang="fr-FR" sz="2400" dirty="0" smtClean="0">
                <a:latin typeface="Comic Sans MS" pitchFamily="66" charset="0"/>
              </a:rPr>
              <a:t>e facteur se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transmettait de façon héréditaire</a:t>
            </a:r>
            <a:r>
              <a:rPr lang="fr-FR" sz="2400" dirty="0" smtClean="0">
                <a:latin typeface="Comic Sans MS" pitchFamily="66" charset="0"/>
              </a:rPr>
              <a:t>, puisque les souches S ainsi formées se reproduisent en donnant d'autres bactéries S. </a:t>
            </a:r>
          </a:p>
          <a:p>
            <a:pPr algn="just"/>
            <a:endParaRPr lang="fr-FR" sz="2400" dirty="0">
              <a:latin typeface="Comic Sans MS" pitchFamily="66" charset="0"/>
            </a:endParaRPr>
          </a:p>
          <a:p>
            <a:pPr algn="just"/>
            <a:r>
              <a:rPr lang="fr-FR" sz="2400" dirty="0" smtClean="0">
                <a:latin typeface="Comic Sans MS" pitchFamily="66" charset="0"/>
              </a:rPr>
              <a:t>Il ne pouvait cependant pas, à cette époque là, déterminer la nature de ce facteur transformant.</a:t>
            </a:r>
          </a:p>
          <a:p>
            <a:pPr algn="just"/>
            <a:endParaRPr lang="fr-FR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1944: Oswald Theodore Avery</a:t>
            </a:r>
            <a:r>
              <a:rPr lang="fr-FR" sz="2400" dirty="0" smtClean="0">
                <a:solidFill>
                  <a:srgbClr val="FF0000"/>
                </a:solidFill>
                <a:latin typeface="Comic Sans MS" pitchFamily="66" charset="0"/>
              </a:rPr>
              <a:t>,</a:t>
            </a:r>
            <a:r>
              <a:rPr lang="fr-FR" sz="2400" dirty="0">
                <a:latin typeface="Comic Sans MS" pitchFamily="66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Colin Munro MacLeod,</a:t>
            </a:r>
            <a:r>
              <a:rPr lang="fr-FR" sz="2400" dirty="0" smtClean="0">
                <a:latin typeface="Comic Sans MS" pitchFamily="66" charset="0"/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  <a:latin typeface="Comic Sans MS" pitchFamily="66" charset="0"/>
              </a:rPr>
              <a:t>Maclyn</a:t>
            </a:r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  <a:latin typeface="Comic Sans MS" pitchFamily="66" charset="0"/>
              </a:rPr>
              <a:t>McCarty</a:t>
            </a:r>
            <a:r>
              <a:rPr lang="fr-FR" sz="2400" dirty="0" smtClean="0">
                <a:latin typeface="Comic Sans MS" pitchFamily="66" charset="0"/>
              </a:rPr>
              <a:t> démontrent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que l'ADN est une molécule associée à une information héréditaire </a:t>
            </a:r>
            <a:r>
              <a:rPr lang="fr-FR" sz="2400" dirty="0" smtClean="0">
                <a:latin typeface="Comic Sans MS" pitchFamily="66" charset="0"/>
              </a:rPr>
              <a:t>et qu’elle peut transformer une cellule.</a:t>
            </a:r>
          </a:p>
          <a:p>
            <a:pPr algn="just"/>
            <a:endParaRPr lang="fr-FR" sz="2400" dirty="0" smtClean="0">
              <a:latin typeface="Comic Sans MS" pitchFamily="66" charset="0"/>
            </a:endParaRPr>
          </a:p>
          <a:p>
            <a:pPr algn="just"/>
            <a:r>
              <a:rPr lang="fr-FR" sz="2400" dirty="0" smtClean="0">
                <a:latin typeface="Comic Sans MS" pitchFamily="66" charset="0"/>
              </a:rPr>
              <a:t>L’ADN est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l’agent transformant </a:t>
            </a:r>
            <a:r>
              <a:rPr lang="fr-FR" sz="2400" dirty="0" smtClean="0">
                <a:latin typeface="Comic Sans MS" pitchFamily="66" charset="0"/>
              </a:rPr>
              <a:t>décrit par Griffith. </a:t>
            </a:r>
          </a:p>
          <a:p>
            <a:endParaRPr lang="fr-FR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404664"/>
            <a:ext cx="843528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Travaux d’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Avery,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Mc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Leod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et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Mc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Carthy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457200" y="1730226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Ils ont repris l'expérience de Griffith avec quelques modifications.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Leur stratégie consistait à ajouter à des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</a:rPr>
              <a:t>bactéries R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, non plus des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</a:rPr>
              <a:t>bactéries S tuées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, mais des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</a:rPr>
              <a:t>extraits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relativement purifiés de celles-ci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77688" y="557808"/>
            <a:ext cx="86868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L’expérience d’Avery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, Mc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Leod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et Mc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Carthy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57200" y="1988840"/>
            <a:ext cx="8229600" cy="43204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Les bactéries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</a:rPr>
              <a:t>S mortes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étaient broyées et traitées avec des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</a:rPr>
              <a:t>enzymes digestives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avant de les mélanger aux bactéries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</a:rPr>
              <a:t>R vivantes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Ces enzymes étaient soit, des: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fr-FR" sz="2400" b="1" dirty="0">
                <a:solidFill>
                  <a:srgbClr val="0000FF"/>
                </a:solidFill>
                <a:latin typeface="Comic Sans MS" pitchFamily="66" charset="0"/>
              </a:rPr>
              <a:t>P</a:t>
            </a:r>
            <a:r>
              <a:rPr kumimoji="0" lang="fr-F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</a:rPr>
              <a:t>rotéases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(enzymes qui digèrent les protéines)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fr-F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</a:rPr>
              <a:t>DNases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(enzymes qui détruisent l'ADN)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7504" y="4437112"/>
            <a:ext cx="8964488" cy="21328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2400" b="1" dirty="0">
                <a:solidFill>
                  <a:srgbClr val="FF0000"/>
                </a:solidFill>
                <a:latin typeface="Comic Sans MS" pitchFamily="66" charset="0"/>
              </a:rPr>
              <a:t>Traitement à la </a:t>
            </a:r>
            <a:r>
              <a:rPr lang="fr-FR" sz="2400" b="1" dirty="0" err="1">
                <a:solidFill>
                  <a:srgbClr val="FF0000"/>
                </a:solidFill>
                <a:latin typeface="Comic Sans MS" pitchFamily="66" charset="0"/>
              </a:rPr>
              <a:t>DNase</a:t>
            </a: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b="1" dirty="0">
                <a:solidFill>
                  <a:srgbClr val="0070C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fr-FR" sz="2400" dirty="0" smtClean="0">
                <a:latin typeface="Comic Sans MS" pitchFamily="66" charset="0"/>
              </a:rPr>
              <a:t> Les souris survivent. Donc il n’y a pas eu </a:t>
            </a:r>
            <a:r>
              <a:rPr lang="fr-FR" sz="2400" dirty="0">
                <a:latin typeface="Comic Sans MS" pitchFamily="66" charset="0"/>
              </a:rPr>
              <a:t>de transformation des souches R en S.</a:t>
            </a:r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</a:rPr>
              <a:t>Traitement</a:t>
            </a:r>
            <a:r>
              <a:rPr kumimoji="0" lang="fr-FR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</a:rPr>
              <a:t> aux 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</a:rPr>
              <a:t>protéases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sym typeface="Wingdings" pitchFamily="2" charset="2"/>
              </a:rPr>
              <a:t></a:t>
            </a:r>
            <a:r>
              <a:rPr lang="fr-FR" sz="2400" dirty="0">
                <a:latin typeface="Comic Sans MS" pitchFamily="66" charset="0"/>
              </a:rPr>
              <a:t> Les souris </a:t>
            </a:r>
            <a:r>
              <a:rPr lang="fr-FR" sz="2400" dirty="0" smtClean="0">
                <a:latin typeface="Comic Sans MS" pitchFamily="66" charset="0"/>
              </a:rPr>
              <a:t>meurent. Donc il y a eu transformation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des bactéries R en bactéries S virulentes.</a:t>
            </a:r>
          </a:p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pic>
        <p:nvPicPr>
          <p:cNvPr id="3" name="Picture 2" descr="http://www.cegep-ste-foy.qc.ca/profs/gbourbonnais/pascal/nya/genetique/notesadn/imagesadn/avery.gif"/>
          <p:cNvPicPr>
            <a:picLocks noChangeAspect="1" noChangeArrowheads="1"/>
          </p:cNvPicPr>
          <p:nvPr/>
        </p:nvPicPr>
        <p:blipFill>
          <a:blip r:embed="rId2" cstate="print"/>
          <a:srcRect t="1917"/>
          <a:stretch>
            <a:fillRect/>
          </a:stretch>
        </p:blipFill>
        <p:spPr bwMode="auto">
          <a:xfrm>
            <a:off x="107504" y="-27384"/>
            <a:ext cx="8928992" cy="436510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Conclusion d’Avery, Mc </a:t>
            </a:r>
            <a:r>
              <a:rPr kumimoji="0" lang="fr-F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Leod</a:t>
            </a: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et Mc </a:t>
            </a:r>
            <a:r>
              <a:rPr kumimoji="0" lang="fr-F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Carthy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457200" y="2892077"/>
            <a:ext cx="8229600" cy="334523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C'est bien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</a:rPr>
              <a:t>l'ADN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, et non les protéines, qui provoque la transformation des bactéries.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Donc, c’est 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</a:rPr>
              <a:t>l’ADN qui est le support de l’information génétique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75" y="1412776"/>
            <a:ext cx="9144000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79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1952: </a:t>
            </a:r>
            <a:r>
              <a:rPr lang="fr-FR" sz="2400" dirty="0" smtClean="0">
                <a:latin typeface="Comic Sans MS" pitchFamily="66" charset="0"/>
              </a:rPr>
              <a:t>Les expériences d'</a:t>
            </a:r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Alfred Hershey </a:t>
            </a:r>
            <a:r>
              <a:rPr lang="fr-FR" sz="2400" dirty="0" smtClean="0">
                <a:latin typeface="Comic Sans MS" pitchFamily="66" charset="0"/>
              </a:rPr>
              <a:t>et </a:t>
            </a:r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Martha Chase </a:t>
            </a:r>
            <a:r>
              <a:rPr lang="fr-FR" sz="2400" dirty="0" smtClean="0">
                <a:latin typeface="Comic Sans MS" pitchFamily="66" charset="0"/>
              </a:rPr>
              <a:t>ont mis fin à la polémique sur la nature du support de l'information génétique.</a:t>
            </a:r>
            <a:endParaRPr lang="fr-FR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Comic Sans MS" pitchFamily="66" charset="0"/>
              </a:rPr>
              <a:t>Expériences d'Alfred Hershey et Martha Chase</a:t>
            </a:r>
            <a:endParaRPr lang="fr-FR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908069"/>
            <a:ext cx="8640960" cy="4925144"/>
          </a:xfrm>
        </p:spPr>
        <p:txBody>
          <a:bodyPr>
            <a:noAutofit/>
          </a:bodyPr>
          <a:lstStyle/>
          <a:p>
            <a:pPr algn="just"/>
            <a:r>
              <a:rPr lang="fr-FR" sz="2400" dirty="0" smtClean="0">
                <a:latin typeface="Comic Sans MS" pitchFamily="66" charset="0"/>
              </a:rPr>
              <a:t>Ces expériences ont été réalisées avec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le bactériophage T2</a:t>
            </a:r>
            <a:r>
              <a:rPr lang="fr-FR" sz="2400" dirty="0" smtClean="0">
                <a:latin typeface="Comic Sans MS" pitchFamily="66" charset="0"/>
              </a:rPr>
              <a:t> qui est un virus qui infecte la bactérie </a:t>
            </a:r>
            <a:r>
              <a:rPr lang="fr-FR" sz="2400" i="1" dirty="0" smtClean="0">
                <a:solidFill>
                  <a:srgbClr val="0000FF"/>
                </a:solidFill>
                <a:latin typeface="Comic Sans MS" pitchFamily="66" charset="0"/>
              </a:rPr>
              <a:t>Escherichia coli</a:t>
            </a:r>
            <a:r>
              <a:rPr lang="fr-FR" sz="2400" i="1" dirty="0" smtClean="0">
                <a:latin typeface="Comic Sans MS" pitchFamily="66" charset="0"/>
              </a:rPr>
              <a:t> </a:t>
            </a:r>
          </a:p>
          <a:p>
            <a:pPr algn="just"/>
            <a:endParaRPr lang="fr-FR" sz="2400" i="1" dirty="0" smtClean="0">
              <a:latin typeface="Comic Sans MS" pitchFamily="66" charset="0"/>
            </a:endParaRPr>
          </a:p>
          <a:p>
            <a:pPr algn="just"/>
            <a:r>
              <a:rPr lang="fr-FR" sz="2400" i="1" dirty="0" smtClean="0">
                <a:latin typeface="Comic Sans MS" pitchFamily="66" charset="0"/>
              </a:rPr>
              <a:t>Le bactériophage T2 est constitué</a:t>
            </a:r>
            <a:r>
              <a:rPr lang="fr-FR" sz="2400" dirty="0" smtClean="0">
                <a:latin typeface="Comic Sans MS" pitchFamily="66" charset="0"/>
              </a:rPr>
              <a:t> d'un ADN double brin protégé par une capside protéique.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2987828" y="4365104"/>
            <a:ext cx="7632844" cy="4680520"/>
            <a:chOff x="935872" y="2564904"/>
            <a:chExt cx="3924160" cy="3888432"/>
          </a:xfrm>
        </p:grpSpPr>
        <p:pic>
          <p:nvPicPr>
            <p:cNvPr id="5" name="Picture 2" descr="http://www.afblum.be/bioafb/syntprot/herschas.JPG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t="-1838" r="93770" b="84594"/>
            <a:stretch/>
          </p:blipFill>
          <p:spPr bwMode="auto">
            <a:xfrm>
              <a:off x="935872" y="2564904"/>
              <a:ext cx="1030188" cy="191430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</p:pic>
        <p:sp>
          <p:nvSpPr>
            <p:cNvPr id="6" name="Rectangle 5"/>
            <p:cNvSpPr/>
            <p:nvPr/>
          </p:nvSpPr>
          <p:spPr>
            <a:xfrm>
              <a:off x="1187624" y="6165304"/>
              <a:ext cx="3672408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smtClean="0">
                <a:solidFill>
                  <a:srgbClr val="FF0000"/>
                </a:solidFill>
                <a:latin typeface="Comic Sans MS" pitchFamily="66" charset="0"/>
              </a:rPr>
              <a:t>Expériences d'Alfred Hershey et Martha Chase</a:t>
            </a:r>
            <a:endParaRPr lang="fr-FR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251520" y="1268760"/>
            <a:ext cx="8640960" cy="20882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200" dirty="0" smtClean="0">
                <a:latin typeface="Comic Sans MS" pitchFamily="66" charset="0"/>
              </a:rPr>
              <a:t>Ils ont marqué 2 séries de phages T2: </a:t>
            </a:r>
          </a:p>
          <a:p>
            <a:pPr lvl="1" algn="just"/>
            <a:r>
              <a:rPr lang="fr-FR" sz="2200" dirty="0" smtClean="0">
                <a:latin typeface="Comic Sans MS" pitchFamily="66" charset="0"/>
              </a:rPr>
              <a:t>La 1</a:t>
            </a:r>
            <a:r>
              <a:rPr lang="fr-FR" sz="2200" baseline="30000" dirty="0" smtClean="0">
                <a:latin typeface="Comic Sans MS" pitchFamily="66" charset="0"/>
              </a:rPr>
              <a:t>ère</a:t>
            </a:r>
            <a:r>
              <a:rPr lang="fr-FR" sz="2200" dirty="0" smtClean="0">
                <a:latin typeface="Comic Sans MS" pitchFamily="66" charset="0"/>
              </a:rPr>
              <a:t> série de phages avec </a:t>
            </a:r>
            <a:r>
              <a:rPr lang="fr-FR" sz="2200" dirty="0">
                <a:latin typeface="Comic Sans MS" pitchFamily="66" charset="0"/>
              </a:rPr>
              <a:t>un traceur radioactif: le phosphore 32 (</a:t>
            </a:r>
            <a:r>
              <a:rPr lang="fr-FR" sz="2200" baseline="30000" dirty="0">
                <a:latin typeface="Comic Sans MS" pitchFamily="66" charset="0"/>
              </a:rPr>
              <a:t>32</a:t>
            </a:r>
            <a:r>
              <a:rPr lang="fr-FR" sz="2200" dirty="0">
                <a:latin typeface="Comic Sans MS" pitchFamily="66" charset="0"/>
              </a:rPr>
              <a:t>P) </a:t>
            </a:r>
            <a:r>
              <a:rPr lang="fr-FR" sz="2200" dirty="0" smtClean="0">
                <a:latin typeface="Comic Sans MS" pitchFamily="66" charset="0"/>
              </a:rPr>
              <a:t>pour marquer l'ADN </a:t>
            </a:r>
          </a:p>
          <a:p>
            <a:pPr lvl="1" algn="just"/>
            <a:r>
              <a:rPr lang="fr-FR" sz="2200" dirty="0" smtClean="0">
                <a:latin typeface="Comic Sans MS" pitchFamily="66" charset="0"/>
              </a:rPr>
              <a:t>Une 2</a:t>
            </a:r>
            <a:r>
              <a:rPr lang="fr-FR" sz="2200" baseline="30000" dirty="0" smtClean="0">
                <a:latin typeface="Comic Sans MS" pitchFamily="66" charset="0"/>
              </a:rPr>
              <a:t>ème</a:t>
            </a:r>
            <a:r>
              <a:rPr lang="fr-FR" sz="2200" dirty="0" smtClean="0">
                <a:latin typeface="Comic Sans MS" pitchFamily="66" charset="0"/>
              </a:rPr>
              <a:t> série de phages </a:t>
            </a:r>
            <a:r>
              <a:rPr lang="fr-FR" sz="2200" dirty="0">
                <a:latin typeface="Comic Sans MS" pitchFamily="66" charset="0"/>
              </a:rPr>
              <a:t>avec un autre traceur </a:t>
            </a:r>
            <a:r>
              <a:rPr lang="fr-FR" sz="2200" dirty="0" smtClean="0">
                <a:latin typeface="Comic Sans MS" pitchFamily="66" charset="0"/>
              </a:rPr>
              <a:t>radioactif: </a:t>
            </a:r>
            <a:r>
              <a:rPr lang="fr-FR" sz="2200" dirty="0">
                <a:latin typeface="Comic Sans MS" pitchFamily="66" charset="0"/>
              </a:rPr>
              <a:t>le soufre 35 (</a:t>
            </a:r>
            <a:r>
              <a:rPr lang="fr-FR" sz="2200" baseline="30000" dirty="0" smtClean="0">
                <a:latin typeface="Comic Sans MS" pitchFamily="66" charset="0"/>
              </a:rPr>
              <a:t>35</a:t>
            </a:r>
            <a:r>
              <a:rPr lang="fr-FR" sz="2200" dirty="0" smtClean="0">
                <a:latin typeface="Comic Sans MS" pitchFamily="66" charset="0"/>
              </a:rPr>
              <a:t>S) pour marquer les protéines de la capside </a:t>
            </a:r>
          </a:p>
          <a:p>
            <a:pPr lvl="1" algn="just"/>
            <a:endParaRPr lang="fr-FR" sz="2200" dirty="0" smtClean="0">
              <a:latin typeface="Comic Sans MS" pitchFamily="66" charset="0"/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971600" y="3284984"/>
            <a:ext cx="7281992" cy="3384376"/>
            <a:chOff x="935870" y="2564904"/>
            <a:chExt cx="7596570" cy="3888432"/>
          </a:xfrm>
        </p:grpSpPr>
        <p:pic>
          <p:nvPicPr>
            <p:cNvPr id="5" name="Picture 2" descr="http://www.afblum.be/bioafb/syntprot/herschas.JPG"/>
            <p:cNvPicPr>
              <a:picLocks noChangeAspect="1" noChangeArrowheads="1"/>
            </p:cNvPicPr>
            <p:nvPr/>
          </p:nvPicPr>
          <p:blipFill>
            <a:blip r:embed="rId2" cstate="print"/>
            <a:srcRect t="-1838" b="52302"/>
            <a:stretch>
              <a:fillRect/>
            </a:stretch>
          </p:blipFill>
          <p:spPr bwMode="auto">
            <a:xfrm>
              <a:off x="935870" y="2564904"/>
              <a:ext cx="7596570" cy="38884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</p:pic>
        <p:sp>
          <p:nvSpPr>
            <p:cNvPr id="6" name="Rectangle 5"/>
            <p:cNvSpPr/>
            <p:nvPr/>
          </p:nvSpPr>
          <p:spPr>
            <a:xfrm>
              <a:off x="1187624" y="6165304"/>
              <a:ext cx="3672408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303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smtClean="0">
                <a:solidFill>
                  <a:srgbClr val="FF0000"/>
                </a:solidFill>
                <a:latin typeface="Comic Sans MS" pitchFamily="66" charset="0"/>
              </a:rPr>
              <a:t>Expériences d'Alfred Hershey et Martha Chase</a:t>
            </a:r>
            <a:endParaRPr lang="fr-FR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251520" y="836712"/>
            <a:ext cx="8640960" cy="5760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fr-FR" sz="2000" dirty="0" smtClean="0">
              <a:latin typeface="Comic Sans MS" pitchFamily="66" charset="0"/>
            </a:endParaRPr>
          </a:p>
          <a:p>
            <a:pPr algn="just"/>
            <a:r>
              <a:rPr lang="fr-FR" sz="2000" dirty="0" smtClean="0">
                <a:latin typeface="Comic Sans MS" pitchFamily="66" charset="0"/>
              </a:rPr>
              <a:t>Ensuite, ils ont infecté 2 groupes d’</a:t>
            </a:r>
            <a:r>
              <a:rPr lang="fr-FR" sz="2000" i="1" dirty="0" smtClean="0">
                <a:latin typeface="Comic Sans MS" pitchFamily="66" charset="0"/>
              </a:rPr>
              <a:t>E. coli</a:t>
            </a:r>
            <a:r>
              <a:rPr lang="fr-FR" sz="2000" dirty="0" smtClean="0">
                <a:latin typeface="Comic Sans MS" pitchFamily="66" charset="0"/>
              </a:rPr>
              <a:t>:</a:t>
            </a:r>
          </a:p>
          <a:p>
            <a:pPr lvl="1" algn="just"/>
            <a:r>
              <a:rPr lang="fr-FR" sz="2000" dirty="0">
                <a:latin typeface="Comic Sans MS" pitchFamily="66" charset="0"/>
              </a:rPr>
              <a:t>1 groupe avec les phages T2 marqués avec du </a:t>
            </a:r>
            <a:r>
              <a:rPr lang="fr-FR" sz="2000" baseline="30000" dirty="0">
                <a:latin typeface="Comic Sans MS" pitchFamily="66" charset="0"/>
              </a:rPr>
              <a:t>35</a:t>
            </a:r>
            <a:r>
              <a:rPr lang="fr-FR" sz="2000" dirty="0">
                <a:latin typeface="Comic Sans MS" pitchFamily="66" charset="0"/>
              </a:rPr>
              <a:t>S</a:t>
            </a:r>
          </a:p>
          <a:p>
            <a:pPr lvl="1" algn="just"/>
            <a:r>
              <a:rPr lang="fr-FR" sz="2000" dirty="0">
                <a:latin typeface="Comic Sans MS" pitchFamily="66" charset="0"/>
              </a:rPr>
              <a:t>1 groupe les phages T2 </a:t>
            </a:r>
            <a:r>
              <a:rPr lang="fr-FR" sz="2000" dirty="0" err="1">
                <a:latin typeface="Comic Sans MS" pitchFamily="66" charset="0"/>
              </a:rPr>
              <a:t>radiomarqués</a:t>
            </a:r>
            <a:r>
              <a:rPr lang="fr-FR" sz="2000" dirty="0">
                <a:latin typeface="Comic Sans MS" pitchFamily="66" charset="0"/>
              </a:rPr>
              <a:t> par du </a:t>
            </a:r>
            <a:r>
              <a:rPr lang="fr-FR" sz="2000" baseline="30000" dirty="0">
                <a:latin typeface="Comic Sans MS" pitchFamily="66" charset="0"/>
              </a:rPr>
              <a:t>32</a:t>
            </a:r>
            <a:r>
              <a:rPr lang="fr-FR" sz="2000" dirty="0">
                <a:latin typeface="Comic Sans MS" pitchFamily="66" charset="0"/>
              </a:rPr>
              <a:t>P </a:t>
            </a:r>
            <a:endParaRPr lang="fr-FR" sz="2000" dirty="0" smtClean="0">
              <a:latin typeface="Comic Sans MS" pitchFamily="66" charset="0"/>
            </a:endParaRPr>
          </a:p>
          <a:p>
            <a:pPr algn="just"/>
            <a:r>
              <a:rPr lang="fr-FR" sz="2000" dirty="0" smtClean="0">
                <a:latin typeface="Comic Sans MS" pitchFamily="66" charset="0"/>
              </a:rPr>
              <a:t>Après infection, séparation par mixer pour détacher les virus des bactéries</a:t>
            </a:r>
          </a:p>
          <a:p>
            <a:pPr algn="just"/>
            <a:r>
              <a:rPr lang="fr-FR" sz="2000" dirty="0" smtClean="0">
                <a:latin typeface="Comic Sans MS" pitchFamily="66" charset="0"/>
              </a:rPr>
              <a:t>Centrifugation </a:t>
            </a:r>
            <a:r>
              <a:rPr lang="fr-FR" sz="2000" dirty="0"/>
              <a:t> </a:t>
            </a:r>
            <a:r>
              <a:rPr lang="fr-FR" sz="2000" dirty="0" smtClean="0">
                <a:latin typeface="Comic Sans MS" pitchFamily="66" charset="0"/>
              </a:rPr>
              <a:t>pour </a:t>
            </a:r>
            <a:r>
              <a:rPr lang="fr-FR" sz="2000" dirty="0">
                <a:latin typeface="Comic Sans MS" pitchFamily="66" charset="0"/>
              </a:rPr>
              <a:t>concentrer les bactéries dans le culot et les virus dans le </a:t>
            </a:r>
            <a:r>
              <a:rPr lang="fr-FR" sz="2000" dirty="0" smtClean="0">
                <a:latin typeface="Comic Sans MS" pitchFamily="66" charset="0"/>
              </a:rPr>
              <a:t>surnageant. </a:t>
            </a:r>
          </a:p>
          <a:p>
            <a:pPr algn="just"/>
            <a:endParaRPr lang="fr-FR" sz="2000" dirty="0" smtClean="0">
              <a:latin typeface="Comic Sans MS" pitchFamily="66" charset="0"/>
            </a:endParaRPr>
          </a:p>
          <a:p>
            <a:pPr algn="just"/>
            <a:r>
              <a:rPr lang="fr-FR" sz="2000" dirty="0" smtClean="0">
                <a:latin typeface="Comic Sans MS" pitchFamily="66" charset="0"/>
              </a:rPr>
              <a:t>Après </a:t>
            </a:r>
            <a:r>
              <a:rPr lang="fr-FR" sz="2000" dirty="0">
                <a:latin typeface="Comic Sans MS" pitchFamily="66" charset="0"/>
              </a:rPr>
              <a:t>un certain temps de contact, ils ont déterminé la localisation des différentes parties du phage (capside et ADN) au niveau d’</a:t>
            </a:r>
            <a:r>
              <a:rPr lang="fr-FR" sz="2000" i="1" dirty="0" err="1">
                <a:latin typeface="Comic Sans MS" pitchFamily="66" charset="0"/>
              </a:rPr>
              <a:t>E.coli</a:t>
            </a:r>
            <a:r>
              <a:rPr lang="fr-FR" sz="2000" i="1" dirty="0">
                <a:latin typeface="Comic Sans MS" pitchFamily="66" charset="0"/>
              </a:rPr>
              <a:t>. </a:t>
            </a:r>
            <a:r>
              <a:rPr lang="fr-FR" sz="2000" dirty="0">
                <a:latin typeface="Comic Sans MS" pitchFamily="66" charset="0"/>
              </a:rPr>
              <a:t>Les résultats obtenus ont été les suivants </a:t>
            </a:r>
            <a:r>
              <a:rPr lang="fr-FR" sz="2000" i="1" dirty="0">
                <a:latin typeface="Comic Sans MS" pitchFamily="66" charset="0"/>
              </a:rPr>
              <a:t>:</a:t>
            </a:r>
          </a:p>
          <a:p>
            <a:pPr lvl="1" algn="just"/>
            <a:endParaRPr lang="fr-FR" sz="2000" dirty="0">
              <a:latin typeface="Comic Sans MS" pitchFamily="66" charset="0"/>
            </a:endParaRPr>
          </a:p>
          <a:p>
            <a:pPr lvl="1" algn="just"/>
            <a:r>
              <a:rPr lang="fr-FR" sz="2000" dirty="0">
                <a:solidFill>
                  <a:srgbClr val="0000FF"/>
                </a:solidFill>
                <a:latin typeface="Comic Sans MS" pitchFamily="66" charset="0"/>
              </a:rPr>
              <a:t>la radioactivité liée au </a:t>
            </a:r>
            <a:r>
              <a:rPr lang="fr-FR" sz="2000" baseline="30000" dirty="0">
                <a:solidFill>
                  <a:srgbClr val="0000FF"/>
                </a:solidFill>
                <a:latin typeface="Comic Sans MS" pitchFamily="66" charset="0"/>
              </a:rPr>
              <a:t>35</a:t>
            </a:r>
            <a:r>
              <a:rPr lang="fr-FR" sz="2000" dirty="0">
                <a:solidFill>
                  <a:srgbClr val="0000FF"/>
                </a:solidFill>
                <a:latin typeface="Comic Sans MS" pitchFamily="66" charset="0"/>
              </a:rPr>
              <a:t>S est localisée à l'extérieur d’</a:t>
            </a:r>
            <a:r>
              <a:rPr lang="fr-FR" sz="2000" i="1" dirty="0" err="1">
                <a:solidFill>
                  <a:srgbClr val="0000FF"/>
                </a:solidFill>
                <a:latin typeface="Comic Sans MS" pitchFamily="66" charset="0"/>
              </a:rPr>
              <a:t>E.coli</a:t>
            </a:r>
            <a:endParaRPr lang="fr-FR" sz="2000" i="1" dirty="0">
              <a:solidFill>
                <a:srgbClr val="0000FF"/>
              </a:solidFill>
              <a:latin typeface="Comic Sans MS" pitchFamily="66" charset="0"/>
            </a:endParaRPr>
          </a:p>
          <a:p>
            <a:pPr lvl="1" algn="just"/>
            <a:r>
              <a:rPr lang="fr-FR" sz="2000" dirty="0">
                <a:solidFill>
                  <a:srgbClr val="0000FF"/>
                </a:solidFill>
                <a:latin typeface="Comic Sans MS" pitchFamily="66" charset="0"/>
              </a:rPr>
              <a:t>la radioactivité due au </a:t>
            </a:r>
            <a:r>
              <a:rPr lang="fr-FR" sz="2000" baseline="30000" dirty="0">
                <a:solidFill>
                  <a:srgbClr val="0000FF"/>
                </a:solidFill>
                <a:latin typeface="Comic Sans MS" pitchFamily="66" charset="0"/>
              </a:rPr>
              <a:t>32</a:t>
            </a:r>
            <a:r>
              <a:rPr lang="fr-FR" sz="2000" dirty="0">
                <a:solidFill>
                  <a:srgbClr val="0000FF"/>
                </a:solidFill>
                <a:latin typeface="Comic Sans MS" pitchFamily="66" charset="0"/>
              </a:rPr>
              <a:t>P est localisée à l'intérieur d’</a:t>
            </a:r>
            <a:r>
              <a:rPr lang="fr-FR" sz="2000" i="1" dirty="0" err="1">
                <a:solidFill>
                  <a:srgbClr val="0000FF"/>
                </a:solidFill>
                <a:latin typeface="Comic Sans MS" pitchFamily="66" charset="0"/>
              </a:rPr>
              <a:t>E.coli</a:t>
            </a:r>
            <a:endParaRPr lang="fr-FR" sz="2000" dirty="0">
              <a:solidFill>
                <a:srgbClr val="0000FF"/>
              </a:solidFill>
              <a:latin typeface="Comic Sans MS" pitchFamily="66" charset="0"/>
            </a:endParaRPr>
          </a:p>
          <a:p>
            <a:pPr algn="just"/>
            <a:endParaRPr lang="fr-FR" sz="2000" dirty="0" smtClean="0">
              <a:latin typeface="Comic Sans MS" pitchFamily="66" charset="0"/>
            </a:endParaRPr>
          </a:p>
          <a:p>
            <a:pPr marL="457200" lvl="1" indent="0" algn="just">
              <a:buNone/>
            </a:pPr>
            <a:endParaRPr lang="fr-FR" sz="2000" i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72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611560" y="188640"/>
            <a:ext cx="7848872" cy="5040560"/>
            <a:chOff x="863862" y="2276872"/>
            <a:chExt cx="7596570" cy="4320480"/>
          </a:xfrm>
        </p:grpSpPr>
        <p:pic>
          <p:nvPicPr>
            <p:cNvPr id="3" name="Picture 2" descr="http://www.afblum.be/bioafb/syntprot/herschas.JPG"/>
            <p:cNvPicPr>
              <a:picLocks noChangeAspect="1" noChangeArrowheads="1"/>
            </p:cNvPicPr>
            <p:nvPr/>
          </p:nvPicPr>
          <p:blipFill>
            <a:blip r:embed="rId2" cstate="print"/>
            <a:srcRect t="44946" b="14"/>
            <a:stretch>
              <a:fillRect/>
            </a:stretch>
          </p:blipFill>
          <p:spPr bwMode="auto">
            <a:xfrm>
              <a:off x="863862" y="2276872"/>
              <a:ext cx="7596570" cy="432048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</p:pic>
        <p:sp>
          <p:nvSpPr>
            <p:cNvPr id="4" name="Rectangle 3"/>
            <p:cNvSpPr/>
            <p:nvPr/>
          </p:nvSpPr>
          <p:spPr>
            <a:xfrm>
              <a:off x="7020272" y="2276872"/>
              <a:ext cx="1368152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" name="Rectangle 4"/>
          <p:cNvSpPr/>
          <p:nvPr/>
        </p:nvSpPr>
        <p:spPr>
          <a:xfrm>
            <a:off x="611560" y="5445224"/>
            <a:ext cx="80648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latin typeface="Comic Sans MS" pitchFamily="66" charset="0"/>
              </a:rPr>
              <a:t>L’analyse des </a:t>
            </a:r>
            <a:r>
              <a:rPr lang="fr-FR" sz="2000" dirty="0">
                <a:latin typeface="Comic Sans MS" pitchFamily="66" charset="0"/>
              </a:rPr>
              <a:t>culots bactériens </a:t>
            </a:r>
            <a:r>
              <a:rPr lang="fr-FR" sz="2000" dirty="0" smtClean="0">
                <a:latin typeface="Comic Sans MS" pitchFamily="66" charset="0"/>
              </a:rPr>
              <a:t>a montré que </a:t>
            </a:r>
            <a:r>
              <a:rPr lang="fr-FR" sz="2000" dirty="0">
                <a:latin typeface="Comic Sans MS" pitchFamily="66" charset="0"/>
              </a:rPr>
              <a:t>seul l'acide nucléique viral, marqué au </a:t>
            </a:r>
            <a:r>
              <a:rPr lang="fr-FR" sz="2000" baseline="30000" dirty="0">
                <a:latin typeface="Comic Sans MS" pitchFamily="66" charset="0"/>
              </a:rPr>
              <a:t>32</a:t>
            </a:r>
            <a:r>
              <a:rPr lang="fr-FR" sz="2000" dirty="0">
                <a:latin typeface="Comic Sans MS" pitchFamily="66" charset="0"/>
              </a:rPr>
              <a:t>P, a pénétré les bactéries, l'enveloppe protéique virale, marquée au </a:t>
            </a:r>
            <a:r>
              <a:rPr lang="fr-FR" sz="2000" baseline="30000" dirty="0">
                <a:latin typeface="Comic Sans MS" pitchFamily="66" charset="0"/>
              </a:rPr>
              <a:t>35</a:t>
            </a:r>
            <a:r>
              <a:rPr lang="fr-FR" sz="2000" dirty="0">
                <a:latin typeface="Comic Sans MS" pitchFamily="66" charset="0"/>
              </a:rPr>
              <a:t>S, demeurant à la surface de la bactérie. </a:t>
            </a:r>
          </a:p>
        </p:txBody>
      </p:sp>
    </p:spTree>
    <p:extLst>
      <p:ext uri="{BB962C8B-B14F-4D97-AF65-F5344CB8AC3E}">
        <p14:creationId xmlns:p14="http://schemas.microsoft.com/office/powerpoint/2010/main" val="260633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Comic Sans MS" pitchFamily="66" charset="0"/>
              </a:rPr>
              <a:t>Conclusion d’Hershey et Chase</a:t>
            </a:r>
            <a:endParaRPr lang="fr-FR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dirty="0" smtClean="0">
                <a:latin typeface="Comic Sans MS" pitchFamily="66" charset="0"/>
              </a:rPr>
              <a:t>La capside protéique reste à l'extérieur de la bactérie tandis que l'ADN pénètre dans la bactérie;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l'information génétique est portée par l'ADN qui se retrouve seul à l'intérieur de la bactérie</a:t>
            </a:r>
            <a:r>
              <a:rPr lang="fr-FR" sz="2400" dirty="0" smtClean="0">
                <a:latin typeface="Comic Sans MS" pitchFamily="66" charset="0"/>
              </a:rPr>
              <a:t>, la capside donc les protéines restant à la surface du colibacille. </a:t>
            </a:r>
          </a:p>
          <a:p>
            <a:pPr algn="just"/>
            <a:endParaRPr lang="fr-FR" sz="2400" dirty="0" smtClean="0">
              <a:latin typeface="Comic Sans MS" pitchFamily="66" charset="0"/>
            </a:endParaRPr>
          </a:p>
          <a:p>
            <a:pPr algn="just"/>
            <a:r>
              <a:rPr lang="fr-FR" sz="2400" dirty="0" smtClean="0">
                <a:latin typeface="Comic Sans MS" pitchFamily="66" charset="0"/>
              </a:rPr>
              <a:t>En effet, la fabrication des nouveaux virions s'effectue à l'intérieur de la bactérie et nécessite obligatoirement un support de l'information génétique pour qu'il y ait réplication de l'information génétique.</a:t>
            </a:r>
            <a:endParaRPr lang="fr-FR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08720"/>
            <a:ext cx="8892480" cy="4785395"/>
          </a:xfrm>
        </p:spPr>
        <p:txBody>
          <a:bodyPr>
            <a:noAutofit/>
          </a:bodyPr>
          <a:lstStyle/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1950: Erwin </a:t>
            </a:r>
            <a:r>
              <a:rPr lang="fr-FR" sz="2400" b="1" dirty="0" err="1" smtClean="0">
                <a:solidFill>
                  <a:srgbClr val="FF0000"/>
                </a:solidFill>
                <a:latin typeface="Comic Sans MS" pitchFamily="66" charset="0"/>
              </a:rPr>
              <a:t>Chargaff</a:t>
            </a:r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(biochimiste autrichien) a démontré que peu importe de quelle espèce on extrait l'ADN:</a:t>
            </a:r>
            <a:r>
              <a:rPr lang="fr-FR" sz="2400" b="1" dirty="0">
                <a:latin typeface="Comic Sans MS" pitchFamily="66" charset="0"/>
              </a:rPr>
              <a:t> </a:t>
            </a:r>
            <a:r>
              <a:rPr lang="fr-FR" sz="2400" b="1" dirty="0" smtClean="0">
                <a:solidFill>
                  <a:srgbClr val="0070C0"/>
                </a:solidFill>
                <a:latin typeface="Comic Sans MS" pitchFamily="66" charset="0"/>
              </a:rPr>
              <a:t>la quantité d'adénine est toujours égale à la quantité de thymine, </a:t>
            </a:r>
            <a:r>
              <a:rPr lang="fr-FR" sz="2400" b="1" dirty="0">
                <a:solidFill>
                  <a:srgbClr val="0070C0"/>
                </a:solidFill>
                <a:latin typeface="Comic Sans MS" pitchFamily="66" charset="0"/>
              </a:rPr>
              <a:t>d</a:t>
            </a:r>
            <a:r>
              <a:rPr lang="fr-FR" sz="2400" b="1" dirty="0" smtClean="0">
                <a:solidFill>
                  <a:srgbClr val="0070C0"/>
                </a:solidFill>
                <a:latin typeface="Comic Sans MS" pitchFamily="66" charset="0"/>
              </a:rPr>
              <a:t>e même que, la quantité de cytosine est toujours égale à la quantité de guanine.</a:t>
            </a:r>
            <a:r>
              <a:rPr lang="fr-FR" sz="24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  <a:p>
            <a:pPr algn="just"/>
            <a:endParaRPr lang="fr-FR" sz="2400" dirty="0" smtClean="0">
              <a:latin typeface="Comic Sans MS" pitchFamily="66" charset="0"/>
            </a:endParaRPr>
          </a:p>
          <a:p>
            <a:pPr algn="just"/>
            <a:r>
              <a:rPr lang="fr-FR" sz="2400" dirty="0" smtClean="0">
                <a:latin typeface="Comic Sans MS" pitchFamily="66" charset="0"/>
              </a:rPr>
              <a:t>C’est la loi de </a:t>
            </a:r>
            <a:r>
              <a:rPr lang="fr-FR" sz="2400" dirty="0" err="1" smtClean="0">
                <a:latin typeface="Comic Sans MS" pitchFamily="66" charset="0"/>
              </a:rPr>
              <a:t>Chargaff</a:t>
            </a:r>
            <a:r>
              <a:rPr lang="fr-FR" sz="2400" dirty="0" smtClean="0">
                <a:latin typeface="Comic Sans MS" pitchFamily="66" charset="0"/>
              </a:rPr>
              <a:t>: </a:t>
            </a:r>
            <a:r>
              <a:rPr lang="fr-FR" sz="2400" dirty="0" smtClean="0">
                <a:solidFill>
                  <a:srgbClr val="FF0000"/>
                </a:solidFill>
                <a:latin typeface="Comic Sans MS" pitchFamily="66" charset="0"/>
              </a:rPr>
              <a:t>A = T et C = G</a:t>
            </a:r>
            <a:r>
              <a:rPr lang="fr-FR" sz="2400" dirty="0" smtClean="0">
                <a:latin typeface="Comic Sans MS" pitchFamily="66" charset="0"/>
              </a:rPr>
              <a:t>, d’où: </a:t>
            </a:r>
            <a:r>
              <a:rPr lang="fr-FR" sz="2400" dirty="0" smtClean="0">
                <a:solidFill>
                  <a:srgbClr val="FF0000"/>
                </a:solidFill>
                <a:latin typeface="Comic Sans MS" pitchFamily="66" charset="0"/>
              </a:rPr>
              <a:t>A+G/T+C = 1 </a:t>
            </a:r>
            <a:endParaRPr lang="fr-FR" sz="2400" dirty="0" smtClean="0">
              <a:latin typeface="Comic Sans MS" pitchFamily="66" charset="0"/>
            </a:endParaRPr>
          </a:p>
          <a:p>
            <a:pPr algn="just"/>
            <a:endParaRPr lang="fr-FR" sz="2400" dirty="0" smtClean="0">
              <a:latin typeface="Comic Sans MS" pitchFamily="66" charset="0"/>
            </a:endParaRPr>
          </a:p>
          <a:p>
            <a:pPr algn="just"/>
            <a:r>
              <a:rPr lang="fr-FR" sz="2400" dirty="0" smtClean="0">
                <a:latin typeface="Comic Sans MS" pitchFamily="66" charset="0"/>
              </a:rPr>
              <a:t>Alors que le rapport </a:t>
            </a:r>
            <a:r>
              <a:rPr lang="fr-FR" sz="2400" dirty="0" smtClean="0">
                <a:solidFill>
                  <a:srgbClr val="FF0000"/>
                </a:solidFill>
                <a:latin typeface="Comic Sans MS" pitchFamily="66" charset="0"/>
              </a:rPr>
              <a:t>A+G/T+C est toujours égale à 1</a:t>
            </a:r>
            <a:r>
              <a:rPr lang="fr-FR" sz="2400" dirty="0" smtClean="0">
                <a:latin typeface="Comic Sans MS" pitchFamily="66" charset="0"/>
              </a:rPr>
              <a:t> (pour un ADN </a:t>
            </a:r>
            <a:r>
              <a:rPr lang="fr-FR" sz="2400" dirty="0" err="1" smtClean="0">
                <a:latin typeface="Comic Sans MS" pitchFamily="66" charset="0"/>
              </a:rPr>
              <a:t>bicaténaire</a:t>
            </a:r>
            <a:r>
              <a:rPr lang="fr-FR" sz="2400" dirty="0" smtClean="0">
                <a:latin typeface="Comic Sans MS" pitchFamily="66" charset="0"/>
              </a:rPr>
              <a:t>), l</a:t>
            </a:r>
            <a:r>
              <a:rPr lang="fr-FR" sz="2400" dirty="0">
                <a:latin typeface="Comic Sans MS" pitchFamily="66" charset="0"/>
              </a:rPr>
              <a:t>e</a:t>
            </a:r>
            <a:r>
              <a:rPr lang="fr-FR" sz="2400" dirty="0" smtClean="0">
                <a:latin typeface="Comic Sans MS" pitchFamily="66" charset="0"/>
              </a:rPr>
              <a:t> rapport </a:t>
            </a:r>
            <a:r>
              <a:rPr lang="fr-FR" sz="2400" dirty="0" smtClean="0">
                <a:solidFill>
                  <a:srgbClr val="FF0000"/>
                </a:solidFill>
                <a:latin typeface="Comic Sans MS" pitchFamily="66" charset="0"/>
              </a:rPr>
              <a:t>A+T / C+G </a:t>
            </a:r>
            <a:r>
              <a:rPr lang="fr-FR" sz="2400" dirty="0" smtClean="0">
                <a:latin typeface="Comic Sans MS" pitchFamily="66" charset="0"/>
              </a:rPr>
              <a:t>peut varier d'une espèce à l'autre.</a:t>
            </a:r>
          </a:p>
          <a:p>
            <a:endParaRPr lang="fr-FR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  <a:latin typeface="Comic Sans MS" pitchFamily="66" charset="0"/>
              </a:rPr>
              <a:t>1953</a:t>
            </a:r>
            <a:endParaRPr lang="fr-FR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25144"/>
            <a:ext cx="8229600" cy="201622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Maurice Wilkins </a:t>
            </a:r>
            <a:r>
              <a:rPr lang="fr-FR" sz="2400" dirty="0" smtClean="0">
                <a:latin typeface="Comic Sans MS" pitchFamily="66" charset="0"/>
              </a:rPr>
              <a:t>(physicien ) et </a:t>
            </a:r>
            <a:r>
              <a:rPr lang="fr-FR" sz="2400" b="1" dirty="0" err="1" smtClean="0">
                <a:solidFill>
                  <a:srgbClr val="FF0000"/>
                </a:solidFill>
                <a:latin typeface="Comic Sans MS" pitchFamily="66" charset="0"/>
              </a:rPr>
              <a:t>Rosalind</a:t>
            </a:r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 Franklin </a:t>
            </a:r>
            <a:r>
              <a:rPr lang="fr-FR" sz="2400" dirty="0" smtClean="0">
                <a:latin typeface="Comic Sans MS" pitchFamily="66" charset="0"/>
              </a:rPr>
              <a:t>(biologiste moléculaire) réalisent un cliché aux rayons X d'une molécule d'ADN.</a:t>
            </a:r>
          </a:p>
          <a:p>
            <a:pPr algn="just"/>
            <a:endParaRPr lang="fr-FR" sz="2400" dirty="0" smtClean="0">
              <a:latin typeface="Comic Sans MS" pitchFamily="66" charset="0"/>
            </a:endParaRPr>
          </a:p>
          <a:p>
            <a:pPr algn="just"/>
            <a:r>
              <a:rPr lang="fr-FR" sz="2400" dirty="0" smtClean="0">
                <a:latin typeface="Comic Sans MS" pitchFamily="66" charset="0"/>
              </a:rPr>
              <a:t>Ils ont obtenu un motif en forme de crois, ce qui suggérait que </a:t>
            </a:r>
            <a:r>
              <a:rPr lang="fr-FR" sz="2400" b="1" dirty="0" smtClean="0">
                <a:solidFill>
                  <a:srgbClr val="0070C0"/>
                </a:solidFill>
                <a:latin typeface="Comic Sans MS" pitchFamily="66" charset="0"/>
              </a:rPr>
              <a:t>l’ADN avait une structure en forme d’hélice</a:t>
            </a:r>
            <a:r>
              <a:rPr lang="fr-FR" sz="2400" dirty="0" smtClean="0">
                <a:latin typeface="Comic Sans MS" pitchFamily="66" charset="0"/>
              </a:rPr>
              <a:t>. </a:t>
            </a:r>
          </a:p>
          <a:p>
            <a:pPr algn="just"/>
            <a:endParaRPr lang="fr-FR" sz="2400" dirty="0" smtClean="0">
              <a:latin typeface="Comic Sans MS" pitchFamily="66" charset="0"/>
            </a:endParaRPr>
          </a:p>
          <a:p>
            <a:endParaRPr lang="fr-FR" sz="2400" dirty="0">
              <a:latin typeface="Comic Sans MS" pitchFamily="66" charset="0"/>
            </a:endParaRPr>
          </a:p>
        </p:txBody>
      </p:sp>
      <p:pic>
        <p:nvPicPr>
          <p:cNvPr id="4" name="Picture 2" descr="http://s3.e-monsite.com/2011/01/06/06/resize_250_250/franklin-.jpg"/>
          <p:cNvPicPr>
            <a:picLocks noChangeAspect="1" noChangeArrowheads="1"/>
          </p:cNvPicPr>
          <p:nvPr/>
        </p:nvPicPr>
        <p:blipFill>
          <a:blip r:embed="rId2" cstate="print"/>
          <a:srcRect l="3352"/>
          <a:stretch>
            <a:fillRect/>
          </a:stretch>
        </p:blipFill>
        <p:spPr bwMode="auto">
          <a:xfrm>
            <a:off x="2483768" y="1136938"/>
            <a:ext cx="3960440" cy="266429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267744" y="3945250"/>
            <a:ext cx="4536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>
                <a:latin typeface="Comic Sans MS" pitchFamily="66" charset="0"/>
              </a:rPr>
              <a:t>Image obtenue par diffraction des rayons X </a:t>
            </a:r>
            <a:endParaRPr lang="fr-FR" sz="2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1953: James Dewey Watson</a:t>
            </a:r>
            <a:r>
              <a:rPr lang="fr-FR" sz="24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(généticien et biochimiste américain)</a:t>
            </a: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et </a:t>
            </a:r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Francis Harry Compton Crick</a:t>
            </a:r>
            <a:r>
              <a:rPr lang="fr-FR" sz="24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(biologiste anglais)</a:t>
            </a: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émirent l'hypothèse qu'il pouvait se former des liaisons hydrogène entre les bases azotées A et T et les bases C et G, en se basant sur les travaux de </a:t>
            </a:r>
            <a:r>
              <a:rPr lang="fr-FR" sz="2400" dirty="0" err="1" smtClean="0">
                <a:latin typeface="Comic Sans MS" pitchFamily="66" charset="0"/>
              </a:rPr>
              <a:t>Chargaff</a:t>
            </a:r>
            <a:r>
              <a:rPr lang="fr-FR" sz="2400" dirty="0" smtClean="0">
                <a:latin typeface="Comic Sans MS" pitchFamily="66" charset="0"/>
              </a:rPr>
              <a:t>  et les clichés aux rayons X.</a:t>
            </a:r>
          </a:p>
          <a:p>
            <a:pPr algn="just"/>
            <a:endParaRPr lang="fr-FR" sz="2400" dirty="0" smtClean="0">
              <a:latin typeface="Comic Sans MS" pitchFamily="66" charset="0"/>
            </a:endParaRPr>
          </a:p>
          <a:p>
            <a:pPr algn="just"/>
            <a:r>
              <a:rPr lang="fr-FR" sz="2400" b="1" dirty="0" smtClean="0">
                <a:solidFill>
                  <a:srgbClr val="0070C0"/>
                </a:solidFill>
                <a:latin typeface="Comic Sans MS" pitchFamily="66" charset="0"/>
              </a:rPr>
              <a:t>DONC, </a:t>
            </a:r>
            <a:r>
              <a:rPr lang="fr-FR" sz="2400" dirty="0" smtClean="0">
                <a:latin typeface="Comic Sans MS" pitchFamily="66" charset="0"/>
              </a:rPr>
              <a:t>deux chaînes de nucléotides peuvent s'unir l'une à l'autre si leurs bases sont complémentaires, c'est à dire si le A d'une chaîne fait face à un T de l'autre et si le C d'une chaîne fait face au G de l'autre</a:t>
            </a:r>
          </a:p>
          <a:p>
            <a:pPr algn="just"/>
            <a:endParaRPr lang="fr-FR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179512" y="1268760"/>
            <a:ext cx="5256584" cy="446449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Ils présentent le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</a:rPr>
              <a:t>modèle en double hélice de l'ADN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, expliquant ainsi que l'information génétique puisse être portée par cette molécule.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fr-FR" sz="2800" dirty="0">
              <a:latin typeface="Comic Sans MS" pitchFamily="66" charset="0"/>
            </a:endParaRP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2800" dirty="0" smtClean="0">
                <a:latin typeface="Comic Sans MS" pitchFamily="66" charset="0"/>
              </a:rPr>
              <a:t>Watson, Crick et Wilkins recevront en </a:t>
            </a:r>
            <a:r>
              <a:rPr lang="fr-FR" sz="2800" dirty="0" smtClean="0">
                <a:solidFill>
                  <a:srgbClr val="FF0000"/>
                </a:solidFill>
                <a:latin typeface="Comic Sans MS" pitchFamily="66" charset="0"/>
              </a:rPr>
              <a:t>1962 le prix Nobel</a:t>
            </a:r>
            <a:r>
              <a:rPr lang="fr-FR" sz="2800" dirty="0" smtClean="0">
                <a:latin typeface="Comic Sans MS" pitchFamily="66" charset="0"/>
              </a:rPr>
              <a:t> de médecine pour cette découverte. (Rosaline Franklin était morte en 1958, le prix Noble n’étant attribué qu’aux personnes en vie).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pic>
        <p:nvPicPr>
          <p:cNvPr id="5" name="Picture 10" descr="James Watson Interview Ph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196752"/>
            <a:ext cx="3210183" cy="4464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12568"/>
          </a:xfrm>
        </p:spPr>
        <p:txBody>
          <a:bodyPr>
            <a:normAutofit/>
          </a:bodyPr>
          <a:lstStyle/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1886: Gregor Mendel</a:t>
            </a: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publie ses travaux sur les lois de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transmission de certains caractères héréditaires</a:t>
            </a:r>
            <a:r>
              <a:rPr lang="fr-FR" sz="2400" dirty="0" smtClean="0">
                <a:latin typeface="Comic Sans MS" pitchFamily="66" charset="0"/>
              </a:rPr>
              <a:t> (chez les petits poids).</a:t>
            </a:r>
          </a:p>
          <a:p>
            <a:pPr algn="just"/>
            <a:endParaRPr lang="fr-FR" sz="2400" dirty="0" smtClean="0">
              <a:latin typeface="Comic Sans MS" pitchFamily="66" charset="0"/>
            </a:endParaRPr>
          </a:p>
          <a:p>
            <a:pPr algn="just"/>
            <a:r>
              <a:rPr lang="fr-FR" sz="2400" dirty="0" smtClean="0">
                <a:latin typeface="Comic Sans MS" pitchFamily="66" charset="0"/>
              </a:rPr>
              <a:t>Ses travaux ne seront reconnus qu’après sa mort (1907)</a:t>
            </a:r>
          </a:p>
          <a:p>
            <a:pPr algn="just"/>
            <a:endParaRPr lang="fr-FR" sz="2400" dirty="0">
              <a:latin typeface="Comic Sans MS" pitchFamily="66" charset="0"/>
            </a:endParaRPr>
          </a:p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1869: Johann </a:t>
            </a:r>
            <a:r>
              <a:rPr lang="fr-FR" sz="2400" b="1" dirty="0">
                <a:solidFill>
                  <a:srgbClr val="FF0000"/>
                </a:solidFill>
                <a:latin typeface="Comic Sans MS" pitchFamily="66" charset="0"/>
              </a:rPr>
              <a:t>Friedrich Miescher</a:t>
            </a:r>
            <a:r>
              <a:rPr lang="fr-FR" sz="2400" dirty="0">
                <a:latin typeface="Comic Sans MS" pitchFamily="66" charset="0"/>
              </a:rPr>
              <a:t> a découvert dans le noyau des cellules une substance non protéique, non lipidique et riche en phosphate : la </a:t>
            </a:r>
            <a:r>
              <a:rPr lang="fr-FR" sz="2400" b="1" dirty="0">
                <a:solidFill>
                  <a:srgbClr val="0000FF"/>
                </a:solidFill>
                <a:latin typeface="Comic Sans MS" pitchFamily="66" charset="0"/>
              </a:rPr>
              <a:t>nucléine</a:t>
            </a:r>
            <a:r>
              <a:rPr lang="fr-FR" sz="2400" b="1" dirty="0">
                <a:latin typeface="Comic Sans MS" pitchFamily="66" charset="0"/>
              </a:rPr>
              <a:t> </a:t>
            </a:r>
            <a:r>
              <a:rPr lang="fr-FR" sz="2400" dirty="0">
                <a:latin typeface="Comic Sans MS" pitchFamily="66" charset="0"/>
              </a:rPr>
              <a:t>(qu’on appela plus tard ADN).</a:t>
            </a:r>
          </a:p>
          <a:p>
            <a:pPr algn="just"/>
            <a:endParaRPr lang="fr-FR" sz="2400" dirty="0">
              <a:latin typeface="Comic Sans MS" pitchFamily="66" charset="0"/>
            </a:endParaRPr>
          </a:p>
          <a:p>
            <a:pPr algn="just"/>
            <a:endParaRPr lang="fr-FR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1879: Walther Flemming </a:t>
            </a:r>
            <a:r>
              <a:rPr lang="fr-FR" sz="2400" dirty="0" smtClean="0">
                <a:latin typeface="Comic Sans MS" pitchFamily="66" charset="0"/>
              </a:rPr>
              <a:t>a été le premier à décrire le processus de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mitose</a:t>
            </a:r>
            <a:endParaRPr lang="fr-FR" sz="24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just"/>
            <a:endParaRPr lang="fr-FR" sz="2400" dirty="0" smtClean="0">
              <a:latin typeface="Comic Sans MS" pitchFamily="66" charset="0"/>
            </a:endParaRPr>
          </a:p>
          <a:p>
            <a:pPr algn="just"/>
            <a:r>
              <a:rPr lang="fr-FR" sz="2400" dirty="0" smtClean="0">
                <a:latin typeface="Comic Sans MS" pitchFamily="66" charset="0"/>
              </a:rPr>
              <a:t>A également identifié une substance qui absorbait fortement les colorants basiques qu’il appela </a:t>
            </a:r>
            <a:r>
              <a:rPr lang="fr-FR" sz="2400" dirty="0">
                <a:solidFill>
                  <a:srgbClr val="0000FF"/>
                </a:solidFill>
                <a:latin typeface="Comic Sans MS" pitchFamily="66" charset="0"/>
              </a:rPr>
              <a:t>chromatine.</a:t>
            </a:r>
          </a:p>
          <a:p>
            <a:pPr algn="just"/>
            <a:endParaRPr lang="fr-FR" sz="2400" dirty="0" smtClean="0">
              <a:latin typeface="Comic Sans MS" pitchFamily="66" charset="0"/>
            </a:endParaRPr>
          </a:p>
          <a:p>
            <a:pPr algn="just"/>
            <a:r>
              <a:rPr lang="fr-FR" sz="2400" dirty="0" smtClean="0">
                <a:latin typeface="Comic Sans MS" pitchFamily="66" charset="0"/>
              </a:rPr>
              <a:t>A observé des structures apparentées à cette chromatine qu’on appela plus tard </a:t>
            </a:r>
            <a:r>
              <a:rPr lang="fr-FR" sz="2400" dirty="0">
                <a:solidFill>
                  <a:srgbClr val="0000FF"/>
                </a:solidFill>
                <a:latin typeface="Comic Sans MS" pitchFamily="66" charset="0"/>
              </a:rPr>
              <a:t>chromosomes.</a:t>
            </a:r>
          </a:p>
          <a:p>
            <a:endParaRPr lang="fr-FR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979712" y="-459432"/>
            <a:ext cx="4752528" cy="135902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Travaux de Flemming 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6" name="Picture 4" descr="http://upload.wikimedia.org/wikipedia/commons/thumb/6/6d/Zellsubstanz-Kern-Kerntheilung.jpg/170px-Zellsubstanz-Kern-Kerntheilu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7326" y="548680"/>
            <a:ext cx="3856682" cy="546741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</p:pic>
      <p:sp>
        <p:nvSpPr>
          <p:cNvPr id="8" name="ZoneTexte 7"/>
          <p:cNvSpPr txBox="1"/>
          <p:nvPr/>
        </p:nvSpPr>
        <p:spPr>
          <a:xfrm>
            <a:off x="107504" y="5949280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Illustrations de cellules avec des chromosomes durant les différents stades de la mitose (1882)</a:t>
            </a:r>
            <a:endParaRPr lang="fr-FR" sz="2400" dirty="0"/>
          </a:p>
        </p:txBody>
      </p:sp>
      <p:pic>
        <p:nvPicPr>
          <p:cNvPr id="9" name="Picture 2" descr="http://upload.wikimedia.org/wikipedia/commons/thumb/6/69/Flemming1882Tafel1Fig14.jpg/170px-Flemming1882Tafel1Fig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052736"/>
            <a:ext cx="2736304" cy="2800689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</p:pic>
      <p:sp>
        <p:nvSpPr>
          <p:cNvPr id="10" name="ZoneTexte 9"/>
          <p:cNvSpPr txBox="1"/>
          <p:nvPr/>
        </p:nvSpPr>
        <p:spPr>
          <a:xfrm>
            <a:off x="4788024" y="3933056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Chromosomes dans une cellule des glandes salivaire d’un insecte du genre </a:t>
            </a:r>
            <a:r>
              <a:rPr lang="fr-FR" sz="2400" i="1" dirty="0" err="1" smtClean="0"/>
              <a:t>Chironimus</a:t>
            </a:r>
            <a:r>
              <a:rPr lang="fr-FR" sz="2400" dirty="0" smtClean="0"/>
              <a:t> (1885)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1900: </a:t>
            </a:r>
            <a:r>
              <a:rPr lang="fr-FR" sz="2400" dirty="0" smtClean="0">
                <a:latin typeface="Comic Sans MS" pitchFamily="66" charset="0"/>
              </a:rPr>
              <a:t>Les scientifiques, </a:t>
            </a:r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Hugo de </a:t>
            </a:r>
            <a:r>
              <a:rPr lang="fr-FR" sz="2400" b="1" dirty="0" err="1" smtClean="0">
                <a:solidFill>
                  <a:srgbClr val="FF0000"/>
                </a:solidFill>
                <a:latin typeface="Comic Sans MS" pitchFamily="66" charset="0"/>
              </a:rPr>
              <a:t>Vries</a:t>
            </a:r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, Carl </a:t>
            </a:r>
            <a:r>
              <a:rPr lang="fr-FR" sz="2400" b="1" dirty="0" err="1" smtClean="0">
                <a:solidFill>
                  <a:srgbClr val="FF0000"/>
                </a:solidFill>
                <a:latin typeface="Comic Sans MS" pitchFamily="66" charset="0"/>
              </a:rPr>
              <a:t>Correns</a:t>
            </a:r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 et Erich </a:t>
            </a:r>
            <a:r>
              <a:rPr lang="fr-FR" sz="2400" b="1" dirty="0" err="1" smtClean="0">
                <a:solidFill>
                  <a:srgbClr val="FF0000"/>
                </a:solidFill>
                <a:latin typeface="Comic Sans MS" pitchFamily="66" charset="0"/>
              </a:rPr>
              <a:t>von</a:t>
            </a:r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sz="2400" b="1" dirty="0" err="1" smtClean="0">
                <a:solidFill>
                  <a:srgbClr val="FF0000"/>
                </a:solidFill>
                <a:latin typeface="Comic Sans MS" pitchFamily="66" charset="0"/>
              </a:rPr>
              <a:t>Tschermak-Seysenegg</a:t>
            </a:r>
            <a:r>
              <a:rPr lang="fr-FR" sz="2400" dirty="0" smtClean="0">
                <a:latin typeface="Comic Sans MS" pitchFamily="66" charset="0"/>
              </a:rPr>
              <a:t>, on redécouvert les lois de l’hérédité de Mendel séparément. </a:t>
            </a:r>
          </a:p>
          <a:p>
            <a:pPr algn="just"/>
            <a:endParaRPr lang="fr-FR" sz="2400" dirty="0">
              <a:latin typeface="Comic Sans MS" pitchFamily="66" charset="0"/>
            </a:endParaRPr>
          </a:p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1902: Walter </a:t>
            </a:r>
            <a:r>
              <a:rPr lang="fr-FR" sz="2400" b="1" dirty="0" err="1">
                <a:solidFill>
                  <a:srgbClr val="FF0000"/>
                </a:solidFill>
                <a:latin typeface="Comic Sans MS" pitchFamily="66" charset="0"/>
              </a:rPr>
              <a:t>Stanborough</a:t>
            </a:r>
            <a:r>
              <a:rPr lang="fr-FR" sz="2400" b="1" dirty="0">
                <a:solidFill>
                  <a:srgbClr val="FF0000"/>
                </a:solidFill>
                <a:latin typeface="Comic Sans MS" pitchFamily="66" charset="0"/>
              </a:rPr>
              <a:t> Sutton</a:t>
            </a:r>
            <a:r>
              <a:rPr lang="fr-FR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sz="2400" dirty="0">
                <a:latin typeface="Comic Sans MS" pitchFamily="66" charset="0"/>
              </a:rPr>
              <a:t>observe pour la première fois une </a:t>
            </a:r>
            <a:r>
              <a:rPr lang="fr-FR" sz="2400" dirty="0">
                <a:solidFill>
                  <a:srgbClr val="0000FF"/>
                </a:solidFill>
                <a:latin typeface="Comic Sans MS" pitchFamily="66" charset="0"/>
              </a:rPr>
              <a:t>méiose. </a:t>
            </a:r>
          </a:p>
          <a:p>
            <a:pPr algn="just"/>
            <a:endParaRPr lang="fr-FR" sz="2400" dirty="0">
              <a:latin typeface="Comic Sans MS" pitchFamily="66" charset="0"/>
            </a:endParaRPr>
          </a:p>
          <a:p>
            <a:pPr algn="just"/>
            <a:r>
              <a:rPr lang="fr-FR" sz="2400" dirty="0">
                <a:latin typeface="Comic Sans MS" pitchFamily="66" charset="0"/>
              </a:rPr>
              <a:t>Il propose également propose la </a:t>
            </a:r>
            <a:r>
              <a:rPr lang="fr-FR" sz="2400" dirty="0">
                <a:solidFill>
                  <a:srgbClr val="0000FF"/>
                </a:solidFill>
                <a:latin typeface="Comic Sans MS" pitchFamily="66" charset="0"/>
              </a:rPr>
              <a:t>théorie chromosomique</a:t>
            </a:r>
            <a:r>
              <a:rPr lang="fr-FR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sz="2400" dirty="0">
                <a:latin typeface="Comic Sans MS" pitchFamily="66" charset="0"/>
              </a:rPr>
              <a:t>de l'hérédité.</a:t>
            </a:r>
          </a:p>
          <a:p>
            <a:pPr algn="just"/>
            <a:endParaRPr lang="fr-FR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1913: Thomas Hunt Morgan </a:t>
            </a:r>
            <a:r>
              <a:rPr lang="fr-FR" sz="2400" dirty="0" smtClean="0">
                <a:latin typeface="Comic Sans MS" pitchFamily="66" charset="0"/>
              </a:rPr>
              <a:t>publie avec </a:t>
            </a:r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Alfred </a:t>
            </a:r>
            <a:r>
              <a:rPr lang="fr-FR" sz="2400" b="1" dirty="0" err="1" smtClean="0">
                <a:solidFill>
                  <a:srgbClr val="FF0000"/>
                </a:solidFill>
                <a:latin typeface="Comic Sans MS" pitchFamily="66" charset="0"/>
              </a:rPr>
              <a:t>Sturtevant</a:t>
            </a:r>
            <a:r>
              <a:rPr lang="fr-FR" sz="24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la première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carte génétique</a:t>
            </a:r>
            <a:r>
              <a:rPr lang="fr-FR" sz="24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du chromosome X de la drosophile.</a:t>
            </a:r>
          </a:p>
          <a:p>
            <a:pPr marL="0" indent="0" algn="just">
              <a:buNone/>
            </a:pPr>
            <a:endParaRPr lang="fr-FR" sz="2400" dirty="0" smtClean="0">
              <a:latin typeface="Comic Sans MS" pitchFamily="66" charset="0"/>
            </a:endParaRPr>
          </a:p>
          <a:p>
            <a:pPr algn="just"/>
            <a:r>
              <a:rPr lang="fr-FR" sz="2400" dirty="0" smtClean="0">
                <a:latin typeface="Comic Sans MS" pitchFamily="66" charset="0"/>
              </a:rPr>
              <a:t>Il démontre également que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les chromosomes sont le support physique de l’information génétique</a:t>
            </a:r>
            <a:r>
              <a:rPr lang="fr-FR" sz="2400" dirty="0" smtClean="0">
                <a:latin typeface="Comic Sans MS" pitchFamily="66" charset="0"/>
              </a:rPr>
              <a:t>. Il recevra pour cela le pris Nobel de physiologie et Médecine en 1933.</a:t>
            </a:r>
          </a:p>
          <a:p>
            <a:pPr algn="just"/>
            <a:endParaRPr lang="fr-FR" sz="2400" dirty="0">
              <a:latin typeface="Comic Sans MS" pitchFamily="66" charset="0"/>
            </a:endParaRPr>
          </a:p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Comic Sans MS" pitchFamily="66" charset="0"/>
              </a:rPr>
              <a:t>1928: Frederick </a:t>
            </a:r>
            <a:r>
              <a:rPr lang="fr-FR" sz="2400" b="1" dirty="0">
                <a:solidFill>
                  <a:srgbClr val="FF0000"/>
                </a:solidFill>
                <a:latin typeface="Comic Sans MS" pitchFamily="66" charset="0"/>
              </a:rPr>
              <a:t>Griffith</a:t>
            </a:r>
            <a:r>
              <a:rPr lang="fr-FR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sz="2400" dirty="0">
                <a:latin typeface="Comic Sans MS" pitchFamily="66" charset="0"/>
              </a:rPr>
              <a:t>découvre la </a:t>
            </a:r>
            <a:r>
              <a:rPr lang="fr-FR" sz="2400" dirty="0">
                <a:solidFill>
                  <a:srgbClr val="0000FF"/>
                </a:solidFill>
                <a:latin typeface="Comic Sans MS" pitchFamily="66" charset="0"/>
              </a:rPr>
              <a:t>transformation des bactéries,</a:t>
            </a:r>
            <a:r>
              <a:rPr lang="fr-FR" sz="2400" dirty="0">
                <a:latin typeface="Comic Sans MS" pitchFamily="66" charset="0"/>
              </a:rPr>
              <a:t> grâce à des expériences sur le pneumocoque. </a:t>
            </a:r>
          </a:p>
          <a:p>
            <a:pPr algn="just"/>
            <a:endParaRPr lang="fr-FR" sz="2400" dirty="0">
              <a:latin typeface="Comic Sans MS" pitchFamily="66" charset="0"/>
            </a:endParaRPr>
          </a:p>
          <a:p>
            <a:pPr algn="just"/>
            <a:r>
              <a:rPr lang="fr-FR" sz="2400" dirty="0">
                <a:latin typeface="Comic Sans MS" pitchFamily="66" charset="0"/>
              </a:rPr>
              <a:t>Il ne connaît cependant pas la nature de l’agent responsable de cette transformation, il l’appela simplement </a:t>
            </a:r>
            <a:r>
              <a:rPr lang="fr-FR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sz="2400" i="1" dirty="0">
                <a:solidFill>
                  <a:srgbClr val="0000FF"/>
                </a:solidFill>
                <a:latin typeface="Comic Sans MS" pitchFamily="66" charset="0"/>
              </a:rPr>
              <a:t>principe transformant</a:t>
            </a:r>
            <a:r>
              <a:rPr lang="fr-FR" sz="2400" dirty="0">
                <a:solidFill>
                  <a:srgbClr val="0000FF"/>
                </a:solidFill>
                <a:latin typeface="Comic Sans MS" pitchFamily="66" charset="0"/>
              </a:rPr>
              <a:t>.</a:t>
            </a:r>
          </a:p>
          <a:p>
            <a:pPr algn="just"/>
            <a:endParaRPr lang="fr-FR" sz="2400" dirty="0" smtClean="0">
              <a:latin typeface="Comic Sans MS" pitchFamily="66" charset="0"/>
            </a:endParaRPr>
          </a:p>
          <a:p>
            <a:pPr algn="just"/>
            <a:endParaRPr lang="fr-FR" sz="2400" dirty="0" smtClean="0">
              <a:latin typeface="Comic Sans MS" pitchFamily="66" charset="0"/>
            </a:endParaRPr>
          </a:p>
          <a:p>
            <a:pPr algn="just"/>
            <a:endParaRPr lang="fr-FR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Comic Sans MS" pitchFamily="66" charset="0"/>
              </a:rPr>
              <a:t>Travaux de Griffith</a:t>
            </a:r>
            <a:endParaRPr lang="fr-FR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107504" y="908720"/>
            <a:ext cx="8507288" cy="5616624"/>
          </a:xfrm>
        </p:spPr>
        <p:txBody>
          <a:bodyPr>
            <a:noAutofit/>
          </a:bodyPr>
          <a:lstStyle/>
          <a:p>
            <a:pPr algn="just"/>
            <a:r>
              <a:rPr lang="fr-FR" sz="2400" dirty="0" smtClean="0">
                <a:latin typeface="Comic Sans MS" pitchFamily="66" charset="0"/>
              </a:rPr>
              <a:t>Il a travaillé sur une bactérie appelée Pneumocoque (</a:t>
            </a:r>
            <a:r>
              <a:rPr lang="fr-FR" sz="2400" i="1" dirty="0" smtClean="0">
                <a:latin typeface="Comic Sans MS" pitchFamily="66" charset="0"/>
              </a:rPr>
              <a:t>Streptococcus </a:t>
            </a:r>
            <a:r>
              <a:rPr lang="fr-FR" sz="2400" i="1" dirty="0" err="1" smtClean="0">
                <a:latin typeface="Comic Sans MS" pitchFamily="66" charset="0"/>
              </a:rPr>
              <a:t>pneumoniae</a:t>
            </a:r>
            <a:r>
              <a:rPr lang="fr-FR" sz="2400" i="1" dirty="0" smtClean="0">
                <a:latin typeface="Comic Sans MS" pitchFamily="66" charset="0"/>
              </a:rPr>
              <a:t>)</a:t>
            </a:r>
            <a:r>
              <a:rPr lang="fr-FR" sz="2400" dirty="0" smtClean="0">
                <a:latin typeface="Comic Sans MS" pitchFamily="66" charset="0"/>
              </a:rPr>
              <a:t>: agent de la pneumonie chez l‘Homme et la souris.</a:t>
            </a: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Il existe 2 souches (ou formes) de cette bactérie:</a:t>
            </a:r>
          </a:p>
          <a:p>
            <a:pPr lvl="1" algn="just">
              <a:buNone/>
            </a:pPr>
            <a:endParaRPr lang="fr-FR" sz="2400" dirty="0" smtClean="0">
              <a:latin typeface="Comic Sans MS" pitchFamily="66" charset="0"/>
              <a:sym typeface="Wingdings" pitchFamily="2" charset="2"/>
            </a:endParaRPr>
          </a:p>
          <a:p>
            <a:pPr lvl="1" algn="just">
              <a:buNone/>
            </a:pP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 Souche </a:t>
            </a:r>
            <a:r>
              <a:rPr lang="fr-FR" sz="2400" dirty="0" smtClean="0">
                <a:solidFill>
                  <a:srgbClr val="0000FF"/>
                </a:solidFill>
                <a:latin typeface="Comic Sans MS" pitchFamily="66" charset="0"/>
              </a:rPr>
              <a:t>S </a:t>
            </a:r>
            <a:r>
              <a:rPr lang="fr-FR" sz="2400" dirty="0">
                <a:latin typeface="Comic Sans MS" pitchFamily="66" charset="0"/>
              </a:rPr>
              <a:t>(</a:t>
            </a:r>
            <a:r>
              <a:rPr lang="fr-FR" sz="2400" dirty="0" err="1">
                <a:latin typeface="Comic Sans MS" pitchFamily="66" charset="0"/>
              </a:rPr>
              <a:t>smooth</a:t>
            </a:r>
            <a:r>
              <a:rPr lang="fr-FR" sz="2400" dirty="0">
                <a:latin typeface="Comic Sans MS" pitchFamily="66" charset="0"/>
              </a:rPr>
              <a:t> = lisse) </a:t>
            </a:r>
            <a:r>
              <a:rPr lang="fr-FR" sz="2400" dirty="0" smtClean="0">
                <a:latin typeface="Comic Sans MS" pitchFamily="66" charset="0"/>
              </a:rPr>
              <a:t>virulente.</a:t>
            </a:r>
          </a:p>
          <a:p>
            <a:pPr lvl="1" algn="just">
              <a:buNone/>
            </a:pPr>
            <a:r>
              <a:rPr lang="fr-FR" sz="2400" dirty="0" smtClean="0">
                <a:latin typeface="Comic Sans MS" pitchFamily="66" charset="0"/>
                <a:sym typeface="Wingdings" pitchFamily="2" charset="2"/>
              </a:rPr>
              <a:t>Se présente sous forme de colonies </a:t>
            </a:r>
          </a:p>
          <a:p>
            <a:pPr lvl="1" algn="just">
              <a:buNone/>
            </a:pPr>
            <a:r>
              <a:rPr lang="fr-FR" sz="2400" dirty="0" smtClean="0">
                <a:latin typeface="Comic Sans MS" pitchFamily="66" charset="0"/>
                <a:sym typeface="Wingdings" pitchFamily="2" charset="2"/>
              </a:rPr>
              <a:t>d’aspect lisse.</a:t>
            </a:r>
          </a:p>
          <a:p>
            <a:pPr lvl="1" algn="just">
              <a:buNone/>
            </a:pPr>
            <a:endParaRPr lang="fr-FR" sz="2400" dirty="0" smtClean="0">
              <a:latin typeface="Comic Sans MS" pitchFamily="66" charset="0"/>
              <a:sym typeface="Wingdings" pitchFamily="2" charset="2"/>
            </a:endParaRPr>
          </a:p>
          <a:p>
            <a:pPr lvl="1" algn="just">
              <a:buFont typeface="Wingdings"/>
              <a:buChar char="à"/>
            </a:pPr>
            <a:r>
              <a:rPr lang="fr-FR" sz="24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Souche </a:t>
            </a:r>
            <a:r>
              <a:rPr lang="fr-FR" sz="2400" dirty="0">
                <a:solidFill>
                  <a:srgbClr val="0000FF"/>
                </a:solidFill>
                <a:latin typeface="Comic Sans MS" pitchFamily="66" charset="0"/>
              </a:rPr>
              <a:t>R </a:t>
            </a:r>
            <a:r>
              <a:rPr lang="fr-FR" sz="2400" dirty="0">
                <a:latin typeface="Comic Sans MS" pitchFamily="66" charset="0"/>
              </a:rPr>
              <a:t>(rough = </a:t>
            </a:r>
            <a:r>
              <a:rPr lang="fr-FR" sz="2400" dirty="0" smtClean="0">
                <a:latin typeface="Comic Sans MS" pitchFamily="66" charset="0"/>
              </a:rPr>
              <a:t>rugueux)</a:t>
            </a:r>
          </a:p>
          <a:p>
            <a:pPr marL="457200" lvl="1" indent="0" algn="just">
              <a:buNone/>
            </a:pPr>
            <a:r>
              <a:rPr lang="fr-FR" sz="2400" dirty="0" smtClean="0">
                <a:latin typeface="Comic Sans MS" pitchFamily="66" charset="0"/>
              </a:rPr>
              <a:t>non-virulente. </a:t>
            </a:r>
            <a:r>
              <a:rPr lang="fr-FR" sz="2400" dirty="0" smtClean="0">
                <a:latin typeface="Comic Sans MS" pitchFamily="66" charset="0"/>
                <a:sym typeface="Wingdings" pitchFamily="2" charset="2"/>
              </a:rPr>
              <a:t>Présente des colonies </a:t>
            </a:r>
          </a:p>
          <a:p>
            <a:pPr marL="457200" lvl="1" indent="0" algn="just">
              <a:buNone/>
            </a:pPr>
            <a:r>
              <a:rPr lang="fr-FR" sz="2400" dirty="0" smtClean="0">
                <a:latin typeface="Comic Sans MS" pitchFamily="66" charset="0"/>
                <a:sym typeface="Wingdings" pitchFamily="2" charset="2"/>
              </a:rPr>
              <a:t>d’aspect rugueux. </a:t>
            </a:r>
            <a:endParaRPr lang="fr-FR" sz="2400" dirty="0">
              <a:latin typeface="Comic Sans MS" pitchFamily="66" charset="0"/>
            </a:endParaRPr>
          </a:p>
        </p:txBody>
      </p:sp>
      <p:pic>
        <p:nvPicPr>
          <p:cNvPr id="6" name="Picture 2" descr="http://www.cegep-ste-foy.qc.ca/profs/gbourbonnais/pascal/nya/genetique/notesadn/imagesadn/lisse_rugueux.gif"/>
          <p:cNvPicPr>
            <a:picLocks noChangeAspect="1" noChangeArrowheads="1"/>
          </p:cNvPicPr>
          <p:nvPr/>
        </p:nvPicPr>
        <p:blipFill>
          <a:blip r:embed="rId2" cstate="print"/>
          <a:srcRect r="53944"/>
          <a:stretch>
            <a:fillRect/>
          </a:stretch>
        </p:blipFill>
        <p:spPr bwMode="auto">
          <a:xfrm>
            <a:off x="6660232" y="4499198"/>
            <a:ext cx="2376264" cy="2314178"/>
          </a:xfrm>
          <a:prstGeom prst="rect">
            <a:avLst/>
          </a:prstGeom>
          <a:noFill/>
        </p:spPr>
      </p:pic>
      <p:pic>
        <p:nvPicPr>
          <p:cNvPr id="7" name="Picture 2" descr="http://www.cegep-ste-foy.qc.ca/profs/gbourbonnais/pascal/nya/genetique/notesadn/imagesadn/lisse_rugueux.gif"/>
          <p:cNvPicPr>
            <a:picLocks noChangeAspect="1" noChangeArrowheads="1"/>
          </p:cNvPicPr>
          <p:nvPr/>
        </p:nvPicPr>
        <p:blipFill>
          <a:blip r:embed="rId2" cstate="print"/>
          <a:srcRect l="57221"/>
          <a:stretch>
            <a:fillRect/>
          </a:stretch>
        </p:blipFill>
        <p:spPr bwMode="auto">
          <a:xfrm>
            <a:off x="6829345" y="2276872"/>
            <a:ext cx="2207151" cy="23141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fr-FR" sz="2800" b="1" dirty="0" smtClean="0">
                <a:solidFill>
                  <a:srgbClr val="FF0000"/>
                </a:solidFill>
                <a:latin typeface="Comic Sans MS" pitchFamily="66" charset="0"/>
              </a:rPr>
              <a:t>Qu’es ce qu’une colonie?</a:t>
            </a:r>
            <a:endParaRPr lang="fr-FR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67944" y="1124744"/>
            <a:ext cx="4824536" cy="5472608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>
                <a:latin typeface="Comic Sans MS" pitchFamily="66" charset="0"/>
              </a:rPr>
              <a:t>Sur la photo on observe des </a:t>
            </a:r>
            <a:r>
              <a:rPr lang="fr-FR" sz="2400" dirty="0">
                <a:latin typeface="Comic Sans MS" pitchFamily="66" charset="0"/>
              </a:rPr>
              <a:t>c</a:t>
            </a:r>
            <a:r>
              <a:rPr lang="fr-FR" sz="2400" dirty="0" smtClean="0">
                <a:latin typeface="Comic Sans MS" pitchFamily="66" charset="0"/>
              </a:rPr>
              <a:t>olonies de bactéries sur un milieu solide (gélose) dans une boite de pétri. </a:t>
            </a:r>
          </a:p>
          <a:p>
            <a:pPr algn="just"/>
            <a:endParaRPr lang="fr-FR" sz="2400" dirty="0" smtClean="0">
              <a:latin typeface="Comic Sans MS" pitchFamily="66" charset="0"/>
            </a:endParaRPr>
          </a:p>
          <a:p>
            <a:pPr algn="just"/>
            <a:r>
              <a:rPr lang="fr-FR" sz="2400" dirty="0" smtClean="0">
                <a:latin typeface="Comic Sans MS" pitchFamily="66" charset="0"/>
              </a:rPr>
              <a:t>Chaque petit </a:t>
            </a:r>
            <a:r>
              <a:rPr lang="fr-FR" sz="2400" smtClean="0">
                <a:latin typeface="Comic Sans MS" pitchFamily="66" charset="0"/>
              </a:rPr>
              <a:t>point représente </a:t>
            </a:r>
            <a:r>
              <a:rPr lang="fr-FR" sz="2400" dirty="0" smtClean="0">
                <a:latin typeface="Comic Sans MS" pitchFamily="66" charset="0"/>
              </a:rPr>
              <a:t>une colonie résultant de la multiplication d'une bactérie ensemencée à cet endroit.</a:t>
            </a:r>
          </a:p>
          <a:p>
            <a:endParaRPr lang="fr-FR" sz="2400" dirty="0">
              <a:latin typeface="Comic Sans MS" pitchFamily="66" charset="0"/>
            </a:endParaRPr>
          </a:p>
        </p:txBody>
      </p:sp>
      <p:pic>
        <p:nvPicPr>
          <p:cNvPr id="4" name="Picture 2" descr="http://www.cegep-ste-foy.qc.ca/profs/gbourbonnais/pascal/nya/genetique/notesadn/imagesadn/cultur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7" y="1988837"/>
            <a:ext cx="3096345" cy="30963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1840</TotalTime>
  <Words>1450</Words>
  <Application>Microsoft Office PowerPoint</Application>
  <PresentationFormat>Affichage à l'écran (4:3)</PresentationFormat>
  <Paragraphs>131</Paragraphs>
  <Slides>29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Comic Sans MS</vt:lpstr>
      <vt:lpstr>Wingdings</vt:lpstr>
      <vt:lpstr>Thème Office</vt:lpstr>
      <vt:lpstr>COURS 01</vt:lpstr>
      <vt:lpstr>Présentation PowerPoint</vt:lpstr>
      <vt:lpstr>Présentation PowerPoint</vt:lpstr>
      <vt:lpstr>Présentation PowerPoint</vt:lpstr>
      <vt:lpstr>Travaux de Flemming </vt:lpstr>
      <vt:lpstr>Présentation PowerPoint</vt:lpstr>
      <vt:lpstr>Présentation PowerPoint</vt:lpstr>
      <vt:lpstr>Travaux de Griffith</vt:lpstr>
      <vt:lpstr>Qu’es ce qu’une colonie?</vt:lpstr>
      <vt:lpstr>Expériences de Griffith</vt:lpstr>
      <vt:lpstr>Expériences de Griffith</vt:lpstr>
      <vt:lpstr>Expériences de Griffith</vt:lpstr>
      <vt:lpstr>Interprétation  </vt:lpstr>
      <vt:lpstr>Conclusion de Griffith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Expériences d'Alfred Hershey et Martha Chase</vt:lpstr>
      <vt:lpstr>Présentation PowerPoint</vt:lpstr>
      <vt:lpstr>Présentation PowerPoint</vt:lpstr>
      <vt:lpstr>Présentation PowerPoint</vt:lpstr>
      <vt:lpstr>Conclusion d’Hershey et Chase</vt:lpstr>
      <vt:lpstr>Présentation PowerPoint</vt:lpstr>
      <vt:lpstr>1953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mbenada</cp:lastModifiedBy>
  <cp:revision>85</cp:revision>
  <dcterms:created xsi:type="dcterms:W3CDTF">2015-09-30T09:01:03Z</dcterms:created>
  <dcterms:modified xsi:type="dcterms:W3CDTF">2021-10-09T20:15:58Z</dcterms:modified>
</cp:coreProperties>
</file>