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7556500" cy="10693400"/>
  <p:notesSz cx="7556500" cy="10693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64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4954"/>
            <a:ext cx="6423025"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475" y="5988304"/>
            <a:ext cx="528955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008000"/>
                </a:solidFill>
                <a:latin typeface="Comic Sans MS"/>
                <a:cs typeface="Comic Sans MS"/>
              </a:defRPr>
            </a:lvl1p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2/17/2021</a:t>
            </a:fld>
            <a:endParaRPr lang="en-US"/>
          </a:p>
        </p:txBody>
      </p:sp>
      <p:sp>
        <p:nvSpPr>
          <p:cNvPr id="6" name="Holder 6"/>
          <p:cNvSpPr>
            <a:spLocks noGrp="1"/>
          </p:cNvSpPr>
          <p:nvPr>
            <p:ph type="sldNum" sz="quarter" idx="7"/>
          </p:nvPr>
        </p:nvSpPr>
        <p:spPr/>
        <p:txBody>
          <a:bodyPr lIns="0" tIns="0" rIns="0" bIns="0"/>
          <a:lstStyle>
            <a:lvl1pPr>
              <a:defRPr sz="1000" b="0" i="0">
                <a:solidFill>
                  <a:srgbClr val="008000"/>
                </a:solidFill>
                <a:latin typeface="Comic Sans MS"/>
                <a:cs typeface="Comic Sans MS"/>
              </a:defRPr>
            </a:lvl1p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‹N°›</a:t>
            </a:fld>
            <a:r>
              <a:rPr spc="-5" dirty="0"/>
              <a:t>/30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008000"/>
                </a:solidFill>
                <a:latin typeface="Comic Sans MS"/>
                <a:cs typeface="Comic Sans MS"/>
              </a:defRPr>
            </a:lvl1p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2/17/2021</a:t>
            </a:fld>
            <a:endParaRPr lang="en-US"/>
          </a:p>
        </p:txBody>
      </p:sp>
      <p:sp>
        <p:nvSpPr>
          <p:cNvPr id="6" name="Holder 6"/>
          <p:cNvSpPr>
            <a:spLocks noGrp="1"/>
          </p:cNvSpPr>
          <p:nvPr>
            <p:ph type="sldNum" sz="quarter" idx="7"/>
          </p:nvPr>
        </p:nvSpPr>
        <p:spPr/>
        <p:txBody>
          <a:bodyPr lIns="0" tIns="0" rIns="0" bIns="0"/>
          <a:lstStyle>
            <a:lvl1pPr>
              <a:defRPr sz="1000" b="0" i="0">
                <a:solidFill>
                  <a:srgbClr val="008000"/>
                </a:solidFill>
                <a:latin typeface="Comic Sans MS"/>
                <a:cs typeface="Comic Sans MS"/>
              </a:defRPr>
            </a:lvl1p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‹N°›</a:t>
            </a:fld>
            <a:r>
              <a:rPr spc="-5" dirty="0"/>
              <a:t>/30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7825" y="2459482"/>
            <a:ext cx="3287077"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59482"/>
            <a:ext cx="3287077"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008000"/>
                </a:solidFill>
                <a:latin typeface="Comic Sans MS"/>
                <a:cs typeface="Comic Sans MS"/>
              </a:defRPr>
            </a:lvl1p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2/17/2021</a:t>
            </a:fld>
            <a:endParaRPr lang="en-US"/>
          </a:p>
        </p:txBody>
      </p:sp>
      <p:sp>
        <p:nvSpPr>
          <p:cNvPr id="7" name="Holder 7"/>
          <p:cNvSpPr>
            <a:spLocks noGrp="1"/>
          </p:cNvSpPr>
          <p:nvPr>
            <p:ph type="sldNum" sz="quarter" idx="7"/>
          </p:nvPr>
        </p:nvSpPr>
        <p:spPr/>
        <p:txBody>
          <a:bodyPr lIns="0" tIns="0" rIns="0" bIns="0"/>
          <a:lstStyle>
            <a:lvl1pPr>
              <a:defRPr sz="1000" b="0" i="0">
                <a:solidFill>
                  <a:srgbClr val="008000"/>
                </a:solidFill>
                <a:latin typeface="Comic Sans MS"/>
                <a:cs typeface="Comic Sans MS"/>
              </a:defRPr>
            </a:lvl1p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‹N°›</a:t>
            </a:fld>
            <a:r>
              <a:rPr spc="-5" dirty="0"/>
              <a:t>/30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008000"/>
                </a:solidFill>
                <a:latin typeface="Comic Sans MS"/>
                <a:cs typeface="Comic Sans MS"/>
              </a:defRPr>
            </a:lvl1p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2/17/2021</a:t>
            </a:fld>
            <a:endParaRPr lang="en-US"/>
          </a:p>
        </p:txBody>
      </p:sp>
      <p:sp>
        <p:nvSpPr>
          <p:cNvPr id="5" name="Holder 5"/>
          <p:cNvSpPr>
            <a:spLocks noGrp="1"/>
          </p:cNvSpPr>
          <p:nvPr>
            <p:ph type="sldNum" sz="quarter" idx="7"/>
          </p:nvPr>
        </p:nvSpPr>
        <p:spPr/>
        <p:txBody>
          <a:bodyPr lIns="0" tIns="0" rIns="0" bIns="0"/>
          <a:lstStyle>
            <a:lvl1pPr>
              <a:defRPr sz="1000" b="0" i="0">
                <a:solidFill>
                  <a:srgbClr val="008000"/>
                </a:solidFill>
                <a:latin typeface="Comic Sans MS"/>
                <a:cs typeface="Comic Sans MS"/>
              </a:defRPr>
            </a:lvl1p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‹N°›</a:t>
            </a:fld>
            <a:r>
              <a:rPr spc="-5" dirty="0"/>
              <a:t>/30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008000"/>
                </a:solidFill>
                <a:latin typeface="Comic Sans MS"/>
                <a:cs typeface="Comic Sans MS"/>
              </a:defRPr>
            </a:lvl1p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2/17/2021</a:t>
            </a:fld>
            <a:endParaRPr lang="en-US"/>
          </a:p>
        </p:txBody>
      </p:sp>
      <p:sp>
        <p:nvSpPr>
          <p:cNvPr id="4" name="Holder 4"/>
          <p:cNvSpPr>
            <a:spLocks noGrp="1"/>
          </p:cNvSpPr>
          <p:nvPr>
            <p:ph type="sldNum" sz="quarter" idx="7"/>
          </p:nvPr>
        </p:nvSpPr>
        <p:spPr/>
        <p:txBody>
          <a:bodyPr lIns="0" tIns="0" rIns="0" bIns="0"/>
          <a:lstStyle>
            <a:lvl1pPr>
              <a:defRPr sz="1000" b="0" i="0">
                <a:solidFill>
                  <a:srgbClr val="008000"/>
                </a:solidFill>
                <a:latin typeface="Comic Sans MS"/>
                <a:cs typeface="Comic Sans MS"/>
              </a:defRPr>
            </a:lvl1p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‹N°›</a:t>
            </a:fld>
            <a:r>
              <a:rPr spc="-5" dirty="0"/>
              <a:t>/30</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22731" y="445769"/>
            <a:ext cx="6511290" cy="172720"/>
          </a:xfrm>
          <a:custGeom>
            <a:avLst/>
            <a:gdLst/>
            <a:ahLst/>
            <a:cxnLst/>
            <a:rect l="l" t="t" r="r" b="b"/>
            <a:pathLst>
              <a:path w="6511290" h="172720">
                <a:moveTo>
                  <a:pt x="6482334" y="0"/>
                </a:moveTo>
                <a:lnTo>
                  <a:pt x="28194" y="0"/>
                </a:lnTo>
                <a:lnTo>
                  <a:pt x="17359" y="2274"/>
                </a:lnTo>
                <a:lnTo>
                  <a:pt x="8382" y="8477"/>
                </a:lnTo>
                <a:lnTo>
                  <a:pt x="2262" y="17680"/>
                </a:lnTo>
                <a:lnTo>
                  <a:pt x="0" y="28955"/>
                </a:lnTo>
                <a:lnTo>
                  <a:pt x="0" y="143255"/>
                </a:lnTo>
                <a:lnTo>
                  <a:pt x="2262" y="154531"/>
                </a:lnTo>
                <a:lnTo>
                  <a:pt x="8382" y="163734"/>
                </a:lnTo>
                <a:lnTo>
                  <a:pt x="17359" y="169937"/>
                </a:lnTo>
                <a:lnTo>
                  <a:pt x="28194" y="172211"/>
                </a:lnTo>
                <a:lnTo>
                  <a:pt x="6482334" y="172211"/>
                </a:lnTo>
                <a:lnTo>
                  <a:pt x="6493609" y="169937"/>
                </a:lnTo>
                <a:lnTo>
                  <a:pt x="6502812" y="163734"/>
                </a:lnTo>
                <a:lnTo>
                  <a:pt x="6509015" y="154531"/>
                </a:lnTo>
                <a:lnTo>
                  <a:pt x="6511290" y="143255"/>
                </a:lnTo>
                <a:lnTo>
                  <a:pt x="6511290" y="28955"/>
                </a:lnTo>
                <a:lnTo>
                  <a:pt x="6509015" y="17680"/>
                </a:lnTo>
                <a:lnTo>
                  <a:pt x="6502812" y="8477"/>
                </a:lnTo>
                <a:lnTo>
                  <a:pt x="6493609" y="2274"/>
                </a:lnTo>
                <a:lnTo>
                  <a:pt x="6482334" y="0"/>
                </a:lnTo>
                <a:close/>
              </a:path>
            </a:pathLst>
          </a:custGeom>
          <a:solidFill>
            <a:srgbClr val="CCFFFF"/>
          </a:solidFill>
        </p:spPr>
        <p:txBody>
          <a:bodyPr wrap="square" lIns="0" tIns="0" rIns="0" bIns="0" rtlCol="0"/>
          <a:lstStyle/>
          <a:p>
            <a:endParaRPr/>
          </a:p>
        </p:txBody>
      </p:sp>
      <p:sp>
        <p:nvSpPr>
          <p:cNvPr id="17" name="bg object 17"/>
          <p:cNvSpPr/>
          <p:nvPr/>
        </p:nvSpPr>
        <p:spPr>
          <a:xfrm>
            <a:off x="522731" y="445769"/>
            <a:ext cx="6511290" cy="172720"/>
          </a:xfrm>
          <a:custGeom>
            <a:avLst/>
            <a:gdLst/>
            <a:ahLst/>
            <a:cxnLst/>
            <a:rect l="l" t="t" r="r" b="b"/>
            <a:pathLst>
              <a:path w="6511290" h="172720">
                <a:moveTo>
                  <a:pt x="28194" y="0"/>
                </a:moveTo>
                <a:lnTo>
                  <a:pt x="17359" y="2274"/>
                </a:lnTo>
                <a:lnTo>
                  <a:pt x="8382" y="8477"/>
                </a:lnTo>
                <a:lnTo>
                  <a:pt x="2262" y="17680"/>
                </a:lnTo>
                <a:lnTo>
                  <a:pt x="0" y="28955"/>
                </a:lnTo>
                <a:lnTo>
                  <a:pt x="0" y="143255"/>
                </a:lnTo>
                <a:lnTo>
                  <a:pt x="2262" y="154531"/>
                </a:lnTo>
                <a:lnTo>
                  <a:pt x="8382" y="163734"/>
                </a:lnTo>
                <a:lnTo>
                  <a:pt x="17359" y="169937"/>
                </a:lnTo>
                <a:lnTo>
                  <a:pt x="28194" y="172211"/>
                </a:lnTo>
                <a:lnTo>
                  <a:pt x="6482334" y="172211"/>
                </a:lnTo>
                <a:lnTo>
                  <a:pt x="6493609" y="169937"/>
                </a:lnTo>
                <a:lnTo>
                  <a:pt x="6502812" y="163734"/>
                </a:lnTo>
                <a:lnTo>
                  <a:pt x="6509015" y="154531"/>
                </a:lnTo>
                <a:lnTo>
                  <a:pt x="6511290" y="143255"/>
                </a:lnTo>
                <a:lnTo>
                  <a:pt x="6511290" y="28955"/>
                </a:lnTo>
                <a:lnTo>
                  <a:pt x="6509015" y="17680"/>
                </a:lnTo>
                <a:lnTo>
                  <a:pt x="6502812" y="8477"/>
                </a:lnTo>
                <a:lnTo>
                  <a:pt x="6493609" y="2274"/>
                </a:lnTo>
                <a:lnTo>
                  <a:pt x="6482334" y="0"/>
                </a:lnTo>
                <a:lnTo>
                  <a:pt x="28194" y="0"/>
                </a:lnTo>
                <a:close/>
              </a:path>
            </a:pathLst>
          </a:custGeom>
          <a:ln w="19050">
            <a:solidFill>
              <a:srgbClr val="0000FF"/>
            </a:solidFill>
          </a:ln>
        </p:spPr>
        <p:txBody>
          <a:bodyPr wrap="square" lIns="0" tIns="0" rIns="0" bIns="0" rtlCol="0"/>
          <a:lstStyle/>
          <a:p>
            <a:endParaRPr/>
          </a:p>
        </p:txBody>
      </p:sp>
      <p:sp>
        <p:nvSpPr>
          <p:cNvPr id="2" name="Holder 2"/>
          <p:cNvSpPr>
            <a:spLocks noGrp="1"/>
          </p:cNvSpPr>
          <p:nvPr>
            <p:ph type="title"/>
          </p:nvPr>
        </p:nvSpPr>
        <p:spPr>
          <a:xfrm>
            <a:off x="377825" y="427736"/>
            <a:ext cx="6800850"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825" y="2459482"/>
            <a:ext cx="680085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35173" y="10051763"/>
            <a:ext cx="4206240" cy="203200"/>
          </a:xfrm>
          <a:prstGeom prst="rect">
            <a:avLst/>
          </a:prstGeom>
        </p:spPr>
        <p:txBody>
          <a:bodyPr wrap="square" lIns="0" tIns="0" rIns="0" bIns="0">
            <a:spAutoFit/>
          </a:bodyPr>
          <a:lstStyle>
            <a:lvl1pPr>
              <a:defRPr sz="1000" b="0" i="0">
                <a:solidFill>
                  <a:srgbClr val="008000"/>
                </a:solidFill>
                <a:latin typeface="Comic Sans MS"/>
                <a:cs typeface="Comic Sans MS"/>
              </a:defRPr>
            </a:lvl1p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5" name="Holder 5"/>
          <p:cNvSpPr>
            <a:spLocks noGrp="1"/>
          </p:cNvSpPr>
          <p:nvPr>
            <p:ph type="dt" sz="half" idx="6"/>
          </p:nvPr>
        </p:nvSpPr>
        <p:spPr>
          <a:xfrm>
            <a:off x="377825" y="9944862"/>
            <a:ext cx="173799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2/17/2021</a:t>
            </a:fld>
            <a:endParaRPr lang="en-US"/>
          </a:p>
        </p:txBody>
      </p:sp>
      <p:sp>
        <p:nvSpPr>
          <p:cNvPr id="6" name="Holder 6"/>
          <p:cNvSpPr>
            <a:spLocks noGrp="1"/>
          </p:cNvSpPr>
          <p:nvPr>
            <p:ph type="sldNum" sz="quarter" idx="7"/>
          </p:nvPr>
        </p:nvSpPr>
        <p:spPr>
          <a:xfrm>
            <a:off x="6316471" y="10051760"/>
            <a:ext cx="709295" cy="203200"/>
          </a:xfrm>
          <a:prstGeom prst="rect">
            <a:avLst/>
          </a:prstGeom>
        </p:spPr>
        <p:txBody>
          <a:bodyPr wrap="square" lIns="0" tIns="0" rIns="0" bIns="0">
            <a:spAutoFit/>
          </a:bodyPr>
          <a:lstStyle>
            <a:lvl1pPr>
              <a:defRPr sz="1000" b="0" i="0">
                <a:solidFill>
                  <a:srgbClr val="008000"/>
                </a:solidFill>
                <a:latin typeface="Comic Sans MS"/>
                <a:cs typeface="Comic Sans MS"/>
              </a:defRPr>
            </a:lvl1p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‹N°›</a:t>
            </a:fld>
            <a:r>
              <a:rPr spc="-5" dirty="0"/>
              <a:t>/30</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scolano.philippe@laposte.net" TargetMode="External"/><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hyperlink" Target="http://www.sante.gouv.fr/htm/dossiers/telephon_mobil/resum_fr.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4"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5" Type="http://schemas.openxmlformats.org/officeDocument/2006/relationships/image" Target="../media/image87.jpeg"/><Relationship Id="rId4" Type="http://schemas.openxmlformats.org/officeDocument/2006/relationships/image" Target="../media/image86.png"/></Relationships>
</file>

<file path=ppt/slides/_rels/slide1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13.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jpe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1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112.jpeg"/><Relationship Id="rId5" Type="http://schemas.openxmlformats.org/officeDocument/2006/relationships/image" Target="../media/image111.png"/><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5" Type="http://schemas.openxmlformats.org/officeDocument/2006/relationships/image" Target="../media/image115.png"/><Relationship Id="rId4" Type="http://schemas.openxmlformats.org/officeDocument/2006/relationships/image" Target="../media/image1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6.jpeg"/><Relationship Id="rId7" Type="http://schemas.openxmlformats.org/officeDocument/2006/relationships/image" Target="../media/image120.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119.jpeg"/><Relationship Id="rId5" Type="http://schemas.openxmlformats.org/officeDocument/2006/relationships/image" Target="../media/image118.png"/><Relationship Id="rId4" Type="http://schemas.openxmlformats.org/officeDocument/2006/relationships/image" Target="../media/image117.jpeg"/></Relationships>
</file>

<file path=ppt/slides/_rels/slide17.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121.jpeg"/><Relationship Id="rId7" Type="http://schemas.openxmlformats.org/officeDocument/2006/relationships/image" Target="../media/image125.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124.png"/><Relationship Id="rId5" Type="http://schemas.openxmlformats.org/officeDocument/2006/relationships/image" Target="../media/image123.jpeg"/><Relationship Id="rId10" Type="http://schemas.openxmlformats.org/officeDocument/2006/relationships/image" Target="../media/image128.jpeg"/><Relationship Id="rId4" Type="http://schemas.openxmlformats.org/officeDocument/2006/relationships/image" Target="../media/image122.jpeg"/><Relationship Id="rId9" Type="http://schemas.openxmlformats.org/officeDocument/2006/relationships/image" Target="../media/image127.jpeg"/></Relationships>
</file>

<file path=ppt/slides/_rels/slide1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4" Type="http://schemas.openxmlformats.org/officeDocument/2006/relationships/image" Target="../media/image130.png"/></Relationships>
</file>

<file path=ppt/slides/_rels/slide1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4" Type="http://schemas.openxmlformats.org/officeDocument/2006/relationships/image" Target="../media/image13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38.jpeg"/><Relationship Id="rId3" Type="http://schemas.openxmlformats.org/officeDocument/2006/relationships/image" Target="../media/image133.jpeg"/><Relationship Id="rId7" Type="http://schemas.openxmlformats.org/officeDocument/2006/relationships/image" Target="../media/image137.jpeg"/><Relationship Id="rId12" Type="http://schemas.openxmlformats.org/officeDocument/2006/relationships/image" Target="../media/image142.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136.jpeg"/><Relationship Id="rId11" Type="http://schemas.openxmlformats.org/officeDocument/2006/relationships/image" Target="../media/image141.png"/><Relationship Id="rId5" Type="http://schemas.openxmlformats.org/officeDocument/2006/relationships/image" Target="../media/image135.jpeg"/><Relationship Id="rId10" Type="http://schemas.openxmlformats.org/officeDocument/2006/relationships/image" Target="../media/image140.jpeg"/><Relationship Id="rId4" Type="http://schemas.openxmlformats.org/officeDocument/2006/relationships/image" Target="../media/image134.jpeg"/><Relationship Id="rId9" Type="http://schemas.openxmlformats.org/officeDocument/2006/relationships/image" Target="../media/image139.jpeg"/></Relationships>
</file>

<file path=ppt/slides/_rels/slide2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4" Type="http://schemas.openxmlformats.org/officeDocument/2006/relationships/image" Target="../media/image144.png"/></Relationships>
</file>

<file path=ppt/slides/_rels/slide2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148.png"/><Relationship Id="rId5" Type="http://schemas.openxmlformats.org/officeDocument/2006/relationships/image" Target="../media/image147.jpeg"/><Relationship Id="rId4" Type="http://schemas.openxmlformats.org/officeDocument/2006/relationships/image" Target="../media/image146.jpeg"/></Relationships>
</file>

<file path=ppt/slides/_rels/slide23.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18" Type="http://schemas.openxmlformats.org/officeDocument/2006/relationships/image" Target="../media/image164.png"/><Relationship Id="rId26" Type="http://schemas.openxmlformats.org/officeDocument/2006/relationships/image" Target="../media/image172.png"/><Relationship Id="rId3" Type="http://schemas.openxmlformats.org/officeDocument/2006/relationships/image" Target="../media/image149.jpeg"/><Relationship Id="rId21" Type="http://schemas.openxmlformats.org/officeDocument/2006/relationships/image" Target="../media/image167.png"/><Relationship Id="rId34" Type="http://schemas.openxmlformats.org/officeDocument/2006/relationships/image" Target="../media/image180.png"/><Relationship Id="rId7" Type="http://schemas.openxmlformats.org/officeDocument/2006/relationships/image" Target="../media/image153.png"/><Relationship Id="rId12" Type="http://schemas.openxmlformats.org/officeDocument/2006/relationships/image" Target="../media/image158.png"/><Relationship Id="rId17" Type="http://schemas.openxmlformats.org/officeDocument/2006/relationships/image" Target="../media/image163.png"/><Relationship Id="rId25" Type="http://schemas.openxmlformats.org/officeDocument/2006/relationships/image" Target="../media/image171.png"/><Relationship Id="rId33" Type="http://schemas.openxmlformats.org/officeDocument/2006/relationships/image" Target="../media/image179.png"/><Relationship Id="rId2" Type="http://schemas.openxmlformats.org/officeDocument/2006/relationships/hyperlink" Target="http://www.lyceefourcade.fr.fm/" TargetMode="External"/><Relationship Id="rId16" Type="http://schemas.openxmlformats.org/officeDocument/2006/relationships/image" Target="../media/image162.png"/><Relationship Id="rId20" Type="http://schemas.openxmlformats.org/officeDocument/2006/relationships/image" Target="../media/image166.png"/><Relationship Id="rId29" Type="http://schemas.openxmlformats.org/officeDocument/2006/relationships/image" Target="../media/image175.png"/><Relationship Id="rId1" Type="http://schemas.openxmlformats.org/officeDocument/2006/relationships/slideLayout" Target="../slideLayouts/slideLayout5.xml"/><Relationship Id="rId6" Type="http://schemas.openxmlformats.org/officeDocument/2006/relationships/image" Target="../media/image152.png"/><Relationship Id="rId11" Type="http://schemas.openxmlformats.org/officeDocument/2006/relationships/image" Target="../media/image157.png"/><Relationship Id="rId24" Type="http://schemas.openxmlformats.org/officeDocument/2006/relationships/image" Target="../media/image170.png"/><Relationship Id="rId32" Type="http://schemas.openxmlformats.org/officeDocument/2006/relationships/image" Target="../media/image178.png"/><Relationship Id="rId5" Type="http://schemas.openxmlformats.org/officeDocument/2006/relationships/image" Target="../media/image151.png"/><Relationship Id="rId15" Type="http://schemas.openxmlformats.org/officeDocument/2006/relationships/image" Target="../media/image161.png"/><Relationship Id="rId23" Type="http://schemas.openxmlformats.org/officeDocument/2006/relationships/image" Target="../media/image169.png"/><Relationship Id="rId28" Type="http://schemas.openxmlformats.org/officeDocument/2006/relationships/image" Target="../media/image174.png"/><Relationship Id="rId10" Type="http://schemas.openxmlformats.org/officeDocument/2006/relationships/image" Target="../media/image156.png"/><Relationship Id="rId19" Type="http://schemas.openxmlformats.org/officeDocument/2006/relationships/image" Target="../media/image165.png"/><Relationship Id="rId31" Type="http://schemas.openxmlformats.org/officeDocument/2006/relationships/image" Target="../media/image177.jpe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60.png"/><Relationship Id="rId22" Type="http://schemas.openxmlformats.org/officeDocument/2006/relationships/image" Target="../media/image168.png"/><Relationship Id="rId27" Type="http://schemas.openxmlformats.org/officeDocument/2006/relationships/image" Target="../media/image173.png"/><Relationship Id="rId30" Type="http://schemas.openxmlformats.org/officeDocument/2006/relationships/image" Target="../media/image176.png"/><Relationship Id="rId35" Type="http://schemas.openxmlformats.org/officeDocument/2006/relationships/image" Target="../media/image181.png"/></Relationships>
</file>

<file path=ppt/slides/_rels/slide24.xml.rels><?xml version="1.0" encoding="UTF-8" standalone="yes"?>
<Relationships xmlns="http://schemas.openxmlformats.org/package/2006/relationships"><Relationship Id="rId8" Type="http://schemas.openxmlformats.org/officeDocument/2006/relationships/image" Target="../media/image187.jpeg"/><Relationship Id="rId3" Type="http://schemas.openxmlformats.org/officeDocument/2006/relationships/image" Target="../media/image182.jpeg"/><Relationship Id="rId7" Type="http://schemas.openxmlformats.org/officeDocument/2006/relationships/image" Target="../media/image186.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185.jpeg"/><Relationship Id="rId5" Type="http://schemas.openxmlformats.org/officeDocument/2006/relationships/image" Target="../media/image184.jpeg"/><Relationship Id="rId4" Type="http://schemas.openxmlformats.org/officeDocument/2006/relationships/image" Target="../media/image183.jpeg"/></Relationships>
</file>

<file path=ppt/slides/_rels/slide25.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191.jpeg"/><Relationship Id="rId5" Type="http://schemas.openxmlformats.org/officeDocument/2006/relationships/image" Target="../media/image190.png"/><Relationship Id="rId4" Type="http://schemas.openxmlformats.org/officeDocument/2006/relationships/image" Target="../media/image189.jpeg"/></Relationships>
</file>

<file path=ppt/slides/_rels/slide26.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4" Type="http://schemas.openxmlformats.org/officeDocument/2006/relationships/image" Target="../media/image194.jpeg"/></Relationships>
</file>

<file path=ppt/slides/_rels/slide28.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4" Type="http://schemas.openxmlformats.org/officeDocument/2006/relationships/image" Target="../media/image196.png"/></Relationships>
</file>

<file path=ppt/slides/_rels/slide29.xml.rels><?xml version="1.0" encoding="UTF-8" standalone="yes"?>
<Relationships xmlns="http://schemas.openxmlformats.org/package/2006/relationships"><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3.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png"/><Relationship Id="rId50" Type="http://schemas.openxmlformats.org/officeDocument/2006/relationships/image" Target="../media/image51.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46" Type="http://schemas.openxmlformats.org/officeDocument/2006/relationships/image" Target="../media/image47.png"/><Relationship Id="rId2" Type="http://schemas.openxmlformats.org/officeDocument/2006/relationships/hyperlink" Target="http://www.lyceefourcade.fr.fm/" TargetMode="Externa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45" Type="http://schemas.openxmlformats.org/officeDocument/2006/relationships/image" Target="../media/image46.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4" Type="http://schemas.openxmlformats.org/officeDocument/2006/relationships/image" Target="../media/image45.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 Id="rId48" Type="http://schemas.openxmlformats.org/officeDocument/2006/relationships/image" Target="../media/image49.png"/><Relationship Id="rId8"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02.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205.jpeg"/><Relationship Id="rId5" Type="http://schemas.openxmlformats.org/officeDocument/2006/relationships/image" Target="../media/image204.jpeg"/><Relationship Id="rId4" Type="http://schemas.openxmlformats.org/officeDocument/2006/relationships/image" Target="../media/image203.png"/></Relationships>
</file>

<file path=ppt/slides/_rels/slide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jpe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jpeg"/></Relationships>
</file>

<file path=ppt/slides/_rels/slide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www.lyceefourcade.fr.f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txBox="1"/>
          <p:nvPr/>
        </p:nvSpPr>
        <p:spPr>
          <a:xfrm>
            <a:off x="1934210" y="1073145"/>
            <a:ext cx="3693160" cy="862330"/>
          </a:xfrm>
          <a:prstGeom prst="rect">
            <a:avLst/>
          </a:prstGeom>
        </p:spPr>
        <p:txBody>
          <a:bodyPr vert="horz" wrap="square" lIns="0" tIns="12065" rIns="0" bIns="0" rtlCol="0">
            <a:spAutoFit/>
          </a:bodyPr>
          <a:lstStyle/>
          <a:p>
            <a:pPr algn="ctr">
              <a:lnSpc>
                <a:spcPct val="100000"/>
              </a:lnSpc>
              <a:spcBef>
                <a:spcPts val="95"/>
              </a:spcBef>
            </a:pPr>
            <a:r>
              <a:rPr sz="2600" b="1" spc="-10" dirty="0">
                <a:solidFill>
                  <a:srgbClr val="0000FF"/>
                </a:solidFill>
                <a:latin typeface="Comic Sans MS"/>
                <a:cs typeface="Comic Sans MS"/>
              </a:rPr>
              <a:t>APPROCHE</a:t>
            </a:r>
            <a:r>
              <a:rPr sz="2600" b="1" spc="-40" dirty="0">
                <a:solidFill>
                  <a:srgbClr val="0000FF"/>
                </a:solidFill>
                <a:latin typeface="Comic Sans MS"/>
                <a:cs typeface="Comic Sans MS"/>
              </a:rPr>
              <a:t> </a:t>
            </a:r>
            <a:r>
              <a:rPr sz="2600" b="1" spc="-5" dirty="0">
                <a:solidFill>
                  <a:srgbClr val="0000FF"/>
                </a:solidFill>
                <a:latin typeface="Comic Sans MS"/>
                <a:cs typeface="Comic Sans MS"/>
              </a:rPr>
              <a:t>CONCRETE</a:t>
            </a:r>
            <a:endParaRPr sz="2600">
              <a:latin typeface="Comic Sans MS"/>
              <a:cs typeface="Comic Sans MS"/>
            </a:endParaRPr>
          </a:p>
          <a:p>
            <a:pPr algn="ctr">
              <a:lnSpc>
                <a:spcPct val="100000"/>
              </a:lnSpc>
              <a:spcBef>
                <a:spcPts val="2030"/>
              </a:spcBef>
            </a:pPr>
            <a:r>
              <a:rPr sz="1200" b="1" spc="-5" dirty="0">
                <a:solidFill>
                  <a:srgbClr val="0000FF"/>
                </a:solidFill>
                <a:latin typeface="Comic Sans MS"/>
                <a:cs typeface="Comic Sans MS"/>
              </a:rPr>
              <a:t>des</a:t>
            </a:r>
            <a:endParaRPr sz="1200">
              <a:latin typeface="Comic Sans MS"/>
              <a:cs typeface="Comic Sans MS"/>
            </a:endParaRPr>
          </a:p>
        </p:txBody>
      </p:sp>
      <p:sp>
        <p:nvSpPr>
          <p:cNvPr id="7" name="object 7"/>
          <p:cNvSpPr txBox="1"/>
          <p:nvPr/>
        </p:nvSpPr>
        <p:spPr>
          <a:xfrm>
            <a:off x="871219" y="2183379"/>
            <a:ext cx="5820410" cy="574040"/>
          </a:xfrm>
          <a:prstGeom prst="rect">
            <a:avLst/>
          </a:prstGeom>
        </p:spPr>
        <p:txBody>
          <a:bodyPr vert="horz" wrap="square" lIns="0" tIns="12700" rIns="0" bIns="0" rtlCol="0">
            <a:spAutoFit/>
          </a:bodyPr>
          <a:lstStyle/>
          <a:p>
            <a:pPr marL="12700">
              <a:lnSpc>
                <a:spcPct val="100000"/>
              </a:lnSpc>
              <a:spcBef>
                <a:spcPts val="100"/>
              </a:spcBef>
            </a:pPr>
            <a:r>
              <a:rPr sz="3600" b="1" u="heavy" dirty="0">
                <a:solidFill>
                  <a:srgbClr val="0000FF"/>
                </a:solidFill>
                <a:uFill>
                  <a:solidFill>
                    <a:srgbClr val="0000FF"/>
                  </a:solidFill>
                </a:uFill>
                <a:latin typeface="Comic Sans MS"/>
                <a:cs typeface="Comic Sans MS"/>
              </a:rPr>
              <a:t>TELECOMMUNICATIONS</a:t>
            </a:r>
            <a:endParaRPr sz="3600">
              <a:latin typeface="Comic Sans MS"/>
              <a:cs typeface="Comic Sans MS"/>
            </a:endParaRPr>
          </a:p>
        </p:txBody>
      </p:sp>
      <p:sp>
        <p:nvSpPr>
          <p:cNvPr id="8" name="object 8"/>
          <p:cNvSpPr txBox="1"/>
          <p:nvPr/>
        </p:nvSpPr>
        <p:spPr>
          <a:xfrm>
            <a:off x="527558" y="6429944"/>
            <a:ext cx="6507480" cy="2658110"/>
          </a:xfrm>
          <a:prstGeom prst="rect">
            <a:avLst/>
          </a:prstGeom>
        </p:spPr>
        <p:txBody>
          <a:bodyPr vert="horz" wrap="square" lIns="0" tIns="12700" rIns="0" bIns="0" rtlCol="0">
            <a:spAutoFit/>
          </a:bodyPr>
          <a:lstStyle/>
          <a:p>
            <a:pPr algn="ctr">
              <a:lnSpc>
                <a:spcPct val="100000"/>
              </a:lnSpc>
              <a:spcBef>
                <a:spcPts val="100"/>
              </a:spcBef>
            </a:pPr>
            <a:r>
              <a:rPr sz="1900" b="1" i="1" u="heavy" spc="-60" dirty="0">
                <a:solidFill>
                  <a:srgbClr val="9A3300"/>
                </a:solidFill>
                <a:uFill>
                  <a:solidFill>
                    <a:srgbClr val="9A3300"/>
                  </a:solidFill>
                </a:uFill>
                <a:latin typeface="Comic Sans MS"/>
                <a:cs typeface="Comic Sans MS"/>
              </a:rPr>
              <a:t>Avertissement</a:t>
            </a:r>
            <a:endParaRPr sz="1900">
              <a:latin typeface="Comic Sans MS"/>
              <a:cs typeface="Comic Sans MS"/>
            </a:endParaRPr>
          </a:p>
          <a:p>
            <a:pPr marL="12700" marR="5715" algn="just">
              <a:lnSpc>
                <a:spcPct val="115999"/>
              </a:lnSpc>
              <a:spcBef>
                <a:spcPts val="1725"/>
              </a:spcBef>
            </a:pPr>
            <a:r>
              <a:rPr sz="1000" dirty="0">
                <a:solidFill>
                  <a:srgbClr val="9A3300"/>
                </a:solidFill>
                <a:latin typeface="Comic Sans MS"/>
                <a:cs typeface="Comic Sans MS"/>
              </a:rPr>
              <a:t>Ce cours constitue </a:t>
            </a:r>
            <a:r>
              <a:rPr sz="1000" spc="-5" dirty="0">
                <a:solidFill>
                  <a:srgbClr val="9A3300"/>
                </a:solidFill>
                <a:latin typeface="Comic Sans MS"/>
                <a:cs typeface="Comic Sans MS"/>
              </a:rPr>
              <a:t>la </a:t>
            </a:r>
            <a:r>
              <a:rPr sz="1000" dirty="0">
                <a:solidFill>
                  <a:srgbClr val="9A3300"/>
                </a:solidFill>
                <a:latin typeface="Comic Sans MS"/>
                <a:cs typeface="Comic Sans MS"/>
              </a:rPr>
              <a:t>première partie </a:t>
            </a:r>
            <a:r>
              <a:rPr sz="1000" spc="-5" dirty="0">
                <a:solidFill>
                  <a:srgbClr val="9A3300"/>
                </a:solidFill>
                <a:latin typeface="Comic Sans MS"/>
                <a:cs typeface="Comic Sans MS"/>
              </a:rPr>
              <a:t>d’une suite de cours, </a:t>
            </a:r>
            <a:r>
              <a:rPr sz="1000" dirty="0">
                <a:solidFill>
                  <a:srgbClr val="9A3300"/>
                </a:solidFill>
                <a:latin typeface="Comic Sans MS"/>
                <a:cs typeface="Comic Sans MS"/>
              </a:rPr>
              <a:t>TD </a:t>
            </a:r>
            <a:r>
              <a:rPr sz="1000" spc="-5" dirty="0">
                <a:solidFill>
                  <a:srgbClr val="9A3300"/>
                </a:solidFill>
                <a:latin typeface="Comic Sans MS"/>
                <a:cs typeface="Comic Sans MS"/>
              </a:rPr>
              <a:t>et </a:t>
            </a:r>
            <a:r>
              <a:rPr sz="1000" dirty="0">
                <a:solidFill>
                  <a:srgbClr val="9A3300"/>
                </a:solidFill>
                <a:latin typeface="Comic Sans MS"/>
                <a:cs typeface="Comic Sans MS"/>
              </a:rPr>
              <a:t>TP </a:t>
            </a:r>
            <a:r>
              <a:rPr sz="1000" spc="-5" dirty="0">
                <a:solidFill>
                  <a:srgbClr val="9A3300"/>
                </a:solidFill>
                <a:latin typeface="Comic Sans MS"/>
                <a:cs typeface="Comic Sans MS"/>
              </a:rPr>
              <a:t>qui servent d’appuis lors de l’étude de  systèmes électroniques faisant appel notamment </a:t>
            </a:r>
            <a:r>
              <a:rPr sz="1000" dirty="0">
                <a:solidFill>
                  <a:srgbClr val="9A3300"/>
                </a:solidFill>
                <a:latin typeface="Comic Sans MS"/>
                <a:cs typeface="Comic Sans MS"/>
              </a:rPr>
              <a:t>aux </a:t>
            </a:r>
            <a:r>
              <a:rPr sz="1000" spc="-5" dirty="0">
                <a:solidFill>
                  <a:srgbClr val="9A3300"/>
                </a:solidFill>
                <a:latin typeface="Comic Sans MS"/>
                <a:cs typeface="Comic Sans MS"/>
              </a:rPr>
              <a:t>domaines des télécommunications. </a:t>
            </a:r>
            <a:r>
              <a:rPr sz="1000" dirty="0">
                <a:solidFill>
                  <a:srgbClr val="9A3300"/>
                </a:solidFill>
                <a:latin typeface="Comic Sans MS"/>
                <a:cs typeface="Comic Sans MS"/>
              </a:rPr>
              <a:t>Cette partie se </a:t>
            </a:r>
            <a:r>
              <a:rPr sz="1000" spc="-5" dirty="0">
                <a:solidFill>
                  <a:srgbClr val="9A3300"/>
                </a:solidFill>
                <a:latin typeface="Comic Sans MS"/>
                <a:cs typeface="Comic Sans MS"/>
              </a:rPr>
              <a:t>veut  volontairement facile d’accès, </a:t>
            </a:r>
            <a:r>
              <a:rPr sz="1000" dirty="0">
                <a:solidFill>
                  <a:srgbClr val="9A3300"/>
                </a:solidFill>
                <a:latin typeface="Comic Sans MS"/>
                <a:cs typeface="Comic Sans MS"/>
              </a:rPr>
              <a:t>sans calculs</a:t>
            </a:r>
            <a:r>
              <a:rPr sz="1000" spc="20" dirty="0">
                <a:solidFill>
                  <a:srgbClr val="9A3300"/>
                </a:solidFill>
                <a:latin typeface="Comic Sans MS"/>
                <a:cs typeface="Comic Sans MS"/>
              </a:rPr>
              <a:t> </a:t>
            </a:r>
            <a:r>
              <a:rPr sz="1000" spc="-5" dirty="0">
                <a:solidFill>
                  <a:srgbClr val="9A3300"/>
                </a:solidFill>
                <a:latin typeface="Comic Sans MS"/>
                <a:cs typeface="Comic Sans MS"/>
              </a:rPr>
              <a:t>mathématiques.</a:t>
            </a:r>
            <a:endParaRPr sz="1000">
              <a:latin typeface="Comic Sans MS"/>
              <a:cs typeface="Comic Sans MS"/>
            </a:endParaRPr>
          </a:p>
          <a:p>
            <a:pPr>
              <a:lnSpc>
                <a:spcPct val="100000"/>
              </a:lnSpc>
            </a:pPr>
            <a:endParaRPr sz="1000">
              <a:latin typeface="Comic Sans MS"/>
              <a:cs typeface="Comic Sans MS"/>
            </a:endParaRPr>
          </a:p>
          <a:p>
            <a:pPr marL="12700" marR="5080" algn="just">
              <a:lnSpc>
                <a:spcPct val="116100"/>
              </a:lnSpc>
            </a:pPr>
            <a:r>
              <a:rPr sz="1000" dirty="0">
                <a:solidFill>
                  <a:srgbClr val="9A3300"/>
                </a:solidFill>
                <a:latin typeface="Comic Sans MS"/>
                <a:cs typeface="Comic Sans MS"/>
              </a:rPr>
              <a:t>Ce </a:t>
            </a:r>
            <a:r>
              <a:rPr sz="1000" spc="-5" dirty="0">
                <a:solidFill>
                  <a:srgbClr val="9A3300"/>
                </a:solidFill>
                <a:latin typeface="Comic Sans MS"/>
                <a:cs typeface="Comic Sans MS"/>
              </a:rPr>
              <a:t>document </a:t>
            </a:r>
            <a:r>
              <a:rPr sz="1000" dirty="0">
                <a:solidFill>
                  <a:srgbClr val="9A3300"/>
                </a:solidFill>
                <a:latin typeface="Comic Sans MS"/>
                <a:cs typeface="Comic Sans MS"/>
              </a:rPr>
              <a:t>a </a:t>
            </a:r>
            <a:r>
              <a:rPr sz="1000" spc="-5" dirty="0">
                <a:solidFill>
                  <a:srgbClr val="9A3300"/>
                </a:solidFill>
                <a:latin typeface="Comic Sans MS"/>
                <a:cs typeface="Comic Sans MS"/>
              </a:rPr>
              <a:t>été réalisé dans le cadre de l’Education Nationale </a:t>
            </a:r>
            <a:r>
              <a:rPr sz="1000" dirty="0">
                <a:solidFill>
                  <a:srgbClr val="9A3300"/>
                </a:solidFill>
                <a:latin typeface="Comic Sans MS"/>
                <a:cs typeface="Comic Sans MS"/>
              </a:rPr>
              <a:t>à </a:t>
            </a:r>
            <a:r>
              <a:rPr sz="1000" spc="-5" dirty="0">
                <a:solidFill>
                  <a:srgbClr val="9A3300"/>
                </a:solidFill>
                <a:latin typeface="Comic Sans MS"/>
                <a:cs typeface="Comic Sans MS"/>
              </a:rPr>
              <a:t>des fins pédagogiques et personne ne  retire aucune rémunération de sa diffusion. Un soin extrême </a:t>
            </a:r>
            <a:r>
              <a:rPr sz="1000" dirty="0">
                <a:solidFill>
                  <a:srgbClr val="9A3300"/>
                </a:solidFill>
                <a:latin typeface="Comic Sans MS"/>
                <a:cs typeface="Comic Sans MS"/>
              </a:rPr>
              <a:t>a </a:t>
            </a:r>
            <a:r>
              <a:rPr sz="1000" spc="-5" dirty="0">
                <a:solidFill>
                  <a:srgbClr val="9A3300"/>
                </a:solidFill>
                <a:latin typeface="Comic Sans MS"/>
                <a:cs typeface="Comic Sans MS"/>
              </a:rPr>
              <a:t>été </a:t>
            </a:r>
            <a:r>
              <a:rPr sz="1000" dirty="0">
                <a:solidFill>
                  <a:srgbClr val="9A3300"/>
                </a:solidFill>
                <a:latin typeface="Comic Sans MS"/>
                <a:cs typeface="Comic Sans MS"/>
              </a:rPr>
              <a:t>porté </a:t>
            </a:r>
            <a:r>
              <a:rPr sz="1000" spc="-5" dirty="0">
                <a:solidFill>
                  <a:srgbClr val="9A3300"/>
                </a:solidFill>
                <a:latin typeface="Comic Sans MS"/>
                <a:cs typeface="Comic Sans MS"/>
              </a:rPr>
              <a:t>sur le choix des sources, </a:t>
            </a:r>
            <a:r>
              <a:rPr sz="1000" dirty="0">
                <a:solidFill>
                  <a:srgbClr val="9A3300"/>
                </a:solidFill>
                <a:latin typeface="Comic Sans MS"/>
                <a:cs typeface="Comic Sans MS"/>
              </a:rPr>
              <a:t>à </a:t>
            </a:r>
            <a:r>
              <a:rPr sz="1000" spc="-5" dirty="0">
                <a:solidFill>
                  <a:srgbClr val="9A3300"/>
                </a:solidFill>
                <a:latin typeface="Comic Sans MS"/>
                <a:cs typeface="Comic Sans MS"/>
              </a:rPr>
              <a:t>la  rédaction des textes, </a:t>
            </a:r>
            <a:r>
              <a:rPr sz="1000" dirty="0">
                <a:solidFill>
                  <a:srgbClr val="9A3300"/>
                </a:solidFill>
                <a:latin typeface="Comic Sans MS"/>
                <a:cs typeface="Comic Sans MS"/>
              </a:rPr>
              <a:t>à </a:t>
            </a:r>
            <a:r>
              <a:rPr sz="1000" spc="-5" dirty="0">
                <a:solidFill>
                  <a:srgbClr val="9A3300"/>
                </a:solidFill>
                <a:latin typeface="Comic Sans MS"/>
                <a:cs typeface="Comic Sans MS"/>
              </a:rPr>
              <a:t>la création </a:t>
            </a:r>
            <a:r>
              <a:rPr sz="1000" dirty="0">
                <a:solidFill>
                  <a:srgbClr val="9A3300"/>
                </a:solidFill>
                <a:latin typeface="Comic Sans MS"/>
                <a:cs typeface="Comic Sans MS"/>
              </a:rPr>
              <a:t>des </a:t>
            </a:r>
            <a:r>
              <a:rPr sz="1000" spc="-5" dirty="0">
                <a:solidFill>
                  <a:srgbClr val="9A3300"/>
                </a:solidFill>
                <a:latin typeface="Comic Sans MS"/>
                <a:cs typeface="Comic Sans MS"/>
              </a:rPr>
              <a:t>illustrations </a:t>
            </a:r>
            <a:r>
              <a:rPr sz="1000" dirty="0">
                <a:solidFill>
                  <a:srgbClr val="9A3300"/>
                </a:solidFill>
                <a:latin typeface="Comic Sans MS"/>
                <a:cs typeface="Comic Sans MS"/>
              </a:rPr>
              <a:t>provenant </a:t>
            </a:r>
            <a:r>
              <a:rPr sz="1000" spc="-5" dirty="0">
                <a:solidFill>
                  <a:srgbClr val="9A3300"/>
                </a:solidFill>
                <a:latin typeface="Comic Sans MS"/>
                <a:cs typeface="Comic Sans MS"/>
              </a:rPr>
              <a:t>soit de l’auteur lui-même, </a:t>
            </a:r>
            <a:r>
              <a:rPr sz="1000" dirty="0">
                <a:solidFill>
                  <a:srgbClr val="9A3300"/>
                </a:solidFill>
                <a:latin typeface="Comic Sans MS"/>
                <a:cs typeface="Comic Sans MS"/>
              </a:rPr>
              <a:t>soit </a:t>
            </a:r>
            <a:r>
              <a:rPr sz="1000" spc="-5" dirty="0">
                <a:solidFill>
                  <a:srgbClr val="9A3300"/>
                </a:solidFill>
                <a:latin typeface="Comic Sans MS"/>
                <a:cs typeface="Comic Sans MS"/>
              </a:rPr>
              <a:t>d’images libres  d’utilisation et respectant le droit des </a:t>
            </a:r>
            <a:r>
              <a:rPr sz="1000" dirty="0">
                <a:solidFill>
                  <a:srgbClr val="9A3300"/>
                </a:solidFill>
                <a:latin typeface="Comic Sans MS"/>
                <a:cs typeface="Comic Sans MS"/>
              </a:rPr>
              <a:t>auteurs ; </a:t>
            </a:r>
            <a:r>
              <a:rPr sz="1000" spc="-5" dirty="0">
                <a:solidFill>
                  <a:srgbClr val="9A3300"/>
                </a:solidFill>
                <a:latin typeface="Comic Sans MS"/>
                <a:cs typeface="Comic Sans MS"/>
              </a:rPr>
              <a:t>si une erreur </a:t>
            </a:r>
            <a:r>
              <a:rPr sz="1000" dirty="0">
                <a:solidFill>
                  <a:srgbClr val="9A3300"/>
                </a:solidFill>
                <a:latin typeface="Comic Sans MS"/>
                <a:cs typeface="Comic Sans MS"/>
              </a:rPr>
              <a:t>a </a:t>
            </a:r>
            <a:r>
              <a:rPr sz="1000" spc="-5" dirty="0">
                <a:solidFill>
                  <a:srgbClr val="9A3300"/>
                </a:solidFill>
                <a:latin typeface="Comic Sans MS"/>
                <a:cs typeface="Comic Sans MS"/>
              </a:rPr>
              <a:t>été commise, elle sera corrigée dès son  signalement. Sachant, hélas, que personne n'est parfait, des inexactitudes indépendantes de la bonne volonté  </a:t>
            </a:r>
            <a:r>
              <a:rPr sz="1000" dirty="0">
                <a:solidFill>
                  <a:srgbClr val="9A3300"/>
                </a:solidFill>
                <a:latin typeface="Comic Sans MS"/>
                <a:cs typeface="Comic Sans MS"/>
              </a:rPr>
              <a:t>peuvent</a:t>
            </a:r>
            <a:r>
              <a:rPr sz="1000" spc="-5" dirty="0">
                <a:solidFill>
                  <a:srgbClr val="9A3300"/>
                </a:solidFill>
                <a:latin typeface="Comic Sans MS"/>
                <a:cs typeface="Comic Sans MS"/>
              </a:rPr>
              <a:t> demeurer.</a:t>
            </a:r>
            <a:endParaRPr sz="1000">
              <a:latin typeface="Comic Sans MS"/>
              <a:cs typeface="Comic Sans MS"/>
            </a:endParaRPr>
          </a:p>
          <a:p>
            <a:pPr marL="12700" algn="just">
              <a:lnSpc>
                <a:spcPct val="100000"/>
              </a:lnSpc>
              <a:spcBef>
                <a:spcPts val="200"/>
              </a:spcBef>
            </a:pPr>
            <a:r>
              <a:rPr sz="1000" dirty="0">
                <a:solidFill>
                  <a:srgbClr val="9A3300"/>
                </a:solidFill>
                <a:latin typeface="Comic Sans MS"/>
                <a:cs typeface="Comic Sans MS"/>
              </a:rPr>
              <a:t>Toutes </a:t>
            </a:r>
            <a:r>
              <a:rPr sz="1000" spc="-5" dirty="0">
                <a:solidFill>
                  <a:srgbClr val="9A3300"/>
                </a:solidFill>
                <a:latin typeface="Comic Sans MS"/>
                <a:cs typeface="Comic Sans MS"/>
              </a:rPr>
              <a:t>les remarques </a:t>
            </a:r>
            <a:r>
              <a:rPr sz="1000" dirty="0">
                <a:solidFill>
                  <a:srgbClr val="9A3300"/>
                </a:solidFill>
                <a:latin typeface="Comic Sans MS"/>
                <a:cs typeface="Comic Sans MS"/>
              </a:rPr>
              <a:t>constructives </a:t>
            </a:r>
            <a:r>
              <a:rPr sz="1000" spc="-5" dirty="0">
                <a:solidFill>
                  <a:srgbClr val="9A3300"/>
                </a:solidFill>
                <a:latin typeface="Comic Sans MS"/>
                <a:cs typeface="Comic Sans MS"/>
              </a:rPr>
              <a:t>via le </a:t>
            </a:r>
            <a:r>
              <a:rPr sz="1000" u="sng" spc="-5" dirty="0">
                <a:solidFill>
                  <a:srgbClr val="9A3300"/>
                </a:solidFill>
                <a:uFill>
                  <a:solidFill>
                    <a:srgbClr val="9A3300"/>
                  </a:solidFill>
                </a:uFill>
                <a:latin typeface="Comic Sans MS"/>
                <a:cs typeface="Comic Sans MS"/>
              </a:rPr>
              <a:t>courriel</a:t>
            </a:r>
            <a:r>
              <a:rPr sz="1000" spc="-5" dirty="0">
                <a:solidFill>
                  <a:srgbClr val="9A3300"/>
                </a:solidFill>
                <a:latin typeface="Comic Sans MS"/>
                <a:cs typeface="Comic Sans MS"/>
              </a:rPr>
              <a:t> sont les</a:t>
            </a:r>
            <a:r>
              <a:rPr sz="1000" spc="20" dirty="0">
                <a:solidFill>
                  <a:srgbClr val="9A3300"/>
                </a:solidFill>
                <a:latin typeface="Comic Sans MS"/>
                <a:cs typeface="Comic Sans MS"/>
              </a:rPr>
              <a:t> </a:t>
            </a:r>
            <a:r>
              <a:rPr sz="1000" spc="-5" dirty="0">
                <a:solidFill>
                  <a:srgbClr val="9A3300"/>
                </a:solidFill>
                <a:latin typeface="Comic Sans MS"/>
                <a:cs typeface="Comic Sans MS"/>
              </a:rPr>
              <a:t>bienvenues.</a:t>
            </a:r>
            <a:endParaRPr sz="1000">
              <a:latin typeface="Comic Sans MS"/>
              <a:cs typeface="Comic Sans MS"/>
            </a:endParaRPr>
          </a:p>
          <a:p>
            <a:pPr marR="5080" algn="r">
              <a:lnSpc>
                <a:spcPct val="100000"/>
              </a:lnSpc>
              <a:spcBef>
                <a:spcPts val="190"/>
              </a:spcBef>
            </a:pPr>
            <a:r>
              <a:rPr sz="1000" spc="-5" dirty="0">
                <a:solidFill>
                  <a:srgbClr val="9A3300"/>
                </a:solidFill>
                <a:latin typeface="Comic Sans MS"/>
                <a:cs typeface="Comic Sans MS"/>
                <a:hlinkClick r:id="rId3"/>
              </a:rPr>
              <a:t>escolano.philippe@laposte.net</a:t>
            </a:r>
            <a:endParaRPr sz="1000">
              <a:latin typeface="Comic Sans MS"/>
              <a:cs typeface="Comic Sans MS"/>
            </a:endParaRPr>
          </a:p>
        </p:txBody>
      </p:sp>
      <p:sp>
        <p:nvSpPr>
          <p:cNvPr id="9" name="object 9"/>
          <p:cNvSpPr txBox="1"/>
          <p:nvPr/>
        </p:nvSpPr>
        <p:spPr>
          <a:xfrm>
            <a:off x="2715005" y="3222498"/>
            <a:ext cx="4371340" cy="2738120"/>
          </a:xfrm>
          <a:prstGeom prst="rect">
            <a:avLst/>
          </a:prstGeom>
          <a:ln w="9144">
            <a:solidFill>
              <a:srgbClr val="FF0000"/>
            </a:solidFill>
          </a:ln>
        </p:spPr>
        <p:txBody>
          <a:bodyPr vert="horz" wrap="square" lIns="0" tIns="104775" rIns="0" bIns="0" rtlCol="0">
            <a:spAutoFit/>
          </a:bodyPr>
          <a:lstStyle/>
          <a:p>
            <a:pPr marL="96520">
              <a:lnSpc>
                <a:spcPts val="1060"/>
              </a:lnSpc>
              <a:spcBef>
                <a:spcPts val="825"/>
              </a:spcBef>
              <a:tabLst>
                <a:tab pos="996950" algn="l"/>
              </a:tabLst>
            </a:pPr>
            <a:r>
              <a:rPr sz="900" b="1" u="sng" dirty="0">
                <a:solidFill>
                  <a:srgbClr val="FF0000"/>
                </a:solidFill>
                <a:uFill>
                  <a:solidFill>
                    <a:srgbClr val="FF0000"/>
                  </a:solidFill>
                </a:uFill>
                <a:latin typeface="Arial"/>
                <a:cs typeface="Arial"/>
              </a:rPr>
              <a:t>Objectifs :</a:t>
            </a:r>
            <a:r>
              <a:rPr sz="900" b="1" dirty="0">
                <a:solidFill>
                  <a:srgbClr val="FF0000"/>
                </a:solidFill>
                <a:latin typeface="Arial"/>
                <a:cs typeface="Arial"/>
              </a:rPr>
              <a:t>	</a:t>
            </a: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solidFill>
                  <a:srgbClr val="FF0000"/>
                </a:solidFill>
                <a:latin typeface="Arial"/>
                <a:cs typeface="Arial"/>
              </a:rPr>
              <a:t>Définir les principes utilisés dans les communications</a:t>
            </a:r>
            <a:r>
              <a:rPr sz="900" spc="10" dirty="0">
                <a:solidFill>
                  <a:srgbClr val="FF0000"/>
                </a:solidFill>
                <a:latin typeface="Arial"/>
                <a:cs typeface="Arial"/>
              </a:rPr>
              <a:t> </a:t>
            </a:r>
            <a:r>
              <a:rPr sz="900" spc="-5" dirty="0">
                <a:solidFill>
                  <a:srgbClr val="FF0000"/>
                </a:solidFill>
                <a:latin typeface="Arial"/>
                <a:cs typeface="Arial"/>
              </a:rPr>
              <a:t>HF.</a:t>
            </a:r>
            <a:endParaRPr sz="900">
              <a:latin typeface="Arial"/>
              <a:cs typeface="Arial"/>
            </a:endParaRPr>
          </a:p>
          <a:p>
            <a:pPr marL="996950">
              <a:lnSpc>
                <a:spcPts val="1040"/>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solidFill>
                  <a:srgbClr val="FF0000"/>
                </a:solidFill>
                <a:latin typeface="Arial"/>
                <a:cs typeface="Arial"/>
              </a:rPr>
              <a:t>Montrer qu’il faut raisonner dans le domaine</a:t>
            </a:r>
            <a:r>
              <a:rPr sz="900" spc="10" dirty="0">
                <a:solidFill>
                  <a:srgbClr val="FF0000"/>
                </a:solidFill>
                <a:latin typeface="Arial"/>
                <a:cs typeface="Arial"/>
              </a:rPr>
              <a:t> </a:t>
            </a:r>
            <a:r>
              <a:rPr sz="900" spc="-5" dirty="0">
                <a:solidFill>
                  <a:srgbClr val="FF0000"/>
                </a:solidFill>
                <a:latin typeface="Arial"/>
                <a:cs typeface="Arial"/>
              </a:rPr>
              <a:t>fréquentiel.</a:t>
            </a:r>
            <a:endParaRPr sz="900">
              <a:latin typeface="Arial"/>
              <a:cs typeface="Arial"/>
            </a:endParaRPr>
          </a:p>
          <a:p>
            <a:pPr marL="996950">
              <a:lnSpc>
                <a:spcPts val="1055"/>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solidFill>
                  <a:srgbClr val="FF0000"/>
                </a:solidFill>
                <a:latin typeface="Arial"/>
                <a:cs typeface="Arial"/>
              </a:rPr>
              <a:t>Décrire les enjeux liés aux</a:t>
            </a:r>
            <a:r>
              <a:rPr sz="900" spc="15" dirty="0">
                <a:solidFill>
                  <a:srgbClr val="FF0000"/>
                </a:solidFill>
                <a:latin typeface="Arial"/>
                <a:cs typeface="Arial"/>
              </a:rPr>
              <a:t> </a:t>
            </a:r>
            <a:r>
              <a:rPr sz="900" spc="-5" dirty="0">
                <a:solidFill>
                  <a:srgbClr val="FF0000"/>
                </a:solidFill>
                <a:latin typeface="Arial"/>
                <a:cs typeface="Arial"/>
              </a:rPr>
              <a:t>télécommunications.</a:t>
            </a:r>
            <a:endParaRPr sz="900">
              <a:latin typeface="Arial"/>
              <a:cs typeface="Arial"/>
            </a:endParaRPr>
          </a:p>
          <a:p>
            <a:pPr marL="96520">
              <a:lnSpc>
                <a:spcPts val="1060"/>
              </a:lnSpc>
              <a:spcBef>
                <a:spcPts val="409"/>
              </a:spcBef>
              <a:tabLst>
                <a:tab pos="996950" algn="l"/>
              </a:tabLst>
            </a:pPr>
            <a:r>
              <a:rPr sz="900" b="1" u="sng" spc="-5" dirty="0">
                <a:solidFill>
                  <a:srgbClr val="FF0000"/>
                </a:solidFill>
                <a:uFill>
                  <a:solidFill>
                    <a:srgbClr val="FF0000"/>
                  </a:solidFill>
                </a:uFill>
                <a:latin typeface="Arial"/>
                <a:cs typeface="Arial"/>
              </a:rPr>
              <a:t>Ressources </a:t>
            </a:r>
            <a:r>
              <a:rPr sz="900" b="1" u="sng" dirty="0">
                <a:solidFill>
                  <a:srgbClr val="FF0000"/>
                </a:solidFill>
                <a:uFill>
                  <a:solidFill>
                    <a:srgbClr val="FF0000"/>
                  </a:solidFill>
                </a:uFill>
                <a:latin typeface="Arial"/>
                <a:cs typeface="Arial"/>
              </a:rPr>
              <a:t>:</a:t>
            </a:r>
            <a:r>
              <a:rPr sz="900" b="1" dirty="0">
                <a:solidFill>
                  <a:srgbClr val="FF0000"/>
                </a:solidFill>
                <a:latin typeface="Arial"/>
                <a:cs typeface="Arial"/>
              </a:rPr>
              <a:t>	</a:t>
            </a:r>
            <a:r>
              <a:rPr sz="800" spc="-90" dirty="0">
                <a:solidFill>
                  <a:srgbClr val="FF0000"/>
                </a:solidFill>
                <a:latin typeface="Wingdings"/>
                <a:cs typeface="Wingdings"/>
              </a:rPr>
              <a:t></a:t>
            </a:r>
            <a:r>
              <a:rPr sz="800" spc="-90" dirty="0">
                <a:solidFill>
                  <a:srgbClr val="FF0000"/>
                </a:solidFill>
                <a:latin typeface="Times New Roman"/>
                <a:cs typeface="Times New Roman"/>
              </a:rPr>
              <a:t> </a:t>
            </a:r>
            <a:r>
              <a:rPr sz="900" dirty="0">
                <a:latin typeface="Arial"/>
                <a:cs typeface="Arial"/>
              </a:rPr>
              <a:t>P.G. FONTOLLIET </a:t>
            </a:r>
            <a:r>
              <a:rPr sz="800" spc="-5" dirty="0">
                <a:latin typeface="Arial"/>
                <a:cs typeface="Arial"/>
              </a:rPr>
              <a:t>Systèmes de communications CNET-</a:t>
            </a:r>
            <a:r>
              <a:rPr sz="800" spc="65" dirty="0">
                <a:latin typeface="Arial"/>
                <a:cs typeface="Arial"/>
              </a:rPr>
              <a:t> </a:t>
            </a:r>
            <a:r>
              <a:rPr sz="800" spc="-5" dirty="0">
                <a:latin typeface="Arial"/>
                <a:cs typeface="Arial"/>
              </a:rPr>
              <a:t>DUNOD.</a:t>
            </a:r>
            <a:endParaRPr sz="800">
              <a:latin typeface="Arial"/>
              <a:cs typeface="Arial"/>
            </a:endParaRPr>
          </a:p>
          <a:p>
            <a:pPr marL="996950">
              <a:lnSpc>
                <a:spcPts val="1040"/>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R. TOQUEBEUF </a:t>
            </a:r>
            <a:r>
              <a:rPr sz="900" spc="-10" dirty="0">
                <a:latin typeface="Arial"/>
                <a:cs typeface="Arial"/>
              </a:rPr>
              <a:t>lycée </a:t>
            </a:r>
            <a:r>
              <a:rPr sz="900" spc="-5" dirty="0">
                <a:latin typeface="Arial"/>
                <a:cs typeface="Arial"/>
              </a:rPr>
              <a:t>A. de Craponne</a:t>
            </a:r>
            <a:r>
              <a:rPr sz="900" spc="30" dirty="0">
                <a:latin typeface="Arial"/>
                <a:cs typeface="Arial"/>
              </a:rPr>
              <a:t> </a:t>
            </a:r>
            <a:r>
              <a:rPr sz="900" spc="-5" dirty="0">
                <a:latin typeface="Arial"/>
                <a:cs typeface="Arial"/>
              </a:rPr>
              <a:t>SALON.</a:t>
            </a:r>
            <a:endParaRPr sz="900">
              <a:latin typeface="Arial"/>
              <a:cs typeface="Arial"/>
            </a:endParaRPr>
          </a:p>
          <a:p>
            <a:pPr marL="996950">
              <a:lnSpc>
                <a:spcPts val="1035"/>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J.-Ph. MULLER</a:t>
            </a:r>
            <a:r>
              <a:rPr sz="900" spc="10" dirty="0">
                <a:latin typeface="Arial"/>
                <a:cs typeface="Arial"/>
              </a:rPr>
              <a:t> </a:t>
            </a:r>
            <a:r>
              <a:rPr sz="900" spc="-5" dirty="0">
                <a:latin typeface="Arial"/>
                <a:cs typeface="Arial"/>
              </a:rPr>
              <a:t>TA-Formation</a:t>
            </a:r>
            <a:endParaRPr sz="900">
              <a:latin typeface="Arial"/>
              <a:cs typeface="Arial"/>
            </a:endParaRPr>
          </a:p>
          <a:p>
            <a:pPr marL="996950">
              <a:lnSpc>
                <a:spcPts val="1035"/>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D. RABASTE </a:t>
            </a:r>
            <a:r>
              <a:rPr sz="900" dirty="0">
                <a:latin typeface="Arial"/>
                <a:cs typeface="Arial"/>
              </a:rPr>
              <a:t>IUFM</a:t>
            </a:r>
            <a:r>
              <a:rPr sz="900" spc="20" dirty="0">
                <a:latin typeface="Arial"/>
                <a:cs typeface="Arial"/>
              </a:rPr>
              <a:t> </a:t>
            </a:r>
            <a:r>
              <a:rPr sz="900" spc="-10" dirty="0">
                <a:latin typeface="Arial"/>
                <a:cs typeface="Arial"/>
              </a:rPr>
              <a:t>Aix-Marseille.</a:t>
            </a:r>
            <a:endParaRPr sz="900">
              <a:latin typeface="Arial"/>
              <a:cs typeface="Arial"/>
            </a:endParaRPr>
          </a:p>
          <a:p>
            <a:pPr marL="996950">
              <a:lnSpc>
                <a:spcPts val="1035"/>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M. RACACHER Mémoire professionnel, STI,</a:t>
            </a:r>
            <a:r>
              <a:rPr sz="900" spc="15" dirty="0">
                <a:latin typeface="Arial"/>
                <a:cs typeface="Arial"/>
              </a:rPr>
              <a:t> </a:t>
            </a:r>
            <a:r>
              <a:rPr sz="900" spc="-5" dirty="0">
                <a:latin typeface="Arial"/>
                <a:cs typeface="Arial"/>
              </a:rPr>
              <a:t>LILLE.</a:t>
            </a:r>
            <a:endParaRPr sz="900">
              <a:latin typeface="Arial"/>
              <a:cs typeface="Arial"/>
            </a:endParaRPr>
          </a:p>
          <a:p>
            <a:pPr marL="996950">
              <a:lnSpc>
                <a:spcPts val="1035"/>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S. </a:t>
            </a:r>
            <a:r>
              <a:rPr sz="900" dirty="0">
                <a:latin typeface="Arial"/>
                <a:cs typeface="Arial"/>
              </a:rPr>
              <a:t>GREGOIRE Institut </a:t>
            </a:r>
            <a:r>
              <a:rPr sz="900" spc="-5" dirty="0">
                <a:latin typeface="Arial"/>
                <a:cs typeface="Arial"/>
              </a:rPr>
              <a:t>de recherche</a:t>
            </a:r>
            <a:r>
              <a:rPr sz="900" dirty="0">
                <a:latin typeface="Arial"/>
                <a:cs typeface="Arial"/>
              </a:rPr>
              <a:t> </a:t>
            </a:r>
            <a:r>
              <a:rPr sz="900" spc="-5" dirty="0">
                <a:latin typeface="Arial"/>
                <a:cs typeface="Arial"/>
              </a:rPr>
              <a:t>LAVOISIER.</a:t>
            </a:r>
            <a:endParaRPr sz="900">
              <a:latin typeface="Arial"/>
              <a:cs typeface="Arial"/>
            </a:endParaRPr>
          </a:p>
          <a:p>
            <a:pPr marL="996950">
              <a:lnSpc>
                <a:spcPts val="1035"/>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Fiches techniques Télé-Diffusion de</a:t>
            </a:r>
            <a:r>
              <a:rPr sz="900" spc="15" dirty="0">
                <a:latin typeface="Arial"/>
                <a:cs typeface="Arial"/>
              </a:rPr>
              <a:t> </a:t>
            </a:r>
            <a:r>
              <a:rPr sz="900" spc="-5" dirty="0">
                <a:latin typeface="Arial"/>
                <a:cs typeface="Arial"/>
              </a:rPr>
              <a:t>France.</a:t>
            </a:r>
            <a:endParaRPr sz="900">
              <a:latin typeface="Arial"/>
              <a:cs typeface="Arial"/>
            </a:endParaRPr>
          </a:p>
          <a:p>
            <a:pPr marL="996950">
              <a:lnSpc>
                <a:spcPts val="1035"/>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Fiches techniques France Telecom</a:t>
            </a:r>
            <a:r>
              <a:rPr sz="900" spc="15" dirty="0">
                <a:latin typeface="Arial"/>
                <a:cs typeface="Arial"/>
              </a:rPr>
              <a:t> </a:t>
            </a:r>
            <a:r>
              <a:rPr sz="900" spc="-5" dirty="0">
                <a:latin typeface="Arial"/>
                <a:cs typeface="Arial"/>
              </a:rPr>
              <a:t>R&amp;D.</a:t>
            </a:r>
            <a:endParaRPr sz="900">
              <a:latin typeface="Arial"/>
              <a:cs typeface="Arial"/>
            </a:endParaRPr>
          </a:p>
          <a:p>
            <a:pPr marL="996950">
              <a:lnSpc>
                <a:spcPts val="1035"/>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POUR LA SCIENCE édition française</a:t>
            </a:r>
            <a:r>
              <a:rPr sz="900" spc="15" dirty="0">
                <a:latin typeface="Arial"/>
                <a:cs typeface="Arial"/>
              </a:rPr>
              <a:t> </a:t>
            </a:r>
            <a:r>
              <a:rPr sz="900" spc="-5" dirty="0">
                <a:latin typeface="Arial"/>
                <a:cs typeface="Arial"/>
              </a:rPr>
              <a:t>n°248.</a:t>
            </a:r>
            <a:endParaRPr sz="900">
              <a:latin typeface="Arial"/>
              <a:cs typeface="Arial"/>
            </a:endParaRPr>
          </a:p>
          <a:p>
            <a:pPr marL="996950">
              <a:lnSpc>
                <a:spcPts val="1035"/>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Encarta (Microsoft)</a:t>
            </a:r>
            <a:r>
              <a:rPr sz="900" spc="10" dirty="0">
                <a:latin typeface="Arial"/>
                <a:cs typeface="Arial"/>
              </a:rPr>
              <a:t> </a:t>
            </a:r>
            <a:r>
              <a:rPr sz="900" spc="-5" dirty="0">
                <a:latin typeface="Arial"/>
                <a:cs typeface="Arial"/>
              </a:rPr>
              <a:t>2005.</a:t>
            </a:r>
            <a:endParaRPr sz="900">
              <a:latin typeface="Arial"/>
              <a:cs typeface="Arial"/>
            </a:endParaRPr>
          </a:p>
          <a:p>
            <a:pPr marL="996950">
              <a:lnSpc>
                <a:spcPts val="1035"/>
              </a:lnSpc>
            </a:pPr>
            <a:r>
              <a:rPr sz="900" spc="-100" dirty="0">
                <a:solidFill>
                  <a:srgbClr val="FF0000"/>
                </a:solidFill>
                <a:latin typeface="Wingdings"/>
                <a:cs typeface="Wingdings"/>
              </a:rPr>
              <a:t></a:t>
            </a:r>
            <a:r>
              <a:rPr sz="900" spc="-90" dirty="0">
                <a:solidFill>
                  <a:srgbClr val="FF0000"/>
                </a:solidFill>
                <a:latin typeface="Times New Roman"/>
                <a:cs typeface="Times New Roman"/>
              </a:rPr>
              <a:t> </a:t>
            </a:r>
            <a:r>
              <a:rPr sz="900" spc="-10" dirty="0">
                <a:latin typeface="Arial"/>
                <a:cs typeface="Arial"/>
              </a:rPr>
              <a:t>lewebelectronique.free.fr</a:t>
            </a:r>
            <a:endParaRPr sz="900">
              <a:latin typeface="Arial"/>
              <a:cs typeface="Arial"/>
            </a:endParaRPr>
          </a:p>
          <a:p>
            <a:pPr marL="996950">
              <a:lnSpc>
                <a:spcPts val="1035"/>
              </a:lnSpc>
            </a:pPr>
            <a:r>
              <a:rPr sz="900" spc="-100" dirty="0">
                <a:solidFill>
                  <a:srgbClr val="FF0000"/>
                </a:solidFill>
                <a:latin typeface="Wingdings"/>
                <a:cs typeface="Wingdings"/>
              </a:rPr>
              <a:t></a:t>
            </a:r>
            <a:r>
              <a:rPr sz="900" spc="-65" dirty="0">
                <a:solidFill>
                  <a:srgbClr val="FF0000"/>
                </a:solidFill>
                <a:latin typeface="Times New Roman"/>
                <a:cs typeface="Times New Roman"/>
              </a:rPr>
              <a:t> </a:t>
            </a:r>
            <a:r>
              <a:rPr sz="900" spc="-10" dirty="0">
                <a:latin typeface="Arial"/>
                <a:cs typeface="Arial"/>
                <a:hlinkClick r:id="rId4"/>
              </a:rPr>
              <a:t>www.sante.gouv.fr/htm/dossiers/telephon_mobil/resum_fr.htm</a:t>
            </a:r>
            <a:endParaRPr sz="900">
              <a:latin typeface="Arial"/>
              <a:cs typeface="Arial"/>
            </a:endParaRPr>
          </a:p>
          <a:p>
            <a:pPr marL="996950">
              <a:lnSpc>
                <a:spcPts val="1035"/>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ANFR Agence Nationale des</a:t>
            </a:r>
            <a:r>
              <a:rPr sz="900" spc="-40" dirty="0">
                <a:latin typeface="Arial"/>
                <a:cs typeface="Arial"/>
              </a:rPr>
              <a:t> </a:t>
            </a:r>
            <a:r>
              <a:rPr sz="900" spc="-5" dirty="0">
                <a:latin typeface="Arial"/>
                <a:cs typeface="Arial"/>
              </a:rPr>
              <a:t>Fréquences</a:t>
            </a:r>
            <a:endParaRPr sz="900">
              <a:latin typeface="Arial"/>
              <a:cs typeface="Arial"/>
            </a:endParaRPr>
          </a:p>
          <a:p>
            <a:pPr marL="996950">
              <a:lnSpc>
                <a:spcPts val="1060"/>
              </a:lnSpc>
            </a:pPr>
            <a:r>
              <a:rPr sz="900" spc="-100" dirty="0">
                <a:solidFill>
                  <a:srgbClr val="FF0000"/>
                </a:solidFill>
                <a:latin typeface="Wingdings"/>
                <a:cs typeface="Wingdings"/>
              </a:rPr>
              <a:t></a:t>
            </a:r>
            <a:r>
              <a:rPr sz="900" spc="-100" dirty="0">
                <a:solidFill>
                  <a:srgbClr val="FF0000"/>
                </a:solidFill>
                <a:latin typeface="Times New Roman"/>
                <a:cs typeface="Times New Roman"/>
              </a:rPr>
              <a:t>  </a:t>
            </a:r>
            <a:r>
              <a:rPr sz="900" spc="-5" dirty="0">
                <a:latin typeface="Arial"/>
                <a:cs typeface="Arial"/>
              </a:rPr>
              <a:t>et </a:t>
            </a:r>
            <a:r>
              <a:rPr sz="900" dirty="0">
                <a:latin typeface="Arial"/>
                <a:cs typeface="Arial"/>
              </a:rPr>
              <a:t>à </a:t>
            </a:r>
            <a:r>
              <a:rPr sz="900" spc="-5" dirty="0">
                <a:latin typeface="Arial"/>
                <a:cs typeface="Arial"/>
              </a:rPr>
              <a:t>tous ceux que j’oublie, mille</a:t>
            </a:r>
            <a:r>
              <a:rPr sz="900" spc="-35" dirty="0">
                <a:latin typeface="Arial"/>
                <a:cs typeface="Arial"/>
              </a:rPr>
              <a:t> </a:t>
            </a:r>
            <a:r>
              <a:rPr sz="900" spc="-5" dirty="0">
                <a:latin typeface="Arial"/>
                <a:cs typeface="Arial"/>
              </a:rPr>
              <a:t>excuses.</a:t>
            </a:r>
            <a:endParaRPr sz="900">
              <a:latin typeface="Arial"/>
              <a:cs typeface="Arial"/>
            </a:endParaRPr>
          </a:p>
          <a:p>
            <a:pPr marL="96520">
              <a:lnSpc>
                <a:spcPct val="100000"/>
              </a:lnSpc>
              <a:spcBef>
                <a:spcPts val="755"/>
              </a:spcBef>
            </a:pPr>
            <a:r>
              <a:rPr sz="950" i="1" spc="-30" dirty="0">
                <a:solidFill>
                  <a:srgbClr val="003300"/>
                </a:solidFill>
                <a:latin typeface="Comic Sans MS"/>
                <a:cs typeface="Comic Sans MS"/>
              </a:rPr>
              <a:t>Tous nos </a:t>
            </a:r>
            <a:r>
              <a:rPr sz="950" i="1" spc="-35" dirty="0">
                <a:solidFill>
                  <a:srgbClr val="003300"/>
                </a:solidFill>
                <a:latin typeface="Comic Sans MS"/>
                <a:cs typeface="Comic Sans MS"/>
              </a:rPr>
              <a:t>remerciements </a:t>
            </a:r>
            <a:r>
              <a:rPr sz="950" i="1" spc="-30" dirty="0">
                <a:solidFill>
                  <a:srgbClr val="003300"/>
                </a:solidFill>
                <a:latin typeface="Comic Sans MS"/>
                <a:cs typeface="Comic Sans MS"/>
              </a:rPr>
              <a:t>à ceux </a:t>
            </a:r>
            <a:r>
              <a:rPr sz="950" i="1" spc="-25" dirty="0">
                <a:solidFill>
                  <a:srgbClr val="003300"/>
                </a:solidFill>
                <a:latin typeface="Comic Sans MS"/>
                <a:cs typeface="Comic Sans MS"/>
              </a:rPr>
              <a:t>qui </a:t>
            </a:r>
            <a:r>
              <a:rPr sz="950" i="1" spc="-30" dirty="0">
                <a:solidFill>
                  <a:srgbClr val="003300"/>
                </a:solidFill>
                <a:latin typeface="Comic Sans MS"/>
                <a:cs typeface="Comic Sans MS"/>
              </a:rPr>
              <a:t>ont contribué à </a:t>
            </a:r>
            <a:r>
              <a:rPr sz="950" i="1" spc="-20" dirty="0">
                <a:solidFill>
                  <a:srgbClr val="003300"/>
                </a:solidFill>
                <a:latin typeface="Comic Sans MS"/>
                <a:cs typeface="Comic Sans MS"/>
              </a:rPr>
              <a:t>la </a:t>
            </a:r>
            <a:r>
              <a:rPr sz="950" i="1" spc="-30" dirty="0">
                <a:solidFill>
                  <a:srgbClr val="003300"/>
                </a:solidFill>
                <a:latin typeface="Comic Sans MS"/>
                <a:cs typeface="Comic Sans MS"/>
              </a:rPr>
              <a:t>réalisation </a:t>
            </a:r>
            <a:r>
              <a:rPr sz="950" i="1" spc="-35" dirty="0">
                <a:solidFill>
                  <a:srgbClr val="003300"/>
                </a:solidFill>
                <a:latin typeface="Comic Sans MS"/>
                <a:cs typeface="Comic Sans MS"/>
              </a:rPr>
              <a:t>de </a:t>
            </a:r>
            <a:r>
              <a:rPr sz="950" i="1" spc="-30" dirty="0">
                <a:solidFill>
                  <a:srgbClr val="003300"/>
                </a:solidFill>
                <a:latin typeface="Comic Sans MS"/>
                <a:cs typeface="Comic Sans MS"/>
              </a:rPr>
              <a:t>ce</a:t>
            </a:r>
            <a:r>
              <a:rPr sz="950" i="1" spc="215" dirty="0">
                <a:solidFill>
                  <a:srgbClr val="003300"/>
                </a:solidFill>
                <a:latin typeface="Comic Sans MS"/>
                <a:cs typeface="Comic Sans MS"/>
              </a:rPr>
              <a:t> </a:t>
            </a:r>
            <a:r>
              <a:rPr sz="950" i="1" spc="-25" dirty="0">
                <a:solidFill>
                  <a:srgbClr val="003300"/>
                </a:solidFill>
                <a:latin typeface="Comic Sans MS"/>
                <a:cs typeface="Comic Sans MS"/>
              </a:rPr>
              <a:t>cours.</a:t>
            </a:r>
            <a:endParaRPr sz="950">
              <a:latin typeface="Comic Sans MS"/>
              <a:cs typeface="Comic Sans MS"/>
            </a:endParaRPr>
          </a:p>
        </p:txBody>
      </p:sp>
      <p:sp>
        <p:nvSpPr>
          <p:cNvPr id="10" name="object 10"/>
          <p:cNvSpPr txBox="1"/>
          <p:nvPr/>
        </p:nvSpPr>
        <p:spPr>
          <a:xfrm>
            <a:off x="2346198" y="5829211"/>
            <a:ext cx="245745" cy="84455"/>
          </a:xfrm>
          <a:prstGeom prst="rect">
            <a:avLst/>
          </a:prstGeom>
        </p:spPr>
        <p:txBody>
          <a:bodyPr vert="horz" wrap="square" lIns="0" tIns="0" rIns="0" bIns="0" rtlCol="0">
            <a:spAutoFit/>
          </a:bodyPr>
          <a:lstStyle/>
          <a:p>
            <a:pPr>
              <a:lnSpc>
                <a:spcPts val="655"/>
              </a:lnSpc>
            </a:pPr>
            <a:r>
              <a:rPr sz="600" i="1" spc="-5" dirty="0">
                <a:solidFill>
                  <a:srgbClr val="C0C0C0"/>
                </a:solidFill>
                <a:latin typeface="Times New Roman"/>
                <a:cs typeface="Times New Roman"/>
              </a:rPr>
              <a:t>Encarta</a:t>
            </a:r>
            <a:endParaRPr sz="600">
              <a:latin typeface="Times New Roman"/>
              <a:cs typeface="Times New Roman"/>
            </a:endParaRPr>
          </a:p>
        </p:txBody>
      </p:sp>
      <p:sp>
        <p:nvSpPr>
          <p:cNvPr id="11" name="object 11"/>
          <p:cNvSpPr/>
          <p:nvPr/>
        </p:nvSpPr>
        <p:spPr>
          <a:xfrm>
            <a:off x="691133" y="3220973"/>
            <a:ext cx="1898650" cy="2741930"/>
          </a:xfrm>
          <a:custGeom>
            <a:avLst/>
            <a:gdLst/>
            <a:ahLst/>
            <a:cxnLst/>
            <a:rect l="l" t="t" r="r" b="b"/>
            <a:pathLst>
              <a:path w="1898650" h="2741929">
                <a:moveTo>
                  <a:pt x="1898141" y="0"/>
                </a:moveTo>
                <a:lnTo>
                  <a:pt x="0" y="0"/>
                </a:lnTo>
                <a:lnTo>
                  <a:pt x="0" y="2741676"/>
                </a:lnTo>
                <a:lnTo>
                  <a:pt x="1898141" y="2741676"/>
                </a:lnTo>
                <a:lnTo>
                  <a:pt x="1898141" y="0"/>
                </a:lnTo>
                <a:close/>
              </a:path>
            </a:pathLst>
          </a:custGeom>
          <a:solidFill>
            <a:srgbClr val="FFFFFF"/>
          </a:solidFill>
        </p:spPr>
        <p:txBody>
          <a:bodyPr wrap="square" lIns="0" tIns="0" rIns="0" bIns="0" rtlCol="0"/>
          <a:lstStyle/>
          <a:p>
            <a:endParaRPr/>
          </a:p>
        </p:txBody>
      </p:sp>
      <p:grpSp>
        <p:nvGrpSpPr>
          <p:cNvPr id="12" name="object 12"/>
          <p:cNvGrpSpPr/>
          <p:nvPr/>
        </p:nvGrpSpPr>
        <p:grpSpPr>
          <a:xfrm>
            <a:off x="686562" y="3216401"/>
            <a:ext cx="1907539" cy="2750820"/>
            <a:chOff x="686562" y="3216401"/>
            <a:chExt cx="1907539" cy="2750820"/>
          </a:xfrm>
        </p:grpSpPr>
        <p:sp>
          <p:nvSpPr>
            <p:cNvPr id="13" name="object 13"/>
            <p:cNvSpPr/>
            <p:nvPr/>
          </p:nvSpPr>
          <p:spPr>
            <a:xfrm>
              <a:off x="691134" y="3220973"/>
              <a:ext cx="1898650" cy="2741930"/>
            </a:xfrm>
            <a:custGeom>
              <a:avLst/>
              <a:gdLst/>
              <a:ahLst/>
              <a:cxnLst/>
              <a:rect l="l" t="t" r="r" b="b"/>
              <a:pathLst>
                <a:path w="1898650" h="2741929">
                  <a:moveTo>
                    <a:pt x="0" y="2741676"/>
                  </a:moveTo>
                  <a:lnTo>
                    <a:pt x="1898141" y="2741676"/>
                  </a:lnTo>
                  <a:lnTo>
                    <a:pt x="1898141" y="0"/>
                  </a:lnTo>
                  <a:lnTo>
                    <a:pt x="0" y="0"/>
                  </a:lnTo>
                  <a:lnTo>
                    <a:pt x="0" y="2741676"/>
                  </a:lnTo>
                  <a:close/>
                </a:path>
              </a:pathLst>
            </a:custGeom>
            <a:ln w="9144">
              <a:solidFill>
                <a:srgbClr val="FF0000"/>
              </a:solidFill>
            </a:ln>
          </p:spPr>
          <p:txBody>
            <a:bodyPr wrap="square" lIns="0" tIns="0" rIns="0" bIns="0" rtlCol="0"/>
            <a:lstStyle/>
            <a:p>
              <a:endParaRPr/>
            </a:p>
          </p:txBody>
        </p:sp>
        <p:sp>
          <p:nvSpPr>
            <p:cNvPr id="14" name="object 14"/>
            <p:cNvSpPr/>
            <p:nvPr/>
          </p:nvSpPr>
          <p:spPr>
            <a:xfrm>
              <a:off x="732282" y="3262118"/>
              <a:ext cx="1815351" cy="2659380"/>
            </a:xfrm>
            <a:prstGeom prst="rect">
              <a:avLst/>
            </a:prstGeom>
            <a:blipFill>
              <a:blip r:embed="rId5" cstate="print"/>
              <a:stretch>
                <a:fillRect/>
              </a:stretch>
            </a:blipFill>
          </p:spPr>
          <p:txBody>
            <a:bodyPr wrap="square" lIns="0" tIns="0" rIns="0" bIns="0" rtlCol="0"/>
            <a:lstStyle/>
            <a:p>
              <a:endParaRPr/>
            </a:p>
          </p:txBody>
        </p:sp>
      </p:grpSp>
      <p:sp>
        <p:nvSpPr>
          <p:cNvPr id="15" name="object 15"/>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16" name="object 16"/>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a:t>
            </a:fld>
            <a:r>
              <a:rPr spc="-5" dirty="0"/>
              <a:t>/30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5" name="object 5"/>
          <p:cNvSpPr txBox="1"/>
          <p:nvPr/>
        </p:nvSpPr>
        <p:spPr>
          <a:xfrm>
            <a:off x="527558" y="640866"/>
            <a:ext cx="6506209" cy="766445"/>
          </a:xfrm>
          <a:prstGeom prst="rect">
            <a:avLst/>
          </a:prstGeom>
        </p:spPr>
        <p:txBody>
          <a:bodyPr vert="horz" wrap="square" lIns="0" tIns="102870" rIns="0" bIns="0" rtlCol="0">
            <a:spAutoFit/>
          </a:bodyPr>
          <a:lstStyle/>
          <a:p>
            <a:pPr marL="12700">
              <a:lnSpc>
                <a:spcPct val="100000"/>
              </a:lnSpc>
              <a:spcBef>
                <a:spcPts val="810"/>
              </a:spcBef>
            </a:pPr>
            <a:r>
              <a:rPr sz="1400" b="1" u="heavy" spc="-10" dirty="0">
                <a:solidFill>
                  <a:srgbClr val="0000FF"/>
                </a:solidFill>
                <a:uFill>
                  <a:solidFill>
                    <a:srgbClr val="0000FF"/>
                  </a:solidFill>
                </a:uFill>
                <a:latin typeface="Comic Sans MS"/>
                <a:cs typeface="Comic Sans MS"/>
              </a:rPr>
              <a:t>B.3.5 </a:t>
            </a:r>
            <a:r>
              <a:rPr sz="1400" b="1" u="heavy" spc="-5" dirty="0">
                <a:solidFill>
                  <a:srgbClr val="0000FF"/>
                </a:solidFill>
                <a:uFill>
                  <a:solidFill>
                    <a:srgbClr val="0000FF"/>
                  </a:solidFill>
                </a:uFill>
                <a:latin typeface="Comic Sans MS"/>
                <a:cs typeface="Comic Sans MS"/>
              </a:rPr>
              <a:t>Transposition de</a:t>
            </a:r>
            <a:r>
              <a:rPr sz="1400" b="1" u="heavy" dirty="0">
                <a:solidFill>
                  <a:srgbClr val="0000FF"/>
                </a:solidFill>
                <a:uFill>
                  <a:solidFill>
                    <a:srgbClr val="0000FF"/>
                  </a:solidFill>
                </a:uFill>
                <a:latin typeface="Comic Sans MS"/>
                <a:cs typeface="Comic Sans MS"/>
              </a:rPr>
              <a:t> </a:t>
            </a:r>
            <a:r>
              <a:rPr sz="1400" b="1" u="heavy" spc="-10" dirty="0">
                <a:solidFill>
                  <a:srgbClr val="0000FF"/>
                </a:solidFill>
                <a:uFill>
                  <a:solidFill>
                    <a:srgbClr val="0000FF"/>
                  </a:solidFill>
                </a:uFill>
                <a:latin typeface="Comic Sans MS"/>
                <a:cs typeface="Comic Sans MS"/>
              </a:rPr>
              <a:t>fréquence</a:t>
            </a:r>
            <a:endParaRPr sz="1400">
              <a:latin typeface="Comic Sans MS"/>
              <a:cs typeface="Comic Sans MS"/>
            </a:endParaRPr>
          </a:p>
          <a:p>
            <a:pPr marL="12700" marR="5080">
              <a:lnSpc>
                <a:spcPts val="1390"/>
              </a:lnSpc>
              <a:spcBef>
                <a:spcPts val="705"/>
              </a:spcBef>
            </a:pPr>
            <a:r>
              <a:rPr sz="1200" spc="-5" dirty="0">
                <a:latin typeface="Arial"/>
                <a:cs typeface="Arial"/>
              </a:rPr>
              <a:t>La solution pour </a:t>
            </a:r>
            <a:r>
              <a:rPr sz="1200" dirty="0">
                <a:latin typeface="Arial"/>
                <a:cs typeface="Arial"/>
              </a:rPr>
              <a:t>transporter </a:t>
            </a:r>
            <a:r>
              <a:rPr sz="1200" spc="-5" dirty="0">
                <a:latin typeface="Arial"/>
                <a:cs typeface="Arial"/>
              </a:rPr>
              <a:t>un signal </a:t>
            </a:r>
            <a:r>
              <a:rPr sz="1200" dirty="0">
                <a:latin typeface="Arial"/>
                <a:cs typeface="Arial"/>
              </a:rPr>
              <a:t>à </a:t>
            </a:r>
            <a:r>
              <a:rPr sz="1200" spc="-5" dirty="0">
                <a:latin typeface="Arial"/>
                <a:cs typeface="Arial"/>
              </a:rPr>
              <a:t>distance consiste </a:t>
            </a:r>
            <a:r>
              <a:rPr sz="1200" dirty="0">
                <a:latin typeface="Arial"/>
                <a:cs typeface="Arial"/>
              </a:rPr>
              <a:t>à </a:t>
            </a:r>
            <a:r>
              <a:rPr sz="1200" spc="-5" dirty="0">
                <a:latin typeface="Arial"/>
                <a:cs typeface="Arial"/>
              </a:rPr>
              <a:t>transposer la fréquence du signal  de départ </a:t>
            </a:r>
            <a:r>
              <a:rPr sz="1200" dirty="0">
                <a:latin typeface="Arial"/>
                <a:cs typeface="Arial"/>
              </a:rPr>
              <a:t>: </a:t>
            </a:r>
            <a:r>
              <a:rPr sz="1200" spc="-5" dirty="0">
                <a:latin typeface="Arial"/>
                <a:cs typeface="Arial"/>
              </a:rPr>
              <a:t>du </a:t>
            </a:r>
            <a:r>
              <a:rPr sz="1200" dirty="0">
                <a:latin typeface="Arial"/>
                <a:cs typeface="Arial"/>
              </a:rPr>
              <a:t>type </a:t>
            </a:r>
            <a:r>
              <a:rPr sz="1200" i="1" spc="-5" dirty="0">
                <a:latin typeface="Arial"/>
                <a:cs typeface="Arial"/>
              </a:rPr>
              <a:t>Kcos(2</a:t>
            </a:r>
            <a:r>
              <a:rPr sz="1200" i="1" spc="-5" dirty="0">
                <a:latin typeface="Times New Roman"/>
                <a:cs typeface="Times New Roman"/>
              </a:rPr>
              <a:t>π</a:t>
            </a:r>
            <a:r>
              <a:rPr sz="1200" i="1" spc="-5" dirty="0">
                <a:latin typeface="Arial"/>
                <a:cs typeface="Arial"/>
              </a:rPr>
              <a:t>F1 t)</a:t>
            </a:r>
            <a:r>
              <a:rPr sz="1200" spc="-5" dirty="0">
                <a:latin typeface="Arial"/>
                <a:cs typeface="Arial"/>
              </a:rPr>
              <a:t>, en utilisant une porteuse de </a:t>
            </a:r>
            <a:r>
              <a:rPr sz="1200" dirty="0">
                <a:latin typeface="Arial"/>
                <a:cs typeface="Arial"/>
              </a:rPr>
              <a:t>fréquence F0 très</a:t>
            </a:r>
            <a:r>
              <a:rPr sz="1200" spc="40" dirty="0">
                <a:latin typeface="Arial"/>
                <a:cs typeface="Arial"/>
              </a:rPr>
              <a:t> </a:t>
            </a:r>
            <a:r>
              <a:rPr sz="1200" spc="-5" dirty="0">
                <a:latin typeface="Arial"/>
                <a:cs typeface="Arial"/>
              </a:rPr>
              <a:t>élevée.</a:t>
            </a:r>
            <a:endParaRPr sz="1200">
              <a:latin typeface="Arial"/>
              <a:cs typeface="Arial"/>
            </a:endParaRPr>
          </a:p>
        </p:txBody>
      </p:sp>
      <p:sp>
        <p:nvSpPr>
          <p:cNvPr id="6" name="object 6"/>
          <p:cNvSpPr txBox="1"/>
          <p:nvPr/>
        </p:nvSpPr>
        <p:spPr>
          <a:xfrm>
            <a:off x="527558" y="1448050"/>
            <a:ext cx="2611120" cy="208279"/>
          </a:xfrm>
          <a:prstGeom prst="rect">
            <a:avLst/>
          </a:prstGeom>
        </p:spPr>
        <p:txBody>
          <a:bodyPr vert="horz" wrap="square" lIns="0" tIns="12700" rIns="0" bIns="0" rtlCol="0">
            <a:spAutoFit/>
          </a:bodyPr>
          <a:lstStyle/>
          <a:p>
            <a:pPr marL="12700">
              <a:lnSpc>
                <a:spcPct val="100000"/>
              </a:lnSpc>
              <a:spcBef>
                <a:spcPts val="100"/>
              </a:spcBef>
            </a:pPr>
            <a:r>
              <a:rPr sz="1200" b="1" u="heavy" dirty="0">
                <a:uFill>
                  <a:solidFill>
                    <a:srgbClr val="000000"/>
                  </a:solidFill>
                </a:uFill>
                <a:latin typeface="Arial"/>
                <a:cs typeface="Arial"/>
              </a:rPr>
              <a:t>Schéma de principe d’un </a:t>
            </a:r>
            <a:r>
              <a:rPr sz="1200" b="1" u="heavy" spc="-5" dirty="0">
                <a:uFill>
                  <a:solidFill>
                    <a:srgbClr val="000000"/>
                  </a:solidFill>
                </a:uFill>
                <a:latin typeface="Arial"/>
                <a:cs typeface="Arial"/>
              </a:rPr>
              <a:t>émetteur</a:t>
            </a:r>
            <a:r>
              <a:rPr sz="1200" b="1" u="heavy" spc="-90" dirty="0">
                <a:uFill>
                  <a:solidFill>
                    <a:srgbClr val="000000"/>
                  </a:solidFill>
                </a:uFill>
                <a:latin typeface="Arial"/>
                <a:cs typeface="Arial"/>
              </a:rPr>
              <a:t> </a:t>
            </a:r>
            <a:r>
              <a:rPr sz="1200" b="1" u="heavy" dirty="0">
                <a:uFill>
                  <a:solidFill>
                    <a:srgbClr val="000000"/>
                  </a:solidFill>
                </a:uFill>
                <a:latin typeface="Arial"/>
                <a:cs typeface="Arial"/>
              </a:rPr>
              <a:t>:</a:t>
            </a:r>
            <a:endParaRPr sz="1200">
              <a:latin typeface="Arial"/>
              <a:cs typeface="Arial"/>
            </a:endParaRPr>
          </a:p>
        </p:txBody>
      </p:sp>
      <p:sp>
        <p:nvSpPr>
          <p:cNvPr id="7" name="object 7"/>
          <p:cNvSpPr txBox="1"/>
          <p:nvPr/>
        </p:nvSpPr>
        <p:spPr>
          <a:xfrm>
            <a:off x="527558" y="3956553"/>
            <a:ext cx="6505575" cy="558800"/>
          </a:xfrm>
          <a:prstGeom prst="rect">
            <a:avLst/>
          </a:prstGeom>
        </p:spPr>
        <p:txBody>
          <a:bodyPr vert="horz" wrap="square" lIns="0" tIns="24765" rIns="0" bIns="0" rtlCol="0">
            <a:spAutoFit/>
          </a:bodyPr>
          <a:lstStyle/>
          <a:p>
            <a:pPr marL="12700" marR="5080">
              <a:lnSpc>
                <a:spcPts val="1380"/>
              </a:lnSpc>
              <a:spcBef>
                <a:spcPts val="195"/>
              </a:spcBef>
            </a:pPr>
            <a:r>
              <a:rPr sz="1200" spc="-5" dirty="0">
                <a:latin typeface="Arial"/>
                <a:cs typeface="Arial"/>
              </a:rPr>
              <a:t>La fréquence de la porteuse est générée </a:t>
            </a:r>
            <a:r>
              <a:rPr sz="1200" dirty="0">
                <a:latin typeface="Arial"/>
                <a:cs typeface="Arial"/>
              </a:rPr>
              <a:t>à </a:t>
            </a:r>
            <a:r>
              <a:rPr sz="1200" spc="-5" dirty="0">
                <a:latin typeface="Arial"/>
                <a:cs typeface="Arial"/>
              </a:rPr>
              <a:t>l’aide d’un oscillateur, celui peut contenir  habituellement un quartz pour définir </a:t>
            </a:r>
            <a:r>
              <a:rPr sz="1200" dirty="0">
                <a:latin typeface="Arial"/>
                <a:cs typeface="Arial"/>
              </a:rPr>
              <a:t>F0 </a:t>
            </a:r>
            <a:r>
              <a:rPr sz="1200" spc="-5" dirty="0">
                <a:latin typeface="Arial"/>
                <a:cs typeface="Arial"/>
              </a:rPr>
              <a:t>avec</a:t>
            </a:r>
            <a:r>
              <a:rPr sz="1200" spc="15" dirty="0">
                <a:latin typeface="Arial"/>
                <a:cs typeface="Arial"/>
              </a:rPr>
              <a:t> </a:t>
            </a:r>
            <a:r>
              <a:rPr sz="1200" spc="-5" dirty="0">
                <a:latin typeface="Arial"/>
                <a:cs typeface="Arial"/>
              </a:rPr>
              <a:t>précision.</a:t>
            </a:r>
            <a:endParaRPr sz="1200">
              <a:latin typeface="Arial"/>
              <a:cs typeface="Arial"/>
            </a:endParaRPr>
          </a:p>
          <a:p>
            <a:pPr marL="12700">
              <a:lnSpc>
                <a:spcPts val="1345"/>
              </a:lnSpc>
            </a:pPr>
            <a:r>
              <a:rPr sz="1200" spc="-5" dirty="0">
                <a:latin typeface="Arial"/>
                <a:cs typeface="Arial"/>
              </a:rPr>
              <a:t>La</a:t>
            </a:r>
            <a:r>
              <a:rPr sz="1200" spc="190" dirty="0">
                <a:latin typeface="Arial"/>
                <a:cs typeface="Arial"/>
              </a:rPr>
              <a:t> </a:t>
            </a:r>
            <a:r>
              <a:rPr sz="1200" spc="-5" dirty="0">
                <a:latin typeface="Arial"/>
                <a:cs typeface="Arial"/>
              </a:rPr>
              <a:t>transposition</a:t>
            </a:r>
            <a:r>
              <a:rPr sz="1200" spc="190" dirty="0">
                <a:latin typeface="Arial"/>
                <a:cs typeface="Arial"/>
              </a:rPr>
              <a:t> </a:t>
            </a:r>
            <a:r>
              <a:rPr sz="1200" spc="-5" dirty="0">
                <a:latin typeface="Arial"/>
                <a:cs typeface="Arial"/>
              </a:rPr>
              <a:t>de</a:t>
            </a:r>
            <a:r>
              <a:rPr sz="1200" spc="195" dirty="0">
                <a:latin typeface="Arial"/>
                <a:cs typeface="Arial"/>
              </a:rPr>
              <a:t> </a:t>
            </a:r>
            <a:r>
              <a:rPr sz="1200" spc="-5" dirty="0">
                <a:latin typeface="Arial"/>
                <a:cs typeface="Arial"/>
              </a:rPr>
              <a:t>fréquence</a:t>
            </a:r>
            <a:r>
              <a:rPr sz="1200" spc="190" dirty="0">
                <a:latin typeface="Arial"/>
                <a:cs typeface="Arial"/>
              </a:rPr>
              <a:t> </a:t>
            </a:r>
            <a:r>
              <a:rPr sz="1200" spc="-5" dirty="0">
                <a:latin typeface="Arial"/>
                <a:cs typeface="Arial"/>
              </a:rPr>
              <a:t>module</a:t>
            </a:r>
            <a:r>
              <a:rPr sz="1200" spc="190" dirty="0">
                <a:latin typeface="Arial"/>
                <a:cs typeface="Arial"/>
              </a:rPr>
              <a:t> </a:t>
            </a:r>
            <a:r>
              <a:rPr sz="1200" spc="-5" dirty="0">
                <a:latin typeface="Arial"/>
                <a:cs typeface="Arial"/>
              </a:rPr>
              <a:t>le</a:t>
            </a:r>
            <a:r>
              <a:rPr sz="1200" spc="190" dirty="0">
                <a:latin typeface="Arial"/>
                <a:cs typeface="Arial"/>
              </a:rPr>
              <a:t> </a:t>
            </a:r>
            <a:r>
              <a:rPr sz="1200" spc="-5" dirty="0">
                <a:latin typeface="Arial"/>
                <a:cs typeface="Arial"/>
              </a:rPr>
              <a:t>signal</a:t>
            </a:r>
            <a:r>
              <a:rPr sz="1200" spc="190" dirty="0">
                <a:latin typeface="Arial"/>
                <a:cs typeface="Arial"/>
              </a:rPr>
              <a:t> </a:t>
            </a:r>
            <a:r>
              <a:rPr sz="1200" dirty="0">
                <a:latin typeface="Arial"/>
                <a:cs typeface="Arial"/>
              </a:rPr>
              <a:t>à</a:t>
            </a:r>
            <a:r>
              <a:rPr sz="1200" spc="190" dirty="0">
                <a:latin typeface="Arial"/>
                <a:cs typeface="Arial"/>
              </a:rPr>
              <a:t> </a:t>
            </a:r>
            <a:r>
              <a:rPr sz="1200" spc="-5" dirty="0">
                <a:latin typeface="Arial"/>
                <a:cs typeface="Arial"/>
              </a:rPr>
              <a:t>transmettre</a:t>
            </a:r>
            <a:r>
              <a:rPr sz="1200" spc="195" dirty="0">
                <a:latin typeface="Arial"/>
                <a:cs typeface="Arial"/>
              </a:rPr>
              <a:t> </a:t>
            </a:r>
            <a:r>
              <a:rPr sz="1200" spc="-5" dirty="0">
                <a:latin typeface="Arial"/>
                <a:cs typeface="Arial"/>
              </a:rPr>
              <a:t>avec</a:t>
            </a:r>
            <a:r>
              <a:rPr sz="1200" spc="190" dirty="0">
                <a:latin typeface="Arial"/>
                <a:cs typeface="Arial"/>
              </a:rPr>
              <a:t> </a:t>
            </a:r>
            <a:r>
              <a:rPr sz="1200" spc="-5" dirty="0">
                <a:latin typeface="Arial"/>
                <a:cs typeface="Arial"/>
              </a:rPr>
              <a:t>la</a:t>
            </a:r>
            <a:endParaRPr sz="1200">
              <a:latin typeface="Arial"/>
              <a:cs typeface="Arial"/>
            </a:endParaRPr>
          </a:p>
        </p:txBody>
      </p:sp>
      <p:sp>
        <p:nvSpPr>
          <p:cNvPr id="8" name="object 8"/>
          <p:cNvSpPr txBox="1"/>
          <p:nvPr/>
        </p:nvSpPr>
        <p:spPr>
          <a:xfrm>
            <a:off x="527558" y="4482334"/>
            <a:ext cx="488505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porteuse,</a:t>
            </a:r>
            <a:r>
              <a:rPr sz="1200" spc="160" dirty="0">
                <a:latin typeface="Arial"/>
                <a:cs typeface="Arial"/>
              </a:rPr>
              <a:t> </a:t>
            </a:r>
            <a:r>
              <a:rPr sz="1200" spc="-5" dirty="0">
                <a:latin typeface="Arial"/>
                <a:cs typeface="Arial"/>
              </a:rPr>
              <a:t>on</a:t>
            </a:r>
            <a:r>
              <a:rPr sz="1200" spc="165" dirty="0">
                <a:latin typeface="Arial"/>
                <a:cs typeface="Arial"/>
              </a:rPr>
              <a:t> </a:t>
            </a:r>
            <a:r>
              <a:rPr sz="1200" spc="-5" dirty="0">
                <a:latin typeface="Arial"/>
                <a:cs typeface="Arial"/>
              </a:rPr>
              <a:t>la</a:t>
            </a:r>
            <a:r>
              <a:rPr sz="1200" spc="165" dirty="0">
                <a:latin typeface="Arial"/>
                <a:cs typeface="Arial"/>
              </a:rPr>
              <a:t> </a:t>
            </a:r>
            <a:r>
              <a:rPr sz="1200" spc="-5" dirty="0">
                <a:latin typeface="Arial"/>
                <a:cs typeface="Arial"/>
              </a:rPr>
              <a:t>représente</a:t>
            </a:r>
            <a:r>
              <a:rPr sz="1200" spc="165" dirty="0">
                <a:latin typeface="Arial"/>
                <a:cs typeface="Arial"/>
              </a:rPr>
              <a:t> </a:t>
            </a:r>
            <a:r>
              <a:rPr sz="1200" spc="-5" dirty="0">
                <a:latin typeface="Arial"/>
                <a:cs typeface="Arial"/>
              </a:rPr>
              <a:t>parfois</a:t>
            </a:r>
            <a:r>
              <a:rPr sz="1200" spc="160" dirty="0">
                <a:latin typeface="Arial"/>
                <a:cs typeface="Arial"/>
              </a:rPr>
              <a:t> </a:t>
            </a:r>
            <a:r>
              <a:rPr sz="1200" spc="-5" dirty="0">
                <a:latin typeface="Arial"/>
                <a:cs typeface="Arial"/>
              </a:rPr>
              <a:t>comme</a:t>
            </a:r>
            <a:r>
              <a:rPr sz="1200" spc="165" dirty="0">
                <a:latin typeface="Arial"/>
                <a:cs typeface="Arial"/>
              </a:rPr>
              <a:t> </a:t>
            </a:r>
            <a:r>
              <a:rPr sz="1200" spc="-5" dirty="0">
                <a:latin typeface="Arial"/>
                <a:cs typeface="Arial"/>
              </a:rPr>
              <a:t>ci-contre.</a:t>
            </a:r>
            <a:r>
              <a:rPr sz="1200" spc="165" dirty="0">
                <a:latin typeface="Arial"/>
                <a:cs typeface="Arial"/>
              </a:rPr>
              <a:t> </a:t>
            </a:r>
            <a:r>
              <a:rPr sz="1200" spc="-5" dirty="0">
                <a:latin typeface="Arial"/>
                <a:cs typeface="Arial"/>
              </a:rPr>
              <a:t>On</a:t>
            </a:r>
            <a:r>
              <a:rPr sz="1200" spc="165" dirty="0">
                <a:latin typeface="Arial"/>
                <a:cs typeface="Arial"/>
              </a:rPr>
              <a:t> </a:t>
            </a:r>
            <a:r>
              <a:rPr sz="1200" spc="-5" dirty="0">
                <a:latin typeface="Arial"/>
                <a:cs typeface="Arial"/>
              </a:rPr>
              <a:t>appelle</a:t>
            </a:r>
            <a:r>
              <a:rPr sz="1200" spc="160" dirty="0">
                <a:latin typeface="Arial"/>
                <a:cs typeface="Arial"/>
              </a:rPr>
              <a:t> </a:t>
            </a:r>
            <a:r>
              <a:rPr sz="1200" spc="-5" dirty="0">
                <a:latin typeface="Arial"/>
                <a:cs typeface="Arial"/>
              </a:rPr>
              <a:t>aussi</a:t>
            </a:r>
            <a:endParaRPr sz="1200">
              <a:latin typeface="Arial"/>
              <a:cs typeface="Arial"/>
            </a:endParaRPr>
          </a:p>
        </p:txBody>
      </p:sp>
      <p:sp>
        <p:nvSpPr>
          <p:cNvPr id="9" name="object 9"/>
          <p:cNvSpPr txBox="1"/>
          <p:nvPr/>
        </p:nvSpPr>
        <p:spPr>
          <a:xfrm>
            <a:off x="527558" y="4657594"/>
            <a:ext cx="488632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cette fonction </a:t>
            </a:r>
            <a:r>
              <a:rPr sz="1200" dirty="0">
                <a:latin typeface="Arial"/>
                <a:cs typeface="Arial"/>
              </a:rPr>
              <a:t>« </a:t>
            </a:r>
            <a:r>
              <a:rPr sz="1200" b="1" spc="-5" dirty="0">
                <a:latin typeface="Arial"/>
                <a:cs typeface="Arial"/>
              </a:rPr>
              <a:t>MELANGEUR </a:t>
            </a:r>
            <a:r>
              <a:rPr sz="1200" dirty="0">
                <a:latin typeface="Arial"/>
                <a:cs typeface="Arial"/>
              </a:rPr>
              <a:t>» </a:t>
            </a:r>
            <a:r>
              <a:rPr sz="1200" spc="-5" dirty="0">
                <a:latin typeface="Arial"/>
                <a:cs typeface="Arial"/>
              </a:rPr>
              <a:t>ou </a:t>
            </a:r>
            <a:r>
              <a:rPr sz="1200" dirty="0">
                <a:latin typeface="Arial"/>
                <a:cs typeface="Arial"/>
              </a:rPr>
              <a:t>« </a:t>
            </a:r>
            <a:r>
              <a:rPr sz="1200" b="1" spc="-5" dirty="0">
                <a:latin typeface="Arial"/>
                <a:cs typeface="Arial"/>
              </a:rPr>
              <a:t>MULTIPLIEUR </a:t>
            </a:r>
            <a:r>
              <a:rPr sz="1200" dirty="0">
                <a:latin typeface="Arial"/>
                <a:cs typeface="Arial"/>
              </a:rPr>
              <a:t>» </a:t>
            </a:r>
            <a:r>
              <a:rPr sz="1200" spc="-5" dirty="0">
                <a:latin typeface="Arial"/>
                <a:cs typeface="Arial"/>
              </a:rPr>
              <a:t>en effet,</a:t>
            </a:r>
            <a:r>
              <a:rPr sz="1200" spc="114" dirty="0">
                <a:latin typeface="Arial"/>
                <a:cs typeface="Arial"/>
              </a:rPr>
              <a:t> </a:t>
            </a:r>
            <a:r>
              <a:rPr sz="1200" spc="-5" dirty="0">
                <a:latin typeface="Arial"/>
                <a:cs typeface="Arial"/>
              </a:rPr>
              <a:t>elle</a:t>
            </a:r>
            <a:endParaRPr sz="1200">
              <a:latin typeface="Arial"/>
              <a:cs typeface="Arial"/>
            </a:endParaRPr>
          </a:p>
        </p:txBody>
      </p:sp>
      <p:sp>
        <p:nvSpPr>
          <p:cNvPr id="10" name="object 10"/>
          <p:cNvSpPr txBox="1"/>
          <p:nvPr/>
        </p:nvSpPr>
        <p:spPr>
          <a:xfrm>
            <a:off x="527558" y="4832854"/>
            <a:ext cx="4886960" cy="558800"/>
          </a:xfrm>
          <a:prstGeom prst="rect">
            <a:avLst/>
          </a:prstGeom>
        </p:spPr>
        <p:txBody>
          <a:bodyPr vert="horz" wrap="square" lIns="0" tIns="24765" rIns="0" bIns="0" rtlCol="0">
            <a:spAutoFit/>
          </a:bodyPr>
          <a:lstStyle/>
          <a:p>
            <a:pPr marL="12700" marR="5080" algn="just">
              <a:lnSpc>
                <a:spcPts val="1380"/>
              </a:lnSpc>
              <a:spcBef>
                <a:spcPts val="195"/>
              </a:spcBef>
            </a:pPr>
            <a:r>
              <a:rPr sz="1200" spc="-5" dirty="0">
                <a:latin typeface="Arial"/>
                <a:cs typeface="Arial"/>
              </a:rPr>
              <a:t>revient mathématiquement </a:t>
            </a:r>
            <a:r>
              <a:rPr sz="1200" dirty="0">
                <a:latin typeface="Arial"/>
                <a:cs typeface="Arial"/>
              </a:rPr>
              <a:t>à </a:t>
            </a:r>
            <a:r>
              <a:rPr sz="1200" spc="-5" dirty="0">
                <a:latin typeface="Arial"/>
                <a:cs typeface="Arial"/>
              </a:rPr>
              <a:t>multiplier entre eux, les </a:t>
            </a:r>
            <a:r>
              <a:rPr sz="1200" dirty="0">
                <a:latin typeface="Arial"/>
                <a:cs typeface="Arial"/>
              </a:rPr>
              <a:t>2 </a:t>
            </a:r>
            <a:r>
              <a:rPr sz="1200" spc="-5" dirty="0">
                <a:latin typeface="Arial"/>
                <a:cs typeface="Arial"/>
              </a:rPr>
              <a:t>signaux  sinusoïdaux injectés sur ses </a:t>
            </a:r>
            <a:r>
              <a:rPr sz="1200" dirty="0">
                <a:latin typeface="Arial"/>
                <a:cs typeface="Arial"/>
              </a:rPr>
              <a:t>2 </a:t>
            </a:r>
            <a:r>
              <a:rPr sz="1200" spc="-5" dirty="0">
                <a:latin typeface="Arial"/>
                <a:cs typeface="Arial"/>
              </a:rPr>
              <a:t>entrées, on utilise alors la propriété de la  multiplication en trigonométrie</a:t>
            </a:r>
            <a:r>
              <a:rPr sz="1200" spc="5" dirty="0">
                <a:latin typeface="Arial"/>
                <a:cs typeface="Arial"/>
              </a:rPr>
              <a:t> </a:t>
            </a:r>
            <a:r>
              <a:rPr sz="1200" dirty="0">
                <a:latin typeface="Arial"/>
                <a:cs typeface="Arial"/>
              </a:rPr>
              <a:t>:</a:t>
            </a:r>
            <a:endParaRPr sz="1200">
              <a:latin typeface="Arial"/>
              <a:cs typeface="Arial"/>
            </a:endParaRPr>
          </a:p>
        </p:txBody>
      </p:sp>
      <p:sp>
        <p:nvSpPr>
          <p:cNvPr id="11" name="object 11"/>
          <p:cNvSpPr txBox="1"/>
          <p:nvPr/>
        </p:nvSpPr>
        <p:spPr>
          <a:xfrm>
            <a:off x="502157" y="9301982"/>
            <a:ext cx="6557645" cy="514350"/>
          </a:xfrm>
          <a:prstGeom prst="rect">
            <a:avLst/>
          </a:prstGeom>
        </p:spPr>
        <p:txBody>
          <a:bodyPr vert="horz" wrap="square" lIns="0" tIns="22860" rIns="0" bIns="0" rtlCol="0">
            <a:spAutoFit/>
          </a:bodyPr>
          <a:lstStyle/>
          <a:p>
            <a:pPr marL="38100" marR="30480" algn="just">
              <a:lnSpc>
                <a:spcPts val="1270"/>
              </a:lnSpc>
              <a:spcBef>
                <a:spcPts val="180"/>
              </a:spcBef>
            </a:pPr>
            <a:r>
              <a:rPr sz="1100" spc="-5" dirty="0">
                <a:latin typeface="Arial"/>
                <a:cs typeface="Arial"/>
              </a:rPr>
              <a:t>Dans le cas du récepteur, l’accord de l’antenne est réglé sur F</a:t>
            </a:r>
            <a:r>
              <a:rPr sz="1050" spc="-7" baseline="-11904" dirty="0">
                <a:latin typeface="Arial"/>
                <a:cs typeface="Arial"/>
              </a:rPr>
              <a:t>R</a:t>
            </a:r>
            <a:r>
              <a:rPr sz="1100" spc="-5" dirty="0">
                <a:latin typeface="Arial"/>
                <a:cs typeface="Arial"/>
              </a:rPr>
              <a:t>=F1+F0, on récupère ensuite le signal  originel (F1) en décalant le signal reçu </a:t>
            </a:r>
            <a:r>
              <a:rPr sz="1100" spc="5" dirty="0">
                <a:latin typeface="Arial"/>
                <a:cs typeface="Arial"/>
              </a:rPr>
              <a:t>F</a:t>
            </a:r>
            <a:r>
              <a:rPr sz="1050" spc="7" baseline="-11904" dirty="0">
                <a:latin typeface="Arial"/>
                <a:cs typeface="Arial"/>
              </a:rPr>
              <a:t>R </a:t>
            </a:r>
            <a:r>
              <a:rPr sz="1100" spc="-5" dirty="0">
                <a:latin typeface="Arial"/>
                <a:cs typeface="Arial"/>
              </a:rPr>
              <a:t>de la fréquence F0 grâce au mélangeur, seule la composante  contenant la fréquence F1 est conservée après le mélangeur en utilisant un filtre sélectif centré sur</a:t>
            </a:r>
            <a:r>
              <a:rPr sz="1100" spc="285" dirty="0">
                <a:latin typeface="Arial"/>
                <a:cs typeface="Arial"/>
              </a:rPr>
              <a:t> </a:t>
            </a:r>
            <a:r>
              <a:rPr sz="1100" spc="-5" dirty="0">
                <a:latin typeface="Arial"/>
                <a:cs typeface="Arial"/>
              </a:rPr>
              <a:t>F1.</a:t>
            </a:r>
            <a:endParaRPr sz="1100">
              <a:latin typeface="Arial"/>
              <a:cs typeface="Arial"/>
            </a:endParaRPr>
          </a:p>
        </p:txBody>
      </p:sp>
      <p:sp>
        <p:nvSpPr>
          <p:cNvPr id="12" name="object 12"/>
          <p:cNvSpPr txBox="1"/>
          <p:nvPr/>
        </p:nvSpPr>
        <p:spPr>
          <a:xfrm>
            <a:off x="1529333" y="5389626"/>
            <a:ext cx="3438525" cy="326390"/>
          </a:xfrm>
          <a:prstGeom prst="rect">
            <a:avLst/>
          </a:prstGeom>
          <a:ln w="19050">
            <a:solidFill>
              <a:srgbClr val="0000FF"/>
            </a:solidFill>
          </a:ln>
        </p:spPr>
        <p:txBody>
          <a:bodyPr vert="horz" wrap="square" lIns="0" tIns="43815" rIns="0" bIns="0" rtlCol="0">
            <a:spAutoFit/>
          </a:bodyPr>
          <a:lstStyle/>
          <a:p>
            <a:pPr marL="119380">
              <a:lnSpc>
                <a:spcPct val="100000"/>
              </a:lnSpc>
              <a:spcBef>
                <a:spcPts val="345"/>
              </a:spcBef>
            </a:pPr>
            <a:r>
              <a:rPr sz="1200" spc="-5" dirty="0">
                <a:latin typeface="Arial"/>
                <a:cs typeface="Arial"/>
              </a:rPr>
              <a:t>Cos</a:t>
            </a:r>
            <a:r>
              <a:rPr sz="1200" i="1" spc="-5" dirty="0">
                <a:solidFill>
                  <a:srgbClr val="0000FF"/>
                </a:solidFill>
                <a:latin typeface="Arial"/>
                <a:cs typeface="Arial"/>
              </a:rPr>
              <a:t>F0 </a:t>
            </a:r>
            <a:r>
              <a:rPr sz="1200" dirty="0">
                <a:latin typeface="Arial"/>
                <a:cs typeface="Arial"/>
              </a:rPr>
              <a:t>x </a:t>
            </a:r>
            <a:r>
              <a:rPr sz="1200" spc="-5" dirty="0">
                <a:latin typeface="Arial"/>
                <a:cs typeface="Arial"/>
              </a:rPr>
              <a:t>cos</a:t>
            </a:r>
            <a:r>
              <a:rPr sz="1200" i="1" spc="-5" dirty="0">
                <a:solidFill>
                  <a:srgbClr val="0000FF"/>
                </a:solidFill>
                <a:latin typeface="Arial"/>
                <a:cs typeface="Arial"/>
              </a:rPr>
              <a:t>F1 </a:t>
            </a:r>
            <a:r>
              <a:rPr sz="1200" dirty="0">
                <a:latin typeface="Arial"/>
                <a:cs typeface="Arial"/>
              </a:rPr>
              <a:t>= ½ </a:t>
            </a:r>
            <a:r>
              <a:rPr sz="1200" spc="-5" dirty="0">
                <a:latin typeface="Arial"/>
                <a:cs typeface="Arial"/>
              </a:rPr>
              <a:t>[cos(</a:t>
            </a:r>
            <a:r>
              <a:rPr sz="1200" i="1" spc="-5" dirty="0">
                <a:solidFill>
                  <a:srgbClr val="0000FF"/>
                </a:solidFill>
                <a:latin typeface="Arial"/>
                <a:cs typeface="Arial"/>
              </a:rPr>
              <a:t>F0+F1</a:t>
            </a:r>
            <a:r>
              <a:rPr sz="1200" spc="-5" dirty="0">
                <a:latin typeface="Arial"/>
                <a:cs typeface="Arial"/>
              </a:rPr>
              <a:t>) </a:t>
            </a:r>
            <a:r>
              <a:rPr sz="1200" dirty="0">
                <a:latin typeface="Arial"/>
                <a:cs typeface="Arial"/>
              </a:rPr>
              <a:t>+ cos</a:t>
            </a:r>
            <a:r>
              <a:rPr sz="1200" spc="-5" dirty="0">
                <a:latin typeface="Arial"/>
                <a:cs typeface="Arial"/>
              </a:rPr>
              <a:t> (</a:t>
            </a:r>
            <a:r>
              <a:rPr sz="1200" i="1" spc="-5" dirty="0">
                <a:solidFill>
                  <a:srgbClr val="0000FF"/>
                </a:solidFill>
                <a:latin typeface="Arial"/>
                <a:cs typeface="Arial"/>
              </a:rPr>
              <a:t>F0-F1</a:t>
            </a:r>
            <a:r>
              <a:rPr sz="1200" spc="-5" dirty="0">
                <a:latin typeface="Arial"/>
                <a:cs typeface="Arial"/>
              </a:rPr>
              <a:t>)]</a:t>
            </a:r>
            <a:endParaRPr sz="1200">
              <a:latin typeface="Arial"/>
              <a:cs typeface="Arial"/>
            </a:endParaRPr>
          </a:p>
        </p:txBody>
      </p:sp>
      <p:grpSp>
        <p:nvGrpSpPr>
          <p:cNvPr id="13" name="object 13"/>
          <p:cNvGrpSpPr/>
          <p:nvPr/>
        </p:nvGrpSpPr>
        <p:grpSpPr>
          <a:xfrm>
            <a:off x="5566409" y="4461890"/>
            <a:ext cx="1154430" cy="805180"/>
            <a:chOff x="5566409" y="4461890"/>
            <a:chExt cx="1154430" cy="805180"/>
          </a:xfrm>
        </p:grpSpPr>
        <p:sp>
          <p:nvSpPr>
            <p:cNvPr id="14" name="object 14"/>
            <p:cNvSpPr/>
            <p:nvPr/>
          </p:nvSpPr>
          <p:spPr>
            <a:xfrm>
              <a:off x="5957315" y="4471415"/>
              <a:ext cx="470534" cy="450850"/>
            </a:xfrm>
            <a:custGeom>
              <a:avLst/>
              <a:gdLst/>
              <a:ahLst/>
              <a:cxnLst/>
              <a:rect l="l" t="t" r="r" b="b"/>
              <a:pathLst>
                <a:path w="470535" h="450850">
                  <a:moveTo>
                    <a:pt x="470154" y="224789"/>
                  </a:moveTo>
                  <a:lnTo>
                    <a:pt x="465349" y="179470"/>
                  </a:lnTo>
                  <a:lnTo>
                    <a:pt x="451580" y="137267"/>
                  </a:lnTo>
                  <a:lnTo>
                    <a:pt x="429809" y="99082"/>
                  </a:lnTo>
                  <a:lnTo>
                    <a:pt x="401002" y="65817"/>
                  </a:lnTo>
                  <a:lnTo>
                    <a:pt x="366123" y="38375"/>
                  </a:lnTo>
                  <a:lnTo>
                    <a:pt x="326136" y="17656"/>
                  </a:lnTo>
                  <a:lnTo>
                    <a:pt x="282005" y="4564"/>
                  </a:lnTo>
                  <a:lnTo>
                    <a:pt x="234696" y="0"/>
                  </a:lnTo>
                  <a:lnTo>
                    <a:pt x="187419" y="4564"/>
                  </a:lnTo>
                  <a:lnTo>
                    <a:pt x="143375" y="17656"/>
                  </a:lnTo>
                  <a:lnTo>
                    <a:pt x="103509" y="38375"/>
                  </a:lnTo>
                  <a:lnTo>
                    <a:pt x="68770" y="65817"/>
                  </a:lnTo>
                  <a:lnTo>
                    <a:pt x="40103" y="99082"/>
                  </a:lnTo>
                  <a:lnTo>
                    <a:pt x="18454" y="137267"/>
                  </a:lnTo>
                  <a:lnTo>
                    <a:pt x="4771" y="179470"/>
                  </a:lnTo>
                  <a:lnTo>
                    <a:pt x="0" y="224789"/>
                  </a:lnTo>
                  <a:lnTo>
                    <a:pt x="4771" y="270142"/>
                  </a:lnTo>
                  <a:lnTo>
                    <a:pt x="18454" y="312431"/>
                  </a:lnTo>
                  <a:lnTo>
                    <a:pt x="40103" y="350738"/>
                  </a:lnTo>
                  <a:lnTo>
                    <a:pt x="68770" y="384143"/>
                  </a:lnTo>
                  <a:lnTo>
                    <a:pt x="103509" y="411725"/>
                  </a:lnTo>
                  <a:lnTo>
                    <a:pt x="143375" y="432565"/>
                  </a:lnTo>
                  <a:lnTo>
                    <a:pt x="187419" y="445744"/>
                  </a:lnTo>
                  <a:lnTo>
                    <a:pt x="234696" y="450342"/>
                  </a:lnTo>
                  <a:lnTo>
                    <a:pt x="282005" y="445744"/>
                  </a:lnTo>
                  <a:lnTo>
                    <a:pt x="326136" y="432565"/>
                  </a:lnTo>
                  <a:lnTo>
                    <a:pt x="366123" y="411725"/>
                  </a:lnTo>
                  <a:lnTo>
                    <a:pt x="401002" y="384143"/>
                  </a:lnTo>
                  <a:lnTo>
                    <a:pt x="429809" y="350738"/>
                  </a:lnTo>
                  <a:lnTo>
                    <a:pt x="451580" y="312431"/>
                  </a:lnTo>
                  <a:lnTo>
                    <a:pt x="465349" y="270142"/>
                  </a:lnTo>
                  <a:lnTo>
                    <a:pt x="470154" y="224789"/>
                  </a:lnTo>
                  <a:close/>
                </a:path>
              </a:pathLst>
            </a:custGeom>
            <a:ln w="19050">
              <a:solidFill>
                <a:srgbClr val="0000FF"/>
              </a:solidFill>
            </a:ln>
          </p:spPr>
          <p:txBody>
            <a:bodyPr wrap="square" lIns="0" tIns="0" rIns="0" bIns="0" rtlCol="0"/>
            <a:lstStyle/>
            <a:p>
              <a:endParaRPr/>
            </a:p>
          </p:txBody>
        </p:sp>
        <p:sp>
          <p:nvSpPr>
            <p:cNvPr id="15" name="object 15"/>
            <p:cNvSpPr/>
            <p:nvPr/>
          </p:nvSpPr>
          <p:spPr>
            <a:xfrm>
              <a:off x="6021323" y="4552187"/>
              <a:ext cx="346710" cy="311785"/>
            </a:xfrm>
            <a:custGeom>
              <a:avLst/>
              <a:gdLst/>
              <a:ahLst/>
              <a:cxnLst/>
              <a:rect l="l" t="t" r="r" b="b"/>
              <a:pathLst>
                <a:path w="346710" h="311785">
                  <a:moveTo>
                    <a:pt x="0" y="3048"/>
                  </a:moveTo>
                  <a:lnTo>
                    <a:pt x="342138" y="311658"/>
                  </a:lnTo>
                </a:path>
                <a:path w="346710" h="311785">
                  <a:moveTo>
                    <a:pt x="6096" y="308610"/>
                  </a:moveTo>
                  <a:lnTo>
                    <a:pt x="346710" y="0"/>
                  </a:lnTo>
                </a:path>
              </a:pathLst>
            </a:custGeom>
            <a:ln w="19050">
              <a:solidFill>
                <a:srgbClr val="0000FF"/>
              </a:solidFill>
            </a:ln>
          </p:spPr>
          <p:txBody>
            <a:bodyPr wrap="square" lIns="0" tIns="0" rIns="0" bIns="0" rtlCol="0"/>
            <a:lstStyle/>
            <a:p>
              <a:endParaRPr/>
            </a:p>
          </p:txBody>
        </p:sp>
        <p:sp>
          <p:nvSpPr>
            <p:cNvPr id="16" name="object 16"/>
            <p:cNvSpPr/>
            <p:nvPr/>
          </p:nvSpPr>
          <p:spPr>
            <a:xfrm>
              <a:off x="5566409" y="4693157"/>
              <a:ext cx="299720" cy="0"/>
            </a:xfrm>
            <a:custGeom>
              <a:avLst/>
              <a:gdLst/>
              <a:ahLst/>
              <a:cxnLst/>
              <a:rect l="l" t="t" r="r" b="b"/>
              <a:pathLst>
                <a:path w="299720">
                  <a:moveTo>
                    <a:pt x="0" y="0"/>
                  </a:moveTo>
                  <a:lnTo>
                    <a:pt x="299465" y="0"/>
                  </a:lnTo>
                </a:path>
              </a:pathLst>
            </a:custGeom>
            <a:ln w="25146">
              <a:solidFill>
                <a:srgbClr val="0000FF"/>
              </a:solidFill>
            </a:ln>
          </p:spPr>
          <p:txBody>
            <a:bodyPr wrap="square" lIns="0" tIns="0" rIns="0" bIns="0" rtlCol="0"/>
            <a:lstStyle/>
            <a:p>
              <a:endParaRPr/>
            </a:p>
          </p:txBody>
        </p:sp>
        <p:sp>
          <p:nvSpPr>
            <p:cNvPr id="17" name="object 17"/>
            <p:cNvSpPr/>
            <p:nvPr/>
          </p:nvSpPr>
          <p:spPr>
            <a:xfrm>
              <a:off x="5820155" y="4623815"/>
              <a:ext cx="140335" cy="139700"/>
            </a:xfrm>
            <a:custGeom>
              <a:avLst/>
              <a:gdLst/>
              <a:ahLst/>
              <a:cxnLst/>
              <a:rect l="l" t="t" r="r" b="b"/>
              <a:pathLst>
                <a:path w="140335" h="139700">
                  <a:moveTo>
                    <a:pt x="0" y="0"/>
                  </a:moveTo>
                  <a:lnTo>
                    <a:pt x="44196" y="70104"/>
                  </a:lnTo>
                  <a:lnTo>
                    <a:pt x="0" y="139446"/>
                  </a:lnTo>
                  <a:lnTo>
                    <a:pt x="140208" y="70104"/>
                  </a:lnTo>
                  <a:lnTo>
                    <a:pt x="0" y="0"/>
                  </a:lnTo>
                  <a:close/>
                </a:path>
              </a:pathLst>
            </a:custGeom>
            <a:solidFill>
              <a:srgbClr val="0000FF"/>
            </a:solidFill>
          </p:spPr>
          <p:txBody>
            <a:bodyPr wrap="square" lIns="0" tIns="0" rIns="0" bIns="0" rtlCol="0"/>
            <a:lstStyle/>
            <a:p>
              <a:endParaRPr/>
            </a:p>
          </p:txBody>
        </p:sp>
        <p:sp>
          <p:nvSpPr>
            <p:cNvPr id="18" name="object 18"/>
            <p:cNvSpPr/>
            <p:nvPr/>
          </p:nvSpPr>
          <p:spPr>
            <a:xfrm>
              <a:off x="6436613" y="4680203"/>
              <a:ext cx="190500" cy="0"/>
            </a:xfrm>
            <a:custGeom>
              <a:avLst/>
              <a:gdLst/>
              <a:ahLst/>
              <a:cxnLst/>
              <a:rect l="l" t="t" r="r" b="b"/>
              <a:pathLst>
                <a:path w="190500">
                  <a:moveTo>
                    <a:pt x="0" y="0"/>
                  </a:moveTo>
                  <a:lnTo>
                    <a:pt x="190500" y="0"/>
                  </a:lnTo>
                </a:path>
              </a:pathLst>
            </a:custGeom>
            <a:ln w="25146">
              <a:solidFill>
                <a:srgbClr val="0000FF"/>
              </a:solidFill>
            </a:ln>
          </p:spPr>
          <p:txBody>
            <a:bodyPr wrap="square" lIns="0" tIns="0" rIns="0" bIns="0" rtlCol="0"/>
            <a:lstStyle/>
            <a:p>
              <a:endParaRPr/>
            </a:p>
          </p:txBody>
        </p:sp>
        <p:sp>
          <p:nvSpPr>
            <p:cNvPr id="19" name="object 19"/>
            <p:cNvSpPr/>
            <p:nvPr/>
          </p:nvSpPr>
          <p:spPr>
            <a:xfrm>
              <a:off x="6581393" y="4610861"/>
              <a:ext cx="139700" cy="139700"/>
            </a:xfrm>
            <a:custGeom>
              <a:avLst/>
              <a:gdLst/>
              <a:ahLst/>
              <a:cxnLst/>
              <a:rect l="l" t="t" r="r" b="b"/>
              <a:pathLst>
                <a:path w="139700" h="139700">
                  <a:moveTo>
                    <a:pt x="0" y="0"/>
                  </a:moveTo>
                  <a:lnTo>
                    <a:pt x="44196" y="69341"/>
                  </a:lnTo>
                  <a:lnTo>
                    <a:pt x="0" y="139446"/>
                  </a:lnTo>
                  <a:lnTo>
                    <a:pt x="139446" y="69341"/>
                  </a:lnTo>
                  <a:lnTo>
                    <a:pt x="0" y="0"/>
                  </a:lnTo>
                  <a:close/>
                </a:path>
              </a:pathLst>
            </a:custGeom>
            <a:solidFill>
              <a:srgbClr val="0000FF"/>
            </a:solidFill>
          </p:spPr>
          <p:txBody>
            <a:bodyPr wrap="square" lIns="0" tIns="0" rIns="0" bIns="0" rtlCol="0"/>
            <a:lstStyle/>
            <a:p>
              <a:endParaRPr/>
            </a:p>
          </p:txBody>
        </p:sp>
        <p:sp>
          <p:nvSpPr>
            <p:cNvPr id="20" name="object 20"/>
            <p:cNvSpPr/>
            <p:nvPr/>
          </p:nvSpPr>
          <p:spPr>
            <a:xfrm>
              <a:off x="6204203" y="5018531"/>
              <a:ext cx="0" cy="248920"/>
            </a:xfrm>
            <a:custGeom>
              <a:avLst/>
              <a:gdLst/>
              <a:ahLst/>
              <a:cxnLst/>
              <a:rect l="l" t="t" r="r" b="b"/>
              <a:pathLst>
                <a:path h="248920">
                  <a:moveTo>
                    <a:pt x="0" y="248412"/>
                  </a:moveTo>
                  <a:lnTo>
                    <a:pt x="0" y="0"/>
                  </a:lnTo>
                </a:path>
              </a:pathLst>
            </a:custGeom>
            <a:ln w="25146">
              <a:solidFill>
                <a:srgbClr val="0000FF"/>
              </a:solidFill>
            </a:ln>
          </p:spPr>
          <p:txBody>
            <a:bodyPr wrap="square" lIns="0" tIns="0" rIns="0" bIns="0" rtlCol="0"/>
            <a:lstStyle/>
            <a:p>
              <a:endParaRPr/>
            </a:p>
          </p:txBody>
        </p:sp>
        <p:sp>
          <p:nvSpPr>
            <p:cNvPr id="21" name="object 21"/>
            <p:cNvSpPr/>
            <p:nvPr/>
          </p:nvSpPr>
          <p:spPr>
            <a:xfrm>
              <a:off x="6134861" y="4925567"/>
              <a:ext cx="139700" cy="139700"/>
            </a:xfrm>
            <a:custGeom>
              <a:avLst/>
              <a:gdLst/>
              <a:ahLst/>
              <a:cxnLst/>
              <a:rect l="l" t="t" r="r" b="b"/>
              <a:pathLst>
                <a:path w="139700" h="139700">
                  <a:moveTo>
                    <a:pt x="69341" y="0"/>
                  </a:moveTo>
                  <a:lnTo>
                    <a:pt x="0" y="139446"/>
                  </a:lnTo>
                  <a:lnTo>
                    <a:pt x="69341" y="95250"/>
                  </a:lnTo>
                  <a:lnTo>
                    <a:pt x="139446" y="139446"/>
                  </a:lnTo>
                  <a:lnTo>
                    <a:pt x="69341" y="0"/>
                  </a:lnTo>
                  <a:close/>
                </a:path>
              </a:pathLst>
            </a:custGeom>
            <a:solidFill>
              <a:srgbClr val="0000FF"/>
            </a:solidFill>
          </p:spPr>
          <p:txBody>
            <a:bodyPr wrap="square" lIns="0" tIns="0" rIns="0" bIns="0" rtlCol="0"/>
            <a:lstStyle/>
            <a:p>
              <a:endParaRPr/>
            </a:p>
          </p:txBody>
        </p:sp>
      </p:grpSp>
      <p:sp>
        <p:nvSpPr>
          <p:cNvPr id="22" name="object 22"/>
          <p:cNvSpPr txBox="1"/>
          <p:nvPr/>
        </p:nvSpPr>
        <p:spPr>
          <a:xfrm>
            <a:off x="5760211" y="5037070"/>
            <a:ext cx="361315" cy="178435"/>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008000"/>
                </a:solidFill>
                <a:latin typeface="Comic Sans MS"/>
                <a:cs typeface="Comic Sans MS"/>
              </a:rPr>
              <a:t>S(F0)</a:t>
            </a:r>
            <a:endParaRPr sz="1000">
              <a:latin typeface="Comic Sans MS"/>
              <a:cs typeface="Comic Sans MS"/>
            </a:endParaRPr>
          </a:p>
        </p:txBody>
      </p:sp>
      <p:sp>
        <p:nvSpPr>
          <p:cNvPr id="23" name="object 23"/>
          <p:cNvSpPr txBox="1"/>
          <p:nvPr/>
        </p:nvSpPr>
        <p:spPr>
          <a:xfrm>
            <a:off x="5528564" y="4462522"/>
            <a:ext cx="1515110" cy="178435"/>
          </a:xfrm>
          <a:prstGeom prst="rect">
            <a:avLst/>
          </a:prstGeom>
        </p:spPr>
        <p:txBody>
          <a:bodyPr vert="horz" wrap="square" lIns="0" tIns="12700" rIns="0" bIns="0" rtlCol="0">
            <a:spAutoFit/>
          </a:bodyPr>
          <a:lstStyle/>
          <a:p>
            <a:pPr marL="12700">
              <a:lnSpc>
                <a:spcPct val="100000"/>
              </a:lnSpc>
              <a:spcBef>
                <a:spcPts val="100"/>
              </a:spcBef>
              <a:tabLst>
                <a:tab pos="933450" algn="l"/>
              </a:tabLst>
            </a:pPr>
            <a:r>
              <a:rPr sz="1500" b="1" spc="-7" baseline="2777" dirty="0">
                <a:solidFill>
                  <a:srgbClr val="008000"/>
                </a:solidFill>
                <a:latin typeface="Comic Sans MS"/>
                <a:cs typeface="Comic Sans MS"/>
              </a:rPr>
              <a:t>S(F1)	</a:t>
            </a:r>
            <a:r>
              <a:rPr sz="1000" b="1" spc="-5" dirty="0">
                <a:solidFill>
                  <a:srgbClr val="008000"/>
                </a:solidFill>
                <a:latin typeface="Comic Sans MS"/>
                <a:cs typeface="Comic Sans MS"/>
              </a:rPr>
              <a:t>S(F1+F0)</a:t>
            </a:r>
            <a:endParaRPr sz="1000">
              <a:latin typeface="Comic Sans MS"/>
              <a:cs typeface="Comic Sans MS"/>
            </a:endParaRPr>
          </a:p>
        </p:txBody>
      </p:sp>
      <p:sp>
        <p:nvSpPr>
          <p:cNvPr id="24" name="object 24"/>
          <p:cNvSpPr txBox="1"/>
          <p:nvPr/>
        </p:nvSpPr>
        <p:spPr>
          <a:xfrm>
            <a:off x="5887465" y="7261347"/>
            <a:ext cx="10541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00"/>
                </a:solidFill>
                <a:latin typeface="Comic Sans MS"/>
                <a:cs typeface="Comic Sans MS"/>
              </a:rPr>
              <a:t>Signal</a:t>
            </a:r>
            <a:r>
              <a:rPr sz="1200" b="1" spc="-80" dirty="0">
                <a:solidFill>
                  <a:srgbClr val="008000"/>
                </a:solidFill>
                <a:latin typeface="Comic Sans MS"/>
                <a:cs typeface="Comic Sans MS"/>
              </a:rPr>
              <a:t> </a:t>
            </a:r>
            <a:r>
              <a:rPr sz="1200" b="1" dirty="0">
                <a:solidFill>
                  <a:srgbClr val="008000"/>
                </a:solidFill>
                <a:latin typeface="Comic Sans MS"/>
                <a:cs typeface="Comic Sans MS"/>
              </a:rPr>
              <a:t>originel</a:t>
            </a:r>
            <a:endParaRPr sz="1200">
              <a:latin typeface="Comic Sans MS"/>
              <a:cs typeface="Comic Sans MS"/>
            </a:endParaRPr>
          </a:p>
        </p:txBody>
      </p:sp>
      <p:sp>
        <p:nvSpPr>
          <p:cNvPr id="25" name="object 25"/>
          <p:cNvSpPr/>
          <p:nvPr/>
        </p:nvSpPr>
        <p:spPr>
          <a:xfrm>
            <a:off x="6397752" y="7471409"/>
            <a:ext cx="185420" cy="200025"/>
          </a:xfrm>
          <a:custGeom>
            <a:avLst/>
            <a:gdLst/>
            <a:ahLst/>
            <a:cxnLst/>
            <a:rect l="l" t="t" r="r" b="b"/>
            <a:pathLst>
              <a:path w="185420" h="200025">
                <a:moveTo>
                  <a:pt x="185166" y="0"/>
                </a:moveTo>
                <a:lnTo>
                  <a:pt x="0" y="0"/>
                </a:lnTo>
                <a:lnTo>
                  <a:pt x="0" y="199644"/>
                </a:lnTo>
                <a:lnTo>
                  <a:pt x="185166" y="199644"/>
                </a:lnTo>
                <a:lnTo>
                  <a:pt x="185166" y="0"/>
                </a:lnTo>
                <a:close/>
              </a:path>
            </a:pathLst>
          </a:custGeom>
          <a:solidFill>
            <a:srgbClr val="FFFF00"/>
          </a:solidFill>
        </p:spPr>
        <p:txBody>
          <a:bodyPr wrap="square" lIns="0" tIns="0" rIns="0" bIns="0" rtlCol="0"/>
          <a:lstStyle/>
          <a:p>
            <a:endParaRPr/>
          </a:p>
        </p:txBody>
      </p:sp>
      <p:sp>
        <p:nvSpPr>
          <p:cNvPr id="26" name="object 26"/>
          <p:cNvSpPr txBox="1"/>
          <p:nvPr/>
        </p:nvSpPr>
        <p:spPr>
          <a:xfrm>
            <a:off x="5835650" y="7473945"/>
            <a:ext cx="760095" cy="208279"/>
          </a:xfrm>
          <a:prstGeom prst="rect">
            <a:avLst/>
          </a:prstGeom>
        </p:spPr>
        <p:txBody>
          <a:bodyPr vert="horz" wrap="square" lIns="0" tIns="12700" rIns="0" bIns="0" rtlCol="0">
            <a:spAutoFit/>
          </a:bodyPr>
          <a:lstStyle/>
          <a:p>
            <a:pPr marL="12700">
              <a:lnSpc>
                <a:spcPct val="100000"/>
              </a:lnSpc>
              <a:spcBef>
                <a:spcPts val="100"/>
              </a:spcBef>
              <a:tabLst>
                <a:tab pos="410845" algn="l"/>
              </a:tabLst>
            </a:pPr>
            <a:r>
              <a:rPr sz="1200" b="1" u="heavy" dirty="0">
                <a:solidFill>
                  <a:srgbClr val="008000"/>
                </a:solidFill>
                <a:uFill>
                  <a:solidFill>
                    <a:srgbClr val="0000FF"/>
                  </a:solidFill>
                </a:uFill>
                <a:latin typeface="Comic Sans MS"/>
                <a:cs typeface="Comic Sans MS"/>
              </a:rPr>
              <a:t> 	à</a:t>
            </a:r>
            <a:r>
              <a:rPr sz="1200" b="1" spc="-85" dirty="0">
                <a:solidFill>
                  <a:srgbClr val="008000"/>
                </a:solidFill>
                <a:latin typeface="Comic Sans MS"/>
                <a:cs typeface="Comic Sans MS"/>
              </a:rPr>
              <a:t> </a:t>
            </a:r>
            <a:r>
              <a:rPr sz="1200" b="1" spc="-5" dirty="0">
                <a:solidFill>
                  <a:srgbClr val="008000"/>
                </a:solidFill>
                <a:latin typeface="Comic Sans MS"/>
                <a:cs typeface="Comic Sans MS"/>
              </a:rPr>
              <a:t>F1</a:t>
            </a:r>
            <a:endParaRPr sz="1200">
              <a:latin typeface="Comic Sans MS"/>
              <a:cs typeface="Comic Sans MS"/>
            </a:endParaRPr>
          </a:p>
        </p:txBody>
      </p:sp>
      <p:sp>
        <p:nvSpPr>
          <p:cNvPr id="27" name="object 27"/>
          <p:cNvSpPr txBox="1"/>
          <p:nvPr/>
        </p:nvSpPr>
        <p:spPr>
          <a:xfrm>
            <a:off x="650238" y="7369550"/>
            <a:ext cx="101663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00"/>
                </a:solidFill>
                <a:latin typeface="Comic Sans MS"/>
                <a:cs typeface="Comic Sans MS"/>
              </a:rPr>
              <a:t>Ondes</a:t>
            </a:r>
            <a:r>
              <a:rPr sz="1200" b="1" spc="-75" dirty="0">
                <a:solidFill>
                  <a:srgbClr val="008000"/>
                </a:solidFill>
                <a:latin typeface="Comic Sans MS"/>
                <a:cs typeface="Comic Sans MS"/>
              </a:rPr>
              <a:t> </a:t>
            </a:r>
            <a:r>
              <a:rPr sz="1200" b="1" spc="-5" dirty="0">
                <a:solidFill>
                  <a:srgbClr val="008000"/>
                </a:solidFill>
                <a:latin typeface="Comic Sans MS"/>
                <a:cs typeface="Comic Sans MS"/>
              </a:rPr>
              <a:t>reçues</a:t>
            </a:r>
            <a:endParaRPr sz="1200">
              <a:latin typeface="Comic Sans MS"/>
              <a:cs typeface="Comic Sans MS"/>
            </a:endParaRPr>
          </a:p>
        </p:txBody>
      </p:sp>
      <p:sp>
        <p:nvSpPr>
          <p:cNvPr id="28" name="object 28"/>
          <p:cNvSpPr txBox="1"/>
          <p:nvPr/>
        </p:nvSpPr>
        <p:spPr>
          <a:xfrm>
            <a:off x="622554" y="7580626"/>
            <a:ext cx="1095375" cy="208279"/>
          </a:xfrm>
          <a:prstGeom prst="rect">
            <a:avLst/>
          </a:prstGeom>
        </p:spPr>
        <p:txBody>
          <a:bodyPr vert="horz" wrap="square" lIns="0" tIns="12700" rIns="0" bIns="0" rtlCol="0">
            <a:spAutoFit/>
          </a:bodyPr>
          <a:lstStyle/>
          <a:p>
            <a:pPr marL="38100">
              <a:lnSpc>
                <a:spcPct val="100000"/>
              </a:lnSpc>
              <a:spcBef>
                <a:spcPts val="100"/>
              </a:spcBef>
            </a:pPr>
            <a:r>
              <a:rPr sz="1200" b="1" dirty="0">
                <a:solidFill>
                  <a:srgbClr val="008000"/>
                </a:solidFill>
                <a:latin typeface="Comic Sans MS"/>
                <a:cs typeface="Comic Sans MS"/>
              </a:rPr>
              <a:t>à :</a:t>
            </a:r>
            <a:r>
              <a:rPr sz="1200" b="1" spc="-45" dirty="0">
                <a:solidFill>
                  <a:srgbClr val="008000"/>
                </a:solidFill>
                <a:latin typeface="Comic Sans MS"/>
                <a:cs typeface="Comic Sans MS"/>
              </a:rPr>
              <a:t> </a:t>
            </a:r>
            <a:r>
              <a:rPr sz="1200" b="1" spc="-10" dirty="0">
                <a:solidFill>
                  <a:srgbClr val="008000"/>
                </a:solidFill>
                <a:latin typeface="Comic Sans MS"/>
                <a:cs typeface="Comic Sans MS"/>
              </a:rPr>
              <a:t>F</a:t>
            </a:r>
            <a:r>
              <a:rPr sz="1200" b="1" spc="-15" baseline="-10416" dirty="0">
                <a:solidFill>
                  <a:srgbClr val="008000"/>
                </a:solidFill>
                <a:latin typeface="Comic Sans MS"/>
                <a:cs typeface="Comic Sans MS"/>
              </a:rPr>
              <a:t>R</a:t>
            </a:r>
            <a:r>
              <a:rPr sz="1200" b="1" spc="-10" dirty="0">
                <a:solidFill>
                  <a:srgbClr val="008000"/>
                </a:solidFill>
                <a:latin typeface="Comic Sans MS"/>
                <a:cs typeface="Comic Sans MS"/>
              </a:rPr>
              <a:t>=F1+F0</a:t>
            </a:r>
            <a:endParaRPr sz="1200">
              <a:latin typeface="Comic Sans MS"/>
              <a:cs typeface="Comic Sans MS"/>
            </a:endParaRPr>
          </a:p>
        </p:txBody>
      </p:sp>
      <p:grpSp>
        <p:nvGrpSpPr>
          <p:cNvPr id="29" name="object 29"/>
          <p:cNvGrpSpPr/>
          <p:nvPr/>
        </p:nvGrpSpPr>
        <p:grpSpPr>
          <a:xfrm>
            <a:off x="2277617" y="7366250"/>
            <a:ext cx="3571240" cy="694690"/>
            <a:chOff x="2277617" y="7366250"/>
            <a:chExt cx="3571240" cy="694690"/>
          </a:xfrm>
        </p:grpSpPr>
        <p:sp>
          <p:nvSpPr>
            <p:cNvPr id="30" name="object 30"/>
            <p:cNvSpPr/>
            <p:nvPr/>
          </p:nvSpPr>
          <p:spPr>
            <a:xfrm>
              <a:off x="2277617" y="7366250"/>
              <a:ext cx="1331976" cy="694182"/>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4514850" y="7366250"/>
              <a:ext cx="1333500" cy="694182"/>
            </a:xfrm>
            <a:prstGeom prst="rect">
              <a:avLst/>
            </a:prstGeom>
            <a:blipFill>
              <a:blip r:embed="rId3" cstate="print"/>
              <a:stretch>
                <a:fillRect/>
              </a:stretch>
            </a:blipFill>
          </p:spPr>
          <p:txBody>
            <a:bodyPr wrap="square" lIns="0" tIns="0" rIns="0" bIns="0" rtlCol="0"/>
            <a:lstStyle/>
            <a:p>
              <a:endParaRPr/>
            </a:p>
          </p:txBody>
        </p:sp>
      </p:grpSp>
      <p:sp>
        <p:nvSpPr>
          <p:cNvPr id="32" name="object 32"/>
          <p:cNvSpPr/>
          <p:nvPr/>
        </p:nvSpPr>
        <p:spPr>
          <a:xfrm>
            <a:off x="2285238" y="8567162"/>
            <a:ext cx="1331976" cy="681228"/>
          </a:xfrm>
          <a:prstGeom prst="rect">
            <a:avLst/>
          </a:prstGeom>
          <a:blipFill>
            <a:blip r:embed="rId4" cstate="print"/>
            <a:stretch>
              <a:fillRect/>
            </a:stretch>
          </a:blipFill>
        </p:spPr>
        <p:txBody>
          <a:bodyPr wrap="square" lIns="0" tIns="0" rIns="0" bIns="0" rtlCol="0"/>
          <a:lstStyle/>
          <a:p>
            <a:endParaRPr/>
          </a:p>
        </p:txBody>
      </p:sp>
      <p:sp>
        <p:nvSpPr>
          <p:cNvPr id="33" name="object 33"/>
          <p:cNvSpPr txBox="1"/>
          <p:nvPr/>
        </p:nvSpPr>
        <p:spPr>
          <a:xfrm>
            <a:off x="4514850" y="7366254"/>
            <a:ext cx="1333500" cy="694690"/>
          </a:xfrm>
          <a:prstGeom prst="rect">
            <a:avLst/>
          </a:prstGeom>
          <a:ln w="19050">
            <a:solidFill>
              <a:srgbClr val="000080"/>
            </a:solidFill>
          </a:ln>
        </p:spPr>
        <p:txBody>
          <a:bodyPr vert="horz" wrap="square" lIns="0" tIns="5080" rIns="0" bIns="0" rtlCol="0">
            <a:spAutoFit/>
          </a:bodyPr>
          <a:lstStyle/>
          <a:p>
            <a:pPr>
              <a:lnSpc>
                <a:spcPct val="100000"/>
              </a:lnSpc>
              <a:spcBef>
                <a:spcPts val="40"/>
              </a:spcBef>
            </a:pPr>
            <a:endParaRPr sz="1050">
              <a:latin typeface="Times New Roman"/>
              <a:cs typeface="Times New Roman"/>
            </a:endParaRPr>
          </a:p>
          <a:p>
            <a:pPr marL="191135">
              <a:lnSpc>
                <a:spcPct val="100000"/>
              </a:lnSpc>
            </a:pPr>
            <a:r>
              <a:rPr sz="1200" b="1" dirty="0">
                <a:solidFill>
                  <a:srgbClr val="0000FF"/>
                </a:solidFill>
                <a:latin typeface="Arial"/>
                <a:cs typeface="Arial"/>
              </a:rPr>
              <a:t>Transmission</a:t>
            </a:r>
            <a:endParaRPr sz="1200">
              <a:latin typeface="Arial"/>
              <a:cs typeface="Arial"/>
            </a:endParaRPr>
          </a:p>
        </p:txBody>
      </p:sp>
      <p:grpSp>
        <p:nvGrpSpPr>
          <p:cNvPr id="34" name="object 34"/>
          <p:cNvGrpSpPr/>
          <p:nvPr/>
        </p:nvGrpSpPr>
        <p:grpSpPr>
          <a:xfrm>
            <a:off x="1681988" y="7665719"/>
            <a:ext cx="2834005" cy="535305"/>
            <a:chOff x="1681988" y="7665719"/>
            <a:chExt cx="2834005" cy="535305"/>
          </a:xfrm>
        </p:grpSpPr>
        <p:sp>
          <p:nvSpPr>
            <p:cNvPr id="35" name="object 35"/>
            <p:cNvSpPr/>
            <p:nvPr/>
          </p:nvSpPr>
          <p:spPr>
            <a:xfrm>
              <a:off x="2886455" y="8060435"/>
              <a:ext cx="139700" cy="140335"/>
            </a:xfrm>
            <a:custGeom>
              <a:avLst/>
              <a:gdLst/>
              <a:ahLst/>
              <a:cxnLst/>
              <a:rect l="l" t="t" r="r" b="b"/>
              <a:pathLst>
                <a:path w="139700" h="140334">
                  <a:moveTo>
                    <a:pt x="70104" y="0"/>
                  </a:moveTo>
                  <a:lnTo>
                    <a:pt x="0" y="140207"/>
                  </a:lnTo>
                  <a:lnTo>
                    <a:pt x="70104" y="96011"/>
                  </a:lnTo>
                  <a:lnTo>
                    <a:pt x="139445" y="140207"/>
                  </a:lnTo>
                  <a:lnTo>
                    <a:pt x="70104" y="0"/>
                  </a:lnTo>
                  <a:close/>
                </a:path>
              </a:pathLst>
            </a:custGeom>
            <a:solidFill>
              <a:srgbClr val="0000FF"/>
            </a:solidFill>
          </p:spPr>
          <p:txBody>
            <a:bodyPr wrap="square" lIns="0" tIns="0" rIns="0" bIns="0" rtlCol="0"/>
            <a:lstStyle/>
            <a:p>
              <a:endParaRPr/>
            </a:p>
          </p:txBody>
        </p:sp>
        <p:sp>
          <p:nvSpPr>
            <p:cNvPr id="36" name="object 36"/>
            <p:cNvSpPr/>
            <p:nvPr/>
          </p:nvSpPr>
          <p:spPr>
            <a:xfrm>
              <a:off x="1694688" y="7770875"/>
              <a:ext cx="461009" cy="0"/>
            </a:xfrm>
            <a:custGeom>
              <a:avLst/>
              <a:gdLst/>
              <a:ahLst/>
              <a:cxnLst/>
              <a:rect l="l" t="t" r="r" b="b"/>
              <a:pathLst>
                <a:path w="461010">
                  <a:moveTo>
                    <a:pt x="0" y="0"/>
                  </a:moveTo>
                  <a:lnTo>
                    <a:pt x="461010" y="0"/>
                  </a:lnTo>
                </a:path>
              </a:pathLst>
            </a:custGeom>
            <a:ln w="25146">
              <a:solidFill>
                <a:srgbClr val="0000FF"/>
              </a:solidFill>
            </a:ln>
          </p:spPr>
          <p:txBody>
            <a:bodyPr wrap="square" lIns="0" tIns="0" rIns="0" bIns="0" rtlCol="0"/>
            <a:lstStyle/>
            <a:p>
              <a:endParaRPr/>
            </a:p>
          </p:txBody>
        </p:sp>
        <p:sp>
          <p:nvSpPr>
            <p:cNvPr id="37" name="object 37"/>
            <p:cNvSpPr/>
            <p:nvPr/>
          </p:nvSpPr>
          <p:spPr>
            <a:xfrm>
              <a:off x="2109978" y="7701533"/>
              <a:ext cx="139700" cy="139700"/>
            </a:xfrm>
            <a:custGeom>
              <a:avLst/>
              <a:gdLst/>
              <a:ahLst/>
              <a:cxnLst/>
              <a:rect l="l" t="t" r="r" b="b"/>
              <a:pathLst>
                <a:path w="139700" h="139700">
                  <a:moveTo>
                    <a:pt x="0" y="0"/>
                  </a:moveTo>
                  <a:lnTo>
                    <a:pt x="44196" y="69342"/>
                  </a:lnTo>
                  <a:lnTo>
                    <a:pt x="0" y="139446"/>
                  </a:lnTo>
                  <a:lnTo>
                    <a:pt x="139446" y="69342"/>
                  </a:lnTo>
                  <a:lnTo>
                    <a:pt x="0" y="0"/>
                  </a:lnTo>
                  <a:close/>
                </a:path>
              </a:pathLst>
            </a:custGeom>
            <a:solidFill>
              <a:srgbClr val="0000FF"/>
            </a:solidFill>
          </p:spPr>
          <p:txBody>
            <a:bodyPr wrap="square" lIns="0" tIns="0" rIns="0" bIns="0" rtlCol="0"/>
            <a:lstStyle/>
            <a:p>
              <a:endParaRPr/>
            </a:p>
          </p:txBody>
        </p:sp>
        <p:sp>
          <p:nvSpPr>
            <p:cNvPr id="38" name="object 38"/>
            <p:cNvSpPr/>
            <p:nvPr/>
          </p:nvSpPr>
          <p:spPr>
            <a:xfrm>
              <a:off x="3609594" y="7735061"/>
              <a:ext cx="811530" cy="0"/>
            </a:xfrm>
            <a:custGeom>
              <a:avLst/>
              <a:gdLst/>
              <a:ahLst/>
              <a:cxnLst/>
              <a:rect l="l" t="t" r="r" b="b"/>
              <a:pathLst>
                <a:path w="811529">
                  <a:moveTo>
                    <a:pt x="0" y="0"/>
                  </a:moveTo>
                  <a:lnTo>
                    <a:pt x="811529" y="0"/>
                  </a:lnTo>
                </a:path>
              </a:pathLst>
            </a:custGeom>
            <a:ln w="25146">
              <a:solidFill>
                <a:srgbClr val="0000FF"/>
              </a:solidFill>
            </a:ln>
          </p:spPr>
          <p:txBody>
            <a:bodyPr wrap="square" lIns="0" tIns="0" rIns="0" bIns="0" rtlCol="0"/>
            <a:lstStyle/>
            <a:p>
              <a:endParaRPr/>
            </a:p>
          </p:txBody>
        </p:sp>
        <p:sp>
          <p:nvSpPr>
            <p:cNvPr id="39" name="object 39"/>
            <p:cNvSpPr/>
            <p:nvPr/>
          </p:nvSpPr>
          <p:spPr>
            <a:xfrm>
              <a:off x="4375404" y="7665719"/>
              <a:ext cx="140335" cy="139700"/>
            </a:xfrm>
            <a:custGeom>
              <a:avLst/>
              <a:gdLst/>
              <a:ahLst/>
              <a:cxnLst/>
              <a:rect l="l" t="t" r="r" b="b"/>
              <a:pathLst>
                <a:path w="140335" h="139700">
                  <a:moveTo>
                    <a:pt x="0" y="0"/>
                  </a:moveTo>
                  <a:lnTo>
                    <a:pt x="44196" y="70103"/>
                  </a:lnTo>
                  <a:lnTo>
                    <a:pt x="0" y="139445"/>
                  </a:lnTo>
                  <a:lnTo>
                    <a:pt x="140208" y="70103"/>
                  </a:lnTo>
                  <a:lnTo>
                    <a:pt x="0" y="0"/>
                  </a:lnTo>
                  <a:close/>
                </a:path>
              </a:pathLst>
            </a:custGeom>
            <a:solidFill>
              <a:srgbClr val="0000FF"/>
            </a:solidFill>
          </p:spPr>
          <p:txBody>
            <a:bodyPr wrap="square" lIns="0" tIns="0" rIns="0" bIns="0" rtlCol="0"/>
            <a:lstStyle/>
            <a:p>
              <a:endParaRPr/>
            </a:p>
          </p:txBody>
        </p:sp>
      </p:grpSp>
      <p:sp>
        <p:nvSpPr>
          <p:cNvPr id="40" name="object 40"/>
          <p:cNvSpPr txBox="1"/>
          <p:nvPr/>
        </p:nvSpPr>
        <p:spPr>
          <a:xfrm>
            <a:off x="2277617" y="7366254"/>
            <a:ext cx="1332230" cy="694690"/>
          </a:xfrm>
          <a:prstGeom prst="rect">
            <a:avLst/>
          </a:prstGeom>
          <a:ln w="19050">
            <a:solidFill>
              <a:srgbClr val="000080"/>
            </a:solidFill>
          </a:ln>
        </p:spPr>
        <p:txBody>
          <a:bodyPr vert="horz" wrap="square" lIns="0" tIns="131445" rIns="0" bIns="0" rtlCol="0">
            <a:spAutoFit/>
          </a:bodyPr>
          <a:lstStyle/>
          <a:p>
            <a:pPr marL="292735" marR="52705" indent="-250190">
              <a:lnSpc>
                <a:spcPts val="1380"/>
              </a:lnSpc>
              <a:spcBef>
                <a:spcPts val="1035"/>
              </a:spcBef>
            </a:pPr>
            <a:r>
              <a:rPr sz="1200" b="1" dirty="0">
                <a:solidFill>
                  <a:srgbClr val="0000FF"/>
                </a:solidFill>
                <a:latin typeface="Arial"/>
                <a:cs typeface="Arial"/>
              </a:rPr>
              <a:t>Transposition</a:t>
            </a:r>
            <a:r>
              <a:rPr sz="1200" b="1" spc="-95" dirty="0">
                <a:solidFill>
                  <a:srgbClr val="0000FF"/>
                </a:solidFill>
                <a:latin typeface="Arial"/>
                <a:cs typeface="Arial"/>
              </a:rPr>
              <a:t> </a:t>
            </a:r>
            <a:r>
              <a:rPr sz="1200" b="1" dirty="0">
                <a:solidFill>
                  <a:srgbClr val="0000FF"/>
                </a:solidFill>
                <a:latin typeface="Arial"/>
                <a:cs typeface="Arial"/>
              </a:rPr>
              <a:t>de  </a:t>
            </a:r>
            <a:r>
              <a:rPr sz="1200" b="1" spc="-5" dirty="0">
                <a:solidFill>
                  <a:srgbClr val="0000FF"/>
                </a:solidFill>
                <a:latin typeface="Arial"/>
                <a:cs typeface="Arial"/>
              </a:rPr>
              <a:t>fréquence</a:t>
            </a:r>
            <a:endParaRPr sz="1200">
              <a:latin typeface="Arial"/>
              <a:cs typeface="Arial"/>
            </a:endParaRPr>
          </a:p>
        </p:txBody>
      </p:sp>
      <p:sp>
        <p:nvSpPr>
          <p:cNvPr id="41" name="object 41"/>
          <p:cNvSpPr/>
          <p:nvPr/>
        </p:nvSpPr>
        <p:spPr>
          <a:xfrm>
            <a:off x="2630423" y="8282940"/>
            <a:ext cx="185420" cy="201930"/>
          </a:xfrm>
          <a:custGeom>
            <a:avLst/>
            <a:gdLst/>
            <a:ahLst/>
            <a:cxnLst/>
            <a:rect l="l" t="t" r="r" b="b"/>
            <a:pathLst>
              <a:path w="185419" h="201929">
                <a:moveTo>
                  <a:pt x="185166" y="0"/>
                </a:moveTo>
                <a:lnTo>
                  <a:pt x="0" y="0"/>
                </a:lnTo>
                <a:lnTo>
                  <a:pt x="0" y="201929"/>
                </a:lnTo>
                <a:lnTo>
                  <a:pt x="185166" y="201929"/>
                </a:lnTo>
                <a:lnTo>
                  <a:pt x="185166" y="0"/>
                </a:lnTo>
                <a:close/>
              </a:path>
            </a:pathLst>
          </a:custGeom>
          <a:solidFill>
            <a:srgbClr val="FFFF00"/>
          </a:solidFill>
        </p:spPr>
        <p:txBody>
          <a:bodyPr wrap="square" lIns="0" tIns="0" rIns="0" bIns="0" rtlCol="0"/>
          <a:lstStyle/>
          <a:p>
            <a:endParaRPr/>
          </a:p>
        </p:txBody>
      </p:sp>
      <p:sp>
        <p:nvSpPr>
          <p:cNvPr id="42" name="object 42"/>
          <p:cNvSpPr txBox="1"/>
          <p:nvPr/>
        </p:nvSpPr>
        <p:spPr>
          <a:xfrm>
            <a:off x="1788667" y="8043160"/>
            <a:ext cx="489584" cy="450850"/>
          </a:xfrm>
          <a:prstGeom prst="rect">
            <a:avLst/>
          </a:prstGeom>
        </p:spPr>
        <p:txBody>
          <a:bodyPr vert="horz" wrap="square" lIns="0" tIns="12700" rIns="0" bIns="0" rtlCol="0">
            <a:spAutoFit/>
          </a:bodyPr>
          <a:lstStyle/>
          <a:p>
            <a:pPr marL="12700" marR="5080" indent="17145">
              <a:lnSpc>
                <a:spcPct val="116300"/>
              </a:lnSpc>
              <a:spcBef>
                <a:spcPts val="100"/>
              </a:spcBef>
            </a:pPr>
            <a:r>
              <a:rPr sz="1200" b="1" dirty="0">
                <a:solidFill>
                  <a:srgbClr val="008000"/>
                </a:solidFill>
                <a:latin typeface="Comic Sans MS"/>
                <a:cs typeface="Comic Sans MS"/>
              </a:rPr>
              <a:t>Fréqu  </a:t>
            </a:r>
            <a:r>
              <a:rPr sz="1200" b="1" spc="-5" dirty="0">
                <a:solidFill>
                  <a:srgbClr val="008000"/>
                </a:solidFill>
                <a:latin typeface="Comic Sans MS"/>
                <a:cs typeface="Comic Sans MS"/>
              </a:rPr>
              <a:t>décala</a:t>
            </a:r>
            <a:endParaRPr sz="1200">
              <a:latin typeface="Comic Sans MS"/>
              <a:cs typeface="Comic Sans MS"/>
            </a:endParaRPr>
          </a:p>
        </p:txBody>
      </p:sp>
      <p:graphicFrame>
        <p:nvGraphicFramePr>
          <p:cNvPr id="43" name="object 43"/>
          <p:cNvGraphicFramePr>
            <a:graphicFrameLocks noGrp="1"/>
          </p:cNvGraphicFramePr>
          <p:nvPr/>
        </p:nvGraphicFramePr>
        <p:xfrm>
          <a:off x="2275713" y="8154161"/>
          <a:ext cx="1360805" cy="1104265"/>
        </p:xfrm>
        <a:graphic>
          <a:graphicData uri="http://schemas.openxmlformats.org/drawingml/2006/table">
            <a:tbl>
              <a:tblPr firstRow="1" bandRow="1">
                <a:tableStyleId>{2D5ABB26-0587-4C30-8999-92F81FD0307C}</a:tableStyleId>
              </a:tblPr>
              <a:tblGrid>
                <a:gridCol w="670560"/>
                <a:gridCol w="661670"/>
              </a:tblGrid>
              <a:tr h="413003">
                <a:tc>
                  <a:txBody>
                    <a:bodyPr/>
                    <a:lstStyle/>
                    <a:p>
                      <a:pPr>
                        <a:lnSpc>
                          <a:spcPts val="900"/>
                        </a:lnSpc>
                      </a:pPr>
                      <a:r>
                        <a:rPr sz="1200" b="1" dirty="0">
                          <a:solidFill>
                            <a:srgbClr val="008000"/>
                          </a:solidFill>
                          <a:latin typeface="Comic Sans MS"/>
                          <a:cs typeface="Comic Sans MS"/>
                        </a:rPr>
                        <a:t>ence</a:t>
                      </a:r>
                      <a:r>
                        <a:rPr sz="1200" b="1" spc="-100" dirty="0">
                          <a:solidFill>
                            <a:srgbClr val="008000"/>
                          </a:solidFill>
                          <a:latin typeface="Comic Sans MS"/>
                          <a:cs typeface="Comic Sans MS"/>
                        </a:rPr>
                        <a:t> </a:t>
                      </a:r>
                      <a:r>
                        <a:rPr sz="1200" b="1" spc="-5" dirty="0">
                          <a:solidFill>
                            <a:srgbClr val="008000"/>
                          </a:solidFill>
                          <a:latin typeface="Comic Sans MS"/>
                          <a:cs typeface="Comic Sans MS"/>
                        </a:rPr>
                        <a:t>de</a:t>
                      </a:r>
                      <a:endParaRPr sz="1200">
                        <a:latin typeface="Comic Sans MS"/>
                        <a:cs typeface="Comic Sans MS"/>
                      </a:endParaRPr>
                    </a:p>
                    <a:p>
                      <a:pPr>
                        <a:lnSpc>
                          <a:spcPct val="100000"/>
                        </a:lnSpc>
                        <a:spcBef>
                          <a:spcPts val="234"/>
                        </a:spcBef>
                      </a:pPr>
                      <a:r>
                        <a:rPr sz="1200" b="1" spc="-5" dirty="0">
                          <a:solidFill>
                            <a:srgbClr val="008000"/>
                          </a:solidFill>
                          <a:latin typeface="Comic Sans MS"/>
                          <a:cs typeface="Comic Sans MS"/>
                        </a:rPr>
                        <a:t>ge </a:t>
                      </a:r>
                      <a:r>
                        <a:rPr sz="1200" b="1" dirty="0">
                          <a:solidFill>
                            <a:srgbClr val="008000"/>
                          </a:solidFill>
                          <a:latin typeface="Comic Sans MS"/>
                          <a:cs typeface="Comic Sans MS"/>
                        </a:rPr>
                        <a:t>:</a:t>
                      </a:r>
                      <a:r>
                        <a:rPr sz="1200" b="1" spc="-90" dirty="0">
                          <a:solidFill>
                            <a:srgbClr val="008000"/>
                          </a:solidFill>
                          <a:latin typeface="Comic Sans MS"/>
                          <a:cs typeface="Comic Sans MS"/>
                        </a:rPr>
                        <a:t> </a:t>
                      </a:r>
                      <a:r>
                        <a:rPr sz="1200" b="1" dirty="0">
                          <a:solidFill>
                            <a:srgbClr val="008000"/>
                          </a:solidFill>
                          <a:latin typeface="Comic Sans MS"/>
                          <a:cs typeface="Comic Sans MS"/>
                        </a:rPr>
                        <a:t>F0</a:t>
                      </a:r>
                      <a:endParaRPr sz="1200">
                        <a:latin typeface="Comic Sans MS"/>
                        <a:cs typeface="Comic Sans MS"/>
                      </a:endParaRPr>
                    </a:p>
                  </a:txBody>
                  <a:tcPr marL="0" marR="0" marT="0" marB="0">
                    <a:lnR w="28575">
                      <a:solidFill>
                        <a:srgbClr val="0000FF"/>
                      </a:solidFill>
                      <a:prstDash val="solid"/>
                    </a:lnR>
                    <a:lnB w="19050">
                      <a:solidFill>
                        <a:srgbClr val="000080"/>
                      </a:solidFill>
                      <a:prstDash val="solid"/>
                    </a:lnB>
                  </a:tcPr>
                </a:tc>
                <a:tc>
                  <a:txBody>
                    <a:bodyPr/>
                    <a:lstStyle/>
                    <a:p>
                      <a:pPr>
                        <a:lnSpc>
                          <a:spcPct val="100000"/>
                        </a:lnSpc>
                      </a:pPr>
                      <a:endParaRPr sz="1100">
                        <a:latin typeface="Times New Roman"/>
                        <a:cs typeface="Times New Roman"/>
                      </a:endParaRPr>
                    </a:p>
                  </a:txBody>
                  <a:tcPr marL="0" marR="0" marT="0" marB="0">
                    <a:lnL w="28575">
                      <a:solidFill>
                        <a:srgbClr val="0000FF"/>
                      </a:solidFill>
                      <a:prstDash val="solid"/>
                    </a:lnL>
                    <a:lnB w="19050">
                      <a:solidFill>
                        <a:srgbClr val="000080"/>
                      </a:solidFill>
                      <a:prstDash val="solid"/>
                    </a:lnB>
                  </a:tcPr>
                </a:tc>
              </a:tr>
              <a:tr h="681228">
                <a:tc gridSpan="2">
                  <a:txBody>
                    <a:bodyPr/>
                    <a:lstStyle/>
                    <a:p>
                      <a:pPr marL="334010" marR="285750" indent="-85725">
                        <a:lnSpc>
                          <a:spcPts val="1410"/>
                        </a:lnSpc>
                        <a:spcBef>
                          <a:spcPts val="915"/>
                        </a:spcBef>
                      </a:pPr>
                      <a:r>
                        <a:rPr sz="1200" b="1" dirty="0">
                          <a:solidFill>
                            <a:srgbClr val="0000FF"/>
                          </a:solidFill>
                          <a:latin typeface="Arial"/>
                          <a:cs typeface="Arial"/>
                        </a:rPr>
                        <a:t>Oscillateur  Local</a:t>
                      </a:r>
                      <a:r>
                        <a:rPr sz="1200" b="1" spc="-35" dirty="0">
                          <a:solidFill>
                            <a:srgbClr val="0000FF"/>
                          </a:solidFill>
                          <a:latin typeface="Arial"/>
                          <a:cs typeface="Arial"/>
                        </a:rPr>
                        <a:t> </a:t>
                      </a:r>
                      <a:r>
                        <a:rPr sz="1200" b="1" dirty="0">
                          <a:solidFill>
                            <a:srgbClr val="0000FF"/>
                          </a:solidFill>
                          <a:latin typeface="Arial"/>
                          <a:cs typeface="Arial"/>
                        </a:rPr>
                        <a:t>F0</a:t>
                      </a:r>
                      <a:endParaRPr sz="1200">
                        <a:latin typeface="Arial"/>
                        <a:cs typeface="Arial"/>
                      </a:endParaRPr>
                    </a:p>
                  </a:txBody>
                  <a:tcPr marL="0" marR="0" marT="116205" marB="0">
                    <a:lnL w="19050">
                      <a:solidFill>
                        <a:srgbClr val="000080"/>
                      </a:solidFill>
                      <a:prstDash val="solid"/>
                    </a:lnL>
                    <a:lnR w="19050">
                      <a:solidFill>
                        <a:srgbClr val="000080"/>
                      </a:solidFill>
                      <a:prstDash val="solid"/>
                    </a:lnR>
                    <a:lnT w="19050">
                      <a:solidFill>
                        <a:srgbClr val="000080"/>
                      </a:solidFill>
                      <a:prstDash val="solid"/>
                    </a:lnT>
                    <a:lnB w="19050">
                      <a:solidFill>
                        <a:srgbClr val="000080"/>
                      </a:solidFill>
                      <a:prstDash val="solid"/>
                    </a:lnB>
                  </a:tcPr>
                </a:tc>
                <a:tc hMerge="1">
                  <a:txBody>
                    <a:bodyPr/>
                    <a:lstStyle/>
                    <a:p>
                      <a:endParaRPr/>
                    </a:p>
                  </a:txBody>
                  <a:tcPr marL="0" marR="0" marT="0" marB="0"/>
                </a:tc>
              </a:tr>
            </a:tbl>
          </a:graphicData>
        </a:graphic>
      </p:graphicFrame>
      <p:sp>
        <p:nvSpPr>
          <p:cNvPr id="44" name="object 44"/>
          <p:cNvSpPr txBox="1"/>
          <p:nvPr/>
        </p:nvSpPr>
        <p:spPr>
          <a:xfrm>
            <a:off x="3722623" y="7264396"/>
            <a:ext cx="6121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00"/>
                </a:solidFill>
                <a:latin typeface="Comic Sans MS"/>
                <a:cs typeface="Comic Sans MS"/>
              </a:rPr>
              <a:t>Signal</a:t>
            </a:r>
            <a:r>
              <a:rPr sz="1200" b="1" spc="-80" dirty="0">
                <a:solidFill>
                  <a:srgbClr val="008000"/>
                </a:solidFill>
                <a:latin typeface="Comic Sans MS"/>
                <a:cs typeface="Comic Sans MS"/>
              </a:rPr>
              <a:t> </a:t>
            </a:r>
            <a:r>
              <a:rPr sz="1200" b="1" dirty="0">
                <a:solidFill>
                  <a:srgbClr val="008000"/>
                </a:solidFill>
                <a:latin typeface="Comic Sans MS"/>
                <a:cs typeface="Comic Sans MS"/>
              </a:rPr>
              <a:t>à</a:t>
            </a:r>
            <a:endParaRPr sz="1200">
              <a:latin typeface="Comic Sans MS"/>
              <a:cs typeface="Comic Sans MS"/>
            </a:endParaRPr>
          </a:p>
        </p:txBody>
      </p:sp>
      <p:sp>
        <p:nvSpPr>
          <p:cNvPr id="45" name="object 45"/>
          <p:cNvSpPr txBox="1"/>
          <p:nvPr/>
        </p:nvSpPr>
        <p:spPr>
          <a:xfrm>
            <a:off x="3672078" y="7474457"/>
            <a:ext cx="713740" cy="200025"/>
          </a:xfrm>
          <a:prstGeom prst="rect">
            <a:avLst/>
          </a:prstGeom>
          <a:solidFill>
            <a:srgbClr val="FFFF00"/>
          </a:solidFill>
        </p:spPr>
        <p:txBody>
          <a:bodyPr vert="horz" wrap="square" lIns="0" tIns="15240" rIns="0" bIns="0" rtlCol="0">
            <a:spAutoFit/>
          </a:bodyPr>
          <a:lstStyle/>
          <a:p>
            <a:pPr>
              <a:lnSpc>
                <a:spcPct val="100000"/>
              </a:lnSpc>
              <a:spcBef>
                <a:spcPts val="120"/>
              </a:spcBef>
            </a:pPr>
            <a:r>
              <a:rPr sz="1200" b="1" spc="-5" dirty="0">
                <a:solidFill>
                  <a:srgbClr val="008000"/>
                </a:solidFill>
                <a:latin typeface="Comic Sans MS"/>
                <a:cs typeface="Comic Sans MS"/>
              </a:rPr>
              <a:t>F1=F</a:t>
            </a:r>
            <a:r>
              <a:rPr sz="1200" b="1" spc="-15" baseline="-10416" dirty="0">
                <a:solidFill>
                  <a:srgbClr val="008000"/>
                </a:solidFill>
                <a:latin typeface="Comic Sans MS"/>
                <a:cs typeface="Comic Sans MS"/>
              </a:rPr>
              <a:t>R</a:t>
            </a:r>
            <a:r>
              <a:rPr sz="1200" b="1" spc="-5" dirty="0">
                <a:solidFill>
                  <a:srgbClr val="008000"/>
                </a:solidFill>
                <a:latin typeface="Comic Sans MS"/>
                <a:cs typeface="Comic Sans MS"/>
              </a:rPr>
              <a:t>-F0</a:t>
            </a:r>
            <a:endParaRPr sz="1200">
              <a:latin typeface="Comic Sans MS"/>
              <a:cs typeface="Comic Sans MS"/>
            </a:endParaRPr>
          </a:p>
        </p:txBody>
      </p:sp>
      <p:sp>
        <p:nvSpPr>
          <p:cNvPr id="46" name="object 46"/>
          <p:cNvSpPr/>
          <p:nvPr/>
        </p:nvSpPr>
        <p:spPr>
          <a:xfrm>
            <a:off x="6163817" y="7635240"/>
            <a:ext cx="139700" cy="139700"/>
          </a:xfrm>
          <a:custGeom>
            <a:avLst/>
            <a:gdLst/>
            <a:ahLst/>
            <a:cxnLst/>
            <a:rect l="l" t="t" r="r" b="b"/>
            <a:pathLst>
              <a:path w="139700" h="139700">
                <a:moveTo>
                  <a:pt x="0" y="0"/>
                </a:moveTo>
                <a:lnTo>
                  <a:pt x="44196" y="70103"/>
                </a:lnTo>
                <a:lnTo>
                  <a:pt x="0" y="139445"/>
                </a:lnTo>
                <a:lnTo>
                  <a:pt x="139446" y="70103"/>
                </a:lnTo>
                <a:lnTo>
                  <a:pt x="0" y="0"/>
                </a:lnTo>
                <a:close/>
              </a:path>
            </a:pathLst>
          </a:custGeom>
          <a:solidFill>
            <a:srgbClr val="0000FF"/>
          </a:solidFill>
        </p:spPr>
        <p:txBody>
          <a:bodyPr wrap="square" lIns="0" tIns="0" rIns="0" bIns="0" rtlCol="0"/>
          <a:lstStyle/>
          <a:p>
            <a:endParaRPr/>
          </a:p>
        </p:txBody>
      </p:sp>
      <p:sp>
        <p:nvSpPr>
          <p:cNvPr id="47" name="object 47"/>
          <p:cNvSpPr txBox="1"/>
          <p:nvPr/>
        </p:nvSpPr>
        <p:spPr>
          <a:xfrm>
            <a:off x="527558" y="5752588"/>
            <a:ext cx="6506845" cy="1286510"/>
          </a:xfrm>
          <a:prstGeom prst="rect">
            <a:avLst/>
          </a:prstGeom>
        </p:spPr>
        <p:txBody>
          <a:bodyPr vert="horz" wrap="square" lIns="0" tIns="24765" rIns="0" bIns="0" rtlCol="0">
            <a:spAutoFit/>
          </a:bodyPr>
          <a:lstStyle/>
          <a:p>
            <a:pPr marL="12700" marR="5080" algn="just">
              <a:lnSpc>
                <a:spcPts val="1380"/>
              </a:lnSpc>
              <a:spcBef>
                <a:spcPts val="195"/>
              </a:spcBef>
            </a:pPr>
            <a:r>
              <a:rPr sz="1200" spc="-5" dirty="0">
                <a:latin typeface="Arial"/>
                <a:cs typeface="Arial"/>
              </a:rPr>
              <a:t>On obtient en sortie du multiplieur un signal ayant </a:t>
            </a:r>
            <a:r>
              <a:rPr sz="1200" dirty="0">
                <a:latin typeface="Arial"/>
                <a:cs typeface="Arial"/>
              </a:rPr>
              <a:t>2 </a:t>
            </a:r>
            <a:r>
              <a:rPr sz="1200" spc="-5" dirty="0">
                <a:latin typeface="Arial"/>
                <a:cs typeface="Arial"/>
              </a:rPr>
              <a:t>composantes, l’une avec la somme des  fréquences et l’autre avec la différence. Pour un émetteur, on cherche </a:t>
            </a:r>
            <a:r>
              <a:rPr sz="1200" dirty="0">
                <a:latin typeface="Arial"/>
                <a:cs typeface="Arial"/>
              </a:rPr>
              <a:t>à </a:t>
            </a:r>
            <a:r>
              <a:rPr sz="1200" spc="-5" dirty="0">
                <a:latin typeface="Arial"/>
                <a:cs typeface="Arial"/>
              </a:rPr>
              <a:t>élever les </a:t>
            </a:r>
            <a:r>
              <a:rPr sz="1200" dirty="0">
                <a:latin typeface="Arial"/>
                <a:cs typeface="Arial"/>
              </a:rPr>
              <a:t>fréquences,  </a:t>
            </a:r>
            <a:r>
              <a:rPr sz="1200" spc="-5" dirty="0">
                <a:latin typeface="Arial"/>
                <a:cs typeface="Arial"/>
              </a:rPr>
              <a:t>grâce </a:t>
            </a:r>
            <a:r>
              <a:rPr sz="1200" dirty="0">
                <a:latin typeface="Arial"/>
                <a:cs typeface="Arial"/>
              </a:rPr>
              <a:t>à </a:t>
            </a:r>
            <a:r>
              <a:rPr sz="1200" spc="-5" dirty="0">
                <a:latin typeface="Arial"/>
                <a:cs typeface="Arial"/>
              </a:rPr>
              <a:t>un filtre sélectif on ne gardera et </a:t>
            </a:r>
            <a:r>
              <a:rPr sz="1200" dirty="0">
                <a:latin typeface="Arial"/>
                <a:cs typeface="Arial"/>
              </a:rPr>
              <a:t>transmettra </a:t>
            </a:r>
            <a:r>
              <a:rPr sz="1200" spc="-5" dirty="0">
                <a:latin typeface="Arial"/>
                <a:cs typeface="Arial"/>
              </a:rPr>
              <a:t>que la composante contenant la fréquence  désirée.</a:t>
            </a:r>
            <a:endParaRPr sz="1200">
              <a:latin typeface="Arial"/>
              <a:cs typeface="Arial"/>
            </a:endParaRPr>
          </a:p>
          <a:p>
            <a:pPr marL="12700">
              <a:lnSpc>
                <a:spcPct val="100000"/>
              </a:lnSpc>
              <a:spcBef>
                <a:spcPts val="830"/>
              </a:spcBef>
            </a:pPr>
            <a:r>
              <a:rPr sz="1200" b="1" u="heavy" spc="-5" dirty="0">
                <a:uFill>
                  <a:solidFill>
                    <a:srgbClr val="000000"/>
                  </a:solidFill>
                </a:uFill>
                <a:latin typeface="Arial"/>
                <a:cs typeface="Arial"/>
              </a:rPr>
              <a:t>Schéma </a:t>
            </a:r>
            <a:r>
              <a:rPr sz="1200" b="1" u="heavy" dirty="0">
                <a:uFill>
                  <a:solidFill>
                    <a:srgbClr val="000000"/>
                  </a:solidFill>
                </a:uFill>
                <a:latin typeface="Arial"/>
                <a:cs typeface="Arial"/>
              </a:rPr>
              <a:t>de principe d’un </a:t>
            </a:r>
            <a:r>
              <a:rPr sz="1200" b="1" u="heavy" spc="-5" dirty="0">
                <a:uFill>
                  <a:solidFill>
                    <a:srgbClr val="000000"/>
                  </a:solidFill>
                </a:uFill>
                <a:latin typeface="Arial"/>
                <a:cs typeface="Arial"/>
              </a:rPr>
              <a:t>récepteur</a:t>
            </a:r>
            <a:r>
              <a:rPr sz="1200" b="1" u="heavy" dirty="0">
                <a:uFill>
                  <a:solidFill>
                    <a:srgbClr val="000000"/>
                  </a:solidFill>
                </a:uFill>
                <a:latin typeface="Arial"/>
                <a:cs typeface="Arial"/>
              </a:rPr>
              <a:t> :</a:t>
            </a:r>
            <a:endParaRPr sz="1200">
              <a:latin typeface="Arial"/>
              <a:cs typeface="Arial"/>
            </a:endParaRPr>
          </a:p>
          <a:p>
            <a:pPr marL="1336675">
              <a:lnSpc>
                <a:spcPct val="100000"/>
              </a:lnSpc>
              <a:spcBef>
                <a:spcPts val="605"/>
              </a:spcBef>
            </a:pPr>
            <a:r>
              <a:rPr sz="1200" b="1" spc="-5" dirty="0">
                <a:solidFill>
                  <a:srgbClr val="0000FF"/>
                </a:solidFill>
                <a:latin typeface="Arial"/>
                <a:cs typeface="Arial"/>
              </a:rPr>
              <a:t>Antenne</a:t>
            </a:r>
            <a:endParaRPr sz="1200">
              <a:latin typeface="Arial"/>
              <a:cs typeface="Arial"/>
            </a:endParaRPr>
          </a:p>
        </p:txBody>
      </p:sp>
      <p:grpSp>
        <p:nvGrpSpPr>
          <p:cNvPr id="48" name="object 48"/>
          <p:cNvGrpSpPr/>
          <p:nvPr/>
        </p:nvGrpSpPr>
        <p:grpSpPr>
          <a:xfrm>
            <a:off x="1557908" y="6930390"/>
            <a:ext cx="295275" cy="845185"/>
            <a:chOff x="1557908" y="6930390"/>
            <a:chExt cx="295275" cy="845185"/>
          </a:xfrm>
        </p:grpSpPr>
        <p:sp>
          <p:nvSpPr>
            <p:cNvPr id="49" name="object 49"/>
            <p:cNvSpPr/>
            <p:nvPr/>
          </p:nvSpPr>
          <p:spPr>
            <a:xfrm>
              <a:off x="1704593" y="6930390"/>
              <a:ext cx="0" cy="845185"/>
            </a:xfrm>
            <a:custGeom>
              <a:avLst/>
              <a:gdLst/>
              <a:ahLst/>
              <a:cxnLst/>
              <a:rect l="l" t="t" r="r" b="b"/>
              <a:pathLst>
                <a:path h="845184">
                  <a:moveTo>
                    <a:pt x="0" y="845057"/>
                  </a:moveTo>
                  <a:lnTo>
                    <a:pt x="0" y="0"/>
                  </a:lnTo>
                </a:path>
              </a:pathLst>
            </a:custGeom>
            <a:ln w="25146">
              <a:solidFill>
                <a:srgbClr val="0000FF"/>
              </a:solidFill>
            </a:ln>
          </p:spPr>
          <p:txBody>
            <a:bodyPr wrap="square" lIns="0" tIns="0" rIns="0" bIns="0" rtlCol="0"/>
            <a:lstStyle/>
            <a:p>
              <a:endParaRPr/>
            </a:p>
          </p:txBody>
        </p:sp>
        <p:sp>
          <p:nvSpPr>
            <p:cNvPr id="50" name="object 50"/>
            <p:cNvSpPr/>
            <p:nvPr/>
          </p:nvSpPr>
          <p:spPr>
            <a:xfrm>
              <a:off x="1567433" y="6950964"/>
              <a:ext cx="276225" cy="197485"/>
            </a:xfrm>
            <a:custGeom>
              <a:avLst/>
              <a:gdLst/>
              <a:ahLst/>
              <a:cxnLst/>
              <a:rect l="l" t="t" r="r" b="b"/>
              <a:pathLst>
                <a:path w="276225" h="197484">
                  <a:moveTo>
                    <a:pt x="137159" y="197358"/>
                  </a:moveTo>
                  <a:lnTo>
                    <a:pt x="0" y="0"/>
                  </a:lnTo>
                </a:path>
                <a:path w="276225" h="197484">
                  <a:moveTo>
                    <a:pt x="275843" y="0"/>
                  </a:moveTo>
                  <a:lnTo>
                    <a:pt x="137159" y="176022"/>
                  </a:lnTo>
                </a:path>
              </a:pathLst>
            </a:custGeom>
            <a:ln w="19050">
              <a:solidFill>
                <a:srgbClr val="0000FF"/>
              </a:solidFill>
            </a:ln>
          </p:spPr>
          <p:txBody>
            <a:bodyPr wrap="square" lIns="0" tIns="0" rIns="0" bIns="0" rtlCol="0"/>
            <a:lstStyle/>
            <a:p>
              <a:endParaRPr/>
            </a:p>
          </p:txBody>
        </p:sp>
      </p:grpSp>
      <p:sp>
        <p:nvSpPr>
          <p:cNvPr id="51" name="object 51"/>
          <p:cNvSpPr/>
          <p:nvPr/>
        </p:nvSpPr>
        <p:spPr>
          <a:xfrm>
            <a:off x="1232153" y="6859523"/>
            <a:ext cx="232410" cy="384810"/>
          </a:xfrm>
          <a:custGeom>
            <a:avLst/>
            <a:gdLst/>
            <a:ahLst/>
            <a:cxnLst/>
            <a:rect l="l" t="t" r="r" b="b"/>
            <a:pathLst>
              <a:path w="232409" h="384809">
                <a:moveTo>
                  <a:pt x="0" y="121920"/>
                </a:moveTo>
                <a:lnTo>
                  <a:pt x="16347" y="140255"/>
                </a:lnTo>
                <a:lnTo>
                  <a:pt x="30765" y="158876"/>
                </a:lnTo>
                <a:lnTo>
                  <a:pt x="41040" y="178069"/>
                </a:lnTo>
                <a:lnTo>
                  <a:pt x="44958" y="198120"/>
                </a:lnTo>
                <a:lnTo>
                  <a:pt x="38897" y="222146"/>
                </a:lnTo>
                <a:lnTo>
                  <a:pt x="25050" y="248602"/>
                </a:lnTo>
                <a:lnTo>
                  <a:pt x="9917" y="272486"/>
                </a:lnTo>
                <a:lnTo>
                  <a:pt x="0" y="288798"/>
                </a:lnTo>
              </a:path>
              <a:path w="232409" h="384809">
                <a:moveTo>
                  <a:pt x="176784" y="0"/>
                </a:moveTo>
                <a:lnTo>
                  <a:pt x="197048" y="41969"/>
                </a:lnTo>
                <a:lnTo>
                  <a:pt x="214884" y="84867"/>
                </a:lnTo>
                <a:lnTo>
                  <a:pt x="227576" y="129337"/>
                </a:lnTo>
                <a:lnTo>
                  <a:pt x="232409" y="176022"/>
                </a:lnTo>
                <a:lnTo>
                  <a:pt x="224897" y="231362"/>
                </a:lnTo>
                <a:lnTo>
                  <a:pt x="207740" y="292417"/>
                </a:lnTo>
                <a:lnTo>
                  <a:pt x="189011" y="347471"/>
                </a:lnTo>
                <a:lnTo>
                  <a:pt x="176784" y="384810"/>
                </a:lnTo>
              </a:path>
              <a:path w="232409" h="384809">
                <a:moveTo>
                  <a:pt x="77724" y="64770"/>
                </a:moveTo>
                <a:lnTo>
                  <a:pt x="95631" y="95035"/>
                </a:lnTo>
                <a:lnTo>
                  <a:pt x="111252" y="125729"/>
                </a:lnTo>
                <a:lnTo>
                  <a:pt x="122301" y="157567"/>
                </a:lnTo>
                <a:lnTo>
                  <a:pt x="126492" y="191262"/>
                </a:lnTo>
                <a:lnTo>
                  <a:pt x="119943" y="230552"/>
                </a:lnTo>
                <a:lnTo>
                  <a:pt x="104965" y="274129"/>
                </a:lnTo>
                <a:lnTo>
                  <a:pt x="88558" y="313420"/>
                </a:lnTo>
                <a:lnTo>
                  <a:pt x="77724" y="339851"/>
                </a:lnTo>
              </a:path>
            </a:pathLst>
          </a:custGeom>
          <a:ln w="12954">
            <a:solidFill>
              <a:srgbClr val="0000FF"/>
            </a:solidFill>
          </a:ln>
        </p:spPr>
        <p:txBody>
          <a:bodyPr wrap="square" lIns="0" tIns="0" rIns="0" bIns="0" rtlCol="0"/>
          <a:lstStyle/>
          <a:p>
            <a:endParaRPr/>
          </a:p>
        </p:txBody>
      </p:sp>
      <p:sp>
        <p:nvSpPr>
          <p:cNvPr id="52" name="object 52"/>
          <p:cNvSpPr txBox="1"/>
          <p:nvPr/>
        </p:nvSpPr>
        <p:spPr>
          <a:xfrm>
            <a:off x="5982715" y="1886962"/>
            <a:ext cx="102108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00"/>
                </a:solidFill>
                <a:latin typeface="Comic Sans MS"/>
                <a:cs typeface="Comic Sans MS"/>
              </a:rPr>
              <a:t>Ondes</a:t>
            </a:r>
            <a:r>
              <a:rPr sz="1200" b="1" spc="-75" dirty="0">
                <a:solidFill>
                  <a:srgbClr val="008000"/>
                </a:solidFill>
                <a:latin typeface="Comic Sans MS"/>
                <a:cs typeface="Comic Sans MS"/>
              </a:rPr>
              <a:t> </a:t>
            </a:r>
            <a:r>
              <a:rPr sz="1200" b="1" spc="-5" dirty="0">
                <a:solidFill>
                  <a:srgbClr val="008000"/>
                </a:solidFill>
                <a:latin typeface="Comic Sans MS"/>
                <a:cs typeface="Comic Sans MS"/>
              </a:rPr>
              <a:t>émises</a:t>
            </a:r>
            <a:endParaRPr sz="1200">
              <a:latin typeface="Comic Sans MS"/>
              <a:cs typeface="Comic Sans MS"/>
            </a:endParaRPr>
          </a:p>
        </p:txBody>
      </p:sp>
      <p:sp>
        <p:nvSpPr>
          <p:cNvPr id="53" name="object 53"/>
          <p:cNvSpPr txBox="1"/>
          <p:nvPr/>
        </p:nvSpPr>
        <p:spPr>
          <a:xfrm>
            <a:off x="5958078" y="2098036"/>
            <a:ext cx="1059180" cy="208279"/>
          </a:xfrm>
          <a:prstGeom prst="rect">
            <a:avLst/>
          </a:prstGeom>
        </p:spPr>
        <p:txBody>
          <a:bodyPr vert="horz" wrap="square" lIns="0" tIns="12700" rIns="0" bIns="0" rtlCol="0">
            <a:spAutoFit/>
          </a:bodyPr>
          <a:lstStyle/>
          <a:p>
            <a:pPr marL="38100">
              <a:lnSpc>
                <a:spcPct val="100000"/>
              </a:lnSpc>
              <a:spcBef>
                <a:spcPts val="100"/>
              </a:spcBef>
            </a:pPr>
            <a:r>
              <a:rPr sz="1200" b="1" dirty="0">
                <a:solidFill>
                  <a:srgbClr val="008000"/>
                </a:solidFill>
                <a:latin typeface="Comic Sans MS"/>
                <a:cs typeface="Comic Sans MS"/>
              </a:rPr>
              <a:t>à :</a:t>
            </a:r>
            <a:r>
              <a:rPr sz="1200" b="1" spc="-55" dirty="0">
                <a:solidFill>
                  <a:srgbClr val="008000"/>
                </a:solidFill>
                <a:latin typeface="Comic Sans MS"/>
                <a:cs typeface="Comic Sans MS"/>
              </a:rPr>
              <a:t> </a:t>
            </a:r>
            <a:r>
              <a:rPr sz="1200" b="1" spc="-10" dirty="0">
                <a:solidFill>
                  <a:srgbClr val="008000"/>
                </a:solidFill>
                <a:latin typeface="Comic Sans MS"/>
                <a:cs typeface="Comic Sans MS"/>
              </a:rPr>
              <a:t>F</a:t>
            </a:r>
            <a:r>
              <a:rPr sz="1200" b="1" spc="-15" baseline="-10416" dirty="0">
                <a:solidFill>
                  <a:srgbClr val="008000"/>
                </a:solidFill>
                <a:latin typeface="Comic Sans MS"/>
                <a:cs typeface="Comic Sans MS"/>
              </a:rPr>
              <a:t>E</a:t>
            </a:r>
            <a:r>
              <a:rPr sz="1200" b="1" spc="-10" dirty="0">
                <a:solidFill>
                  <a:srgbClr val="008000"/>
                </a:solidFill>
                <a:latin typeface="Comic Sans MS"/>
                <a:cs typeface="Comic Sans MS"/>
              </a:rPr>
              <a:t>=F1+F0</a:t>
            </a:r>
            <a:endParaRPr sz="1200">
              <a:latin typeface="Comic Sans MS"/>
              <a:cs typeface="Comic Sans MS"/>
            </a:endParaRPr>
          </a:p>
        </p:txBody>
      </p:sp>
      <p:grpSp>
        <p:nvGrpSpPr>
          <p:cNvPr id="54" name="object 54"/>
          <p:cNvGrpSpPr/>
          <p:nvPr/>
        </p:nvGrpSpPr>
        <p:grpSpPr>
          <a:xfrm>
            <a:off x="1966722" y="2017772"/>
            <a:ext cx="4037965" cy="695325"/>
            <a:chOff x="1966722" y="2017772"/>
            <a:chExt cx="4037965" cy="695325"/>
          </a:xfrm>
        </p:grpSpPr>
        <p:sp>
          <p:nvSpPr>
            <p:cNvPr id="55" name="object 55"/>
            <p:cNvSpPr/>
            <p:nvPr/>
          </p:nvSpPr>
          <p:spPr>
            <a:xfrm>
              <a:off x="5554218" y="2356104"/>
              <a:ext cx="437515" cy="0"/>
            </a:xfrm>
            <a:custGeom>
              <a:avLst/>
              <a:gdLst/>
              <a:ahLst/>
              <a:cxnLst/>
              <a:rect l="l" t="t" r="r" b="b"/>
              <a:pathLst>
                <a:path w="437514">
                  <a:moveTo>
                    <a:pt x="0" y="0"/>
                  </a:moveTo>
                  <a:lnTo>
                    <a:pt x="437388" y="0"/>
                  </a:lnTo>
                </a:path>
              </a:pathLst>
            </a:custGeom>
            <a:ln w="25146">
              <a:solidFill>
                <a:srgbClr val="0000FF"/>
              </a:solidFill>
            </a:ln>
          </p:spPr>
          <p:txBody>
            <a:bodyPr wrap="square" lIns="0" tIns="0" rIns="0" bIns="0" rtlCol="0"/>
            <a:lstStyle/>
            <a:p>
              <a:endParaRPr/>
            </a:p>
          </p:txBody>
        </p:sp>
        <p:sp>
          <p:nvSpPr>
            <p:cNvPr id="56" name="object 56"/>
            <p:cNvSpPr/>
            <p:nvPr/>
          </p:nvSpPr>
          <p:spPr>
            <a:xfrm>
              <a:off x="4203954" y="2017772"/>
              <a:ext cx="1333500" cy="694944"/>
            </a:xfrm>
            <a:prstGeom prst="rect">
              <a:avLst/>
            </a:prstGeom>
            <a:blipFill>
              <a:blip r:embed="rId3" cstate="print"/>
              <a:stretch>
                <a:fillRect/>
              </a:stretch>
            </a:blipFill>
          </p:spPr>
          <p:txBody>
            <a:bodyPr wrap="square" lIns="0" tIns="0" rIns="0" bIns="0" rtlCol="0"/>
            <a:lstStyle/>
            <a:p>
              <a:endParaRPr/>
            </a:p>
          </p:txBody>
        </p:sp>
        <p:sp>
          <p:nvSpPr>
            <p:cNvPr id="57" name="object 57"/>
            <p:cNvSpPr/>
            <p:nvPr/>
          </p:nvSpPr>
          <p:spPr>
            <a:xfrm>
              <a:off x="1966722" y="2017772"/>
              <a:ext cx="1331976" cy="694944"/>
            </a:xfrm>
            <a:prstGeom prst="rect">
              <a:avLst/>
            </a:prstGeom>
            <a:blipFill>
              <a:blip r:embed="rId3" cstate="print"/>
              <a:stretch>
                <a:fillRect/>
              </a:stretch>
            </a:blipFill>
          </p:spPr>
          <p:txBody>
            <a:bodyPr wrap="square" lIns="0" tIns="0" rIns="0" bIns="0" rtlCol="0"/>
            <a:lstStyle/>
            <a:p>
              <a:endParaRPr/>
            </a:p>
          </p:txBody>
        </p:sp>
      </p:grpSp>
      <p:sp>
        <p:nvSpPr>
          <p:cNvPr id="58" name="object 58"/>
          <p:cNvSpPr/>
          <p:nvPr/>
        </p:nvSpPr>
        <p:spPr>
          <a:xfrm>
            <a:off x="1974342" y="3219446"/>
            <a:ext cx="1331976" cy="680466"/>
          </a:xfrm>
          <a:prstGeom prst="rect">
            <a:avLst/>
          </a:prstGeom>
          <a:blipFill>
            <a:blip r:embed="rId4" cstate="print"/>
            <a:stretch>
              <a:fillRect/>
            </a:stretch>
          </a:blipFill>
        </p:spPr>
        <p:txBody>
          <a:bodyPr wrap="square" lIns="0" tIns="0" rIns="0" bIns="0" rtlCol="0"/>
          <a:lstStyle/>
          <a:p>
            <a:endParaRPr/>
          </a:p>
        </p:txBody>
      </p:sp>
      <p:sp>
        <p:nvSpPr>
          <p:cNvPr id="59" name="object 59"/>
          <p:cNvSpPr txBox="1"/>
          <p:nvPr/>
        </p:nvSpPr>
        <p:spPr>
          <a:xfrm>
            <a:off x="4203953" y="2017776"/>
            <a:ext cx="1333500" cy="695325"/>
          </a:xfrm>
          <a:prstGeom prst="rect">
            <a:avLst/>
          </a:prstGeom>
          <a:ln w="19050">
            <a:solidFill>
              <a:srgbClr val="000080"/>
            </a:solidFill>
          </a:ln>
        </p:spPr>
        <p:txBody>
          <a:bodyPr vert="horz" wrap="square" lIns="0" tIns="114935" rIns="0" bIns="0" rtlCol="0">
            <a:spAutoFit/>
          </a:bodyPr>
          <a:lstStyle/>
          <a:p>
            <a:pPr marL="346710">
              <a:lnSpc>
                <a:spcPts val="1405"/>
              </a:lnSpc>
              <a:spcBef>
                <a:spcPts val="905"/>
              </a:spcBef>
            </a:pPr>
            <a:r>
              <a:rPr sz="1200" b="1" spc="-5" dirty="0">
                <a:solidFill>
                  <a:srgbClr val="0000FF"/>
                </a:solidFill>
                <a:latin typeface="Arial"/>
                <a:cs typeface="Arial"/>
              </a:rPr>
              <a:t>Emission</a:t>
            </a:r>
            <a:endParaRPr sz="1200">
              <a:latin typeface="Arial"/>
              <a:cs typeface="Arial"/>
            </a:endParaRPr>
          </a:p>
          <a:p>
            <a:pPr marL="291465">
              <a:lnSpc>
                <a:spcPts val="1405"/>
              </a:lnSpc>
            </a:pPr>
            <a:r>
              <a:rPr sz="1200" spc="-5" dirty="0">
                <a:solidFill>
                  <a:srgbClr val="0000FF"/>
                </a:solidFill>
                <a:latin typeface="Arial"/>
                <a:cs typeface="Arial"/>
              </a:rPr>
              <a:t>(puissance)</a:t>
            </a:r>
            <a:endParaRPr sz="1200">
              <a:latin typeface="Arial"/>
              <a:cs typeface="Arial"/>
            </a:endParaRPr>
          </a:p>
        </p:txBody>
      </p:sp>
      <p:grpSp>
        <p:nvGrpSpPr>
          <p:cNvPr id="60" name="object 60"/>
          <p:cNvGrpSpPr/>
          <p:nvPr/>
        </p:nvGrpSpPr>
        <p:grpSpPr>
          <a:xfrm>
            <a:off x="1165352" y="1511300"/>
            <a:ext cx="4839335" cy="1341755"/>
            <a:chOff x="1165352" y="1511300"/>
            <a:chExt cx="4839335" cy="1341755"/>
          </a:xfrm>
        </p:grpSpPr>
        <p:sp>
          <p:nvSpPr>
            <p:cNvPr id="61" name="object 61"/>
            <p:cNvSpPr/>
            <p:nvPr/>
          </p:nvSpPr>
          <p:spPr>
            <a:xfrm>
              <a:off x="5991605" y="1524000"/>
              <a:ext cx="0" cy="845185"/>
            </a:xfrm>
            <a:custGeom>
              <a:avLst/>
              <a:gdLst/>
              <a:ahLst/>
              <a:cxnLst/>
              <a:rect l="l" t="t" r="r" b="b"/>
              <a:pathLst>
                <a:path h="845185">
                  <a:moveTo>
                    <a:pt x="0" y="845057"/>
                  </a:moveTo>
                  <a:lnTo>
                    <a:pt x="0" y="0"/>
                  </a:lnTo>
                </a:path>
              </a:pathLst>
            </a:custGeom>
            <a:ln w="25146">
              <a:solidFill>
                <a:srgbClr val="0000FF"/>
              </a:solidFill>
            </a:ln>
          </p:spPr>
          <p:txBody>
            <a:bodyPr wrap="square" lIns="0" tIns="0" rIns="0" bIns="0" rtlCol="0"/>
            <a:lstStyle/>
            <a:p>
              <a:endParaRPr/>
            </a:p>
          </p:txBody>
        </p:sp>
        <p:sp>
          <p:nvSpPr>
            <p:cNvPr id="62" name="object 62"/>
            <p:cNvSpPr/>
            <p:nvPr/>
          </p:nvSpPr>
          <p:spPr>
            <a:xfrm>
              <a:off x="2575560" y="2712719"/>
              <a:ext cx="139700" cy="140335"/>
            </a:xfrm>
            <a:custGeom>
              <a:avLst/>
              <a:gdLst/>
              <a:ahLst/>
              <a:cxnLst/>
              <a:rect l="l" t="t" r="r" b="b"/>
              <a:pathLst>
                <a:path w="139700" h="140335">
                  <a:moveTo>
                    <a:pt x="70103" y="0"/>
                  </a:moveTo>
                  <a:lnTo>
                    <a:pt x="0" y="140207"/>
                  </a:lnTo>
                  <a:lnTo>
                    <a:pt x="70103" y="96011"/>
                  </a:lnTo>
                  <a:lnTo>
                    <a:pt x="139445" y="140207"/>
                  </a:lnTo>
                  <a:lnTo>
                    <a:pt x="70103" y="0"/>
                  </a:lnTo>
                  <a:close/>
                </a:path>
              </a:pathLst>
            </a:custGeom>
            <a:solidFill>
              <a:srgbClr val="0000FF"/>
            </a:solidFill>
          </p:spPr>
          <p:txBody>
            <a:bodyPr wrap="square" lIns="0" tIns="0" rIns="0" bIns="0" rtlCol="0"/>
            <a:lstStyle/>
            <a:p>
              <a:endParaRPr/>
            </a:p>
          </p:txBody>
        </p:sp>
        <p:sp>
          <p:nvSpPr>
            <p:cNvPr id="63" name="object 63"/>
            <p:cNvSpPr/>
            <p:nvPr/>
          </p:nvSpPr>
          <p:spPr>
            <a:xfrm>
              <a:off x="1178052" y="2423160"/>
              <a:ext cx="666115" cy="0"/>
            </a:xfrm>
            <a:custGeom>
              <a:avLst/>
              <a:gdLst/>
              <a:ahLst/>
              <a:cxnLst/>
              <a:rect l="l" t="t" r="r" b="b"/>
              <a:pathLst>
                <a:path w="666114">
                  <a:moveTo>
                    <a:pt x="0" y="0"/>
                  </a:moveTo>
                  <a:lnTo>
                    <a:pt x="665987" y="0"/>
                  </a:lnTo>
                </a:path>
              </a:pathLst>
            </a:custGeom>
            <a:ln w="25146">
              <a:solidFill>
                <a:srgbClr val="0000FF"/>
              </a:solidFill>
            </a:ln>
          </p:spPr>
          <p:txBody>
            <a:bodyPr wrap="square" lIns="0" tIns="0" rIns="0" bIns="0" rtlCol="0"/>
            <a:lstStyle/>
            <a:p>
              <a:endParaRPr/>
            </a:p>
          </p:txBody>
        </p:sp>
        <p:sp>
          <p:nvSpPr>
            <p:cNvPr id="64" name="object 64"/>
            <p:cNvSpPr/>
            <p:nvPr/>
          </p:nvSpPr>
          <p:spPr>
            <a:xfrm>
              <a:off x="1798320" y="2353817"/>
              <a:ext cx="140335" cy="139700"/>
            </a:xfrm>
            <a:custGeom>
              <a:avLst/>
              <a:gdLst/>
              <a:ahLst/>
              <a:cxnLst/>
              <a:rect l="l" t="t" r="r" b="b"/>
              <a:pathLst>
                <a:path w="140335" h="139700">
                  <a:moveTo>
                    <a:pt x="0" y="0"/>
                  </a:moveTo>
                  <a:lnTo>
                    <a:pt x="44196" y="69341"/>
                  </a:lnTo>
                  <a:lnTo>
                    <a:pt x="0" y="139446"/>
                  </a:lnTo>
                  <a:lnTo>
                    <a:pt x="140207" y="69341"/>
                  </a:lnTo>
                  <a:lnTo>
                    <a:pt x="0" y="0"/>
                  </a:lnTo>
                  <a:close/>
                </a:path>
              </a:pathLst>
            </a:custGeom>
            <a:solidFill>
              <a:srgbClr val="0000FF"/>
            </a:solidFill>
          </p:spPr>
          <p:txBody>
            <a:bodyPr wrap="square" lIns="0" tIns="0" rIns="0" bIns="0" rtlCol="0"/>
            <a:lstStyle/>
            <a:p>
              <a:endParaRPr/>
            </a:p>
          </p:txBody>
        </p:sp>
        <p:sp>
          <p:nvSpPr>
            <p:cNvPr id="65" name="object 65"/>
            <p:cNvSpPr/>
            <p:nvPr/>
          </p:nvSpPr>
          <p:spPr>
            <a:xfrm>
              <a:off x="3298697" y="2386583"/>
              <a:ext cx="811530" cy="0"/>
            </a:xfrm>
            <a:custGeom>
              <a:avLst/>
              <a:gdLst/>
              <a:ahLst/>
              <a:cxnLst/>
              <a:rect l="l" t="t" r="r" b="b"/>
              <a:pathLst>
                <a:path w="811529">
                  <a:moveTo>
                    <a:pt x="0" y="0"/>
                  </a:moveTo>
                  <a:lnTo>
                    <a:pt x="811529" y="0"/>
                  </a:lnTo>
                </a:path>
              </a:pathLst>
            </a:custGeom>
            <a:ln w="25146">
              <a:solidFill>
                <a:srgbClr val="0000FF"/>
              </a:solidFill>
            </a:ln>
          </p:spPr>
          <p:txBody>
            <a:bodyPr wrap="square" lIns="0" tIns="0" rIns="0" bIns="0" rtlCol="0"/>
            <a:lstStyle/>
            <a:p>
              <a:endParaRPr/>
            </a:p>
          </p:txBody>
        </p:sp>
        <p:sp>
          <p:nvSpPr>
            <p:cNvPr id="66" name="object 66"/>
            <p:cNvSpPr/>
            <p:nvPr/>
          </p:nvSpPr>
          <p:spPr>
            <a:xfrm>
              <a:off x="4064508" y="2317241"/>
              <a:ext cx="140335" cy="139700"/>
            </a:xfrm>
            <a:custGeom>
              <a:avLst/>
              <a:gdLst/>
              <a:ahLst/>
              <a:cxnLst/>
              <a:rect l="l" t="t" r="r" b="b"/>
              <a:pathLst>
                <a:path w="140335" h="139700">
                  <a:moveTo>
                    <a:pt x="0" y="0"/>
                  </a:moveTo>
                  <a:lnTo>
                    <a:pt x="44195" y="69341"/>
                  </a:lnTo>
                  <a:lnTo>
                    <a:pt x="0" y="139446"/>
                  </a:lnTo>
                  <a:lnTo>
                    <a:pt x="140207" y="69341"/>
                  </a:lnTo>
                  <a:lnTo>
                    <a:pt x="0" y="0"/>
                  </a:lnTo>
                  <a:close/>
                </a:path>
              </a:pathLst>
            </a:custGeom>
            <a:solidFill>
              <a:srgbClr val="0000FF"/>
            </a:solidFill>
          </p:spPr>
          <p:txBody>
            <a:bodyPr wrap="square" lIns="0" tIns="0" rIns="0" bIns="0" rtlCol="0"/>
            <a:lstStyle/>
            <a:p>
              <a:endParaRPr/>
            </a:p>
          </p:txBody>
        </p:sp>
      </p:grpSp>
      <p:sp>
        <p:nvSpPr>
          <p:cNvPr id="67" name="object 67"/>
          <p:cNvSpPr txBox="1"/>
          <p:nvPr/>
        </p:nvSpPr>
        <p:spPr>
          <a:xfrm>
            <a:off x="1966722" y="2017776"/>
            <a:ext cx="1332230" cy="695325"/>
          </a:xfrm>
          <a:prstGeom prst="rect">
            <a:avLst/>
          </a:prstGeom>
          <a:ln w="19050">
            <a:solidFill>
              <a:srgbClr val="000080"/>
            </a:solidFill>
          </a:ln>
        </p:spPr>
        <p:txBody>
          <a:bodyPr vert="horz" wrap="square" lIns="0" tIns="132080" rIns="0" bIns="0" rtlCol="0">
            <a:spAutoFit/>
          </a:bodyPr>
          <a:lstStyle/>
          <a:p>
            <a:pPr marL="292735" marR="52069" indent="-250190">
              <a:lnSpc>
                <a:spcPts val="1380"/>
              </a:lnSpc>
              <a:spcBef>
                <a:spcPts val="1040"/>
              </a:spcBef>
            </a:pPr>
            <a:r>
              <a:rPr sz="1200" b="1" dirty="0">
                <a:solidFill>
                  <a:srgbClr val="0000FF"/>
                </a:solidFill>
                <a:latin typeface="Arial"/>
                <a:cs typeface="Arial"/>
              </a:rPr>
              <a:t>Transposition</a:t>
            </a:r>
            <a:r>
              <a:rPr sz="1200" b="1" spc="-95" dirty="0">
                <a:solidFill>
                  <a:srgbClr val="0000FF"/>
                </a:solidFill>
                <a:latin typeface="Arial"/>
                <a:cs typeface="Arial"/>
              </a:rPr>
              <a:t> </a:t>
            </a:r>
            <a:r>
              <a:rPr sz="1200" b="1" dirty="0">
                <a:solidFill>
                  <a:srgbClr val="0000FF"/>
                </a:solidFill>
                <a:latin typeface="Arial"/>
                <a:cs typeface="Arial"/>
              </a:rPr>
              <a:t>de  </a:t>
            </a:r>
            <a:r>
              <a:rPr sz="1200" b="1" spc="-5" dirty="0">
                <a:solidFill>
                  <a:srgbClr val="0000FF"/>
                </a:solidFill>
                <a:latin typeface="Arial"/>
                <a:cs typeface="Arial"/>
              </a:rPr>
              <a:t>fréquence</a:t>
            </a:r>
            <a:endParaRPr sz="1200">
              <a:latin typeface="Arial"/>
              <a:cs typeface="Arial"/>
            </a:endParaRPr>
          </a:p>
        </p:txBody>
      </p:sp>
      <p:sp>
        <p:nvSpPr>
          <p:cNvPr id="68" name="object 68"/>
          <p:cNvSpPr/>
          <p:nvPr/>
        </p:nvSpPr>
        <p:spPr>
          <a:xfrm>
            <a:off x="1719072" y="2174748"/>
            <a:ext cx="185420" cy="200025"/>
          </a:xfrm>
          <a:custGeom>
            <a:avLst/>
            <a:gdLst/>
            <a:ahLst/>
            <a:cxnLst/>
            <a:rect l="l" t="t" r="r" b="b"/>
            <a:pathLst>
              <a:path w="185419" h="200025">
                <a:moveTo>
                  <a:pt x="185166" y="0"/>
                </a:moveTo>
                <a:lnTo>
                  <a:pt x="0" y="0"/>
                </a:lnTo>
                <a:lnTo>
                  <a:pt x="0" y="199644"/>
                </a:lnTo>
                <a:lnTo>
                  <a:pt x="185166" y="199644"/>
                </a:lnTo>
                <a:lnTo>
                  <a:pt x="185166" y="0"/>
                </a:lnTo>
                <a:close/>
              </a:path>
            </a:pathLst>
          </a:custGeom>
          <a:solidFill>
            <a:srgbClr val="FFFF00"/>
          </a:solidFill>
        </p:spPr>
        <p:txBody>
          <a:bodyPr wrap="square" lIns="0" tIns="0" rIns="0" bIns="0" rtlCol="0"/>
          <a:lstStyle/>
          <a:p>
            <a:endParaRPr/>
          </a:p>
        </p:txBody>
      </p:sp>
      <p:sp>
        <p:nvSpPr>
          <p:cNvPr id="69" name="object 69"/>
          <p:cNvSpPr txBox="1"/>
          <p:nvPr/>
        </p:nvSpPr>
        <p:spPr>
          <a:xfrm>
            <a:off x="618998" y="1934968"/>
            <a:ext cx="1297940" cy="450850"/>
          </a:xfrm>
          <a:prstGeom prst="rect">
            <a:avLst/>
          </a:prstGeom>
        </p:spPr>
        <p:txBody>
          <a:bodyPr vert="horz" wrap="square" lIns="0" tIns="12700" rIns="0" bIns="0" rtlCol="0">
            <a:spAutoFit/>
          </a:bodyPr>
          <a:lstStyle/>
          <a:p>
            <a:pPr marL="12700" marR="5080" indent="342900">
              <a:lnSpc>
                <a:spcPct val="116199"/>
              </a:lnSpc>
              <a:spcBef>
                <a:spcPts val="100"/>
              </a:spcBef>
            </a:pPr>
            <a:r>
              <a:rPr sz="1200" b="1" spc="-5" dirty="0">
                <a:solidFill>
                  <a:srgbClr val="008000"/>
                </a:solidFill>
                <a:latin typeface="Comic Sans MS"/>
                <a:cs typeface="Comic Sans MS"/>
              </a:rPr>
              <a:t>Signal </a:t>
            </a:r>
            <a:r>
              <a:rPr sz="1200" b="1" dirty="0">
                <a:solidFill>
                  <a:srgbClr val="008000"/>
                </a:solidFill>
                <a:latin typeface="Comic Sans MS"/>
                <a:cs typeface="Comic Sans MS"/>
              </a:rPr>
              <a:t>à  </a:t>
            </a:r>
            <a:r>
              <a:rPr sz="1200" b="1" spc="-5" dirty="0">
                <a:solidFill>
                  <a:srgbClr val="008000"/>
                </a:solidFill>
                <a:latin typeface="Comic Sans MS"/>
                <a:cs typeface="Comic Sans MS"/>
              </a:rPr>
              <a:t>transmettre </a:t>
            </a:r>
            <a:r>
              <a:rPr sz="1200" b="1" dirty="0">
                <a:solidFill>
                  <a:srgbClr val="008000"/>
                </a:solidFill>
                <a:latin typeface="Comic Sans MS"/>
                <a:cs typeface="Comic Sans MS"/>
              </a:rPr>
              <a:t>:</a:t>
            </a:r>
            <a:r>
              <a:rPr sz="1200" b="1" spc="-85" dirty="0">
                <a:solidFill>
                  <a:srgbClr val="008000"/>
                </a:solidFill>
                <a:latin typeface="Comic Sans MS"/>
                <a:cs typeface="Comic Sans MS"/>
              </a:rPr>
              <a:t> </a:t>
            </a:r>
            <a:r>
              <a:rPr sz="1200" b="1" spc="-5" dirty="0">
                <a:solidFill>
                  <a:srgbClr val="008000"/>
                </a:solidFill>
                <a:latin typeface="Comic Sans MS"/>
                <a:cs typeface="Comic Sans MS"/>
              </a:rPr>
              <a:t>F1</a:t>
            </a:r>
            <a:endParaRPr sz="1200">
              <a:latin typeface="Comic Sans MS"/>
              <a:cs typeface="Comic Sans MS"/>
            </a:endParaRPr>
          </a:p>
        </p:txBody>
      </p:sp>
      <p:sp>
        <p:nvSpPr>
          <p:cNvPr id="70" name="object 70"/>
          <p:cNvSpPr/>
          <p:nvPr/>
        </p:nvSpPr>
        <p:spPr>
          <a:xfrm>
            <a:off x="2318766" y="2934461"/>
            <a:ext cx="185420" cy="203200"/>
          </a:xfrm>
          <a:custGeom>
            <a:avLst/>
            <a:gdLst/>
            <a:ahLst/>
            <a:cxnLst/>
            <a:rect l="l" t="t" r="r" b="b"/>
            <a:pathLst>
              <a:path w="185419" h="203200">
                <a:moveTo>
                  <a:pt x="185166" y="0"/>
                </a:moveTo>
                <a:lnTo>
                  <a:pt x="0" y="0"/>
                </a:lnTo>
                <a:lnTo>
                  <a:pt x="0" y="202692"/>
                </a:lnTo>
                <a:lnTo>
                  <a:pt x="185166" y="202692"/>
                </a:lnTo>
                <a:lnTo>
                  <a:pt x="185166" y="0"/>
                </a:lnTo>
                <a:close/>
              </a:path>
            </a:pathLst>
          </a:custGeom>
          <a:solidFill>
            <a:srgbClr val="FFFF00"/>
          </a:solidFill>
        </p:spPr>
        <p:txBody>
          <a:bodyPr wrap="square" lIns="0" tIns="0" rIns="0" bIns="0" rtlCol="0"/>
          <a:lstStyle/>
          <a:p>
            <a:endParaRPr/>
          </a:p>
        </p:txBody>
      </p:sp>
      <p:sp>
        <p:nvSpPr>
          <p:cNvPr id="71" name="object 71"/>
          <p:cNvSpPr txBox="1"/>
          <p:nvPr/>
        </p:nvSpPr>
        <p:spPr>
          <a:xfrm>
            <a:off x="1477010" y="2696206"/>
            <a:ext cx="489584" cy="449580"/>
          </a:xfrm>
          <a:prstGeom prst="rect">
            <a:avLst/>
          </a:prstGeom>
        </p:spPr>
        <p:txBody>
          <a:bodyPr vert="horz" wrap="square" lIns="0" tIns="12700" rIns="0" bIns="0" rtlCol="0">
            <a:spAutoFit/>
          </a:bodyPr>
          <a:lstStyle/>
          <a:p>
            <a:pPr marL="12700" marR="5080" indent="17145">
              <a:lnSpc>
                <a:spcPct val="115799"/>
              </a:lnSpc>
              <a:spcBef>
                <a:spcPts val="100"/>
              </a:spcBef>
            </a:pPr>
            <a:r>
              <a:rPr sz="1200" b="1" dirty="0">
                <a:solidFill>
                  <a:srgbClr val="008000"/>
                </a:solidFill>
                <a:latin typeface="Comic Sans MS"/>
                <a:cs typeface="Comic Sans MS"/>
              </a:rPr>
              <a:t>Fréqu  </a:t>
            </a:r>
            <a:r>
              <a:rPr sz="1200" b="1" spc="-5" dirty="0">
                <a:solidFill>
                  <a:srgbClr val="008000"/>
                </a:solidFill>
                <a:latin typeface="Comic Sans MS"/>
                <a:cs typeface="Comic Sans MS"/>
              </a:rPr>
              <a:t>décala</a:t>
            </a:r>
            <a:endParaRPr sz="1200">
              <a:latin typeface="Comic Sans MS"/>
              <a:cs typeface="Comic Sans MS"/>
            </a:endParaRPr>
          </a:p>
        </p:txBody>
      </p:sp>
      <p:graphicFrame>
        <p:nvGraphicFramePr>
          <p:cNvPr id="72" name="object 72"/>
          <p:cNvGraphicFramePr>
            <a:graphicFrameLocks noGrp="1"/>
          </p:cNvGraphicFramePr>
          <p:nvPr/>
        </p:nvGraphicFramePr>
        <p:xfrm>
          <a:off x="1964817" y="2806445"/>
          <a:ext cx="1360805" cy="1102995"/>
        </p:xfrm>
        <a:graphic>
          <a:graphicData uri="http://schemas.openxmlformats.org/drawingml/2006/table">
            <a:tbl>
              <a:tblPr firstRow="1" bandRow="1">
                <a:tableStyleId>{2D5ABB26-0587-4C30-8999-92F81FD0307C}</a:tableStyleId>
              </a:tblPr>
              <a:tblGrid>
                <a:gridCol w="670560"/>
                <a:gridCol w="661670"/>
              </a:tblGrid>
              <a:tr h="413003">
                <a:tc>
                  <a:txBody>
                    <a:bodyPr/>
                    <a:lstStyle/>
                    <a:p>
                      <a:pPr>
                        <a:lnSpc>
                          <a:spcPts val="900"/>
                        </a:lnSpc>
                      </a:pPr>
                      <a:r>
                        <a:rPr sz="1200" b="1" dirty="0">
                          <a:solidFill>
                            <a:srgbClr val="008000"/>
                          </a:solidFill>
                          <a:latin typeface="Comic Sans MS"/>
                          <a:cs typeface="Comic Sans MS"/>
                        </a:rPr>
                        <a:t>ence</a:t>
                      </a:r>
                      <a:r>
                        <a:rPr sz="1200" b="1" spc="-100" dirty="0">
                          <a:solidFill>
                            <a:srgbClr val="008000"/>
                          </a:solidFill>
                          <a:latin typeface="Comic Sans MS"/>
                          <a:cs typeface="Comic Sans MS"/>
                        </a:rPr>
                        <a:t> </a:t>
                      </a:r>
                      <a:r>
                        <a:rPr sz="1200" b="1" spc="-5" dirty="0">
                          <a:solidFill>
                            <a:srgbClr val="008000"/>
                          </a:solidFill>
                          <a:latin typeface="Comic Sans MS"/>
                          <a:cs typeface="Comic Sans MS"/>
                        </a:rPr>
                        <a:t>de</a:t>
                      </a:r>
                      <a:endParaRPr sz="1200">
                        <a:latin typeface="Comic Sans MS"/>
                        <a:cs typeface="Comic Sans MS"/>
                      </a:endParaRPr>
                    </a:p>
                    <a:p>
                      <a:pPr>
                        <a:lnSpc>
                          <a:spcPct val="100000"/>
                        </a:lnSpc>
                        <a:spcBef>
                          <a:spcPts val="225"/>
                        </a:spcBef>
                      </a:pPr>
                      <a:r>
                        <a:rPr sz="1200" b="1" spc="-5" dirty="0">
                          <a:solidFill>
                            <a:srgbClr val="008000"/>
                          </a:solidFill>
                          <a:latin typeface="Comic Sans MS"/>
                          <a:cs typeface="Comic Sans MS"/>
                        </a:rPr>
                        <a:t>ge </a:t>
                      </a:r>
                      <a:r>
                        <a:rPr sz="1200" b="1" dirty="0">
                          <a:solidFill>
                            <a:srgbClr val="008000"/>
                          </a:solidFill>
                          <a:latin typeface="Comic Sans MS"/>
                          <a:cs typeface="Comic Sans MS"/>
                        </a:rPr>
                        <a:t>:</a:t>
                      </a:r>
                      <a:r>
                        <a:rPr sz="1200" b="1" spc="-90" dirty="0">
                          <a:solidFill>
                            <a:srgbClr val="008000"/>
                          </a:solidFill>
                          <a:latin typeface="Comic Sans MS"/>
                          <a:cs typeface="Comic Sans MS"/>
                        </a:rPr>
                        <a:t> </a:t>
                      </a:r>
                      <a:r>
                        <a:rPr sz="1200" b="1" dirty="0">
                          <a:solidFill>
                            <a:srgbClr val="008000"/>
                          </a:solidFill>
                          <a:latin typeface="Comic Sans MS"/>
                          <a:cs typeface="Comic Sans MS"/>
                        </a:rPr>
                        <a:t>F0</a:t>
                      </a:r>
                      <a:endParaRPr sz="1200">
                        <a:latin typeface="Comic Sans MS"/>
                        <a:cs typeface="Comic Sans MS"/>
                      </a:endParaRPr>
                    </a:p>
                  </a:txBody>
                  <a:tcPr marL="0" marR="0" marT="0" marB="0">
                    <a:lnR w="28575">
                      <a:solidFill>
                        <a:srgbClr val="0000FF"/>
                      </a:solidFill>
                      <a:prstDash val="solid"/>
                    </a:lnR>
                    <a:lnB w="19050">
                      <a:solidFill>
                        <a:srgbClr val="000080"/>
                      </a:solidFill>
                      <a:prstDash val="solid"/>
                    </a:lnB>
                  </a:tcPr>
                </a:tc>
                <a:tc>
                  <a:txBody>
                    <a:bodyPr/>
                    <a:lstStyle/>
                    <a:p>
                      <a:pPr>
                        <a:lnSpc>
                          <a:spcPct val="100000"/>
                        </a:lnSpc>
                      </a:pPr>
                      <a:endParaRPr sz="1100">
                        <a:latin typeface="Times New Roman"/>
                        <a:cs typeface="Times New Roman"/>
                      </a:endParaRPr>
                    </a:p>
                  </a:txBody>
                  <a:tcPr marL="0" marR="0" marT="0" marB="0">
                    <a:lnL w="28575">
                      <a:solidFill>
                        <a:srgbClr val="0000FF"/>
                      </a:solidFill>
                      <a:prstDash val="solid"/>
                    </a:lnL>
                    <a:lnB w="19050">
                      <a:solidFill>
                        <a:srgbClr val="000080"/>
                      </a:solidFill>
                      <a:prstDash val="solid"/>
                    </a:lnB>
                  </a:tcPr>
                </a:tc>
              </a:tr>
              <a:tr h="680466">
                <a:tc gridSpan="2">
                  <a:txBody>
                    <a:bodyPr/>
                    <a:lstStyle/>
                    <a:p>
                      <a:pPr marL="334010" marR="285750" indent="-85725">
                        <a:lnSpc>
                          <a:spcPts val="1410"/>
                        </a:lnSpc>
                        <a:spcBef>
                          <a:spcPts val="915"/>
                        </a:spcBef>
                      </a:pPr>
                      <a:r>
                        <a:rPr sz="1200" b="1" dirty="0">
                          <a:solidFill>
                            <a:srgbClr val="0000FF"/>
                          </a:solidFill>
                          <a:latin typeface="Arial"/>
                          <a:cs typeface="Arial"/>
                        </a:rPr>
                        <a:t>Oscillateur  Local</a:t>
                      </a:r>
                      <a:r>
                        <a:rPr sz="1200" b="1" spc="-35" dirty="0">
                          <a:solidFill>
                            <a:srgbClr val="0000FF"/>
                          </a:solidFill>
                          <a:latin typeface="Arial"/>
                          <a:cs typeface="Arial"/>
                        </a:rPr>
                        <a:t> </a:t>
                      </a:r>
                      <a:r>
                        <a:rPr sz="1200" b="1" dirty="0">
                          <a:solidFill>
                            <a:srgbClr val="0000FF"/>
                          </a:solidFill>
                          <a:latin typeface="Arial"/>
                          <a:cs typeface="Arial"/>
                        </a:rPr>
                        <a:t>F0</a:t>
                      </a:r>
                      <a:endParaRPr sz="1200">
                        <a:latin typeface="Arial"/>
                        <a:cs typeface="Arial"/>
                      </a:endParaRPr>
                    </a:p>
                  </a:txBody>
                  <a:tcPr marL="0" marR="0" marT="116205" marB="0">
                    <a:lnL w="19050">
                      <a:solidFill>
                        <a:srgbClr val="000080"/>
                      </a:solidFill>
                      <a:prstDash val="solid"/>
                    </a:lnL>
                    <a:lnR w="19050">
                      <a:solidFill>
                        <a:srgbClr val="000080"/>
                      </a:solidFill>
                      <a:prstDash val="solid"/>
                    </a:lnR>
                    <a:lnT w="19050">
                      <a:solidFill>
                        <a:srgbClr val="000080"/>
                      </a:solidFill>
                      <a:prstDash val="solid"/>
                    </a:lnT>
                    <a:lnB w="19050">
                      <a:solidFill>
                        <a:srgbClr val="000080"/>
                      </a:solidFill>
                      <a:prstDash val="solid"/>
                    </a:lnB>
                  </a:tcPr>
                </a:tc>
                <a:tc hMerge="1">
                  <a:txBody>
                    <a:bodyPr/>
                    <a:lstStyle/>
                    <a:p>
                      <a:endParaRPr/>
                    </a:p>
                  </a:txBody>
                  <a:tcPr marL="0" marR="0" marT="0" marB="0"/>
                </a:tc>
              </a:tr>
            </a:tbl>
          </a:graphicData>
        </a:graphic>
      </p:graphicFrame>
      <p:sp>
        <p:nvSpPr>
          <p:cNvPr id="73" name="object 73"/>
          <p:cNvSpPr txBox="1"/>
          <p:nvPr/>
        </p:nvSpPr>
        <p:spPr>
          <a:xfrm>
            <a:off x="3410965" y="1916679"/>
            <a:ext cx="6121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00"/>
                </a:solidFill>
                <a:latin typeface="Comic Sans MS"/>
                <a:cs typeface="Comic Sans MS"/>
              </a:rPr>
              <a:t>Signal</a:t>
            </a:r>
            <a:r>
              <a:rPr sz="1200" b="1" spc="-80" dirty="0">
                <a:solidFill>
                  <a:srgbClr val="008000"/>
                </a:solidFill>
                <a:latin typeface="Comic Sans MS"/>
                <a:cs typeface="Comic Sans MS"/>
              </a:rPr>
              <a:t> </a:t>
            </a:r>
            <a:r>
              <a:rPr sz="1200" b="1" dirty="0">
                <a:solidFill>
                  <a:srgbClr val="008000"/>
                </a:solidFill>
                <a:latin typeface="Comic Sans MS"/>
                <a:cs typeface="Comic Sans MS"/>
              </a:rPr>
              <a:t>à</a:t>
            </a:r>
            <a:endParaRPr sz="1200">
              <a:latin typeface="Comic Sans MS"/>
              <a:cs typeface="Comic Sans MS"/>
            </a:endParaRPr>
          </a:p>
        </p:txBody>
      </p:sp>
      <p:sp>
        <p:nvSpPr>
          <p:cNvPr id="74" name="object 74"/>
          <p:cNvSpPr txBox="1"/>
          <p:nvPr/>
        </p:nvSpPr>
        <p:spPr>
          <a:xfrm>
            <a:off x="3392423" y="2125979"/>
            <a:ext cx="648970" cy="200660"/>
          </a:xfrm>
          <a:prstGeom prst="rect">
            <a:avLst/>
          </a:prstGeom>
          <a:solidFill>
            <a:srgbClr val="FFFF00"/>
          </a:solidFill>
        </p:spPr>
        <p:txBody>
          <a:bodyPr vert="horz" wrap="square" lIns="0" tIns="15240" rIns="0" bIns="0" rtlCol="0">
            <a:spAutoFit/>
          </a:bodyPr>
          <a:lstStyle/>
          <a:p>
            <a:pPr>
              <a:lnSpc>
                <a:spcPct val="100000"/>
              </a:lnSpc>
              <a:spcBef>
                <a:spcPts val="120"/>
              </a:spcBef>
            </a:pPr>
            <a:r>
              <a:rPr sz="1200" b="1" spc="-5" dirty="0">
                <a:solidFill>
                  <a:srgbClr val="008000"/>
                </a:solidFill>
                <a:latin typeface="Comic Sans MS"/>
                <a:cs typeface="Comic Sans MS"/>
              </a:rPr>
              <a:t>F=F1+F0</a:t>
            </a:r>
            <a:endParaRPr sz="1200">
              <a:latin typeface="Comic Sans MS"/>
              <a:cs typeface="Comic Sans MS"/>
            </a:endParaRPr>
          </a:p>
        </p:txBody>
      </p:sp>
      <p:grpSp>
        <p:nvGrpSpPr>
          <p:cNvPr id="75" name="object 75"/>
          <p:cNvGrpSpPr/>
          <p:nvPr/>
        </p:nvGrpSpPr>
        <p:grpSpPr>
          <a:xfrm>
            <a:off x="5537453" y="1535049"/>
            <a:ext cx="602615" cy="891540"/>
            <a:chOff x="5537453" y="1535049"/>
            <a:chExt cx="602615" cy="891540"/>
          </a:xfrm>
        </p:grpSpPr>
        <p:sp>
          <p:nvSpPr>
            <p:cNvPr id="76" name="object 76"/>
            <p:cNvSpPr/>
            <p:nvPr/>
          </p:nvSpPr>
          <p:spPr>
            <a:xfrm>
              <a:off x="5853683" y="1544574"/>
              <a:ext cx="276860" cy="197485"/>
            </a:xfrm>
            <a:custGeom>
              <a:avLst/>
              <a:gdLst/>
              <a:ahLst/>
              <a:cxnLst/>
              <a:rect l="l" t="t" r="r" b="b"/>
              <a:pathLst>
                <a:path w="276860" h="197485">
                  <a:moveTo>
                    <a:pt x="137921" y="197357"/>
                  </a:moveTo>
                  <a:lnTo>
                    <a:pt x="0" y="0"/>
                  </a:lnTo>
                </a:path>
                <a:path w="276860" h="197485">
                  <a:moveTo>
                    <a:pt x="276605" y="0"/>
                  </a:moveTo>
                  <a:lnTo>
                    <a:pt x="137921" y="176022"/>
                  </a:lnTo>
                </a:path>
              </a:pathLst>
            </a:custGeom>
            <a:ln w="19050">
              <a:solidFill>
                <a:srgbClr val="0000FF"/>
              </a:solidFill>
            </a:ln>
          </p:spPr>
          <p:txBody>
            <a:bodyPr wrap="square" lIns="0" tIns="0" rIns="0" bIns="0" rtlCol="0"/>
            <a:lstStyle/>
            <a:p>
              <a:endParaRPr/>
            </a:p>
          </p:txBody>
        </p:sp>
        <p:sp>
          <p:nvSpPr>
            <p:cNvPr id="77" name="object 77"/>
            <p:cNvSpPr/>
            <p:nvPr/>
          </p:nvSpPr>
          <p:spPr>
            <a:xfrm>
              <a:off x="5537453" y="2356104"/>
              <a:ext cx="360680" cy="0"/>
            </a:xfrm>
            <a:custGeom>
              <a:avLst/>
              <a:gdLst/>
              <a:ahLst/>
              <a:cxnLst/>
              <a:rect l="l" t="t" r="r" b="b"/>
              <a:pathLst>
                <a:path w="360679">
                  <a:moveTo>
                    <a:pt x="0" y="0"/>
                  </a:moveTo>
                  <a:lnTo>
                    <a:pt x="360425" y="0"/>
                  </a:lnTo>
                </a:path>
              </a:pathLst>
            </a:custGeom>
            <a:ln w="25146">
              <a:solidFill>
                <a:srgbClr val="0000FF"/>
              </a:solidFill>
            </a:ln>
          </p:spPr>
          <p:txBody>
            <a:bodyPr wrap="square" lIns="0" tIns="0" rIns="0" bIns="0" rtlCol="0"/>
            <a:lstStyle/>
            <a:p>
              <a:endParaRPr/>
            </a:p>
          </p:txBody>
        </p:sp>
        <p:sp>
          <p:nvSpPr>
            <p:cNvPr id="78" name="object 78"/>
            <p:cNvSpPr/>
            <p:nvPr/>
          </p:nvSpPr>
          <p:spPr>
            <a:xfrm>
              <a:off x="5852159" y="2286762"/>
              <a:ext cx="140335" cy="139700"/>
            </a:xfrm>
            <a:custGeom>
              <a:avLst/>
              <a:gdLst/>
              <a:ahLst/>
              <a:cxnLst/>
              <a:rect l="l" t="t" r="r" b="b"/>
              <a:pathLst>
                <a:path w="140335" h="139700">
                  <a:moveTo>
                    <a:pt x="0" y="0"/>
                  </a:moveTo>
                  <a:lnTo>
                    <a:pt x="44195" y="69342"/>
                  </a:lnTo>
                  <a:lnTo>
                    <a:pt x="0" y="139446"/>
                  </a:lnTo>
                  <a:lnTo>
                    <a:pt x="140207" y="69342"/>
                  </a:lnTo>
                  <a:lnTo>
                    <a:pt x="0" y="0"/>
                  </a:lnTo>
                  <a:close/>
                </a:path>
              </a:pathLst>
            </a:custGeom>
            <a:solidFill>
              <a:srgbClr val="0000FF"/>
            </a:solidFill>
          </p:spPr>
          <p:txBody>
            <a:bodyPr wrap="square" lIns="0" tIns="0" rIns="0" bIns="0" rtlCol="0"/>
            <a:lstStyle/>
            <a:p>
              <a:endParaRPr/>
            </a:p>
          </p:txBody>
        </p:sp>
      </p:grpSp>
      <p:sp>
        <p:nvSpPr>
          <p:cNvPr id="79" name="object 79"/>
          <p:cNvSpPr txBox="1"/>
          <p:nvPr/>
        </p:nvSpPr>
        <p:spPr>
          <a:xfrm>
            <a:off x="5219191" y="1508248"/>
            <a:ext cx="63436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00FF"/>
                </a:solidFill>
                <a:latin typeface="Arial"/>
                <a:cs typeface="Arial"/>
              </a:rPr>
              <a:t>Antenne</a:t>
            </a:r>
            <a:endParaRPr sz="1200">
              <a:latin typeface="Arial"/>
              <a:cs typeface="Arial"/>
            </a:endParaRPr>
          </a:p>
        </p:txBody>
      </p:sp>
      <p:sp>
        <p:nvSpPr>
          <p:cNvPr id="80" name="object 80"/>
          <p:cNvSpPr/>
          <p:nvPr/>
        </p:nvSpPr>
        <p:spPr>
          <a:xfrm>
            <a:off x="6228588" y="1456944"/>
            <a:ext cx="232410" cy="384810"/>
          </a:xfrm>
          <a:custGeom>
            <a:avLst/>
            <a:gdLst/>
            <a:ahLst/>
            <a:cxnLst/>
            <a:rect l="l" t="t" r="r" b="b"/>
            <a:pathLst>
              <a:path w="232410" h="384810">
                <a:moveTo>
                  <a:pt x="0" y="121920"/>
                </a:moveTo>
                <a:lnTo>
                  <a:pt x="16668" y="140255"/>
                </a:lnTo>
                <a:lnTo>
                  <a:pt x="31051" y="158876"/>
                </a:lnTo>
                <a:lnTo>
                  <a:pt x="41148" y="178069"/>
                </a:lnTo>
                <a:lnTo>
                  <a:pt x="44958" y="198120"/>
                </a:lnTo>
                <a:lnTo>
                  <a:pt x="38897" y="222146"/>
                </a:lnTo>
                <a:lnTo>
                  <a:pt x="25050" y="248602"/>
                </a:lnTo>
                <a:lnTo>
                  <a:pt x="9917" y="272486"/>
                </a:lnTo>
                <a:lnTo>
                  <a:pt x="0" y="288798"/>
                </a:lnTo>
              </a:path>
              <a:path w="232410" h="384810">
                <a:moveTo>
                  <a:pt x="177546" y="0"/>
                </a:moveTo>
                <a:lnTo>
                  <a:pt x="197691" y="41969"/>
                </a:lnTo>
                <a:lnTo>
                  <a:pt x="215265" y="84867"/>
                </a:lnTo>
                <a:lnTo>
                  <a:pt x="227695" y="129337"/>
                </a:lnTo>
                <a:lnTo>
                  <a:pt x="232410" y="176022"/>
                </a:lnTo>
                <a:lnTo>
                  <a:pt x="225016" y="231362"/>
                </a:lnTo>
                <a:lnTo>
                  <a:pt x="208121" y="292417"/>
                </a:lnTo>
                <a:lnTo>
                  <a:pt x="189654" y="347472"/>
                </a:lnTo>
                <a:lnTo>
                  <a:pt x="177546" y="384809"/>
                </a:lnTo>
              </a:path>
              <a:path w="232410" h="384810">
                <a:moveTo>
                  <a:pt x="78486" y="64770"/>
                </a:moveTo>
                <a:lnTo>
                  <a:pt x="96393" y="95035"/>
                </a:lnTo>
                <a:lnTo>
                  <a:pt x="112014" y="125729"/>
                </a:lnTo>
                <a:lnTo>
                  <a:pt x="123063" y="157567"/>
                </a:lnTo>
                <a:lnTo>
                  <a:pt x="127253" y="191261"/>
                </a:lnTo>
                <a:lnTo>
                  <a:pt x="120705" y="230552"/>
                </a:lnTo>
                <a:lnTo>
                  <a:pt x="105727" y="274129"/>
                </a:lnTo>
                <a:lnTo>
                  <a:pt x="89320" y="313420"/>
                </a:lnTo>
                <a:lnTo>
                  <a:pt x="78486" y="339851"/>
                </a:lnTo>
              </a:path>
            </a:pathLst>
          </a:custGeom>
          <a:ln w="12954">
            <a:solidFill>
              <a:srgbClr val="0000FF"/>
            </a:solidFill>
          </a:ln>
        </p:spPr>
        <p:txBody>
          <a:bodyPr wrap="square" lIns="0" tIns="0" rIns="0" bIns="0" rtlCol="0"/>
          <a:lstStyle/>
          <a:p>
            <a:endParaRPr/>
          </a:p>
        </p:txBody>
      </p:sp>
      <p:sp>
        <p:nvSpPr>
          <p:cNvPr id="81" name="object 81"/>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82" name="object 82"/>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10</a:t>
            </a:fld>
            <a:r>
              <a:rPr spc="-5" dirty="0"/>
              <a:t>/30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5" name="object 5"/>
          <p:cNvSpPr txBox="1"/>
          <p:nvPr/>
        </p:nvSpPr>
        <p:spPr>
          <a:xfrm>
            <a:off x="527558" y="3213603"/>
            <a:ext cx="6506209" cy="383540"/>
          </a:xfrm>
          <a:prstGeom prst="rect">
            <a:avLst/>
          </a:prstGeom>
        </p:spPr>
        <p:txBody>
          <a:bodyPr vert="horz" wrap="square" lIns="0" tIns="24765" rIns="0" bIns="0" rtlCol="0">
            <a:spAutoFit/>
          </a:bodyPr>
          <a:lstStyle/>
          <a:p>
            <a:pPr marL="12700" marR="5080">
              <a:lnSpc>
                <a:spcPts val="1380"/>
              </a:lnSpc>
              <a:spcBef>
                <a:spcPts val="195"/>
              </a:spcBef>
            </a:pPr>
            <a:r>
              <a:rPr sz="1200" spc="-5" dirty="0">
                <a:latin typeface="Arial"/>
                <a:cs typeface="Arial"/>
              </a:rPr>
              <a:t>Exemple de répartition de fréquences pour des Talkies-walkies courants du commerce, qui pour  communiquer entre eux comportent </a:t>
            </a:r>
            <a:r>
              <a:rPr sz="1200" dirty="0">
                <a:latin typeface="Arial"/>
                <a:cs typeface="Arial"/>
              </a:rPr>
              <a:t>8 </a:t>
            </a:r>
            <a:r>
              <a:rPr sz="1200" spc="-5" dirty="0">
                <a:latin typeface="Arial"/>
                <a:cs typeface="Arial"/>
              </a:rPr>
              <a:t>canaux, avec un espacement entre chacun de 12,5kHz</a:t>
            </a:r>
            <a:r>
              <a:rPr sz="1200" spc="15" dirty="0">
                <a:latin typeface="Arial"/>
                <a:cs typeface="Arial"/>
              </a:rPr>
              <a:t> </a:t>
            </a:r>
            <a:r>
              <a:rPr sz="1200" dirty="0">
                <a:latin typeface="Arial"/>
                <a:cs typeface="Arial"/>
              </a:rPr>
              <a:t>:</a:t>
            </a:r>
            <a:endParaRPr sz="1200">
              <a:latin typeface="Arial"/>
              <a:cs typeface="Arial"/>
            </a:endParaRPr>
          </a:p>
        </p:txBody>
      </p:sp>
      <p:graphicFrame>
        <p:nvGraphicFramePr>
          <p:cNvPr id="6" name="object 6"/>
          <p:cNvGraphicFramePr>
            <a:graphicFrameLocks noGrp="1"/>
          </p:cNvGraphicFramePr>
          <p:nvPr/>
        </p:nvGraphicFramePr>
        <p:xfrm>
          <a:off x="535686" y="3631691"/>
          <a:ext cx="6560820" cy="685800"/>
        </p:xfrm>
        <a:graphic>
          <a:graphicData uri="http://schemas.openxmlformats.org/drawingml/2006/table">
            <a:tbl>
              <a:tblPr firstRow="1" bandRow="1">
                <a:tableStyleId>{2D5ABB26-0587-4C30-8999-92F81FD0307C}</a:tableStyleId>
              </a:tblPr>
              <a:tblGrid>
                <a:gridCol w="907415"/>
                <a:gridCol w="775335"/>
                <a:gridCol w="594994"/>
                <a:gridCol w="613409"/>
                <a:gridCol w="613410"/>
                <a:gridCol w="613410"/>
                <a:gridCol w="613410"/>
                <a:gridCol w="613410"/>
                <a:gridCol w="614045"/>
                <a:gridCol w="575309"/>
              </a:tblGrid>
              <a:tr h="312419">
                <a:tc rowSpan="2">
                  <a:txBody>
                    <a:bodyPr/>
                    <a:lstStyle/>
                    <a:p>
                      <a:pPr>
                        <a:lnSpc>
                          <a:spcPct val="100000"/>
                        </a:lnSpc>
                      </a:pPr>
                      <a:endParaRPr sz="1100">
                        <a:latin typeface="Times New Roman"/>
                        <a:cs typeface="Times New Roman"/>
                      </a:endParaRPr>
                    </a:p>
                  </a:txBody>
                  <a:tcPr marL="0" marR="0" marT="0" marB="0">
                    <a:lnL w="9525">
                      <a:solidFill>
                        <a:srgbClr val="FF0000"/>
                      </a:solidFill>
                      <a:prstDash val="solid"/>
                    </a:lnL>
                    <a:lnR w="28575">
                      <a:solidFill>
                        <a:srgbClr val="0000FF"/>
                      </a:solidFill>
                      <a:prstDash val="solid"/>
                    </a:lnR>
                    <a:lnT w="9525">
                      <a:solidFill>
                        <a:srgbClr val="FF0000"/>
                      </a:solidFill>
                      <a:prstDash val="solid"/>
                    </a:lnT>
                    <a:lnB w="9525">
                      <a:solidFill>
                        <a:srgbClr val="FF0000"/>
                      </a:solidFill>
                      <a:prstDash val="solid"/>
                    </a:lnB>
                  </a:tcPr>
                </a:tc>
                <a:tc>
                  <a:txBody>
                    <a:bodyPr/>
                    <a:lstStyle/>
                    <a:p>
                      <a:pPr marL="86995">
                        <a:lnSpc>
                          <a:spcPct val="100000"/>
                        </a:lnSpc>
                        <a:spcBef>
                          <a:spcPts val="540"/>
                        </a:spcBef>
                      </a:pPr>
                      <a:r>
                        <a:rPr sz="1100" b="1" spc="-5" dirty="0">
                          <a:solidFill>
                            <a:srgbClr val="008000"/>
                          </a:solidFill>
                          <a:latin typeface="Arial"/>
                          <a:cs typeface="Arial"/>
                        </a:rPr>
                        <a:t>N°</a:t>
                      </a:r>
                      <a:r>
                        <a:rPr sz="1100" b="1" spc="-20" dirty="0">
                          <a:solidFill>
                            <a:srgbClr val="008000"/>
                          </a:solidFill>
                          <a:latin typeface="Arial"/>
                          <a:cs typeface="Arial"/>
                        </a:rPr>
                        <a:t> </a:t>
                      </a:r>
                      <a:r>
                        <a:rPr sz="1100" b="1" spc="-5" dirty="0">
                          <a:solidFill>
                            <a:srgbClr val="008000"/>
                          </a:solidFill>
                          <a:latin typeface="Arial"/>
                          <a:cs typeface="Arial"/>
                        </a:rPr>
                        <a:t>Canal</a:t>
                      </a:r>
                      <a:endParaRPr sz="1100">
                        <a:latin typeface="Arial"/>
                        <a:cs typeface="Arial"/>
                      </a:endParaRPr>
                    </a:p>
                  </a:txBody>
                  <a:tcPr marL="0" marR="0" marT="68580" marB="0">
                    <a:lnL w="28575">
                      <a:solidFill>
                        <a:srgbClr val="0000FF"/>
                      </a:solidFill>
                      <a:prstDash val="solid"/>
                    </a:lnL>
                    <a:lnR w="28575">
                      <a:solidFill>
                        <a:srgbClr val="0000FF"/>
                      </a:solidFill>
                      <a:prstDash val="solid"/>
                    </a:lnR>
                    <a:lnT w="28575">
                      <a:solidFill>
                        <a:srgbClr val="0000FF"/>
                      </a:solidFill>
                      <a:prstDash val="solid"/>
                    </a:lnT>
                    <a:lnB w="19050">
                      <a:solidFill>
                        <a:srgbClr val="0000FF"/>
                      </a:solidFill>
                      <a:prstDash val="solid"/>
                    </a:lnB>
                    <a:solidFill>
                      <a:srgbClr val="CCFFFF"/>
                    </a:solidFill>
                  </a:tcPr>
                </a:tc>
                <a:tc>
                  <a:txBody>
                    <a:bodyPr/>
                    <a:lstStyle/>
                    <a:p>
                      <a:pPr marL="635" algn="ctr">
                        <a:lnSpc>
                          <a:spcPct val="100000"/>
                        </a:lnSpc>
                        <a:spcBef>
                          <a:spcPts val="475"/>
                        </a:spcBef>
                      </a:pPr>
                      <a:r>
                        <a:rPr sz="1200" b="1" spc="-5" dirty="0">
                          <a:solidFill>
                            <a:srgbClr val="9A3300"/>
                          </a:solidFill>
                          <a:latin typeface="Arial"/>
                          <a:cs typeface="Arial"/>
                        </a:rPr>
                        <a:t>n°01</a:t>
                      </a:r>
                      <a:endParaRPr sz="1200">
                        <a:latin typeface="Arial"/>
                        <a:cs typeface="Arial"/>
                      </a:endParaRPr>
                    </a:p>
                  </a:txBody>
                  <a:tcPr marL="0" marR="0" marT="60325" marB="0">
                    <a:lnL w="28575">
                      <a:solidFill>
                        <a:srgbClr val="0000FF"/>
                      </a:solidFill>
                      <a:prstDash val="solid"/>
                    </a:lnL>
                    <a:lnR w="19050">
                      <a:solidFill>
                        <a:srgbClr val="0000FF"/>
                      </a:solidFill>
                      <a:prstDash val="solid"/>
                    </a:lnR>
                    <a:lnT w="28575">
                      <a:solidFill>
                        <a:srgbClr val="0000FF"/>
                      </a:solidFill>
                      <a:prstDash val="solid"/>
                    </a:lnT>
                    <a:lnB w="19050">
                      <a:solidFill>
                        <a:srgbClr val="0000FF"/>
                      </a:solidFill>
                      <a:prstDash val="solid"/>
                    </a:lnB>
                    <a:solidFill>
                      <a:srgbClr val="CCFFFF"/>
                    </a:solidFill>
                  </a:tcPr>
                </a:tc>
                <a:tc>
                  <a:txBody>
                    <a:bodyPr/>
                    <a:lstStyle/>
                    <a:p>
                      <a:pPr algn="ctr">
                        <a:lnSpc>
                          <a:spcPct val="100000"/>
                        </a:lnSpc>
                        <a:spcBef>
                          <a:spcPts val="475"/>
                        </a:spcBef>
                      </a:pPr>
                      <a:r>
                        <a:rPr sz="1200" b="1" spc="-5" dirty="0">
                          <a:solidFill>
                            <a:srgbClr val="9A3300"/>
                          </a:solidFill>
                          <a:latin typeface="Arial"/>
                          <a:cs typeface="Arial"/>
                        </a:rPr>
                        <a:t>n°02</a:t>
                      </a:r>
                      <a:endParaRPr sz="1200">
                        <a:latin typeface="Arial"/>
                        <a:cs typeface="Arial"/>
                      </a:endParaRPr>
                    </a:p>
                  </a:txBody>
                  <a:tcPr marL="0" marR="0" marT="60325" marB="0">
                    <a:lnL w="19050">
                      <a:solidFill>
                        <a:srgbClr val="0000FF"/>
                      </a:solidFill>
                      <a:prstDash val="solid"/>
                    </a:lnL>
                    <a:lnR w="19050">
                      <a:solidFill>
                        <a:srgbClr val="0000FF"/>
                      </a:solidFill>
                      <a:prstDash val="solid"/>
                    </a:lnR>
                    <a:lnT w="28575">
                      <a:solidFill>
                        <a:srgbClr val="0000FF"/>
                      </a:solidFill>
                      <a:prstDash val="solid"/>
                    </a:lnT>
                    <a:lnB w="19050">
                      <a:solidFill>
                        <a:srgbClr val="0000FF"/>
                      </a:solidFill>
                      <a:prstDash val="solid"/>
                    </a:lnB>
                    <a:solidFill>
                      <a:srgbClr val="CCFFFF"/>
                    </a:solidFill>
                  </a:tcPr>
                </a:tc>
                <a:tc>
                  <a:txBody>
                    <a:bodyPr/>
                    <a:lstStyle/>
                    <a:p>
                      <a:pPr algn="ctr">
                        <a:lnSpc>
                          <a:spcPct val="100000"/>
                        </a:lnSpc>
                        <a:spcBef>
                          <a:spcPts val="475"/>
                        </a:spcBef>
                      </a:pPr>
                      <a:r>
                        <a:rPr sz="1200" b="1" spc="-5" dirty="0">
                          <a:solidFill>
                            <a:srgbClr val="9A3300"/>
                          </a:solidFill>
                          <a:latin typeface="Arial"/>
                          <a:cs typeface="Arial"/>
                        </a:rPr>
                        <a:t>n°03</a:t>
                      </a:r>
                      <a:endParaRPr sz="1200">
                        <a:latin typeface="Arial"/>
                        <a:cs typeface="Arial"/>
                      </a:endParaRPr>
                    </a:p>
                  </a:txBody>
                  <a:tcPr marL="0" marR="0" marT="60325" marB="0">
                    <a:lnL w="19050">
                      <a:solidFill>
                        <a:srgbClr val="0000FF"/>
                      </a:solidFill>
                      <a:prstDash val="solid"/>
                    </a:lnL>
                    <a:lnR w="19050">
                      <a:solidFill>
                        <a:srgbClr val="0000FF"/>
                      </a:solidFill>
                      <a:prstDash val="solid"/>
                    </a:lnR>
                    <a:lnT w="28575">
                      <a:solidFill>
                        <a:srgbClr val="0000FF"/>
                      </a:solidFill>
                      <a:prstDash val="solid"/>
                    </a:lnT>
                    <a:lnB w="19050">
                      <a:solidFill>
                        <a:srgbClr val="0000FF"/>
                      </a:solidFill>
                      <a:prstDash val="solid"/>
                    </a:lnB>
                    <a:solidFill>
                      <a:srgbClr val="CCFFFF"/>
                    </a:solidFill>
                  </a:tcPr>
                </a:tc>
                <a:tc>
                  <a:txBody>
                    <a:bodyPr/>
                    <a:lstStyle/>
                    <a:p>
                      <a:pPr marL="635" algn="ctr">
                        <a:lnSpc>
                          <a:spcPct val="100000"/>
                        </a:lnSpc>
                        <a:spcBef>
                          <a:spcPts val="475"/>
                        </a:spcBef>
                      </a:pPr>
                      <a:r>
                        <a:rPr sz="1200" b="1" spc="-5" dirty="0">
                          <a:solidFill>
                            <a:srgbClr val="9A3300"/>
                          </a:solidFill>
                          <a:latin typeface="Arial"/>
                          <a:cs typeface="Arial"/>
                        </a:rPr>
                        <a:t>n°04</a:t>
                      </a:r>
                      <a:endParaRPr sz="1200">
                        <a:latin typeface="Arial"/>
                        <a:cs typeface="Arial"/>
                      </a:endParaRPr>
                    </a:p>
                  </a:txBody>
                  <a:tcPr marL="0" marR="0" marT="60325" marB="0">
                    <a:lnL w="19050">
                      <a:solidFill>
                        <a:srgbClr val="0000FF"/>
                      </a:solidFill>
                      <a:prstDash val="solid"/>
                    </a:lnL>
                    <a:lnR w="19050">
                      <a:solidFill>
                        <a:srgbClr val="0000FF"/>
                      </a:solidFill>
                      <a:prstDash val="solid"/>
                    </a:lnR>
                    <a:lnT w="28575">
                      <a:solidFill>
                        <a:srgbClr val="0000FF"/>
                      </a:solidFill>
                      <a:prstDash val="solid"/>
                    </a:lnT>
                    <a:lnB w="19050">
                      <a:solidFill>
                        <a:srgbClr val="0000FF"/>
                      </a:solidFill>
                      <a:prstDash val="solid"/>
                    </a:lnB>
                    <a:solidFill>
                      <a:srgbClr val="CCFFFF"/>
                    </a:solidFill>
                  </a:tcPr>
                </a:tc>
                <a:tc>
                  <a:txBody>
                    <a:bodyPr/>
                    <a:lstStyle/>
                    <a:p>
                      <a:pPr marL="635" algn="ctr">
                        <a:lnSpc>
                          <a:spcPct val="100000"/>
                        </a:lnSpc>
                        <a:spcBef>
                          <a:spcPts val="475"/>
                        </a:spcBef>
                      </a:pPr>
                      <a:r>
                        <a:rPr sz="1200" b="1" spc="-5" dirty="0">
                          <a:solidFill>
                            <a:srgbClr val="9A3300"/>
                          </a:solidFill>
                          <a:latin typeface="Arial"/>
                          <a:cs typeface="Arial"/>
                        </a:rPr>
                        <a:t>n°05</a:t>
                      </a:r>
                      <a:endParaRPr sz="1200">
                        <a:latin typeface="Arial"/>
                        <a:cs typeface="Arial"/>
                      </a:endParaRPr>
                    </a:p>
                  </a:txBody>
                  <a:tcPr marL="0" marR="0" marT="60325" marB="0">
                    <a:lnL w="19050">
                      <a:solidFill>
                        <a:srgbClr val="0000FF"/>
                      </a:solidFill>
                      <a:prstDash val="solid"/>
                    </a:lnL>
                    <a:lnR w="19050">
                      <a:solidFill>
                        <a:srgbClr val="0000FF"/>
                      </a:solidFill>
                      <a:prstDash val="solid"/>
                    </a:lnR>
                    <a:lnT w="28575">
                      <a:solidFill>
                        <a:srgbClr val="0000FF"/>
                      </a:solidFill>
                      <a:prstDash val="solid"/>
                    </a:lnT>
                    <a:lnB w="19050">
                      <a:solidFill>
                        <a:srgbClr val="0000FF"/>
                      </a:solidFill>
                      <a:prstDash val="solid"/>
                    </a:lnB>
                    <a:solidFill>
                      <a:srgbClr val="CCFFFF"/>
                    </a:solidFill>
                  </a:tcPr>
                </a:tc>
                <a:tc>
                  <a:txBody>
                    <a:bodyPr/>
                    <a:lstStyle/>
                    <a:p>
                      <a:pPr marL="635" algn="ctr">
                        <a:lnSpc>
                          <a:spcPct val="100000"/>
                        </a:lnSpc>
                        <a:spcBef>
                          <a:spcPts val="475"/>
                        </a:spcBef>
                      </a:pPr>
                      <a:r>
                        <a:rPr sz="1200" b="1" spc="-5" dirty="0">
                          <a:solidFill>
                            <a:srgbClr val="9A3300"/>
                          </a:solidFill>
                          <a:latin typeface="Arial"/>
                          <a:cs typeface="Arial"/>
                        </a:rPr>
                        <a:t>n°06</a:t>
                      </a:r>
                      <a:endParaRPr sz="1200">
                        <a:latin typeface="Arial"/>
                        <a:cs typeface="Arial"/>
                      </a:endParaRPr>
                    </a:p>
                  </a:txBody>
                  <a:tcPr marL="0" marR="0" marT="60325" marB="0">
                    <a:lnL w="19050">
                      <a:solidFill>
                        <a:srgbClr val="0000FF"/>
                      </a:solidFill>
                      <a:prstDash val="solid"/>
                    </a:lnL>
                    <a:lnR w="19050">
                      <a:solidFill>
                        <a:srgbClr val="0000FF"/>
                      </a:solidFill>
                      <a:prstDash val="solid"/>
                    </a:lnR>
                    <a:lnT w="28575">
                      <a:solidFill>
                        <a:srgbClr val="0000FF"/>
                      </a:solidFill>
                      <a:prstDash val="solid"/>
                    </a:lnT>
                    <a:lnB w="19050">
                      <a:solidFill>
                        <a:srgbClr val="0000FF"/>
                      </a:solidFill>
                      <a:prstDash val="solid"/>
                    </a:lnB>
                    <a:solidFill>
                      <a:srgbClr val="CCFFFF"/>
                    </a:solidFill>
                  </a:tcPr>
                </a:tc>
                <a:tc>
                  <a:txBody>
                    <a:bodyPr/>
                    <a:lstStyle/>
                    <a:p>
                      <a:pPr algn="ctr">
                        <a:lnSpc>
                          <a:spcPct val="100000"/>
                        </a:lnSpc>
                        <a:spcBef>
                          <a:spcPts val="475"/>
                        </a:spcBef>
                      </a:pPr>
                      <a:r>
                        <a:rPr sz="1200" b="1" spc="-5" dirty="0">
                          <a:solidFill>
                            <a:srgbClr val="9A3300"/>
                          </a:solidFill>
                          <a:latin typeface="Arial"/>
                          <a:cs typeface="Arial"/>
                        </a:rPr>
                        <a:t>n°07</a:t>
                      </a:r>
                      <a:endParaRPr sz="1200">
                        <a:latin typeface="Arial"/>
                        <a:cs typeface="Arial"/>
                      </a:endParaRPr>
                    </a:p>
                  </a:txBody>
                  <a:tcPr marL="0" marR="0" marT="60325" marB="0">
                    <a:lnL w="19050">
                      <a:solidFill>
                        <a:srgbClr val="0000FF"/>
                      </a:solidFill>
                      <a:prstDash val="solid"/>
                    </a:lnL>
                    <a:lnR w="19050">
                      <a:solidFill>
                        <a:srgbClr val="0000FF"/>
                      </a:solidFill>
                      <a:prstDash val="solid"/>
                    </a:lnR>
                    <a:lnT w="28575">
                      <a:solidFill>
                        <a:srgbClr val="0000FF"/>
                      </a:solidFill>
                      <a:prstDash val="solid"/>
                    </a:lnT>
                    <a:lnB w="19050">
                      <a:solidFill>
                        <a:srgbClr val="0000FF"/>
                      </a:solidFill>
                      <a:prstDash val="solid"/>
                    </a:lnB>
                    <a:solidFill>
                      <a:srgbClr val="CCFFFF"/>
                    </a:solidFill>
                  </a:tcPr>
                </a:tc>
                <a:tc>
                  <a:txBody>
                    <a:bodyPr/>
                    <a:lstStyle/>
                    <a:p>
                      <a:pPr algn="ctr">
                        <a:lnSpc>
                          <a:spcPct val="100000"/>
                        </a:lnSpc>
                        <a:spcBef>
                          <a:spcPts val="475"/>
                        </a:spcBef>
                      </a:pPr>
                      <a:r>
                        <a:rPr sz="1200" b="1" spc="-5" dirty="0">
                          <a:solidFill>
                            <a:srgbClr val="9A3300"/>
                          </a:solidFill>
                          <a:latin typeface="Arial"/>
                          <a:cs typeface="Arial"/>
                        </a:rPr>
                        <a:t>n°08</a:t>
                      </a:r>
                      <a:endParaRPr sz="1200">
                        <a:latin typeface="Arial"/>
                        <a:cs typeface="Arial"/>
                      </a:endParaRPr>
                    </a:p>
                  </a:txBody>
                  <a:tcPr marL="0" marR="0" marT="60325" marB="0">
                    <a:lnL w="19050">
                      <a:solidFill>
                        <a:srgbClr val="0000FF"/>
                      </a:solidFill>
                      <a:prstDash val="solid"/>
                    </a:lnL>
                    <a:lnR w="28575">
                      <a:solidFill>
                        <a:srgbClr val="0000FF"/>
                      </a:solidFill>
                      <a:prstDash val="solid"/>
                    </a:lnR>
                    <a:lnT w="28575">
                      <a:solidFill>
                        <a:srgbClr val="0000FF"/>
                      </a:solidFill>
                      <a:prstDash val="solid"/>
                    </a:lnT>
                    <a:lnB w="19050">
                      <a:solidFill>
                        <a:srgbClr val="0000FF"/>
                      </a:solidFill>
                      <a:prstDash val="solid"/>
                    </a:lnB>
                    <a:solidFill>
                      <a:srgbClr val="CCFFFF"/>
                    </a:solidFill>
                  </a:tcPr>
                </a:tc>
              </a:tr>
              <a:tr h="345186">
                <a:tc vMerge="1">
                  <a:txBody>
                    <a:bodyPr/>
                    <a:lstStyle/>
                    <a:p>
                      <a:endParaRPr/>
                    </a:p>
                  </a:txBody>
                  <a:tcPr marL="0" marR="0" marT="0" marB="0">
                    <a:lnL w="9525">
                      <a:solidFill>
                        <a:srgbClr val="FF0000"/>
                      </a:solidFill>
                      <a:prstDash val="solid"/>
                    </a:lnL>
                    <a:lnR w="28575">
                      <a:solidFill>
                        <a:srgbClr val="0000FF"/>
                      </a:solidFill>
                      <a:prstDash val="solid"/>
                    </a:lnR>
                    <a:lnT w="9525">
                      <a:solidFill>
                        <a:srgbClr val="FF0000"/>
                      </a:solidFill>
                      <a:prstDash val="solid"/>
                    </a:lnT>
                    <a:lnB w="9525">
                      <a:solidFill>
                        <a:srgbClr val="FF0000"/>
                      </a:solidFill>
                      <a:prstDash val="solid"/>
                    </a:lnB>
                  </a:tcPr>
                </a:tc>
                <a:tc>
                  <a:txBody>
                    <a:bodyPr/>
                    <a:lstStyle/>
                    <a:p>
                      <a:pPr marL="185420" marR="38735" indent="-163830">
                        <a:lnSpc>
                          <a:spcPts val="1270"/>
                        </a:lnSpc>
                        <a:spcBef>
                          <a:spcPts val="85"/>
                        </a:spcBef>
                      </a:pPr>
                      <a:r>
                        <a:rPr sz="1100" b="1" dirty="0">
                          <a:solidFill>
                            <a:srgbClr val="008000"/>
                          </a:solidFill>
                          <a:latin typeface="Arial"/>
                          <a:cs typeface="Arial"/>
                        </a:rPr>
                        <a:t>Fréquence  </a:t>
                      </a:r>
                      <a:r>
                        <a:rPr sz="1100" b="1" spc="-5" dirty="0">
                          <a:solidFill>
                            <a:srgbClr val="008000"/>
                          </a:solidFill>
                          <a:latin typeface="Arial"/>
                          <a:cs typeface="Arial"/>
                        </a:rPr>
                        <a:t>(MHz)</a:t>
                      </a:r>
                      <a:endParaRPr sz="1100">
                        <a:latin typeface="Arial"/>
                        <a:cs typeface="Arial"/>
                      </a:endParaRPr>
                    </a:p>
                  </a:txBody>
                  <a:tcPr marL="0" marR="0" marT="10795" marB="0">
                    <a:lnL w="28575">
                      <a:solidFill>
                        <a:srgbClr val="0000FF"/>
                      </a:solidFill>
                      <a:prstDash val="solid"/>
                    </a:lnL>
                    <a:lnR w="28575">
                      <a:solidFill>
                        <a:srgbClr val="0000FF"/>
                      </a:solidFill>
                      <a:prstDash val="solid"/>
                    </a:lnR>
                    <a:lnT w="19050">
                      <a:solidFill>
                        <a:srgbClr val="0000FF"/>
                      </a:solidFill>
                      <a:prstDash val="solid"/>
                    </a:lnT>
                    <a:lnB w="28575">
                      <a:solidFill>
                        <a:srgbClr val="0000FF"/>
                      </a:solidFill>
                      <a:prstDash val="solid"/>
                    </a:lnB>
                    <a:solidFill>
                      <a:srgbClr val="CCFFFF"/>
                    </a:solidFill>
                  </a:tcPr>
                </a:tc>
                <a:tc>
                  <a:txBody>
                    <a:bodyPr/>
                    <a:lstStyle/>
                    <a:p>
                      <a:pPr>
                        <a:lnSpc>
                          <a:spcPct val="100000"/>
                        </a:lnSpc>
                        <a:spcBef>
                          <a:spcPts val="10"/>
                        </a:spcBef>
                      </a:pPr>
                      <a:endParaRPr sz="700">
                        <a:latin typeface="Times New Roman"/>
                        <a:cs typeface="Times New Roman"/>
                      </a:endParaRPr>
                    </a:p>
                    <a:p>
                      <a:pPr algn="ctr">
                        <a:lnSpc>
                          <a:spcPct val="100000"/>
                        </a:lnSpc>
                      </a:pPr>
                      <a:r>
                        <a:rPr sz="800" b="1" spc="-10" dirty="0">
                          <a:solidFill>
                            <a:srgbClr val="9A3300"/>
                          </a:solidFill>
                          <a:latin typeface="Arial"/>
                          <a:cs typeface="Arial"/>
                        </a:rPr>
                        <a:t>446,00625</a:t>
                      </a:r>
                      <a:endParaRPr sz="800">
                        <a:latin typeface="Arial"/>
                        <a:cs typeface="Arial"/>
                      </a:endParaRPr>
                    </a:p>
                  </a:txBody>
                  <a:tcPr marL="0" marR="0" marT="1270" marB="0">
                    <a:lnL w="28575">
                      <a:solidFill>
                        <a:srgbClr val="0000FF"/>
                      </a:solidFill>
                      <a:prstDash val="solid"/>
                    </a:lnL>
                    <a:lnR w="19050">
                      <a:solidFill>
                        <a:srgbClr val="0000FF"/>
                      </a:solidFill>
                      <a:prstDash val="solid"/>
                    </a:lnR>
                    <a:lnT w="19050">
                      <a:solidFill>
                        <a:srgbClr val="0000FF"/>
                      </a:solidFill>
                      <a:prstDash val="solid"/>
                    </a:lnT>
                    <a:lnB w="28575">
                      <a:solidFill>
                        <a:srgbClr val="0000FF"/>
                      </a:solidFill>
                      <a:prstDash val="solid"/>
                    </a:lnB>
                    <a:solidFill>
                      <a:srgbClr val="CCFFFF"/>
                    </a:solidFill>
                  </a:tcPr>
                </a:tc>
                <a:tc>
                  <a:txBody>
                    <a:bodyPr/>
                    <a:lstStyle/>
                    <a:p>
                      <a:pPr>
                        <a:lnSpc>
                          <a:spcPct val="100000"/>
                        </a:lnSpc>
                        <a:spcBef>
                          <a:spcPts val="10"/>
                        </a:spcBef>
                      </a:pPr>
                      <a:endParaRPr sz="700">
                        <a:latin typeface="Times New Roman"/>
                        <a:cs typeface="Times New Roman"/>
                      </a:endParaRPr>
                    </a:p>
                    <a:p>
                      <a:pPr algn="ctr">
                        <a:lnSpc>
                          <a:spcPct val="100000"/>
                        </a:lnSpc>
                      </a:pPr>
                      <a:r>
                        <a:rPr sz="800" b="1" spc="-10" dirty="0">
                          <a:solidFill>
                            <a:srgbClr val="9A3300"/>
                          </a:solidFill>
                          <a:latin typeface="Arial"/>
                          <a:cs typeface="Arial"/>
                        </a:rPr>
                        <a:t>446,01875</a:t>
                      </a:r>
                      <a:endParaRPr sz="800">
                        <a:latin typeface="Arial"/>
                        <a:cs typeface="Arial"/>
                      </a:endParaRPr>
                    </a:p>
                  </a:txBody>
                  <a:tcPr marL="0" marR="0" marT="1270" marB="0">
                    <a:lnL w="19050">
                      <a:solidFill>
                        <a:srgbClr val="0000FF"/>
                      </a:solidFill>
                      <a:prstDash val="solid"/>
                    </a:lnL>
                    <a:lnR w="19050">
                      <a:solidFill>
                        <a:srgbClr val="0000FF"/>
                      </a:solidFill>
                      <a:prstDash val="solid"/>
                    </a:lnR>
                    <a:lnT w="19050">
                      <a:solidFill>
                        <a:srgbClr val="0000FF"/>
                      </a:solidFill>
                      <a:prstDash val="solid"/>
                    </a:lnT>
                    <a:lnB w="28575">
                      <a:solidFill>
                        <a:srgbClr val="0000FF"/>
                      </a:solidFill>
                      <a:prstDash val="solid"/>
                    </a:lnB>
                    <a:solidFill>
                      <a:srgbClr val="CCFFFF"/>
                    </a:solidFill>
                  </a:tcPr>
                </a:tc>
                <a:tc>
                  <a:txBody>
                    <a:bodyPr/>
                    <a:lstStyle/>
                    <a:p>
                      <a:pPr>
                        <a:lnSpc>
                          <a:spcPct val="100000"/>
                        </a:lnSpc>
                        <a:spcBef>
                          <a:spcPts val="10"/>
                        </a:spcBef>
                      </a:pPr>
                      <a:endParaRPr sz="700">
                        <a:latin typeface="Times New Roman"/>
                        <a:cs typeface="Times New Roman"/>
                      </a:endParaRPr>
                    </a:p>
                    <a:p>
                      <a:pPr algn="ctr">
                        <a:lnSpc>
                          <a:spcPct val="100000"/>
                        </a:lnSpc>
                      </a:pPr>
                      <a:r>
                        <a:rPr sz="800" b="1" spc="-10" dirty="0">
                          <a:solidFill>
                            <a:srgbClr val="9A3300"/>
                          </a:solidFill>
                          <a:latin typeface="Arial"/>
                          <a:cs typeface="Arial"/>
                        </a:rPr>
                        <a:t>445,03125</a:t>
                      </a:r>
                      <a:endParaRPr sz="800">
                        <a:latin typeface="Arial"/>
                        <a:cs typeface="Arial"/>
                      </a:endParaRPr>
                    </a:p>
                  </a:txBody>
                  <a:tcPr marL="0" marR="0" marT="1270" marB="0">
                    <a:lnL w="19050">
                      <a:solidFill>
                        <a:srgbClr val="0000FF"/>
                      </a:solidFill>
                      <a:prstDash val="solid"/>
                    </a:lnL>
                    <a:lnR w="19050">
                      <a:solidFill>
                        <a:srgbClr val="0000FF"/>
                      </a:solidFill>
                      <a:prstDash val="solid"/>
                    </a:lnR>
                    <a:lnT w="19050">
                      <a:solidFill>
                        <a:srgbClr val="0000FF"/>
                      </a:solidFill>
                      <a:prstDash val="solid"/>
                    </a:lnT>
                    <a:lnB w="28575">
                      <a:solidFill>
                        <a:srgbClr val="0000FF"/>
                      </a:solidFill>
                      <a:prstDash val="solid"/>
                    </a:lnB>
                    <a:solidFill>
                      <a:srgbClr val="CCFFFF"/>
                    </a:solidFill>
                  </a:tcPr>
                </a:tc>
                <a:tc>
                  <a:txBody>
                    <a:bodyPr/>
                    <a:lstStyle/>
                    <a:p>
                      <a:pPr>
                        <a:lnSpc>
                          <a:spcPct val="100000"/>
                        </a:lnSpc>
                        <a:spcBef>
                          <a:spcPts val="10"/>
                        </a:spcBef>
                      </a:pPr>
                      <a:endParaRPr sz="700">
                        <a:latin typeface="Times New Roman"/>
                        <a:cs typeface="Times New Roman"/>
                      </a:endParaRPr>
                    </a:p>
                    <a:p>
                      <a:pPr marL="635" algn="ctr">
                        <a:lnSpc>
                          <a:spcPct val="100000"/>
                        </a:lnSpc>
                      </a:pPr>
                      <a:r>
                        <a:rPr sz="800" b="1" spc="-10" dirty="0">
                          <a:solidFill>
                            <a:srgbClr val="9A3300"/>
                          </a:solidFill>
                          <a:latin typeface="Arial"/>
                          <a:cs typeface="Arial"/>
                        </a:rPr>
                        <a:t>446,04375</a:t>
                      </a:r>
                      <a:endParaRPr sz="800">
                        <a:latin typeface="Arial"/>
                        <a:cs typeface="Arial"/>
                      </a:endParaRPr>
                    </a:p>
                  </a:txBody>
                  <a:tcPr marL="0" marR="0" marT="1270" marB="0">
                    <a:lnL w="19050">
                      <a:solidFill>
                        <a:srgbClr val="0000FF"/>
                      </a:solidFill>
                      <a:prstDash val="solid"/>
                    </a:lnL>
                    <a:lnR w="19050">
                      <a:solidFill>
                        <a:srgbClr val="0000FF"/>
                      </a:solidFill>
                      <a:prstDash val="solid"/>
                    </a:lnR>
                    <a:lnT w="19050">
                      <a:solidFill>
                        <a:srgbClr val="0000FF"/>
                      </a:solidFill>
                      <a:prstDash val="solid"/>
                    </a:lnT>
                    <a:lnB w="28575">
                      <a:solidFill>
                        <a:srgbClr val="0000FF"/>
                      </a:solidFill>
                      <a:prstDash val="solid"/>
                    </a:lnB>
                    <a:solidFill>
                      <a:srgbClr val="CCFFFF"/>
                    </a:solidFill>
                  </a:tcPr>
                </a:tc>
                <a:tc>
                  <a:txBody>
                    <a:bodyPr/>
                    <a:lstStyle/>
                    <a:p>
                      <a:pPr>
                        <a:lnSpc>
                          <a:spcPct val="100000"/>
                        </a:lnSpc>
                        <a:spcBef>
                          <a:spcPts val="10"/>
                        </a:spcBef>
                      </a:pPr>
                      <a:endParaRPr sz="700">
                        <a:latin typeface="Times New Roman"/>
                        <a:cs typeface="Times New Roman"/>
                      </a:endParaRPr>
                    </a:p>
                    <a:p>
                      <a:pPr marL="635" algn="ctr">
                        <a:lnSpc>
                          <a:spcPct val="100000"/>
                        </a:lnSpc>
                      </a:pPr>
                      <a:r>
                        <a:rPr sz="800" b="1" spc="-10" dirty="0">
                          <a:solidFill>
                            <a:srgbClr val="9A3300"/>
                          </a:solidFill>
                          <a:latin typeface="Arial"/>
                          <a:cs typeface="Arial"/>
                        </a:rPr>
                        <a:t>446,05625</a:t>
                      </a:r>
                      <a:endParaRPr sz="800">
                        <a:latin typeface="Arial"/>
                        <a:cs typeface="Arial"/>
                      </a:endParaRPr>
                    </a:p>
                  </a:txBody>
                  <a:tcPr marL="0" marR="0" marT="1270" marB="0">
                    <a:lnL w="19050">
                      <a:solidFill>
                        <a:srgbClr val="0000FF"/>
                      </a:solidFill>
                      <a:prstDash val="solid"/>
                    </a:lnL>
                    <a:lnR w="19050">
                      <a:solidFill>
                        <a:srgbClr val="0000FF"/>
                      </a:solidFill>
                      <a:prstDash val="solid"/>
                    </a:lnR>
                    <a:lnT w="19050">
                      <a:solidFill>
                        <a:srgbClr val="0000FF"/>
                      </a:solidFill>
                      <a:prstDash val="solid"/>
                    </a:lnT>
                    <a:lnB w="28575">
                      <a:solidFill>
                        <a:srgbClr val="0000FF"/>
                      </a:solidFill>
                      <a:prstDash val="solid"/>
                    </a:lnB>
                    <a:solidFill>
                      <a:srgbClr val="CCFFFF"/>
                    </a:solidFill>
                  </a:tcPr>
                </a:tc>
                <a:tc>
                  <a:txBody>
                    <a:bodyPr/>
                    <a:lstStyle/>
                    <a:p>
                      <a:pPr>
                        <a:lnSpc>
                          <a:spcPct val="100000"/>
                        </a:lnSpc>
                        <a:spcBef>
                          <a:spcPts val="10"/>
                        </a:spcBef>
                      </a:pPr>
                      <a:endParaRPr sz="700">
                        <a:latin typeface="Times New Roman"/>
                        <a:cs typeface="Times New Roman"/>
                      </a:endParaRPr>
                    </a:p>
                    <a:p>
                      <a:pPr marL="635" algn="ctr">
                        <a:lnSpc>
                          <a:spcPct val="100000"/>
                        </a:lnSpc>
                      </a:pPr>
                      <a:r>
                        <a:rPr sz="800" b="1" spc="-10" dirty="0">
                          <a:solidFill>
                            <a:srgbClr val="9A3300"/>
                          </a:solidFill>
                          <a:latin typeface="Arial"/>
                          <a:cs typeface="Arial"/>
                        </a:rPr>
                        <a:t>446,06875</a:t>
                      </a:r>
                      <a:endParaRPr sz="800">
                        <a:latin typeface="Arial"/>
                        <a:cs typeface="Arial"/>
                      </a:endParaRPr>
                    </a:p>
                  </a:txBody>
                  <a:tcPr marL="0" marR="0" marT="1270" marB="0">
                    <a:lnL w="19050">
                      <a:solidFill>
                        <a:srgbClr val="0000FF"/>
                      </a:solidFill>
                      <a:prstDash val="solid"/>
                    </a:lnL>
                    <a:lnR w="19050">
                      <a:solidFill>
                        <a:srgbClr val="0000FF"/>
                      </a:solidFill>
                      <a:prstDash val="solid"/>
                    </a:lnR>
                    <a:lnT w="19050">
                      <a:solidFill>
                        <a:srgbClr val="0000FF"/>
                      </a:solidFill>
                      <a:prstDash val="solid"/>
                    </a:lnT>
                    <a:lnB w="28575">
                      <a:solidFill>
                        <a:srgbClr val="0000FF"/>
                      </a:solidFill>
                      <a:prstDash val="solid"/>
                    </a:lnB>
                    <a:solidFill>
                      <a:srgbClr val="CCFFFF"/>
                    </a:solidFill>
                  </a:tcPr>
                </a:tc>
                <a:tc>
                  <a:txBody>
                    <a:bodyPr/>
                    <a:lstStyle/>
                    <a:p>
                      <a:pPr>
                        <a:lnSpc>
                          <a:spcPct val="100000"/>
                        </a:lnSpc>
                        <a:spcBef>
                          <a:spcPts val="10"/>
                        </a:spcBef>
                      </a:pPr>
                      <a:endParaRPr sz="700">
                        <a:latin typeface="Times New Roman"/>
                        <a:cs typeface="Times New Roman"/>
                      </a:endParaRPr>
                    </a:p>
                    <a:p>
                      <a:pPr algn="ctr">
                        <a:lnSpc>
                          <a:spcPct val="100000"/>
                        </a:lnSpc>
                      </a:pPr>
                      <a:r>
                        <a:rPr sz="800" b="1" spc="-10" dirty="0">
                          <a:solidFill>
                            <a:srgbClr val="9A3300"/>
                          </a:solidFill>
                          <a:latin typeface="Arial"/>
                          <a:cs typeface="Arial"/>
                        </a:rPr>
                        <a:t>446,08125</a:t>
                      </a:r>
                      <a:endParaRPr sz="800">
                        <a:latin typeface="Arial"/>
                        <a:cs typeface="Arial"/>
                      </a:endParaRPr>
                    </a:p>
                  </a:txBody>
                  <a:tcPr marL="0" marR="0" marT="1270" marB="0">
                    <a:lnL w="19050">
                      <a:solidFill>
                        <a:srgbClr val="0000FF"/>
                      </a:solidFill>
                      <a:prstDash val="solid"/>
                    </a:lnL>
                    <a:lnR w="19050">
                      <a:solidFill>
                        <a:srgbClr val="0000FF"/>
                      </a:solidFill>
                      <a:prstDash val="solid"/>
                    </a:lnR>
                    <a:lnT w="19050">
                      <a:solidFill>
                        <a:srgbClr val="0000FF"/>
                      </a:solidFill>
                      <a:prstDash val="solid"/>
                    </a:lnT>
                    <a:lnB w="28575">
                      <a:solidFill>
                        <a:srgbClr val="0000FF"/>
                      </a:solidFill>
                      <a:prstDash val="solid"/>
                    </a:lnB>
                    <a:solidFill>
                      <a:srgbClr val="CCFFFF"/>
                    </a:solidFill>
                  </a:tcPr>
                </a:tc>
                <a:tc>
                  <a:txBody>
                    <a:bodyPr/>
                    <a:lstStyle/>
                    <a:p>
                      <a:pPr>
                        <a:lnSpc>
                          <a:spcPct val="100000"/>
                        </a:lnSpc>
                        <a:spcBef>
                          <a:spcPts val="10"/>
                        </a:spcBef>
                      </a:pPr>
                      <a:endParaRPr sz="700">
                        <a:latin typeface="Times New Roman"/>
                        <a:cs typeface="Times New Roman"/>
                      </a:endParaRPr>
                    </a:p>
                    <a:p>
                      <a:pPr algn="ctr">
                        <a:lnSpc>
                          <a:spcPct val="100000"/>
                        </a:lnSpc>
                      </a:pPr>
                      <a:r>
                        <a:rPr sz="800" b="1" spc="-5" dirty="0">
                          <a:solidFill>
                            <a:srgbClr val="9A3300"/>
                          </a:solidFill>
                          <a:latin typeface="Arial"/>
                          <a:cs typeface="Arial"/>
                        </a:rPr>
                        <a:t>446,09375</a:t>
                      </a:r>
                      <a:endParaRPr sz="800">
                        <a:latin typeface="Arial"/>
                        <a:cs typeface="Arial"/>
                      </a:endParaRPr>
                    </a:p>
                  </a:txBody>
                  <a:tcPr marL="0" marR="0" marT="1270" marB="0">
                    <a:lnL w="19050">
                      <a:solidFill>
                        <a:srgbClr val="0000FF"/>
                      </a:solidFill>
                      <a:prstDash val="solid"/>
                    </a:lnL>
                    <a:lnR w="28575">
                      <a:solidFill>
                        <a:srgbClr val="0000FF"/>
                      </a:solidFill>
                      <a:prstDash val="solid"/>
                    </a:lnR>
                    <a:lnT w="19050">
                      <a:solidFill>
                        <a:srgbClr val="0000FF"/>
                      </a:solidFill>
                      <a:prstDash val="solid"/>
                    </a:lnT>
                    <a:lnB w="28575">
                      <a:solidFill>
                        <a:srgbClr val="0000FF"/>
                      </a:solidFill>
                      <a:prstDash val="solid"/>
                    </a:lnB>
                    <a:solidFill>
                      <a:srgbClr val="CCFFFF"/>
                    </a:solidFill>
                  </a:tcPr>
                </a:tc>
              </a:tr>
            </a:tbl>
          </a:graphicData>
        </a:graphic>
      </p:graphicFrame>
      <p:sp>
        <p:nvSpPr>
          <p:cNvPr id="7" name="object 7"/>
          <p:cNvSpPr txBox="1"/>
          <p:nvPr/>
        </p:nvSpPr>
        <p:spPr>
          <a:xfrm>
            <a:off x="527558" y="4437155"/>
            <a:ext cx="4236085" cy="590550"/>
          </a:xfrm>
          <a:prstGeom prst="rect">
            <a:avLst/>
          </a:prstGeom>
        </p:spPr>
        <p:txBody>
          <a:bodyPr vert="horz" wrap="square" lIns="0" tIns="102870" rIns="0" bIns="0" rtlCol="0">
            <a:spAutoFit/>
          </a:bodyPr>
          <a:lstStyle/>
          <a:p>
            <a:pPr marL="12700">
              <a:lnSpc>
                <a:spcPct val="100000"/>
              </a:lnSpc>
              <a:spcBef>
                <a:spcPts val="810"/>
              </a:spcBef>
            </a:pPr>
            <a:r>
              <a:rPr sz="1400" b="1" u="heavy" spc="-10" dirty="0">
                <a:solidFill>
                  <a:srgbClr val="0000FF"/>
                </a:solidFill>
                <a:uFill>
                  <a:solidFill>
                    <a:srgbClr val="0000FF"/>
                  </a:solidFill>
                </a:uFill>
                <a:latin typeface="Comic Sans MS"/>
                <a:cs typeface="Comic Sans MS"/>
              </a:rPr>
              <a:t>B.3.7 </a:t>
            </a:r>
            <a:r>
              <a:rPr sz="1400" b="1" u="heavy" spc="-5" dirty="0">
                <a:solidFill>
                  <a:srgbClr val="0000FF"/>
                </a:solidFill>
                <a:uFill>
                  <a:solidFill>
                    <a:srgbClr val="0000FF"/>
                  </a:solidFill>
                </a:uFill>
                <a:latin typeface="Comic Sans MS"/>
                <a:cs typeface="Comic Sans MS"/>
              </a:rPr>
              <a:t>Bilan de la solution à</a:t>
            </a:r>
            <a:r>
              <a:rPr sz="1400" b="1" u="heavy" dirty="0">
                <a:solidFill>
                  <a:srgbClr val="0000FF"/>
                </a:solidFill>
                <a:uFill>
                  <a:solidFill>
                    <a:srgbClr val="0000FF"/>
                  </a:solidFill>
                </a:uFill>
                <a:latin typeface="Comic Sans MS"/>
                <a:cs typeface="Comic Sans MS"/>
              </a:rPr>
              <a:t> </a:t>
            </a:r>
            <a:r>
              <a:rPr sz="1400" b="1" u="heavy" spc="-10" dirty="0">
                <a:solidFill>
                  <a:srgbClr val="0000FF"/>
                </a:solidFill>
                <a:uFill>
                  <a:solidFill>
                    <a:srgbClr val="0000FF"/>
                  </a:solidFill>
                </a:uFill>
                <a:latin typeface="Comic Sans MS"/>
                <a:cs typeface="Comic Sans MS"/>
              </a:rPr>
              <a:t>retenir</a:t>
            </a:r>
            <a:endParaRPr sz="1400">
              <a:latin typeface="Comic Sans MS"/>
              <a:cs typeface="Comic Sans MS"/>
            </a:endParaRPr>
          </a:p>
          <a:p>
            <a:pPr marL="12700">
              <a:lnSpc>
                <a:spcPct val="100000"/>
              </a:lnSpc>
              <a:spcBef>
                <a:spcPts val="615"/>
              </a:spcBef>
            </a:pPr>
            <a:r>
              <a:rPr sz="1200" spc="-5" dirty="0">
                <a:latin typeface="Arial"/>
                <a:cs typeface="Arial"/>
              </a:rPr>
              <a:t>Compte-tenu de ces contraintes, il est souvent nécessaire de</a:t>
            </a:r>
            <a:r>
              <a:rPr sz="1200" spc="-10" dirty="0">
                <a:latin typeface="Arial"/>
                <a:cs typeface="Arial"/>
              </a:rPr>
              <a:t> </a:t>
            </a:r>
            <a:r>
              <a:rPr sz="1200" dirty="0">
                <a:latin typeface="Arial"/>
                <a:cs typeface="Arial"/>
              </a:rPr>
              <a:t>:</a:t>
            </a:r>
            <a:endParaRPr sz="1200">
              <a:latin typeface="Arial"/>
              <a:cs typeface="Arial"/>
            </a:endParaRPr>
          </a:p>
        </p:txBody>
      </p:sp>
      <p:sp>
        <p:nvSpPr>
          <p:cNvPr id="8" name="object 8"/>
          <p:cNvSpPr txBox="1"/>
          <p:nvPr/>
        </p:nvSpPr>
        <p:spPr>
          <a:xfrm>
            <a:off x="768858" y="4994398"/>
            <a:ext cx="2835910" cy="208279"/>
          </a:xfrm>
          <a:prstGeom prst="rect">
            <a:avLst/>
          </a:prstGeom>
          <a:solidFill>
            <a:srgbClr val="FFFF00"/>
          </a:solidFill>
        </p:spPr>
        <p:txBody>
          <a:bodyPr vert="horz" wrap="square" lIns="0" tIns="12700" rIns="0" bIns="0" rtlCol="0">
            <a:spAutoFit/>
          </a:bodyPr>
          <a:lstStyle/>
          <a:p>
            <a:pPr>
              <a:lnSpc>
                <a:spcPct val="100000"/>
              </a:lnSpc>
              <a:spcBef>
                <a:spcPts val="100"/>
              </a:spcBef>
            </a:pPr>
            <a:r>
              <a:rPr sz="1200" b="1" dirty="0">
                <a:latin typeface="Arial"/>
                <a:cs typeface="Arial"/>
              </a:rPr>
              <a:t>Traiter le signal </a:t>
            </a:r>
            <a:r>
              <a:rPr sz="1200" dirty="0">
                <a:latin typeface="Arial"/>
                <a:cs typeface="Arial"/>
              </a:rPr>
              <a:t>informatif primaire pour</a:t>
            </a:r>
            <a:r>
              <a:rPr sz="1200" spc="-100" dirty="0">
                <a:latin typeface="Arial"/>
                <a:cs typeface="Arial"/>
              </a:rPr>
              <a:t> </a:t>
            </a:r>
            <a:r>
              <a:rPr sz="1200" dirty="0">
                <a:latin typeface="Arial"/>
                <a:cs typeface="Arial"/>
              </a:rPr>
              <a:t>:</a:t>
            </a:r>
            <a:endParaRPr sz="1200">
              <a:latin typeface="Arial"/>
              <a:cs typeface="Arial"/>
            </a:endParaRPr>
          </a:p>
        </p:txBody>
      </p:sp>
      <p:sp>
        <p:nvSpPr>
          <p:cNvPr id="9" name="object 9"/>
          <p:cNvSpPr txBox="1"/>
          <p:nvPr/>
        </p:nvSpPr>
        <p:spPr>
          <a:xfrm>
            <a:off x="977900" y="5180326"/>
            <a:ext cx="4582795" cy="579755"/>
          </a:xfrm>
          <a:prstGeom prst="rect">
            <a:avLst/>
          </a:prstGeom>
        </p:spPr>
        <p:txBody>
          <a:bodyPr vert="horz" wrap="square" lIns="0" tIns="12700" rIns="0" bIns="0" rtlCol="0">
            <a:spAutoFit/>
          </a:bodyPr>
          <a:lstStyle/>
          <a:p>
            <a:pPr marL="241300" indent="-228600">
              <a:lnSpc>
                <a:spcPct val="100000"/>
              </a:lnSpc>
              <a:spcBef>
                <a:spcPts val="100"/>
              </a:spcBef>
              <a:buFont typeface="Symbol"/>
              <a:buChar char=""/>
              <a:tabLst>
                <a:tab pos="240665" algn="l"/>
                <a:tab pos="241300" algn="l"/>
              </a:tabLst>
            </a:pPr>
            <a:r>
              <a:rPr sz="1200" spc="-5" dirty="0">
                <a:latin typeface="Arial"/>
                <a:cs typeface="Arial"/>
              </a:rPr>
              <a:t>L’adapter </a:t>
            </a:r>
            <a:r>
              <a:rPr sz="1200" dirty="0">
                <a:latin typeface="Arial"/>
                <a:cs typeface="Arial"/>
              </a:rPr>
              <a:t>à </a:t>
            </a:r>
            <a:r>
              <a:rPr sz="1200" spc="-5" dirty="0">
                <a:latin typeface="Arial"/>
                <a:cs typeface="Arial"/>
              </a:rPr>
              <a:t>la non-linéarité du</a:t>
            </a:r>
            <a:r>
              <a:rPr sz="1200" spc="5" dirty="0">
                <a:latin typeface="Arial"/>
                <a:cs typeface="Arial"/>
              </a:rPr>
              <a:t> </a:t>
            </a:r>
            <a:r>
              <a:rPr sz="1200" spc="-5" dirty="0">
                <a:latin typeface="Arial"/>
                <a:cs typeface="Arial"/>
              </a:rPr>
              <a:t>canal.</a:t>
            </a:r>
            <a:endParaRPr sz="1200">
              <a:latin typeface="Arial"/>
              <a:cs typeface="Arial"/>
            </a:endParaRPr>
          </a:p>
          <a:p>
            <a:pPr marL="241300" indent="-228600">
              <a:lnSpc>
                <a:spcPct val="100000"/>
              </a:lnSpc>
              <a:spcBef>
                <a:spcPts val="15"/>
              </a:spcBef>
              <a:buFont typeface="Symbol"/>
              <a:buChar char=""/>
              <a:tabLst>
                <a:tab pos="240665" algn="l"/>
                <a:tab pos="241300" algn="l"/>
              </a:tabLst>
            </a:pPr>
            <a:r>
              <a:rPr sz="1200" dirty="0">
                <a:latin typeface="Arial"/>
                <a:cs typeface="Arial"/>
              </a:rPr>
              <a:t>Optimiser </a:t>
            </a:r>
            <a:r>
              <a:rPr sz="1200" spc="-5" dirty="0">
                <a:latin typeface="Arial"/>
                <a:cs typeface="Arial"/>
              </a:rPr>
              <a:t>le </a:t>
            </a:r>
            <a:r>
              <a:rPr sz="1200" dirty="0">
                <a:latin typeface="Arial"/>
                <a:cs typeface="Arial"/>
              </a:rPr>
              <a:t>rapport</a:t>
            </a:r>
            <a:r>
              <a:rPr sz="1200" spc="-5" dirty="0">
                <a:latin typeface="Arial"/>
                <a:cs typeface="Arial"/>
              </a:rPr>
              <a:t> </a:t>
            </a:r>
            <a:r>
              <a:rPr sz="1200" dirty="0">
                <a:latin typeface="Arial"/>
                <a:cs typeface="Arial"/>
              </a:rPr>
              <a:t>signal/bruit.</a:t>
            </a:r>
            <a:endParaRPr sz="1200">
              <a:latin typeface="Arial"/>
              <a:cs typeface="Arial"/>
            </a:endParaRPr>
          </a:p>
          <a:p>
            <a:pPr marL="241300" indent="-228600">
              <a:lnSpc>
                <a:spcPct val="100000"/>
              </a:lnSpc>
              <a:spcBef>
                <a:spcPts val="25"/>
              </a:spcBef>
              <a:buFont typeface="Symbol"/>
              <a:buChar char=""/>
              <a:tabLst>
                <a:tab pos="240665" algn="l"/>
                <a:tab pos="241300" algn="l"/>
              </a:tabLst>
            </a:pPr>
            <a:r>
              <a:rPr sz="1200" dirty="0">
                <a:latin typeface="Arial"/>
                <a:cs typeface="Arial"/>
              </a:rPr>
              <a:t>Optimiser </a:t>
            </a:r>
            <a:r>
              <a:rPr sz="1200" spc="-5" dirty="0">
                <a:latin typeface="Arial"/>
                <a:cs typeface="Arial"/>
              </a:rPr>
              <a:t>le débit d’informations pour les </a:t>
            </a:r>
            <a:r>
              <a:rPr sz="1200" dirty="0">
                <a:latin typeface="Arial"/>
                <a:cs typeface="Arial"/>
              </a:rPr>
              <a:t>systèmes</a:t>
            </a:r>
            <a:r>
              <a:rPr sz="1200" spc="-50" dirty="0">
                <a:latin typeface="Arial"/>
                <a:cs typeface="Arial"/>
              </a:rPr>
              <a:t> </a:t>
            </a:r>
            <a:r>
              <a:rPr sz="1200" spc="-5" dirty="0">
                <a:latin typeface="Arial"/>
                <a:cs typeface="Arial"/>
              </a:rPr>
              <a:t>numériques.</a:t>
            </a:r>
            <a:endParaRPr sz="1200">
              <a:latin typeface="Arial"/>
              <a:cs typeface="Arial"/>
            </a:endParaRPr>
          </a:p>
        </p:txBody>
      </p:sp>
      <p:sp>
        <p:nvSpPr>
          <p:cNvPr id="10" name="object 10"/>
          <p:cNvSpPr txBox="1"/>
          <p:nvPr/>
        </p:nvSpPr>
        <p:spPr>
          <a:xfrm>
            <a:off x="768858" y="5866638"/>
            <a:ext cx="1258570" cy="175260"/>
          </a:xfrm>
          <a:prstGeom prst="rect">
            <a:avLst/>
          </a:prstGeom>
          <a:solidFill>
            <a:srgbClr val="FFFF00"/>
          </a:solidFill>
        </p:spPr>
        <p:txBody>
          <a:bodyPr vert="horz" wrap="square" lIns="0" tIns="0" rIns="0" bIns="0" rtlCol="0">
            <a:spAutoFit/>
          </a:bodyPr>
          <a:lstStyle/>
          <a:p>
            <a:pPr>
              <a:lnSpc>
                <a:spcPts val="1350"/>
              </a:lnSpc>
            </a:pPr>
            <a:r>
              <a:rPr sz="1200" b="1" dirty="0">
                <a:latin typeface="Arial"/>
                <a:cs typeface="Arial"/>
              </a:rPr>
              <a:t>Moduler le</a:t>
            </a:r>
            <a:r>
              <a:rPr sz="1200" b="1" spc="-90" dirty="0">
                <a:latin typeface="Arial"/>
                <a:cs typeface="Arial"/>
              </a:rPr>
              <a:t> </a:t>
            </a:r>
            <a:r>
              <a:rPr sz="1200" b="1" dirty="0">
                <a:latin typeface="Arial"/>
                <a:cs typeface="Arial"/>
              </a:rPr>
              <a:t>signal</a:t>
            </a:r>
            <a:endParaRPr sz="1200">
              <a:latin typeface="Arial"/>
              <a:cs typeface="Arial"/>
            </a:endParaRPr>
          </a:p>
        </p:txBody>
      </p:sp>
      <p:sp>
        <p:nvSpPr>
          <p:cNvPr id="11" name="object 11"/>
          <p:cNvSpPr txBox="1"/>
          <p:nvPr/>
        </p:nvSpPr>
        <p:spPr>
          <a:xfrm>
            <a:off x="2044730" y="5842504"/>
            <a:ext cx="312102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informatif secondaire (après traitement) pour</a:t>
            </a:r>
            <a:r>
              <a:rPr sz="1200" spc="-95" dirty="0">
                <a:latin typeface="Arial"/>
                <a:cs typeface="Arial"/>
              </a:rPr>
              <a:t> </a:t>
            </a:r>
            <a:r>
              <a:rPr sz="1200" dirty="0">
                <a:latin typeface="Arial"/>
                <a:cs typeface="Arial"/>
              </a:rPr>
              <a:t>:</a:t>
            </a:r>
            <a:endParaRPr sz="1200">
              <a:latin typeface="Arial"/>
              <a:cs typeface="Arial"/>
            </a:endParaRPr>
          </a:p>
        </p:txBody>
      </p:sp>
      <p:sp>
        <p:nvSpPr>
          <p:cNvPr id="12" name="object 12"/>
          <p:cNvSpPr txBox="1"/>
          <p:nvPr/>
        </p:nvSpPr>
        <p:spPr>
          <a:xfrm>
            <a:off x="977900" y="6028432"/>
            <a:ext cx="6056630" cy="744220"/>
          </a:xfrm>
          <a:prstGeom prst="rect">
            <a:avLst/>
          </a:prstGeom>
        </p:spPr>
        <p:txBody>
          <a:bodyPr vert="horz" wrap="square" lIns="0" tIns="12700" rIns="0" bIns="0" rtlCol="0">
            <a:spAutoFit/>
          </a:bodyPr>
          <a:lstStyle/>
          <a:p>
            <a:pPr marL="241300" indent="-228600" algn="just">
              <a:lnSpc>
                <a:spcPct val="100000"/>
              </a:lnSpc>
              <a:spcBef>
                <a:spcPts val="100"/>
              </a:spcBef>
              <a:buFont typeface="Symbol"/>
              <a:buChar char=""/>
              <a:tabLst>
                <a:tab pos="241300" algn="l"/>
              </a:tabLst>
            </a:pPr>
            <a:r>
              <a:rPr sz="1200" spc="-5" dirty="0">
                <a:latin typeface="Arial"/>
                <a:cs typeface="Arial"/>
              </a:rPr>
              <a:t>Adapter la bande de fréquence du signal </a:t>
            </a:r>
            <a:r>
              <a:rPr sz="1200" dirty="0">
                <a:latin typeface="Arial"/>
                <a:cs typeface="Arial"/>
              </a:rPr>
              <a:t>à </a:t>
            </a:r>
            <a:r>
              <a:rPr sz="1200" spc="-5" dirty="0">
                <a:latin typeface="Arial"/>
                <a:cs typeface="Arial"/>
              </a:rPr>
              <a:t>la bande passante du</a:t>
            </a:r>
            <a:r>
              <a:rPr sz="1200" spc="35" dirty="0">
                <a:latin typeface="Arial"/>
                <a:cs typeface="Arial"/>
              </a:rPr>
              <a:t> </a:t>
            </a:r>
            <a:r>
              <a:rPr sz="1200" spc="-5" dirty="0">
                <a:latin typeface="Arial"/>
                <a:cs typeface="Arial"/>
              </a:rPr>
              <a:t>canal.</a:t>
            </a:r>
            <a:endParaRPr sz="1200">
              <a:latin typeface="Arial"/>
              <a:cs typeface="Arial"/>
            </a:endParaRPr>
          </a:p>
          <a:p>
            <a:pPr marL="240665" marR="5080" indent="-228600" algn="just">
              <a:lnSpc>
                <a:spcPct val="95600"/>
              </a:lnSpc>
              <a:spcBef>
                <a:spcPts val="85"/>
              </a:spcBef>
              <a:buFont typeface="Symbol"/>
              <a:buChar char=""/>
              <a:tabLst>
                <a:tab pos="241300" algn="l"/>
              </a:tabLst>
            </a:pPr>
            <a:r>
              <a:rPr sz="1200" spc="-5" dirty="0">
                <a:latin typeface="Arial"/>
                <a:cs typeface="Arial"/>
              </a:rPr>
              <a:t>Réduire l’occupation spectrale relative (spectre étroit) du signal pour minimiser les  variations d’atténuation en fonction de la fréquence du canal (cela favorise aussi le  multiplexage fréquentiel du</a:t>
            </a:r>
            <a:r>
              <a:rPr sz="1200" spc="5" dirty="0">
                <a:latin typeface="Arial"/>
                <a:cs typeface="Arial"/>
              </a:rPr>
              <a:t> </a:t>
            </a:r>
            <a:r>
              <a:rPr sz="1200" spc="-5" dirty="0">
                <a:latin typeface="Arial"/>
                <a:cs typeface="Arial"/>
              </a:rPr>
              <a:t>signal).</a:t>
            </a:r>
            <a:endParaRPr sz="1200">
              <a:latin typeface="Arial"/>
              <a:cs typeface="Arial"/>
            </a:endParaRPr>
          </a:p>
        </p:txBody>
      </p:sp>
      <p:sp>
        <p:nvSpPr>
          <p:cNvPr id="13" name="object 13"/>
          <p:cNvSpPr txBox="1"/>
          <p:nvPr/>
        </p:nvSpPr>
        <p:spPr>
          <a:xfrm>
            <a:off x="810768" y="8106918"/>
            <a:ext cx="1484630" cy="175260"/>
          </a:xfrm>
          <a:prstGeom prst="rect">
            <a:avLst/>
          </a:prstGeom>
          <a:solidFill>
            <a:srgbClr val="FFFF00"/>
          </a:solidFill>
        </p:spPr>
        <p:txBody>
          <a:bodyPr vert="horz" wrap="square" lIns="0" tIns="0" rIns="0" bIns="0" rtlCol="0">
            <a:spAutoFit/>
          </a:bodyPr>
          <a:lstStyle/>
          <a:p>
            <a:pPr>
              <a:lnSpc>
                <a:spcPts val="1350"/>
              </a:lnSpc>
            </a:pPr>
            <a:r>
              <a:rPr sz="1200" b="1" dirty="0">
                <a:latin typeface="Arial"/>
                <a:cs typeface="Arial"/>
              </a:rPr>
              <a:t>Multiplexer le</a:t>
            </a:r>
            <a:r>
              <a:rPr sz="1200" b="1" spc="110" dirty="0">
                <a:latin typeface="Arial"/>
                <a:cs typeface="Arial"/>
              </a:rPr>
              <a:t> </a:t>
            </a:r>
            <a:r>
              <a:rPr sz="1200" b="1" dirty="0">
                <a:latin typeface="Arial"/>
                <a:cs typeface="Arial"/>
              </a:rPr>
              <a:t>signal</a:t>
            </a:r>
            <a:endParaRPr sz="1200">
              <a:latin typeface="Arial"/>
              <a:cs typeface="Arial"/>
            </a:endParaRPr>
          </a:p>
        </p:txBody>
      </p:sp>
      <p:sp>
        <p:nvSpPr>
          <p:cNvPr id="14" name="object 14"/>
          <p:cNvSpPr txBox="1"/>
          <p:nvPr/>
        </p:nvSpPr>
        <p:spPr>
          <a:xfrm>
            <a:off x="2337719" y="8082784"/>
            <a:ext cx="469519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à</a:t>
            </a:r>
            <a:r>
              <a:rPr sz="1200" spc="90" dirty="0">
                <a:latin typeface="Arial"/>
                <a:cs typeface="Arial"/>
              </a:rPr>
              <a:t> </a:t>
            </a:r>
            <a:r>
              <a:rPr sz="1200" dirty="0">
                <a:latin typeface="Arial"/>
                <a:cs typeface="Arial"/>
              </a:rPr>
              <a:t>transmettre</a:t>
            </a:r>
            <a:r>
              <a:rPr sz="1200" spc="95" dirty="0">
                <a:latin typeface="Arial"/>
                <a:cs typeface="Arial"/>
              </a:rPr>
              <a:t> </a:t>
            </a:r>
            <a:r>
              <a:rPr sz="1200" spc="-5" dirty="0">
                <a:latin typeface="Arial"/>
                <a:cs typeface="Arial"/>
              </a:rPr>
              <a:t>dans</a:t>
            </a:r>
            <a:r>
              <a:rPr sz="1200" spc="90" dirty="0">
                <a:latin typeface="Arial"/>
                <a:cs typeface="Arial"/>
              </a:rPr>
              <a:t> </a:t>
            </a:r>
            <a:r>
              <a:rPr sz="1200" spc="-5" dirty="0">
                <a:latin typeface="Arial"/>
                <a:cs typeface="Arial"/>
              </a:rPr>
              <a:t>le</a:t>
            </a:r>
            <a:r>
              <a:rPr sz="1200" spc="95" dirty="0">
                <a:latin typeface="Arial"/>
                <a:cs typeface="Arial"/>
              </a:rPr>
              <a:t> </a:t>
            </a:r>
            <a:r>
              <a:rPr sz="1200" dirty="0">
                <a:latin typeface="Arial"/>
                <a:cs typeface="Arial"/>
              </a:rPr>
              <a:t>temps,</a:t>
            </a:r>
            <a:r>
              <a:rPr sz="1200" spc="90" dirty="0">
                <a:latin typeface="Arial"/>
                <a:cs typeface="Arial"/>
              </a:rPr>
              <a:t> </a:t>
            </a:r>
            <a:r>
              <a:rPr sz="1200" spc="-5" dirty="0">
                <a:latin typeface="Arial"/>
                <a:cs typeface="Arial"/>
              </a:rPr>
              <a:t>pour</a:t>
            </a:r>
            <a:r>
              <a:rPr sz="1200" spc="90" dirty="0">
                <a:latin typeface="Arial"/>
                <a:cs typeface="Arial"/>
              </a:rPr>
              <a:t> </a:t>
            </a:r>
            <a:r>
              <a:rPr sz="1200" spc="-5" dirty="0">
                <a:latin typeface="Arial"/>
                <a:cs typeface="Arial"/>
              </a:rPr>
              <a:t>que</a:t>
            </a:r>
            <a:r>
              <a:rPr sz="1200" spc="85" dirty="0">
                <a:latin typeface="Arial"/>
                <a:cs typeface="Arial"/>
              </a:rPr>
              <a:t> </a:t>
            </a:r>
            <a:r>
              <a:rPr sz="1200" spc="-5" dirty="0">
                <a:latin typeface="Arial"/>
                <a:cs typeface="Arial"/>
              </a:rPr>
              <a:t>plusieurs</a:t>
            </a:r>
            <a:r>
              <a:rPr sz="1200" spc="90" dirty="0">
                <a:latin typeface="Arial"/>
                <a:cs typeface="Arial"/>
              </a:rPr>
              <a:t> </a:t>
            </a:r>
            <a:r>
              <a:rPr sz="1200" spc="-5" dirty="0">
                <a:latin typeface="Arial"/>
                <a:cs typeface="Arial"/>
              </a:rPr>
              <a:t>émetteurs</a:t>
            </a:r>
            <a:r>
              <a:rPr sz="1200" spc="85" dirty="0">
                <a:latin typeface="Arial"/>
                <a:cs typeface="Arial"/>
              </a:rPr>
              <a:t> </a:t>
            </a:r>
            <a:r>
              <a:rPr sz="1200" spc="-5" dirty="0">
                <a:latin typeface="Arial"/>
                <a:cs typeface="Arial"/>
              </a:rPr>
              <a:t>puissent</a:t>
            </a:r>
            <a:endParaRPr sz="1200">
              <a:latin typeface="Arial"/>
              <a:cs typeface="Arial"/>
            </a:endParaRPr>
          </a:p>
        </p:txBody>
      </p:sp>
      <p:sp>
        <p:nvSpPr>
          <p:cNvPr id="15" name="object 15"/>
          <p:cNvSpPr txBox="1"/>
          <p:nvPr/>
        </p:nvSpPr>
        <p:spPr>
          <a:xfrm>
            <a:off x="798068" y="8258044"/>
            <a:ext cx="154241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utiliser le même</a:t>
            </a:r>
            <a:r>
              <a:rPr sz="1200" spc="-65" dirty="0">
                <a:latin typeface="Arial"/>
                <a:cs typeface="Arial"/>
              </a:rPr>
              <a:t> </a:t>
            </a:r>
            <a:r>
              <a:rPr sz="1200" spc="-5" dirty="0">
                <a:latin typeface="Arial"/>
                <a:cs typeface="Arial"/>
              </a:rPr>
              <a:t>canal.</a:t>
            </a:r>
            <a:endParaRPr sz="1200">
              <a:latin typeface="Arial"/>
              <a:cs typeface="Arial"/>
            </a:endParaRPr>
          </a:p>
        </p:txBody>
      </p:sp>
      <p:grpSp>
        <p:nvGrpSpPr>
          <p:cNvPr id="16" name="object 16"/>
          <p:cNvGrpSpPr/>
          <p:nvPr/>
        </p:nvGrpSpPr>
        <p:grpSpPr>
          <a:xfrm>
            <a:off x="2236470" y="8476488"/>
            <a:ext cx="2909570" cy="1347470"/>
            <a:chOff x="2236470" y="8476488"/>
            <a:chExt cx="2909570" cy="1347470"/>
          </a:xfrm>
        </p:grpSpPr>
        <p:sp>
          <p:nvSpPr>
            <p:cNvPr id="17" name="object 17"/>
            <p:cNvSpPr/>
            <p:nvPr/>
          </p:nvSpPr>
          <p:spPr>
            <a:xfrm>
              <a:off x="2241042" y="8481060"/>
              <a:ext cx="2900680" cy="1338580"/>
            </a:xfrm>
            <a:custGeom>
              <a:avLst/>
              <a:gdLst/>
              <a:ahLst/>
              <a:cxnLst/>
              <a:rect l="l" t="t" r="r" b="b"/>
              <a:pathLst>
                <a:path w="2900679" h="1338579">
                  <a:moveTo>
                    <a:pt x="0" y="1338072"/>
                  </a:moveTo>
                  <a:lnTo>
                    <a:pt x="2900172" y="1338072"/>
                  </a:lnTo>
                  <a:lnTo>
                    <a:pt x="2900172" y="0"/>
                  </a:lnTo>
                  <a:lnTo>
                    <a:pt x="0" y="0"/>
                  </a:lnTo>
                  <a:lnTo>
                    <a:pt x="0" y="1338072"/>
                  </a:lnTo>
                  <a:close/>
                </a:path>
              </a:pathLst>
            </a:custGeom>
            <a:ln w="9144">
              <a:solidFill>
                <a:srgbClr val="FF0000"/>
              </a:solidFill>
            </a:ln>
          </p:spPr>
          <p:txBody>
            <a:bodyPr wrap="square" lIns="0" tIns="0" rIns="0" bIns="0" rtlCol="0"/>
            <a:lstStyle/>
            <a:p>
              <a:endParaRPr/>
            </a:p>
          </p:txBody>
        </p:sp>
        <p:sp>
          <p:nvSpPr>
            <p:cNvPr id="18" name="object 18"/>
            <p:cNvSpPr/>
            <p:nvPr/>
          </p:nvSpPr>
          <p:spPr>
            <a:xfrm>
              <a:off x="2337816" y="8532114"/>
              <a:ext cx="2706624" cy="1235964"/>
            </a:xfrm>
            <a:prstGeom prst="rect">
              <a:avLst/>
            </a:prstGeom>
            <a:blipFill>
              <a:blip r:embed="rId3" cstate="print"/>
              <a:stretch>
                <a:fillRect/>
              </a:stretch>
            </a:blipFill>
          </p:spPr>
          <p:txBody>
            <a:bodyPr wrap="square" lIns="0" tIns="0" rIns="0" bIns="0" rtlCol="0"/>
            <a:lstStyle/>
            <a:p>
              <a:endParaRPr/>
            </a:p>
          </p:txBody>
        </p:sp>
      </p:grpSp>
      <p:grpSp>
        <p:nvGrpSpPr>
          <p:cNvPr id="19" name="object 19"/>
          <p:cNvGrpSpPr/>
          <p:nvPr/>
        </p:nvGrpSpPr>
        <p:grpSpPr>
          <a:xfrm>
            <a:off x="2242566" y="6806183"/>
            <a:ext cx="2906395" cy="1236980"/>
            <a:chOff x="2242566" y="6806183"/>
            <a:chExt cx="2906395" cy="1236980"/>
          </a:xfrm>
        </p:grpSpPr>
        <p:sp>
          <p:nvSpPr>
            <p:cNvPr id="20" name="object 20"/>
            <p:cNvSpPr/>
            <p:nvPr/>
          </p:nvSpPr>
          <p:spPr>
            <a:xfrm>
              <a:off x="2247138" y="6810755"/>
              <a:ext cx="2897505" cy="1228090"/>
            </a:xfrm>
            <a:custGeom>
              <a:avLst/>
              <a:gdLst/>
              <a:ahLst/>
              <a:cxnLst/>
              <a:rect l="l" t="t" r="r" b="b"/>
              <a:pathLst>
                <a:path w="2897504" h="1228090">
                  <a:moveTo>
                    <a:pt x="0" y="1227582"/>
                  </a:moveTo>
                  <a:lnTo>
                    <a:pt x="2897124" y="1227582"/>
                  </a:lnTo>
                  <a:lnTo>
                    <a:pt x="2897124" y="0"/>
                  </a:lnTo>
                  <a:lnTo>
                    <a:pt x="0" y="0"/>
                  </a:lnTo>
                  <a:lnTo>
                    <a:pt x="0" y="1227582"/>
                  </a:lnTo>
                  <a:close/>
                </a:path>
              </a:pathLst>
            </a:custGeom>
            <a:ln w="9144">
              <a:solidFill>
                <a:srgbClr val="FF0000"/>
              </a:solidFill>
            </a:ln>
          </p:spPr>
          <p:txBody>
            <a:bodyPr wrap="square" lIns="0" tIns="0" rIns="0" bIns="0" rtlCol="0"/>
            <a:lstStyle/>
            <a:p>
              <a:endParaRPr/>
            </a:p>
          </p:txBody>
        </p:sp>
        <p:sp>
          <p:nvSpPr>
            <p:cNvPr id="21" name="object 21"/>
            <p:cNvSpPr/>
            <p:nvPr/>
          </p:nvSpPr>
          <p:spPr>
            <a:xfrm>
              <a:off x="2372370" y="6861042"/>
              <a:ext cx="2608713" cy="1107678"/>
            </a:xfrm>
            <a:prstGeom prst="rect">
              <a:avLst/>
            </a:prstGeom>
            <a:blipFill>
              <a:blip r:embed="rId4" cstate="print"/>
              <a:stretch>
                <a:fillRect/>
              </a:stretch>
            </a:blipFill>
          </p:spPr>
          <p:txBody>
            <a:bodyPr wrap="square" lIns="0" tIns="0" rIns="0" bIns="0" rtlCol="0"/>
            <a:lstStyle/>
            <a:p>
              <a:endParaRPr/>
            </a:p>
          </p:txBody>
        </p:sp>
      </p:grpSp>
      <p:sp>
        <p:nvSpPr>
          <p:cNvPr id="22" name="object 22"/>
          <p:cNvSpPr/>
          <p:nvPr/>
        </p:nvSpPr>
        <p:spPr>
          <a:xfrm>
            <a:off x="2336292" y="2474214"/>
            <a:ext cx="477520" cy="611505"/>
          </a:xfrm>
          <a:custGeom>
            <a:avLst/>
            <a:gdLst/>
            <a:ahLst/>
            <a:cxnLst/>
            <a:rect l="l" t="t" r="r" b="b"/>
            <a:pathLst>
              <a:path w="477519" h="611505">
                <a:moveTo>
                  <a:pt x="762" y="611124"/>
                </a:moveTo>
                <a:lnTo>
                  <a:pt x="0" y="31241"/>
                </a:lnTo>
              </a:path>
              <a:path w="477519" h="611505">
                <a:moveTo>
                  <a:pt x="477012" y="579119"/>
                </a:moveTo>
                <a:lnTo>
                  <a:pt x="470153" y="0"/>
                </a:lnTo>
              </a:path>
            </a:pathLst>
          </a:custGeom>
          <a:ln w="12954">
            <a:solidFill>
              <a:srgbClr val="00FF00"/>
            </a:solidFill>
            <a:prstDash val="sysDash"/>
          </a:ln>
        </p:spPr>
        <p:txBody>
          <a:bodyPr wrap="square" lIns="0" tIns="0" rIns="0" bIns="0" rtlCol="0"/>
          <a:lstStyle/>
          <a:p>
            <a:endParaRPr/>
          </a:p>
        </p:txBody>
      </p:sp>
      <p:sp>
        <p:nvSpPr>
          <p:cNvPr id="23" name="object 23"/>
          <p:cNvSpPr txBox="1"/>
          <p:nvPr/>
        </p:nvSpPr>
        <p:spPr>
          <a:xfrm>
            <a:off x="3291332" y="2741926"/>
            <a:ext cx="405765" cy="370840"/>
          </a:xfrm>
          <a:prstGeom prst="rect">
            <a:avLst/>
          </a:prstGeom>
        </p:spPr>
        <p:txBody>
          <a:bodyPr vert="horz" wrap="square" lIns="0" tIns="12065" rIns="0" bIns="0" rtlCol="0">
            <a:spAutoFit/>
          </a:bodyPr>
          <a:lstStyle/>
          <a:p>
            <a:pPr marL="12700">
              <a:lnSpc>
                <a:spcPts val="1300"/>
              </a:lnSpc>
              <a:spcBef>
                <a:spcPts val="95"/>
              </a:spcBef>
            </a:pPr>
            <a:r>
              <a:rPr sz="1100" b="1" spc="-5" dirty="0">
                <a:solidFill>
                  <a:srgbClr val="00FF00"/>
                </a:solidFill>
                <a:latin typeface="Arial"/>
                <a:cs typeface="Arial"/>
              </a:rPr>
              <a:t>Canal</a:t>
            </a:r>
            <a:endParaRPr sz="1100">
              <a:latin typeface="Arial"/>
              <a:cs typeface="Arial"/>
            </a:endParaRPr>
          </a:p>
          <a:p>
            <a:pPr marL="69850">
              <a:lnSpc>
                <a:spcPts val="1420"/>
              </a:lnSpc>
            </a:pPr>
            <a:r>
              <a:rPr sz="1200" b="1" dirty="0">
                <a:solidFill>
                  <a:srgbClr val="00FF00"/>
                </a:solidFill>
                <a:latin typeface="Arial"/>
                <a:cs typeface="Arial"/>
              </a:rPr>
              <a:t>n+2</a:t>
            </a:r>
            <a:endParaRPr sz="1200">
              <a:latin typeface="Arial"/>
              <a:cs typeface="Arial"/>
            </a:endParaRPr>
          </a:p>
        </p:txBody>
      </p:sp>
      <p:grpSp>
        <p:nvGrpSpPr>
          <p:cNvPr id="24" name="object 24"/>
          <p:cNvGrpSpPr/>
          <p:nvPr/>
        </p:nvGrpSpPr>
        <p:grpSpPr>
          <a:xfrm>
            <a:off x="1714119" y="2479738"/>
            <a:ext cx="3771265" cy="612775"/>
            <a:chOff x="1714119" y="2479738"/>
            <a:chExt cx="3771265" cy="612775"/>
          </a:xfrm>
        </p:grpSpPr>
        <p:sp>
          <p:nvSpPr>
            <p:cNvPr id="25" name="object 25"/>
            <p:cNvSpPr/>
            <p:nvPr/>
          </p:nvSpPr>
          <p:spPr>
            <a:xfrm>
              <a:off x="3288791" y="2486406"/>
              <a:ext cx="478790" cy="599440"/>
            </a:xfrm>
            <a:custGeom>
              <a:avLst/>
              <a:gdLst/>
              <a:ahLst/>
              <a:cxnLst/>
              <a:rect l="l" t="t" r="r" b="b"/>
              <a:pathLst>
                <a:path w="478789" h="599439">
                  <a:moveTo>
                    <a:pt x="762" y="579882"/>
                  </a:moveTo>
                  <a:lnTo>
                    <a:pt x="0" y="0"/>
                  </a:lnTo>
                </a:path>
                <a:path w="478789" h="599439">
                  <a:moveTo>
                    <a:pt x="477774" y="598932"/>
                  </a:moveTo>
                  <a:lnTo>
                    <a:pt x="478536" y="17525"/>
                  </a:lnTo>
                </a:path>
              </a:pathLst>
            </a:custGeom>
            <a:ln w="12954">
              <a:solidFill>
                <a:srgbClr val="00FF00"/>
              </a:solidFill>
              <a:prstDash val="sysDash"/>
            </a:ln>
          </p:spPr>
          <p:txBody>
            <a:bodyPr wrap="square" lIns="0" tIns="0" rIns="0" bIns="0" rtlCol="0"/>
            <a:lstStyle/>
            <a:p>
              <a:endParaRPr/>
            </a:p>
          </p:txBody>
        </p:sp>
        <p:sp>
          <p:nvSpPr>
            <p:cNvPr id="26" name="object 26"/>
            <p:cNvSpPr/>
            <p:nvPr/>
          </p:nvSpPr>
          <p:spPr>
            <a:xfrm>
              <a:off x="1723644" y="2756916"/>
              <a:ext cx="3638550" cy="1270"/>
            </a:xfrm>
            <a:custGeom>
              <a:avLst/>
              <a:gdLst/>
              <a:ahLst/>
              <a:cxnLst/>
              <a:rect l="l" t="t" r="r" b="b"/>
              <a:pathLst>
                <a:path w="3638550" h="1269">
                  <a:moveTo>
                    <a:pt x="0" y="0"/>
                  </a:moveTo>
                  <a:lnTo>
                    <a:pt x="3638550" y="761"/>
                  </a:lnTo>
                </a:path>
              </a:pathLst>
            </a:custGeom>
            <a:ln w="19050">
              <a:solidFill>
                <a:srgbClr val="0000FF"/>
              </a:solidFill>
            </a:ln>
          </p:spPr>
          <p:txBody>
            <a:bodyPr wrap="square" lIns="0" tIns="0" rIns="0" bIns="0" rtlCol="0"/>
            <a:lstStyle/>
            <a:p>
              <a:endParaRPr/>
            </a:p>
          </p:txBody>
        </p:sp>
        <p:sp>
          <p:nvSpPr>
            <p:cNvPr id="27" name="object 27"/>
            <p:cNvSpPr/>
            <p:nvPr/>
          </p:nvSpPr>
          <p:spPr>
            <a:xfrm>
              <a:off x="5360670" y="2695956"/>
              <a:ext cx="124460" cy="124460"/>
            </a:xfrm>
            <a:custGeom>
              <a:avLst/>
              <a:gdLst/>
              <a:ahLst/>
              <a:cxnLst/>
              <a:rect l="l" t="t" r="r" b="b"/>
              <a:pathLst>
                <a:path w="124460" h="124460">
                  <a:moveTo>
                    <a:pt x="0" y="0"/>
                  </a:moveTo>
                  <a:lnTo>
                    <a:pt x="0" y="124205"/>
                  </a:lnTo>
                  <a:lnTo>
                    <a:pt x="124205" y="62484"/>
                  </a:lnTo>
                  <a:lnTo>
                    <a:pt x="0" y="0"/>
                  </a:lnTo>
                  <a:close/>
                </a:path>
              </a:pathLst>
            </a:custGeom>
            <a:solidFill>
              <a:srgbClr val="0000FF"/>
            </a:solidFill>
          </p:spPr>
          <p:txBody>
            <a:bodyPr wrap="square" lIns="0" tIns="0" rIns="0" bIns="0" rtlCol="0"/>
            <a:lstStyle/>
            <a:p>
              <a:endParaRPr/>
            </a:p>
          </p:txBody>
        </p:sp>
      </p:grpSp>
      <p:sp>
        <p:nvSpPr>
          <p:cNvPr id="28" name="object 28"/>
          <p:cNvSpPr txBox="1"/>
          <p:nvPr/>
        </p:nvSpPr>
        <p:spPr>
          <a:xfrm>
            <a:off x="2338832" y="2741926"/>
            <a:ext cx="882015" cy="370840"/>
          </a:xfrm>
          <a:prstGeom prst="rect">
            <a:avLst/>
          </a:prstGeom>
        </p:spPr>
        <p:txBody>
          <a:bodyPr vert="horz" wrap="square" lIns="0" tIns="12065" rIns="0" bIns="0" rtlCol="0">
            <a:spAutoFit/>
          </a:bodyPr>
          <a:lstStyle/>
          <a:p>
            <a:pPr marR="5080" algn="r">
              <a:lnSpc>
                <a:spcPts val="1300"/>
              </a:lnSpc>
              <a:spcBef>
                <a:spcPts val="95"/>
              </a:spcBef>
            </a:pPr>
            <a:r>
              <a:rPr sz="1100" b="1" spc="-5" dirty="0">
                <a:solidFill>
                  <a:srgbClr val="00FF00"/>
                </a:solidFill>
                <a:latin typeface="Arial"/>
                <a:cs typeface="Arial"/>
              </a:rPr>
              <a:t>Canal</a:t>
            </a:r>
            <a:r>
              <a:rPr sz="1100" b="1" spc="85" dirty="0">
                <a:solidFill>
                  <a:srgbClr val="00FF00"/>
                </a:solidFill>
                <a:latin typeface="Arial"/>
                <a:cs typeface="Arial"/>
              </a:rPr>
              <a:t> </a:t>
            </a:r>
            <a:r>
              <a:rPr sz="1100" b="1" spc="-5" dirty="0">
                <a:solidFill>
                  <a:srgbClr val="00FF00"/>
                </a:solidFill>
                <a:latin typeface="Arial"/>
                <a:cs typeface="Arial"/>
              </a:rPr>
              <a:t>Canal</a:t>
            </a:r>
            <a:endParaRPr sz="1100">
              <a:latin typeface="Arial"/>
              <a:cs typeface="Arial"/>
            </a:endParaRPr>
          </a:p>
          <a:p>
            <a:pPr marR="60960" algn="r">
              <a:lnSpc>
                <a:spcPts val="1420"/>
              </a:lnSpc>
              <a:tabLst>
                <a:tab pos="389255" algn="l"/>
              </a:tabLst>
            </a:pPr>
            <a:r>
              <a:rPr sz="1200" b="1" dirty="0">
                <a:solidFill>
                  <a:srgbClr val="00FF00"/>
                </a:solidFill>
                <a:latin typeface="Arial"/>
                <a:cs typeface="Arial"/>
              </a:rPr>
              <a:t>n	</a:t>
            </a:r>
            <a:r>
              <a:rPr sz="1200" b="1" spc="-5" dirty="0">
                <a:solidFill>
                  <a:srgbClr val="00FF00"/>
                </a:solidFill>
                <a:latin typeface="Arial"/>
                <a:cs typeface="Arial"/>
              </a:rPr>
              <a:t>n+1</a:t>
            </a:r>
            <a:endParaRPr sz="1200">
              <a:latin typeface="Arial"/>
              <a:cs typeface="Arial"/>
            </a:endParaRPr>
          </a:p>
        </p:txBody>
      </p:sp>
      <p:sp>
        <p:nvSpPr>
          <p:cNvPr id="29" name="object 29"/>
          <p:cNvSpPr/>
          <p:nvPr/>
        </p:nvSpPr>
        <p:spPr>
          <a:xfrm>
            <a:off x="2562605" y="2663951"/>
            <a:ext cx="948055" cy="85725"/>
          </a:xfrm>
          <a:custGeom>
            <a:avLst/>
            <a:gdLst/>
            <a:ahLst/>
            <a:cxnLst/>
            <a:rect l="l" t="t" r="r" b="b"/>
            <a:pathLst>
              <a:path w="948054" h="85725">
                <a:moveTo>
                  <a:pt x="0" y="84581"/>
                </a:moveTo>
                <a:lnTo>
                  <a:pt x="0" y="762"/>
                </a:lnTo>
              </a:path>
              <a:path w="948054" h="85725">
                <a:moveTo>
                  <a:pt x="483107" y="83820"/>
                </a:moveTo>
                <a:lnTo>
                  <a:pt x="483107" y="0"/>
                </a:lnTo>
              </a:path>
              <a:path w="948054" h="85725">
                <a:moveTo>
                  <a:pt x="947928" y="85344"/>
                </a:moveTo>
                <a:lnTo>
                  <a:pt x="947928" y="1524"/>
                </a:lnTo>
              </a:path>
            </a:pathLst>
          </a:custGeom>
          <a:ln w="12954">
            <a:solidFill>
              <a:srgbClr val="339A65"/>
            </a:solidFill>
          </a:ln>
        </p:spPr>
        <p:txBody>
          <a:bodyPr wrap="square" lIns="0" tIns="0" rIns="0" bIns="0" rtlCol="0"/>
          <a:lstStyle/>
          <a:p>
            <a:endParaRPr/>
          </a:p>
        </p:txBody>
      </p:sp>
      <p:sp>
        <p:nvSpPr>
          <p:cNvPr id="30" name="object 30"/>
          <p:cNvSpPr txBox="1"/>
          <p:nvPr/>
        </p:nvSpPr>
        <p:spPr>
          <a:xfrm>
            <a:off x="527558" y="597432"/>
            <a:ext cx="6506845" cy="2088514"/>
          </a:xfrm>
          <a:prstGeom prst="rect">
            <a:avLst/>
          </a:prstGeom>
        </p:spPr>
        <p:txBody>
          <a:bodyPr vert="horz" wrap="square" lIns="0" tIns="102870" rIns="0" bIns="0" rtlCol="0">
            <a:spAutoFit/>
          </a:bodyPr>
          <a:lstStyle/>
          <a:p>
            <a:pPr marL="12700" algn="just">
              <a:lnSpc>
                <a:spcPct val="100000"/>
              </a:lnSpc>
              <a:spcBef>
                <a:spcPts val="810"/>
              </a:spcBef>
            </a:pPr>
            <a:r>
              <a:rPr sz="1400" b="1" u="heavy" spc="-10" dirty="0">
                <a:solidFill>
                  <a:srgbClr val="0000FF"/>
                </a:solidFill>
                <a:uFill>
                  <a:solidFill>
                    <a:srgbClr val="0000FF"/>
                  </a:solidFill>
                </a:uFill>
                <a:latin typeface="Comic Sans MS"/>
                <a:cs typeface="Comic Sans MS"/>
              </a:rPr>
              <a:t>B.3.6 </a:t>
            </a:r>
            <a:r>
              <a:rPr sz="1400" b="1" u="heavy" spc="-5" dirty="0">
                <a:solidFill>
                  <a:srgbClr val="0000FF"/>
                </a:solidFill>
                <a:uFill>
                  <a:solidFill>
                    <a:srgbClr val="0000FF"/>
                  </a:solidFill>
                </a:uFill>
                <a:latin typeface="Comic Sans MS"/>
                <a:cs typeface="Comic Sans MS"/>
              </a:rPr>
              <a:t>Multiplexage </a:t>
            </a:r>
            <a:r>
              <a:rPr sz="1400" b="1" u="heavy" spc="-10" dirty="0">
                <a:solidFill>
                  <a:srgbClr val="0000FF"/>
                </a:solidFill>
                <a:uFill>
                  <a:solidFill>
                    <a:srgbClr val="0000FF"/>
                  </a:solidFill>
                </a:uFill>
                <a:latin typeface="Comic Sans MS"/>
                <a:cs typeface="Comic Sans MS"/>
              </a:rPr>
              <a:t>fréquentiel </a:t>
            </a:r>
            <a:r>
              <a:rPr sz="1400" b="1" u="heavy" spc="-5" dirty="0">
                <a:solidFill>
                  <a:srgbClr val="9A3300"/>
                </a:solidFill>
                <a:uFill>
                  <a:solidFill>
                    <a:srgbClr val="0000FF"/>
                  </a:solidFill>
                </a:uFill>
                <a:latin typeface="Comic Sans MS"/>
                <a:cs typeface="Comic Sans MS"/>
              </a:rPr>
              <a:t>(</a:t>
            </a:r>
            <a:r>
              <a:rPr sz="1400" u="heavy" spc="-5" dirty="0">
                <a:solidFill>
                  <a:srgbClr val="9A3300"/>
                </a:solidFill>
                <a:uFill>
                  <a:solidFill>
                    <a:srgbClr val="0000FF"/>
                  </a:solidFill>
                </a:uFill>
                <a:latin typeface="Comic Sans MS"/>
                <a:cs typeface="Comic Sans MS"/>
              </a:rPr>
              <a:t>FDM : Frequency Division</a:t>
            </a:r>
            <a:r>
              <a:rPr sz="1400" u="heavy" spc="80" dirty="0">
                <a:solidFill>
                  <a:srgbClr val="9A3300"/>
                </a:solidFill>
                <a:uFill>
                  <a:solidFill>
                    <a:srgbClr val="0000FF"/>
                  </a:solidFill>
                </a:uFill>
                <a:latin typeface="Comic Sans MS"/>
                <a:cs typeface="Comic Sans MS"/>
              </a:rPr>
              <a:t> </a:t>
            </a:r>
            <a:r>
              <a:rPr sz="1400" u="heavy" spc="-5" dirty="0">
                <a:solidFill>
                  <a:srgbClr val="9A3300"/>
                </a:solidFill>
                <a:uFill>
                  <a:solidFill>
                    <a:srgbClr val="0000FF"/>
                  </a:solidFill>
                </a:uFill>
                <a:latin typeface="Comic Sans MS"/>
                <a:cs typeface="Comic Sans MS"/>
              </a:rPr>
              <a:t>Multiplex</a:t>
            </a:r>
            <a:r>
              <a:rPr sz="1400" b="1" u="heavy" spc="-5" dirty="0">
                <a:solidFill>
                  <a:srgbClr val="9A3300"/>
                </a:solidFill>
                <a:uFill>
                  <a:solidFill>
                    <a:srgbClr val="0000FF"/>
                  </a:solidFill>
                </a:uFill>
                <a:latin typeface="Comic Sans MS"/>
                <a:cs typeface="Comic Sans MS"/>
              </a:rPr>
              <a:t>)</a:t>
            </a:r>
            <a:endParaRPr sz="1400">
              <a:latin typeface="Comic Sans MS"/>
              <a:cs typeface="Comic Sans MS"/>
            </a:endParaRPr>
          </a:p>
          <a:p>
            <a:pPr marL="12700" marR="5715" algn="just">
              <a:lnSpc>
                <a:spcPts val="1380"/>
              </a:lnSpc>
              <a:spcBef>
                <a:spcPts val="710"/>
              </a:spcBef>
            </a:pPr>
            <a:r>
              <a:rPr sz="1200" spc="-5" dirty="0">
                <a:latin typeface="Arial"/>
                <a:cs typeface="Arial"/>
              </a:rPr>
              <a:t>Les porteuses des différents émetteurs sont décalées les unes par rapport aux autres, allouant  une bande de fréquence bien définie </a:t>
            </a:r>
            <a:r>
              <a:rPr sz="1200" dirty="0">
                <a:latin typeface="Arial"/>
                <a:cs typeface="Arial"/>
              </a:rPr>
              <a:t>à </a:t>
            </a:r>
            <a:r>
              <a:rPr sz="1200" spc="-5" dirty="0">
                <a:latin typeface="Arial"/>
                <a:cs typeface="Arial"/>
              </a:rPr>
              <a:t>chaque</a:t>
            </a:r>
            <a:r>
              <a:rPr sz="1200" spc="20" dirty="0">
                <a:latin typeface="Arial"/>
                <a:cs typeface="Arial"/>
              </a:rPr>
              <a:t> </a:t>
            </a:r>
            <a:r>
              <a:rPr sz="1200" spc="-5" dirty="0">
                <a:latin typeface="Arial"/>
                <a:cs typeface="Arial"/>
              </a:rPr>
              <a:t>émetteur.</a:t>
            </a:r>
            <a:endParaRPr sz="1200">
              <a:latin typeface="Arial"/>
              <a:cs typeface="Arial"/>
            </a:endParaRPr>
          </a:p>
          <a:p>
            <a:pPr marL="12700" marR="5080" algn="just">
              <a:lnSpc>
                <a:spcPts val="1380"/>
              </a:lnSpc>
            </a:pPr>
            <a:r>
              <a:rPr sz="1200" spc="-5" dirty="0">
                <a:latin typeface="Arial"/>
                <a:cs typeface="Arial"/>
              </a:rPr>
              <a:t>Le </a:t>
            </a:r>
            <a:r>
              <a:rPr sz="1200" dirty="0">
                <a:latin typeface="Arial"/>
                <a:cs typeface="Arial"/>
              </a:rPr>
              <a:t>même terme </a:t>
            </a:r>
            <a:r>
              <a:rPr sz="1200" b="1" spc="-5" dirty="0">
                <a:latin typeface="Arial"/>
                <a:cs typeface="Arial"/>
              </a:rPr>
              <a:t>canal </a:t>
            </a:r>
            <a:r>
              <a:rPr sz="1200" b="1" dirty="0">
                <a:latin typeface="Arial"/>
                <a:cs typeface="Arial"/>
              </a:rPr>
              <a:t>de </a:t>
            </a:r>
            <a:r>
              <a:rPr sz="1200" b="1" spc="-5" dirty="0">
                <a:latin typeface="Arial"/>
                <a:cs typeface="Arial"/>
              </a:rPr>
              <a:t>transmission </a:t>
            </a:r>
            <a:r>
              <a:rPr sz="1200" spc="-5" dirty="0">
                <a:latin typeface="Arial"/>
                <a:cs typeface="Arial"/>
              </a:rPr>
              <a:t>est utilisé pour désigner </a:t>
            </a:r>
            <a:r>
              <a:rPr sz="1200" dirty="0">
                <a:latin typeface="Arial"/>
                <a:cs typeface="Arial"/>
              </a:rPr>
              <a:t>à </a:t>
            </a:r>
            <a:r>
              <a:rPr sz="1200" spc="-5" dirty="0">
                <a:latin typeface="Arial"/>
                <a:cs typeface="Arial"/>
              </a:rPr>
              <a:t>la fois le support de  </a:t>
            </a:r>
            <a:r>
              <a:rPr sz="1200" dirty="0">
                <a:latin typeface="Arial"/>
                <a:cs typeface="Arial"/>
              </a:rPr>
              <a:t>transmission </a:t>
            </a:r>
            <a:r>
              <a:rPr sz="1200" spc="-5" dirty="0">
                <a:latin typeface="Arial"/>
                <a:cs typeface="Arial"/>
              </a:rPr>
              <a:t>(câbles, ondes libres…) et une bande de </a:t>
            </a:r>
            <a:r>
              <a:rPr sz="1200" dirty="0">
                <a:latin typeface="Arial"/>
                <a:cs typeface="Arial"/>
              </a:rPr>
              <a:t>fréquence </a:t>
            </a:r>
            <a:r>
              <a:rPr sz="1200" spc="-5" dirty="0">
                <a:latin typeface="Arial"/>
                <a:cs typeface="Arial"/>
              </a:rPr>
              <a:t>réservée </a:t>
            </a:r>
            <a:r>
              <a:rPr sz="1200" dirty="0">
                <a:latin typeface="Arial"/>
                <a:cs typeface="Arial"/>
              </a:rPr>
              <a:t>à </a:t>
            </a:r>
            <a:r>
              <a:rPr sz="1200" spc="-5" dirty="0">
                <a:latin typeface="Arial"/>
                <a:cs typeface="Arial"/>
              </a:rPr>
              <a:t>un</a:t>
            </a:r>
            <a:r>
              <a:rPr sz="1200" spc="10" dirty="0">
                <a:latin typeface="Arial"/>
                <a:cs typeface="Arial"/>
              </a:rPr>
              <a:t> </a:t>
            </a:r>
            <a:r>
              <a:rPr sz="1200" spc="-5" dirty="0">
                <a:latin typeface="Arial"/>
                <a:cs typeface="Arial"/>
              </a:rPr>
              <a:t>émetteur.</a:t>
            </a:r>
            <a:endParaRPr sz="1200">
              <a:latin typeface="Arial"/>
              <a:cs typeface="Arial"/>
            </a:endParaRPr>
          </a:p>
          <a:p>
            <a:pPr marL="12700" marR="5080" algn="just">
              <a:lnSpc>
                <a:spcPts val="1380"/>
              </a:lnSpc>
            </a:pPr>
            <a:r>
              <a:rPr sz="1200" spc="-5" dirty="0">
                <a:latin typeface="Arial"/>
                <a:cs typeface="Arial"/>
              </a:rPr>
              <a:t>Dans le cas des émissions hertziennes, un </a:t>
            </a:r>
            <a:r>
              <a:rPr sz="1200" dirty="0">
                <a:latin typeface="Arial"/>
                <a:cs typeface="Arial"/>
              </a:rPr>
              <a:t>« </a:t>
            </a:r>
            <a:r>
              <a:rPr sz="1200" spc="-5" dirty="0">
                <a:latin typeface="Arial"/>
                <a:cs typeface="Arial"/>
              </a:rPr>
              <a:t>plan fréquences </a:t>
            </a:r>
            <a:r>
              <a:rPr sz="1200" dirty="0">
                <a:latin typeface="Arial"/>
                <a:cs typeface="Arial"/>
              </a:rPr>
              <a:t>» </a:t>
            </a:r>
            <a:r>
              <a:rPr sz="1200" spc="-5" dirty="0">
                <a:latin typeface="Arial"/>
                <a:cs typeface="Arial"/>
              </a:rPr>
              <a:t>est défini pour chaque bande.  Ce plan détermine la fréquence centrale et la largeur des canaux utilisables. Des lois régissent  l’octroi et l’utilisation de canaux (puissance émise, type de communication admissible, forme  des signaux…).</a:t>
            </a:r>
            <a:endParaRPr sz="1200">
              <a:latin typeface="Arial"/>
              <a:cs typeface="Arial"/>
            </a:endParaRPr>
          </a:p>
          <a:p>
            <a:pPr marL="1991995" algn="just">
              <a:lnSpc>
                <a:spcPct val="100000"/>
              </a:lnSpc>
              <a:spcBef>
                <a:spcPts val="660"/>
              </a:spcBef>
              <a:tabLst>
                <a:tab pos="4374515" algn="l"/>
              </a:tabLst>
            </a:pPr>
            <a:r>
              <a:rPr sz="1200" b="1" dirty="0">
                <a:solidFill>
                  <a:srgbClr val="008000"/>
                </a:solidFill>
                <a:latin typeface="Arial"/>
                <a:cs typeface="Arial"/>
              </a:rPr>
              <a:t>f0      </a:t>
            </a:r>
            <a:r>
              <a:rPr sz="1200" b="1" spc="295" dirty="0">
                <a:solidFill>
                  <a:srgbClr val="008000"/>
                </a:solidFill>
                <a:latin typeface="Arial"/>
                <a:cs typeface="Arial"/>
              </a:rPr>
              <a:t> </a:t>
            </a:r>
            <a:r>
              <a:rPr sz="1800" b="1" baseline="2314" dirty="0">
                <a:solidFill>
                  <a:srgbClr val="008000"/>
                </a:solidFill>
                <a:latin typeface="Arial"/>
                <a:cs typeface="Arial"/>
              </a:rPr>
              <a:t>f1      </a:t>
            </a:r>
            <a:r>
              <a:rPr sz="1800" b="1" spc="382" baseline="2314" dirty="0">
                <a:solidFill>
                  <a:srgbClr val="008000"/>
                </a:solidFill>
                <a:latin typeface="Arial"/>
                <a:cs typeface="Arial"/>
              </a:rPr>
              <a:t> </a:t>
            </a:r>
            <a:r>
              <a:rPr sz="1200" b="1" dirty="0">
                <a:solidFill>
                  <a:srgbClr val="008000"/>
                </a:solidFill>
                <a:latin typeface="Arial"/>
                <a:cs typeface="Arial"/>
              </a:rPr>
              <a:t>f2	</a:t>
            </a:r>
            <a:r>
              <a:rPr sz="1200" b="1" spc="-10" dirty="0">
                <a:solidFill>
                  <a:srgbClr val="008000"/>
                </a:solidFill>
                <a:latin typeface="Arial"/>
                <a:cs typeface="Arial"/>
              </a:rPr>
              <a:t>f</a:t>
            </a:r>
            <a:r>
              <a:rPr sz="800" b="1" spc="-10" dirty="0">
                <a:solidFill>
                  <a:srgbClr val="008000"/>
                </a:solidFill>
                <a:latin typeface="Arial"/>
                <a:cs typeface="Arial"/>
              </a:rPr>
              <a:t>réquence</a:t>
            </a:r>
            <a:endParaRPr sz="800">
              <a:latin typeface="Arial"/>
              <a:cs typeface="Arial"/>
            </a:endParaRPr>
          </a:p>
        </p:txBody>
      </p:sp>
      <p:grpSp>
        <p:nvGrpSpPr>
          <p:cNvPr id="31" name="object 31"/>
          <p:cNvGrpSpPr/>
          <p:nvPr/>
        </p:nvGrpSpPr>
        <p:grpSpPr>
          <a:xfrm>
            <a:off x="581405" y="3664458"/>
            <a:ext cx="805180" cy="619760"/>
            <a:chOff x="581405" y="3664458"/>
            <a:chExt cx="805180" cy="619760"/>
          </a:xfrm>
        </p:grpSpPr>
        <p:sp>
          <p:nvSpPr>
            <p:cNvPr id="32" name="object 32"/>
            <p:cNvSpPr/>
            <p:nvPr/>
          </p:nvSpPr>
          <p:spPr>
            <a:xfrm>
              <a:off x="581405" y="3664458"/>
              <a:ext cx="804672" cy="619506"/>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866393" y="3701796"/>
              <a:ext cx="180975" cy="185420"/>
            </a:xfrm>
            <a:custGeom>
              <a:avLst/>
              <a:gdLst/>
              <a:ahLst/>
              <a:cxnLst/>
              <a:rect l="l" t="t" r="r" b="b"/>
              <a:pathLst>
                <a:path w="180975" h="185420">
                  <a:moveTo>
                    <a:pt x="0" y="0"/>
                  </a:moveTo>
                  <a:lnTo>
                    <a:pt x="12989" y="20514"/>
                  </a:lnTo>
                  <a:lnTo>
                    <a:pt x="24479" y="41243"/>
                  </a:lnTo>
                  <a:lnTo>
                    <a:pt x="32682" y="62686"/>
                  </a:lnTo>
                  <a:lnTo>
                    <a:pt x="35814" y="85344"/>
                  </a:lnTo>
                  <a:lnTo>
                    <a:pt x="30968" y="111549"/>
                  </a:lnTo>
                  <a:lnTo>
                    <a:pt x="19907" y="140684"/>
                  </a:lnTo>
                  <a:lnTo>
                    <a:pt x="7846" y="167104"/>
                  </a:lnTo>
                  <a:lnTo>
                    <a:pt x="0" y="185165"/>
                  </a:lnTo>
                </a:path>
                <a:path w="180975" h="185420">
                  <a:moveTo>
                    <a:pt x="144780" y="0"/>
                  </a:moveTo>
                  <a:lnTo>
                    <a:pt x="157769" y="20514"/>
                  </a:lnTo>
                  <a:lnTo>
                    <a:pt x="169259" y="41243"/>
                  </a:lnTo>
                  <a:lnTo>
                    <a:pt x="177462" y="62686"/>
                  </a:lnTo>
                  <a:lnTo>
                    <a:pt x="180594" y="85344"/>
                  </a:lnTo>
                  <a:lnTo>
                    <a:pt x="175748" y="111549"/>
                  </a:lnTo>
                  <a:lnTo>
                    <a:pt x="164687" y="140684"/>
                  </a:lnTo>
                  <a:lnTo>
                    <a:pt x="152626" y="167104"/>
                  </a:lnTo>
                  <a:lnTo>
                    <a:pt x="144780" y="185165"/>
                  </a:lnTo>
                </a:path>
                <a:path w="180975" h="185420">
                  <a:moveTo>
                    <a:pt x="72390" y="0"/>
                  </a:moveTo>
                  <a:lnTo>
                    <a:pt x="85379" y="20514"/>
                  </a:lnTo>
                  <a:lnTo>
                    <a:pt x="96869" y="41243"/>
                  </a:lnTo>
                  <a:lnTo>
                    <a:pt x="105072" y="62686"/>
                  </a:lnTo>
                  <a:lnTo>
                    <a:pt x="108203" y="85344"/>
                  </a:lnTo>
                  <a:lnTo>
                    <a:pt x="103358" y="111549"/>
                  </a:lnTo>
                  <a:lnTo>
                    <a:pt x="92297" y="140684"/>
                  </a:lnTo>
                  <a:lnTo>
                    <a:pt x="80236" y="167104"/>
                  </a:lnTo>
                  <a:lnTo>
                    <a:pt x="72390" y="185165"/>
                  </a:lnTo>
                </a:path>
              </a:pathLst>
            </a:custGeom>
            <a:ln w="6096">
              <a:solidFill>
                <a:srgbClr val="0000FF"/>
              </a:solidFill>
            </a:ln>
          </p:spPr>
          <p:txBody>
            <a:bodyPr wrap="square" lIns="0" tIns="0" rIns="0" bIns="0" rtlCol="0"/>
            <a:lstStyle/>
            <a:p>
              <a:endParaRPr/>
            </a:p>
          </p:txBody>
        </p:sp>
      </p:grpSp>
      <p:sp>
        <p:nvSpPr>
          <p:cNvPr id="34" name="object 34"/>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35" name="object 35"/>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11</a:t>
            </a:fld>
            <a:r>
              <a:rPr spc="-5" dirty="0"/>
              <a:t>/30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txBox="1"/>
          <p:nvPr/>
        </p:nvSpPr>
        <p:spPr>
          <a:xfrm>
            <a:off x="527558" y="854452"/>
            <a:ext cx="6506209" cy="2536190"/>
          </a:xfrm>
          <a:prstGeom prst="rect">
            <a:avLst/>
          </a:prstGeom>
        </p:spPr>
        <p:txBody>
          <a:bodyPr vert="horz" wrap="square" lIns="0" tIns="12700" rIns="0" bIns="0" rtlCol="0">
            <a:spAutoFit/>
          </a:bodyPr>
          <a:lstStyle/>
          <a:p>
            <a:pPr marL="497205">
              <a:lnSpc>
                <a:spcPct val="100000"/>
              </a:lnSpc>
              <a:spcBef>
                <a:spcPts val="100"/>
              </a:spcBef>
            </a:pPr>
            <a:r>
              <a:rPr sz="1800" b="1" u="heavy" dirty="0">
                <a:solidFill>
                  <a:srgbClr val="0000FF"/>
                </a:solidFill>
                <a:uFill>
                  <a:solidFill>
                    <a:srgbClr val="0000FF"/>
                  </a:solidFill>
                </a:uFill>
                <a:latin typeface="Comic Sans MS"/>
                <a:cs typeface="Comic Sans MS"/>
              </a:rPr>
              <a:t>C. </a:t>
            </a:r>
            <a:r>
              <a:rPr sz="1800" b="1" u="heavy" spc="-5" dirty="0">
                <a:solidFill>
                  <a:srgbClr val="0000FF"/>
                </a:solidFill>
                <a:uFill>
                  <a:solidFill>
                    <a:srgbClr val="0000FF"/>
                  </a:solidFill>
                </a:uFill>
                <a:latin typeface="Comic Sans MS"/>
                <a:cs typeface="Comic Sans MS"/>
              </a:rPr>
              <a:t>ORGANISATION </a:t>
            </a:r>
            <a:r>
              <a:rPr sz="1800" b="1" u="heavy" dirty="0">
                <a:solidFill>
                  <a:srgbClr val="0000FF"/>
                </a:solidFill>
                <a:uFill>
                  <a:solidFill>
                    <a:srgbClr val="0000FF"/>
                  </a:solidFill>
                </a:uFill>
                <a:latin typeface="Comic Sans MS"/>
                <a:cs typeface="Comic Sans MS"/>
              </a:rPr>
              <a:t>DE TRANSMISSIONS</a:t>
            </a:r>
            <a:r>
              <a:rPr sz="1800" b="1" u="heavy" spc="-45" dirty="0">
                <a:solidFill>
                  <a:srgbClr val="0000FF"/>
                </a:solidFill>
                <a:uFill>
                  <a:solidFill>
                    <a:srgbClr val="0000FF"/>
                  </a:solidFill>
                </a:uFill>
                <a:latin typeface="Comic Sans MS"/>
                <a:cs typeface="Comic Sans MS"/>
              </a:rPr>
              <a:t> </a:t>
            </a:r>
            <a:r>
              <a:rPr sz="1800" b="1" u="heavy" dirty="0">
                <a:solidFill>
                  <a:srgbClr val="0000FF"/>
                </a:solidFill>
                <a:uFill>
                  <a:solidFill>
                    <a:srgbClr val="0000FF"/>
                  </a:solidFill>
                </a:uFill>
                <a:latin typeface="Comic Sans MS"/>
                <a:cs typeface="Comic Sans MS"/>
              </a:rPr>
              <a:t>H.F.</a:t>
            </a:r>
            <a:endParaRPr sz="1800">
              <a:latin typeface="Comic Sans MS"/>
              <a:cs typeface="Comic Sans MS"/>
            </a:endParaRPr>
          </a:p>
          <a:p>
            <a:pPr>
              <a:lnSpc>
                <a:spcPct val="100000"/>
              </a:lnSpc>
              <a:spcBef>
                <a:spcPts val="40"/>
              </a:spcBef>
            </a:pPr>
            <a:endParaRPr sz="1600">
              <a:latin typeface="Comic Sans MS"/>
              <a:cs typeface="Comic Sans MS"/>
            </a:endParaRPr>
          </a:p>
          <a:p>
            <a:pPr marL="439420" lvl="1" indent="-427355">
              <a:lnSpc>
                <a:spcPct val="100000"/>
              </a:lnSpc>
              <a:buAutoNum type="arabicPeriod"/>
              <a:tabLst>
                <a:tab pos="440055" algn="l"/>
              </a:tabLst>
            </a:pPr>
            <a:r>
              <a:rPr sz="1600" b="1" u="heavy" spc="-5" dirty="0">
                <a:solidFill>
                  <a:srgbClr val="0000FF"/>
                </a:solidFill>
                <a:uFill>
                  <a:solidFill>
                    <a:srgbClr val="0000FF"/>
                  </a:solidFill>
                </a:uFill>
                <a:latin typeface="Comic Sans MS"/>
                <a:cs typeface="Comic Sans MS"/>
              </a:rPr>
              <a:t>Organisation fonctionnelle d’un</a:t>
            </a:r>
            <a:r>
              <a:rPr sz="1600" b="1" u="heavy" dirty="0">
                <a:solidFill>
                  <a:srgbClr val="0000FF"/>
                </a:solidFill>
                <a:uFill>
                  <a:solidFill>
                    <a:srgbClr val="0000FF"/>
                  </a:solidFill>
                </a:uFill>
                <a:latin typeface="Comic Sans MS"/>
                <a:cs typeface="Comic Sans MS"/>
              </a:rPr>
              <a:t> </a:t>
            </a:r>
            <a:r>
              <a:rPr sz="1600" b="1" u="heavy" spc="-5" dirty="0">
                <a:solidFill>
                  <a:srgbClr val="0000FF"/>
                </a:solidFill>
                <a:uFill>
                  <a:solidFill>
                    <a:srgbClr val="0000FF"/>
                  </a:solidFill>
                </a:uFill>
                <a:latin typeface="Comic Sans MS"/>
                <a:cs typeface="Comic Sans MS"/>
              </a:rPr>
              <a:t>émetteur-récepteur</a:t>
            </a:r>
            <a:endParaRPr sz="1600">
              <a:latin typeface="Comic Sans MS"/>
              <a:cs typeface="Comic Sans MS"/>
            </a:endParaRPr>
          </a:p>
          <a:p>
            <a:pPr marL="570230" lvl="2" indent="-558165">
              <a:lnSpc>
                <a:spcPct val="100000"/>
              </a:lnSpc>
              <a:spcBef>
                <a:spcPts val="1405"/>
              </a:spcBef>
              <a:buAutoNum type="arabicPeriod"/>
              <a:tabLst>
                <a:tab pos="570865" algn="l"/>
              </a:tabLst>
            </a:pPr>
            <a:r>
              <a:rPr sz="1400" b="1" u="heavy" spc="-10" dirty="0">
                <a:solidFill>
                  <a:srgbClr val="0000FF"/>
                </a:solidFill>
                <a:uFill>
                  <a:solidFill>
                    <a:srgbClr val="0000FF"/>
                  </a:solidFill>
                </a:uFill>
                <a:latin typeface="Comic Sans MS"/>
                <a:cs typeface="Comic Sans MS"/>
              </a:rPr>
              <a:t>Schéma </a:t>
            </a:r>
            <a:r>
              <a:rPr sz="1400" b="1" u="heavy" spc="-5" dirty="0">
                <a:solidFill>
                  <a:srgbClr val="0000FF"/>
                </a:solidFill>
                <a:uFill>
                  <a:solidFill>
                    <a:srgbClr val="0000FF"/>
                  </a:solidFill>
                </a:uFill>
                <a:latin typeface="Comic Sans MS"/>
                <a:cs typeface="Comic Sans MS"/>
              </a:rPr>
              <a:t>organisationnel</a:t>
            </a:r>
            <a:endParaRPr sz="1400">
              <a:latin typeface="Comic Sans MS"/>
              <a:cs typeface="Comic Sans MS"/>
            </a:endParaRPr>
          </a:p>
          <a:p>
            <a:pPr marL="12700" marR="6350" algn="just">
              <a:lnSpc>
                <a:spcPts val="1380"/>
              </a:lnSpc>
              <a:spcBef>
                <a:spcPts val="710"/>
              </a:spcBef>
            </a:pPr>
            <a:r>
              <a:rPr sz="1200" spc="-5" dirty="0">
                <a:latin typeface="Arial"/>
                <a:cs typeface="Arial"/>
              </a:rPr>
              <a:t>La liaison par voie radioélectrique peut se décomposer en </a:t>
            </a:r>
            <a:r>
              <a:rPr sz="1200" dirty="0">
                <a:latin typeface="Arial"/>
                <a:cs typeface="Arial"/>
              </a:rPr>
              <a:t>3 </a:t>
            </a:r>
            <a:r>
              <a:rPr sz="1200" spc="-5" dirty="0">
                <a:latin typeface="Arial"/>
                <a:cs typeface="Arial"/>
              </a:rPr>
              <a:t>parties </a:t>
            </a:r>
            <a:r>
              <a:rPr sz="1200" dirty="0">
                <a:latin typeface="Arial"/>
                <a:cs typeface="Arial"/>
              </a:rPr>
              <a:t>: </a:t>
            </a:r>
            <a:r>
              <a:rPr sz="1200" spc="-5" dirty="0">
                <a:latin typeface="Arial"/>
                <a:cs typeface="Arial"/>
              </a:rPr>
              <a:t>l’émetteur, le canal de  </a:t>
            </a:r>
            <a:r>
              <a:rPr sz="1200" dirty="0">
                <a:latin typeface="Arial"/>
                <a:cs typeface="Arial"/>
              </a:rPr>
              <a:t>transmission </a:t>
            </a:r>
            <a:r>
              <a:rPr sz="1200" spc="-5" dirty="0">
                <a:latin typeface="Arial"/>
                <a:cs typeface="Arial"/>
              </a:rPr>
              <a:t>et le</a:t>
            </a:r>
            <a:r>
              <a:rPr sz="1200" dirty="0">
                <a:latin typeface="Arial"/>
                <a:cs typeface="Arial"/>
              </a:rPr>
              <a:t> récepteur.</a:t>
            </a:r>
            <a:endParaRPr sz="1200">
              <a:latin typeface="Arial"/>
              <a:cs typeface="Arial"/>
            </a:endParaRPr>
          </a:p>
          <a:p>
            <a:pPr marL="12700" marR="5080" algn="just">
              <a:lnSpc>
                <a:spcPts val="1380"/>
              </a:lnSpc>
            </a:pPr>
            <a:r>
              <a:rPr sz="1200" spc="-5" dirty="0">
                <a:latin typeface="Arial"/>
                <a:cs typeface="Arial"/>
              </a:rPr>
              <a:t>Le rôle de l’émetteur est de convertir le message </a:t>
            </a:r>
            <a:r>
              <a:rPr sz="1200" dirty="0">
                <a:latin typeface="Arial"/>
                <a:cs typeface="Arial"/>
              </a:rPr>
              <a:t>à </a:t>
            </a:r>
            <a:r>
              <a:rPr sz="1200" spc="-5" dirty="0">
                <a:latin typeface="Arial"/>
                <a:cs typeface="Arial"/>
              </a:rPr>
              <a:t>transmettre sous forme d’un signal  électrique modulé et transposé </a:t>
            </a:r>
            <a:r>
              <a:rPr sz="1200" dirty="0">
                <a:latin typeface="Arial"/>
                <a:cs typeface="Arial"/>
              </a:rPr>
              <a:t>à </a:t>
            </a:r>
            <a:r>
              <a:rPr sz="1200" spc="-5" dirty="0">
                <a:latin typeface="Arial"/>
                <a:cs typeface="Arial"/>
              </a:rPr>
              <a:t>la fréquence d’émission, puis d’amplifier en puissance et  d’émettre sur</a:t>
            </a:r>
            <a:r>
              <a:rPr sz="1200" dirty="0">
                <a:latin typeface="Arial"/>
                <a:cs typeface="Arial"/>
              </a:rPr>
              <a:t> </a:t>
            </a:r>
            <a:r>
              <a:rPr sz="1200" spc="-5" dirty="0">
                <a:latin typeface="Arial"/>
                <a:cs typeface="Arial"/>
              </a:rPr>
              <a:t>l’antenne.</a:t>
            </a:r>
            <a:endParaRPr sz="1200">
              <a:latin typeface="Arial"/>
              <a:cs typeface="Arial"/>
            </a:endParaRPr>
          </a:p>
          <a:p>
            <a:pPr marL="12700" marR="5715" algn="just">
              <a:lnSpc>
                <a:spcPts val="1380"/>
              </a:lnSpc>
            </a:pPr>
            <a:r>
              <a:rPr sz="1200" dirty="0">
                <a:latin typeface="Arial"/>
                <a:cs typeface="Arial"/>
              </a:rPr>
              <a:t>Quant </a:t>
            </a:r>
            <a:r>
              <a:rPr sz="1200" spc="-5" dirty="0">
                <a:latin typeface="Arial"/>
                <a:cs typeface="Arial"/>
              </a:rPr>
              <a:t>au récepteur, </a:t>
            </a:r>
            <a:r>
              <a:rPr sz="1200" dirty="0">
                <a:latin typeface="Arial"/>
                <a:cs typeface="Arial"/>
              </a:rPr>
              <a:t>à </a:t>
            </a:r>
            <a:r>
              <a:rPr sz="1200" spc="-5" dirty="0">
                <a:latin typeface="Arial"/>
                <a:cs typeface="Arial"/>
              </a:rPr>
              <a:t>partir d’une autre antenne, il devra restituer in fine le message le plus  </a:t>
            </a:r>
            <a:r>
              <a:rPr sz="1200" dirty="0">
                <a:latin typeface="Arial"/>
                <a:cs typeface="Arial"/>
              </a:rPr>
              <a:t>fidèlement</a:t>
            </a:r>
            <a:r>
              <a:rPr sz="1200" spc="-5" dirty="0">
                <a:latin typeface="Arial"/>
                <a:cs typeface="Arial"/>
              </a:rPr>
              <a:t> possible.</a:t>
            </a:r>
            <a:endParaRPr sz="1200">
              <a:latin typeface="Arial"/>
              <a:cs typeface="Arial"/>
            </a:endParaRPr>
          </a:p>
        </p:txBody>
      </p:sp>
      <p:grpSp>
        <p:nvGrpSpPr>
          <p:cNvPr id="7" name="object 7"/>
          <p:cNvGrpSpPr/>
          <p:nvPr/>
        </p:nvGrpSpPr>
        <p:grpSpPr>
          <a:xfrm>
            <a:off x="1892998" y="4321428"/>
            <a:ext cx="4830445" cy="4561840"/>
            <a:chOff x="1892998" y="4321428"/>
            <a:chExt cx="4830445" cy="4561840"/>
          </a:xfrm>
        </p:grpSpPr>
        <p:sp>
          <p:nvSpPr>
            <p:cNvPr id="8" name="object 8"/>
            <p:cNvSpPr/>
            <p:nvPr/>
          </p:nvSpPr>
          <p:spPr>
            <a:xfrm>
              <a:off x="2435351" y="4418075"/>
              <a:ext cx="2474976" cy="67055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528562" y="5088635"/>
              <a:ext cx="2289175" cy="3175"/>
            </a:xfrm>
            <a:custGeom>
              <a:avLst/>
              <a:gdLst/>
              <a:ahLst/>
              <a:cxnLst/>
              <a:rect l="l" t="t" r="r" b="b"/>
              <a:pathLst>
                <a:path w="2289175" h="3175">
                  <a:moveTo>
                    <a:pt x="2288554" y="0"/>
                  </a:moveTo>
                  <a:lnTo>
                    <a:pt x="0" y="0"/>
                  </a:lnTo>
                  <a:lnTo>
                    <a:pt x="15042" y="3048"/>
                  </a:lnTo>
                  <a:lnTo>
                    <a:pt x="2273511" y="3048"/>
                  </a:lnTo>
                  <a:lnTo>
                    <a:pt x="2288554" y="0"/>
                  </a:lnTo>
                  <a:close/>
                </a:path>
              </a:pathLst>
            </a:custGeom>
            <a:solidFill>
              <a:srgbClr val="FFFF0A"/>
            </a:solidFill>
          </p:spPr>
          <p:txBody>
            <a:bodyPr wrap="square" lIns="0" tIns="0" rIns="0" bIns="0" rtlCol="0"/>
            <a:lstStyle/>
            <a:p>
              <a:endParaRPr/>
            </a:p>
          </p:txBody>
        </p:sp>
        <p:sp>
          <p:nvSpPr>
            <p:cNvPr id="10" name="object 10"/>
            <p:cNvSpPr/>
            <p:nvPr/>
          </p:nvSpPr>
          <p:spPr>
            <a:xfrm>
              <a:off x="2543605" y="5091683"/>
              <a:ext cx="2258695" cy="1270"/>
            </a:xfrm>
            <a:custGeom>
              <a:avLst/>
              <a:gdLst/>
              <a:ahLst/>
              <a:cxnLst/>
              <a:rect l="l" t="t" r="r" b="b"/>
              <a:pathLst>
                <a:path w="2258695" h="1270">
                  <a:moveTo>
                    <a:pt x="2258469" y="0"/>
                  </a:moveTo>
                  <a:lnTo>
                    <a:pt x="0" y="0"/>
                  </a:lnTo>
                  <a:lnTo>
                    <a:pt x="3760" y="762"/>
                  </a:lnTo>
                  <a:lnTo>
                    <a:pt x="2254708" y="762"/>
                  </a:lnTo>
                  <a:lnTo>
                    <a:pt x="2258469" y="0"/>
                  </a:lnTo>
                  <a:close/>
                </a:path>
              </a:pathLst>
            </a:custGeom>
            <a:solidFill>
              <a:srgbClr val="FFFF00"/>
            </a:solidFill>
          </p:spPr>
          <p:txBody>
            <a:bodyPr wrap="square" lIns="0" tIns="0" rIns="0" bIns="0" rtlCol="0"/>
            <a:lstStyle/>
            <a:p>
              <a:endParaRPr/>
            </a:p>
          </p:txBody>
        </p:sp>
        <p:sp>
          <p:nvSpPr>
            <p:cNvPr id="11" name="object 11"/>
            <p:cNvSpPr/>
            <p:nvPr/>
          </p:nvSpPr>
          <p:spPr>
            <a:xfrm>
              <a:off x="2435351" y="4418075"/>
              <a:ext cx="2475230" cy="674370"/>
            </a:xfrm>
            <a:custGeom>
              <a:avLst/>
              <a:gdLst/>
              <a:ahLst/>
              <a:cxnLst/>
              <a:rect l="l" t="t" r="r" b="b"/>
              <a:pathLst>
                <a:path w="2475229" h="674370">
                  <a:moveTo>
                    <a:pt x="112014" y="0"/>
                  </a:moveTo>
                  <a:lnTo>
                    <a:pt x="68472" y="8834"/>
                  </a:lnTo>
                  <a:lnTo>
                    <a:pt x="32861" y="32956"/>
                  </a:lnTo>
                  <a:lnTo>
                    <a:pt x="8822" y="68794"/>
                  </a:lnTo>
                  <a:lnTo>
                    <a:pt x="0" y="112775"/>
                  </a:lnTo>
                  <a:lnTo>
                    <a:pt x="0" y="562356"/>
                  </a:lnTo>
                  <a:lnTo>
                    <a:pt x="8822" y="605897"/>
                  </a:lnTo>
                  <a:lnTo>
                    <a:pt x="32861" y="641508"/>
                  </a:lnTo>
                  <a:lnTo>
                    <a:pt x="68472" y="665547"/>
                  </a:lnTo>
                  <a:lnTo>
                    <a:pt x="112014" y="674370"/>
                  </a:lnTo>
                  <a:lnTo>
                    <a:pt x="2362962" y="674370"/>
                  </a:lnTo>
                  <a:lnTo>
                    <a:pt x="2406503" y="665547"/>
                  </a:lnTo>
                  <a:lnTo>
                    <a:pt x="2442114" y="641508"/>
                  </a:lnTo>
                  <a:lnTo>
                    <a:pt x="2466153" y="605897"/>
                  </a:lnTo>
                  <a:lnTo>
                    <a:pt x="2474976" y="562356"/>
                  </a:lnTo>
                  <a:lnTo>
                    <a:pt x="2474976" y="112775"/>
                  </a:lnTo>
                  <a:lnTo>
                    <a:pt x="2466153" y="68794"/>
                  </a:lnTo>
                  <a:lnTo>
                    <a:pt x="2442114" y="32956"/>
                  </a:lnTo>
                  <a:lnTo>
                    <a:pt x="2406503" y="8834"/>
                  </a:lnTo>
                  <a:lnTo>
                    <a:pt x="2362962" y="0"/>
                  </a:lnTo>
                  <a:lnTo>
                    <a:pt x="112014" y="0"/>
                  </a:lnTo>
                  <a:close/>
                </a:path>
              </a:pathLst>
            </a:custGeom>
            <a:ln w="19050">
              <a:solidFill>
                <a:srgbClr val="FF0000"/>
              </a:solidFill>
            </a:ln>
          </p:spPr>
          <p:txBody>
            <a:bodyPr wrap="square" lIns="0" tIns="0" rIns="0" bIns="0" rtlCol="0"/>
            <a:lstStyle/>
            <a:p>
              <a:endParaRPr/>
            </a:p>
          </p:txBody>
        </p:sp>
        <p:sp>
          <p:nvSpPr>
            <p:cNvPr id="12" name="object 12"/>
            <p:cNvSpPr/>
            <p:nvPr/>
          </p:nvSpPr>
          <p:spPr>
            <a:xfrm>
              <a:off x="3308603" y="4753355"/>
              <a:ext cx="56515" cy="0"/>
            </a:xfrm>
            <a:custGeom>
              <a:avLst/>
              <a:gdLst/>
              <a:ahLst/>
              <a:cxnLst/>
              <a:rect l="l" t="t" r="r" b="b"/>
              <a:pathLst>
                <a:path w="56514">
                  <a:moveTo>
                    <a:pt x="0" y="0"/>
                  </a:moveTo>
                  <a:lnTo>
                    <a:pt x="56007" y="0"/>
                  </a:lnTo>
                </a:path>
              </a:pathLst>
            </a:custGeom>
            <a:ln w="26669">
              <a:solidFill>
                <a:srgbClr val="339A65"/>
              </a:solidFill>
            </a:ln>
          </p:spPr>
          <p:txBody>
            <a:bodyPr wrap="square" lIns="0" tIns="0" rIns="0" bIns="0" rtlCol="0"/>
            <a:lstStyle/>
            <a:p>
              <a:endParaRPr/>
            </a:p>
          </p:txBody>
        </p:sp>
        <p:sp>
          <p:nvSpPr>
            <p:cNvPr id="13" name="object 13"/>
            <p:cNvSpPr/>
            <p:nvPr/>
          </p:nvSpPr>
          <p:spPr>
            <a:xfrm>
              <a:off x="3350513" y="4683251"/>
              <a:ext cx="139700" cy="139700"/>
            </a:xfrm>
            <a:custGeom>
              <a:avLst/>
              <a:gdLst/>
              <a:ahLst/>
              <a:cxnLst/>
              <a:rect l="l" t="t" r="r" b="b"/>
              <a:pathLst>
                <a:path w="139700" h="139700">
                  <a:moveTo>
                    <a:pt x="0" y="0"/>
                  </a:moveTo>
                  <a:lnTo>
                    <a:pt x="762" y="139446"/>
                  </a:lnTo>
                  <a:lnTo>
                    <a:pt x="139446" y="68580"/>
                  </a:lnTo>
                  <a:lnTo>
                    <a:pt x="0" y="0"/>
                  </a:lnTo>
                  <a:close/>
                </a:path>
              </a:pathLst>
            </a:custGeom>
            <a:solidFill>
              <a:srgbClr val="339A65"/>
            </a:solidFill>
          </p:spPr>
          <p:txBody>
            <a:bodyPr wrap="square" lIns="0" tIns="0" rIns="0" bIns="0" rtlCol="0"/>
            <a:lstStyle/>
            <a:p>
              <a:endParaRPr/>
            </a:p>
          </p:txBody>
        </p:sp>
        <p:sp>
          <p:nvSpPr>
            <p:cNvPr id="14" name="object 14"/>
            <p:cNvSpPr/>
            <p:nvPr/>
          </p:nvSpPr>
          <p:spPr>
            <a:xfrm>
              <a:off x="3651503" y="4752593"/>
              <a:ext cx="247015" cy="1905"/>
            </a:xfrm>
            <a:custGeom>
              <a:avLst/>
              <a:gdLst/>
              <a:ahLst/>
              <a:cxnLst/>
              <a:rect l="l" t="t" r="r" b="b"/>
              <a:pathLst>
                <a:path w="247014" h="1904">
                  <a:moveTo>
                    <a:pt x="0" y="1523"/>
                  </a:moveTo>
                  <a:lnTo>
                    <a:pt x="246887" y="0"/>
                  </a:lnTo>
                </a:path>
              </a:pathLst>
            </a:custGeom>
            <a:ln w="25146">
              <a:solidFill>
                <a:srgbClr val="339A65"/>
              </a:solidFill>
            </a:ln>
          </p:spPr>
          <p:txBody>
            <a:bodyPr wrap="square" lIns="0" tIns="0" rIns="0" bIns="0" rtlCol="0"/>
            <a:lstStyle/>
            <a:p>
              <a:endParaRPr/>
            </a:p>
          </p:txBody>
        </p:sp>
        <p:sp>
          <p:nvSpPr>
            <p:cNvPr id="15" name="object 15"/>
            <p:cNvSpPr/>
            <p:nvPr/>
          </p:nvSpPr>
          <p:spPr>
            <a:xfrm>
              <a:off x="3896867" y="4683251"/>
              <a:ext cx="140335" cy="139700"/>
            </a:xfrm>
            <a:custGeom>
              <a:avLst/>
              <a:gdLst/>
              <a:ahLst/>
              <a:cxnLst/>
              <a:rect l="l" t="t" r="r" b="b"/>
              <a:pathLst>
                <a:path w="140335" h="139700">
                  <a:moveTo>
                    <a:pt x="0" y="0"/>
                  </a:moveTo>
                  <a:lnTo>
                    <a:pt x="762" y="139446"/>
                  </a:lnTo>
                  <a:lnTo>
                    <a:pt x="140208" y="68580"/>
                  </a:lnTo>
                  <a:lnTo>
                    <a:pt x="0" y="0"/>
                  </a:lnTo>
                  <a:close/>
                </a:path>
              </a:pathLst>
            </a:custGeom>
            <a:solidFill>
              <a:srgbClr val="339A65"/>
            </a:solidFill>
          </p:spPr>
          <p:txBody>
            <a:bodyPr wrap="square" lIns="0" tIns="0" rIns="0" bIns="0" rtlCol="0"/>
            <a:lstStyle/>
            <a:p>
              <a:endParaRPr/>
            </a:p>
          </p:txBody>
        </p:sp>
        <p:sp>
          <p:nvSpPr>
            <p:cNvPr id="16" name="object 16"/>
            <p:cNvSpPr/>
            <p:nvPr/>
          </p:nvSpPr>
          <p:spPr>
            <a:xfrm>
              <a:off x="1909190" y="4755260"/>
              <a:ext cx="2133600" cy="0"/>
            </a:xfrm>
            <a:custGeom>
              <a:avLst/>
              <a:gdLst/>
              <a:ahLst/>
              <a:cxnLst/>
              <a:rect l="l" t="t" r="r" b="b"/>
              <a:pathLst>
                <a:path w="2133600">
                  <a:moveTo>
                    <a:pt x="0" y="0"/>
                  </a:moveTo>
                  <a:lnTo>
                    <a:pt x="587883" y="0"/>
                  </a:lnTo>
                </a:path>
                <a:path w="2133600">
                  <a:moveTo>
                    <a:pt x="1399413" y="0"/>
                  </a:moveTo>
                  <a:lnTo>
                    <a:pt x="2133219" y="0"/>
                  </a:lnTo>
                </a:path>
              </a:pathLst>
            </a:custGeom>
            <a:ln w="32003">
              <a:solidFill>
                <a:srgbClr val="339A65"/>
              </a:solidFill>
            </a:ln>
          </p:spPr>
          <p:txBody>
            <a:bodyPr wrap="square" lIns="0" tIns="0" rIns="0" bIns="0" rtlCol="0"/>
            <a:lstStyle/>
            <a:p>
              <a:endParaRPr/>
            </a:p>
          </p:txBody>
        </p:sp>
        <p:sp>
          <p:nvSpPr>
            <p:cNvPr id="17" name="object 17"/>
            <p:cNvSpPr/>
            <p:nvPr/>
          </p:nvSpPr>
          <p:spPr>
            <a:xfrm>
              <a:off x="5500877" y="4381499"/>
              <a:ext cx="1122426" cy="3601212"/>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5500877" y="4381499"/>
              <a:ext cx="1122680" cy="3601720"/>
            </a:xfrm>
            <a:custGeom>
              <a:avLst/>
              <a:gdLst/>
              <a:ahLst/>
              <a:cxnLst/>
              <a:rect l="l" t="t" r="r" b="b"/>
              <a:pathLst>
                <a:path w="1122679" h="3601720">
                  <a:moveTo>
                    <a:pt x="187451" y="0"/>
                  </a:moveTo>
                  <a:lnTo>
                    <a:pt x="137583" y="6685"/>
                  </a:lnTo>
                  <a:lnTo>
                    <a:pt x="92794" y="25541"/>
                  </a:lnTo>
                  <a:lnTo>
                    <a:pt x="54863" y="54768"/>
                  </a:lnTo>
                  <a:lnTo>
                    <a:pt x="25569" y="92568"/>
                  </a:lnTo>
                  <a:lnTo>
                    <a:pt x="6688" y="137142"/>
                  </a:lnTo>
                  <a:lnTo>
                    <a:pt x="0" y="186689"/>
                  </a:lnTo>
                  <a:lnTo>
                    <a:pt x="0" y="3413760"/>
                  </a:lnTo>
                  <a:lnTo>
                    <a:pt x="6688" y="3463628"/>
                  </a:lnTo>
                  <a:lnTo>
                    <a:pt x="25569" y="3508417"/>
                  </a:lnTo>
                  <a:lnTo>
                    <a:pt x="54863" y="3546348"/>
                  </a:lnTo>
                  <a:lnTo>
                    <a:pt x="92794" y="3575642"/>
                  </a:lnTo>
                  <a:lnTo>
                    <a:pt x="137583" y="3594523"/>
                  </a:lnTo>
                  <a:lnTo>
                    <a:pt x="187451" y="3601212"/>
                  </a:lnTo>
                  <a:lnTo>
                    <a:pt x="934974" y="3601212"/>
                  </a:lnTo>
                  <a:lnTo>
                    <a:pt x="984842" y="3594523"/>
                  </a:lnTo>
                  <a:lnTo>
                    <a:pt x="1029631" y="3575642"/>
                  </a:lnTo>
                  <a:lnTo>
                    <a:pt x="1067562" y="3546348"/>
                  </a:lnTo>
                  <a:lnTo>
                    <a:pt x="1096856" y="3508417"/>
                  </a:lnTo>
                  <a:lnTo>
                    <a:pt x="1115737" y="3463628"/>
                  </a:lnTo>
                  <a:lnTo>
                    <a:pt x="1122426" y="3413760"/>
                  </a:lnTo>
                  <a:lnTo>
                    <a:pt x="1122426" y="186689"/>
                  </a:lnTo>
                  <a:lnTo>
                    <a:pt x="1115737" y="137142"/>
                  </a:lnTo>
                  <a:lnTo>
                    <a:pt x="1096856" y="92568"/>
                  </a:lnTo>
                  <a:lnTo>
                    <a:pt x="1067562" y="54768"/>
                  </a:lnTo>
                  <a:lnTo>
                    <a:pt x="1029631" y="25541"/>
                  </a:lnTo>
                  <a:lnTo>
                    <a:pt x="984842" y="6685"/>
                  </a:lnTo>
                  <a:lnTo>
                    <a:pt x="934974" y="0"/>
                  </a:lnTo>
                  <a:lnTo>
                    <a:pt x="187451" y="0"/>
                  </a:lnTo>
                  <a:close/>
                </a:path>
              </a:pathLst>
            </a:custGeom>
            <a:ln w="19050">
              <a:solidFill>
                <a:srgbClr val="008080"/>
              </a:solidFill>
            </a:ln>
          </p:spPr>
          <p:txBody>
            <a:bodyPr wrap="square" lIns="0" tIns="0" rIns="0" bIns="0" rtlCol="0"/>
            <a:lstStyle/>
            <a:p>
              <a:endParaRPr/>
            </a:p>
          </p:txBody>
        </p:sp>
        <p:sp>
          <p:nvSpPr>
            <p:cNvPr id="19" name="object 19"/>
            <p:cNvSpPr/>
            <p:nvPr/>
          </p:nvSpPr>
          <p:spPr>
            <a:xfrm>
              <a:off x="6061328" y="6906005"/>
              <a:ext cx="0" cy="270510"/>
            </a:xfrm>
            <a:custGeom>
              <a:avLst/>
              <a:gdLst/>
              <a:ahLst/>
              <a:cxnLst/>
              <a:rect l="l" t="t" r="r" b="b"/>
              <a:pathLst>
                <a:path h="270509">
                  <a:moveTo>
                    <a:pt x="0" y="0"/>
                  </a:moveTo>
                  <a:lnTo>
                    <a:pt x="0" y="270129"/>
                  </a:lnTo>
                </a:path>
              </a:pathLst>
            </a:custGeom>
            <a:ln w="33528">
              <a:solidFill>
                <a:srgbClr val="339A65"/>
              </a:solidFill>
            </a:ln>
          </p:spPr>
          <p:txBody>
            <a:bodyPr wrap="square" lIns="0" tIns="0" rIns="0" bIns="0" rtlCol="0"/>
            <a:lstStyle/>
            <a:p>
              <a:endParaRPr/>
            </a:p>
          </p:txBody>
        </p:sp>
        <p:sp>
          <p:nvSpPr>
            <p:cNvPr id="20" name="object 20"/>
            <p:cNvSpPr/>
            <p:nvPr/>
          </p:nvSpPr>
          <p:spPr>
            <a:xfrm>
              <a:off x="6061328" y="5024246"/>
              <a:ext cx="0" cy="1348105"/>
            </a:xfrm>
            <a:custGeom>
              <a:avLst/>
              <a:gdLst/>
              <a:ahLst/>
              <a:cxnLst/>
              <a:rect l="l" t="t" r="r" b="b"/>
              <a:pathLst>
                <a:path h="1348104">
                  <a:moveTo>
                    <a:pt x="0" y="933068"/>
                  </a:moveTo>
                  <a:lnTo>
                    <a:pt x="0" y="1347596"/>
                  </a:lnTo>
                </a:path>
                <a:path h="1348104">
                  <a:moveTo>
                    <a:pt x="0" y="0"/>
                  </a:moveTo>
                  <a:lnTo>
                    <a:pt x="0" y="398144"/>
                  </a:lnTo>
                </a:path>
              </a:pathLst>
            </a:custGeom>
            <a:ln w="33528">
              <a:solidFill>
                <a:srgbClr val="339A65"/>
              </a:solidFill>
            </a:ln>
          </p:spPr>
          <p:txBody>
            <a:bodyPr wrap="square" lIns="0" tIns="0" rIns="0" bIns="0" rtlCol="0"/>
            <a:lstStyle/>
            <a:p>
              <a:endParaRPr/>
            </a:p>
          </p:txBody>
        </p:sp>
        <p:sp>
          <p:nvSpPr>
            <p:cNvPr id="21" name="object 21"/>
            <p:cNvSpPr/>
            <p:nvPr/>
          </p:nvSpPr>
          <p:spPr>
            <a:xfrm>
              <a:off x="5996177" y="7162037"/>
              <a:ext cx="139700" cy="139700"/>
            </a:xfrm>
            <a:custGeom>
              <a:avLst/>
              <a:gdLst/>
              <a:ahLst/>
              <a:cxnLst/>
              <a:rect l="l" t="t" r="r" b="b"/>
              <a:pathLst>
                <a:path w="139700" h="139700">
                  <a:moveTo>
                    <a:pt x="139446" y="0"/>
                  </a:moveTo>
                  <a:lnTo>
                    <a:pt x="0" y="761"/>
                  </a:lnTo>
                  <a:lnTo>
                    <a:pt x="70866" y="139445"/>
                  </a:lnTo>
                  <a:lnTo>
                    <a:pt x="139446" y="0"/>
                  </a:lnTo>
                  <a:close/>
                </a:path>
              </a:pathLst>
            </a:custGeom>
            <a:solidFill>
              <a:srgbClr val="339A65"/>
            </a:solidFill>
          </p:spPr>
          <p:txBody>
            <a:bodyPr wrap="square" lIns="0" tIns="0" rIns="0" bIns="0" rtlCol="0"/>
            <a:lstStyle/>
            <a:p>
              <a:endParaRPr/>
            </a:p>
          </p:txBody>
        </p:sp>
        <p:sp>
          <p:nvSpPr>
            <p:cNvPr id="22" name="object 22"/>
            <p:cNvSpPr/>
            <p:nvPr/>
          </p:nvSpPr>
          <p:spPr>
            <a:xfrm>
              <a:off x="6065139" y="7855457"/>
              <a:ext cx="0" cy="254635"/>
            </a:xfrm>
            <a:custGeom>
              <a:avLst/>
              <a:gdLst/>
              <a:ahLst/>
              <a:cxnLst/>
              <a:rect l="l" t="t" r="r" b="b"/>
              <a:pathLst>
                <a:path h="254634">
                  <a:moveTo>
                    <a:pt x="0" y="0"/>
                  </a:moveTo>
                  <a:lnTo>
                    <a:pt x="0" y="254127"/>
                  </a:lnTo>
                </a:path>
              </a:pathLst>
            </a:custGeom>
            <a:ln w="27432">
              <a:solidFill>
                <a:srgbClr val="339A65"/>
              </a:solidFill>
            </a:ln>
          </p:spPr>
          <p:txBody>
            <a:bodyPr wrap="square" lIns="0" tIns="0" rIns="0" bIns="0" rtlCol="0"/>
            <a:lstStyle/>
            <a:p>
              <a:endParaRPr/>
            </a:p>
          </p:txBody>
        </p:sp>
        <p:sp>
          <p:nvSpPr>
            <p:cNvPr id="23" name="object 23"/>
            <p:cNvSpPr/>
            <p:nvPr/>
          </p:nvSpPr>
          <p:spPr>
            <a:xfrm>
              <a:off x="5996939" y="8095488"/>
              <a:ext cx="139700" cy="140335"/>
            </a:xfrm>
            <a:custGeom>
              <a:avLst/>
              <a:gdLst/>
              <a:ahLst/>
              <a:cxnLst/>
              <a:rect l="l" t="t" r="r" b="b"/>
              <a:pathLst>
                <a:path w="139700" h="140334">
                  <a:moveTo>
                    <a:pt x="139446" y="0"/>
                  </a:moveTo>
                  <a:lnTo>
                    <a:pt x="0" y="761"/>
                  </a:lnTo>
                  <a:lnTo>
                    <a:pt x="70104" y="140207"/>
                  </a:lnTo>
                  <a:lnTo>
                    <a:pt x="139446" y="0"/>
                  </a:lnTo>
                  <a:close/>
                </a:path>
              </a:pathLst>
            </a:custGeom>
            <a:solidFill>
              <a:srgbClr val="339A65"/>
            </a:solidFill>
          </p:spPr>
          <p:txBody>
            <a:bodyPr wrap="square" lIns="0" tIns="0" rIns="0" bIns="0" rtlCol="0"/>
            <a:lstStyle/>
            <a:p>
              <a:endParaRPr/>
            </a:p>
          </p:txBody>
        </p:sp>
        <p:sp>
          <p:nvSpPr>
            <p:cNvPr id="24" name="object 24"/>
            <p:cNvSpPr/>
            <p:nvPr/>
          </p:nvSpPr>
          <p:spPr>
            <a:xfrm>
              <a:off x="5430773" y="4329683"/>
              <a:ext cx="1283970" cy="4545330"/>
            </a:xfrm>
            <a:custGeom>
              <a:avLst/>
              <a:gdLst/>
              <a:ahLst/>
              <a:cxnLst/>
              <a:rect l="l" t="t" r="r" b="b"/>
              <a:pathLst>
                <a:path w="1283970" h="4545330">
                  <a:moveTo>
                    <a:pt x="214122" y="0"/>
                  </a:moveTo>
                  <a:lnTo>
                    <a:pt x="165071" y="5662"/>
                  </a:lnTo>
                  <a:lnTo>
                    <a:pt x="120020" y="21789"/>
                  </a:lnTo>
                  <a:lnTo>
                    <a:pt x="80261" y="47086"/>
                  </a:lnTo>
                  <a:lnTo>
                    <a:pt x="47086" y="80261"/>
                  </a:lnTo>
                  <a:lnTo>
                    <a:pt x="21789" y="120020"/>
                  </a:lnTo>
                  <a:lnTo>
                    <a:pt x="5662" y="165071"/>
                  </a:lnTo>
                  <a:lnTo>
                    <a:pt x="0" y="214121"/>
                  </a:lnTo>
                  <a:lnTo>
                    <a:pt x="0" y="4331970"/>
                  </a:lnTo>
                  <a:lnTo>
                    <a:pt x="5662" y="4380977"/>
                  </a:lnTo>
                  <a:lnTo>
                    <a:pt x="21789" y="4425920"/>
                  </a:lnTo>
                  <a:lnTo>
                    <a:pt x="47086" y="4465531"/>
                  </a:lnTo>
                  <a:lnTo>
                    <a:pt x="80261" y="4498543"/>
                  </a:lnTo>
                  <a:lnTo>
                    <a:pt x="120020" y="4523691"/>
                  </a:lnTo>
                  <a:lnTo>
                    <a:pt x="165071" y="4539709"/>
                  </a:lnTo>
                  <a:lnTo>
                    <a:pt x="214122" y="4545330"/>
                  </a:lnTo>
                  <a:lnTo>
                    <a:pt x="1070610" y="4545330"/>
                  </a:lnTo>
                  <a:lnTo>
                    <a:pt x="1119617" y="4539709"/>
                  </a:lnTo>
                  <a:lnTo>
                    <a:pt x="1164560" y="4523691"/>
                  </a:lnTo>
                  <a:lnTo>
                    <a:pt x="1204171" y="4498543"/>
                  </a:lnTo>
                  <a:lnTo>
                    <a:pt x="1237183" y="4465531"/>
                  </a:lnTo>
                  <a:lnTo>
                    <a:pt x="1262331" y="4425920"/>
                  </a:lnTo>
                  <a:lnTo>
                    <a:pt x="1278349" y="4380977"/>
                  </a:lnTo>
                  <a:lnTo>
                    <a:pt x="1283970" y="4331970"/>
                  </a:lnTo>
                  <a:lnTo>
                    <a:pt x="1283970" y="214121"/>
                  </a:lnTo>
                  <a:lnTo>
                    <a:pt x="1278349" y="165071"/>
                  </a:lnTo>
                  <a:lnTo>
                    <a:pt x="1262331" y="120020"/>
                  </a:lnTo>
                  <a:lnTo>
                    <a:pt x="1237183" y="80261"/>
                  </a:lnTo>
                  <a:lnTo>
                    <a:pt x="1204171" y="47086"/>
                  </a:lnTo>
                  <a:lnTo>
                    <a:pt x="1164560" y="21789"/>
                  </a:lnTo>
                  <a:lnTo>
                    <a:pt x="1119617" y="5662"/>
                  </a:lnTo>
                  <a:lnTo>
                    <a:pt x="1070610" y="0"/>
                  </a:lnTo>
                  <a:lnTo>
                    <a:pt x="214122" y="0"/>
                  </a:lnTo>
                  <a:close/>
                </a:path>
              </a:pathLst>
            </a:custGeom>
            <a:ln w="16002">
              <a:solidFill>
                <a:srgbClr val="008080"/>
              </a:solidFill>
              <a:prstDash val="dot"/>
            </a:ln>
          </p:spPr>
          <p:txBody>
            <a:bodyPr wrap="square" lIns="0" tIns="0" rIns="0" bIns="0" rtlCol="0"/>
            <a:lstStyle/>
            <a:p>
              <a:endParaRPr/>
            </a:p>
          </p:txBody>
        </p:sp>
        <p:sp>
          <p:nvSpPr>
            <p:cNvPr id="25" name="object 25"/>
            <p:cNvSpPr/>
            <p:nvPr/>
          </p:nvSpPr>
          <p:spPr>
            <a:xfrm>
              <a:off x="4853939" y="4755260"/>
              <a:ext cx="546735" cy="0"/>
            </a:xfrm>
            <a:custGeom>
              <a:avLst/>
              <a:gdLst/>
              <a:ahLst/>
              <a:cxnLst/>
              <a:rect l="l" t="t" r="r" b="b"/>
              <a:pathLst>
                <a:path w="546735">
                  <a:moveTo>
                    <a:pt x="0" y="0"/>
                  </a:moveTo>
                  <a:lnTo>
                    <a:pt x="546735" y="0"/>
                  </a:lnTo>
                </a:path>
              </a:pathLst>
            </a:custGeom>
            <a:ln w="32003">
              <a:solidFill>
                <a:srgbClr val="339A65"/>
              </a:solidFill>
            </a:ln>
          </p:spPr>
          <p:txBody>
            <a:bodyPr wrap="square" lIns="0" tIns="0" rIns="0" bIns="0" rtlCol="0"/>
            <a:lstStyle/>
            <a:p>
              <a:endParaRPr/>
            </a:p>
          </p:txBody>
        </p:sp>
        <p:sp>
          <p:nvSpPr>
            <p:cNvPr id="26" name="object 26"/>
            <p:cNvSpPr/>
            <p:nvPr/>
          </p:nvSpPr>
          <p:spPr>
            <a:xfrm>
              <a:off x="5386577" y="4689347"/>
              <a:ext cx="139700" cy="139700"/>
            </a:xfrm>
            <a:custGeom>
              <a:avLst/>
              <a:gdLst/>
              <a:ahLst/>
              <a:cxnLst/>
              <a:rect l="l" t="t" r="r" b="b"/>
              <a:pathLst>
                <a:path w="139700" h="139700">
                  <a:moveTo>
                    <a:pt x="0" y="0"/>
                  </a:moveTo>
                  <a:lnTo>
                    <a:pt x="0" y="139446"/>
                  </a:lnTo>
                  <a:lnTo>
                    <a:pt x="139446" y="70103"/>
                  </a:lnTo>
                  <a:lnTo>
                    <a:pt x="0" y="0"/>
                  </a:lnTo>
                  <a:close/>
                </a:path>
              </a:pathLst>
            </a:custGeom>
            <a:solidFill>
              <a:srgbClr val="339A65"/>
            </a:solidFill>
          </p:spPr>
          <p:txBody>
            <a:bodyPr wrap="square" lIns="0" tIns="0" rIns="0" bIns="0" rtlCol="0"/>
            <a:lstStyle/>
            <a:p>
              <a:endParaRPr/>
            </a:p>
          </p:txBody>
        </p:sp>
      </p:grpSp>
      <p:sp>
        <p:nvSpPr>
          <p:cNvPr id="27" name="object 27"/>
          <p:cNvSpPr txBox="1"/>
          <p:nvPr/>
        </p:nvSpPr>
        <p:spPr>
          <a:xfrm>
            <a:off x="4940300" y="3849111"/>
            <a:ext cx="358775" cy="323850"/>
          </a:xfrm>
          <a:prstGeom prst="rect">
            <a:avLst/>
          </a:prstGeom>
        </p:spPr>
        <p:txBody>
          <a:bodyPr vert="horz" wrap="square" lIns="0" tIns="22860" rIns="0" bIns="0" rtlCol="0">
            <a:spAutoFit/>
          </a:bodyPr>
          <a:lstStyle/>
          <a:p>
            <a:pPr marL="53975" marR="5080" indent="-41910">
              <a:lnSpc>
                <a:spcPts val="1150"/>
              </a:lnSpc>
              <a:spcBef>
                <a:spcPts val="180"/>
              </a:spcBef>
            </a:pPr>
            <a:r>
              <a:rPr sz="1000" dirty="0">
                <a:solidFill>
                  <a:srgbClr val="008000"/>
                </a:solidFill>
                <a:latin typeface="Arial"/>
                <a:cs typeface="Arial"/>
              </a:rPr>
              <a:t>signal  reçu</a:t>
            </a:r>
            <a:endParaRPr sz="1000">
              <a:latin typeface="Arial"/>
              <a:cs typeface="Arial"/>
            </a:endParaRPr>
          </a:p>
        </p:txBody>
      </p:sp>
      <p:sp>
        <p:nvSpPr>
          <p:cNvPr id="28" name="object 28"/>
          <p:cNvSpPr txBox="1"/>
          <p:nvPr/>
        </p:nvSpPr>
        <p:spPr>
          <a:xfrm>
            <a:off x="2073655" y="3875782"/>
            <a:ext cx="358775" cy="323850"/>
          </a:xfrm>
          <a:prstGeom prst="rect">
            <a:avLst/>
          </a:prstGeom>
        </p:spPr>
        <p:txBody>
          <a:bodyPr vert="horz" wrap="square" lIns="0" tIns="22860" rIns="0" bIns="0" rtlCol="0">
            <a:spAutoFit/>
          </a:bodyPr>
          <a:lstStyle/>
          <a:p>
            <a:pPr marL="44450" marR="5080" indent="-32384">
              <a:lnSpc>
                <a:spcPts val="1150"/>
              </a:lnSpc>
              <a:spcBef>
                <a:spcPts val="180"/>
              </a:spcBef>
            </a:pPr>
            <a:r>
              <a:rPr sz="1000" dirty="0">
                <a:solidFill>
                  <a:srgbClr val="008000"/>
                </a:solidFill>
                <a:latin typeface="Arial"/>
                <a:cs typeface="Arial"/>
              </a:rPr>
              <a:t>signal  </a:t>
            </a:r>
            <a:r>
              <a:rPr sz="1000" spc="-5" dirty="0">
                <a:solidFill>
                  <a:srgbClr val="008000"/>
                </a:solidFill>
                <a:latin typeface="Arial"/>
                <a:cs typeface="Arial"/>
              </a:rPr>
              <a:t>émis</a:t>
            </a:r>
            <a:endParaRPr sz="1000">
              <a:latin typeface="Arial"/>
              <a:cs typeface="Arial"/>
            </a:endParaRPr>
          </a:p>
        </p:txBody>
      </p:sp>
      <p:sp>
        <p:nvSpPr>
          <p:cNvPr id="29" name="object 29"/>
          <p:cNvSpPr txBox="1"/>
          <p:nvPr/>
        </p:nvSpPr>
        <p:spPr>
          <a:xfrm>
            <a:off x="1545589" y="8010394"/>
            <a:ext cx="1207770" cy="178435"/>
          </a:xfrm>
          <a:prstGeom prst="rect">
            <a:avLst/>
          </a:prstGeom>
        </p:spPr>
        <p:txBody>
          <a:bodyPr vert="horz" wrap="square" lIns="0" tIns="12700" rIns="0" bIns="0" rtlCol="0">
            <a:spAutoFit/>
          </a:bodyPr>
          <a:lstStyle/>
          <a:p>
            <a:pPr marL="12700">
              <a:lnSpc>
                <a:spcPct val="100000"/>
              </a:lnSpc>
              <a:spcBef>
                <a:spcPts val="100"/>
              </a:spcBef>
              <a:tabLst>
                <a:tab pos="604520" algn="l"/>
              </a:tabLst>
            </a:pPr>
            <a:r>
              <a:rPr sz="1000" u="dash" dirty="0">
                <a:solidFill>
                  <a:srgbClr val="008000"/>
                </a:solidFill>
                <a:uFill>
                  <a:solidFill>
                    <a:srgbClr val="339A65"/>
                  </a:solidFill>
                </a:uFill>
                <a:latin typeface="Arial"/>
                <a:cs typeface="Arial"/>
              </a:rPr>
              <a:t> 	</a:t>
            </a:r>
            <a:r>
              <a:rPr sz="1000" dirty="0">
                <a:solidFill>
                  <a:srgbClr val="008000"/>
                </a:solidFill>
                <a:latin typeface="Arial"/>
                <a:cs typeface="Arial"/>
              </a:rPr>
              <a:t> </a:t>
            </a:r>
            <a:r>
              <a:rPr sz="1000" spc="10" dirty="0">
                <a:solidFill>
                  <a:srgbClr val="008000"/>
                </a:solidFill>
                <a:latin typeface="Arial"/>
                <a:cs typeface="Arial"/>
              </a:rPr>
              <a:t> </a:t>
            </a:r>
            <a:r>
              <a:rPr sz="1000" dirty="0">
                <a:solidFill>
                  <a:srgbClr val="008000"/>
                </a:solidFill>
                <a:latin typeface="Arial"/>
                <a:cs typeface="Arial"/>
              </a:rPr>
              <a:t>message</a:t>
            </a:r>
            <a:endParaRPr sz="1000">
              <a:latin typeface="Arial"/>
              <a:cs typeface="Arial"/>
            </a:endParaRPr>
          </a:p>
        </p:txBody>
      </p:sp>
      <p:sp>
        <p:nvSpPr>
          <p:cNvPr id="30" name="object 30"/>
          <p:cNvSpPr txBox="1"/>
          <p:nvPr/>
        </p:nvSpPr>
        <p:spPr>
          <a:xfrm>
            <a:off x="5588761" y="4103620"/>
            <a:ext cx="9626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80"/>
                </a:solidFill>
                <a:latin typeface="Arial"/>
                <a:cs typeface="Arial"/>
              </a:rPr>
              <a:t>RECEPTEUR</a:t>
            </a:r>
            <a:endParaRPr sz="1200">
              <a:latin typeface="Arial"/>
              <a:cs typeface="Arial"/>
            </a:endParaRPr>
          </a:p>
        </p:txBody>
      </p:sp>
      <p:grpSp>
        <p:nvGrpSpPr>
          <p:cNvPr id="31" name="object 31"/>
          <p:cNvGrpSpPr/>
          <p:nvPr/>
        </p:nvGrpSpPr>
        <p:grpSpPr>
          <a:xfrm>
            <a:off x="5531739" y="8235315"/>
            <a:ext cx="1050925" cy="596265"/>
            <a:chOff x="5531739" y="8235315"/>
            <a:chExt cx="1050925" cy="596265"/>
          </a:xfrm>
        </p:grpSpPr>
        <p:sp>
          <p:nvSpPr>
            <p:cNvPr id="32" name="object 32"/>
            <p:cNvSpPr/>
            <p:nvPr/>
          </p:nvSpPr>
          <p:spPr>
            <a:xfrm>
              <a:off x="5541264" y="8244840"/>
              <a:ext cx="1031747" cy="576834"/>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5541264" y="8244840"/>
              <a:ext cx="1031875" cy="577215"/>
            </a:xfrm>
            <a:custGeom>
              <a:avLst/>
              <a:gdLst/>
              <a:ahLst/>
              <a:cxnLst/>
              <a:rect l="l" t="t" r="r" b="b"/>
              <a:pathLst>
                <a:path w="1031875" h="577215">
                  <a:moveTo>
                    <a:pt x="1031747" y="288035"/>
                  </a:moveTo>
                  <a:lnTo>
                    <a:pt x="1018087" y="221935"/>
                  </a:lnTo>
                  <a:lnTo>
                    <a:pt x="979194" y="161286"/>
                  </a:lnTo>
                  <a:lnTo>
                    <a:pt x="951264" y="133543"/>
                  </a:lnTo>
                  <a:lnTo>
                    <a:pt x="918201" y="107808"/>
                  </a:lnTo>
                  <a:lnTo>
                    <a:pt x="880395" y="84296"/>
                  </a:lnTo>
                  <a:lnTo>
                    <a:pt x="838239" y="63221"/>
                  </a:lnTo>
                  <a:lnTo>
                    <a:pt x="792125" y="44799"/>
                  </a:lnTo>
                  <a:lnTo>
                    <a:pt x="742443" y="29244"/>
                  </a:lnTo>
                  <a:lnTo>
                    <a:pt x="689585" y="16772"/>
                  </a:lnTo>
                  <a:lnTo>
                    <a:pt x="633944" y="7597"/>
                  </a:lnTo>
                  <a:lnTo>
                    <a:pt x="575909" y="1935"/>
                  </a:lnTo>
                  <a:lnTo>
                    <a:pt x="515874" y="0"/>
                  </a:lnTo>
                  <a:lnTo>
                    <a:pt x="455697" y="1935"/>
                  </a:lnTo>
                  <a:lnTo>
                    <a:pt x="397564" y="7597"/>
                  </a:lnTo>
                  <a:lnTo>
                    <a:pt x="341859" y="16772"/>
                  </a:lnTo>
                  <a:lnTo>
                    <a:pt x="288971" y="29244"/>
                  </a:lnTo>
                  <a:lnTo>
                    <a:pt x="239285" y="44799"/>
                  </a:lnTo>
                  <a:lnTo>
                    <a:pt x="193188" y="63221"/>
                  </a:lnTo>
                  <a:lnTo>
                    <a:pt x="151066" y="84296"/>
                  </a:lnTo>
                  <a:lnTo>
                    <a:pt x="113306" y="107808"/>
                  </a:lnTo>
                  <a:lnTo>
                    <a:pt x="80296" y="133543"/>
                  </a:lnTo>
                  <a:lnTo>
                    <a:pt x="52420" y="161286"/>
                  </a:lnTo>
                  <a:lnTo>
                    <a:pt x="13620" y="221935"/>
                  </a:lnTo>
                  <a:lnTo>
                    <a:pt x="0" y="288035"/>
                  </a:lnTo>
                  <a:lnTo>
                    <a:pt x="3469" y="321671"/>
                  </a:lnTo>
                  <a:lnTo>
                    <a:pt x="30066" y="385340"/>
                  </a:lnTo>
                  <a:lnTo>
                    <a:pt x="80296" y="442750"/>
                  </a:lnTo>
                  <a:lnTo>
                    <a:pt x="113306" y="468563"/>
                  </a:lnTo>
                  <a:lnTo>
                    <a:pt x="151066" y="492156"/>
                  </a:lnTo>
                  <a:lnTo>
                    <a:pt x="193188" y="513312"/>
                  </a:lnTo>
                  <a:lnTo>
                    <a:pt x="239285" y="531812"/>
                  </a:lnTo>
                  <a:lnTo>
                    <a:pt x="288971" y="547438"/>
                  </a:lnTo>
                  <a:lnTo>
                    <a:pt x="341859" y="559971"/>
                  </a:lnTo>
                  <a:lnTo>
                    <a:pt x="397564" y="569194"/>
                  </a:lnTo>
                  <a:lnTo>
                    <a:pt x="455697" y="574887"/>
                  </a:lnTo>
                  <a:lnTo>
                    <a:pt x="515874" y="576833"/>
                  </a:lnTo>
                  <a:lnTo>
                    <a:pt x="575909" y="574887"/>
                  </a:lnTo>
                  <a:lnTo>
                    <a:pt x="633944" y="569194"/>
                  </a:lnTo>
                  <a:lnTo>
                    <a:pt x="689585" y="559971"/>
                  </a:lnTo>
                  <a:lnTo>
                    <a:pt x="742443" y="547438"/>
                  </a:lnTo>
                  <a:lnTo>
                    <a:pt x="792125" y="531812"/>
                  </a:lnTo>
                  <a:lnTo>
                    <a:pt x="838239" y="513312"/>
                  </a:lnTo>
                  <a:lnTo>
                    <a:pt x="880395" y="492156"/>
                  </a:lnTo>
                  <a:lnTo>
                    <a:pt x="918201" y="468563"/>
                  </a:lnTo>
                  <a:lnTo>
                    <a:pt x="951264" y="442750"/>
                  </a:lnTo>
                  <a:lnTo>
                    <a:pt x="979194" y="414936"/>
                  </a:lnTo>
                  <a:lnTo>
                    <a:pt x="1018087" y="354178"/>
                  </a:lnTo>
                  <a:lnTo>
                    <a:pt x="1031747" y="288035"/>
                  </a:lnTo>
                  <a:close/>
                </a:path>
              </a:pathLst>
            </a:custGeom>
            <a:ln w="19050">
              <a:solidFill>
                <a:srgbClr val="008000"/>
              </a:solidFill>
            </a:ln>
          </p:spPr>
          <p:txBody>
            <a:bodyPr wrap="square" lIns="0" tIns="0" rIns="0" bIns="0" rtlCol="0"/>
            <a:lstStyle/>
            <a:p>
              <a:endParaRPr/>
            </a:p>
          </p:txBody>
        </p:sp>
      </p:grpSp>
      <p:sp>
        <p:nvSpPr>
          <p:cNvPr id="34" name="object 34"/>
          <p:cNvSpPr txBox="1"/>
          <p:nvPr/>
        </p:nvSpPr>
        <p:spPr>
          <a:xfrm>
            <a:off x="5695441" y="8395966"/>
            <a:ext cx="77152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8000"/>
                </a:solidFill>
                <a:latin typeface="Arial"/>
                <a:cs typeface="Arial"/>
              </a:rPr>
              <a:t>Utilisateur</a:t>
            </a:r>
            <a:endParaRPr sz="1200">
              <a:latin typeface="Arial"/>
              <a:cs typeface="Arial"/>
            </a:endParaRPr>
          </a:p>
        </p:txBody>
      </p:sp>
      <p:sp>
        <p:nvSpPr>
          <p:cNvPr id="35" name="object 35"/>
          <p:cNvSpPr txBox="1"/>
          <p:nvPr/>
        </p:nvSpPr>
        <p:spPr>
          <a:xfrm>
            <a:off x="3113023" y="5073646"/>
            <a:ext cx="1193800" cy="387350"/>
          </a:xfrm>
          <a:prstGeom prst="rect">
            <a:avLst/>
          </a:prstGeom>
        </p:spPr>
        <p:txBody>
          <a:bodyPr vert="horz" wrap="square" lIns="0" tIns="21590" rIns="0" bIns="0" rtlCol="0">
            <a:spAutoFit/>
          </a:bodyPr>
          <a:lstStyle/>
          <a:p>
            <a:pPr marL="12700" marR="5080" indent="169545">
              <a:lnSpc>
                <a:spcPts val="1410"/>
              </a:lnSpc>
              <a:spcBef>
                <a:spcPts val="170"/>
              </a:spcBef>
            </a:pPr>
            <a:r>
              <a:rPr sz="1200" b="1" spc="-5" dirty="0">
                <a:solidFill>
                  <a:srgbClr val="FF0000"/>
                </a:solidFill>
                <a:latin typeface="Arial"/>
                <a:cs typeface="Arial"/>
              </a:rPr>
              <a:t>CANAL DE  </a:t>
            </a:r>
            <a:r>
              <a:rPr sz="1200" b="1" dirty="0">
                <a:solidFill>
                  <a:srgbClr val="FF0000"/>
                </a:solidFill>
                <a:latin typeface="Arial"/>
                <a:cs typeface="Arial"/>
              </a:rPr>
              <a:t>TRANSMISSION</a:t>
            </a:r>
            <a:endParaRPr sz="1200">
              <a:latin typeface="Arial"/>
              <a:cs typeface="Arial"/>
            </a:endParaRPr>
          </a:p>
        </p:txBody>
      </p:sp>
      <p:grpSp>
        <p:nvGrpSpPr>
          <p:cNvPr id="36" name="object 36"/>
          <p:cNvGrpSpPr/>
          <p:nvPr/>
        </p:nvGrpSpPr>
        <p:grpSpPr>
          <a:xfrm>
            <a:off x="3097148" y="3490340"/>
            <a:ext cx="1050290" cy="596900"/>
            <a:chOff x="3097148" y="3490340"/>
            <a:chExt cx="1050290" cy="596900"/>
          </a:xfrm>
        </p:grpSpPr>
        <p:sp>
          <p:nvSpPr>
            <p:cNvPr id="37" name="object 37"/>
            <p:cNvSpPr/>
            <p:nvPr/>
          </p:nvSpPr>
          <p:spPr>
            <a:xfrm>
              <a:off x="3550209" y="3499865"/>
              <a:ext cx="143510" cy="3175"/>
            </a:xfrm>
            <a:custGeom>
              <a:avLst/>
              <a:gdLst/>
              <a:ahLst/>
              <a:cxnLst/>
              <a:rect l="l" t="t" r="r" b="b"/>
              <a:pathLst>
                <a:path w="143510" h="3175">
                  <a:moveTo>
                    <a:pt x="71576" y="0"/>
                  </a:moveTo>
                  <a:lnTo>
                    <a:pt x="11410" y="1935"/>
                  </a:lnTo>
                  <a:lnTo>
                    <a:pt x="0" y="3048"/>
                  </a:lnTo>
                  <a:lnTo>
                    <a:pt x="143169" y="3048"/>
                  </a:lnTo>
                  <a:lnTo>
                    <a:pt x="131752" y="1935"/>
                  </a:lnTo>
                  <a:lnTo>
                    <a:pt x="71576" y="0"/>
                  </a:lnTo>
                  <a:close/>
                </a:path>
              </a:pathLst>
            </a:custGeom>
            <a:solidFill>
              <a:srgbClr val="FFFF07"/>
            </a:solidFill>
          </p:spPr>
          <p:txBody>
            <a:bodyPr wrap="square" lIns="0" tIns="0" rIns="0" bIns="0" rtlCol="0"/>
            <a:lstStyle/>
            <a:p>
              <a:endParaRPr/>
            </a:p>
          </p:txBody>
        </p:sp>
        <p:sp>
          <p:nvSpPr>
            <p:cNvPr id="38" name="object 38"/>
            <p:cNvSpPr/>
            <p:nvPr/>
          </p:nvSpPr>
          <p:spPr>
            <a:xfrm>
              <a:off x="3518945" y="3502913"/>
              <a:ext cx="205740" cy="3175"/>
            </a:xfrm>
            <a:custGeom>
              <a:avLst/>
              <a:gdLst/>
              <a:ahLst/>
              <a:cxnLst/>
              <a:rect l="l" t="t" r="r" b="b"/>
              <a:pathLst>
                <a:path w="205739" h="3175">
                  <a:moveTo>
                    <a:pt x="174433" y="0"/>
                  </a:moveTo>
                  <a:lnTo>
                    <a:pt x="31264" y="0"/>
                  </a:lnTo>
                  <a:lnTo>
                    <a:pt x="0" y="3048"/>
                  </a:lnTo>
                  <a:lnTo>
                    <a:pt x="205715" y="3048"/>
                  </a:lnTo>
                  <a:lnTo>
                    <a:pt x="174433" y="0"/>
                  </a:lnTo>
                  <a:close/>
                </a:path>
              </a:pathLst>
            </a:custGeom>
            <a:solidFill>
              <a:srgbClr val="FFFF0F"/>
            </a:solidFill>
          </p:spPr>
          <p:txBody>
            <a:bodyPr wrap="square" lIns="0" tIns="0" rIns="0" bIns="0" rtlCol="0"/>
            <a:lstStyle/>
            <a:p>
              <a:endParaRPr/>
            </a:p>
          </p:txBody>
        </p:sp>
        <p:sp>
          <p:nvSpPr>
            <p:cNvPr id="39" name="object 39"/>
            <p:cNvSpPr/>
            <p:nvPr/>
          </p:nvSpPr>
          <p:spPr>
            <a:xfrm>
              <a:off x="3241212" y="3505961"/>
              <a:ext cx="761563" cy="88392"/>
            </a:xfrm>
            <a:prstGeom prst="rect">
              <a:avLst/>
            </a:prstGeom>
            <a:blipFill>
              <a:blip r:embed="rId6" cstate="print"/>
              <a:stretch>
                <a:fillRect/>
              </a:stretch>
            </a:blipFill>
          </p:spPr>
          <p:txBody>
            <a:bodyPr wrap="square" lIns="0" tIns="0" rIns="0" bIns="0" rtlCol="0"/>
            <a:lstStyle/>
            <a:p>
              <a:endParaRPr/>
            </a:p>
          </p:txBody>
        </p:sp>
        <p:sp>
          <p:nvSpPr>
            <p:cNvPr id="40" name="object 40"/>
            <p:cNvSpPr/>
            <p:nvPr/>
          </p:nvSpPr>
          <p:spPr>
            <a:xfrm>
              <a:off x="3236337" y="3594353"/>
              <a:ext cx="771525" cy="3175"/>
            </a:xfrm>
            <a:custGeom>
              <a:avLst/>
              <a:gdLst/>
              <a:ahLst/>
              <a:cxnLst/>
              <a:rect l="l" t="t" r="r" b="b"/>
              <a:pathLst>
                <a:path w="771525" h="3175">
                  <a:moveTo>
                    <a:pt x="766438" y="0"/>
                  </a:moveTo>
                  <a:lnTo>
                    <a:pt x="4874" y="0"/>
                  </a:lnTo>
                  <a:lnTo>
                    <a:pt x="0" y="3048"/>
                  </a:lnTo>
                  <a:lnTo>
                    <a:pt x="771323" y="3048"/>
                  </a:lnTo>
                  <a:lnTo>
                    <a:pt x="766438" y="0"/>
                  </a:lnTo>
                  <a:close/>
                </a:path>
              </a:pathLst>
            </a:custGeom>
            <a:solidFill>
              <a:srgbClr val="FFFF7A"/>
            </a:solidFill>
          </p:spPr>
          <p:txBody>
            <a:bodyPr wrap="square" lIns="0" tIns="0" rIns="0" bIns="0" rtlCol="0"/>
            <a:lstStyle/>
            <a:p>
              <a:endParaRPr/>
            </a:p>
          </p:txBody>
        </p:sp>
        <p:sp>
          <p:nvSpPr>
            <p:cNvPr id="41" name="object 41"/>
            <p:cNvSpPr/>
            <p:nvPr/>
          </p:nvSpPr>
          <p:spPr>
            <a:xfrm>
              <a:off x="3231462" y="3597401"/>
              <a:ext cx="781685" cy="3175"/>
            </a:xfrm>
            <a:custGeom>
              <a:avLst/>
              <a:gdLst/>
              <a:ahLst/>
              <a:cxnLst/>
              <a:rect l="l" t="t" r="r" b="b"/>
              <a:pathLst>
                <a:path w="781685" h="3175">
                  <a:moveTo>
                    <a:pt x="776198" y="0"/>
                  </a:moveTo>
                  <a:lnTo>
                    <a:pt x="4874" y="0"/>
                  </a:lnTo>
                  <a:lnTo>
                    <a:pt x="0" y="3048"/>
                  </a:lnTo>
                  <a:lnTo>
                    <a:pt x="781083" y="3048"/>
                  </a:lnTo>
                  <a:lnTo>
                    <a:pt x="776198" y="0"/>
                  </a:lnTo>
                  <a:close/>
                </a:path>
              </a:pathLst>
            </a:custGeom>
            <a:solidFill>
              <a:srgbClr val="FFFF7E"/>
            </a:solidFill>
          </p:spPr>
          <p:txBody>
            <a:bodyPr wrap="square" lIns="0" tIns="0" rIns="0" bIns="0" rtlCol="0"/>
            <a:lstStyle/>
            <a:p>
              <a:endParaRPr/>
            </a:p>
          </p:txBody>
        </p:sp>
        <p:sp>
          <p:nvSpPr>
            <p:cNvPr id="42" name="object 42"/>
            <p:cNvSpPr/>
            <p:nvPr/>
          </p:nvSpPr>
          <p:spPr>
            <a:xfrm>
              <a:off x="3226587" y="3600449"/>
              <a:ext cx="791210" cy="3175"/>
            </a:xfrm>
            <a:custGeom>
              <a:avLst/>
              <a:gdLst/>
              <a:ahLst/>
              <a:cxnLst/>
              <a:rect l="l" t="t" r="r" b="b"/>
              <a:pathLst>
                <a:path w="791210" h="3175">
                  <a:moveTo>
                    <a:pt x="785957" y="0"/>
                  </a:moveTo>
                  <a:lnTo>
                    <a:pt x="4874" y="0"/>
                  </a:lnTo>
                  <a:lnTo>
                    <a:pt x="0" y="3048"/>
                  </a:lnTo>
                  <a:lnTo>
                    <a:pt x="790843" y="3048"/>
                  </a:lnTo>
                  <a:lnTo>
                    <a:pt x="785957" y="0"/>
                  </a:lnTo>
                  <a:close/>
                </a:path>
              </a:pathLst>
            </a:custGeom>
            <a:solidFill>
              <a:srgbClr val="FFFF84"/>
            </a:solidFill>
          </p:spPr>
          <p:txBody>
            <a:bodyPr wrap="square" lIns="0" tIns="0" rIns="0" bIns="0" rtlCol="0"/>
            <a:lstStyle/>
            <a:p>
              <a:endParaRPr/>
            </a:p>
          </p:txBody>
        </p:sp>
        <p:sp>
          <p:nvSpPr>
            <p:cNvPr id="43" name="object 43"/>
            <p:cNvSpPr/>
            <p:nvPr/>
          </p:nvSpPr>
          <p:spPr>
            <a:xfrm>
              <a:off x="3106673" y="3603497"/>
              <a:ext cx="1030986" cy="374903"/>
            </a:xfrm>
            <a:prstGeom prst="rect">
              <a:avLst/>
            </a:prstGeom>
            <a:blipFill>
              <a:blip r:embed="rId7" cstate="print"/>
              <a:stretch>
                <a:fillRect/>
              </a:stretch>
            </a:blipFill>
          </p:spPr>
          <p:txBody>
            <a:bodyPr wrap="square" lIns="0" tIns="0" rIns="0" bIns="0" rtlCol="0"/>
            <a:lstStyle/>
            <a:p>
              <a:endParaRPr/>
            </a:p>
          </p:txBody>
        </p:sp>
        <p:sp>
          <p:nvSpPr>
            <p:cNvPr id="44" name="object 44"/>
            <p:cNvSpPr/>
            <p:nvPr/>
          </p:nvSpPr>
          <p:spPr>
            <a:xfrm>
              <a:off x="3248993" y="3987545"/>
              <a:ext cx="745984" cy="88392"/>
            </a:xfrm>
            <a:prstGeom prst="rect">
              <a:avLst/>
            </a:prstGeom>
            <a:blipFill>
              <a:blip r:embed="rId8" cstate="print"/>
              <a:stretch>
                <a:fillRect/>
              </a:stretch>
            </a:blipFill>
          </p:spPr>
          <p:txBody>
            <a:bodyPr wrap="square" lIns="0" tIns="0" rIns="0" bIns="0" rtlCol="0"/>
            <a:lstStyle/>
            <a:p>
              <a:endParaRPr/>
            </a:p>
          </p:txBody>
        </p:sp>
        <p:sp>
          <p:nvSpPr>
            <p:cNvPr id="45" name="object 45"/>
            <p:cNvSpPr/>
            <p:nvPr/>
          </p:nvSpPr>
          <p:spPr>
            <a:xfrm>
              <a:off x="3574676" y="4075937"/>
              <a:ext cx="94615" cy="1905"/>
            </a:xfrm>
            <a:custGeom>
              <a:avLst/>
              <a:gdLst/>
              <a:ahLst/>
              <a:cxnLst/>
              <a:rect l="l" t="t" r="r" b="b"/>
              <a:pathLst>
                <a:path w="94614" h="1904">
                  <a:moveTo>
                    <a:pt x="94226" y="0"/>
                  </a:moveTo>
                  <a:lnTo>
                    <a:pt x="0" y="0"/>
                  </a:lnTo>
                  <a:lnTo>
                    <a:pt x="47108" y="1524"/>
                  </a:lnTo>
                  <a:lnTo>
                    <a:pt x="94226" y="0"/>
                  </a:lnTo>
                  <a:close/>
                </a:path>
              </a:pathLst>
            </a:custGeom>
            <a:solidFill>
              <a:srgbClr val="FFFF00"/>
            </a:solidFill>
          </p:spPr>
          <p:txBody>
            <a:bodyPr wrap="square" lIns="0" tIns="0" rIns="0" bIns="0" rtlCol="0"/>
            <a:lstStyle/>
            <a:p>
              <a:endParaRPr/>
            </a:p>
          </p:txBody>
        </p:sp>
        <p:sp>
          <p:nvSpPr>
            <p:cNvPr id="46" name="object 46"/>
            <p:cNvSpPr/>
            <p:nvPr/>
          </p:nvSpPr>
          <p:spPr>
            <a:xfrm>
              <a:off x="3106673" y="3499865"/>
              <a:ext cx="1031240" cy="577850"/>
            </a:xfrm>
            <a:custGeom>
              <a:avLst/>
              <a:gdLst/>
              <a:ahLst/>
              <a:cxnLst/>
              <a:rect l="l" t="t" r="r" b="b"/>
              <a:pathLst>
                <a:path w="1031239" h="577850">
                  <a:moveTo>
                    <a:pt x="1030986" y="288798"/>
                  </a:moveTo>
                  <a:lnTo>
                    <a:pt x="1017365" y="222415"/>
                  </a:lnTo>
                  <a:lnTo>
                    <a:pt x="978565" y="161563"/>
                  </a:lnTo>
                  <a:lnTo>
                    <a:pt x="950689" y="133745"/>
                  </a:lnTo>
                  <a:lnTo>
                    <a:pt x="917679" y="107950"/>
                  </a:lnTo>
                  <a:lnTo>
                    <a:pt x="879919" y="84391"/>
                  </a:lnTo>
                  <a:lnTo>
                    <a:pt x="837797" y="63281"/>
                  </a:lnTo>
                  <a:lnTo>
                    <a:pt x="791700" y="44834"/>
                  </a:lnTo>
                  <a:lnTo>
                    <a:pt x="742014" y="29262"/>
                  </a:lnTo>
                  <a:lnTo>
                    <a:pt x="689126" y="16780"/>
                  </a:lnTo>
                  <a:lnTo>
                    <a:pt x="633421" y="7600"/>
                  </a:lnTo>
                  <a:lnTo>
                    <a:pt x="575288" y="1935"/>
                  </a:lnTo>
                  <a:lnTo>
                    <a:pt x="515112" y="0"/>
                  </a:lnTo>
                  <a:lnTo>
                    <a:pt x="454946" y="1935"/>
                  </a:lnTo>
                  <a:lnTo>
                    <a:pt x="396844" y="7600"/>
                  </a:lnTo>
                  <a:lnTo>
                    <a:pt x="341187" y="16780"/>
                  </a:lnTo>
                  <a:lnTo>
                    <a:pt x="288360" y="29262"/>
                  </a:lnTo>
                  <a:lnTo>
                    <a:pt x="238745" y="44834"/>
                  </a:lnTo>
                  <a:lnTo>
                    <a:pt x="192726" y="63281"/>
                  </a:lnTo>
                  <a:lnTo>
                    <a:pt x="150685" y="84391"/>
                  </a:lnTo>
                  <a:lnTo>
                    <a:pt x="113007" y="107950"/>
                  </a:lnTo>
                  <a:lnTo>
                    <a:pt x="80073" y="133745"/>
                  </a:lnTo>
                  <a:lnTo>
                    <a:pt x="52269" y="161563"/>
                  </a:lnTo>
                  <a:lnTo>
                    <a:pt x="13578" y="222415"/>
                  </a:lnTo>
                  <a:lnTo>
                    <a:pt x="0" y="288798"/>
                  </a:lnTo>
                  <a:lnTo>
                    <a:pt x="3458" y="322433"/>
                  </a:lnTo>
                  <a:lnTo>
                    <a:pt x="29976" y="386102"/>
                  </a:lnTo>
                  <a:lnTo>
                    <a:pt x="80073" y="443512"/>
                  </a:lnTo>
                  <a:lnTo>
                    <a:pt x="113007" y="469325"/>
                  </a:lnTo>
                  <a:lnTo>
                    <a:pt x="150685" y="492918"/>
                  </a:lnTo>
                  <a:lnTo>
                    <a:pt x="192726" y="514074"/>
                  </a:lnTo>
                  <a:lnTo>
                    <a:pt x="238745" y="532574"/>
                  </a:lnTo>
                  <a:lnTo>
                    <a:pt x="288360" y="548200"/>
                  </a:lnTo>
                  <a:lnTo>
                    <a:pt x="341187" y="560733"/>
                  </a:lnTo>
                  <a:lnTo>
                    <a:pt x="396844" y="569956"/>
                  </a:lnTo>
                  <a:lnTo>
                    <a:pt x="454946" y="575649"/>
                  </a:lnTo>
                  <a:lnTo>
                    <a:pt x="515112" y="577595"/>
                  </a:lnTo>
                  <a:lnTo>
                    <a:pt x="575288" y="575649"/>
                  </a:lnTo>
                  <a:lnTo>
                    <a:pt x="633421" y="569956"/>
                  </a:lnTo>
                  <a:lnTo>
                    <a:pt x="689126" y="560733"/>
                  </a:lnTo>
                  <a:lnTo>
                    <a:pt x="742014" y="548200"/>
                  </a:lnTo>
                  <a:lnTo>
                    <a:pt x="791700" y="532574"/>
                  </a:lnTo>
                  <a:lnTo>
                    <a:pt x="837797" y="514074"/>
                  </a:lnTo>
                  <a:lnTo>
                    <a:pt x="879919" y="492918"/>
                  </a:lnTo>
                  <a:lnTo>
                    <a:pt x="917679" y="469325"/>
                  </a:lnTo>
                  <a:lnTo>
                    <a:pt x="950689" y="443512"/>
                  </a:lnTo>
                  <a:lnTo>
                    <a:pt x="978565" y="415698"/>
                  </a:lnTo>
                  <a:lnTo>
                    <a:pt x="1017365" y="354940"/>
                  </a:lnTo>
                  <a:lnTo>
                    <a:pt x="1030986" y="288798"/>
                  </a:lnTo>
                  <a:close/>
                </a:path>
              </a:pathLst>
            </a:custGeom>
            <a:ln w="19050">
              <a:solidFill>
                <a:srgbClr val="FF0000"/>
              </a:solidFill>
              <a:prstDash val="sysDot"/>
            </a:ln>
          </p:spPr>
          <p:txBody>
            <a:bodyPr wrap="square" lIns="0" tIns="0" rIns="0" bIns="0" rtlCol="0"/>
            <a:lstStyle/>
            <a:p>
              <a:endParaRPr/>
            </a:p>
          </p:txBody>
        </p:sp>
      </p:grpSp>
      <p:sp>
        <p:nvSpPr>
          <p:cNvPr id="47" name="object 47"/>
          <p:cNvSpPr txBox="1"/>
          <p:nvPr/>
        </p:nvSpPr>
        <p:spPr>
          <a:xfrm>
            <a:off x="3221690" y="3606796"/>
            <a:ext cx="807720" cy="387350"/>
          </a:xfrm>
          <a:prstGeom prst="rect">
            <a:avLst/>
          </a:prstGeom>
        </p:spPr>
        <p:txBody>
          <a:bodyPr vert="horz" wrap="square" lIns="0" tIns="12700" rIns="0" bIns="0" rtlCol="0">
            <a:spAutoFit/>
          </a:bodyPr>
          <a:lstStyle/>
          <a:p>
            <a:pPr marL="58419">
              <a:lnSpc>
                <a:spcPts val="1425"/>
              </a:lnSpc>
              <a:spcBef>
                <a:spcPts val="100"/>
              </a:spcBef>
            </a:pPr>
            <a:r>
              <a:rPr sz="1200" b="1" spc="-5" dirty="0">
                <a:solidFill>
                  <a:srgbClr val="FF0000"/>
                </a:solidFill>
                <a:latin typeface="Arial"/>
                <a:cs typeface="Arial"/>
              </a:rPr>
              <a:t>Source</a:t>
            </a:r>
            <a:r>
              <a:rPr sz="1200" b="1" spc="-95" dirty="0">
                <a:solidFill>
                  <a:srgbClr val="FF0000"/>
                </a:solidFill>
                <a:latin typeface="Arial"/>
                <a:cs typeface="Arial"/>
              </a:rPr>
              <a:t> </a:t>
            </a:r>
            <a:r>
              <a:rPr sz="1200" b="1" spc="-5" dirty="0">
                <a:solidFill>
                  <a:srgbClr val="FF0000"/>
                </a:solidFill>
                <a:latin typeface="Arial"/>
                <a:cs typeface="Arial"/>
              </a:rPr>
              <a:t>de</a:t>
            </a:r>
            <a:endParaRPr sz="1200">
              <a:latin typeface="Arial"/>
              <a:cs typeface="Arial"/>
            </a:endParaRPr>
          </a:p>
          <a:p>
            <a:pPr marL="12700">
              <a:lnSpc>
                <a:spcPts val="1425"/>
              </a:lnSpc>
              <a:tabLst>
                <a:tab pos="256540" algn="l"/>
                <a:tab pos="787400" algn="l"/>
              </a:tabLst>
            </a:pPr>
            <a:r>
              <a:rPr sz="1200" b="1" u="dbl" dirty="0">
                <a:solidFill>
                  <a:srgbClr val="FF0000"/>
                </a:solidFill>
                <a:uFill>
                  <a:solidFill>
                    <a:srgbClr val="FFFF7E"/>
                  </a:solidFill>
                </a:uFill>
                <a:latin typeface="Arial"/>
                <a:cs typeface="Arial"/>
              </a:rPr>
              <a:t> 	</a:t>
            </a:r>
            <a:r>
              <a:rPr sz="1200" b="1" u="dbl" dirty="0">
                <a:solidFill>
                  <a:srgbClr val="FF0000"/>
                </a:solidFill>
                <a:uFill>
                  <a:solidFill>
                    <a:srgbClr val="FFFF7A"/>
                  </a:solidFill>
                </a:uFill>
                <a:latin typeface="Arial"/>
                <a:cs typeface="Arial"/>
              </a:rPr>
              <a:t>brui</a:t>
            </a:r>
            <a:r>
              <a:rPr sz="1200" b="1" dirty="0">
                <a:solidFill>
                  <a:srgbClr val="FF0000"/>
                </a:solidFill>
                <a:latin typeface="Arial"/>
                <a:cs typeface="Arial"/>
              </a:rPr>
              <a:t>t	</a:t>
            </a:r>
            <a:endParaRPr sz="1200">
              <a:latin typeface="Arial"/>
              <a:cs typeface="Arial"/>
            </a:endParaRPr>
          </a:p>
        </p:txBody>
      </p:sp>
      <p:sp>
        <p:nvSpPr>
          <p:cNvPr id="48" name="object 48"/>
          <p:cNvSpPr txBox="1"/>
          <p:nvPr/>
        </p:nvSpPr>
        <p:spPr>
          <a:xfrm>
            <a:off x="3701288" y="4075426"/>
            <a:ext cx="66040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0000"/>
                </a:solidFill>
                <a:latin typeface="Arial"/>
                <a:cs typeface="Arial"/>
              </a:rPr>
              <a:t>Parasites</a:t>
            </a:r>
            <a:endParaRPr sz="1200">
              <a:latin typeface="Arial"/>
              <a:cs typeface="Arial"/>
            </a:endParaRPr>
          </a:p>
        </p:txBody>
      </p:sp>
      <p:sp>
        <p:nvSpPr>
          <p:cNvPr id="49" name="object 49"/>
          <p:cNvSpPr txBox="1"/>
          <p:nvPr/>
        </p:nvSpPr>
        <p:spPr>
          <a:xfrm>
            <a:off x="5551170" y="4493514"/>
            <a:ext cx="1030605" cy="534670"/>
          </a:xfrm>
          <a:prstGeom prst="rect">
            <a:avLst/>
          </a:prstGeom>
          <a:solidFill>
            <a:srgbClr val="FFFFFF"/>
          </a:solidFill>
          <a:ln w="19050">
            <a:solidFill>
              <a:srgbClr val="008080"/>
            </a:solidFill>
          </a:ln>
        </p:spPr>
        <p:txBody>
          <a:bodyPr vert="horz" wrap="square" lIns="0" tIns="116839" rIns="0" bIns="0" rtlCol="0">
            <a:spAutoFit/>
          </a:bodyPr>
          <a:lstStyle/>
          <a:p>
            <a:pPr marL="133985">
              <a:lnSpc>
                <a:spcPct val="100000"/>
              </a:lnSpc>
              <a:spcBef>
                <a:spcPts val="919"/>
              </a:spcBef>
            </a:pPr>
            <a:r>
              <a:rPr sz="1200" b="1" spc="-5" dirty="0">
                <a:solidFill>
                  <a:srgbClr val="0000FF"/>
                </a:solidFill>
                <a:latin typeface="Arial"/>
                <a:cs typeface="Arial"/>
              </a:rPr>
              <a:t>Réception</a:t>
            </a:r>
            <a:endParaRPr sz="1200">
              <a:latin typeface="Arial"/>
              <a:cs typeface="Arial"/>
            </a:endParaRPr>
          </a:p>
        </p:txBody>
      </p:sp>
      <p:sp>
        <p:nvSpPr>
          <p:cNvPr id="50" name="object 50"/>
          <p:cNvSpPr txBox="1"/>
          <p:nvPr/>
        </p:nvSpPr>
        <p:spPr>
          <a:xfrm>
            <a:off x="5551170" y="5422391"/>
            <a:ext cx="1030605" cy="535305"/>
          </a:xfrm>
          <a:prstGeom prst="rect">
            <a:avLst/>
          </a:prstGeom>
          <a:solidFill>
            <a:srgbClr val="FFFFFF"/>
          </a:solidFill>
          <a:ln w="19050">
            <a:solidFill>
              <a:srgbClr val="008080"/>
            </a:solidFill>
          </a:ln>
        </p:spPr>
        <p:txBody>
          <a:bodyPr vert="horz" wrap="square" lIns="0" tIns="132080" rIns="0" bIns="0" rtlCol="0">
            <a:spAutoFit/>
          </a:bodyPr>
          <a:lstStyle/>
          <a:p>
            <a:pPr marL="5715">
              <a:lnSpc>
                <a:spcPct val="100000"/>
              </a:lnSpc>
              <a:spcBef>
                <a:spcPts val="1040"/>
              </a:spcBef>
            </a:pPr>
            <a:r>
              <a:rPr sz="1200" b="1" spc="-5" dirty="0">
                <a:solidFill>
                  <a:srgbClr val="0000FF"/>
                </a:solidFill>
                <a:latin typeface="Arial"/>
                <a:cs typeface="Arial"/>
              </a:rPr>
              <a:t>Démodulation</a:t>
            </a:r>
            <a:endParaRPr sz="1200">
              <a:latin typeface="Arial"/>
              <a:cs typeface="Arial"/>
            </a:endParaRPr>
          </a:p>
        </p:txBody>
      </p:sp>
      <p:sp>
        <p:nvSpPr>
          <p:cNvPr id="51" name="object 51"/>
          <p:cNvSpPr txBox="1"/>
          <p:nvPr/>
        </p:nvSpPr>
        <p:spPr>
          <a:xfrm>
            <a:off x="5551170" y="6371844"/>
            <a:ext cx="1030605" cy="534670"/>
          </a:xfrm>
          <a:prstGeom prst="rect">
            <a:avLst/>
          </a:prstGeom>
          <a:solidFill>
            <a:srgbClr val="FFFFFF"/>
          </a:solidFill>
          <a:ln w="19050">
            <a:solidFill>
              <a:srgbClr val="008080"/>
            </a:solidFill>
          </a:ln>
        </p:spPr>
        <p:txBody>
          <a:bodyPr vert="horz" wrap="square" lIns="0" tIns="130175" rIns="0" bIns="0" rtlCol="0">
            <a:spAutoFit/>
          </a:bodyPr>
          <a:lstStyle/>
          <a:p>
            <a:pPr marL="120650">
              <a:lnSpc>
                <a:spcPct val="100000"/>
              </a:lnSpc>
              <a:spcBef>
                <a:spcPts val="1025"/>
              </a:spcBef>
            </a:pPr>
            <a:r>
              <a:rPr sz="1200" b="1" dirty="0">
                <a:solidFill>
                  <a:srgbClr val="0000FF"/>
                </a:solidFill>
                <a:latin typeface="Arial"/>
                <a:cs typeface="Arial"/>
              </a:rPr>
              <a:t>Traitement</a:t>
            </a:r>
            <a:endParaRPr sz="1200">
              <a:latin typeface="Arial"/>
              <a:cs typeface="Arial"/>
            </a:endParaRPr>
          </a:p>
        </p:txBody>
      </p:sp>
      <p:sp>
        <p:nvSpPr>
          <p:cNvPr id="52" name="object 52"/>
          <p:cNvSpPr txBox="1"/>
          <p:nvPr/>
        </p:nvSpPr>
        <p:spPr>
          <a:xfrm>
            <a:off x="5551170" y="7321295"/>
            <a:ext cx="1031240" cy="534670"/>
          </a:xfrm>
          <a:prstGeom prst="rect">
            <a:avLst/>
          </a:prstGeom>
          <a:solidFill>
            <a:srgbClr val="FFFFFF"/>
          </a:solidFill>
          <a:ln w="19050">
            <a:solidFill>
              <a:srgbClr val="008080"/>
            </a:solidFill>
          </a:ln>
        </p:spPr>
        <p:txBody>
          <a:bodyPr vert="horz" wrap="square" lIns="0" tIns="146050" rIns="0" bIns="0" rtlCol="0">
            <a:spAutoFit/>
          </a:bodyPr>
          <a:lstStyle/>
          <a:p>
            <a:pPr marL="100965">
              <a:lnSpc>
                <a:spcPct val="100000"/>
              </a:lnSpc>
              <a:spcBef>
                <a:spcPts val="1150"/>
              </a:spcBef>
            </a:pPr>
            <a:r>
              <a:rPr sz="1200" b="1" dirty="0">
                <a:solidFill>
                  <a:srgbClr val="0000FF"/>
                </a:solidFill>
                <a:latin typeface="Arial"/>
                <a:cs typeface="Arial"/>
              </a:rPr>
              <a:t>Traduction</a:t>
            </a:r>
            <a:endParaRPr sz="1200">
              <a:latin typeface="Arial"/>
              <a:cs typeface="Arial"/>
            </a:endParaRPr>
          </a:p>
        </p:txBody>
      </p:sp>
      <p:grpSp>
        <p:nvGrpSpPr>
          <p:cNvPr id="53" name="object 53"/>
          <p:cNvGrpSpPr/>
          <p:nvPr/>
        </p:nvGrpSpPr>
        <p:grpSpPr>
          <a:xfrm>
            <a:off x="854583" y="4358259"/>
            <a:ext cx="1141730" cy="4446270"/>
            <a:chOff x="854583" y="4358259"/>
            <a:chExt cx="1141730" cy="4446270"/>
          </a:xfrm>
        </p:grpSpPr>
        <p:sp>
          <p:nvSpPr>
            <p:cNvPr id="54" name="object 54"/>
            <p:cNvSpPr/>
            <p:nvPr/>
          </p:nvSpPr>
          <p:spPr>
            <a:xfrm>
              <a:off x="864108" y="4367784"/>
              <a:ext cx="1122425" cy="3601211"/>
            </a:xfrm>
            <a:prstGeom prst="rect">
              <a:avLst/>
            </a:prstGeom>
            <a:blipFill>
              <a:blip r:embed="rId9" cstate="print"/>
              <a:stretch>
                <a:fillRect/>
              </a:stretch>
            </a:blipFill>
          </p:spPr>
          <p:txBody>
            <a:bodyPr wrap="square" lIns="0" tIns="0" rIns="0" bIns="0" rtlCol="0"/>
            <a:lstStyle/>
            <a:p>
              <a:endParaRPr/>
            </a:p>
          </p:txBody>
        </p:sp>
        <p:sp>
          <p:nvSpPr>
            <p:cNvPr id="55" name="object 55"/>
            <p:cNvSpPr/>
            <p:nvPr/>
          </p:nvSpPr>
          <p:spPr>
            <a:xfrm>
              <a:off x="864108" y="4367784"/>
              <a:ext cx="1122680" cy="3601720"/>
            </a:xfrm>
            <a:custGeom>
              <a:avLst/>
              <a:gdLst/>
              <a:ahLst/>
              <a:cxnLst/>
              <a:rect l="l" t="t" r="r" b="b"/>
              <a:pathLst>
                <a:path w="1122680" h="3601720">
                  <a:moveTo>
                    <a:pt x="187451" y="0"/>
                  </a:moveTo>
                  <a:lnTo>
                    <a:pt x="137583" y="6688"/>
                  </a:lnTo>
                  <a:lnTo>
                    <a:pt x="92794" y="25569"/>
                  </a:lnTo>
                  <a:lnTo>
                    <a:pt x="54863" y="54863"/>
                  </a:lnTo>
                  <a:lnTo>
                    <a:pt x="25569" y="92794"/>
                  </a:lnTo>
                  <a:lnTo>
                    <a:pt x="6688" y="137583"/>
                  </a:lnTo>
                  <a:lnTo>
                    <a:pt x="0" y="187451"/>
                  </a:lnTo>
                  <a:lnTo>
                    <a:pt x="0" y="3414522"/>
                  </a:lnTo>
                  <a:lnTo>
                    <a:pt x="6688" y="3464069"/>
                  </a:lnTo>
                  <a:lnTo>
                    <a:pt x="25569" y="3508643"/>
                  </a:lnTo>
                  <a:lnTo>
                    <a:pt x="54864" y="3546443"/>
                  </a:lnTo>
                  <a:lnTo>
                    <a:pt x="92794" y="3575670"/>
                  </a:lnTo>
                  <a:lnTo>
                    <a:pt x="137583" y="3594526"/>
                  </a:lnTo>
                  <a:lnTo>
                    <a:pt x="187451" y="3601211"/>
                  </a:lnTo>
                  <a:lnTo>
                    <a:pt x="934973" y="3601211"/>
                  </a:lnTo>
                  <a:lnTo>
                    <a:pt x="984842" y="3594526"/>
                  </a:lnTo>
                  <a:lnTo>
                    <a:pt x="1029631" y="3575670"/>
                  </a:lnTo>
                  <a:lnTo>
                    <a:pt x="1067562" y="3546443"/>
                  </a:lnTo>
                  <a:lnTo>
                    <a:pt x="1096856" y="3508643"/>
                  </a:lnTo>
                  <a:lnTo>
                    <a:pt x="1115737" y="3464069"/>
                  </a:lnTo>
                  <a:lnTo>
                    <a:pt x="1122425" y="3414522"/>
                  </a:lnTo>
                  <a:lnTo>
                    <a:pt x="1122425" y="187451"/>
                  </a:lnTo>
                  <a:lnTo>
                    <a:pt x="1115737" y="137583"/>
                  </a:lnTo>
                  <a:lnTo>
                    <a:pt x="1096856" y="92794"/>
                  </a:lnTo>
                  <a:lnTo>
                    <a:pt x="1067561" y="54863"/>
                  </a:lnTo>
                  <a:lnTo>
                    <a:pt x="1029631" y="25569"/>
                  </a:lnTo>
                  <a:lnTo>
                    <a:pt x="984842" y="6688"/>
                  </a:lnTo>
                  <a:lnTo>
                    <a:pt x="934973" y="0"/>
                  </a:lnTo>
                  <a:lnTo>
                    <a:pt x="187451" y="0"/>
                  </a:lnTo>
                  <a:close/>
                </a:path>
              </a:pathLst>
            </a:custGeom>
            <a:ln w="19050">
              <a:solidFill>
                <a:srgbClr val="008080"/>
              </a:solidFill>
            </a:ln>
          </p:spPr>
          <p:txBody>
            <a:bodyPr wrap="square" lIns="0" tIns="0" rIns="0" bIns="0" rtlCol="0"/>
            <a:lstStyle/>
            <a:p>
              <a:endParaRPr/>
            </a:p>
          </p:txBody>
        </p:sp>
        <p:sp>
          <p:nvSpPr>
            <p:cNvPr id="56" name="object 56"/>
            <p:cNvSpPr/>
            <p:nvPr/>
          </p:nvSpPr>
          <p:spPr>
            <a:xfrm>
              <a:off x="1431416" y="6893052"/>
              <a:ext cx="0" cy="421005"/>
            </a:xfrm>
            <a:custGeom>
              <a:avLst/>
              <a:gdLst/>
              <a:ahLst/>
              <a:cxnLst/>
              <a:rect l="l" t="t" r="r" b="b"/>
              <a:pathLst>
                <a:path h="421004">
                  <a:moveTo>
                    <a:pt x="0" y="0"/>
                  </a:moveTo>
                  <a:lnTo>
                    <a:pt x="0" y="421005"/>
                  </a:lnTo>
                </a:path>
              </a:pathLst>
            </a:custGeom>
            <a:ln w="33528">
              <a:solidFill>
                <a:srgbClr val="339A65"/>
              </a:solidFill>
            </a:ln>
          </p:spPr>
          <p:txBody>
            <a:bodyPr wrap="square" lIns="0" tIns="0" rIns="0" bIns="0" rtlCol="0"/>
            <a:lstStyle/>
            <a:p>
              <a:endParaRPr/>
            </a:p>
          </p:txBody>
        </p:sp>
        <p:sp>
          <p:nvSpPr>
            <p:cNvPr id="57" name="object 57"/>
            <p:cNvSpPr/>
            <p:nvPr/>
          </p:nvSpPr>
          <p:spPr>
            <a:xfrm>
              <a:off x="1431416" y="5161407"/>
              <a:ext cx="0" cy="1196975"/>
            </a:xfrm>
            <a:custGeom>
              <a:avLst/>
              <a:gdLst/>
              <a:ahLst/>
              <a:cxnLst/>
              <a:rect l="l" t="t" r="r" b="b"/>
              <a:pathLst>
                <a:path h="1196975">
                  <a:moveTo>
                    <a:pt x="0" y="782193"/>
                  </a:moveTo>
                  <a:lnTo>
                    <a:pt x="0" y="1196721"/>
                  </a:lnTo>
                </a:path>
                <a:path h="1196975">
                  <a:moveTo>
                    <a:pt x="0" y="0"/>
                  </a:moveTo>
                  <a:lnTo>
                    <a:pt x="0" y="247269"/>
                  </a:lnTo>
                </a:path>
              </a:pathLst>
            </a:custGeom>
            <a:ln w="33527">
              <a:solidFill>
                <a:srgbClr val="339A65"/>
              </a:solidFill>
            </a:ln>
          </p:spPr>
          <p:txBody>
            <a:bodyPr wrap="square" lIns="0" tIns="0" rIns="0" bIns="0" rtlCol="0"/>
            <a:lstStyle/>
            <a:p>
              <a:endParaRPr/>
            </a:p>
          </p:txBody>
        </p:sp>
        <p:sp>
          <p:nvSpPr>
            <p:cNvPr id="58" name="object 58"/>
            <p:cNvSpPr/>
            <p:nvPr/>
          </p:nvSpPr>
          <p:spPr>
            <a:xfrm>
              <a:off x="1366266" y="5036820"/>
              <a:ext cx="139700" cy="139700"/>
            </a:xfrm>
            <a:custGeom>
              <a:avLst/>
              <a:gdLst/>
              <a:ahLst/>
              <a:cxnLst/>
              <a:rect l="l" t="t" r="r" b="b"/>
              <a:pathLst>
                <a:path w="139700" h="139700">
                  <a:moveTo>
                    <a:pt x="70865" y="0"/>
                  </a:moveTo>
                  <a:lnTo>
                    <a:pt x="0" y="138683"/>
                  </a:lnTo>
                  <a:lnTo>
                    <a:pt x="139446" y="139445"/>
                  </a:lnTo>
                  <a:lnTo>
                    <a:pt x="70865" y="0"/>
                  </a:lnTo>
                  <a:close/>
                </a:path>
              </a:pathLst>
            </a:custGeom>
            <a:solidFill>
              <a:srgbClr val="339A65"/>
            </a:solidFill>
          </p:spPr>
          <p:txBody>
            <a:bodyPr wrap="square" lIns="0" tIns="0" rIns="0" bIns="0" rtlCol="0"/>
            <a:lstStyle/>
            <a:p>
              <a:endParaRPr/>
            </a:p>
          </p:txBody>
        </p:sp>
        <p:sp>
          <p:nvSpPr>
            <p:cNvPr id="59" name="object 59"/>
            <p:cNvSpPr/>
            <p:nvPr/>
          </p:nvSpPr>
          <p:spPr>
            <a:xfrm>
              <a:off x="910590" y="8218170"/>
              <a:ext cx="1030985" cy="576834"/>
            </a:xfrm>
            <a:prstGeom prst="rect">
              <a:avLst/>
            </a:prstGeom>
            <a:blipFill>
              <a:blip r:embed="rId10" cstate="print"/>
              <a:stretch>
                <a:fillRect/>
              </a:stretch>
            </a:blipFill>
          </p:spPr>
          <p:txBody>
            <a:bodyPr wrap="square" lIns="0" tIns="0" rIns="0" bIns="0" rtlCol="0"/>
            <a:lstStyle/>
            <a:p>
              <a:endParaRPr/>
            </a:p>
          </p:txBody>
        </p:sp>
        <p:sp>
          <p:nvSpPr>
            <p:cNvPr id="60" name="object 60"/>
            <p:cNvSpPr/>
            <p:nvPr/>
          </p:nvSpPr>
          <p:spPr>
            <a:xfrm>
              <a:off x="910590" y="8218170"/>
              <a:ext cx="1031240" cy="577215"/>
            </a:xfrm>
            <a:custGeom>
              <a:avLst/>
              <a:gdLst/>
              <a:ahLst/>
              <a:cxnLst/>
              <a:rect l="l" t="t" r="r" b="b"/>
              <a:pathLst>
                <a:path w="1031239" h="577215">
                  <a:moveTo>
                    <a:pt x="1030985" y="288035"/>
                  </a:moveTo>
                  <a:lnTo>
                    <a:pt x="1017365" y="221935"/>
                  </a:lnTo>
                  <a:lnTo>
                    <a:pt x="978565" y="161286"/>
                  </a:lnTo>
                  <a:lnTo>
                    <a:pt x="950689" y="133543"/>
                  </a:lnTo>
                  <a:lnTo>
                    <a:pt x="917679" y="107808"/>
                  </a:lnTo>
                  <a:lnTo>
                    <a:pt x="879919" y="84296"/>
                  </a:lnTo>
                  <a:lnTo>
                    <a:pt x="837797" y="63221"/>
                  </a:lnTo>
                  <a:lnTo>
                    <a:pt x="791700" y="44799"/>
                  </a:lnTo>
                  <a:lnTo>
                    <a:pt x="742014" y="29244"/>
                  </a:lnTo>
                  <a:lnTo>
                    <a:pt x="689126" y="16772"/>
                  </a:lnTo>
                  <a:lnTo>
                    <a:pt x="633421" y="7597"/>
                  </a:lnTo>
                  <a:lnTo>
                    <a:pt x="575288" y="1935"/>
                  </a:lnTo>
                  <a:lnTo>
                    <a:pt x="515112" y="0"/>
                  </a:lnTo>
                  <a:lnTo>
                    <a:pt x="454946" y="1935"/>
                  </a:lnTo>
                  <a:lnTo>
                    <a:pt x="396844" y="7597"/>
                  </a:lnTo>
                  <a:lnTo>
                    <a:pt x="341187" y="16772"/>
                  </a:lnTo>
                  <a:lnTo>
                    <a:pt x="288360" y="29244"/>
                  </a:lnTo>
                  <a:lnTo>
                    <a:pt x="238745" y="44799"/>
                  </a:lnTo>
                  <a:lnTo>
                    <a:pt x="192726" y="63221"/>
                  </a:lnTo>
                  <a:lnTo>
                    <a:pt x="150685" y="84296"/>
                  </a:lnTo>
                  <a:lnTo>
                    <a:pt x="113007" y="107808"/>
                  </a:lnTo>
                  <a:lnTo>
                    <a:pt x="80073" y="133543"/>
                  </a:lnTo>
                  <a:lnTo>
                    <a:pt x="52269" y="161286"/>
                  </a:lnTo>
                  <a:lnTo>
                    <a:pt x="13578" y="221935"/>
                  </a:lnTo>
                  <a:lnTo>
                    <a:pt x="0" y="288035"/>
                  </a:lnTo>
                  <a:lnTo>
                    <a:pt x="3458" y="321671"/>
                  </a:lnTo>
                  <a:lnTo>
                    <a:pt x="29976" y="385340"/>
                  </a:lnTo>
                  <a:lnTo>
                    <a:pt x="80073" y="442750"/>
                  </a:lnTo>
                  <a:lnTo>
                    <a:pt x="113007" y="468563"/>
                  </a:lnTo>
                  <a:lnTo>
                    <a:pt x="150685" y="492156"/>
                  </a:lnTo>
                  <a:lnTo>
                    <a:pt x="192726" y="513312"/>
                  </a:lnTo>
                  <a:lnTo>
                    <a:pt x="238745" y="531812"/>
                  </a:lnTo>
                  <a:lnTo>
                    <a:pt x="288360" y="547438"/>
                  </a:lnTo>
                  <a:lnTo>
                    <a:pt x="341187" y="559971"/>
                  </a:lnTo>
                  <a:lnTo>
                    <a:pt x="396844" y="569194"/>
                  </a:lnTo>
                  <a:lnTo>
                    <a:pt x="454946" y="574887"/>
                  </a:lnTo>
                  <a:lnTo>
                    <a:pt x="515112" y="576833"/>
                  </a:lnTo>
                  <a:lnTo>
                    <a:pt x="575288" y="574887"/>
                  </a:lnTo>
                  <a:lnTo>
                    <a:pt x="633421" y="569194"/>
                  </a:lnTo>
                  <a:lnTo>
                    <a:pt x="689126" y="559971"/>
                  </a:lnTo>
                  <a:lnTo>
                    <a:pt x="742014" y="547438"/>
                  </a:lnTo>
                  <a:lnTo>
                    <a:pt x="791700" y="531812"/>
                  </a:lnTo>
                  <a:lnTo>
                    <a:pt x="837797" y="513312"/>
                  </a:lnTo>
                  <a:lnTo>
                    <a:pt x="879919" y="492156"/>
                  </a:lnTo>
                  <a:lnTo>
                    <a:pt x="917679" y="468563"/>
                  </a:lnTo>
                  <a:lnTo>
                    <a:pt x="950689" y="442750"/>
                  </a:lnTo>
                  <a:lnTo>
                    <a:pt x="978565" y="414936"/>
                  </a:lnTo>
                  <a:lnTo>
                    <a:pt x="1017365" y="354178"/>
                  </a:lnTo>
                  <a:lnTo>
                    <a:pt x="1030985" y="288035"/>
                  </a:lnTo>
                  <a:close/>
                </a:path>
              </a:pathLst>
            </a:custGeom>
            <a:ln w="19050">
              <a:solidFill>
                <a:srgbClr val="008000"/>
              </a:solidFill>
            </a:ln>
          </p:spPr>
          <p:txBody>
            <a:bodyPr wrap="square" lIns="0" tIns="0" rIns="0" bIns="0" rtlCol="0"/>
            <a:lstStyle/>
            <a:p>
              <a:endParaRPr/>
            </a:p>
          </p:txBody>
        </p:sp>
      </p:grpSp>
      <p:sp>
        <p:nvSpPr>
          <p:cNvPr id="61" name="object 61"/>
          <p:cNvSpPr txBox="1"/>
          <p:nvPr/>
        </p:nvSpPr>
        <p:spPr>
          <a:xfrm>
            <a:off x="952753" y="8280903"/>
            <a:ext cx="950594" cy="387350"/>
          </a:xfrm>
          <a:prstGeom prst="rect">
            <a:avLst/>
          </a:prstGeom>
        </p:spPr>
        <p:txBody>
          <a:bodyPr vert="horz" wrap="square" lIns="0" tIns="21590" rIns="0" bIns="0" rtlCol="0">
            <a:spAutoFit/>
          </a:bodyPr>
          <a:lstStyle/>
          <a:p>
            <a:pPr marL="12700" marR="5080" indent="93980">
              <a:lnSpc>
                <a:spcPts val="1410"/>
              </a:lnSpc>
              <a:spcBef>
                <a:spcPts val="170"/>
              </a:spcBef>
            </a:pPr>
            <a:r>
              <a:rPr sz="1200" b="1" spc="-5" dirty="0">
                <a:solidFill>
                  <a:srgbClr val="008000"/>
                </a:solidFill>
                <a:latin typeface="Arial"/>
                <a:cs typeface="Arial"/>
              </a:rPr>
              <a:t>Source de  </a:t>
            </a:r>
            <a:r>
              <a:rPr sz="1200" b="1" dirty="0">
                <a:solidFill>
                  <a:srgbClr val="008000"/>
                </a:solidFill>
                <a:latin typeface="Arial"/>
                <a:cs typeface="Arial"/>
              </a:rPr>
              <a:t>l’information</a:t>
            </a:r>
            <a:endParaRPr sz="1200">
              <a:latin typeface="Arial"/>
              <a:cs typeface="Arial"/>
            </a:endParaRPr>
          </a:p>
        </p:txBody>
      </p:sp>
      <p:grpSp>
        <p:nvGrpSpPr>
          <p:cNvPr id="62" name="object 62"/>
          <p:cNvGrpSpPr/>
          <p:nvPr/>
        </p:nvGrpSpPr>
        <p:grpSpPr>
          <a:xfrm>
            <a:off x="785748" y="4308475"/>
            <a:ext cx="1300480" cy="4561840"/>
            <a:chOff x="785748" y="4308475"/>
            <a:chExt cx="1300480" cy="4561840"/>
          </a:xfrm>
        </p:grpSpPr>
        <p:sp>
          <p:nvSpPr>
            <p:cNvPr id="63" name="object 63"/>
            <p:cNvSpPr/>
            <p:nvPr/>
          </p:nvSpPr>
          <p:spPr>
            <a:xfrm>
              <a:off x="1427225" y="7975091"/>
              <a:ext cx="6350" cy="247015"/>
            </a:xfrm>
            <a:custGeom>
              <a:avLst/>
              <a:gdLst/>
              <a:ahLst/>
              <a:cxnLst/>
              <a:rect l="l" t="t" r="r" b="b"/>
              <a:pathLst>
                <a:path w="6350" h="247015">
                  <a:moveTo>
                    <a:pt x="3048" y="-12573"/>
                  </a:moveTo>
                  <a:lnTo>
                    <a:pt x="3048" y="259460"/>
                  </a:lnTo>
                </a:path>
              </a:pathLst>
            </a:custGeom>
            <a:ln w="31241">
              <a:solidFill>
                <a:srgbClr val="339A65"/>
              </a:solidFill>
            </a:ln>
          </p:spPr>
          <p:txBody>
            <a:bodyPr wrap="square" lIns="0" tIns="0" rIns="0" bIns="0" rtlCol="0"/>
            <a:lstStyle/>
            <a:p>
              <a:endParaRPr/>
            </a:p>
          </p:txBody>
        </p:sp>
        <p:sp>
          <p:nvSpPr>
            <p:cNvPr id="64" name="object 64"/>
            <p:cNvSpPr/>
            <p:nvPr/>
          </p:nvSpPr>
          <p:spPr>
            <a:xfrm>
              <a:off x="1363979" y="7837932"/>
              <a:ext cx="139700" cy="140970"/>
            </a:xfrm>
            <a:custGeom>
              <a:avLst/>
              <a:gdLst/>
              <a:ahLst/>
              <a:cxnLst/>
              <a:rect l="l" t="t" r="r" b="b"/>
              <a:pathLst>
                <a:path w="139700" h="140970">
                  <a:moveTo>
                    <a:pt x="73151" y="0"/>
                  </a:moveTo>
                  <a:lnTo>
                    <a:pt x="0" y="137922"/>
                  </a:lnTo>
                  <a:lnTo>
                    <a:pt x="139445" y="140970"/>
                  </a:lnTo>
                  <a:lnTo>
                    <a:pt x="73151" y="0"/>
                  </a:lnTo>
                  <a:close/>
                </a:path>
              </a:pathLst>
            </a:custGeom>
            <a:solidFill>
              <a:srgbClr val="339A65"/>
            </a:solidFill>
          </p:spPr>
          <p:txBody>
            <a:bodyPr wrap="square" lIns="0" tIns="0" rIns="0" bIns="0" rtlCol="0"/>
            <a:lstStyle/>
            <a:p>
              <a:endParaRPr/>
            </a:p>
          </p:txBody>
        </p:sp>
        <p:sp>
          <p:nvSpPr>
            <p:cNvPr id="65" name="object 65"/>
            <p:cNvSpPr/>
            <p:nvPr/>
          </p:nvSpPr>
          <p:spPr>
            <a:xfrm>
              <a:off x="794003" y="4316729"/>
              <a:ext cx="1283970" cy="4545330"/>
            </a:xfrm>
            <a:custGeom>
              <a:avLst/>
              <a:gdLst/>
              <a:ahLst/>
              <a:cxnLst/>
              <a:rect l="l" t="t" r="r" b="b"/>
              <a:pathLst>
                <a:path w="1283970" h="4545330">
                  <a:moveTo>
                    <a:pt x="214121" y="0"/>
                  </a:moveTo>
                  <a:lnTo>
                    <a:pt x="165071" y="5662"/>
                  </a:lnTo>
                  <a:lnTo>
                    <a:pt x="120020" y="21789"/>
                  </a:lnTo>
                  <a:lnTo>
                    <a:pt x="80261" y="47086"/>
                  </a:lnTo>
                  <a:lnTo>
                    <a:pt x="47086" y="80261"/>
                  </a:lnTo>
                  <a:lnTo>
                    <a:pt x="21789" y="120020"/>
                  </a:lnTo>
                  <a:lnTo>
                    <a:pt x="5662" y="165071"/>
                  </a:lnTo>
                  <a:lnTo>
                    <a:pt x="0" y="214122"/>
                  </a:lnTo>
                  <a:lnTo>
                    <a:pt x="0" y="4331208"/>
                  </a:lnTo>
                  <a:lnTo>
                    <a:pt x="5662" y="4380258"/>
                  </a:lnTo>
                  <a:lnTo>
                    <a:pt x="21789" y="4425309"/>
                  </a:lnTo>
                  <a:lnTo>
                    <a:pt x="47086" y="4465068"/>
                  </a:lnTo>
                  <a:lnTo>
                    <a:pt x="80261" y="4498243"/>
                  </a:lnTo>
                  <a:lnTo>
                    <a:pt x="120020" y="4523540"/>
                  </a:lnTo>
                  <a:lnTo>
                    <a:pt x="165071" y="4539667"/>
                  </a:lnTo>
                  <a:lnTo>
                    <a:pt x="214121" y="4545330"/>
                  </a:lnTo>
                  <a:lnTo>
                    <a:pt x="1070609" y="4545330"/>
                  </a:lnTo>
                  <a:lnTo>
                    <a:pt x="1119617" y="4539667"/>
                  </a:lnTo>
                  <a:lnTo>
                    <a:pt x="1164560" y="4523540"/>
                  </a:lnTo>
                  <a:lnTo>
                    <a:pt x="1204171" y="4498243"/>
                  </a:lnTo>
                  <a:lnTo>
                    <a:pt x="1237183" y="4465068"/>
                  </a:lnTo>
                  <a:lnTo>
                    <a:pt x="1262331" y="4425309"/>
                  </a:lnTo>
                  <a:lnTo>
                    <a:pt x="1278349" y="4380258"/>
                  </a:lnTo>
                  <a:lnTo>
                    <a:pt x="1283970" y="4331208"/>
                  </a:lnTo>
                  <a:lnTo>
                    <a:pt x="1283970" y="214122"/>
                  </a:lnTo>
                  <a:lnTo>
                    <a:pt x="1278349" y="165071"/>
                  </a:lnTo>
                  <a:lnTo>
                    <a:pt x="1262331" y="120020"/>
                  </a:lnTo>
                  <a:lnTo>
                    <a:pt x="1237183" y="80261"/>
                  </a:lnTo>
                  <a:lnTo>
                    <a:pt x="1204171" y="47086"/>
                  </a:lnTo>
                  <a:lnTo>
                    <a:pt x="1164560" y="21789"/>
                  </a:lnTo>
                  <a:lnTo>
                    <a:pt x="1119617" y="5662"/>
                  </a:lnTo>
                  <a:lnTo>
                    <a:pt x="1070609" y="0"/>
                  </a:lnTo>
                  <a:lnTo>
                    <a:pt x="214121" y="0"/>
                  </a:lnTo>
                  <a:close/>
                </a:path>
              </a:pathLst>
            </a:custGeom>
            <a:ln w="16002">
              <a:solidFill>
                <a:srgbClr val="008080"/>
              </a:solidFill>
              <a:prstDash val="dot"/>
            </a:ln>
          </p:spPr>
          <p:txBody>
            <a:bodyPr wrap="square" lIns="0" tIns="0" rIns="0" bIns="0" rtlCol="0"/>
            <a:lstStyle/>
            <a:p>
              <a:endParaRPr/>
            </a:p>
          </p:txBody>
        </p:sp>
      </p:grpSp>
      <p:sp>
        <p:nvSpPr>
          <p:cNvPr id="66" name="object 66"/>
          <p:cNvSpPr txBox="1"/>
          <p:nvPr/>
        </p:nvSpPr>
        <p:spPr>
          <a:xfrm>
            <a:off x="990091" y="4096000"/>
            <a:ext cx="86233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80"/>
                </a:solidFill>
                <a:latin typeface="Arial"/>
                <a:cs typeface="Arial"/>
              </a:rPr>
              <a:t>EMETTEUR</a:t>
            </a:r>
            <a:endParaRPr sz="1200">
              <a:latin typeface="Arial"/>
              <a:cs typeface="Arial"/>
            </a:endParaRPr>
          </a:p>
        </p:txBody>
      </p:sp>
      <p:grpSp>
        <p:nvGrpSpPr>
          <p:cNvPr id="67" name="object 67"/>
          <p:cNvGrpSpPr/>
          <p:nvPr/>
        </p:nvGrpSpPr>
        <p:grpSpPr>
          <a:xfrm>
            <a:off x="903350" y="4470272"/>
            <a:ext cx="1049655" cy="554355"/>
            <a:chOff x="903350" y="4470272"/>
            <a:chExt cx="1049655" cy="554355"/>
          </a:xfrm>
        </p:grpSpPr>
        <p:sp>
          <p:nvSpPr>
            <p:cNvPr id="68" name="object 68"/>
            <p:cNvSpPr/>
            <p:nvPr/>
          </p:nvSpPr>
          <p:spPr>
            <a:xfrm>
              <a:off x="912875" y="4479797"/>
              <a:ext cx="1030605" cy="535305"/>
            </a:xfrm>
            <a:custGeom>
              <a:avLst/>
              <a:gdLst/>
              <a:ahLst/>
              <a:cxnLst/>
              <a:rect l="l" t="t" r="r" b="b"/>
              <a:pathLst>
                <a:path w="1030605" h="535304">
                  <a:moveTo>
                    <a:pt x="1030224" y="0"/>
                  </a:moveTo>
                  <a:lnTo>
                    <a:pt x="0" y="0"/>
                  </a:lnTo>
                  <a:lnTo>
                    <a:pt x="0" y="534924"/>
                  </a:lnTo>
                  <a:lnTo>
                    <a:pt x="1030224" y="534924"/>
                  </a:lnTo>
                  <a:lnTo>
                    <a:pt x="1030224" y="0"/>
                  </a:lnTo>
                  <a:close/>
                </a:path>
              </a:pathLst>
            </a:custGeom>
            <a:solidFill>
              <a:srgbClr val="FFFFFF"/>
            </a:solidFill>
          </p:spPr>
          <p:txBody>
            <a:bodyPr wrap="square" lIns="0" tIns="0" rIns="0" bIns="0" rtlCol="0"/>
            <a:lstStyle/>
            <a:p>
              <a:endParaRPr/>
            </a:p>
          </p:txBody>
        </p:sp>
        <p:sp>
          <p:nvSpPr>
            <p:cNvPr id="69" name="object 69"/>
            <p:cNvSpPr/>
            <p:nvPr/>
          </p:nvSpPr>
          <p:spPr>
            <a:xfrm>
              <a:off x="912875" y="4479797"/>
              <a:ext cx="1030605" cy="535305"/>
            </a:xfrm>
            <a:custGeom>
              <a:avLst/>
              <a:gdLst/>
              <a:ahLst/>
              <a:cxnLst/>
              <a:rect l="l" t="t" r="r" b="b"/>
              <a:pathLst>
                <a:path w="1030605" h="535304">
                  <a:moveTo>
                    <a:pt x="0" y="534924"/>
                  </a:moveTo>
                  <a:lnTo>
                    <a:pt x="1030224" y="534924"/>
                  </a:lnTo>
                  <a:lnTo>
                    <a:pt x="1030224" y="0"/>
                  </a:lnTo>
                  <a:lnTo>
                    <a:pt x="0" y="0"/>
                  </a:lnTo>
                  <a:lnTo>
                    <a:pt x="0" y="534924"/>
                  </a:lnTo>
                  <a:close/>
                </a:path>
              </a:pathLst>
            </a:custGeom>
            <a:ln w="19050">
              <a:solidFill>
                <a:srgbClr val="008080"/>
              </a:solidFill>
            </a:ln>
          </p:spPr>
          <p:txBody>
            <a:bodyPr wrap="square" lIns="0" tIns="0" rIns="0" bIns="0" rtlCol="0"/>
            <a:lstStyle/>
            <a:p>
              <a:endParaRPr/>
            </a:p>
          </p:txBody>
        </p:sp>
      </p:grpSp>
      <p:sp>
        <p:nvSpPr>
          <p:cNvPr id="70" name="object 70"/>
          <p:cNvSpPr txBox="1"/>
          <p:nvPr/>
        </p:nvSpPr>
        <p:spPr>
          <a:xfrm>
            <a:off x="914908" y="7307580"/>
            <a:ext cx="1031240" cy="535305"/>
          </a:xfrm>
          <a:prstGeom prst="rect">
            <a:avLst/>
          </a:prstGeom>
          <a:solidFill>
            <a:srgbClr val="FFFFFF"/>
          </a:solidFill>
          <a:ln w="19050">
            <a:solidFill>
              <a:srgbClr val="008080"/>
            </a:solidFill>
          </a:ln>
        </p:spPr>
        <p:txBody>
          <a:bodyPr vert="horz" wrap="square" lIns="0" tIns="139700" rIns="0" bIns="0" rtlCol="0">
            <a:spAutoFit/>
          </a:bodyPr>
          <a:lstStyle/>
          <a:p>
            <a:pPr marL="107314">
              <a:lnSpc>
                <a:spcPct val="100000"/>
              </a:lnSpc>
              <a:spcBef>
                <a:spcPts val="1100"/>
              </a:spcBef>
            </a:pPr>
            <a:r>
              <a:rPr sz="1200" b="1" dirty="0">
                <a:solidFill>
                  <a:srgbClr val="0000FF"/>
                </a:solidFill>
                <a:latin typeface="Arial"/>
                <a:cs typeface="Arial"/>
              </a:rPr>
              <a:t>Traduction</a:t>
            </a:r>
            <a:endParaRPr sz="1200">
              <a:latin typeface="Arial"/>
              <a:cs typeface="Arial"/>
            </a:endParaRPr>
          </a:p>
        </p:txBody>
      </p:sp>
      <p:sp>
        <p:nvSpPr>
          <p:cNvPr id="71" name="object 71"/>
          <p:cNvSpPr txBox="1"/>
          <p:nvPr/>
        </p:nvSpPr>
        <p:spPr>
          <a:xfrm>
            <a:off x="914908" y="6358128"/>
            <a:ext cx="1031240" cy="535305"/>
          </a:xfrm>
          <a:prstGeom prst="rect">
            <a:avLst/>
          </a:prstGeom>
          <a:solidFill>
            <a:srgbClr val="FFFFFF"/>
          </a:solidFill>
          <a:ln w="19050">
            <a:solidFill>
              <a:srgbClr val="008080"/>
            </a:solidFill>
          </a:ln>
        </p:spPr>
        <p:txBody>
          <a:bodyPr vert="horz" wrap="square" lIns="0" tIns="3175" rIns="0" bIns="0" rtlCol="0">
            <a:spAutoFit/>
          </a:bodyPr>
          <a:lstStyle/>
          <a:p>
            <a:pPr>
              <a:lnSpc>
                <a:spcPct val="100000"/>
              </a:lnSpc>
              <a:spcBef>
                <a:spcPts val="25"/>
              </a:spcBef>
            </a:pPr>
            <a:endParaRPr sz="1000">
              <a:latin typeface="Times New Roman"/>
              <a:cs typeface="Times New Roman"/>
            </a:endParaRPr>
          </a:p>
          <a:p>
            <a:pPr marL="120014">
              <a:lnSpc>
                <a:spcPct val="100000"/>
              </a:lnSpc>
            </a:pPr>
            <a:r>
              <a:rPr sz="1200" b="1" dirty="0">
                <a:solidFill>
                  <a:srgbClr val="0000FF"/>
                </a:solidFill>
                <a:latin typeface="Arial"/>
                <a:cs typeface="Arial"/>
              </a:rPr>
              <a:t>Traitement</a:t>
            </a:r>
            <a:endParaRPr sz="1200">
              <a:latin typeface="Arial"/>
              <a:cs typeface="Arial"/>
            </a:endParaRPr>
          </a:p>
        </p:txBody>
      </p:sp>
      <p:sp>
        <p:nvSpPr>
          <p:cNvPr id="72" name="object 72"/>
          <p:cNvSpPr txBox="1"/>
          <p:nvPr/>
        </p:nvSpPr>
        <p:spPr>
          <a:xfrm>
            <a:off x="914908" y="5408676"/>
            <a:ext cx="1031240" cy="535305"/>
          </a:xfrm>
          <a:prstGeom prst="rect">
            <a:avLst/>
          </a:prstGeom>
          <a:solidFill>
            <a:srgbClr val="FFFFFF"/>
          </a:solidFill>
          <a:ln w="19050">
            <a:solidFill>
              <a:srgbClr val="008080"/>
            </a:solidFill>
          </a:ln>
        </p:spPr>
        <p:txBody>
          <a:bodyPr vert="horz" wrap="square" lIns="0" tIns="139065" rIns="0" bIns="0" rtlCol="0">
            <a:spAutoFit/>
          </a:bodyPr>
          <a:lstStyle/>
          <a:p>
            <a:pPr marL="114300">
              <a:lnSpc>
                <a:spcPct val="100000"/>
              </a:lnSpc>
              <a:spcBef>
                <a:spcPts val="1095"/>
              </a:spcBef>
            </a:pPr>
            <a:r>
              <a:rPr sz="1200" b="1" dirty="0">
                <a:solidFill>
                  <a:srgbClr val="0000FF"/>
                </a:solidFill>
                <a:latin typeface="Arial"/>
                <a:cs typeface="Arial"/>
              </a:rPr>
              <a:t>Modulation</a:t>
            </a:r>
            <a:endParaRPr sz="1200">
              <a:latin typeface="Arial"/>
              <a:cs typeface="Arial"/>
            </a:endParaRPr>
          </a:p>
        </p:txBody>
      </p:sp>
      <p:sp>
        <p:nvSpPr>
          <p:cNvPr id="73" name="object 73"/>
          <p:cNvSpPr txBox="1"/>
          <p:nvPr/>
        </p:nvSpPr>
        <p:spPr>
          <a:xfrm>
            <a:off x="1055624" y="4627114"/>
            <a:ext cx="70294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00FF"/>
                </a:solidFill>
                <a:latin typeface="Arial"/>
                <a:cs typeface="Arial"/>
              </a:rPr>
              <a:t>Emission</a:t>
            </a:r>
            <a:endParaRPr sz="1200">
              <a:latin typeface="Arial"/>
              <a:cs typeface="Arial"/>
            </a:endParaRPr>
          </a:p>
        </p:txBody>
      </p:sp>
      <p:grpSp>
        <p:nvGrpSpPr>
          <p:cNvPr id="74" name="object 74"/>
          <p:cNvGrpSpPr/>
          <p:nvPr/>
        </p:nvGrpSpPr>
        <p:grpSpPr>
          <a:xfrm>
            <a:off x="1365503" y="4057903"/>
            <a:ext cx="4771390" cy="3101340"/>
            <a:chOff x="1365503" y="4057903"/>
            <a:chExt cx="4771390" cy="3101340"/>
          </a:xfrm>
        </p:grpSpPr>
        <p:sp>
          <p:nvSpPr>
            <p:cNvPr id="75" name="object 75"/>
            <p:cNvSpPr/>
            <p:nvPr/>
          </p:nvSpPr>
          <p:spPr>
            <a:xfrm>
              <a:off x="1434083" y="7021829"/>
              <a:ext cx="1270" cy="124460"/>
            </a:xfrm>
            <a:custGeom>
              <a:avLst/>
              <a:gdLst/>
              <a:ahLst/>
              <a:cxnLst/>
              <a:rect l="l" t="t" r="r" b="b"/>
              <a:pathLst>
                <a:path w="1269" h="124459">
                  <a:moveTo>
                    <a:pt x="381" y="-12573"/>
                  </a:moveTo>
                  <a:lnTo>
                    <a:pt x="381" y="136778"/>
                  </a:lnTo>
                </a:path>
              </a:pathLst>
            </a:custGeom>
            <a:ln w="25907">
              <a:solidFill>
                <a:srgbClr val="339A65"/>
              </a:solidFill>
            </a:ln>
          </p:spPr>
          <p:txBody>
            <a:bodyPr wrap="square" lIns="0" tIns="0" rIns="0" bIns="0" rtlCol="0"/>
            <a:lstStyle/>
            <a:p>
              <a:endParaRPr/>
            </a:p>
          </p:txBody>
        </p:sp>
        <p:sp>
          <p:nvSpPr>
            <p:cNvPr id="76" name="object 76"/>
            <p:cNvSpPr/>
            <p:nvPr/>
          </p:nvSpPr>
          <p:spPr>
            <a:xfrm>
              <a:off x="1365503" y="6883907"/>
              <a:ext cx="139700" cy="140970"/>
            </a:xfrm>
            <a:custGeom>
              <a:avLst/>
              <a:gdLst/>
              <a:ahLst/>
              <a:cxnLst/>
              <a:rect l="l" t="t" r="r" b="b"/>
              <a:pathLst>
                <a:path w="139700" h="140970">
                  <a:moveTo>
                    <a:pt x="71628" y="0"/>
                  </a:moveTo>
                  <a:lnTo>
                    <a:pt x="0" y="139446"/>
                  </a:lnTo>
                  <a:lnTo>
                    <a:pt x="139446" y="140970"/>
                  </a:lnTo>
                  <a:lnTo>
                    <a:pt x="71628" y="0"/>
                  </a:lnTo>
                  <a:close/>
                </a:path>
              </a:pathLst>
            </a:custGeom>
            <a:solidFill>
              <a:srgbClr val="339A65"/>
            </a:solidFill>
          </p:spPr>
          <p:txBody>
            <a:bodyPr wrap="square" lIns="0" tIns="0" rIns="0" bIns="0" rtlCol="0"/>
            <a:lstStyle/>
            <a:p>
              <a:endParaRPr/>
            </a:p>
          </p:txBody>
        </p:sp>
        <p:sp>
          <p:nvSpPr>
            <p:cNvPr id="77" name="object 77"/>
            <p:cNvSpPr/>
            <p:nvPr/>
          </p:nvSpPr>
          <p:spPr>
            <a:xfrm>
              <a:off x="1434083" y="6081521"/>
              <a:ext cx="1270" cy="124460"/>
            </a:xfrm>
            <a:custGeom>
              <a:avLst/>
              <a:gdLst/>
              <a:ahLst/>
              <a:cxnLst/>
              <a:rect l="l" t="t" r="r" b="b"/>
              <a:pathLst>
                <a:path w="1269" h="124460">
                  <a:moveTo>
                    <a:pt x="381" y="-12573"/>
                  </a:moveTo>
                  <a:lnTo>
                    <a:pt x="381" y="136778"/>
                  </a:lnTo>
                </a:path>
              </a:pathLst>
            </a:custGeom>
            <a:ln w="25907">
              <a:solidFill>
                <a:srgbClr val="339A65"/>
              </a:solidFill>
            </a:ln>
          </p:spPr>
          <p:txBody>
            <a:bodyPr wrap="square" lIns="0" tIns="0" rIns="0" bIns="0" rtlCol="0"/>
            <a:lstStyle/>
            <a:p>
              <a:endParaRPr/>
            </a:p>
          </p:txBody>
        </p:sp>
        <p:sp>
          <p:nvSpPr>
            <p:cNvPr id="78" name="object 78"/>
            <p:cNvSpPr/>
            <p:nvPr/>
          </p:nvSpPr>
          <p:spPr>
            <a:xfrm>
              <a:off x="1365503" y="5943599"/>
              <a:ext cx="139700" cy="140970"/>
            </a:xfrm>
            <a:custGeom>
              <a:avLst/>
              <a:gdLst/>
              <a:ahLst/>
              <a:cxnLst/>
              <a:rect l="l" t="t" r="r" b="b"/>
              <a:pathLst>
                <a:path w="139700" h="140970">
                  <a:moveTo>
                    <a:pt x="71628" y="0"/>
                  </a:moveTo>
                  <a:lnTo>
                    <a:pt x="0" y="139446"/>
                  </a:lnTo>
                  <a:lnTo>
                    <a:pt x="139446" y="140970"/>
                  </a:lnTo>
                  <a:lnTo>
                    <a:pt x="71628" y="0"/>
                  </a:lnTo>
                  <a:close/>
                </a:path>
              </a:pathLst>
            </a:custGeom>
            <a:solidFill>
              <a:srgbClr val="339A65"/>
            </a:solidFill>
          </p:spPr>
          <p:txBody>
            <a:bodyPr wrap="square" lIns="0" tIns="0" rIns="0" bIns="0" rtlCol="0"/>
            <a:lstStyle/>
            <a:p>
              <a:endParaRPr/>
            </a:p>
          </p:txBody>
        </p:sp>
        <p:sp>
          <p:nvSpPr>
            <p:cNvPr id="79" name="object 79"/>
            <p:cNvSpPr/>
            <p:nvPr/>
          </p:nvSpPr>
          <p:spPr>
            <a:xfrm>
              <a:off x="6063995" y="6009131"/>
              <a:ext cx="2540" cy="247015"/>
            </a:xfrm>
            <a:custGeom>
              <a:avLst/>
              <a:gdLst/>
              <a:ahLst/>
              <a:cxnLst/>
              <a:rect l="l" t="t" r="r" b="b"/>
              <a:pathLst>
                <a:path w="2539" h="247014">
                  <a:moveTo>
                    <a:pt x="1143" y="-12573"/>
                  </a:moveTo>
                  <a:lnTo>
                    <a:pt x="1143" y="259461"/>
                  </a:lnTo>
                </a:path>
              </a:pathLst>
            </a:custGeom>
            <a:ln w="27432">
              <a:solidFill>
                <a:srgbClr val="339A65"/>
              </a:solidFill>
            </a:ln>
          </p:spPr>
          <p:txBody>
            <a:bodyPr wrap="square" lIns="0" tIns="0" rIns="0" bIns="0" rtlCol="0"/>
            <a:lstStyle/>
            <a:p>
              <a:endParaRPr/>
            </a:p>
          </p:txBody>
        </p:sp>
        <p:sp>
          <p:nvSpPr>
            <p:cNvPr id="80" name="object 80"/>
            <p:cNvSpPr/>
            <p:nvPr/>
          </p:nvSpPr>
          <p:spPr>
            <a:xfrm>
              <a:off x="5996939" y="6254495"/>
              <a:ext cx="139700" cy="140335"/>
            </a:xfrm>
            <a:custGeom>
              <a:avLst/>
              <a:gdLst/>
              <a:ahLst/>
              <a:cxnLst/>
              <a:rect l="l" t="t" r="r" b="b"/>
              <a:pathLst>
                <a:path w="139700" h="140335">
                  <a:moveTo>
                    <a:pt x="139446" y="0"/>
                  </a:moveTo>
                  <a:lnTo>
                    <a:pt x="0" y="762"/>
                  </a:lnTo>
                  <a:lnTo>
                    <a:pt x="70104" y="140207"/>
                  </a:lnTo>
                  <a:lnTo>
                    <a:pt x="139446" y="0"/>
                  </a:lnTo>
                  <a:close/>
                </a:path>
              </a:pathLst>
            </a:custGeom>
            <a:solidFill>
              <a:srgbClr val="339A65"/>
            </a:solidFill>
          </p:spPr>
          <p:txBody>
            <a:bodyPr wrap="square" lIns="0" tIns="0" rIns="0" bIns="0" rtlCol="0"/>
            <a:lstStyle/>
            <a:p>
              <a:endParaRPr/>
            </a:p>
          </p:txBody>
        </p:sp>
        <p:sp>
          <p:nvSpPr>
            <p:cNvPr id="81" name="object 81"/>
            <p:cNvSpPr/>
            <p:nvPr/>
          </p:nvSpPr>
          <p:spPr>
            <a:xfrm>
              <a:off x="6064757" y="5042915"/>
              <a:ext cx="1905" cy="247015"/>
            </a:xfrm>
            <a:custGeom>
              <a:avLst/>
              <a:gdLst/>
              <a:ahLst/>
              <a:cxnLst/>
              <a:rect l="l" t="t" r="r" b="b"/>
              <a:pathLst>
                <a:path w="1904" h="247014">
                  <a:moveTo>
                    <a:pt x="0" y="0"/>
                  </a:moveTo>
                  <a:lnTo>
                    <a:pt x="1524" y="246887"/>
                  </a:lnTo>
                </a:path>
              </a:pathLst>
            </a:custGeom>
            <a:ln w="25145">
              <a:solidFill>
                <a:srgbClr val="339A65"/>
              </a:solidFill>
            </a:ln>
          </p:spPr>
          <p:txBody>
            <a:bodyPr wrap="square" lIns="0" tIns="0" rIns="0" bIns="0" rtlCol="0"/>
            <a:lstStyle/>
            <a:p>
              <a:endParaRPr/>
            </a:p>
          </p:txBody>
        </p:sp>
        <p:sp>
          <p:nvSpPr>
            <p:cNvPr id="82" name="object 82"/>
            <p:cNvSpPr/>
            <p:nvPr/>
          </p:nvSpPr>
          <p:spPr>
            <a:xfrm>
              <a:off x="5996939" y="5288279"/>
              <a:ext cx="139700" cy="140335"/>
            </a:xfrm>
            <a:custGeom>
              <a:avLst/>
              <a:gdLst/>
              <a:ahLst/>
              <a:cxnLst/>
              <a:rect l="l" t="t" r="r" b="b"/>
              <a:pathLst>
                <a:path w="139700" h="140335">
                  <a:moveTo>
                    <a:pt x="139446" y="0"/>
                  </a:moveTo>
                  <a:lnTo>
                    <a:pt x="0" y="762"/>
                  </a:lnTo>
                  <a:lnTo>
                    <a:pt x="70104" y="140208"/>
                  </a:lnTo>
                  <a:lnTo>
                    <a:pt x="139446" y="0"/>
                  </a:lnTo>
                  <a:close/>
                </a:path>
              </a:pathLst>
            </a:custGeom>
            <a:solidFill>
              <a:srgbClr val="339A65"/>
            </a:solidFill>
          </p:spPr>
          <p:txBody>
            <a:bodyPr wrap="square" lIns="0" tIns="0" rIns="0" bIns="0" rtlCol="0"/>
            <a:lstStyle/>
            <a:p>
              <a:endParaRPr/>
            </a:p>
          </p:txBody>
        </p:sp>
        <p:sp>
          <p:nvSpPr>
            <p:cNvPr id="83" name="object 83"/>
            <p:cNvSpPr/>
            <p:nvPr/>
          </p:nvSpPr>
          <p:spPr>
            <a:xfrm>
              <a:off x="2497073" y="4486655"/>
              <a:ext cx="811530" cy="534670"/>
            </a:xfrm>
            <a:custGeom>
              <a:avLst/>
              <a:gdLst/>
              <a:ahLst/>
              <a:cxnLst/>
              <a:rect l="l" t="t" r="r" b="b"/>
              <a:pathLst>
                <a:path w="811529" h="534670">
                  <a:moveTo>
                    <a:pt x="811529" y="0"/>
                  </a:moveTo>
                  <a:lnTo>
                    <a:pt x="0" y="0"/>
                  </a:lnTo>
                  <a:lnTo>
                    <a:pt x="0" y="534162"/>
                  </a:lnTo>
                  <a:lnTo>
                    <a:pt x="811529" y="534162"/>
                  </a:lnTo>
                  <a:lnTo>
                    <a:pt x="811529" y="0"/>
                  </a:lnTo>
                  <a:close/>
                </a:path>
              </a:pathLst>
            </a:custGeom>
            <a:solidFill>
              <a:srgbClr val="FFFFFF"/>
            </a:solidFill>
          </p:spPr>
          <p:txBody>
            <a:bodyPr wrap="square" lIns="0" tIns="0" rIns="0" bIns="0" rtlCol="0"/>
            <a:lstStyle/>
            <a:p>
              <a:endParaRPr/>
            </a:p>
          </p:txBody>
        </p:sp>
        <p:sp>
          <p:nvSpPr>
            <p:cNvPr id="84" name="object 84"/>
            <p:cNvSpPr/>
            <p:nvPr/>
          </p:nvSpPr>
          <p:spPr>
            <a:xfrm>
              <a:off x="2497073" y="4486655"/>
              <a:ext cx="811530" cy="534670"/>
            </a:xfrm>
            <a:custGeom>
              <a:avLst/>
              <a:gdLst/>
              <a:ahLst/>
              <a:cxnLst/>
              <a:rect l="l" t="t" r="r" b="b"/>
              <a:pathLst>
                <a:path w="811529" h="534670">
                  <a:moveTo>
                    <a:pt x="0" y="534162"/>
                  </a:moveTo>
                  <a:lnTo>
                    <a:pt x="811529" y="534162"/>
                  </a:lnTo>
                  <a:lnTo>
                    <a:pt x="811529" y="0"/>
                  </a:lnTo>
                  <a:lnTo>
                    <a:pt x="0" y="0"/>
                  </a:lnTo>
                  <a:lnTo>
                    <a:pt x="0" y="534162"/>
                  </a:lnTo>
                  <a:close/>
                </a:path>
              </a:pathLst>
            </a:custGeom>
            <a:ln w="19050">
              <a:solidFill>
                <a:srgbClr val="FF0000"/>
              </a:solidFill>
            </a:ln>
          </p:spPr>
          <p:txBody>
            <a:bodyPr wrap="square" lIns="0" tIns="0" rIns="0" bIns="0" rtlCol="0"/>
            <a:lstStyle/>
            <a:p>
              <a:endParaRPr/>
            </a:p>
          </p:txBody>
        </p:sp>
        <p:sp>
          <p:nvSpPr>
            <p:cNvPr id="85" name="object 85"/>
            <p:cNvSpPr/>
            <p:nvPr/>
          </p:nvSpPr>
          <p:spPr>
            <a:xfrm>
              <a:off x="3509009" y="4597145"/>
              <a:ext cx="308610" cy="302895"/>
            </a:xfrm>
            <a:custGeom>
              <a:avLst/>
              <a:gdLst/>
              <a:ahLst/>
              <a:cxnLst/>
              <a:rect l="l" t="t" r="r" b="b"/>
              <a:pathLst>
                <a:path w="308610" h="302895">
                  <a:moveTo>
                    <a:pt x="153924" y="0"/>
                  </a:moveTo>
                  <a:lnTo>
                    <a:pt x="105143" y="7644"/>
                  </a:lnTo>
                  <a:lnTo>
                    <a:pt x="62874" y="28968"/>
                  </a:lnTo>
                  <a:lnTo>
                    <a:pt x="29602" y="61557"/>
                  </a:lnTo>
                  <a:lnTo>
                    <a:pt x="7815" y="102998"/>
                  </a:lnTo>
                  <a:lnTo>
                    <a:pt x="0" y="150875"/>
                  </a:lnTo>
                  <a:lnTo>
                    <a:pt x="7815" y="198833"/>
                  </a:lnTo>
                  <a:lnTo>
                    <a:pt x="29602" y="240462"/>
                  </a:lnTo>
                  <a:lnTo>
                    <a:pt x="62874" y="273277"/>
                  </a:lnTo>
                  <a:lnTo>
                    <a:pt x="105143" y="294790"/>
                  </a:lnTo>
                  <a:lnTo>
                    <a:pt x="153924" y="302513"/>
                  </a:lnTo>
                  <a:lnTo>
                    <a:pt x="202783" y="294790"/>
                  </a:lnTo>
                  <a:lnTo>
                    <a:pt x="245242" y="273277"/>
                  </a:lnTo>
                  <a:lnTo>
                    <a:pt x="278739" y="240462"/>
                  </a:lnTo>
                  <a:lnTo>
                    <a:pt x="300715" y="198833"/>
                  </a:lnTo>
                  <a:lnTo>
                    <a:pt x="308610" y="150875"/>
                  </a:lnTo>
                  <a:lnTo>
                    <a:pt x="300715" y="102998"/>
                  </a:lnTo>
                  <a:lnTo>
                    <a:pt x="278739" y="61557"/>
                  </a:lnTo>
                  <a:lnTo>
                    <a:pt x="245242" y="28968"/>
                  </a:lnTo>
                  <a:lnTo>
                    <a:pt x="202783" y="7644"/>
                  </a:lnTo>
                  <a:lnTo>
                    <a:pt x="153924" y="0"/>
                  </a:lnTo>
                  <a:close/>
                </a:path>
              </a:pathLst>
            </a:custGeom>
            <a:solidFill>
              <a:srgbClr val="FFFFFF"/>
            </a:solidFill>
          </p:spPr>
          <p:txBody>
            <a:bodyPr wrap="square" lIns="0" tIns="0" rIns="0" bIns="0" rtlCol="0"/>
            <a:lstStyle/>
            <a:p>
              <a:endParaRPr/>
            </a:p>
          </p:txBody>
        </p:sp>
        <p:sp>
          <p:nvSpPr>
            <p:cNvPr id="86" name="object 86"/>
            <p:cNvSpPr/>
            <p:nvPr/>
          </p:nvSpPr>
          <p:spPr>
            <a:xfrm>
              <a:off x="3509009" y="4597145"/>
              <a:ext cx="308610" cy="302895"/>
            </a:xfrm>
            <a:custGeom>
              <a:avLst/>
              <a:gdLst/>
              <a:ahLst/>
              <a:cxnLst/>
              <a:rect l="l" t="t" r="r" b="b"/>
              <a:pathLst>
                <a:path w="308610" h="302895">
                  <a:moveTo>
                    <a:pt x="308610" y="150875"/>
                  </a:moveTo>
                  <a:lnTo>
                    <a:pt x="300715" y="102998"/>
                  </a:lnTo>
                  <a:lnTo>
                    <a:pt x="278739" y="61557"/>
                  </a:lnTo>
                  <a:lnTo>
                    <a:pt x="245242" y="28968"/>
                  </a:lnTo>
                  <a:lnTo>
                    <a:pt x="202783" y="7644"/>
                  </a:lnTo>
                  <a:lnTo>
                    <a:pt x="153924" y="0"/>
                  </a:lnTo>
                  <a:lnTo>
                    <a:pt x="105143" y="7644"/>
                  </a:lnTo>
                  <a:lnTo>
                    <a:pt x="62874" y="28968"/>
                  </a:lnTo>
                  <a:lnTo>
                    <a:pt x="29602" y="61557"/>
                  </a:lnTo>
                  <a:lnTo>
                    <a:pt x="7815" y="102998"/>
                  </a:lnTo>
                  <a:lnTo>
                    <a:pt x="0" y="150875"/>
                  </a:lnTo>
                  <a:lnTo>
                    <a:pt x="7815" y="198833"/>
                  </a:lnTo>
                  <a:lnTo>
                    <a:pt x="29602" y="240462"/>
                  </a:lnTo>
                  <a:lnTo>
                    <a:pt x="62874" y="273277"/>
                  </a:lnTo>
                  <a:lnTo>
                    <a:pt x="105143" y="294790"/>
                  </a:lnTo>
                  <a:lnTo>
                    <a:pt x="153924" y="302513"/>
                  </a:lnTo>
                  <a:lnTo>
                    <a:pt x="202783" y="294790"/>
                  </a:lnTo>
                  <a:lnTo>
                    <a:pt x="245242" y="273277"/>
                  </a:lnTo>
                  <a:lnTo>
                    <a:pt x="278739" y="240462"/>
                  </a:lnTo>
                  <a:lnTo>
                    <a:pt x="300715" y="198833"/>
                  </a:lnTo>
                  <a:lnTo>
                    <a:pt x="308610" y="150875"/>
                  </a:lnTo>
                  <a:close/>
                </a:path>
              </a:pathLst>
            </a:custGeom>
            <a:ln w="19050">
              <a:solidFill>
                <a:srgbClr val="FF0000"/>
              </a:solidFill>
            </a:ln>
          </p:spPr>
          <p:txBody>
            <a:bodyPr wrap="square" lIns="0" tIns="0" rIns="0" bIns="0" rtlCol="0"/>
            <a:lstStyle/>
            <a:p>
              <a:endParaRPr/>
            </a:p>
          </p:txBody>
        </p:sp>
        <p:sp>
          <p:nvSpPr>
            <p:cNvPr id="87" name="object 87"/>
            <p:cNvSpPr/>
            <p:nvPr/>
          </p:nvSpPr>
          <p:spPr>
            <a:xfrm>
              <a:off x="4042409" y="4486655"/>
              <a:ext cx="811530" cy="534670"/>
            </a:xfrm>
            <a:custGeom>
              <a:avLst/>
              <a:gdLst/>
              <a:ahLst/>
              <a:cxnLst/>
              <a:rect l="l" t="t" r="r" b="b"/>
              <a:pathLst>
                <a:path w="811529" h="534670">
                  <a:moveTo>
                    <a:pt x="811529" y="0"/>
                  </a:moveTo>
                  <a:lnTo>
                    <a:pt x="0" y="0"/>
                  </a:lnTo>
                  <a:lnTo>
                    <a:pt x="0" y="534162"/>
                  </a:lnTo>
                  <a:lnTo>
                    <a:pt x="811529" y="534162"/>
                  </a:lnTo>
                  <a:lnTo>
                    <a:pt x="811529" y="0"/>
                  </a:lnTo>
                  <a:close/>
                </a:path>
              </a:pathLst>
            </a:custGeom>
            <a:solidFill>
              <a:srgbClr val="FFFFFF"/>
            </a:solidFill>
          </p:spPr>
          <p:txBody>
            <a:bodyPr wrap="square" lIns="0" tIns="0" rIns="0" bIns="0" rtlCol="0"/>
            <a:lstStyle/>
            <a:p>
              <a:endParaRPr/>
            </a:p>
          </p:txBody>
        </p:sp>
        <p:sp>
          <p:nvSpPr>
            <p:cNvPr id="88" name="object 88"/>
            <p:cNvSpPr/>
            <p:nvPr/>
          </p:nvSpPr>
          <p:spPr>
            <a:xfrm>
              <a:off x="4042409" y="4486655"/>
              <a:ext cx="811530" cy="534670"/>
            </a:xfrm>
            <a:custGeom>
              <a:avLst/>
              <a:gdLst/>
              <a:ahLst/>
              <a:cxnLst/>
              <a:rect l="l" t="t" r="r" b="b"/>
              <a:pathLst>
                <a:path w="811529" h="534670">
                  <a:moveTo>
                    <a:pt x="0" y="534162"/>
                  </a:moveTo>
                  <a:lnTo>
                    <a:pt x="811529" y="534162"/>
                  </a:lnTo>
                  <a:lnTo>
                    <a:pt x="811529" y="0"/>
                  </a:lnTo>
                  <a:lnTo>
                    <a:pt x="0" y="0"/>
                  </a:lnTo>
                  <a:lnTo>
                    <a:pt x="0" y="534162"/>
                  </a:lnTo>
                  <a:close/>
                </a:path>
              </a:pathLst>
            </a:custGeom>
            <a:ln w="19050">
              <a:solidFill>
                <a:srgbClr val="FF0000"/>
              </a:solidFill>
            </a:ln>
          </p:spPr>
          <p:txBody>
            <a:bodyPr wrap="square" lIns="0" tIns="0" rIns="0" bIns="0" rtlCol="0"/>
            <a:lstStyle/>
            <a:p>
              <a:endParaRPr/>
            </a:p>
          </p:txBody>
        </p:sp>
        <p:sp>
          <p:nvSpPr>
            <p:cNvPr id="89" name="object 89"/>
            <p:cNvSpPr/>
            <p:nvPr/>
          </p:nvSpPr>
          <p:spPr>
            <a:xfrm>
              <a:off x="3652265" y="4070603"/>
              <a:ext cx="3175" cy="395605"/>
            </a:xfrm>
            <a:custGeom>
              <a:avLst/>
              <a:gdLst/>
              <a:ahLst/>
              <a:cxnLst/>
              <a:rect l="l" t="t" r="r" b="b"/>
              <a:pathLst>
                <a:path w="3175" h="395604">
                  <a:moveTo>
                    <a:pt x="3048" y="0"/>
                  </a:moveTo>
                  <a:lnTo>
                    <a:pt x="0" y="395478"/>
                  </a:lnTo>
                </a:path>
              </a:pathLst>
            </a:custGeom>
            <a:ln w="25146">
              <a:solidFill>
                <a:srgbClr val="FF0000"/>
              </a:solidFill>
            </a:ln>
          </p:spPr>
          <p:txBody>
            <a:bodyPr wrap="square" lIns="0" tIns="0" rIns="0" bIns="0" rtlCol="0"/>
            <a:lstStyle/>
            <a:p>
              <a:endParaRPr/>
            </a:p>
          </p:txBody>
        </p:sp>
        <p:sp>
          <p:nvSpPr>
            <p:cNvPr id="90" name="object 90"/>
            <p:cNvSpPr/>
            <p:nvPr/>
          </p:nvSpPr>
          <p:spPr>
            <a:xfrm>
              <a:off x="3582924" y="4464557"/>
              <a:ext cx="139700" cy="139700"/>
            </a:xfrm>
            <a:custGeom>
              <a:avLst/>
              <a:gdLst/>
              <a:ahLst/>
              <a:cxnLst/>
              <a:rect l="l" t="t" r="r" b="b"/>
              <a:pathLst>
                <a:path w="139700" h="139700">
                  <a:moveTo>
                    <a:pt x="0" y="0"/>
                  </a:moveTo>
                  <a:lnTo>
                    <a:pt x="68579" y="139445"/>
                  </a:lnTo>
                  <a:lnTo>
                    <a:pt x="139446" y="762"/>
                  </a:lnTo>
                  <a:lnTo>
                    <a:pt x="0" y="0"/>
                  </a:lnTo>
                  <a:close/>
                </a:path>
              </a:pathLst>
            </a:custGeom>
            <a:solidFill>
              <a:srgbClr val="FF0000"/>
            </a:solidFill>
          </p:spPr>
          <p:txBody>
            <a:bodyPr wrap="square" lIns="0" tIns="0" rIns="0" bIns="0" rtlCol="0"/>
            <a:lstStyle/>
            <a:p>
              <a:endParaRPr/>
            </a:p>
          </p:txBody>
        </p:sp>
      </p:grpSp>
      <p:sp>
        <p:nvSpPr>
          <p:cNvPr id="91" name="object 91"/>
          <p:cNvSpPr txBox="1"/>
          <p:nvPr/>
        </p:nvSpPr>
        <p:spPr>
          <a:xfrm>
            <a:off x="2497327" y="4601968"/>
            <a:ext cx="767715" cy="178435"/>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0000FF"/>
                </a:solidFill>
                <a:latin typeface="Arial"/>
                <a:cs typeface="Arial"/>
              </a:rPr>
              <a:t>Propagation</a:t>
            </a:r>
            <a:endParaRPr sz="1000">
              <a:latin typeface="Arial"/>
              <a:cs typeface="Arial"/>
            </a:endParaRPr>
          </a:p>
        </p:txBody>
      </p:sp>
      <p:sp>
        <p:nvSpPr>
          <p:cNvPr id="92" name="object 92"/>
          <p:cNvSpPr txBox="1"/>
          <p:nvPr/>
        </p:nvSpPr>
        <p:spPr>
          <a:xfrm>
            <a:off x="4107434" y="4614922"/>
            <a:ext cx="696595" cy="178435"/>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0000FF"/>
                </a:solidFill>
                <a:latin typeface="Arial"/>
                <a:cs typeface="Arial"/>
              </a:rPr>
              <a:t>Filtre</a:t>
            </a:r>
            <a:r>
              <a:rPr sz="1000" b="1" spc="-60" dirty="0">
                <a:solidFill>
                  <a:srgbClr val="0000FF"/>
                </a:solidFill>
                <a:latin typeface="Arial"/>
                <a:cs typeface="Arial"/>
              </a:rPr>
              <a:t> </a:t>
            </a:r>
            <a:r>
              <a:rPr sz="1000" b="1" spc="-5" dirty="0">
                <a:solidFill>
                  <a:srgbClr val="0000FF"/>
                </a:solidFill>
                <a:latin typeface="Arial"/>
                <a:cs typeface="Arial"/>
              </a:rPr>
              <a:t>canal</a:t>
            </a:r>
            <a:endParaRPr sz="1000">
              <a:latin typeface="Arial"/>
              <a:cs typeface="Arial"/>
            </a:endParaRPr>
          </a:p>
        </p:txBody>
      </p:sp>
      <p:sp>
        <p:nvSpPr>
          <p:cNvPr id="93" name="object 93"/>
          <p:cNvSpPr txBox="1"/>
          <p:nvPr/>
        </p:nvSpPr>
        <p:spPr>
          <a:xfrm>
            <a:off x="3710432" y="4396990"/>
            <a:ext cx="144780" cy="26987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0000"/>
                </a:solidFill>
                <a:latin typeface="Arial"/>
                <a:cs typeface="Arial"/>
              </a:rPr>
              <a:t>+</a:t>
            </a:r>
            <a:endParaRPr sz="1600">
              <a:latin typeface="Arial"/>
              <a:cs typeface="Arial"/>
            </a:endParaRPr>
          </a:p>
        </p:txBody>
      </p:sp>
      <p:sp>
        <p:nvSpPr>
          <p:cNvPr id="94" name="object 94"/>
          <p:cNvSpPr txBox="1"/>
          <p:nvPr/>
        </p:nvSpPr>
        <p:spPr>
          <a:xfrm>
            <a:off x="3381243" y="4513569"/>
            <a:ext cx="144780" cy="26987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0000"/>
                </a:solidFill>
                <a:latin typeface="Arial"/>
                <a:cs typeface="Arial"/>
              </a:rPr>
              <a:t>+</a:t>
            </a:r>
            <a:endParaRPr sz="1600">
              <a:latin typeface="Arial"/>
              <a:cs typeface="Arial"/>
            </a:endParaRPr>
          </a:p>
        </p:txBody>
      </p:sp>
      <p:grpSp>
        <p:nvGrpSpPr>
          <p:cNvPr id="95" name="object 95"/>
          <p:cNvGrpSpPr/>
          <p:nvPr/>
        </p:nvGrpSpPr>
        <p:grpSpPr>
          <a:xfrm>
            <a:off x="2113279" y="4225925"/>
            <a:ext cx="3015615" cy="596900"/>
            <a:chOff x="2113279" y="4225925"/>
            <a:chExt cx="3015615" cy="596900"/>
          </a:xfrm>
        </p:grpSpPr>
        <p:sp>
          <p:nvSpPr>
            <p:cNvPr id="96" name="object 96"/>
            <p:cNvSpPr/>
            <p:nvPr/>
          </p:nvSpPr>
          <p:spPr>
            <a:xfrm>
              <a:off x="2125979" y="4752594"/>
              <a:ext cx="247015" cy="1905"/>
            </a:xfrm>
            <a:custGeom>
              <a:avLst/>
              <a:gdLst/>
              <a:ahLst/>
              <a:cxnLst/>
              <a:rect l="l" t="t" r="r" b="b"/>
              <a:pathLst>
                <a:path w="247014" h="1904">
                  <a:moveTo>
                    <a:pt x="0" y="1523"/>
                  </a:moveTo>
                  <a:lnTo>
                    <a:pt x="246887" y="0"/>
                  </a:lnTo>
                </a:path>
              </a:pathLst>
            </a:custGeom>
            <a:ln w="25146">
              <a:solidFill>
                <a:srgbClr val="339A65"/>
              </a:solidFill>
            </a:ln>
          </p:spPr>
          <p:txBody>
            <a:bodyPr wrap="square" lIns="0" tIns="0" rIns="0" bIns="0" rtlCol="0"/>
            <a:lstStyle/>
            <a:p>
              <a:endParaRPr/>
            </a:p>
          </p:txBody>
        </p:sp>
        <p:sp>
          <p:nvSpPr>
            <p:cNvPr id="97" name="object 97"/>
            <p:cNvSpPr/>
            <p:nvPr/>
          </p:nvSpPr>
          <p:spPr>
            <a:xfrm>
              <a:off x="2371343" y="4683251"/>
              <a:ext cx="140335" cy="139700"/>
            </a:xfrm>
            <a:custGeom>
              <a:avLst/>
              <a:gdLst/>
              <a:ahLst/>
              <a:cxnLst/>
              <a:rect l="l" t="t" r="r" b="b"/>
              <a:pathLst>
                <a:path w="140335" h="139700">
                  <a:moveTo>
                    <a:pt x="0" y="0"/>
                  </a:moveTo>
                  <a:lnTo>
                    <a:pt x="762" y="139446"/>
                  </a:lnTo>
                  <a:lnTo>
                    <a:pt x="140207" y="68580"/>
                  </a:lnTo>
                  <a:lnTo>
                    <a:pt x="0" y="0"/>
                  </a:lnTo>
                  <a:close/>
                </a:path>
              </a:pathLst>
            </a:custGeom>
            <a:solidFill>
              <a:srgbClr val="339A65"/>
            </a:solidFill>
          </p:spPr>
          <p:txBody>
            <a:bodyPr wrap="square" lIns="0" tIns="0" rIns="0" bIns="0" rtlCol="0"/>
            <a:lstStyle/>
            <a:p>
              <a:endParaRPr/>
            </a:p>
          </p:txBody>
        </p:sp>
        <p:sp>
          <p:nvSpPr>
            <p:cNvPr id="98" name="object 98"/>
            <p:cNvSpPr/>
            <p:nvPr/>
          </p:nvSpPr>
          <p:spPr>
            <a:xfrm>
              <a:off x="2240279" y="4229100"/>
              <a:ext cx="2885440" cy="496570"/>
            </a:xfrm>
            <a:custGeom>
              <a:avLst/>
              <a:gdLst/>
              <a:ahLst/>
              <a:cxnLst/>
              <a:rect l="l" t="t" r="r" b="b"/>
              <a:pathLst>
                <a:path w="2885440" h="496570">
                  <a:moveTo>
                    <a:pt x="0" y="6096"/>
                  </a:moveTo>
                  <a:lnTo>
                    <a:pt x="0" y="496062"/>
                  </a:lnTo>
                </a:path>
                <a:path w="2885440" h="496570">
                  <a:moveTo>
                    <a:pt x="2884932" y="0"/>
                  </a:moveTo>
                  <a:lnTo>
                    <a:pt x="2884932" y="489203"/>
                  </a:lnTo>
                </a:path>
              </a:pathLst>
            </a:custGeom>
            <a:ln w="6096">
              <a:solidFill>
                <a:srgbClr val="339A65"/>
              </a:solidFill>
              <a:prstDash val="dot"/>
            </a:ln>
          </p:spPr>
          <p:txBody>
            <a:bodyPr wrap="square" lIns="0" tIns="0" rIns="0" bIns="0" rtlCol="0"/>
            <a:lstStyle/>
            <a:p>
              <a:endParaRPr/>
            </a:p>
          </p:txBody>
        </p:sp>
      </p:grpSp>
      <p:sp>
        <p:nvSpPr>
          <p:cNvPr id="99" name="object 99"/>
          <p:cNvSpPr txBox="1"/>
          <p:nvPr/>
        </p:nvSpPr>
        <p:spPr>
          <a:xfrm>
            <a:off x="1461008" y="5123938"/>
            <a:ext cx="1430655" cy="178435"/>
          </a:xfrm>
          <a:prstGeom prst="rect">
            <a:avLst/>
          </a:prstGeom>
        </p:spPr>
        <p:txBody>
          <a:bodyPr vert="horz" wrap="square" lIns="0" tIns="12700" rIns="0" bIns="0" rtlCol="0">
            <a:spAutoFit/>
          </a:bodyPr>
          <a:lstStyle/>
          <a:p>
            <a:pPr marL="12700">
              <a:lnSpc>
                <a:spcPct val="100000"/>
              </a:lnSpc>
              <a:spcBef>
                <a:spcPts val="100"/>
              </a:spcBef>
              <a:tabLst>
                <a:tab pos="572135" algn="l"/>
              </a:tabLst>
            </a:pPr>
            <a:r>
              <a:rPr sz="1000" u="dash" dirty="0">
                <a:solidFill>
                  <a:srgbClr val="008000"/>
                </a:solidFill>
                <a:uFill>
                  <a:solidFill>
                    <a:srgbClr val="339A65"/>
                  </a:solidFill>
                </a:uFill>
                <a:latin typeface="Arial"/>
                <a:cs typeface="Arial"/>
              </a:rPr>
              <a:t> 	</a:t>
            </a:r>
            <a:r>
              <a:rPr sz="1000" dirty="0">
                <a:solidFill>
                  <a:srgbClr val="008000"/>
                </a:solidFill>
                <a:latin typeface="Arial"/>
                <a:cs typeface="Arial"/>
              </a:rPr>
              <a:t> </a:t>
            </a:r>
            <a:r>
              <a:rPr sz="1000" spc="-90" dirty="0">
                <a:solidFill>
                  <a:srgbClr val="008000"/>
                </a:solidFill>
                <a:latin typeface="Arial"/>
                <a:cs typeface="Arial"/>
              </a:rPr>
              <a:t> </a:t>
            </a:r>
            <a:r>
              <a:rPr sz="1000" dirty="0">
                <a:solidFill>
                  <a:srgbClr val="008000"/>
                </a:solidFill>
                <a:latin typeface="Arial"/>
                <a:cs typeface="Arial"/>
              </a:rPr>
              <a:t>signal</a:t>
            </a:r>
            <a:r>
              <a:rPr sz="1000" spc="-70" dirty="0">
                <a:solidFill>
                  <a:srgbClr val="008000"/>
                </a:solidFill>
                <a:latin typeface="Arial"/>
                <a:cs typeface="Arial"/>
              </a:rPr>
              <a:t> </a:t>
            </a:r>
            <a:r>
              <a:rPr sz="1000" dirty="0">
                <a:solidFill>
                  <a:srgbClr val="008000"/>
                </a:solidFill>
                <a:latin typeface="Arial"/>
                <a:cs typeface="Arial"/>
              </a:rPr>
              <a:t>modulé</a:t>
            </a:r>
            <a:endParaRPr sz="1000">
              <a:latin typeface="Arial"/>
              <a:cs typeface="Arial"/>
            </a:endParaRPr>
          </a:p>
        </p:txBody>
      </p:sp>
      <p:sp>
        <p:nvSpPr>
          <p:cNvPr id="100" name="object 100"/>
          <p:cNvSpPr txBox="1"/>
          <p:nvPr/>
        </p:nvSpPr>
        <p:spPr>
          <a:xfrm>
            <a:off x="4610361" y="5110983"/>
            <a:ext cx="810895" cy="178435"/>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008000"/>
                </a:solidFill>
                <a:latin typeface="Arial"/>
                <a:cs typeface="Arial"/>
              </a:rPr>
              <a:t>signal</a:t>
            </a:r>
            <a:r>
              <a:rPr sz="1000" spc="-70" dirty="0">
                <a:solidFill>
                  <a:srgbClr val="008000"/>
                </a:solidFill>
                <a:latin typeface="Arial"/>
                <a:cs typeface="Arial"/>
              </a:rPr>
              <a:t> </a:t>
            </a:r>
            <a:r>
              <a:rPr sz="1000" dirty="0">
                <a:solidFill>
                  <a:srgbClr val="008000"/>
                </a:solidFill>
                <a:latin typeface="Arial"/>
                <a:cs typeface="Arial"/>
              </a:rPr>
              <a:t>modulé</a:t>
            </a:r>
            <a:endParaRPr sz="1000">
              <a:latin typeface="Arial"/>
              <a:cs typeface="Arial"/>
            </a:endParaRPr>
          </a:p>
        </p:txBody>
      </p:sp>
      <p:sp>
        <p:nvSpPr>
          <p:cNvPr id="101" name="object 101"/>
          <p:cNvSpPr txBox="1"/>
          <p:nvPr/>
        </p:nvSpPr>
        <p:spPr>
          <a:xfrm>
            <a:off x="2088149" y="5999471"/>
            <a:ext cx="915669" cy="324485"/>
          </a:xfrm>
          <a:prstGeom prst="rect">
            <a:avLst/>
          </a:prstGeom>
        </p:spPr>
        <p:txBody>
          <a:bodyPr vert="horz" wrap="square" lIns="0" tIns="22860" rIns="0" bIns="0" rtlCol="0">
            <a:spAutoFit/>
          </a:bodyPr>
          <a:lstStyle/>
          <a:p>
            <a:pPr marL="145415" marR="5080" indent="-133350">
              <a:lnSpc>
                <a:spcPts val="1150"/>
              </a:lnSpc>
              <a:spcBef>
                <a:spcPts val="180"/>
              </a:spcBef>
            </a:pPr>
            <a:r>
              <a:rPr sz="1000" spc="-5" dirty="0">
                <a:solidFill>
                  <a:srgbClr val="008000"/>
                </a:solidFill>
                <a:latin typeface="Arial"/>
                <a:cs typeface="Arial"/>
              </a:rPr>
              <a:t>signal</a:t>
            </a:r>
            <a:r>
              <a:rPr sz="1000" spc="-70" dirty="0">
                <a:solidFill>
                  <a:srgbClr val="008000"/>
                </a:solidFill>
                <a:latin typeface="Arial"/>
                <a:cs typeface="Arial"/>
              </a:rPr>
              <a:t> </a:t>
            </a:r>
            <a:r>
              <a:rPr sz="1000" spc="-5" dirty="0">
                <a:solidFill>
                  <a:srgbClr val="008000"/>
                </a:solidFill>
                <a:latin typeface="Arial"/>
                <a:cs typeface="Arial"/>
              </a:rPr>
              <a:t>informatif  </a:t>
            </a:r>
            <a:r>
              <a:rPr sz="1000" dirty="0">
                <a:solidFill>
                  <a:srgbClr val="008000"/>
                </a:solidFill>
                <a:latin typeface="Arial"/>
                <a:cs typeface="Arial"/>
              </a:rPr>
              <a:t>secondaire</a:t>
            </a:r>
            <a:endParaRPr sz="1000">
              <a:latin typeface="Arial"/>
              <a:cs typeface="Arial"/>
            </a:endParaRPr>
          </a:p>
        </p:txBody>
      </p:sp>
      <p:sp>
        <p:nvSpPr>
          <p:cNvPr id="102" name="object 102"/>
          <p:cNvSpPr txBox="1"/>
          <p:nvPr/>
        </p:nvSpPr>
        <p:spPr>
          <a:xfrm>
            <a:off x="2113294" y="6926822"/>
            <a:ext cx="915669" cy="178435"/>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008000"/>
                </a:solidFill>
                <a:latin typeface="Arial"/>
                <a:cs typeface="Arial"/>
              </a:rPr>
              <a:t>signal</a:t>
            </a:r>
            <a:r>
              <a:rPr sz="1000" spc="-55" dirty="0">
                <a:solidFill>
                  <a:srgbClr val="008000"/>
                </a:solidFill>
                <a:latin typeface="Arial"/>
                <a:cs typeface="Arial"/>
              </a:rPr>
              <a:t> </a:t>
            </a:r>
            <a:r>
              <a:rPr sz="1000" spc="-5" dirty="0">
                <a:solidFill>
                  <a:srgbClr val="008000"/>
                </a:solidFill>
                <a:latin typeface="Arial"/>
                <a:cs typeface="Arial"/>
              </a:rPr>
              <a:t>informatif</a:t>
            </a:r>
            <a:endParaRPr sz="1000">
              <a:latin typeface="Arial"/>
              <a:cs typeface="Arial"/>
            </a:endParaRPr>
          </a:p>
        </p:txBody>
      </p:sp>
      <p:sp>
        <p:nvSpPr>
          <p:cNvPr id="103" name="object 103"/>
          <p:cNvSpPr txBox="1"/>
          <p:nvPr/>
        </p:nvSpPr>
        <p:spPr>
          <a:xfrm>
            <a:off x="2328175" y="7073125"/>
            <a:ext cx="485775" cy="178435"/>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008000"/>
                </a:solidFill>
                <a:latin typeface="Arial"/>
                <a:cs typeface="Arial"/>
              </a:rPr>
              <a:t>primaire</a:t>
            </a:r>
            <a:endParaRPr sz="1000">
              <a:latin typeface="Arial"/>
              <a:cs typeface="Arial"/>
            </a:endParaRPr>
          </a:p>
        </p:txBody>
      </p:sp>
      <p:sp>
        <p:nvSpPr>
          <p:cNvPr id="104" name="object 104"/>
          <p:cNvSpPr/>
          <p:nvPr/>
        </p:nvSpPr>
        <p:spPr>
          <a:xfrm>
            <a:off x="1499616" y="5213603"/>
            <a:ext cx="4476115" cy="1906905"/>
          </a:xfrm>
          <a:custGeom>
            <a:avLst/>
            <a:gdLst/>
            <a:ahLst/>
            <a:cxnLst/>
            <a:rect l="l" t="t" r="r" b="b"/>
            <a:pathLst>
              <a:path w="4476115" h="1906904">
                <a:moveTo>
                  <a:pt x="38862" y="1906524"/>
                </a:moveTo>
                <a:lnTo>
                  <a:pt x="631697" y="1906524"/>
                </a:lnTo>
              </a:path>
              <a:path w="4476115" h="1906904">
                <a:moveTo>
                  <a:pt x="3883152" y="0"/>
                </a:moveTo>
                <a:lnTo>
                  <a:pt x="4475988" y="0"/>
                </a:lnTo>
              </a:path>
              <a:path w="4476115" h="1906904">
                <a:moveTo>
                  <a:pt x="0" y="971550"/>
                </a:moveTo>
                <a:lnTo>
                  <a:pt x="592835" y="971550"/>
                </a:lnTo>
              </a:path>
            </a:pathLst>
          </a:custGeom>
          <a:ln w="6096">
            <a:solidFill>
              <a:srgbClr val="339A65"/>
            </a:solidFill>
            <a:prstDash val="dot"/>
          </a:ln>
        </p:spPr>
        <p:txBody>
          <a:bodyPr wrap="square" lIns="0" tIns="0" rIns="0" bIns="0" rtlCol="0"/>
          <a:lstStyle/>
          <a:p>
            <a:endParaRPr/>
          </a:p>
        </p:txBody>
      </p:sp>
      <p:sp>
        <p:nvSpPr>
          <p:cNvPr id="105" name="object 105"/>
          <p:cNvSpPr txBox="1"/>
          <p:nvPr/>
        </p:nvSpPr>
        <p:spPr>
          <a:xfrm>
            <a:off x="4451096" y="5993380"/>
            <a:ext cx="1530350" cy="178435"/>
          </a:xfrm>
          <a:prstGeom prst="rect">
            <a:avLst/>
          </a:prstGeom>
        </p:spPr>
        <p:txBody>
          <a:bodyPr vert="horz" wrap="square" lIns="0" tIns="12700" rIns="0" bIns="0" rtlCol="0">
            <a:spAutoFit/>
          </a:bodyPr>
          <a:lstStyle/>
          <a:p>
            <a:pPr marL="12700">
              <a:lnSpc>
                <a:spcPct val="100000"/>
              </a:lnSpc>
              <a:spcBef>
                <a:spcPts val="100"/>
              </a:spcBef>
              <a:tabLst>
                <a:tab pos="1517015" algn="l"/>
              </a:tabLst>
            </a:pPr>
            <a:r>
              <a:rPr sz="1000" spc="-5" dirty="0">
                <a:solidFill>
                  <a:srgbClr val="008000"/>
                </a:solidFill>
                <a:latin typeface="Arial"/>
                <a:cs typeface="Arial"/>
              </a:rPr>
              <a:t>signal</a:t>
            </a:r>
            <a:r>
              <a:rPr sz="1000" spc="-85" dirty="0">
                <a:solidFill>
                  <a:srgbClr val="008000"/>
                </a:solidFill>
                <a:latin typeface="Arial"/>
                <a:cs typeface="Arial"/>
              </a:rPr>
              <a:t> </a:t>
            </a:r>
            <a:r>
              <a:rPr sz="1000" spc="-5" dirty="0">
                <a:solidFill>
                  <a:srgbClr val="008000"/>
                </a:solidFill>
                <a:latin typeface="Arial"/>
                <a:cs typeface="Arial"/>
              </a:rPr>
              <a:t>informatif</a:t>
            </a:r>
            <a:r>
              <a:rPr sz="1000" spc="-100" dirty="0">
                <a:solidFill>
                  <a:srgbClr val="008000"/>
                </a:solidFill>
                <a:latin typeface="Arial"/>
                <a:cs typeface="Arial"/>
              </a:rPr>
              <a:t> </a:t>
            </a:r>
            <a:r>
              <a:rPr sz="1000" u="dash" dirty="0">
                <a:solidFill>
                  <a:srgbClr val="008000"/>
                </a:solidFill>
                <a:uFill>
                  <a:solidFill>
                    <a:srgbClr val="339A65"/>
                  </a:solidFill>
                </a:uFill>
                <a:latin typeface="Arial"/>
                <a:cs typeface="Arial"/>
              </a:rPr>
              <a:t> 	</a:t>
            </a:r>
            <a:endParaRPr sz="1000">
              <a:latin typeface="Arial"/>
              <a:cs typeface="Arial"/>
            </a:endParaRPr>
          </a:p>
        </p:txBody>
      </p:sp>
      <p:sp>
        <p:nvSpPr>
          <p:cNvPr id="110" name="object 110"/>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111" name="object 111"/>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12</a:t>
            </a:fld>
            <a:r>
              <a:rPr spc="-5" dirty="0"/>
              <a:t>/30</a:t>
            </a:r>
          </a:p>
        </p:txBody>
      </p:sp>
      <p:sp>
        <p:nvSpPr>
          <p:cNvPr id="106" name="object 106"/>
          <p:cNvSpPr txBox="1"/>
          <p:nvPr/>
        </p:nvSpPr>
        <p:spPr>
          <a:xfrm>
            <a:off x="4584445" y="6139684"/>
            <a:ext cx="650240" cy="178435"/>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008000"/>
                </a:solidFill>
                <a:latin typeface="Arial"/>
                <a:cs typeface="Arial"/>
              </a:rPr>
              <a:t>secondaire</a:t>
            </a:r>
            <a:endParaRPr sz="1000">
              <a:latin typeface="Arial"/>
              <a:cs typeface="Arial"/>
            </a:endParaRPr>
          </a:p>
        </p:txBody>
      </p:sp>
      <p:sp>
        <p:nvSpPr>
          <p:cNvPr id="107" name="object 107"/>
          <p:cNvSpPr txBox="1"/>
          <p:nvPr/>
        </p:nvSpPr>
        <p:spPr>
          <a:xfrm>
            <a:off x="4489195" y="6887963"/>
            <a:ext cx="1518285" cy="178435"/>
          </a:xfrm>
          <a:prstGeom prst="rect">
            <a:avLst/>
          </a:prstGeom>
        </p:spPr>
        <p:txBody>
          <a:bodyPr vert="horz" wrap="square" lIns="0" tIns="12700" rIns="0" bIns="0" rtlCol="0">
            <a:spAutoFit/>
          </a:bodyPr>
          <a:lstStyle/>
          <a:p>
            <a:pPr marL="12700">
              <a:lnSpc>
                <a:spcPct val="100000"/>
              </a:lnSpc>
              <a:spcBef>
                <a:spcPts val="100"/>
              </a:spcBef>
              <a:tabLst>
                <a:tab pos="1504950" algn="l"/>
              </a:tabLst>
            </a:pPr>
            <a:r>
              <a:rPr sz="1000" spc="-5" dirty="0">
                <a:solidFill>
                  <a:srgbClr val="008000"/>
                </a:solidFill>
                <a:latin typeface="Arial"/>
                <a:cs typeface="Arial"/>
              </a:rPr>
              <a:t>signal</a:t>
            </a:r>
            <a:r>
              <a:rPr sz="1000" spc="-85" dirty="0">
                <a:solidFill>
                  <a:srgbClr val="008000"/>
                </a:solidFill>
                <a:latin typeface="Arial"/>
                <a:cs typeface="Arial"/>
              </a:rPr>
              <a:t> </a:t>
            </a:r>
            <a:r>
              <a:rPr sz="1000" spc="-5" dirty="0">
                <a:solidFill>
                  <a:srgbClr val="008000"/>
                </a:solidFill>
                <a:latin typeface="Arial"/>
                <a:cs typeface="Arial"/>
              </a:rPr>
              <a:t>informatif</a:t>
            </a:r>
            <a:r>
              <a:rPr sz="1000" spc="-195" dirty="0">
                <a:solidFill>
                  <a:srgbClr val="008000"/>
                </a:solidFill>
                <a:latin typeface="Arial"/>
                <a:cs typeface="Arial"/>
              </a:rPr>
              <a:t> </a:t>
            </a:r>
            <a:r>
              <a:rPr sz="1000" u="dash" dirty="0">
                <a:solidFill>
                  <a:srgbClr val="008000"/>
                </a:solidFill>
                <a:uFill>
                  <a:solidFill>
                    <a:srgbClr val="339A65"/>
                  </a:solidFill>
                </a:uFill>
                <a:latin typeface="Arial"/>
                <a:cs typeface="Arial"/>
              </a:rPr>
              <a:t> 	</a:t>
            </a:r>
            <a:endParaRPr sz="1000">
              <a:latin typeface="Arial"/>
              <a:cs typeface="Arial"/>
            </a:endParaRPr>
          </a:p>
        </p:txBody>
      </p:sp>
      <p:sp>
        <p:nvSpPr>
          <p:cNvPr id="108" name="object 108"/>
          <p:cNvSpPr txBox="1"/>
          <p:nvPr/>
        </p:nvSpPr>
        <p:spPr>
          <a:xfrm>
            <a:off x="4704076" y="7034266"/>
            <a:ext cx="485775" cy="178435"/>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008000"/>
                </a:solidFill>
                <a:latin typeface="Arial"/>
                <a:cs typeface="Arial"/>
              </a:rPr>
              <a:t>primaire</a:t>
            </a:r>
            <a:endParaRPr sz="1000">
              <a:latin typeface="Arial"/>
              <a:cs typeface="Arial"/>
            </a:endParaRPr>
          </a:p>
        </p:txBody>
      </p:sp>
      <p:sp>
        <p:nvSpPr>
          <p:cNvPr id="109" name="object 109"/>
          <p:cNvSpPr txBox="1"/>
          <p:nvPr/>
        </p:nvSpPr>
        <p:spPr>
          <a:xfrm>
            <a:off x="4753609" y="7985248"/>
            <a:ext cx="1209040" cy="178435"/>
          </a:xfrm>
          <a:prstGeom prst="rect">
            <a:avLst/>
          </a:prstGeom>
        </p:spPr>
        <p:txBody>
          <a:bodyPr vert="horz" wrap="square" lIns="0" tIns="12700" rIns="0" bIns="0" rtlCol="0">
            <a:spAutoFit/>
          </a:bodyPr>
          <a:lstStyle/>
          <a:p>
            <a:pPr marL="12700">
              <a:lnSpc>
                <a:spcPct val="100000"/>
              </a:lnSpc>
              <a:spcBef>
                <a:spcPts val="100"/>
              </a:spcBef>
              <a:tabLst>
                <a:tab pos="1195705" algn="l"/>
              </a:tabLst>
            </a:pPr>
            <a:r>
              <a:rPr sz="1000" dirty="0">
                <a:solidFill>
                  <a:srgbClr val="008000"/>
                </a:solidFill>
                <a:latin typeface="Arial"/>
                <a:cs typeface="Arial"/>
              </a:rPr>
              <a:t>message </a:t>
            </a:r>
            <a:r>
              <a:rPr sz="1000" spc="25" dirty="0">
                <a:solidFill>
                  <a:srgbClr val="008000"/>
                </a:solidFill>
                <a:latin typeface="Arial"/>
                <a:cs typeface="Arial"/>
              </a:rPr>
              <a:t> </a:t>
            </a:r>
            <a:r>
              <a:rPr sz="1000" u="dash" dirty="0">
                <a:solidFill>
                  <a:srgbClr val="008000"/>
                </a:solidFill>
                <a:uFill>
                  <a:solidFill>
                    <a:srgbClr val="339A65"/>
                  </a:solidFill>
                </a:uFill>
                <a:latin typeface="Arial"/>
                <a:cs typeface="Arial"/>
              </a:rPr>
              <a:t> 	</a:t>
            </a:r>
            <a:endParaRPr sz="10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txBox="1"/>
          <p:nvPr/>
        </p:nvSpPr>
        <p:spPr>
          <a:xfrm>
            <a:off x="438658" y="790444"/>
            <a:ext cx="6709409" cy="8010525"/>
          </a:xfrm>
          <a:prstGeom prst="rect">
            <a:avLst/>
          </a:prstGeom>
        </p:spPr>
        <p:txBody>
          <a:bodyPr vert="horz" wrap="square" lIns="0" tIns="12065" rIns="0" bIns="0" rtlCol="0">
            <a:spAutoFit/>
          </a:bodyPr>
          <a:lstStyle/>
          <a:p>
            <a:pPr marL="659130" lvl="2" indent="-558165">
              <a:lnSpc>
                <a:spcPct val="100000"/>
              </a:lnSpc>
              <a:spcBef>
                <a:spcPts val="95"/>
              </a:spcBef>
              <a:buAutoNum type="arabicPeriod" startAt="2"/>
              <a:tabLst>
                <a:tab pos="659765" algn="l"/>
              </a:tabLst>
            </a:pPr>
            <a:r>
              <a:rPr sz="1400" b="1" u="heavy" spc="-5" dirty="0">
                <a:solidFill>
                  <a:srgbClr val="0000FF"/>
                </a:solidFill>
                <a:uFill>
                  <a:solidFill>
                    <a:srgbClr val="0000FF"/>
                  </a:solidFill>
                </a:uFill>
                <a:latin typeface="Comic Sans MS"/>
                <a:cs typeface="Comic Sans MS"/>
              </a:rPr>
              <a:t>Description des </a:t>
            </a:r>
            <a:r>
              <a:rPr sz="1400" b="1" u="heavy" spc="-10" dirty="0">
                <a:solidFill>
                  <a:srgbClr val="0000FF"/>
                </a:solidFill>
                <a:uFill>
                  <a:solidFill>
                    <a:srgbClr val="0000FF"/>
                  </a:solidFill>
                </a:uFill>
                <a:latin typeface="Comic Sans MS"/>
                <a:cs typeface="Comic Sans MS"/>
              </a:rPr>
              <a:t>fonctions</a:t>
            </a:r>
            <a:r>
              <a:rPr sz="1400" b="1" u="heavy" dirty="0">
                <a:solidFill>
                  <a:srgbClr val="0000FF"/>
                </a:solidFill>
                <a:uFill>
                  <a:solidFill>
                    <a:srgbClr val="0000FF"/>
                  </a:solidFill>
                </a:uFill>
                <a:latin typeface="Comic Sans MS"/>
                <a:cs typeface="Comic Sans MS"/>
              </a:rPr>
              <a:t> </a:t>
            </a:r>
            <a:r>
              <a:rPr sz="1400" b="1" u="heavy" spc="-10" dirty="0">
                <a:solidFill>
                  <a:srgbClr val="0000FF"/>
                </a:solidFill>
                <a:uFill>
                  <a:solidFill>
                    <a:srgbClr val="0000FF"/>
                  </a:solidFill>
                </a:uFill>
                <a:latin typeface="Comic Sans MS"/>
                <a:cs typeface="Comic Sans MS"/>
              </a:rPr>
              <a:t>utilisées</a:t>
            </a:r>
            <a:endParaRPr sz="1400">
              <a:latin typeface="Comic Sans MS"/>
              <a:cs typeface="Comic Sans MS"/>
            </a:endParaRPr>
          </a:p>
          <a:p>
            <a:pPr marL="558165" marR="1738630" lvl="3" indent="-228600" algn="just">
              <a:lnSpc>
                <a:spcPct val="95700"/>
              </a:lnSpc>
              <a:spcBef>
                <a:spcPts val="1300"/>
              </a:spcBef>
              <a:buFont typeface="Symbol"/>
              <a:buChar char=""/>
              <a:tabLst>
                <a:tab pos="558800" algn="l"/>
              </a:tabLst>
            </a:pPr>
            <a:r>
              <a:rPr sz="1200" b="1" u="heavy" dirty="0">
                <a:uFill>
                  <a:solidFill>
                    <a:srgbClr val="000000"/>
                  </a:solidFill>
                </a:uFill>
                <a:latin typeface="Arial"/>
                <a:cs typeface="Arial"/>
              </a:rPr>
              <a:t>Traduction :</a:t>
            </a:r>
            <a:r>
              <a:rPr sz="1200" b="1" dirty="0">
                <a:latin typeface="Arial"/>
                <a:cs typeface="Arial"/>
              </a:rPr>
              <a:t> </a:t>
            </a:r>
            <a:r>
              <a:rPr sz="1200" spc="-5" dirty="0">
                <a:latin typeface="Arial"/>
                <a:cs typeface="Arial"/>
              </a:rPr>
              <a:t>permet de convertir un signal (par exemple la voie)  en un signal électrique, via un microphone piezzo-électrique par  exemple. </a:t>
            </a:r>
            <a:r>
              <a:rPr sz="1200" dirty="0">
                <a:latin typeface="Arial"/>
                <a:cs typeface="Arial"/>
              </a:rPr>
              <a:t>Inversement, </a:t>
            </a:r>
            <a:r>
              <a:rPr sz="1200" spc="-5" dirty="0">
                <a:latin typeface="Arial"/>
                <a:cs typeface="Arial"/>
              </a:rPr>
              <a:t>elle convertit un signal électrique en un  son via un</a:t>
            </a:r>
            <a:r>
              <a:rPr sz="1200" spc="5" dirty="0">
                <a:latin typeface="Arial"/>
                <a:cs typeface="Arial"/>
              </a:rPr>
              <a:t> </a:t>
            </a:r>
            <a:r>
              <a:rPr sz="1200" spc="-5" dirty="0">
                <a:latin typeface="Arial"/>
                <a:cs typeface="Arial"/>
              </a:rPr>
              <a:t>haut-parleur.</a:t>
            </a:r>
            <a:endParaRPr sz="1200">
              <a:latin typeface="Arial"/>
              <a:cs typeface="Arial"/>
            </a:endParaRPr>
          </a:p>
          <a:p>
            <a:pPr lvl="3">
              <a:lnSpc>
                <a:spcPct val="100000"/>
              </a:lnSpc>
              <a:spcBef>
                <a:spcPts val="5"/>
              </a:spcBef>
              <a:buFont typeface="Symbol"/>
              <a:buChar char=""/>
            </a:pPr>
            <a:endParaRPr sz="1300">
              <a:latin typeface="Arial"/>
              <a:cs typeface="Arial"/>
            </a:endParaRPr>
          </a:p>
          <a:p>
            <a:pPr marL="558165" marR="118745" lvl="3" indent="-228600" algn="just">
              <a:lnSpc>
                <a:spcPts val="1380"/>
              </a:lnSpc>
              <a:buFont typeface="Symbol"/>
              <a:buChar char=""/>
              <a:tabLst>
                <a:tab pos="558800" algn="l"/>
              </a:tabLst>
            </a:pPr>
            <a:r>
              <a:rPr sz="1200" b="1" u="heavy" dirty="0">
                <a:uFill>
                  <a:solidFill>
                    <a:srgbClr val="000000"/>
                  </a:solidFill>
                </a:uFill>
                <a:latin typeface="Arial"/>
                <a:cs typeface="Arial"/>
              </a:rPr>
              <a:t>Traitement :</a:t>
            </a:r>
            <a:r>
              <a:rPr sz="1200" b="1" dirty="0">
                <a:latin typeface="Arial"/>
                <a:cs typeface="Arial"/>
              </a:rPr>
              <a:t> </a:t>
            </a:r>
            <a:r>
              <a:rPr sz="1200" spc="-5" dirty="0">
                <a:latin typeface="Arial"/>
                <a:cs typeface="Arial"/>
              </a:rPr>
              <a:t>il peut s’agir simplement d’une amplification linéaire, de pré-accentuation  (gain variable avec la fréquence). En numérique, il peut s’agir aussi du codage de  l’information pour avoir une confidentialité, une sécurité (détection d’erreur) ou pour  optimiser la rapidité de la </a:t>
            </a:r>
            <a:r>
              <a:rPr sz="1200" dirty="0">
                <a:latin typeface="Arial"/>
                <a:cs typeface="Arial"/>
              </a:rPr>
              <a:t>transmission</a:t>
            </a:r>
            <a:r>
              <a:rPr sz="1200" spc="15" dirty="0">
                <a:latin typeface="Arial"/>
                <a:cs typeface="Arial"/>
              </a:rPr>
              <a:t> </a:t>
            </a:r>
            <a:r>
              <a:rPr sz="1200" spc="-5" dirty="0">
                <a:latin typeface="Arial"/>
                <a:cs typeface="Arial"/>
              </a:rPr>
              <a:t>(compression).</a:t>
            </a:r>
            <a:endParaRPr sz="1200">
              <a:latin typeface="Arial"/>
              <a:cs typeface="Arial"/>
            </a:endParaRPr>
          </a:p>
          <a:p>
            <a:pPr marL="551815" algn="just">
              <a:lnSpc>
                <a:spcPts val="1315"/>
              </a:lnSpc>
            </a:pPr>
            <a:r>
              <a:rPr sz="1200" spc="-5" dirty="0">
                <a:latin typeface="Arial"/>
                <a:cs typeface="Arial"/>
              </a:rPr>
              <a:t>Par exemples pour la musique, certains logiciels permettent de compresser le</a:t>
            </a:r>
            <a:r>
              <a:rPr sz="1200" spc="20" dirty="0">
                <a:latin typeface="Arial"/>
                <a:cs typeface="Arial"/>
              </a:rPr>
              <a:t> </a:t>
            </a:r>
            <a:r>
              <a:rPr sz="1200" spc="-5" dirty="0">
                <a:latin typeface="Arial"/>
                <a:cs typeface="Arial"/>
              </a:rPr>
              <a:t>son</a:t>
            </a:r>
            <a:endParaRPr sz="1200">
              <a:latin typeface="Arial"/>
              <a:cs typeface="Arial"/>
            </a:endParaRPr>
          </a:p>
          <a:p>
            <a:pPr marL="551815" marR="237490" algn="just">
              <a:lnSpc>
                <a:spcPts val="1380"/>
              </a:lnSpc>
              <a:spcBef>
                <a:spcPts val="70"/>
              </a:spcBef>
            </a:pPr>
            <a:r>
              <a:rPr sz="1200" dirty="0">
                <a:latin typeface="Arial"/>
                <a:cs typeface="Arial"/>
              </a:rPr>
              <a:t>« </a:t>
            </a:r>
            <a:r>
              <a:rPr sz="1200" spc="-5" dirty="0">
                <a:latin typeface="Arial"/>
                <a:cs typeface="Arial"/>
              </a:rPr>
              <a:t>wave </a:t>
            </a:r>
            <a:r>
              <a:rPr sz="1200" dirty="0">
                <a:latin typeface="Arial"/>
                <a:cs typeface="Arial"/>
              </a:rPr>
              <a:t>» </a:t>
            </a:r>
            <a:r>
              <a:rPr sz="1200" spc="-5" dirty="0">
                <a:latin typeface="Arial"/>
                <a:cs typeface="Arial"/>
              </a:rPr>
              <a:t>en MP3, en télévision numérique le codage numérique des couleurs et du son  </a:t>
            </a:r>
            <a:r>
              <a:rPr sz="1200" dirty="0">
                <a:latin typeface="Arial"/>
                <a:cs typeface="Arial"/>
              </a:rPr>
              <a:t>est régi par la norme</a:t>
            </a:r>
            <a:r>
              <a:rPr sz="1200" spc="-10" dirty="0">
                <a:latin typeface="Arial"/>
                <a:cs typeface="Arial"/>
              </a:rPr>
              <a:t> </a:t>
            </a:r>
            <a:r>
              <a:rPr sz="1200" dirty="0">
                <a:latin typeface="Arial"/>
                <a:cs typeface="Arial"/>
              </a:rPr>
              <a:t>MPEG2.</a:t>
            </a:r>
            <a:endParaRPr sz="1200">
              <a:latin typeface="Arial"/>
              <a:cs typeface="Arial"/>
            </a:endParaRPr>
          </a:p>
          <a:p>
            <a:pPr>
              <a:lnSpc>
                <a:spcPct val="100000"/>
              </a:lnSpc>
              <a:spcBef>
                <a:spcPts val="50"/>
              </a:spcBef>
            </a:pPr>
            <a:endParaRPr sz="1200">
              <a:latin typeface="Arial"/>
              <a:cs typeface="Arial"/>
            </a:endParaRPr>
          </a:p>
          <a:p>
            <a:pPr marL="558165" marR="120014" lvl="3" indent="-228600" algn="just">
              <a:lnSpc>
                <a:spcPct val="95600"/>
              </a:lnSpc>
              <a:buFont typeface="Symbol"/>
              <a:buChar char=""/>
              <a:tabLst>
                <a:tab pos="558800" algn="l"/>
              </a:tabLst>
            </a:pPr>
            <a:r>
              <a:rPr sz="1200" b="1" u="heavy" dirty="0">
                <a:uFill>
                  <a:solidFill>
                    <a:srgbClr val="000000"/>
                  </a:solidFill>
                </a:uFill>
                <a:latin typeface="Arial"/>
                <a:cs typeface="Arial"/>
              </a:rPr>
              <a:t>Modulation :</a:t>
            </a:r>
            <a:r>
              <a:rPr sz="1200" b="1" dirty="0">
                <a:latin typeface="Arial"/>
                <a:cs typeface="Arial"/>
              </a:rPr>
              <a:t> </a:t>
            </a:r>
            <a:r>
              <a:rPr sz="1200" spc="-5" dirty="0">
                <a:latin typeface="Arial"/>
                <a:cs typeface="Arial"/>
              </a:rPr>
              <a:t>elle </a:t>
            </a:r>
            <a:r>
              <a:rPr sz="1200" dirty="0">
                <a:latin typeface="Arial"/>
                <a:cs typeface="Arial"/>
              </a:rPr>
              <a:t>a </a:t>
            </a:r>
            <a:r>
              <a:rPr sz="1200" spc="-5" dirty="0">
                <a:latin typeface="Arial"/>
                <a:cs typeface="Arial"/>
              </a:rPr>
              <a:t>pour fonction de transposer l’information sur une porteuse, afin  d’occuper un espace fréquentiel réduit pour une bande donnée et de ne pas perturber  les voies</a:t>
            </a:r>
            <a:r>
              <a:rPr sz="1200" dirty="0">
                <a:latin typeface="Arial"/>
                <a:cs typeface="Arial"/>
              </a:rPr>
              <a:t> </a:t>
            </a:r>
            <a:r>
              <a:rPr sz="1200" spc="-5" dirty="0">
                <a:latin typeface="Arial"/>
                <a:cs typeface="Arial"/>
              </a:rPr>
              <a:t>adjacentes.</a:t>
            </a:r>
            <a:endParaRPr sz="1200">
              <a:latin typeface="Arial"/>
              <a:cs typeface="Arial"/>
            </a:endParaRPr>
          </a:p>
          <a:p>
            <a:pPr marL="551815" marR="119380" algn="just">
              <a:lnSpc>
                <a:spcPts val="1380"/>
              </a:lnSpc>
              <a:spcBef>
                <a:spcPts val="35"/>
              </a:spcBef>
            </a:pPr>
            <a:r>
              <a:rPr sz="1200" spc="-5" dirty="0">
                <a:latin typeface="Arial"/>
                <a:cs typeface="Arial"/>
              </a:rPr>
              <a:t>On module une porteuse sinusoïdale (spectre composé par une raie unique) par le signal  </a:t>
            </a:r>
            <a:r>
              <a:rPr sz="1200" dirty="0">
                <a:latin typeface="Arial"/>
                <a:cs typeface="Arial"/>
              </a:rPr>
              <a:t>transportant </a:t>
            </a:r>
            <a:r>
              <a:rPr sz="1200" spc="-5" dirty="0">
                <a:latin typeface="Arial"/>
                <a:cs typeface="Arial"/>
              </a:rPr>
              <a:t>l’information. La modulation ayant pour effet de reporter le spectre du signal  informatif au voisinage d’une fréquence </a:t>
            </a:r>
            <a:r>
              <a:rPr sz="1200" dirty="0">
                <a:latin typeface="Arial"/>
                <a:cs typeface="Arial"/>
              </a:rPr>
              <a:t>f</a:t>
            </a:r>
            <a:r>
              <a:rPr sz="1200" baseline="-10416" dirty="0">
                <a:latin typeface="Arial"/>
                <a:cs typeface="Arial"/>
              </a:rPr>
              <a:t>0 </a:t>
            </a:r>
            <a:r>
              <a:rPr sz="1200" spc="-5" dirty="0">
                <a:latin typeface="Arial"/>
                <a:cs typeface="Arial"/>
              </a:rPr>
              <a:t>plus élevée située dans un domaine favorable  </a:t>
            </a:r>
            <a:r>
              <a:rPr sz="1200" dirty="0">
                <a:latin typeface="Arial"/>
                <a:cs typeface="Arial"/>
              </a:rPr>
              <a:t>à </a:t>
            </a:r>
            <a:r>
              <a:rPr sz="1200" spc="-5" dirty="0">
                <a:latin typeface="Arial"/>
                <a:cs typeface="Arial"/>
              </a:rPr>
              <a:t>la propagation. La modulation consiste </a:t>
            </a:r>
            <a:r>
              <a:rPr sz="1200" dirty="0">
                <a:latin typeface="Arial"/>
                <a:cs typeface="Arial"/>
              </a:rPr>
              <a:t>à </a:t>
            </a:r>
            <a:r>
              <a:rPr sz="1200" spc="-5" dirty="0">
                <a:latin typeface="Arial"/>
                <a:cs typeface="Arial"/>
              </a:rPr>
              <a:t>faire varier l’un des paramètres de la porteuse  f</a:t>
            </a:r>
            <a:r>
              <a:rPr sz="1200" spc="-7" baseline="-10416" dirty="0">
                <a:latin typeface="Arial"/>
                <a:cs typeface="Arial"/>
              </a:rPr>
              <a:t>0 </a:t>
            </a:r>
            <a:r>
              <a:rPr sz="1200" dirty="0">
                <a:latin typeface="Arial"/>
                <a:cs typeface="Arial"/>
              </a:rPr>
              <a:t>, </a:t>
            </a:r>
            <a:r>
              <a:rPr sz="1200" spc="-5" dirty="0">
                <a:latin typeface="Arial"/>
                <a:cs typeface="Arial"/>
              </a:rPr>
              <a:t>soit l’amplitude, soit la fréquence, soit la phase proportionnellement au signal  </a:t>
            </a:r>
            <a:r>
              <a:rPr sz="1200" dirty="0">
                <a:latin typeface="Arial"/>
                <a:cs typeface="Arial"/>
              </a:rPr>
              <a:t>informatif.</a:t>
            </a:r>
            <a:endParaRPr sz="1200">
              <a:latin typeface="Arial"/>
              <a:cs typeface="Arial"/>
            </a:endParaRPr>
          </a:p>
          <a:p>
            <a:pPr>
              <a:lnSpc>
                <a:spcPct val="100000"/>
              </a:lnSpc>
              <a:spcBef>
                <a:spcPts val="50"/>
              </a:spcBef>
            </a:pPr>
            <a:endParaRPr sz="1200">
              <a:latin typeface="Arial"/>
              <a:cs typeface="Arial"/>
            </a:endParaRPr>
          </a:p>
          <a:p>
            <a:pPr marL="558800" marR="118745" lvl="3" indent="-228600" algn="just">
              <a:lnSpc>
                <a:spcPct val="95700"/>
              </a:lnSpc>
              <a:buFont typeface="Symbol"/>
              <a:buChar char=""/>
              <a:tabLst>
                <a:tab pos="558800" algn="l"/>
              </a:tabLst>
            </a:pPr>
            <a:r>
              <a:rPr sz="1200" b="1" u="heavy" spc="-5" dirty="0">
                <a:uFill>
                  <a:solidFill>
                    <a:srgbClr val="000000"/>
                  </a:solidFill>
                </a:uFill>
                <a:latin typeface="Arial"/>
                <a:cs typeface="Arial"/>
              </a:rPr>
              <a:t>Canal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Un canal indique le milieu dans lequel se propage le signal. Mais il indique aussi  la partie plus ou moins large du spectre occupé. Il peut être désigné par un code (en  télévision par exemple), soit par sa fréquence centrale (en radiodiffusion FM). Sa largeur  dépend du type d’application, avec 8MHz pour un canal TV, environ 250kHz pour un  canal FM et 12,599kHz en</a:t>
            </a:r>
            <a:r>
              <a:rPr sz="1200" spc="15" dirty="0">
                <a:latin typeface="Arial"/>
                <a:cs typeface="Arial"/>
              </a:rPr>
              <a:t> </a:t>
            </a:r>
            <a:r>
              <a:rPr sz="1200" spc="-5" dirty="0">
                <a:latin typeface="Arial"/>
                <a:cs typeface="Arial"/>
              </a:rPr>
              <a:t>téléphonie.</a:t>
            </a:r>
            <a:endParaRPr sz="1200">
              <a:latin typeface="Arial"/>
              <a:cs typeface="Arial"/>
            </a:endParaRPr>
          </a:p>
          <a:p>
            <a:pPr lvl="3">
              <a:lnSpc>
                <a:spcPct val="100000"/>
              </a:lnSpc>
              <a:spcBef>
                <a:spcPts val="5"/>
              </a:spcBef>
              <a:buFont typeface="Symbol"/>
              <a:buChar char=""/>
            </a:pPr>
            <a:endParaRPr sz="1300">
              <a:latin typeface="Arial"/>
              <a:cs typeface="Arial"/>
            </a:endParaRPr>
          </a:p>
          <a:p>
            <a:pPr marL="558800" marR="118745" lvl="3" indent="-228600" algn="just">
              <a:lnSpc>
                <a:spcPts val="1380"/>
              </a:lnSpc>
              <a:buFont typeface="Symbol"/>
              <a:buChar char=""/>
              <a:tabLst>
                <a:tab pos="558800" algn="l"/>
              </a:tabLst>
            </a:pPr>
            <a:r>
              <a:rPr sz="1200" b="1" u="heavy" spc="-5" dirty="0">
                <a:uFill>
                  <a:solidFill>
                    <a:srgbClr val="000000"/>
                  </a:solidFill>
                </a:uFill>
                <a:latin typeface="Arial"/>
                <a:cs typeface="Arial"/>
              </a:rPr>
              <a:t>Démodulation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c’est l’opération qui, </a:t>
            </a:r>
            <a:r>
              <a:rPr sz="1200" dirty="0">
                <a:latin typeface="Arial"/>
                <a:cs typeface="Arial"/>
              </a:rPr>
              <a:t>à </a:t>
            </a:r>
            <a:r>
              <a:rPr sz="1200" spc="-5" dirty="0">
                <a:latin typeface="Arial"/>
                <a:cs typeface="Arial"/>
              </a:rPr>
              <a:t>partir du signal modulé reçu du canal de  </a:t>
            </a:r>
            <a:r>
              <a:rPr sz="1200" dirty="0">
                <a:latin typeface="Arial"/>
                <a:cs typeface="Arial"/>
              </a:rPr>
              <a:t>transmission, </a:t>
            </a:r>
            <a:r>
              <a:rPr sz="1200" spc="-5" dirty="0">
                <a:latin typeface="Arial"/>
                <a:cs typeface="Arial"/>
              </a:rPr>
              <a:t>permet de </a:t>
            </a:r>
            <a:r>
              <a:rPr sz="1200" dirty="0">
                <a:latin typeface="Arial"/>
                <a:cs typeface="Arial"/>
              </a:rPr>
              <a:t>reconstituer </a:t>
            </a:r>
            <a:r>
              <a:rPr sz="1200" spc="-5" dirty="0">
                <a:latin typeface="Arial"/>
                <a:cs typeface="Arial"/>
              </a:rPr>
              <a:t>le </a:t>
            </a:r>
            <a:r>
              <a:rPr sz="1200" dirty="0">
                <a:latin typeface="Arial"/>
                <a:cs typeface="Arial"/>
              </a:rPr>
              <a:t>signal informatif (après</a:t>
            </a:r>
            <a:r>
              <a:rPr sz="1200" spc="-20" dirty="0">
                <a:latin typeface="Arial"/>
                <a:cs typeface="Arial"/>
              </a:rPr>
              <a:t> </a:t>
            </a:r>
            <a:r>
              <a:rPr sz="1200" dirty="0">
                <a:latin typeface="Arial"/>
                <a:cs typeface="Arial"/>
              </a:rPr>
              <a:t>traitement).</a:t>
            </a:r>
            <a:endParaRPr sz="1200">
              <a:latin typeface="Arial"/>
              <a:cs typeface="Arial"/>
            </a:endParaRPr>
          </a:p>
          <a:p>
            <a:pPr lvl="3">
              <a:lnSpc>
                <a:spcPct val="100000"/>
              </a:lnSpc>
              <a:spcBef>
                <a:spcPts val="35"/>
              </a:spcBef>
              <a:buFont typeface="Symbol"/>
              <a:buChar char=""/>
            </a:pPr>
            <a:endParaRPr sz="1250">
              <a:latin typeface="Arial"/>
              <a:cs typeface="Arial"/>
            </a:endParaRPr>
          </a:p>
          <a:p>
            <a:pPr marL="558800" marR="120014" lvl="3" indent="-228600" algn="just">
              <a:lnSpc>
                <a:spcPts val="1370"/>
              </a:lnSpc>
              <a:buFont typeface="Symbol"/>
              <a:buChar char=""/>
              <a:tabLst>
                <a:tab pos="558800" algn="l"/>
              </a:tabLst>
            </a:pPr>
            <a:r>
              <a:rPr sz="1200" b="1" u="heavy" spc="-5" dirty="0">
                <a:uFill>
                  <a:solidFill>
                    <a:srgbClr val="000000"/>
                  </a:solidFill>
                </a:uFill>
                <a:latin typeface="Arial"/>
                <a:cs typeface="Arial"/>
              </a:rPr>
              <a:t>Amplificateur </a:t>
            </a:r>
            <a:r>
              <a:rPr sz="1200" b="1" u="heavy" dirty="0">
                <a:uFill>
                  <a:solidFill>
                    <a:srgbClr val="000000"/>
                  </a:solidFill>
                </a:uFill>
                <a:latin typeface="Arial"/>
                <a:cs typeface="Arial"/>
              </a:rPr>
              <a:t>(Emetteur-Récepteur) :</a:t>
            </a:r>
            <a:r>
              <a:rPr sz="1200" b="1" dirty="0">
                <a:latin typeface="Arial"/>
                <a:cs typeface="Arial"/>
              </a:rPr>
              <a:t> </a:t>
            </a:r>
            <a:r>
              <a:rPr sz="1200" spc="-5" dirty="0">
                <a:latin typeface="Arial"/>
                <a:cs typeface="Arial"/>
              </a:rPr>
              <a:t>il </a:t>
            </a:r>
            <a:r>
              <a:rPr sz="1200" dirty="0">
                <a:latin typeface="Arial"/>
                <a:cs typeface="Arial"/>
              </a:rPr>
              <a:t>a </a:t>
            </a:r>
            <a:r>
              <a:rPr sz="1200" spc="-5" dirty="0">
                <a:latin typeface="Arial"/>
                <a:cs typeface="Arial"/>
              </a:rPr>
              <a:t>pour fonction d’augmenter le niveau du  signal, les amplificateurs les plus courants sont </a:t>
            </a:r>
            <a:r>
              <a:rPr sz="1200" dirty="0">
                <a:latin typeface="Arial"/>
                <a:cs typeface="Arial"/>
              </a:rPr>
              <a:t>à</a:t>
            </a:r>
            <a:r>
              <a:rPr sz="1200" spc="25" dirty="0">
                <a:latin typeface="Arial"/>
                <a:cs typeface="Arial"/>
              </a:rPr>
              <a:t> </a:t>
            </a:r>
            <a:r>
              <a:rPr sz="1200" dirty="0">
                <a:latin typeface="Arial"/>
                <a:cs typeface="Arial"/>
              </a:rPr>
              <a:t>transistors.</a:t>
            </a:r>
            <a:endParaRPr sz="1200">
              <a:latin typeface="Arial"/>
              <a:cs typeface="Arial"/>
            </a:endParaRPr>
          </a:p>
          <a:p>
            <a:pPr lvl="3">
              <a:lnSpc>
                <a:spcPct val="100000"/>
              </a:lnSpc>
              <a:spcBef>
                <a:spcPts val="40"/>
              </a:spcBef>
              <a:buFont typeface="Symbol"/>
              <a:buChar char=""/>
            </a:pPr>
            <a:endParaRPr sz="1250">
              <a:latin typeface="Arial"/>
              <a:cs typeface="Arial"/>
            </a:endParaRPr>
          </a:p>
          <a:p>
            <a:pPr marL="558165" marR="119380" lvl="3" indent="-228600" algn="just">
              <a:lnSpc>
                <a:spcPts val="1370"/>
              </a:lnSpc>
              <a:buFont typeface="Symbol"/>
              <a:buChar char=""/>
              <a:tabLst>
                <a:tab pos="558800" algn="l"/>
              </a:tabLst>
            </a:pPr>
            <a:r>
              <a:rPr sz="1200" b="1" u="heavy" dirty="0">
                <a:uFill>
                  <a:solidFill>
                    <a:srgbClr val="000000"/>
                  </a:solidFill>
                </a:uFill>
                <a:latin typeface="Arial"/>
                <a:cs typeface="Arial"/>
              </a:rPr>
              <a:t>Filtres :</a:t>
            </a:r>
            <a:r>
              <a:rPr sz="1200" b="1" dirty="0">
                <a:latin typeface="Arial"/>
                <a:cs typeface="Arial"/>
              </a:rPr>
              <a:t> </a:t>
            </a:r>
            <a:r>
              <a:rPr sz="1200" spc="-5" dirty="0">
                <a:latin typeface="Arial"/>
                <a:cs typeface="Arial"/>
              </a:rPr>
              <a:t>ils ont pour fonction de séparer les signaux utiles des autres, ils sont  omniprésents, et </a:t>
            </a:r>
            <a:r>
              <a:rPr sz="1200" dirty="0">
                <a:latin typeface="Arial"/>
                <a:cs typeface="Arial"/>
              </a:rPr>
              <a:t>à </a:t>
            </a:r>
            <a:r>
              <a:rPr sz="1200" spc="-5" dirty="0">
                <a:latin typeface="Arial"/>
                <a:cs typeface="Arial"/>
              </a:rPr>
              <a:t>base de condensateurs et de</a:t>
            </a:r>
            <a:r>
              <a:rPr sz="1200" spc="25" dirty="0">
                <a:latin typeface="Arial"/>
                <a:cs typeface="Arial"/>
              </a:rPr>
              <a:t> </a:t>
            </a:r>
            <a:r>
              <a:rPr sz="1200" spc="-5" dirty="0">
                <a:latin typeface="Arial"/>
                <a:cs typeface="Arial"/>
              </a:rPr>
              <a:t>bobines.</a:t>
            </a:r>
            <a:endParaRPr sz="1200">
              <a:latin typeface="Arial"/>
              <a:cs typeface="Arial"/>
            </a:endParaRPr>
          </a:p>
          <a:p>
            <a:pPr lvl="3">
              <a:lnSpc>
                <a:spcPct val="100000"/>
              </a:lnSpc>
              <a:spcBef>
                <a:spcPts val="30"/>
              </a:spcBef>
              <a:buFont typeface="Symbol"/>
              <a:buChar char=""/>
            </a:pPr>
            <a:endParaRPr sz="1250">
              <a:latin typeface="Arial"/>
              <a:cs typeface="Arial"/>
            </a:endParaRPr>
          </a:p>
          <a:p>
            <a:pPr marL="558800" marR="119380" lvl="3" indent="-228600" algn="just">
              <a:lnSpc>
                <a:spcPts val="1380"/>
              </a:lnSpc>
              <a:spcBef>
                <a:spcPts val="5"/>
              </a:spcBef>
              <a:buFont typeface="Symbol"/>
              <a:buChar char=""/>
              <a:tabLst>
                <a:tab pos="558800" algn="l"/>
              </a:tabLst>
            </a:pPr>
            <a:r>
              <a:rPr sz="1200" b="1" u="heavy" spc="-5" dirty="0">
                <a:uFill>
                  <a:solidFill>
                    <a:srgbClr val="000000"/>
                  </a:solidFill>
                </a:uFill>
                <a:latin typeface="Arial"/>
                <a:cs typeface="Arial"/>
              </a:rPr>
              <a:t>Antenne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c’est une interface entre le milieu dans lequel les ondes se propagent et  l’appareil où elles sont</a:t>
            </a:r>
            <a:r>
              <a:rPr sz="1200" spc="10" dirty="0">
                <a:latin typeface="Arial"/>
                <a:cs typeface="Arial"/>
              </a:rPr>
              <a:t> </a:t>
            </a:r>
            <a:r>
              <a:rPr sz="1200" spc="-5" dirty="0">
                <a:latin typeface="Arial"/>
                <a:cs typeface="Arial"/>
              </a:rPr>
              <a:t>guidées.</a:t>
            </a:r>
            <a:endParaRPr sz="1200">
              <a:latin typeface="Arial"/>
              <a:cs typeface="Arial"/>
            </a:endParaRPr>
          </a:p>
          <a:p>
            <a:pPr marL="551815" marR="118110" algn="just">
              <a:lnSpc>
                <a:spcPts val="1380"/>
              </a:lnSpc>
            </a:pPr>
            <a:r>
              <a:rPr sz="1200" spc="-5" dirty="0">
                <a:latin typeface="Arial"/>
                <a:cs typeface="Arial"/>
              </a:rPr>
              <a:t>Les antennes pour mobiles sont en général peu directives et parfois </a:t>
            </a:r>
            <a:r>
              <a:rPr sz="1200" dirty="0">
                <a:latin typeface="Arial"/>
                <a:cs typeface="Arial"/>
              </a:rPr>
              <a:t>« </a:t>
            </a:r>
            <a:r>
              <a:rPr sz="1200" spc="-5" dirty="0">
                <a:latin typeface="Arial"/>
                <a:cs typeface="Arial"/>
              </a:rPr>
              <a:t>électriquement  petites (vis-à-vis de la longueur d’onde). Ces antennes sont </a:t>
            </a:r>
            <a:r>
              <a:rPr sz="1200" dirty="0">
                <a:latin typeface="Arial"/>
                <a:cs typeface="Arial"/>
              </a:rPr>
              <a:t>fréquemment </a:t>
            </a:r>
            <a:r>
              <a:rPr sz="1200" spc="-5" dirty="0">
                <a:latin typeface="Arial"/>
                <a:cs typeface="Arial"/>
              </a:rPr>
              <a:t>réalisées en  technologie imprimée afin de réduire les coûts de production en</a:t>
            </a:r>
            <a:r>
              <a:rPr sz="1200" spc="25" dirty="0">
                <a:latin typeface="Arial"/>
                <a:cs typeface="Arial"/>
              </a:rPr>
              <a:t> </a:t>
            </a:r>
            <a:r>
              <a:rPr sz="1200" spc="-5" dirty="0">
                <a:latin typeface="Arial"/>
                <a:cs typeface="Arial"/>
              </a:rPr>
              <a:t>série.</a:t>
            </a:r>
            <a:endParaRPr sz="1200">
              <a:latin typeface="Arial"/>
              <a:cs typeface="Arial"/>
            </a:endParaRPr>
          </a:p>
        </p:txBody>
      </p:sp>
      <p:grpSp>
        <p:nvGrpSpPr>
          <p:cNvPr id="7" name="object 7"/>
          <p:cNvGrpSpPr/>
          <p:nvPr/>
        </p:nvGrpSpPr>
        <p:grpSpPr>
          <a:xfrm>
            <a:off x="5559552" y="904494"/>
            <a:ext cx="1354455" cy="1141095"/>
            <a:chOff x="5559552" y="904494"/>
            <a:chExt cx="1354455" cy="1141095"/>
          </a:xfrm>
        </p:grpSpPr>
        <p:sp>
          <p:nvSpPr>
            <p:cNvPr id="8" name="object 8"/>
            <p:cNvSpPr/>
            <p:nvPr/>
          </p:nvSpPr>
          <p:spPr>
            <a:xfrm>
              <a:off x="5564124" y="909066"/>
              <a:ext cx="1344930" cy="1131570"/>
            </a:xfrm>
            <a:custGeom>
              <a:avLst/>
              <a:gdLst/>
              <a:ahLst/>
              <a:cxnLst/>
              <a:rect l="l" t="t" r="r" b="b"/>
              <a:pathLst>
                <a:path w="1344929" h="1131570">
                  <a:moveTo>
                    <a:pt x="0" y="1131570"/>
                  </a:moveTo>
                  <a:lnTo>
                    <a:pt x="1344929" y="1131570"/>
                  </a:lnTo>
                  <a:lnTo>
                    <a:pt x="1344929" y="0"/>
                  </a:lnTo>
                  <a:lnTo>
                    <a:pt x="0" y="0"/>
                  </a:lnTo>
                  <a:lnTo>
                    <a:pt x="0" y="1131570"/>
                  </a:lnTo>
                  <a:close/>
                </a:path>
              </a:pathLst>
            </a:custGeom>
            <a:ln w="9144">
              <a:solidFill>
                <a:srgbClr val="FF0000"/>
              </a:solidFill>
            </a:ln>
          </p:spPr>
          <p:txBody>
            <a:bodyPr wrap="square" lIns="0" tIns="0" rIns="0" bIns="0" rtlCol="0"/>
            <a:lstStyle/>
            <a:p>
              <a:endParaRPr/>
            </a:p>
          </p:txBody>
        </p:sp>
        <p:sp>
          <p:nvSpPr>
            <p:cNvPr id="9" name="object 9"/>
            <p:cNvSpPr/>
            <p:nvPr/>
          </p:nvSpPr>
          <p:spPr>
            <a:xfrm>
              <a:off x="6105906" y="959354"/>
              <a:ext cx="700278" cy="30098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707884" y="1257677"/>
              <a:ext cx="5715" cy="0"/>
            </a:xfrm>
            <a:custGeom>
              <a:avLst/>
              <a:gdLst/>
              <a:ahLst/>
              <a:cxnLst/>
              <a:rect l="l" t="t" r="r" b="b"/>
              <a:pathLst>
                <a:path w="5715">
                  <a:moveTo>
                    <a:pt x="0" y="0"/>
                  </a:moveTo>
                  <a:lnTo>
                    <a:pt x="5333" y="0"/>
                  </a:lnTo>
                </a:path>
              </a:pathLst>
            </a:custGeom>
            <a:ln w="5333">
              <a:solidFill>
                <a:srgbClr val="A1A8A4"/>
              </a:solidFill>
            </a:ln>
          </p:spPr>
          <p:txBody>
            <a:bodyPr wrap="square" lIns="0" tIns="0" rIns="0" bIns="0" rtlCol="0"/>
            <a:lstStyle/>
            <a:p>
              <a:endParaRPr/>
            </a:p>
          </p:txBody>
        </p:sp>
        <p:sp>
          <p:nvSpPr>
            <p:cNvPr id="11" name="object 11"/>
            <p:cNvSpPr/>
            <p:nvPr/>
          </p:nvSpPr>
          <p:spPr>
            <a:xfrm>
              <a:off x="6128766" y="1260344"/>
              <a:ext cx="75437" cy="457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284974" y="1260344"/>
              <a:ext cx="11429" cy="914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140196" y="1264916"/>
              <a:ext cx="64007" cy="9144"/>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146292" y="1269488"/>
              <a:ext cx="248410" cy="2819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6111240" y="1293110"/>
              <a:ext cx="329946" cy="41909"/>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6117336" y="1255010"/>
              <a:ext cx="694944" cy="118109"/>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6111240" y="1335020"/>
              <a:ext cx="11429" cy="19050"/>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6111240" y="1354070"/>
              <a:ext cx="11429" cy="9144"/>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6117336" y="1365881"/>
              <a:ext cx="5715" cy="0"/>
            </a:xfrm>
            <a:custGeom>
              <a:avLst/>
              <a:gdLst/>
              <a:ahLst/>
              <a:cxnLst/>
              <a:rect l="l" t="t" r="r" b="b"/>
              <a:pathLst>
                <a:path w="5714">
                  <a:moveTo>
                    <a:pt x="0" y="0"/>
                  </a:moveTo>
                  <a:lnTo>
                    <a:pt x="5334" y="0"/>
                  </a:lnTo>
                </a:path>
              </a:pathLst>
            </a:custGeom>
            <a:ln w="5333">
              <a:solidFill>
                <a:srgbClr val="B4AD9E"/>
              </a:solidFill>
            </a:ln>
          </p:spPr>
          <p:txBody>
            <a:bodyPr wrap="square" lIns="0" tIns="0" rIns="0" bIns="0" rtlCol="0"/>
            <a:lstStyle/>
            <a:p>
              <a:endParaRPr/>
            </a:p>
          </p:txBody>
        </p:sp>
        <p:sp>
          <p:nvSpPr>
            <p:cNvPr id="20" name="object 20"/>
            <p:cNvSpPr/>
            <p:nvPr/>
          </p:nvSpPr>
          <p:spPr>
            <a:xfrm>
              <a:off x="6122670" y="1375406"/>
              <a:ext cx="6350" cy="0"/>
            </a:xfrm>
            <a:custGeom>
              <a:avLst/>
              <a:gdLst/>
              <a:ahLst/>
              <a:cxnLst/>
              <a:rect l="l" t="t" r="r" b="b"/>
              <a:pathLst>
                <a:path w="6350">
                  <a:moveTo>
                    <a:pt x="0" y="0"/>
                  </a:moveTo>
                  <a:lnTo>
                    <a:pt x="6096" y="0"/>
                  </a:lnTo>
                </a:path>
              </a:pathLst>
            </a:custGeom>
            <a:ln w="4572">
              <a:solidFill>
                <a:srgbClr val="A1A8A4"/>
              </a:solidFill>
            </a:ln>
          </p:spPr>
          <p:txBody>
            <a:bodyPr wrap="square" lIns="0" tIns="0" rIns="0" bIns="0" rtlCol="0"/>
            <a:lstStyle/>
            <a:p>
              <a:endParaRPr/>
            </a:p>
          </p:txBody>
        </p:sp>
        <p:sp>
          <p:nvSpPr>
            <p:cNvPr id="21" name="object 21"/>
            <p:cNvSpPr/>
            <p:nvPr/>
          </p:nvSpPr>
          <p:spPr>
            <a:xfrm>
              <a:off x="6122670" y="1379978"/>
              <a:ext cx="6350" cy="0"/>
            </a:xfrm>
            <a:custGeom>
              <a:avLst/>
              <a:gdLst/>
              <a:ahLst/>
              <a:cxnLst/>
              <a:rect l="l" t="t" r="r" b="b"/>
              <a:pathLst>
                <a:path w="6350">
                  <a:moveTo>
                    <a:pt x="0" y="0"/>
                  </a:moveTo>
                  <a:lnTo>
                    <a:pt x="6096" y="0"/>
                  </a:lnTo>
                </a:path>
              </a:pathLst>
            </a:custGeom>
            <a:ln w="4572">
              <a:solidFill>
                <a:srgbClr val="B4AD9E"/>
              </a:solidFill>
            </a:ln>
          </p:spPr>
          <p:txBody>
            <a:bodyPr wrap="square" lIns="0" tIns="0" rIns="0" bIns="0" rtlCol="0"/>
            <a:lstStyle/>
            <a:p>
              <a:endParaRPr/>
            </a:p>
          </p:txBody>
        </p:sp>
        <p:sp>
          <p:nvSpPr>
            <p:cNvPr id="22" name="object 22"/>
            <p:cNvSpPr/>
            <p:nvPr/>
          </p:nvSpPr>
          <p:spPr>
            <a:xfrm>
              <a:off x="6122670" y="1384550"/>
              <a:ext cx="6350" cy="0"/>
            </a:xfrm>
            <a:custGeom>
              <a:avLst/>
              <a:gdLst/>
              <a:ahLst/>
              <a:cxnLst/>
              <a:rect l="l" t="t" r="r" b="b"/>
              <a:pathLst>
                <a:path w="6350">
                  <a:moveTo>
                    <a:pt x="0" y="0"/>
                  </a:moveTo>
                  <a:lnTo>
                    <a:pt x="6096" y="0"/>
                  </a:lnTo>
                </a:path>
              </a:pathLst>
            </a:custGeom>
            <a:ln w="4572">
              <a:solidFill>
                <a:srgbClr val="C1BCAD"/>
              </a:solidFill>
            </a:ln>
          </p:spPr>
          <p:txBody>
            <a:bodyPr wrap="square" lIns="0" tIns="0" rIns="0" bIns="0" rtlCol="0"/>
            <a:lstStyle/>
            <a:p>
              <a:endParaRPr/>
            </a:p>
          </p:txBody>
        </p:sp>
        <p:sp>
          <p:nvSpPr>
            <p:cNvPr id="23" name="object 23"/>
            <p:cNvSpPr/>
            <p:nvPr/>
          </p:nvSpPr>
          <p:spPr>
            <a:xfrm>
              <a:off x="6122670" y="1373120"/>
              <a:ext cx="689609" cy="80010"/>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5914644" y="1459988"/>
              <a:ext cx="58419" cy="0"/>
            </a:xfrm>
            <a:custGeom>
              <a:avLst/>
              <a:gdLst/>
              <a:ahLst/>
              <a:cxnLst/>
              <a:rect l="l" t="t" r="r" b="b"/>
              <a:pathLst>
                <a:path w="58420">
                  <a:moveTo>
                    <a:pt x="0" y="0"/>
                  </a:moveTo>
                  <a:lnTo>
                    <a:pt x="57912" y="0"/>
                  </a:lnTo>
                </a:path>
              </a:pathLst>
            </a:custGeom>
            <a:ln w="4572">
              <a:solidFill>
                <a:srgbClr val="CEC8B9"/>
              </a:solidFill>
            </a:ln>
          </p:spPr>
          <p:txBody>
            <a:bodyPr wrap="square" lIns="0" tIns="0" rIns="0" bIns="0" rtlCol="0"/>
            <a:lstStyle/>
            <a:p>
              <a:endParaRPr/>
            </a:p>
          </p:txBody>
        </p:sp>
        <p:sp>
          <p:nvSpPr>
            <p:cNvPr id="25" name="object 25"/>
            <p:cNvSpPr/>
            <p:nvPr/>
          </p:nvSpPr>
          <p:spPr>
            <a:xfrm>
              <a:off x="6122670" y="1448558"/>
              <a:ext cx="660653" cy="18287"/>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6771132" y="1464560"/>
              <a:ext cx="6350" cy="0"/>
            </a:xfrm>
            <a:custGeom>
              <a:avLst/>
              <a:gdLst/>
              <a:ahLst/>
              <a:cxnLst/>
              <a:rect l="l" t="t" r="r" b="b"/>
              <a:pathLst>
                <a:path w="6350">
                  <a:moveTo>
                    <a:pt x="0" y="0"/>
                  </a:moveTo>
                  <a:lnTo>
                    <a:pt x="6096" y="0"/>
                  </a:lnTo>
                </a:path>
              </a:pathLst>
            </a:custGeom>
            <a:ln w="4572">
              <a:solidFill>
                <a:srgbClr val="CBD4D5"/>
              </a:solidFill>
            </a:ln>
          </p:spPr>
          <p:txBody>
            <a:bodyPr wrap="square" lIns="0" tIns="0" rIns="0" bIns="0" rtlCol="0"/>
            <a:lstStyle/>
            <a:p>
              <a:endParaRPr/>
            </a:p>
          </p:txBody>
        </p:sp>
        <p:sp>
          <p:nvSpPr>
            <p:cNvPr id="27" name="object 27"/>
            <p:cNvSpPr/>
            <p:nvPr/>
          </p:nvSpPr>
          <p:spPr>
            <a:xfrm>
              <a:off x="6771132" y="1469132"/>
              <a:ext cx="6350" cy="0"/>
            </a:xfrm>
            <a:custGeom>
              <a:avLst/>
              <a:gdLst/>
              <a:ahLst/>
              <a:cxnLst/>
              <a:rect l="l" t="t" r="r" b="b"/>
              <a:pathLst>
                <a:path w="6350">
                  <a:moveTo>
                    <a:pt x="0" y="0"/>
                  </a:moveTo>
                  <a:lnTo>
                    <a:pt x="6096" y="0"/>
                  </a:lnTo>
                </a:path>
              </a:pathLst>
            </a:custGeom>
            <a:ln w="4572">
              <a:solidFill>
                <a:srgbClr val="BEC5C4"/>
              </a:solidFill>
            </a:ln>
          </p:spPr>
          <p:txBody>
            <a:bodyPr wrap="square" lIns="0" tIns="0" rIns="0" bIns="0" rtlCol="0"/>
            <a:lstStyle/>
            <a:p>
              <a:endParaRPr/>
            </a:p>
          </p:txBody>
        </p:sp>
        <p:sp>
          <p:nvSpPr>
            <p:cNvPr id="28" name="object 28"/>
            <p:cNvSpPr/>
            <p:nvPr/>
          </p:nvSpPr>
          <p:spPr>
            <a:xfrm>
              <a:off x="5660136" y="1462274"/>
              <a:ext cx="1117091" cy="521970"/>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6389368" y="1986911"/>
              <a:ext cx="5715" cy="0"/>
            </a:xfrm>
            <a:custGeom>
              <a:avLst/>
              <a:gdLst/>
              <a:ahLst/>
              <a:cxnLst/>
              <a:rect l="l" t="t" r="r" b="b"/>
              <a:pathLst>
                <a:path w="5714">
                  <a:moveTo>
                    <a:pt x="0" y="0"/>
                  </a:moveTo>
                  <a:lnTo>
                    <a:pt x="5334" y="0"/>
                  </a:lnTo>
                </a:path>
              </a:pathLst>
            </a:custGeom>
            <a:ln w="5333">
              <a:solidFill>
                <a:srgbClr val="BEC5C4"/>
              </a:solidFill>
            </a:ln>
          </p:spPr>
          <p:txBody>
            <a:bodyPr wrap="square" lIns="0" tIns="0" rIns="0" bIns="0" rtlCol="0"/>
            <a:lstStyle/>
            <a:p>
              <a:endParaRPr/>
            </a:p>
          </p:txBody>
        </p:sp>
      </p:grpSp>
      <p:grpSp>
        <p:nvGrpSpPr>
          <p:cNvPr id="30" name="object 30"/>
          <p:cNvGrpSpPr/>
          <p:nvPr/>
        </p:nvGrpSpPr>
        <p:grpSpPr>
          <a:xfrm>
            <a:off x="2931414" y="8815578"/>
            <a:ext cx="2089785" cy="1108710"/>
            <a:chOff x="2931414" y="8815578"/>
            <a:chExt cx="2089785" cy="1108710"/>
          </a:xfrm>
        </p:grpSpPr>
        <p:sp>
          <p:nvSpPr>
            <p:cNvPr id="31" name="object 31"/>
            <p:cNvSpPr/>
            <p:nvPr/>
          </p:nvSpPr>
          <p:spPr>
            <a:xfrm>
              <a:off x="2935986" y="8820150"/>
              <a:ext cx="2080260" cy="1099820"/>
            </a:xfrm>
            <a:custGeom>
              <a:avLst/>
              <a:gdLst/>
              <a:ahLst/>
              <a:cxnLst/>
              <a:rect l="l" t="t" r="r" b="b"/>
              <a:pathLst>
                <a:path w="2080260" h="1099820">
                  <a:moveTo>
                    <a:pt x="0" y="1099566"/>
                  </a:moveTo>
                  <a:lnTo>
                    <a:pt x="2080260" y="1099566"/>
                  </a:lnTo>
                  <a:lnTo>
                    <a:pt x="2080260" y="0"/>
                  </a:lnTo>
                  <a:lnTo>
                    <a:pt x="0" y="0"/>
                  </a:lnTo>
                  <a:lnTo>
                    <a:pt x="0" y="1099566"/>
                  </a:lnTo>
                  <a:close/>
                </a:path>
              </a:pathLst>
            </a:custGeom>
            <a:ln w="9144">
              <a:solidFill>
                <a:srgbClr val="FF0000"/>
              </a:solidFill>
            </a:ln>
          </p:spPr>
          <p:txBody>
            <a:bodyPr wrap="square" lIns="0" tIns="0" rIns="0" bIns="0" rtlCol="0"/>
            <a:lstStyle/>
            <a:p>
              <a:endParaRPr/>
            </a:p>
          </p:txBody>
        </p:sp>
        <p:sp>
          <p:nvSpPr>
            <p:cNvPr id="32" name="object 32"/>
            <p:cNvSpPr/>
            <p:nvPr/>
          </p:nvSpPr>
          <p:spPr>
            <a:xfrm>
              <a:off x="3032760" y="8871199"/>
              <a:ext cx="1885950" cy="997458"/>
            </a:xfrm>
            <a:prstGeom prst="rect">
              <a:avLst/>
            </a:prstGeom>
            <a:blipFill>
              <a:blip r:embed="rId15" cstate="print"/>
              <a:stretch>
                <a:fillRect/>
              </a:stretch>
            </a:blipFill>
          </p:spPr>
          <p:txBody>
            <a:bodyPr wrap="square" lIns="0" tIns="0" rIns="0" bIns="0" rtlCol="0"/>
            <a:lstStyle/>
            <a:p>
              <a:endParaRPr/>
            </a:p>
          </p:txBody>
        </p:sp>
      </p:grpSp>
      <p:sp>
        <p:nvSpPr>
          <p:cNvPr id="33" name="object 33"/>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34" name="object 34"/>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13</a:t>
            </a:fld>
            <a:r>
              <a:rPr spc="-5" dirty="0"/>
              <a:t>/30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txBox="1"/>
          <p:nvPr/>
        </p:nvSpPr>
        <p:spPr>
          <a:xfrm>
            <a:off x="527558" y="733294"/>
            <a:ext cx="3130550" cy="608965"/>
          </a:xfrm>
          <a:prstGeom prst="rect">
            <a:avLst/>
          </a:prstGeom>
        </p:spPr>
        <p:txBody>
          <a:bodyPr vert="horz" wrap="square" lIns="0" tIns="12700" rIns="0" bIns="0" rtlCol="0">
            <a:spAutoFit/>
          </a:bodyPr>
          <a:lstStyle/>
          <a:p>
            <a:pPr marL="439420" lvl="1" indent="-427355">
              <a:lnSpc>
                <a:spcPct val="100000"/>
              </a:lnSpc>
              <a:spcBef>
                <a:spcPts val="100"/>
              </a:spcBef>
              <a:buAutoNum type="arabicPeriod" startAt="2"/>
              <a:tabLst>
                <a:tab pos="440055" algn="l"/>
              </a:tabLst>
            </a:pPr>
            <a:r>
              <a:rPr sz="1600" b="1" u="heavy" dirty="0">
                <a:solidFill>
                  <a:srgbClr val="0000FF"/>
                </a:solidFill>
                <a:uFill>
                  <a:solidFill>
                    <a:srgbClr val="0000FF"/>
                  </a:solidFill>
                </a:uFill>
                <a:latin typeface="Comic Sans MS"/>
                <a:cs typeface="Comic Sans MS"/>
              </a:rPr>
              <a:t>Echelle </a:t>
            </a:r>
            <a:r>
              <a:rPr sz="1600" b="1" u="heavy" spc="-5" dirty="0">
                <a:solidFill>
                  <a:srgbClr val="0000FF"/>
                </a:solidFill>
                <a:uFill>
                  <a:solidFill>
                    <a:srgbClr val="0000FF"/>
                  </a:solidFill>
                </a:uFill>
                <a:latin typeface="Comic Sans MS"/>
                <a:cs typeface="Comic Sans MS"/>
              </a:rPr>
              <a:t>des</a:t>
            </a:r>
            <a:r>
              <a:rPr sz="1600" b="1" u="heavy" spc="-40" dirty="0">
                <a:solidFill>
                  <a:srgbClr val="0000FF"/>
                </a:solidFill>
                <a:uFill>
                  <a:solidFill>
                    <a:srgbClr val="0000FF"/>
                  </a:solidFill>
                </a:uFill>
                <a:latin typeface="Comic Sans MS"/>
                <a:cs typeface="Comic Sans MS"/>
              </a:rPr>
              <a:t> </a:t>
            </a:r>
            <a:r>
              <a:rPr sz="1600" b="1" u="heavy" spc="-5" dirty="0">
                <a:solidFill>
                  <a:srgbClr val="0000FF"/>
                </a:solidFill>
                <a:uFill>
                  <a:solidFill>
                    <a:srgbClr val="0000FF"/>
                  </a:solidFill>
                </a:uFill>
                <a:latin typeface="Comic Sans MS"/>
                <a:cs typeface="Comic Sans MS"/>
              </a:rPr>
              <a:t>rayonnements</a:t>
            </a:r>
            <a:endParaRPr sz="1600">
              <a:latin typeface="Comic Sans MS"/>
              <a:cs typeface="Comic Sans MS"/>
            </a:endParaRPr>
          </a:p>
          <a:p>
            <a:pPr marL="570230" lvl="2" indent="-558165">
              <a:lnSpc>
                <a:spcPct val="100000"/>
              </a:lnSpc>
              <a:spcBef>
                <a:spcPts val="990"/>
              </a:spcBef>
              <a:buAutoNum type="arabicPeriod"/>
              <a:tabLst>
                <a:tab pos="570865" algn="l"/>
              </a:tabLst>
            </a:pPr>
            <a:r>
              <a:rPr sz="1400" b="1" u="heavy" spc="-10" dirty="0">
                <a:solidFill>
                  <a:srgbClr val="0000FF"/>
                </a:solidFill>
                <a:uFill>
                  <a:solidFill>
                    <a:srgbClr val="0000FF"/>
                  </a:solidFill>
                </a:uFill>
                <a:latin typeface="Comic Sans MS"/>
                <a:cs typeface="Comic Sans MS"/>
              </a:rPr>
              <a:t>Répartition </a:t>
            </a:r>
            <a:r>
              <a:rPr sz="1400" b="1" u="heavy" spc="-5" dirty="0">
                <a:solidFill>
                  <a:srgbClr val="0000FF"/>
                </a:solidFill>
                <a:uFill>
                  <a:solidFill>
                    <a:srgbClr val="0000FF"/>
                  </a:solidFill>
                </a:uFill>
                <a:latin typeface="Comic Sans MS"/>
                <a:cs typeface="Comic Sans MS"/>
              </a:rPr>
              <a:t>des </a:t>
            </a:r>
            <a:r>
              <a:rPr sz="1400" b="1" u="heavy" spc="-10" dirty="0">
                <a:solidFill>
                  <a:srgbClr val="0000FF"/>
                </a:solidFill>
                <a:uFill>
                  <a:solidFill>
                    <a:srgbClr val="0000FF"/>
                  </a:solidFill>
                </a:uFill>
                <a:latin typeface="Comic Sans MS"/>
                <a:cs typeface="Comic Sans MS"/>
              </a:rPr>
              <a:t>rayonnements</a:t>
            </a:r>
            <a:endParaRPr sz="1400">
              <a:latin typeface="Comic Sans MS"/>
              <a:cs typeface="Comic Sans MS"/>
            </a:endParaRPr>
          </a:p>
        </p:txBody>
      </p:sp>
      <p:sp>
        <p:nvSpPr>
          <p:cNvPr id="7" name="object 7"/>
          <p:cNvSpPr txBox="1"/>
          <p:nvPr/>
        </p:nvSpPr>
        <p:spPr>
          <a:xfrm>
            <a:off x="527558" y="3371338"/>
            <a:ext cx="5361940" cy="4063365"/>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On </a:t>
            </a:r>
            <a:r>
              <a:rPr sz="1200" spc="-5" dirty="0">
                <a:latin typeface="Arial"/>
                <a:cs typeface="Arial"/>
              </a:rPr>
              <a:t>peut classifier les ondes électromagnétiques et citer quelques applications</a:t>
            </a:r>
            <a:r>
              <a:rPr sz="1200" spc="-10" dirty="0">
                <a:latin typeface="Arial"/>
                <a:cs typeface="Arial"/>
              </a:rPr>
              <a:t> </a:t>
            </a:r>
            <a:r>
              <a:rPr sz="1200" dirty="0">
                <a:latin typeface="Arial"/>
                <a:cs typeface="Arial"/>
              </a:rPr>
              <a:t>:</a:t>
            </a:r>
            <a:endParaRPr sz="1200">
              <a:latin typeface="Arial"/>
              <a:cs typeface="Arial"/>
            </a:endParaRPr>
          </a:p>
          <a:p>
            <a:pPr>
              <a:lnSpc>
                <a:spcPct val="100000"/>
              </a:lnSpc>
              <a:spcBef>
                <a:spcPts val="55"/>
              </a:spcBef>
            </a:pPr>
            <a:endParaRPr sz="1100">
              <a:latin typeface="Arial"/>
              <a:cs typeface="Arial"/>
            </a:endParaRPr>
          </a:p>
          <a:p>
            <a:pPr marL="193040">
              <a:lnSpc>
                <a:spcPct val="100000"/>
              </a:lnSpc>
              <a:tabLst>
                <a:tab pos="1363345" algn="l"/>
              </a:tabLst>
            </a:pPr>
            <a:r>
              <a:rPr sz="1200" b="1" dirty="0">
                <a:latin typeface="Arial"/>
                <a:cs typeface="Arial"/>
              </a:rPr>
              <a:t>Ondes </a:t>
            </a:r>
            <a:r>
              <a:rPr sz="1200" b="1" spc="-5" dirty="0">
                <a:latin typeface="Arial"/>
                <a:cs typeface="Arial"/>
              </a:rPr>
              <a:t>radio	</a:t>
            </a:r>
            <a:r>
              <a:rPr sz="1200" spc="-135" dirty="0">
                <a:latin typeface="Wingdings"/>
                <a:cs typeface="Wingdings"/>
              </a:rPr>
              <a:t></a:t>
            </a:r>
            <a:r>
              <a:rPr sz="1200" spc="-135" dirty="0">
                <a:latin typeface="Times New Roman"/>
                <a:cs typeface="Times New Roman"/>
              </a:rPr>
              <a:t> </a:t>
            </a:r>
            <a:r>
              <a:rPr sz="1200" spc="-5" dirty="0">
                <a:latin typeface="Arial"/>
                <a:cs typeface="Arial"/>
              </a:rPr>
              <a:t>Radio, </a:t>
            </a:r>
            <a:r>
              <a:rPr sz="1200" dirty="0">
                <a:latin typeface="Arial"/>
                <a:cs typeface="Arial"/>
              </a:rPr>
              <a:t>TV, </a:t>
            </a:r>
            <a:r>
              <a:rPr sz="1200" spc="-5" dirty="0">
                <a:latin typeface="Arial"/>
                <a:cs typeface="Arial"/>
              </a:rPr>
              <a:t>industrie, communications…</a:t>
            </a:r>
            <a:endParaRPr sz="1200">
              <a:latin typeface="Arial"/>
              <a:cs typeface="Arial"/>
            </a:endParaRPr>
          </a:p>
          <a:p>
            <a:pPr>
              <a:lnSpc>
                <a:spcPct val="100000"/>
              </a:lnSpc>
              <a:spcBef>
                <a:spcPts val="55"/>
              </a:spcBef>
            </a:pPr>
            <a:endParaRPr sz="1100">
              <a:latin typeface="Arial"/>
              <a:cs typeface="Arial"/>
            </a:endParaRPr>
          </a:p>
          <a:p>
            <a:pPr marL="193040">
              <a:lnSpc>
                <a:spcPct val="100000"/>
              </a:lnSpc>
              <a:tabLst>
                <a:tab pos="1363345" algn="l"/>
              </a:tabLst>
            </a:pPr>
            <a:r>
              <a:rPr sz="1200" b="1" dirty="0">
                <a:latin typeface="Arial"/>
                <a:cs typeface="Arial"/>
              </a:rPr>
              <a:t>Micro-ondes	</a:t>
            </a:r>
            <a:r>
              <a:rPr sz="1200" spc="-135" dirty="0">
                <a:latin typeface="Wingdings"/>
                <a:cs typeface="Wingdings"/>
              </a:rPr>
              <a:t></a:t>
            </a:r>
            <a:r>
              <a:rPr sz="1200" spc="-135" dirty="0">
                <a:latin typeface="Times New Roman"/>
                <a:cs typeface="Times New Roman"/>
              </a:rPr>
              <a:t> </a:t>
            </a:r>
            <a:r>
              <a:rPr sz="1200" spc="-5" dirty="0">
                <a:latin typeface="Arial"/>
                <a:cs typeface="Arial"/>
              </a:rPr>
              <a:t>Radar pour le guidage des avions, </a:t>
            </a:r>
            <a:r>
              <a:rPr sz="1200" dirty="0">
                <a:latin typeface="Arial"/>
                <a:cs typeface="Arial"/>
              </a:rPr>
              <a:t>four à</a:t>
            </a:r>
            <a:r>
              <a:rPr sz="1200" spc="-30" dirty="0">
                <a:latin typeface="Arial"/>
                <a:cs typeface="Arial"/>
              </a:rPr>
              <a:t> </a:t>
            </a:r>
            <a:r>
              <a:rPr sz="1200" spc="-5" dirty="0">
                <a:latin typeface="Arial"/>
                <a:cs typeface="Arial"/>
              </a:rPr>
              <a:t>micro-ondes…</a:t>
            </a:r>
            <a:endParaRPr sz="1200">
              <a:latin typeface="Arial"/>
              <a:cs typeface="Arial"/>
            </a:endParaRPr>
          </a:p>
          <a:p>
            <a:pPr>
              <a:lnSpc>
                <a:spcPct val="100000"/>
              </a:lnSpc>
              <a:spcBef>
                <a:spcPts val="35"/>
              </a:spcBef>
            </a:pPr>
            <a:endParaRPr sz="1200">
              <a:latin typeface="Arial"/>
              <a:cs typeface="Arial"/>
            </a:endParaRPr>
          </a:p>
          <a:p>
            <a:pPr marL="1542415" marR="29845" indent="-1350010" algn="just">
              <a:lnSpc>
                <a:spcPts val="1380"/>
              </a:lnSpc>
            </a:pPr>
            <a:r>
              <a:rPr sz="1200" b="1" dirty="0">
                <a:latin typeface="Arial"/>
                <a:cs typeface="Arial"/>
              </a:rPr>
              <a:t>Infrarouges </a:t>
            </a:r>
            <a:r>
              <a:rPr sz="1200" spc="-135" dirty="0">
                <a:latin typeface="Wingdings"/>
                <a:cs typeface="Wingdings"/>
              </a:rPr>
              <a:t></a:t>
            </a:r>
            <a:r>
              <a:rPr sz="1200" spc="-135" dirty="0">
                <a:latin typeface="Times New Roman"/>
                <a:cs typeface="Times New Roman"/>
              </a:rPr>
              <a:t> </a:t>
            </a:r>
            <a:r>
              <a:rPr sz="1200" spc="-5" dirty="0">
                <a:latin typeface="Arial"/>
                <a:cs typeface="Arial"/>
              </a:rPr>
              <a:t>Certaines caméras dites </a:t>
            </a:r>
            <a:r>
              <a:rPr sz="1200" dirty="0">
                <a:latin typeface="Arial"/>
                <a:cs typeface="Arial"/>
              </a:rPr>
              <a:t>thermiques : </a:t>
            </a:r>
            <a:r>
              <a:rPr sz="1200" spc="-5" dirty="0">
                <a:latin typeface="Arial"/>
                <a:cs typeface="Arial"/>
              </a:rPr>
              <a:t>détection  humaine, </a:t>
            </a:r>
            <a:r>
              <a:rPr sz="1200" dirty="0">
                <a:latin typeface="Arial"/>
                <a:cs typeface="Arial"/>
              </a:rPr>
              <a:t>télécommandes …</a:t>
            </a:r>
            <a:endParaRPr sz="1200">
              <a:latin typeface="Arial"/>
              <a:cs typeface="Arial"/>
            </a:endParaRPr>
          </a:p>
          <a:p>
            <a:pPr>
              <a:lnSpc>
                <a:spcPct val="100000"/>
              </a:lnSpc>
            </a:pPr>
            <a:endParaRPr sz="1200">
              <a:latin typeface="Arial"/>
              <a:cs typeface="Arial"/>
            </a:endParaRPr>
          </a:p>
          <a:p>
            <a:pPr marL="1542415" marR="30480" indent="-1350010" algn="just">
              <a:lnSpc>
                <a:spcPts val="1380"/>
              </a:lnSpc>
            </a:pPr>
            <a:r>
              <a:rPr sz="1200" b="1" dirty="0">
                <a:latin typeface="Arial"/>
                <a:cs typeface="Arial"/>
              </a:rPr>
              <a:t>Lumière visible </a:t>
            </a:r>
            <a:r>
              <a:rPr sz="1200" spc="-135" dirty="0">
                <a:latin typeface="Wingdings"/>
                <a:cs typeface="Wingdings"/>
              </a:rPr>
              <a:t></a:t>
            </a:r>
            <a:r>
              <a:rPr sz="1200" spc="30" dirty="0">
                <a:latin typeface="Times New Roman"/>
                <a:cs typeface="Times New Roman"/>
              </a:rPr>
              <a:t> </a:t>
            </a:r>
            <a:r>
              <a:rPr sz="1200" spc="-5" dirty="0">
                <a:latin typeface="Arial"/>
                <a:cs typeface="Arial"/>
              </a:rPr>
              <a:t>La lumière visible (œil humain) n'est qu'une petite  "fenêtre" des ondes électromagnétiques </a:t>
            </a:r>
            <a:r>
              <a:rPr sz="1200" dirty="0">
                <a:latin typeface="Arial"/>
                <a:cs typeface="Arial"/>
              </a:rPr>
              <a:t>: </a:t>
            </a:r>
            <a:r>
              <a:rPr sz="1200" spc="-5" dirty="0">
                <a:latin typeface="Arial"/>
                <a:cs typeface="Arial"/>
              </a:rPr>
              <a:t>caméras,  plaques photographiques.</a:t>
            </a:r>
            <a:endParaRPr sz="1200">
              <a:latin typeface="Arial"/>
              <a:cs typeface="Arial"/>
            </a:endParaRPr>
          </a:p>
          <a:p>
            <a:pPr>
              <a:lnSpc>
                <a:spcPct val="100000"/>
              </a:lnSpc>
              <a:spcBef>
                <a:spcPts val="50"/>
              </a:spcBef>
            </a:pPr>
            <a:endParaRPr sz="1150">
              <a:latin typeface="Arial"/>
              <a:cs typeface="Arial"/>
            </a:endParaRPr>
          </a:p>
          <a:p>
            <a:pPr marL="1542415" marR="30480" indent="-1350010" algn="just">
              <a:lnSpc>
                <a:spcPts val="1380"/>
              </a:lnSpc>
            </a:pPr>
            <a:r>
              <a:rPr sz="1200" b="1" dirty="0">
                <a:latin typeface="Arial"/>
                <a:cs typeface="Arial"/>
              </a:rPr>
              <a:t>Ultraviolets </a:t>
            </a:r>
            <a:r>
              <a:rPr sz="1200" spc="-135" dirty="0">
                <a:latin typeface="Wingdings"/>
                <a:cs typeface="Wingdings"/>
              </a:rPr>
              <a:t></a:t>
            </a:r>
            <a:r>
              <a:rPr sz="1200" spc="-135" dirty="0">
                <a:latin typeface="Times New Roman"/>
                <a:cs typeface="Times New Roman"/>
              </a:rPr>
              <a:t> </a:t>
            </a:r>
            <a:r>
              <a:rPr sz="1200" spc="-5" dirty="0">
                <a:latin typeface="Arial"/>
                <a:cs typeface="Arial"/>
              </a:rPr>
              <a:t>Certaines plaques photographiques, certaines  caméras </a:t>
            </a:r>
            <a:r>
              <a:rPr sz="1200" dirty="0">
                <a:latin typeface="Arial"/>
                <a:cs typeface="Arial"/>
              </a:rPr>
              <a:t>: </a:t>
            </a:r>
            <a:r>
              <a:rPr sz="1200" spc="-5" dirty="0">
                <a:latin typeface="Arial"/>
                <a:cs typeface="Arial"/>
              </a:rPr>
              <a:t>bronzage, stérilisation…</a:t>
            </a:r>
            <a:endParaRPr sz="1200">
              <a:latin typeface="Arial"/>
              <a:cs typeface="Arial"/>
            </a:endParaRPr>
          </a:p>
          <a:p>
            <a:pPr>
              <a:lnSpc>
                <a:spcPct val="100000"/>
              </a:lnSpc>
              <a:spcBef>
                <a:spcPts val="20"/>
              </a:spcBef>
            </a:pPr>
            <a:endParaRPr sz="1100">
              <a:latin typeface="Arial"/>
              <a:cs typeface="Arial"/>
            </a:endParaRPr>
          </a:p>
          <a:p>
            <a:pPr marL="193040">
              <a:lnSpc>
                <a:spcPct val="100000"/>
              </a:lnSpc>
              <a:tabLst>
                <a:tab pos="1363345" algn="l"/>
              </a:tabLst>
            </a:pPr>
            <a:r>
              <a:rPr sz="1200" b="1" spc="-10" dirty="0">
                <a:latin typeface="Arial"/>
                <a:cs typeface="Arial"/>
              </a:rPr>
              <a:t>Rayons</a:t>
            </a:r>
            <a:r>
              <a:rPr sz="1200" b="1" spc="5" dirty="0">
                <a:latin typeface="Arial"/>
                <a:cs typeface="Arial"/>
              </a:rPr>
              <a:t> </a:t>
            </a:r>
            <a:r>
              <a:rPr sz="1200" b="1" dirty="0">
                <a:latin typeface="Arial"/>
                <a:cs typeface="Arial"/>
              </a:rPr>
              <a:t>X	</a:t>
            </a:r>
            <a:r>
              <a:rPr sz="1200" spc="-135" dirty="0">
                <a:latin typeface="Wingdings"/>
                <a:cs typeface="Wingdings"/>
              </a:rPr>
              <a:t></a:t>
            </a:r>
            <a:r>
              <a:rPr sz="1200" spc="-135" dirty="0">
                <a:latin typeface="Times New Roman"/>
                <a:cs typeface="Times New Roman"/>
              </a:rPr>
              <a:t> </a:t>
            </a:r>
            <a:r>
              <a:rPr sz="1200" spc="-5" dirty="0">
                <a:latin typeface="Arial"/>
                <a:cs typeface="Arial"/>
              </a:rPr>
              <a:t>Certaines plaques photographiques </a:t>
            </a:r>
            <a:r>
              <a:rPr sz="1200" dirty="0">
                <a:latin typeface="Arial"/>
                <a:cs typeface="Arial"/>
              </a:rPr>
              <a:t>:</a:t>
            </a:r>
            <a:r>
              <a:rPr sz="1200" spc="-15" dirty="0">
                <a:latin typeface="Arial"/>
                <a:cs typeface="Arial"/>
              </a:rPr>
              <a:t> </a:t>
            </a:r>
            <a:r>
              <a:rPr sz="1200" spc="-5" dirty="0">
                <a:latin typeface="Arial"/>
                <a:cs typeface="Arial"/>
              </a:rPr>
              <a:t>radiographie…</a:t>
            </a:r>
            <a:endParaRPr sz="1200">
              <a:latin typeface="Arial"/>
              <a:cs typeface="Arial"/>
            </a:endParaRPr>
          </a:p>
          <a:p>
            <a:pPr>
              <a:lnSpc>
                <a:spcPct val="100000"/>
              </a:lnSpc>
              <a:spcBef>
                <a:spcPts val="55"/>
              </a:spcBef>
            </a:pPr>
            <a:endParaRPr sz="1100">
              <a:latin typeface="Arial"/>
              <a:cs typeface="Arial"/>
            </a:endParaRPr>
          </a:p>
          <a:p>
            <a:pPr marL="193040">
              <a:lnSpc>
                <a:spcPct val="100000"/>
              </a:lnSpc>
            </a:pPr>
            <a:r>
              <a:rPr sz="1200" b="1" spc="-5" dirty="0">
                <a:latin typeface="Arial"/>
                <a:cs typeface="Arial"/>
              </a:rPr>
              <a:t>Rayons gamma </a:t>
            </a:r>
            <a:r>
              <a:rPr sz="1200" spc="-135" dirty="0">
                <a:latin typeface="Wingdings"/>
                <a:cs typeface="Wingdings"/>
              </a:rPr>
              <a:t></a:t>
            </a:r>
            <a:r>
              <a:rPr sz="1200" spc="-135" dirty="0">
                <a:latin typeface="Times New Roman"/>
                <a:cs typeface="Times New Roman"/>
              </a:rPr>
              <a:t> </a:t>
            </a:r>
            <a:r>
              <a:rPr sz="1200" spc="-5" dirty="0">
                <a:latin typeface="Arial"/>
                <a:cs typeface="Arial"/>
              </a:rPr>
              <a:t>émis par des atomes </a:t>
            </a:r>
            <a:r>
              <a:rPr sz="1200" dirty="0">
                <a:latin typeface="Arial"/>
                <a:cs typeface="Arial"/>
              </a:rPr>
              <a:t>radioactifs : médecine.</a:t>
            </a:r>
            <a:endParaRPr sz="1200">
              <a:latin typeface="Arial"/>
              <a:cs typeface="Arial"/>
            </a:endParaRPr>
          </a:p>
          <a:p>
            <a:pPr>
              <a:lnSpc>
                <a:spcPct val="100000"/>
              </a:lnSpc>
              <a:spcBef>
                <a:spcPts val="35"/>
              </a:spcBef>
            </a:pPr>
            <a:endParaRPr sz="1200">
              <a:latin typeface="Arial"/>
              <a:cs typeface="Arial"/>
            </a:endParaRPr>
          </a:p>
          <a:p>
            <a:pPr marL="1542415" marR="118745" indent="-1350010" algn="just">
              <a:lnSpc>
                <a:spcPts val="1380"/>
              </a:lnSpc>
            </a:pPr>
            <a:r>
              <a:rPr sz="1200" b="1" spc="-10" dirty="0">
                <a:latin typeface="Arial"/>
                <a:cs typeface="Arial"/>
              </a:rPr>
              <a:t>Rayons </a:t>
            </a:r>
            <a:r>
              <a:rPr sz="1200" b="1" spc="-5" dirty="0">
                <a:latin typeface="Arial"/>
                <a:cs typeface="Arial"/>
              </a:rPr>
              <a:t>cosmiques </a:t>
            </a:r>
            <a:r>
              <a:rPr sz="1200" spc="-135" dirty="0">
                <a:latin typeface="Wingdings"/>
                <a:cs typeface="Wingdings"/>
              </a:rPr>
              <a:t></a:t>
            </a:r>
            <a:r>
              <a:rPr sz="1200" spc="-135" dirty="0">
                <a:latin typeface="Times New Roman"/>
                <a:cs typeface="Times New Roman"/>
              </a:rPr>
              <a:t> </a:t>
            </a:r>
            <a:r>
              <a:rPr sz="1200" spc="-5" dirty="0">
                <a:latin typeface="Arial"/>
                <a:cs typeface="Arial"/>
              </a:rPr>
              <a:t>venant de l’univers, ces rayons sont </a:t>
            </a:r>
            <a:r>
              <a:rPr sz="1200" dirty="0">
                <a:latin typeface="Arial"/>
                <a:cs typeface="Arial"/>
              </a:rPr>
              <a:t>très </a:t>
            </a:r>
            <a:r>
              <a:rPr sz="1200" spc="-5" dirty="0">
                <a:latin typeface="Arial"/>
                <a:cs typeface="Arial"/>
              </a:rPr>
              <a:t>difficiles </a:t>
            </a:r>
            <a:r>
              <a:rPr sz="1200" dirty="0">
                <a:latin typeface="Arial"/>
                <a:cs typeface="Arial"/>
              </a:rPr>
              <a:t>à  </a:t>
            </a:r>
            <a:r>
              <a:rPr sz="1200" spc="-5" dirty="0">
                <a:latin typeface="Arial"/>
                <a:cs typeface="Arial"/>
              </a:rPr>
              <a:t>détecter car ils passent </a:t>
            </a:r>
            <a:r>
              <a:rPr sz="1200" dirty="0">
                <a:latin typeface="Arial"/>
                <a:cs typeface="Arial"/>
              </a:rPr>
              <a:t>à travers </a:t>
            </a:r>
            <a:r>
              <a:rPr sz="1200" spc="-5" dirty="0">
                <a:latin typeface="Arial"/>
                <a:cs typeface="Arial"/>
              </a:rPr>
              <a:t>la matière sans  interagir avec elle </a:t>
            </a:r>
            <a:r>
              <a:rPr sz="1200" dirty="0">
                <a:latin typeface="Arial"/>
                <a:cs typeface="Arial"/>
              </a:rPr>
              <a:t>: </a:t>
            </a:r>
            <a:r>
              <a:rPr sz="1200" spc="-5" dirty="0">
                <a:latin typeface="Arial"/>
                <a:cs typeface="Arial"/>
              </a:rPr>
              <a:t>imagerie médicale,</a:t>
            </a:r>
            <a:r>
              <a:rPr sz="1200" spc="-20" dirty="0">
                <a:latin typeface="Arial"/>
                <a:cs typeface="Arial"/>
              </a:rPr>
              <a:t> </a:t>
            </a:r>
            <a:r>
              <a:rPr sz="1200" spc="-5" dirty="0">
                <a:latin typeface="Arial"/>
                <a:cs typeface="Arial"/>
              </a:rPr>
              <a:t>stérilisation.</a:t>
            </a:r>
            <a:endParaRPr sz="1200">
              <a:latin typeface="Arial"/>
              <a:cs typeface="Arial"/>
            </a:endParaRPr>
          </a:p>
        </p:txBody>
      </p:sp>
      <p:sp>
        <p:nvSpPr>
          <p:cNvPr id="8" name="object 8"/>
          <p:cNvSpPr/>
          <p:nvPr/>
        </p:nvSpPr>
        <p:spPr>
          <a:xfrm>
            <a:off x="6148959" y="6083427"/>
            <a:ext cx="811530" cy="70713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136004" y="4663821"/>
            <a:ext cx="810767" cy="69875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136004" y="3409569"/>
            <a:ext cx="810767" cy="116433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038605" y="1378454"/>
            <a:ext cx="5297802" cy="1504950"/>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1589600" y="2862322"/>
            <a:ext cx="262255" cy="132715"/>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0000FF"/>
                </a:solidFill>
                <a:latin typeface="Times New Roman"/>
                <a:cs typeface="Times New Roman"/>
              </a:rPr>
              <a:t>3</a:t>
            </a:r>
            <a:r>
              <a:rPr sz="700" spc="-35" dirty="0">
                <a:solidFill>
                  <a:srgbClr val="0000FF"/>
                </a:solidFill>
                <a:latin typeface="Times New Roman"/>
                <a:cs typeface="Times New Roman"/>
              </a:rPr>
              <a:t> </a:t>
            </a:r>
            <a:r>
              <a:rPr sz="700" dirty="0">
                <a:solidFill>
                  <a:srgbClr val="0000FF"/>
                </a:solidFill>
                <a:latin typeface="Times New Roman"/>
                <a:cs typeface="Times New Roman"/>
              </a:rPr>
              <a:t>10</a:t>
            </a:r>
            <a:r>
              <a:rPr sz="675" baseline="37037" dirty="0">
                <a:solidFill>
                  <a:srgbClr val="0000FF"/>
                </a:solidFill>
                <a:latin typeface="Times New Roman"/>
                <a:cs typeface="Times New Roman"/>
              </a:rPr>
              <a:t>2</a:t>
            </a:r>
            <a:endParaRPr sz="675" baseline="37037">
              <a:latin typeface="Times New Roman"/>
              <a:cs typeface="Times New Roman"/>
            </a:endParaRPr>
          </a:p>
        </p:txBody>
      </p:sp>
      <p:sp>
        <p:nvSpPr>
          <p:cNvPr id="13" name="object 13"/>
          <p:cNvSpPr txBox="1"/>
          <p:nvPr/>
        </p:nvSpPr>
        <p:spPr>
          <a:xfrm>
            <a:off x="2291376" y="2862322"/>
            <a:ext cx="262255" cy="132715"/>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0000FF"/>
                </a:solidFill>
                <a:latin typeface="Times New Roman"/>
                <a:cs typeface="Times New Roman"/>
              </a:rPr>
              <a:t>3</a:t>
            </a:r>
            <a:r>
              <a:rPr sz="700" spc="-35" dirty="0">
                <a:solidFill>
                  <a:srgbClr val="0000FF"/>
                </a:solidFill>
                <a:latin typeface="Times New Roman"/>
                <a:cs typeface="Times New Roman"/>
              </a:rPr>
              <a:t> </a:t>
            </a:r>
            <a:r>
              <a:rPr sz="700" dirty="0">
                <a:solidFill>
                  <a:srgbClr val="0000FF"/>
                </a:solidFill>
                <a:latin typeface="Times New Roman"/>
                <a:cs typeface="Times New Roman"/>
              </a:rPr>
              <a:t>10</a:t>
            </a:r>
            <a:r>
              <a:rPr sz="675" baseline="37037" dirty="0">
                <a:solidFill>
                  <a:srgbClr val="0000FF"/>
                </a:solidFill>
                <a:latin typeface="Times New Roman"/>
                <a:cs typeface="Times New Roman"/>
              </a:rPr>
              <a:t>8</a:t>
            </a:r>
            <a:endParaRPr sz="675" baseline="37037">
              <a:latin typeface="Times New Roman"/>
              <a:cs typeface="Times New Roman"/>
            </a:endParaRPr>
          </a:p>
        </p:txBody>
      </p:sp>
      <p:sp>
        <p:nvSpPr>
          <p:cNvPr id="14" name="object 14"/>
          <p:cNvSpPr txBox="1"/>
          <p:nvPr/>
        </p:nvSpPr>
        <p:spPr>
          <a:xfrm>
            <a:off x="2830882" y="2862322"/>
            <a:ext cx="291465" cy="132715"/>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0000FF"/>
                </a:solidFill>
                <a:latin typeface="Times New Roman"/>
                <a:cs typeface="Times New Roman"/>
              </a:rPr>
              <a:t>3</a:t>
            </a:r>
            <a:r>
              <a:rPr sz="700" spc="-35" dirty="0">
                <a:solidFill>
                  <a:srgbClr val="0000FF"/>
                </a:solidFill>
                <a:latin typeface="Times New Roman"/>
                <a:cs typeface="Times New Roman"/>
              </a:rPr>
              <a:t> </a:t>
            </a:r>
            <a:r>
              <a:rPr sz="700" dirty="0">
                <a:solidFill>
                  <a:srgbClr val="0000FF"/>
                </a:solidFill>
                <a:latin typeface="Times New Roman"/>
                <a:cs typeface="Times New Roman"/>
              </a:rPr>
              <a:t>10</a:t>
            </a:r>
            <a:r>
              <a:rPr sz="675" baseline="37037" dirty="0">
                <a:solidFill>
                  <a:srgbClr val="0000FF"/>
                </a:solidFill>
                <a:latin typeface="Times New Roman"/>
                <a:cs typeface="Times New Roman"/>
              </a:rPr>
              <a:t>12</a:t>
            </a:r>
            <a:endParaRPr sz="675" baseline="37037">
              <a:latin typeface="Times New Roman"/>
              <a:cs typeface="Times New Roman"/>
            </a:endParaRPr>
          </a:p>
        </p:txBody>
      </p:sp>
      <p:sp>
        <p:nvSpPr>
          <p:cNvPr id="15" name="object 15"/>
          <p:cNvSpPr txBox="1"/>
          <p:nvPr/>
        </p:nvSpPr>
        <p:spPr>
          <a:xfrm>
            <a:off x="3266726" y="2862322"/>
            <a:ext cx="453390" cy="132715"/>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0000FF"/>
                </a:solidFill>
                <a:latin typeface="Times New Roman"/>
                <a:cs typeface="Times New Roman"/>
              </a:rPr>
              <a:t>4 10</a:t>
            </a:r>
            <a:r>
              <a:rPr sz="675" baseline="37037" dirty="0">
                <a:solidFill>
                  <a:srgbClr val="0000FF"/>
                </a:solidFill>
                <a:latin typeface="Times New Roman"/>
                <a:cs typeface="Times New Roman"/>
              </a:rPr>
              <a:t>14</a:t>
            </a:r>
            <a:r>
              <a:rPr sz="675" spc="-67" baseline="37037" dirty="0">
                <a:solidFill>
                  <a:srgbClr val="0000FF"/>
                </a:solidFill>
                <a:latin typeface="Times New Roman"/>
                <a:cs typeface="Times New Roman"/>
              </a:rPr>
              <a:t> </a:t>
            </a:r>
            <a:r>
              <a:rPr sz="700" dirty="0">
                <a:solidFill>
                  <a:srgbClr val="0000FF"/>
                </a:solidFill>
                <a:latin typeface="Times New Roman"/>
                <a:cs typeface="Times New Roman"/>
              </a:rPr>
              <a:t>10</a:t>
            </a:r>
            <a:r>
              <a:rPr sz="675" baseline="37037" dirty="0">
                <a:solidFill>
                  <a:srgbClr val="0000FF"/>
                </a:solidFill>
                <a:latin typeface="Times New Roman"/>
                <a:cs typeface="Times New Roman"/>
              </a:rPr>
              <a:t>15</a:t>
            </a:r>
            <a:endParaRPr sz="675" baseline="37037">
              <a:latin typeface="Times New Roman"/>
              <a:cs typeface="Times New Roman"/>
            </a:endParaRPr>
          </a:p>
        </p:txBody>
      </p:sp>
      <p:sp>
        <p:nvSpPr>
          <p:cNvPr id="16" name="object 16"/>
          <p:cNvSpPr txBox="1"/>
          <p:nvPr/>
        </p:nvSpPr>
        <p:spPr>
          <a:xfrm>
            <a:off x="4277109" y="2862322"/>
            <a:ext cx="291465" cy="132715"/>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0000FF"/>
                </a:solidFill>
                <a:latin typeface="Times New Roman"/>
                <a:cs typeface="Times New Roman"/>
              </a:rPr>
              <a:t>3</a:t>
            </a:r>
            <a:r>
              <a:rPr sz="700" spc="-35" dirty="0">
                <a:solidFill>
                  <a:srgbClr val="0000FF"/>
                </a:solidFill>
                <a:latin typeface="Times New Roman"/>
                <a:cs typeface="Times New Roman"/>
              </a:rPr>
              <a:t> </a:t>
            </a:r>
            <a:r>
              <a:rPr sz="700" dirty="0">
                <a:solidFill>
                  <a:srgbClr val="0000FF"/>
                </a:solidFill>
                <a:latin typeface="Times New Roman"/>
                <a:cs typeface="Times New Roman"/>
              </a:rPr>
              <a:t>10</a:t>
            </a:r>
            <a:r>
              <a:rPr sz="675" baseline="37037" dirty="0">
                <a:solidFill>
                  <a:srgbClr val="0000FF"/>
                </a:solidFill>
                <a:latin typeface="Times New Roman"/>
                <a:cs typeface="Times New Roman"/>
              </a:rPr>
              <a:t>16</a:t>
            </a:r>
            <a:endParaRPr sz="675" baseline="37037">
              <a:latin typeface="Times New Roman"/>
              <a:cs typeface="Times New Roman"/>
            </a:endParaRPr>
          </a:p>
        </p:txBody>
      </p:sp>
      <p:sp>
        <p:nvSpPr>
          <p:cNvPr id="17" name="object 17"/>
          <p:cNvSpPr txBox="1"/>
          <p:nvPr/>
        </p:nvSpPr>
        <p:spPr>
          <a:xfrm>
            <a:off x="4727445" y="2862322"/>
            <a:ext cx="291465" cy="132715"/>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0000FF"/>
                </a:solidFill>
                <a:latin typeface="Times New Roman"/>
                <a:cs typeface="Times New Roman"/>
              </a:rPr>
              <a:t>3</a:t>
            </a:r>
            <a:r>
              <a:rPr sz="700" spc="-35" dirty="0">
                <a:solidFill>
                  <a:srgbClr val="0000FF"/>
                </a:solidFill>
                <a:latin typeface="Times New Roman"/>
                <a:cs typeface="Times New Roman"/>
              </a:rPr>
              <a:t> </a:t>
            </a:r>
            <a:r>
              <a:rPr sz="700" dirty="0">
                <a:solidFill>
                  <a:srgbClr val="0000FF"/>
                </a:solidFill>
                <a:latin typeface="Times New Roman"/>
                <a:cs typeface="Times New Roman"/>
              </a:rPr>
              <a:t>10</a:t>
            </a:r>
            <a:r>
              <a:rPr sz="675" baseline="37037" dirty="0">
                <a:solidFill>
                  <a:srgbClr val="0000FF"/>
                </a:solidFill>
                <a:latin typeface="Times New Roman"/>
                <a:cs typeface="Times New Roman"/>
              </a:rPr>
              <a:t>18</a:t>
            </a:r>
            <a:endParaRPr sz="675" baseline="37037">
              <a:latin typeface="Times New Roman"/>
              <a:cs typeface="Times New Roman"/>
            </a:endParaRPr>
          </a:p>
        </p:txBody>
      </p:sp>
      <p:sp>
        <p:nvSpPr>
          <p:cNvPr id="18" name="object 18"/>
          <p:cNvSpPr txBox="1"/>
          <p:nvPr/>
        </p:nvSpPr>
        <p:spPr>
          <a:xfrm>
            <a:off x="5353840" y="2862322"/>
            <a:ext cx="291465" cy="132715"/>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0000FF"/>
                </a:solidFill>
                <a:latin typeface="Times New Roman"/>
                <a:cs typeface="Times New Roman"/>
              </a:rPr>
              <a:t>3</a:t>
            </a:r>
            <a:r>
              <a:rPr sz="700" spc="-35" dirty="0">
                <a:solidFill>
                  <a:srgbClr val="0000FF"/>
                </a:solidFill>
                <a:latin typeface="Times New Roman"/>
                <a:cs typeface="Times New Roman"/>
              </a:rPr>
              <a:t> </a:t>
            </a:r>
            <a:r>
              <a:rPr sz="700" dirty="0">
                <a:solidFill>
                  <a:srgbClr val="0000FF"/>
                </a:solidFill>
                <a:latin typeface="Times New Roman"/>
                <a:cs typeface="Times New Roman"/>
              </a:rPr>
              <a:t>10</a:t>
            </a:r>
            <a:r>
              <a:rPr sz="675" baseline="37037" dirty="0">
                <a:solidFill>
                  <a:srgbClr val="0000FF"/>
                </a:solidFill>
                <a:latin typeface="Times New Roman"/>
                <a:cs typeface="Times New Roman"/>
              </a:rPr>
              <a:t>21</a:t>
            </a:r>
            <a:endParaRPr sz="675" baseline="37037">
              <a:latin typeface="Times New Roman"/>
              <a:cs typeface="Times New Roman"/>
            </a:endParaRPr>
          </a:p>
        </p:txBody>
      </p:sp>
      <p:sp>
        <p:nvSpPr>
          <p:cNvPr id="19" name="object 19"/>
          <p:cNvSpPr txBox="1"/>
          <p:nvPr/>
        </p:nvSpPr>
        <p:spPr>
          <a:xfrm>
            <a:off x="6138924" y="2862322"/>
            <a:ext cx="668655" cy="132715"/>
          </a:xfrm>
          <a:prstGeom prst="rect">
            <a:avLst/>
          </a:prstGeom>
        </p:spPr>
        <p:txBody>
          <a:bodyPr vert="horz" wrap="square" lIns="0" tIns="12700" rIns="0" bIns="0" rtlCol="0">
            <a:spAutoFit/>
          </a:bodyPr>
          <a:lstStyle/>
          <a:p>
            <a:pPr marL="12700">
              <a:lnSpc>
                <a:spcPct val="100000"/>
              </a:lnSpc>
              <a:spcBef>
                <a:spcPts val="100"/>
              </a:spcBef>
            </a:pPr>
            <a:r>
              <a:rPr sz="700" b="1" spc="-5" dirty="0">
                <a:solidFill>
                  <a:srgbClr val="0000FF"/>
                </a:solidFill>
                <a:latin typeface="Arial"/>
                <a:cs typeface="Arial"/>
              </a:rPr>
              <a:t>Fréquence</a:t>
            </a:r>
            <a:r>
              <a:rPr sz="700" b="1" spc="-40" dirty="0">
                <a:solidFill>
                  <a:srgbClr val="0000FF"/>
                </a:solidFill>
                <a:latin typeface="Arial"/>
                <a:cs typeface="Arial"/>
              </a:rPr>
              <a:t> </a:t>
            </a:r>
            <a:r>
              <a:rPr sz="700" b="1" spc="-5" dirty="0">
                <a:solidFill>
                  <a:srgbClr val="0000FF"/>
                </a:solidFill>
                <a:latin typeface="Arial"/>
                <a:cs typeface="Arial"/>
              </a:rPr>
              <a:t>(Hz)</a:t>
            </a:r>
            <a:endParaRPr sz="700">
              <a:latin typeface="Arial"/>
              <a:cs typeface="Arial"/>
            </a:endParaRPr>
          </a:p>
        </p:txBody>
      </p:sp>
      <p:sp>
        <p:nvSpPr>
          <p:cNvPr id="20" name="object 20"/>
          <p:cNvSpPr/>
          <p:nvPr/>
        </p:nvSpPr>
        <p:spPr>
          <a:xfrm>
            <a:off x="1796795" y="2109977"/>
            <a:ext cx="418465" cy="760095"/>
          </a:xfrm>
          <a:custGeom>
            <a:avLst/>
            <a:gdLst/>
            <a:ahLst/>
            <a:cxnLst/>
            <a:rect l="l" t="t" r="r" b="b"/>
            <a:pathLst>
              <a:path w="418464" h="760094">
                <a:moveTo>
                  <a:pt x="70104" y="0"/>
                </a:moveTo>
                <a:lnTo>
                  <a:pt x="42755" y="5488"/>
                </a:lnTo>
                <a:lnTo>
                  <a:pt x="20478" y="20478"/>
                </a:lnTo>
                <a:lnTo>
                  <a:pt x="5488" y="42755"/>
                </a:lnTo>
                <a:lnTo>
                  <a:pt x="0" y="70103"/>
                </a:lnTo>
                <a:lnTo>
                  <a:pt x="0" y="689610"/>
                </a:lnTo>
                <a:lnTo>
                  <a:pt x="5488" y="716958"/>
                </a:lnTo>
                <a:lnTo>
                  <a:pt x="20478" y="739235"/>
                </a:lnTo>
                <a:lnTo>
                  <a:pt x="42755" y="754225"/>
                </a:lnTo>
                <a:lnTo>
                  <a:pt x="70104" y="759714"/>
                </a:lnTo>
                <a:lnTo>
                  <a:pt x="348996" y="759714"/>
                </a:lnTo>
                <a:lnTo>
                  <a:pt x="376225" y="754225"/>
                </a:lnTo>
                <a:lnTo>
                  <a:pt x="398240" y="739235"/>
                </a:lnTo>
                <a:lnTo>
                  <a:pt x="412968" y="716958"/>
                </a:lnTo>
                <a:lnTo>
                  <a:pt x="418338" y="689610"/>
                </a:lnTo>
                <a:lnTo>
                  <a:pt x="418338" y="70103"/>
                </a:lnTo>
                <a:lnTo>
                  <a:pt x="412968" y="42755"/>
                </a:lnTo>
                <a:lnTo>
                  <a:pt x="398240" y="20478"/>
                </a:lnTo>
                <a:lnTo>
                  <a:pt x="376225" y="5488"/>
                </a:lnTo>
                <a:lnTo>
                  <a:pt x="348996" y="0"/>
                </a:lnTo>
                <a:lnTo>
                  <a:pt x="70104" y="0"/>
                </a:lnTo>
                <a:close/>
              </a:path>
              <a:path w="418464" h="760094">
                <a:moveTo>
                  <a:pt x="70104" y="25146"/>
                </a:moveTo>
                <a:lnTo>
                  <a:pt x="348996" y="25146"/>
                </a:lnTo>
                <a:lnTo>
                  <a:pt x="358140" y="25907"/>
                </a:lnTo>
                <a:lnTo>
                  <a:pt x="358140" y="26670"/>
                </a:lnTo>
                <a:lnTo>
                  <a:pt x="366522" y="28955"/>
                </a:lnTo>
                <a:lnTo>
                  <a:pt x="392430" y="61722"/>
                </a:lnTo>
                <a:lnTo>
                  <a:pt x="393192" y="70103"/>
                </a:lnTo>
                <a:lnTo>
                  <a:pt x="393192" y="689610"/>
                </a:lnTo>
                <a:lnTo>
                  <a:pt x="374142" y="726948"/>
                </a:lnTo>
                <a:lnTo>
                  <a:pt x="348996" y="734568"/>
                </a:lnTo>
                <a:lnTo>
                  <a:pt x="70104" y="734568"/>
                </a:lnTo>
                <a:lnTo>
                  <a:pt x="32766" y="714755"/>
                </a:lnTo>
                <a:lnTo>
                  <a:pt x="25146" y="689610"/>
                </a:lnTo>
                <a:lnTo>
                  <a:pt x="25146" y="70103"/>
                </a:lnTo>
                <a:lnTo>
                  <a:pt x="44958" y="32766"/>
                </a:lnTo>
                <a:lnTo>
                  <a:pt x="60960" y="26670"/>
                </a:lnTo>
                <a:lnTo>
                  <a:pt x="60960" y="25907"/>
                </a:lnTo>
                <a:lnTo>
                  <a:pt x="70104" y="25146"/>
                </a:lnTo>
                <a:close/>
              </a:path>
            </a:pathLst>
          </a:custGeom>
          <a:ln w="12954">
            <a:solidFill>
              <a:srgbClr val="FF0000"/>
            </a:solidFill>
          </a:ln>
        </p:spPr>
        <p:txBody>
          <a:bodyPr wrap="square" lIns="0" tIns="0" rIns="0" bIns="0" rtlCol="0"/>
          <a:lstStyle/>
          <a:p>
            <a:endParaRPr/>
          </a:p>
        </p:txBody>
      </p:sp>
      <p:grpSp>
        <p:nvGrpSpPr>
          <p:cNvPr id="21" name="object 21"/>
          <p:cNvGrpSpPr/>
          <p:nvPr/>
        </p:nvGrpSpPr>
        <p:grpSpPr>
          <a:xfrm>
            <a:off x="1213485" y="2967989"/>
            <a:ext cx="5701030" cy="139700"/>
            <a:chOff x="1213485" y="2967989"/>
            <a:chExt cx="5701030" cy="139700"/>
          </a:xfrm>
        </p:grpSpPr>
        <p:sp>
          <p:nvSpPr>
            <p:cNvPr id="22" name="object 22"/>
            <p:cNvSpPr/>
            <p:nvPr/>
          </p:nvSpPr>
          <p:spPr>
            <a:xfrm>
              <a:off x="1226058" y="3037331"/>
              <a:ext cx="5550535" cy="2540"/>
            </a:xfrm>
            <a:custGeom>
              <a:avLst/>
              <a:gdLst/>
              <a:ahLst/>
              <a:cxnLst/>
              <a:rect l="l" t="t" r="r" b="b"/>
              <a:pathLst>
                <a:path w="5550534" h="2539">
                  <a:moveTo>
                    <a:pt x="0" y="2286"/>
                  </a:moveTo>
                  <a:lnTo>
                    <a:pt x="5550408" y="0"/>
                  </a:lnTo>
                </a:path>
              </a:pathLst>
            </a:custGeom>
            <a:ln w="25146">
              <a:solidFill>
                <a:srgbClr val="0000FF"/>
              </a:solidFill>
            </a:ln>
          </p:spPr>
          <p:txBody>
            <a:bodyPr wrap="square" lIns="0" tIns="0" rIns="0" bIns="0" rtlCol="0"/>
            <a:lstStyle/>
            <a:p>
              <a:endParaRPr/>
            </a:p>
          </p:txBody>
        </p:sp>
        <p:sp>
          <p:nvSpPr>
            <p:cNvPr id="23" name="object 23"/>
            <p:cNvSpPr/>
            <p:nvPr/>
          </p:nvSpPr>
          <p:spPr>
            <a:xfrm>
              <a:off x="6774942" y="2967989"/>
              <a:ext cx="139700" cy="139700"/>
            </a:xfrm>
            <a:custGeom>
              <a:avLst/>
              <a:gdLst/>
              <a:ahLst/>
              <a:cxnLst/>
              <a:rect l="l" t="t" r="r" b="b"/>
              <a:pathLst>
                <a:path w="139700" h="139700">
                  <a:moveTo>
                    <a:pt x="0" y="0"/>
                  </a:moveTo>
                  <a:lnTo>
                    <a:pt x="0" y="139445"/>
                  </a:lnTo>
                  <a:lnTo>
                    <a:pt x="139446" y="69341"/>
                  </a:lnTo>
                  <a:lnTo>
                    <a:pt x="0" y="0"/>
                  </a:lnTo>
                  <a:close/>
                </a:path>
              </a:pathLst>
            </a:custGeom>
            <a:solidFill>
              <a:srgbClr val="0000FF"/>
            </a:solidFill>
          </p:spPr>
          <p:txBody>
            <a:bodyPr wrap="square" lIns="0" tIns="0" rIns="0" bIns="0" rtlCol="0"/>
            <a:lstStyle/>
            <a:p>
              <a:endParaRPr/>
            </a:p>
          </p:txBody>
        </p:sp>
      </p:grpSp>
      <p:sp>
        <p:nvSpPr>
          <p:cNvPr id="24" name="object 24"/>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25" name="object 25"/>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14</a:t>
            </a:fld>
            <a:r>
              <a:rPr spc="-5" dirty="0"/>
              <a:t>/30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5" name="object 5"/>
          <p:cNvSpPr/>
          <p:nvPr/>
        </p:nvSpPr>
        <p:spPr>
          <a:xfrm>
            <a:off x="2935223" y="8772143"/>
            <a:ext cx="1762125" cy="175260"/>
          </a:xfrm>
          <a:custGeom>
            <a:avLst/>
            <a:gdLst/>
            <a:ahLst/>
            <a:cxnLst/>
            <a:rect l="l" t="t" r="r" b="b"/>
            <a:pathLst>
              <a:path w="1762125" h="175259">
                <a:moveTo>
                  <a:pt x="1761744" y="0"/>
                </a:moveTo>
                <a:lnTo>
                  <a:pt x="0" y="0"/>
                </a:lnTo>
                <a:lnTo>
                  <a:pt x="0" y="175259"/>
                </a:lnTo>
                <a:lnTo>
                  <a:pt x="1761744" y="175259"/>
                </a:lnTo>
                <a:lnTo>
                  <a:pt x="1761744" y="0"/>
                </a:lnTo>
                <a:close/>
              </a:path>
            </a:pathLst>
          </a:custGeom>
          <a:solidFill>
            <a:srgbClr val="FFFF00"/>
          </a:solidFill>
        </p:spPr>
        <p:txBody>
          <a:bodyPr wrap="square" lIns="0" tIns="0" rIns="0" bIns="0" rtlCol="0"/>
          <a:lstStyle/>
          <a:p>
            <a:endParaRPr/>
          </a:p>
        </p:txBody>
      </p:sp>
      <p:grpSp>
        <p:nvGrpSpPr>
          <p:cNvPr id="6" name="object 6"/>
          <p:cNvGrpSpPr/>
          <p:nvPr/>
        </p:nvGrpSpPr>
        <p:grpSpPr>
          <a:xfrm>
            <a:off x="563118" y="6278117"/>
            <a:ext cx="1506220" cy="1531620"/>
            <a:chOff x="563118" y="6278117"/>
            <a:chExt cx="1506220" cy="1531620"/>
          </a:xfrm>
        </p:grpSpPr>
        <p:sp>
          <p:nvSpPr>
            <p:cNvPr id="7" name="object 7"/>
            <p:cNvSpPr/>
            <p:nvPr/>
          </p:nvSpPr>
          <p:spPr>
            <a:xfrm>
              <a:off x="567690" y="6282689"/>
              <a:ext cx="1496695" cy="1522730"/>
            </a:xfrm>
            <a:custGeom>
              <a:avLst/>
              <a:gdLst/>
              <a:ahLst/>
              <a:cxnLst/>
              <a:rect l="l" t="t" r="r" b="b"/>
              <a:pathLst>
                <a:path w="1496695" h="1522729">
                  <a:moveTo>
                    <a:pt x="0" y="1522475"/>
                  </a:moveTo>
                  <a:lnTo>
                    <a:pt x="1496568" y="1522475"/>
                  </a:lnTo>
                  <a:lnTo>
                    <a:pt x="1496568" y="0"/>
                  </a:lnTo>
                  <a:lnTo>
                    <a:pt x="0" y="0"/>
                  </a:lnTo>
                  <a:lnTo>
                    <a:pt x="0" y="1522475"/>
                  </a:lnTo>
                  <a:close/>
                </a:path>
              </a:pathLst>
            </a:custGeom>
            <a:ln w="9144">
              <a:solidFill>
                <a:srgbClr val="FF0000"/>
              </a:solidFill>
            </a:ln>
          </p:spPr>
          <p:txBody>
            <a:bodyPr wrap="square" lIns="0" tIns="0" rIns="0" bIns="0" rtlCol="0"/>
            <a:lstStyle/>
            <a:p>
              <a:endParaRPr/>
            </a:p>
          </p:txBody>
        </p:sp>
        <p:sp>
          <p:nvSpPr>
            <p:cNvPr id="8" name="object 8"/>
            <p:cNvSpPr/>
            <p:nvPr/>
          </p:nvSpPr>
          <p:spPr>
            <a:xfrm>
              <a:off x="608838" y="6323837"/>
              <a:ext cx="1414272" cy="1439418"/>
            </a:xfrm>
            <a:prstGeom prst="rect">
              <a:avLst/>
            </a:prstGeom>
            <a:blipFill>
              <a:blip r:embed="rId3" cstate="print"/>
              <a:stretch>
                <a:fillRect/>
              </a:stretch>
            </a:blipFill>
          </p:spPr>
          <p:txBody>
            <a:bodyPr wrap="square" lIns="0" tIns="0" rIns="0" bIns="0" rtlCol="0"/>
            <a:lstStyle/>
            <a:p>
              <a:endParaRPr/>
            </a:p>
          </p:txBody>
        </p:sp>
      </p:grpSp>
      <p:sp>
        <p:nvSpPr>
          <p:cNvPr id="9" name="object 9"/>
          <p:cNvSpPr/>
          <p:nvPr/>
        </p:nvSpPr>
        <p:spPr>
          <a:xfrm>
            <a:off x="3033522" y="3966209"/>
            <a:ext cx="2095500" cy="137769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80482" y="3967734"/>
            <a:ext cx="1618488" cy="1380744"/>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527558" y="597432"/>
            <a:ext cx="6507480" cy="9410700"/>
          </a:xfrm>
          <a:prstGeom prst="rect">
            <a:avLst/>
          </a:prstGeom>
        </p:spPr>
        <p:txBody>
          <a:bodyPr vert="horz" wrap="square" lIns="0" tIns="102870" rIns="0" bIns="0" rtlCol="0">
            <a:spAutoFit/>
          </a:bodyPr>
          <a:lstStyle/>
          <a:p>
            <a:pPr marL="570230" lvl="2" indent="-558165" algn="just">
              <a:lnSpc>
                <a:spcPct val="100000"/>
              </a:lnSpc>
              <a:spcBef>
                <a:spcPts val="810"/>
              </a:spcBef>
              <a:buAutoNum type="arabicPeriod" startAt="2"/>
              <a:tabLst>
                <a:tab pos="570865" algn="l"/>
              </a:tabLst>
            </a:pPr>
            <a:r>
              <a:rPr sz="1400" b="1" u="heavy" spc="-5" dirty="0">
                <a:solidFill>
                  <a:srgbClr val="0000FF"/>
                </a:solidFill>
                <a:uFill>
                  <a:solidFill>
                    <a:srgbClr val="0000FF"/>
                  </a:solidFill>
                </a:uFill>
                <a:latin typeface="Comic Sans MS"/>
                <a:cs typeface="Comic Sans MS"/>
              </a:rPr>
              <a:t>Les </a:t>
            </a:r>
            <a:r>
              <a:rPr sz="1400" b="1" u="heavy" spc="-10" dirty="0">
                <a:solidFill>
                  <a:srgbClr val="0000FF"/>
                </a:solidFill>
                <a:uFill>
                  <a:solidFill>
                    <a:srgbClr val="0000FF"/>
                  </a:solidFill>
                </a:uFill>
                <a:latin typeface="Comic Sans MS"/>
                <a:cs typeface="Comic Sans MS"/>
              </a:rPr>
              <a:t>ondes </a:t>
            </a:r>
            <a:r>
              <a:rPr sz="1400" b="1" u="heavy" spc="-5" dirty="0">
                <a:solidFill>
                  <a:srgbClr val="0000FF"/>
                </a:solidFill>
                <a:uFill>
                  <a:solidFill>
                    <a:srgbClr val="0000FF"/>
                  </a:solidFill>
                </a:uFill>
                <a:latin typeface="Comic Sans MS"/>
                <a:cs typeface="Comic Sans MS"/>
              </a:rPr>
              <a:t>radio et la santé ?</a:t>
            </a:r>
            <a:endParaRPr sz="1400">
              <a:latin typeface="Comic Sans MS"/>
              <a:cs typeface="Comic Sans MS"/>
            </a:endParaRPr>
          </a:p>
          <a:p>
            <a:pPr marL="12700" algn="just">
              <a:lnSpc>
                <a:spcPts val="1410"/>
              </a:lnSpc>
              <a:spcBef>
                <a:spcPts val="615"/>
              </a:spcBef>
            </a:pPr>
            <a:r>
              <a:rPr sz="1200" dirty="0">
                <a:latin typeface="Arial"/>
                <a:cs typeface="Arial"/>
              </a:rPr>
              <a:t>Les ondes électromagnétiques </a:t>
            </a:r>
            <a:r>
              <a:rPr sz="1200" spc="-5" dirty="0">
                <a:latin typeface="Arial"/>
                <a:cs typeface="Arial"/>
              </a:rPr>
              <a:t>sont-elles </a:t>
            </a:r>
            <a:r>
              <a:rPr sz="1200" dirty="0">
                <a:latin typeface="Arial"/>
                <a:cs typeface="Arial"/>
              </a:rPr>
              <a:t>dangereuses </a:t>
            </a:r>
            <a:r>
              <a:rPr sz="1200" spc="5" dirty="0">
                <a:latin typeface="Arial"/>
                <a:cs typeface="Arial"/>
              </a:rPr>
              <a:t>?</a:t>
            </a:r>
            <a:endParaRPr sz="1200">
              <a:latin typeface="Arial"/>
              <a:cs typeface="Arial"/>
            </a:endParaRPr>
          </a:p>
          <a:p>
            <a:pPr marL="12700" marR="5080" algn="just">
              <a:lnSpc>
                <a:spcPts val="1380"/>
              </a:lnSpc>
              <a:spcBef>
                <a:spcPts val="65"/>
              </a:spcBef>
            </a:pPr>
            <a:r>
              <a:rPr sz="1200" spc="-25" dirty="0">
                <a:latin typeface="Arial"/>
                <a:cs typeface="Arial"/>
              </a:rPr>
              <a:t>Fours </a:t>
            </a:r>
            <a:r>
              <a:rPr sz="1200" dirty="0">
                <a:latin typeface="Arial"/>
                <a:cs typeface="Arial"/>
              </a:rPr>
              <a:t>à </a:t>
            </a:r>
            <a:r>
              <a:rPr sz="1200" spc="-35" dirty="0">
                <a:latin typeface="Arial"/>
                <a:cs typeface="Arial"/>
              </a:rPr>
              <a:t>micro-ondes, </a:t>
            </a:r>
            <a:r>
              <a:rPr sz="1200" spc="-30" dirty="0">
                <a:latin typeface="Arial"/>
                <a:cs typeface="Arial"/>
              </a:rPr>
              <a:t>téléphones </a:t>
            </a:r>
            <a:r>
              <a:rPr sz="1200" spc="-35" dirty="0">
                <a:latin typeface="Arial"/>
                <a:cs typeface="Arial"/>
              </a:rPr>
              <a:t>mobiles, </a:t>
            </a:r>
            <a:r>
              <a:rPr sz="1200" spc="-25" dirty="0">
                <a:latin typeface="Arial"/>
                <a:cs typeface="Arial"/>
              </a:rPr>
              <a:t>télévisions, ordinateurs, </a:t>
            </a:r>
            <a:r>
              <a:rPr sz="1200" spc="-30" dirty="0">
                <a:latin typeface="Arial"/>
                <a:cs typeface="Arial"/>
              </a:rPr>
              <a:t>lignes </a:t>
            </a:r>
            <a:r>
              <a:rPr sz="1200" dirty="0">
                <a:latin typeface="Arial"/>
                <a:cs typeface="Arial"/>
              </a:rPr>
              <a:t>à </a:t>
            </a:r>
            <a:r>
              <a:rPr sz="1200" spc="-30" dirty="0">
                <a:latin typeface="Arial"/>
                <a:cs typeface="Arial"/>
              </a:rPr>
              <a:t>haute </a:t>
            </a:r>
            <a:r>
              <a:rPr sz="1200" spc="-20" dirty="0">
                <a:latin typeface="Arial"/>
                <a:cs typeface="Arial"/>
              </a:rPr>
              <a:t>tension, </a:t>
            </a:r>
            <a:r>
              <a:rPr sz="1200" spc="-15" dirty="0">
                <a:latin typeface="Arial"/>
                <a:cs typeface="Arial"/>
              </a:rPr>
              <a:t>les </a:t>
            </a:r>
            <a:r>
              <a:rPr sz="1200" spc="-20" dirty="0">
                <a:latin typeface="Arial"/>
                <a:cs typeface="Arial"/>
              </a:rPr>
              <a:t>ondes  </a:t>
            </a:r>
            <a:r>
              <a:rPr sz="1200" spc="-15" dirty="0">
                <a:latin typeface="Arial"/>
                <a:cs typeface="Arial"/>
              </a:rPr>
              <a:t>sont </a:t>
            </a:r>
            <a:r>
              <a:rPr sz="1200" spc="-20" dirty="0">
                <a:latin typeface="Arial"/>
                <a:cs typeface="Arial"/>
              </a:rPr>
              <a:t>partout. </a:t>
            </a:r>
            <a:r>
              <a:rPr sz="1200" spc="10" dirty="0">
                <a:latin typeface="Arial"/>
                <a:cs typeface="Arial"/>
              </a:rPr>
              <a:t>Les appareils émettant des ondes électriques </a:t>
            </a:r>
            <a:r>
              <a:rPr sz="1200" spc="5" dirty="0">
                <a:latin typeface="Arial"/>
                <a:cs typeface="Arial"/>
              </a:rPr>
              <a:t>et </a:t>
            </a:r>
            <a:r>
              <a:rPr sz="1200" spc="10" dirty="0">
                <a:latin typeface="Arial"/>
                <a:cs typeface="Arial"/>
              </a:rPr>
              <a:t>magnétiques </a:t>
            </a:r>
            <a:r>
              <a:rPr sz="1200" spc="5" dirty="0">
                <a:latin typeface="Arial"/>
                <a:cs typeface="Arial"/>
              </a:rPr>
              <a:t>se </a:t>
            </a:r>
            <a:r>
              <a:rPr sz="1200" spc="10" dirty="0">
                <a:latin typeface="Arial"/>
                <a:cs typeface="Arial"/>
              </a:rPr>
              <a:t>multiplient </a:t>
            </a:r>
            <a:r>
              <a:rPr sz="1200" spc="15" dirty="0">
                <a:latin typeface="Arial"/>
                <a:cs typeface="Arial"/>
              </a:rPr>
              <a:t>un  </a:t>
            </a:r>
            <a:r>
              <a:rPr sz="1200" spc="10" dirty="0">
                <a:latin typeface="Arial"/>
                <a:cs typeface="Arial"/>
              </a:rPr>
              <a:t>peu plus chaque jour, </a:t>
            </a:r>
            <a:r>
              <a:rPr sz="1200" spc="-10" dirty="0">
                <a:latin typeface="Arial"/>
                <a:cs typeface="Arial"/>
              </a:rPr>
              <a:t>avec </a:t>
            </a:r>
            <a:r>
              <a:rPr sz="1200" spc="-15" dirty="0">
                <a:latin typeface="Arial"/>
                <a:cs typeface="Arial"/>
              </a:rPr>
              <a:t>des </a:t>
            </a:r>
            <a:r>
              <a:rPr sz="1200" spc="-20" dirty="0">
                <a:latin typeface="Arial"/>
                <a:cs typeface="Arial"/>
              </a:rPr>
              <a:t>risques potentiels </a:t>
            </a:r>
            <a:r>
              <a:rPr sz="1200" spc="-15" dirty="0">
                <a:latin typeface="Arial"/>
                <a:cs typeface="Arial"/>
              </a:rPr>
              <a:t>pour </a:t>
            </a:r>
            <a:r>
              <a:rPr sz="1200" spc="-10" dirty="0">
                <a:latin typeface="Arial"/>
                <a:cs typeface="Arial"/>
              </a:rPr>
              <a:t>la </a:t>
            </a:r>
            <a:r>
              <a:rPr sz="1200" spc="-20" dirty="0">
                <a:latin typeface="Arial"/>
                <a:cs typeface="Arial"/>
              </a:rPr>
              <a:t>santé, </a:t>
            </a:r>
            <a:r>
              <a:rPr sz="1200" spc="10" dirty="0">
                <a:latin typeface="Arial"/>
                <a:cs typeface="Arial"/>
              </a:rPr>
              <a:t>les rumeurs</a:t>
            </a:r>
            <a:r>
              <a:rPr sz="1200" spc="-114" dirty="0">
                <a:latin typeface="Arial"/>
                <a:cs typeface="Arial"/>
              </a:rPr>
              <a:t> </a:t>
            </a:r>
            <a:r>
              <a:rPr sz="1200" spc="15" dirty="0">
                <a:latin typeface="Arial"/>
                <a:cs typeface="Arial"/>
              </a:rPr>
              <a:t>circulent…</a:t>
            </a:r>
            <a:endParaRPr sz="1200">
              <a:latin typeface="Arial"/>
              <a:cs typeface="Arial"/>
            </a:endParaRPr>
          </a:p>
          <a:p>
            <a:pPr marL="12700" algn="just">
              <a:lnSpc>
                <a:spcPts val="1405"/>
              </a:lnSpc>
              <a:spcBef>
                <a:spcPts val="480"/>
              </a:spcBef>
            </a:pPr>
            <a:r>
              <a:rPr sz="1200" b="1" spc="-20" dirty="0">
                <a:solidFill>
                  <a:srgbClr val="0000FF"/>
                </a:solidFill>
                <a:latin typeface="Arial"/>
                <a:cs typeface="Arial"/>
              </a:rPr>
              <a:t>Aujourd’hui</a:t>
            </a:r>
            <a:r>
              <a:rPr sz="1200" b="1" spc="-35" dirty="0">
                <a:solidFill>
                  <a:srgbClr val="0000FF"/>
                </a:solidFill>
                <a:latin typeface="Arial"/>
                <a:cs typeface="Arial"/>
              </a:rPr>
              <a:t> </a:t>
            </a:r>
            <a:r>
              <a:rPr sz="1200" b="1" spc="-10" dirty="0">
                <a:solidFill>
                  <a:srgbClr val="0000FF"/>
                </a:solidFill>
                <a:latin typeface="Arial"/>
                <a:cs typeface="Arial"/>
              </a:rPr>
              <a:t>il</a:t>
            </a:r>
            <a:r>
              <a:rPr sz="1200" b="1" spc="-35" dirty="0">
                <a:solidFill>
                  <a:srgbClr val="0000FF"/>
                </a:solidFill>
                <a:latin typeface="Arial"/>
                <a:cs typeface="Arial"/>
              </a:rPr>
              <a:t> </a:t>
            </a:r>
            <a:r>
              <a:rPr sz="1200" b="1" spc="-15" dirty="0">
                <a:solidFill>
                  <a:srgbClr val="0000FF"/>
                </a:solidFill>
                <a:latin typeface="Arial"/>
                <a:cs typeface="Arial"/>
              </a:rPr>
              <a:t>n’y</a:t>
            </a:r>
            <a:r>
              <a:rPr sz="1200" b="1" spc="-45" dirty="0">
                <a:solidFill>
                  <a:srgbClr val="0000FF"/>
                </a:solidFill>
                <a:latin typeface="Arial"/>
                <a:cs typeface="Arial"/>
              </a:rPr>
              <a:t> </a:t>
            </a:r>
            <a:r>
              <a:rPr sz="1200" b="1" dirty="0">
                <a:solidFill>
                  <a:srgbClr val="0000FF"/>
                </a:solidFill>
                <a:latin typeface="Arial"/>
                <a:cs typeface="Arial"/>
              </a:rPr>
              <a:t>a</a:t>
            </a:r>
            <a:r>
              <a:rPr sz="1200" b="1" spc="-35" dirty="0">
                <a:solidFill>
                  <a:srgbClr val="0000FF"/>
                </a:solidFill>
                <a:latin typeface="Arial"/>
                <a:cs typeface="Arial"/>
              </a:rPr>
              <a:t> </a:t>
            </a:r>
            <a:r>
              <a:rPr sz="1200" b="1" spc="-15" dirty="0">
                <a:solidFill>
                  <a:srgbClr val="0000FF"/>
                </a:solidFill>
                <a:latin typeface="Arial"/>
                <a:cs typeface="Arial"/>
              </a:rPr>
              <a:t>pas</a:t>
            </a:r>
            <a:r>
              <a:rPr sz="1200" b="1" spc="-35" dirty="0">
                <a:solidFill>
                  <a:srgbClr val="0000FF"/>
                </a:solidFill>
                <a:latin typeface="Arial"/>
                <a:cs typeface="Arial"/>
              </a:rPr>
              <a:t> </a:t>
            </a:r>
            <a:r>
              <a:rPr sz="1200" b="1" spc="-20" dirty="0">
                <a:solidFill>
                  <a:srgbClr val="0000FF"/>
                </a:solidFill>
                <a:latin typeface="Arial"/>
                <a:cs typeface="Arial"/>
              </a:rPr>
              <a:t>encore</a:t>
            </a:r>
            <a:r>
              <a:rPr sz="1200" b="1" spc="-30" dirty="0">
                <a:solidFill>
                  <a:srgbClr val="0000FF"/>
                </a:solidFill>
                <a:latin typeface="Arial"/>
                <a:cs typeface="Arial"/>
              </a:rPr>
              <a:t> </a:t>
            </a:r>
            <a:r>
              <a:rPr sz="1200" b="1" spc="-10" dirty="0">
                <a:solidFill>
                  <a:srgbClr val="0000FF"/>
                </a:solidFill>
                <a:latin typeface="Arial"/>
                <a:cs typeface="Arial"/>
              </a:rPr>
              <a:t>de</a:t>
            </a:r>
            <a:r>
              <a:rPr sz="1200" b="1" spc="-35" dirty="0">
                <a:solidFill>
                  <a:srgbClr val="0000FF"/>
                </a:solidFill>
                <a:latin typeface="Arial"/>
                <a:cs typeface="Arial"/>
              </a:rPr>
              <a:t> </a:t>
            </a:r>
            <a:r>
              <a:rPr sz="1200" b="1" spc="-20" dirty="0">
                <a:solidFill>
                  <a:srgbClr val="0000FF"/>
                </a:solidFill>
                <a:latin typeface="Arial"/>
                <a:cs typeface="Arial"/>
              </a:rPr>
              <a:t>preuve</a:t>
            </a:r>
            <a:r>
              <a:rPr sz="1200" b="1" spc="-30" dirty="0">
                <a:solidFill>
                  <a:srgbClr val="0000FF"/>
                </a:solidFill>
                <a:latin typeface="Arial"/>
                <a:cs typeface="Arial"/>
              </a:rPr>
              <a:t> </a:t>
            </a:r>
            <a:r>
              <a:rPr sz="1200" b="1" spc="-20" dirty="0">
                <a:solidFill>
                  <a:srgbClr val="0000FF"/>
                </a:solidFill>
                <a:latin typeface="Arial"/>
                <a:cs typeface="Arial"/>
              </a:rPr>
              <a:t>de</a:t>
            </a:r>
            <a:r>
              <a:rPr sz="1200" b="1" spc="-60" dirty="0">
                <a:solidFill>
                  <a:srgbClr val="0000FF"/>
                </a:solidFill>
                <a:latin typeface="Arial"/>
                <a:cs typeface="Arial"/>
              </a:rPr>
              <a:t> </a:t>
            </a:r>
            <a:r>
              <a:rPr sz="1200" b="1" spc="-35" dirty="0">
                <a:solidFill>
                  <a:srgbClr val="0000FF"/>
                </a:solidFill>
                <a:latin typeface="Arial"/>
                <a:cs typeface="Arial"/>
              </a:rPr>
              <a:t>l'augmentation</a:t>
            </a:r>
            <a:r>
              <a:rPr sz="1200" b="1" spc="-60" dirty="0">
                <a:solidFill>
                  <a:srgbClr val="0000FF"/>
                </a:solidFill>
                <a:latin typeface="Arial"/>
                <a:cs typeface="Arial"/>
              </a:rPr>
              <a:t> </a:t>
            </a:r>
            <a:r>
              <a:rPr sz="1200" b="1" spc="-20" dirty="0">
                <a:solidFill>
                  <a:srgbClr val="0000FF"/>
                </a:solidFill>
                <a:latin typeface="Arial"/>
                <a:cs typeface="Arial"/>
              </a:rPr>
              <a:t>du</a:t>
            </a:r>
            <a:r>
              <a:rPr sz="1200" b="1" spc="-55" dirty="0">
                <a:solidFill>
                  <a:srgbClr val="0000FF"/>
                </a:solidFill>
                <a:latin typeface="Arial"/>
                <a:cs typeface="Arial"/>
              </a:rPr>
              <a:t> </a:t>
            </a:r>
            <a:r>
              <a:rPr sz="1200" b="1" spc="-20" dirty="0">
                <a:solidFill>
                  <a:srgbClr val="0000FF"/>
                </a:solidFill>
                <a:latin typeface="Arial"/>
                <a:cs typeface="Arial"/>
              </a:rPr>
              <a:t>risque</a:t>
            </a:r>
            <a:r>
              <a:rPr sz="1200" b="1" spc="-35" dirty="0">
                <a:solidFill>
                  <a:srgbClr val="0000FF"/>
                </a:solidFill>
                <a:latin typeface="Arial"/>
                <a:cs typeface="Arial"/>
              </a:rPr>
              <a:t> </a:t>
            </a:r>
            <a:r>
              <a:rPr sz="1200" b="1" spc="-10" dirty="0">
                <a:solidFill>
                  <a:srgbClr val="0000FF"/>
                </a:solidFill>
                <a:latin typeface="Arial"/>
                <a:cs typeface="Arial"/>
              </a:rPr>
              <a:t>de</a:t>
            </a:r>
            <a:r>
              <a:rPr sz="1200" b="1" spc="-30" dirty="0">
                <a:solidFill>
                  <a:srgbClr val="0000FF"/>
                </a:solidFill>
                <a:latin typeface="Arial"/>
                <a:cs typeface="Arial"/>
              </a:rPr>
              <a:t> </a:t>
            </a:r>
            <a:r>
              <a:rPr sz="1200" b="1" spc="-20" dirty="0">
                <a:solidFill>
                  <a:srgbClr val="0000FF"/>
                </a:solidFill>
                <a:latin typeface="Arial"/>
                <a:cs typeface="Arial"/>
              </a:rPr>
              <a:t>leucémie</a:t>
            </a:r>
            <a:endParaRPr sz="1200">
              <a:latin typeface="Arial"/>
              <a:cs typeface="Arial"/>
            </a:endParaRPr>
          </a:p>
          <a:p>
            <a:pPr marL="12700" marR="5715" algn="just">
              <a:lnSpc>
                <a:spcPts val="1380"/>
              </a:lnSpc>
              <a:spcBef>
                <a:spcPts val="65"/>
              </a:spcBef>
            </a:pPr>
            <a:r>
              <a:rPr sz="1200" spc="-5" dirty="0">
                <a:latin typeface="Arial"/>
                <a:cs typeface="Arial"/>
              </a:rPr>
              <a:t>Les ondes radio électriques émises par les antennes sont des rayonnements non ionisants. </a:t>
            </a:r>
            <a:r>
              <a:rPr sz="1200" dirty="0">
                <a:latin typeface="Arial"/>
                <a:cs typeface="Arial"/>
              </a:rPr>
              <a:t>A  </a:t>
            </a:r>
            <a:r>
              <a:rPr sz="1200" spc="-5" dirty="0">
                <a:latin typeface="Arial"/>
                <a:cs typeface="Arial"/>
              </a:rPr>
              <a:t>distinguer des radiations qui consistent en une émission de particules (ou rayonnements)  ionisantes, pouvant briser les liaisons chimiques et altérer directement les brins d'ADN des  cellules. Dans le spectre électromagnétique, les rayonnements ionisants sont ceux dont la  fréquence est supérieure </a:t>
            </a:r>
            <a:r>
              <a:rPr sz="1200" dirty="0">
                <a:latin typeface="Arial"/>
                <a:cs typeface="Arial"/>
              </a:rPr>
              <a:t>à </a:t>
            </a:r>
            <a:r>
              <a:rPr sz="1200" spc="-5" dirty="0">
                <a:latin typeface="Arial"/>
                <a:cs typeface="Arial"/>
              </a:rPr>
              <a:t>celle de l'ultraviolet, comme, par exemple, les rayons-X ou les  </a:t>
            </a:r>
            <a:r>
              <a:rPr sz="1200" dirty="0">
                <a:latin typeface="Arial"/>
                <a:cs typeface="Arial"/>
              </a:rPr>
              <a:t>rayons</a:t>
            </a:r>
            <a:r>
              <a:rPr sz="1200" spc="-5" dirty="0">
                <a:latin typeface="Arial"/>
                <a:cs typeface="Arial"/>
              </a:rPr>
              <a:t> </a:t>
            </a:r>
            <a:r>
              <a:rPr sz="1200" dirty="0">
                <a:latin typeface="Arial"/>
                <a:cs typeface="Arial"/>
              </a:rPr>
              <a:t>gamma.</a:t>
            </a:r>
            <a:endParaRPr sz="1200">
              <a:latin typeface="Arial"/>
              <a:cs typeface="Arial"/>
            </a:endParaRPr>
          </a:p>
          <a:p>
            <a:pPr marL="12700" marR="5715" algn="just">
              <a:lnSpc>
                <a:spcPts val="1380"/>
              </a:lnSpc>
              <a:spcBef>
                <a:spcPts val="575"/>
              </a:spcBef>
            </a:pPr>
            <a:r>
              <a:rPr sz="1200" spc="10" dirty="0">
                <a:latin typeface="Arial"/>
                <a:cs typeface="Arial"/>
              </a:rPr>
              <a:t>Dans certaines conditions, des champs électromagnétiques sont utilisés </a:t>
            </a:r>
            <a:r>
              <a:rPr sz="1200" dirty="0">
                <a:latin typeface="Arial"/>
                <a:cs typeface="Arial"/>
              </a:rPr>
              <a:t>à </a:t>
            </a:r>
            <a:r>
              <a:rPr sz="1200" spc="10" dirty="0">
                <a:latin typeface="Arial"/>
                <a:cs typeface="Arial"/>
              </a:rPr>
              <a:t>des </a:t>
            </a:r>
            <a:r>
              <a:rPr sz="1200" spc="15" dirty="0">
                <a:latin typeface="Arial"/>
                <a:cs typeface="Arial"/>
              </a:rPr>
              <a:t>fins  </a:t>
            </a:r>
            <a:r>
              <a:rPr sz="1200" spc="10" dirty="0">
                <a:latin typeface="Arial"/>
                <a:cs typeface="Arial"/>
              </a:rPr>
              <a:t>médicales (cicatrisation, </a:t>
            </a:r>
            <a:r>
              <a:rPr sz="1200" spc="5" dirty="0">
                <a:latin typeface="Arial"/>
                <a:cs typeface="Arial"/>
              </a:rPr>
              <a:t>croissance osseuse et nerveuse, traitement de l'épilepsie ou </a:t>
            </a:r>
            <a:r>
              <a:rPr sz="1200" spc="10" dirty="0">
                <a:latin typeface="Arial"/>
                <a:cs typeface="Arial"/>
              </a:rPr>
              <a:t>de  </a:t>
            </a:r>
            <a:r>
              <a:rPr sz="1200" spc="15" dirty="0">
                <a:latin typeface="Arial"/>
                <a:cs typeface="Arial"/>
              </a:rPr>
              <a:t>l'arthrite), </a:t>
            </a:r>
            <a:r>
              <a:rPr sz="1200" spc="10" dirty="0">
                <a:latin typeface="Arial"/>
                <a:cs typeface="Arial"/>
              </a:rPr>
              <a:t>mais </a:t>
            </a:r>
            <a:r>
              <a:rPr sz="1200" spc="5" dirty="0">
                <a:latin typeface="Arial"/>
                <a:cs typeface="Arial"/>
              </a:rPr>
              <a:t>ils peuvent, dans d’autres conditions, être potentiellement nocifs. </a:t>
            </a:r>
            <a:r>
              <a:rPr sz="1200" spc="10" dirty="0">
                <a:latin typeface="Arial"/>
                <a:cs typeface="Arial"/>
              </a:rPr>
              <a:t>Aujourd’hui  </a:t>
            </a:r>
            <a:r>
              <a:rPr sz="1200" spc="-5" dirty="0">
                <a:latin typeface="Arial"/>
                <a:cs typeface="Arial"/>
              </a:rPr>
              <a:t>on n’a que peu de recul sur les effets des ondes radio pour la santé humaine. Plusieurs  programmes </a:t>
            </a:r>
            <a:r>
              <a:rPr sz="1200" dirty="0">
                <a:latin typeface="Arial"/>
                <a:cs typeface="Arial"/>
              </a:rPr>
              <a:t>scientifiques (CIRC…) travaillent sur ce sujet, </a:t>
            </a:r>
            <a:r>
              <a:rPr sz="1200" spc="5" dirty="0">
                <a:latin typeface="Arial"/>
                <a:cs typeface="Arial"/>
              </a:rPr>
              <a:t>sans apporter de réelles</a:t>
            </a:r>
            <a:r>
              <a:rPr sz="1200" spc="65" dirty="0">
                <a:latin typeface="Arial"/>
                <a:cs typeface="Arial"/>
              </a:rPr>
              <a:t> </a:t>
            </a:r>
            <a:r>
              <a:rPr sz="1200" spc="5" dirty="0">
                <a:latin typeface="Arial"/>
                <a:cs typeface="Arial"/>
              </a:rPr>
              <a:t>certitudes.</a:t>
            </a:r>
            <a:endParaRPr sz="1200">
              <a:latin typeface="Arial"/>
              <a:cs typeface="Arial"/>
            </a:endParaRPr>
          </a:p>
          <a:p>
            <a:pPr>
              <a:lnSpc>
                <a:spcPct val="100000"/>
              </a:lnSpc>
              <a:spcBef>
                <a:spcPts val="40"/>
              </a:spcBef>
            </a:pPr>
            <a:endParaRPr sz="1250">
              <a:latin typeface="Arial"/>
              <a:cs typeface="Arial"/>
            </a:endParaRPr>
          </a:p>
          <a:p>
            <a:pPr marL="31750" marR="4117340" algn="just">
              <a:lnSpc>
                <a:spcPts val="1380"/>
              </a:lnSpc>
            </a:pPr>
            <a:r>
              <a:rPr sz="1200" spc="-5" dirty="0">
                <a:latin typeface="Arial"/>
                <a:cs typeface="Arial"/>
              </a:rPr>
              <a:t>Les médecins utilisent l’électro-  encéphalogramme pour analyser  l’activité du cerveau.</a:t>
            </a:r>
            <a:endParaRPr sz="1200">
              <a:latin typeface="Arial"/>
              <a:cs typeface="Arial"/>
            </a:endParaRPr>
          </a:p>
          <a:p>
            <a:pPr marL="31750" marR="4117340" algn="just">
              <a:lnSpc>
                <a:spcPts val="1380"/>
              </a:lnSpc>
            </a:pPr>
            <a:r>
              <a:rPr sz="1200" spc="-5" dirty="0">
                <a:latin typeface="Arial"/>
                <a:cs typeface="Arial"/>
              </a:rPr>
              <a:t>La spectroscopie visualise les  zones du cerveau avant et après  l’exposition aux</a:t>
            </a:r>
            <a:r>
              <a:rPr sz="1200" spc="-20" dirty="0">
                <a:latin typeface="Arial"/>
                <a:cs typeface="Arial"/>
              </a:rPr>
              <a:t> </a:t>
            </a:r>
            <a:r>
              <a:rPr sz="1200" spc="-5" dirty="0">
                <a:latin typeface="Arial"/>
                <a:cs typeface="Arial"/>
              </a:rPr>
              <a:t>rayonnements.</a:t>
            </a:r>
            <a:endParaRPr sz="1200">
              <a:latin typeface="Arial"/>
              <a:cs typeface="Arial"/>
            </a:endParaRPr>
          </a:p>
          <a:p>
            <a:pPr>
              <a:lnSpc>
                <a:spcPct val="100000"/>
              </a:lnSpc>
              <a:spcBef>
                <a:spcPts val="40"/>
              </a:spcBef>
            </a:pPr>
            <a:endParaRPr sz="1100">
              <a:latin typeface="Arial"/>
              <a:cs typeface="Arial"/>
            </a:endParaRPr>
          </a:p>
          <a:p>
            <a:pPr marL="12700" algn="just">
              <a:lnSpc>
                <a:spcPts val="1405"/>
              </a:lnSpc>
              <a:spcBef>
                <a:spcPts val="5"/>
              </a:spcBef>
            </a:pPr>
            <a:r>
              <a:rPr sz="1200" b="1" dirty="0">
                <a:solidFill>
                  <a:srgbClr val="0000FF"/>
                </a:solidFill>
                <a:latin typeface="Arial"/>
                <a:cs typeface="Arial"/>
              </a:rPr>
              <a:t>Les </a:t>
            </a:r>
            <a:r>
              <a:rPr sz="1200" b="1" spc="-5" dirty="0">
                <a:solidFill>
                  <a:srgbClr val="0000FF"/>
                </a:solidFill>
                <a:latin typeface="Arial"/>
                <a:cs typeface="Arial"/>
              </a:rPr>
              <a:t>antennes relais </a:t>
            </a:r>
            <a:r>
              <a:rPr sz="1200" b="1" dirty="0">
                <a:solidFill>
                  <a:srgbClr val="0000FF"/>
                </a:solidFill>
                <a:latin typeface="Arial"/>
                <a:cs typeface="Arial"/>
              </a:rPr>
              <a:t>pointées du</a:t>
            </a:r>
            <a:r>
              <a:rPr sz="1200" b="1" spc="5" dirty="0">
                <a:solidFill>
                  <a:srgbClr val="0000FF"/>
                </a:solidFill>
                <a:latin typeface="Arial"/>
                <a:cs typeface="Arial"/>
              </a:rPr>
              <a:t> </a:t>
            </a:r>
            <a:r>
              <a:rPr sz="1200" b="1" dirty="0">
                <a:solidFill>
                  <a:srgbClr val="0000FF"/>
                </a:solidFill>
                <a:latin typeface="Arial"/>
                <a:cs typeface="Arial"/>
              </a:rPr>
              <a:t>doigt</a:t>
            </a:r>
            <a:endParaRPr sz="1200">
              <a:latin typeface="Arial"/>
              <a:cs typeface="Arial"/>
            </a:endParaRPr>
          </a:p>
          <a:p>
            <a:pPr marL="12700" marR="5080" algn="just">
              <a:lnSpc>
                <a:spcPts val="1380"/>
              </a:lnSpc>
              <a:spcBef>
                <a:spcPts val="60"/>
              </a:spcBef>
            </a:pPr>
            <a:r>
              <a:rPr sz="1200" spc="-5" dirty="0">
                <a:latin typeface="Arial"/>
                <a:cs typeface="Arial"/>
              </a:rPr>
              <a:t>Ce </a:t>
            </a:r>
            <a:r>
              <a:rPr sz="1200" dirty="0">
                <a:latin typeface="Arial"/>
                <a:cs typeface="Arial"/>
              </a:rPr>
              <a:t>sont surtout </a:t>
            </a:r>
            <a:r>
              <a:rPr sz="1200" spc="-5" dirty="0">
                <a:latin typeface="Arial"/>
                <a:cs typeface="Arial"/>
              </a:rPr>
              <a:t>les </a:t>
            </a:r>
            <a:r>
              <a:rPr sz="1200" dirty="0">
                <a:latin typeface="Arial"/>
                <a:cs typeface="Arial"/>
              </a:rPr>
              <a:t>30 000 </a:t>
            </a:r>
            <a:r>
              <a:rPr sz="1200" spc="5" dirty="0">
                <a:latin typeface="Arial"/>
                <a:cs typeface="Arial"/>
              </a:rPr>
              <a:t>antennes </a:t>
            </a:r>
            <a:r>
              <a:rPr sz="1200" dirty="0">
                <a:latin typeface="Arial"/>
                <a:cs typeface="Arial"/>
              </a:rPr>
              <a:t>relais disséminées sur </a:t>
            </a:r>
            <a:r>
              <a:rPr sz="1200" spc="-5" dirty="0">
                <a:latin typeface="Arial"/>
                <a:cs typeface="Arial"/>
              </a:rPr>
              <a:t>le territoire qui peuvent inquiéter.  </a:t>
            </a:r>
            <a:r>
              <a:rPr sz="1200" spc="5" dirty="0">
                <a:latin typeface="Arial"/>
                <a:cs typeface="Arial"/>
              </a:rPr>
              <a:t>Nombreux sont ceux </a:t>
            </a:r>
            <a:r>
              <a:rPr sz="1200" spc="-5" dirty="0">
                <a:latin typeface="Arial"/>
                <a:cs typeface="Arial"/>
              </a:rPr>
              <a:t>qui plaident pour que les limitations obligatoires de l'exposition </a:t>
            </a:r>
            <a:r>
              <a:rPr sz="1200" dirty="0">
                <a:latin typeface="Arial"/>
                <a:cs typeface="Arial"/>
              </a:rPr>
              <a:t>à </a:t>
            </a:r>
            <a:r>
              <a:rPr sz="1200" spc="-5" dirty="0">
                <a:latin typeface="Arial"/>
                <a:cs typeface="Arial"/>
              </a:rPr>
              <a:t>ces  champs soient abaissées. Selon le chercheur R. SANTINI (INSA-Lyon), il ne </a:t>
            </a:r>
            <a:r>
              <a:rPr sz="1200" dirty="0">
                <a:latin typeface="Arial"/>
                <a:cs typeface="Arial"/>
              </a:rPr>
              <a:t>faudrait </a:t>
            </a:r>
            <a:r>
              <a:rPr sz="1200" spc="-5" dirty="0">
                <a:latin typeface="Arial"/>
                <a:cs typeface="Arial"/>
              </a:rPr>
              <a:t>pas  d'antenne </a:t>
            </a:r>
            <a:r>
              <a:rPr sz="1200" dirty="0">
                <a:latin typeface="Arial"/>
                <a:cs typeface="Arial"/>
              </a:rPr>
              <a:t>à </a:t>
            </a:r>
            <a:r>
              <a:rPr sz="1200" spc="-5" dirty="0">
                <a:latin typeface="Arial"/>
                <a:cs typeface="Arial"/>
              </a:rPr>
              <a:t>moins de 300 mètres des</a:t>
            </a:r>
            <a:r>
              <a:rPr sz="1200" spc="15" dirty="0">
                <a:latin typeface="Arial"/>
                <a:cs typeface="Arial"/>
              </a:rPr>
              <a:t> </a:t>
            </a:r>
            <a:r>
              <a:rPr sz="1200" spc="5" dirty="0">
                <a:latin typeface="Arial"/>
                <a:cs typeface="Arial"/>
              </a:rPr>
              <a:t>habitations.</a:t>
            </a:r>
            <a:endParaRPr sz="1200">
              <a:latin typeface="Arial"/>
              <a:cs typeface="Arial"/>
            </a:endParaRPr>
          </a:p>
          <a:p>
            <a:pPr marL="1633220" marR="6985" algn="just">
              <a:lnSpc>
                <a:spcPts val="1380"/>
              </a:lnSpc>
            </a:pPr>
            <a:r>
              <a:rPr sz="1200" spc="-5" dirty="0">
                <a:latin typeface="Arial"/>
                <a:cs typeface="Arial"/>
              </a:rPr>
              <a:t>De plus, il apparaîtrait que l’utilisation du téléphone portable peut  augmenter la </a:t>
            </a:r>
            <a:r>
              <a:rPr sz="1200" dirty="0">
                <a:latin typeface="Arial"/>
                <a:cs typeface="Arial"/>
              </a:rPr>
              <a:t>température </a:t>
            </a:r>
            <a:r>
              <a:rPr sz="1200" spc="-5" dirty="0">
                <a:latin typeface="Arial"/>
                <a:cs typeface="Arial"/>
              </a:rPr>
              <a:t>du cerveau et la </a:t>
            </a:r>
            <a:r>
              <a:rPr sz="1200" dirty="0">
                <a:latin typeface="Arial"/>
                <a:cs typeface="Arial"/>
              </a:rPr>
              <a:t>tension</a:t>
            </a:r>
            <a:r>
              <a:rPr sz="1200" spc="5" dirty="0">
                <a:latin typeface="Arial"/>
                <a:cs typeface="Arial"/>
              </a:rPr>
              <a:t> </a:t>
            </a:r>
            <a:r>
              <a:rPr sz="1200" spc="-5" dirty="0">
                <a:latin typeface="Arial"/>
                <a:cs typeface="Arial"/>
              </a:rPr>
              <a:t>artérielle.</a:t>
            </a:r>
            <a:endParaRPr sz="1200">
              <a:latin typeface="Arial"/>
              <a:cs typeface="Arial"/>
            </a:endParaRPr>
          </a:p>
          <a:p>
            <a:pPr marL="1633220" marR="6350" algn="just">
              <a:lnSpc>
                <a:spcPts val="1380"/>
              </a:lnSpc>
            </a:pPr>
            <a:r>
              <a:rPr sz="1200" spc="-5" dirty="0">
                <a:latin typeface="Arial"/>
                <a:cs typeface="Arial"/>
              </a:rPr>
              <a:t>D’après des recherches (M. Henson, UCLA), lors d’une communication,  l’appareil étant très proche du cerveau, 48 </a:t>
            </a:r>
            <a:r>
              <a:rPr sz="1200" dirty="0">
                <a:latin typeface="Arial"/>
                <a:cs typeface="Arial"/>
              </a:rPr>
              <a:t>à </a:t>
            </a:r>
            <a:r>
              <a:rPr sz="1200" spc="-5" dirty="0">
                <a:latin typeface="Arial"/>
                <a:cs typeface="Arial"/>
              </a:rPr>
              <a:t>68% de la puissance  rayonnée par l’antenne d’un portable est absorbée par la main et la tête  de l’utilisateur et jusqu'à un centimètre de profondeur. Actuellement </a:t>
            </a:r>
            <a:r>
              <a:rPr sz="1200" spc="5" dirty="0">
                <a:latin typeface="Arial"/>
                <a:cs typeface="Arial"/>
              </a:rPr>
              <a:t>rien  ne </a:t>
            </a:r>
            <a:r>
              <a:rPr sz="1200" spc="-5" dirty="0">
                <a:latin typeface="Arial"/>
                <a:cs typeface="Arial"/>
              </a:rPr>
              <a:t>prouve </a:t>
            </a:r>
            <a:r>
              <a:rPr sz="1200" dirty="0">
                <a:latin typeface="Arial"/>
                <a:cs typeface="Arial"/>
              </a:rPr>
              <a:t>formellement </a:t>
            </a:r>
            <a:r>
              <a:rPr sz="1200" spc="-5" dirty="0">
                <a:latin typeface="Arial"/>
                <a:cs typeface="Arial"/>
              </a:rPr>
              <a:t>que cette élévation de température </a:t>
            </a:r>
            <a:r>
              <a:rPr sz="1200" spc="5" dirty="0">
                <a:latin typeface="Arial"/>
                <a:cs typeface="Arial"/>
              </a:rPr>
              <a:t>ait une  incidence sur la </a:t>
            </a:r>
            <a:r>
              <a:rPr sz="1200" spc="-5" dirty="0">
                <a:latin typeface="Arial"/>
                <a:cs typeface="Arial"/>
              </a:rPr>
              <a:t>santé, en particulier en </a:t>
            </a:r>
            <a:r>
              <a:rPr sz="1200" spc="5" dirty="0">
                <a:latin typeface="Arial"/>
                <a:cs typeface="Arial"/>
              </a:rPr>
              <a:t>matière de cancer. </a:t>
            </a:r>
            <a:r>
              <a:rPr sz="1200" spc="-5" dirty="0">
                <a:latin typeface="Arial"/>
                <a:cs typeface="Arial"/>
              </a:rPr>
              <a:t>Rien ne  prouve, non plus, le</a:t>
            </a:r>
            <a:r>
              <a:rPr sz="1200" spc="10" dirty="0">
                <a:latin typeface="Arial"/>
                <a:cs typeface="Arial"/>
              </a:rPr>
              <a:t> </a:t>
            </a:r>
            <a:r>
              <a:rPr sz="1200" dirty="0">
                <a:latin typeface="Arial"/>
                <a:cs typeface="Arial"/>
              </a:rPr>
              <a:t>contraire...</a:t>
            </a:r>
            <a:endParaRPr sz="1200">
              <a:latin typeface="Arial"/>
              <a:cs typeface="Arial"/>
            </a:endParaRPr>
          </a:p>
          <a:p>
            <a:pPr marL="12700" marR="5715" algn="just">
              <a:lnSpc>
                <a:spcPts val="1380"/>
              </a:lnSpc>
            </a:pPr>
            <a:r>
              <a:rPr sz="1200" spc="5" dirty="0">
                <a:latin typeface="Arial"/>
                <a:cs typeface="Arial"/>
              </a:rPr>
              <a:t>En attendant, </a:t>
            </a:r>
            <a:r>
              <a:rPr sz="1200" dirty="0">
                <a:latin typeface="Arial"/>
                <a:cs typeface="Arial"/>
              </a:rPr>
              <a:t>la </a:t>
            </a:r>
            <a:r>
              <a:rPr sz="1200" spc="5" dirty="0">
                <a:latin typeface="Arial"/>
                <a:cs typeface="Arial"/>
              </a:rPr>
              <a:t>seule mesure de </a:t>
            </a:r>
            <a:r>
              <a:rPr sz="1200" spc="10" dirty="0">
                <a:latin typeface="Arial"/>
                <a:cs typeface="Arial"/>
              </a:rPr>
              <a:t>prudence est </a:t>
            </a:r>
            <a:r>
              <a:rPr sz="1200" spc="5" dirty="0">
                <a:latin typeface="Arial"/>
                <a:cs typeface="Arial"/>
              </a:rPr>
              <a:t>de </a:t>
            </a:r>
            <a:r>
              <a:rPr sz="1200" spc="10" dirty="0">
                <a:latin typeface="Arial"/>
                <a:cs typeface="Arial"/>
              </a:rPr>
              <a:t>s'éloigner des </a:t>
            </a:r>
            <a:r>
              <a:rPr sz="1200" spc="5" dirty="0">
                <a:latin typeface="Arial"/>
                <a:cs typeface="Arial"/>
              </a:rPr>
              <a:t>sources électromagnétiques  </a:t>
            </a:r>
            <a:r>
              <a:rPr sz="1200" spc="10" dirty="0">
                <a:latin typeface="Arial"/>
                <a:cs typeface="Arial"/>
              </a:rPr>
              <a:t>Une mesure </a:t>
            </a:r>
            <a:r>
              <a:rPr sz="1200" spc="5" dirty="0">
                <a:latin typeface="Arial"/>
                <a:cs typeface="Arial"/>
              </a:rPr>
              <a:t>de </a:t>
            </a:r>
            <a:r>
              <a:rPr sz="1200" spc="10" dirty="0">
                <a:latin typeface="Arial"/>
                <a:cs typeface="Arial"/>
              </a:rPr>
              <a:t>bon sens </a:t>
            </a:r>
            <a:r>
              <a:rPr sz="1200" dirty="0">
                <a:latin typeface="Arial"/>
                <a:cs typeface="Arial"/>
              </a:rPr>
              <a:t>à </a:t>
            </a:r>
            <a:r>
              <a:rPr sz="1200" spc="5" dirty="0">
                <a:latin typeface="Arial"/>
                <a:cs typeface="Arial"/>
              </a:rPr>
              <a:t>la </a:t>
            </a:r>
            <a:r>
              <a:rPr sz="1200" spc="10" dirty="0">
                <a:latin typeface="Arial"/>
                <a:cs typeface="Arial"/>
              </a:rPr>
              <a:t>portée </a:t>
            </a:r>
            <a:r>
              <a:rPr sz="1200" spc="5" dirty="0">
                <a:latin typeface="Arial"/>
                <a:cs typeface="Arial"/>
              </a:rPr>
              <a:t>de </a:t>
            </a:r>
            <a:r>
              <a:rPr sz="1200" spc="10" dirty="0">
                <a:latin typeface="Arial"/>
                <a:cs typeface="Arial"/>
              </a:rPr>
              <a:t>tous. </a:t>
            </a:r>
            <a:r>
              <a:rPr sz="1200" spc="-5" dirty="0">
                <a:latin typeface="Arial"/>
                <a:cs typeface="Arial"/>
              </a:rPr>
              <a:t>D’ailleurs, un décret de loi oblige les  distributeurs et opérateurs téléphoniques </a:t>
            </a:r>
            <a:r>
              <a:rPr sz="1200" dirty="0">
                <a:latin typeface="Arial"/>
                <a:cs typeface="Arial"/>
              </a:rPr>
              <a:t>à fournir, </a:t>
            </a:r>
            <a:r>
              <a:rPr sz="1200" spc="-5" dirty="0">
                <a:latin typeface="Arial"/>
                <a:cs typeface="Arial"/>
              </a:rPr>
              <a:t>avec le téléphone portable, une oreillette.  Est-ce une simple mesure de précaution</a:t>
            </a:r>
            <a:r>
              <a:rPr sz="1200" spc="20" dirty="0">
                <a:latin typeface="Arial"/>
                <a:cs typeface="Arial"/>
              </a:rPr>
              <a:t> </a:t>
            </a:r>
            <a:r>
              <a:rPr sz="1200" dirty="0">
                <a:latin typeface="Arial"/>
                <a:cs typeface="Arial"/>
              </a:rPr>
              <a:t>?</a:t>
            </a:r>
            <a:endParaRPr sz="1200">
              <a:latin typeface="Arial"/>
              <a:cs typeface="Arial"/>
            </a:endParaRPr>
          </a:p>
          <a:p>
            <a:pPr marL="12700" algn="just">
              <a:lnSpc>
                <a:spcPts val="1405"/>
              </a:lnSpc>
              <a:spcBef>
                <a:spcPts val="480"/>
              </a:spcBef>
            </a:pPr>
            <a:r>
              <a:rPr sz="1200" b="1" dirty="0">
                <a:solidFill>
                  <a:srgbClr val="0000FF"/>
                </a:solidFill>
                <a:latin typeface="Arial"/>
                <a:cs typeface="Arial"/>
              </a:rPr>
              <a:t>Bien utiliser son</a:t>
            </a:r>
            <a:r>
              <a:rPr sz="1200" b="1" spc="-5" dirty="0">
                <a:solidFill>
                  <a:srgbClr val="0000FF"/>
                </a:solidFill>
                <a:latin typeface="Arial"/>
                <a:cs typeface="Arial"/>
              </a:rPr>
              <a:t> </a:t>
            </a:r>
            <a:r>
              <a:rPr sz="1200" b="1" dirty="0">
                <a:solidFill>
                  <a:srgbClr val="0000FF"/>
                </a:solidFill>
                <a:latin typeface="Arial"/>
                <a:cs typeface="Arial"/>
              </a:rPr>
              <a:t>mobile</a:t>
            </a:r>
            <a:endParaRPr sz="1200">
              <a:latin typeface="Arial"/>
              <a:cs typeface="Arial"/>
            </a:endParaRPr>
          </a:p>
          <a:p>
            <a:pPr marL="12700" marR="5715" algn="just">
              <a:lnSpc>
                <a:spcPts val="1380"/>
              </a:lnSpc>
              <a:spcBef>
                <a:spcPts val="65"/>
              </a:spcBef>
            </a:pPr>
            <a:r>
              <a:rPr sz="1200" spc="5" dirty="0">
                <a:latin typeface="Arial"/>
                <a:cs typeface="Arial"/>
              </a:rPr>
              <a:t>Les derniers rapports admettent l'existence d'un </a:t>
            </a:r>
            <a:r>
              <a:rPr sz="1200" dirty="0">
                <a:latin typeface="Arial"/>
                <a:cs typeface="Arial"/>
              </a:rPr>
              <a:t>« </a:t>
            </a:r>
            <a:r>
              <a:rPr sz="1200" spc="5" dirty="0">
                <a:latin typeface="Arial"/>
                <a:cs typeface="Arial"/>
              </a:rPr>
              <a:t>doute </a:t>
            </a:r>
            <a:r>
              <a:rPr sz="1200" dirty="0">
                <a:latin typeface="Arial"/>
                <a:cs typeface="Arial"/>
              </a:rPr>
              <a:t>» </a:t>
            </a:r>
            <a:r>
              <a:rPr sz="1200" spc="5" dirty="0">
                <a:latin typeface="Arial"/>
                <a:cs typeface="Arial"/>
              </a:rPr>
              <a:t>et se </a:t>
            </a:r>
            <a:r>
              <a:rPr sz="1200" spc="10" dirty="0">
                <a:latin typeface="Arial"/>
                <a:cs typeface="Arial"/>
              </a:rPr>
              <a:t>contentent </a:t>
            </a:r>
            <a:r>
              <a:rPr sz="1200" spc="5" dirty="0">
                <a:latin typeface="Arial"/>
                <a:cs typeface="Arial"/>
              </a:rPr>
              <a:t>de donner </a:t>
            </a:r>
            <a:r>
              <a:rPr sz="1200" spc="10" dirty="0">
                <a:latin typeface="Arial"/>
                <a:cs typeface="Arial"/>
              </a:rPr>
              <a:t>des  conseils</a:t>
            </a:r>
            <a:r>
              <a:rPr sz="1200" spc="35" dirty="0">
                <a:latin typeface="Arial"/>
                <a:cs typeface="Arial"/>
              </a:rPr>
              <a:t> </a:t>
            </a:r>
            <a:r>
              <a:rPr sz="1200" spc="5" dirty="0">
                <a:latin typeface="Arial"/>
                <a:cs typeface="Arial"/>
              </a:rPr>
              <a:t>de</a:t>
            </a:r>
            <a:r>
              <a:rPr sz="1200" spc="25" dirty="0">
                <a:latin typeface="Arial"/>
                <a:cs typeface="Arial"/>
              </a:rPr>
              <a:t> </a:t>
            </a:r>
            <a:r>
              <a:rPr sz="1200" spc="5" dirty="0">
                <a:latin typeface="Arial"/>
                <a:cs typeface="Arial"/>
              </a:rPr>
              <a:t>prudence.</a:t>
            </a:r>
            <a:r>
              <a:rPr sz="1200" spc="-10" dirty="0">
                <a:latin typeface="Arial"/>
                <a:cs typeface="Arial"/>
              </a:rPr>
              <a:t> </a:t>
            </a:r>
            <a:r>
              <a:rPr sz="1200" spc="-20" dirty="0">
                <a:latin typeface="Arial"/>
                <a:cs typeface="Arial"/>
              </a:rPr>
              <a:t>En</a:t>
            </a:r>
            <a:r>
              <a:rPr sz="1200" spc="-60" dirty="0">
                <a:latin typeface="Arial"/>
                <a:cs typeface="Arial"/>
              </a:rPr>
              <a:t> </a:t>
            </a:r>
            <a:r>
              <a:rPr sz="1200" spc="-30" dirty="0">
                <a:latin typeface="Arial"/>
                <a:cs typeface="Arial"/>
              </a:rPr>
              <a:t>France,</a:t>
            </a:r>
            <a:r>
              <a:rPr sz="1200" spc="-55" dirty="0">
                <a:latin typeface="Arial"/>
                <a:cs typeface="Arial"/>
              </a:rPr>
              <a:t> </a:t>
            </a:r>
            <a:r>
              <a:rPr sz="1200" spc="-20" dirty="0">
                <a:latin typeface="Arial"/>
                <a:cs typeface="Arial"/>
              </a:rPr>
              <a:t>il</a:t>
            </a:r>
            <a:r>
              <a:rPr sz="1200" spc="-60" dirty="0">
                <a:latin typeface="Arial"/>
                <a:cs typeface="Arial"/>
              </a:rPr>
              <a:t> </a:t>
            </a:r>
            <a:r>
              <a:rPr sz="1200" spc="-25" dirty="0">
                <a:latin typeface="Arial"/>
                <a:cs typeface="Arial"/>
              </a:rPr>
              <a:t>est</a:t>
            </a:r>
            <a:r>
              <a:rPr sz="1200" spc="-50" dirty="0">
                <a:latin typeface="Arial"/>
                <a:cs typeface="Arial"/>
              </a:rPr>
              <a:t> </a:t>
            </a:r>
            <a:r>
              <a:rPr sz="1200" spc="-30" dirty="0">
                <a:latin typeface="Arial"/>
                <a:cs typeface="Arial"/>
              </a:rPr>
              <a:t>recommandé</a:t>
            </a:r>
            <a:r>
              <a:rPr sz="1200" spc="-60" dirty="0">
                <a:latin typeface="Arial"/>
                <a:cs typeface="Arial"/>
              </a:rPr>
              <a:t> </a:t>
            </a:r>
            <a:r>
              <a:rPr sz="1200" spc="-25" dirty="0">
                <a:latin typeface="Arial"/>
                <a:cs typeface="Arial"/>
              </a:rPr>
              <a:t>aux</a:t>
            </a:r>
            <a:r>
              <a:rPr sz="1200" spc="-60" dirty="0">
                <a:latin typeface="Arial"/>
                <a:cs typeface="Arial"/>
              </a:rPr>
              <a:t> </a:t>
            </a:r>
            <a:r>
              <a:rPr sz="1200" spc="-35" dirty="0">
                <a:latin typeface="Arial"/>
                <a:cs typeface="Arial"/>
              </a:rPr>
              <a:t>utilisateurs</a:t>
            </a:r>
            <a:r>
              <a:rPr sz="1200" spc="-60" dirty="0">
                <a:latin typeface="Arial"/>
                <a:cs typeface="Arial"/>
              </a:rPr>
              <a:t> </a:t>
            </a:r>
            <a:r>
              <a:rPr sz="1200" spc="-20" dirty="0">
                <a:latin typeface="Arial"/>
                <a:cs typeface="Arial"/>
              </a:rPr>
              <a:t>de</a:t>
            </a:r>
            <a:r>
              <a:rPr sz="1200" spc="-55" dirty="0">
                <a:latin typeface="Arial"/>
                <a:cs typeface="Arial"/>
              </a:rPr>
              <a:t> </a:t>
            </a:r>
            <a:r>
              <a:rPr sz="1200" spc="-35" dirty="0">
                <a:latin typeface="Arial"/>
                <a:cs typeface="Arial"/>
              </a:rPr>
              <a:t>portable</a:t>
            </a:r>
            <a:r>
              <a:rPr sz="1200" spc="-60" dirty="0">
                <a:latin typeface="Arial"/>
                <a:cs typeface="Arial"/>
              </a:rPr>
              <a:t> </a:t>
            </a:r>
            <a:r>
              <a:rPr sz="1200" spc="-20" dirty="0">
                <a:latin typeface="Arial"/>
                <a:cs typeface="Arial"/>
              </a:rPr>
              <a:t>de</a:t>
            </a:r>
            <a:r>
              <a:rPr sz="1200" spc="-60" dirty="0">
                <a:latin typeface="Arial"/>
                <a:cs typeface="Arial"/>
              </a:rPr>
              <a:t> </a:t>
            </a:r>
            <a:r>
              <a:rPr sz="1200" dirty="0">
                <a:latin typeface="Arial"/>
                <a:cs typeface="Arial"/>
              </a:rPr>
              <a:t>:</a:t>
            </a:r>
            <a:endParaRPr sz="1200">
              <a:latin typeface="Arial"/>
              <a:cs typeface="Arial"/>
            </a:endParaRPr>
          </a:p>
          <a:p>
            <a:pPr marL="265430" marR="6350" lvl="3" indent="-108585" algn="just">
              <a:lnSpc>
                <a:spcPts val="1380"/>
              </a:lnSpc>
              <a:buChar char="•"/>
              <a:tabLst>
                <a:tab pos="269240" algn="l"/>
              </a:tabLst>
            </a:pPr>
            <a:r>
              <a:rPr sz="1200" spc="-30" dirty="0">
                <a:latin typeface="Arial"/>
                <a:cs typeface="Arial"/>
              </a:rPr>
              <a:t>Réduire </a:t>
            </a:r>
            <a:r>
              <a:rPr sz="1200" spc="-35" dirty="0">
                <a:latin typeface="Arial"/>
                <a:cs typeface="Arial"/>
              </a:rPr>
              <a:t>l'utilisation </a:t>
            </a:r>
            <a:r>
              <a:rPr sz="1200" spc="-20" dirty="0">
                <a:latin typeface="Arial"/>
                <a:cs typeface="Arial"/>
              </a:rPr>
              <a:t>du </a:t>
            </a:r>
            <a:r>
              <a:rPr sz="1200" spc="-35" dirty="0">
                <a:latin typeface="Arial"/>
                <a:cs typeface="Arial"/>
              </a:rPr>
              <a:t>portable </a:t>
            </a:r>
            <a:r>
              <a:rPr sz="1200" spc="-30" dirty="0">
                <a:latin typeface="Arial"/>
                <a:cs typeface="Arial"/>
              </a:rPr>
              <a:t>lorsque </a:t>
            </a:r>
            <a:r>
              <a:rPr sz="1200" spc="-20" dirty="0">
                <a:latin typeface="Arial"/>
                <a:cs typeface="Arial"/>
              </a:rPr>
              <a:t>la </a:t>
            </a:r>
            <a:r>
              <a:rPr sz="1200" spc="-30" dirty="0">
                <a:latin typeface="Arial"/>
                <a:cs typeface="Arial"/>
              </a:rPr>
              <a:t>réception </a:t>
            </a:r>
            <a:r>
              <a:rPr sz="1200" spc="-25" dirty="0">
                <a:latin typeface="Arial"/>
                <a:cs typeface="Arial"/>
              </a:rPr>
              <a:t>est </a:t>
            </a:r>
            <a:r>
              <a:rPr sz="1200" spc="-20" dirty="0">
                <a:latin typeface="Arial"/>
                <a:cs typeface="Arial"/>
              </a:rPr>
              <a:t>de </a:t>
            </a:r>
            <a:r>
              <a:rPr sz="1200" spc="-35" dirty="0">
                <a:latin typeface="Arial"/>
                <a:cs typeface="Arial"/>
              </a:rPr>
              <a:t>mauvaise </a:t>
            </a:r>
            <a:r>
              <a:rPr sz="1200" spc="-30" dirty="0">
                <a:latin typeface="Arial"/>
                <a:cs typeface="Arial"/>
              </a:rPr>
              <a:t>qualité. Dans </a:t>
            </a:r>
            <a:r>
              <a:rPr sz="1200" spc="-20" dirty="0">
                <a:latin typeface="Arial"/>
                <a:cs typeface="Arial"/>
              </a:rPr>
              <a:t>ce </a:t>
            </a:r>
            <a:r>
              <a:rPr sz="1200" spc="-30" dirty="0">
                <a:latin typeface="Arial"/>
                <a:cs typeface="Arial"/>
              </a:rPr>
              <a:t>cas, </a:t>
            </a:r>
            <a:r>
              <a:rPr sz="1200" spc="-35" dirty="0">
                <a:latin typeface="Arial"/>
                <a:cs typeface="Arial"/>
              </a:rPr>
              <a:t>en  </a:t>
            </a:r>
            <a:r>
              <a:rPr sz="1200" spc="-25" dirty="0">
                <a:latin typeface="Arial"/>
                <a:cs typeface="Arial"/>
              </a:rPr>
              <a:t>effet, </a:t>
            </a:r>
            <a:r>
              <a:rPr sz="1200" spc="-15" dirty="0">
                <a:latin typeface="Arial"/>
                <a:cs typeface="Arial"/>
              </a:rPr>
              <a:t>le </a:t>
            </a:r>
            <a:r>
              <a:rPr sz="1200" spc="-30" dirty="0">
                <a:latin typeface="Arial"/>
                <a:cs typeface="Arial"/>
              </a:rPr>
              <a:t>rayonnement </a:t>
            </a:r>
            <a:r>
              <a:rPr sz="1200" spc="-20" dirty="0">
                <a:latin typeface="Arial"/>
                <a:cs typeface="Arial"/>
              </a:rPr>
              <a:t>est </a:t>
            </a:r>
            <a:r>
              <a:rPr sz="1200" spc="-25" dirty="0">
                <a:latin typeface="Arial"/>
                <a:cs typeface="Arial"/>
              </a:rPr>
              <a:t>plus</a:t>
            </a:r>
            <a:r>
              <a:rPr sz="1200" spc="-215" dirty="0">
                <a:latin typeface="Arial"/>
                <a:cs typeface="Arial"/>
              </a:rPr>
              <a:t> </a:t>
            </a:r>
            <a:r>
              <a:rPr sz="1200" spc="-30" dirty="0">
                <a:latin typeface="Arial"/>
                <a:cs typeface="Arial"/>
              </a:rPr>
              <a:t>important.</a:t>
            </a:r>
            <a:endParaRPr sz="1200">
              <a:latin typeface="Arial"/>
              <a:cs typeface="Arial"/>
            </a:endParaRPr>
          </a:p>
          <a:p>
            <a:pPr marL="265430" lvl="3" indent="-109220" algn="just">
              <a:lnSpc>
                <a:spcPts val="1315"/>
              </a:lnSpc>
              <a:buChar char="•"/>
              <a:tabLst>
                <a:tab pos="266065" algn="l"/>
              </a:tabLst>
            </a:pPr>
            <a:r>
              <a:rPr sz="1200" spc="-30" dirty="0">
                <a:latin typeface="Arial"/>
                <a:cs typeface="Arial"/>
              </a:rPr>
              <a:t>Pour</a:t>
            </a:r>
            <a:r>
              <a:rPr sz="1200" spc="-60" dirty="0">
                <a:latin typeface="Arial"/>
                <a:cs typeface="Arial"/>
              </a:rPr>
              <a:t> </a:t>
            </a:r>
            <a:r>
              <a:rPr sz="1200" spc="-25" dirty="0">
                <a:latin typeface="Arial"/>
                <a:cs typeface="Arial"/>
              </a:rPr>
              <a:t>les</a:t>
            </a:r>
            <a:r>
              <a:rPr sz="1200" spc="-60" dirty="0">
                <a:latin typeface="Arial"/>
                <a:cs typeface="Arial"/>
              </a:rPr>
              <a:t> </a:t>
            </a:r>
            <a:r>
              <a:rPr sz="1200" spc="-25" dirty="0">
                <a:latin typeface="Arial"/>
                <a:cs typeface="Arial"/>
              </a:rPr>
              <a:t>femmes</a:t>
            </a:r>
            <a:r>
              <a:rPr sz="1200" spc="-60" dirty="0">
                <a:latin typeface="Arial"/>
                <a:cs typeface="Arial"/>
              </a:rPr>
              <a:t> </a:t>
            </a:r>
            <a:r>
              <a:rPr sz="1200" spc="-35" dirty="0">
                <a:latin typeface="Arial"/>
                <a:cs typeface="Arial"/>
              </a:rPr>
              <a:t>enceintes</a:t>
            </a:r>
            <a:r>
              <a:rPr sz="1200" spc="-60" dirty="0">
                <a:latin typeface="Arial"/>
                <a:cs typeface="Arial"/>
              </a:rPr>
              <a:t> </a:t>
            </a:r>
            <a:r>
              <a:rPr sz="1200" dirty="0">
                <a:latin typeface="Arial"/>
                <a:cs typeface="Arial"/>
              </a:rPr>
              <a:t>:</a:t>
            </a:r>
            <a:r>
              <a:rPr sz="1200" spc="-60" dirty="0">
                <a:latin typeface="Arial"/>
                <a:cs typeface="Arial"/>
              </a:rPr>
              <a:t> </a:t>
            </a:r>
            <a:r>
              <a:rPr sz="1200" spc="-30" dirty="0">
                <a:latin typeface="Arial"/>
                <a:cs typeface="Arial"/>
              </a:rPr>
              <a:t>éviter</a:t>
            </a:r>
            <a:r>
              <a:rPr sz="1200" spc="-60" dirty="0">
                <a:latin typeface="Arial"/>
                <a:cs typeface="Arial"/>
              </a:rPr>
              <a:t> </a:t>
            </a:r>
            <a:r>
              <a:rPr sz="1200" spc="-20" dirty="0">
                <a:latin typeface="Arial"/>
                <a:cs typeface="Arial"/>
              </a:rPr>
              <a:t>le</a:t>
            </a:r>
            <a:r>
              <a:rPr sz="1200" spc="-60" dirty="0">
                <a:latin typeface="Arial"/>
                <a:cs typeface="Arial"/>
              </a:rPr>
              <a:t> </a:t>
            </a:r>
            <a:r>
              <a:rPr sz="1200" spc="-30" dirty="0">
                <a:latin typeface="Arial"/>
                <a:cs typeface="Arial"/>
              </a:rPr>
              <a:t>contact</a:t>
            </a:r>
            <a:r>
              <a:rPr sz="1200" spc="-60" dirty="0">
                <a:latin typeface="Arial"/>
                <a:cs typeface="Arial"/>
              </a:rPr>
              <a:t> </a:t>
            </a:r>
            <a:r>
              <a:rPr sz="1200" spc="-20" dirty="0">
                <a:latin typeface="Arial"/>
                <a:cs typeface="Arial"/>
              </a:rPr>
              <a:t>de</a:t>
            </a:r>
            <a:r>
              <a:rPr sz="1200" spc="-60" dirty="0">
                <a:latin typeface="Arial"/>
                <a:cs typeface="Arial"/>
              </a:rPr>
              <a:t> </a:t>
            </a:r>
            <a:r>
              <a:rPr sz="1200" spc="-35" dirty="0">
                <a:latin typeface="Arial"/>
                <a:cs typeface="Arial"/>
              </a:rPr>
              <a:t>l'appareil</a:t>
            </a:r>
            <a:r>
              <a:rPr sz="1200" spc="-60" dirty="0">
                <a:latin typeface="Arial"/>
                <a:cs typeface="Arial"/>
              </a:rPr>
              <a:t> </a:t>
            </a:r>
            <a:r>
              <a:rPr sz="1200" spc="-30" dirty="0">
                <a:latin typeface="Arial"/>
                <a:cs typeface="Arial"/>
              </a:rPr>
              <a:t>avec</a:t>
            </a:r>
            <a:r>
              <a:rPr sz="1200" spc="-60" dirty="0">
                <a:latin typeface="Arial"/>
                <a:cs typeface="Arial"/>
              </a:rPr>
              <a:t> </a:t>
            </a:r>
            <a:r>
              <a:rPr sz="1200" spc="-20" dirty="0">
                <a:latin typeface="Arial"/>
                <a:cs typeface="Arial"/>
              </a:rPr>
              <a:t>le</a:t>
            </a:r>
            <a:r>
              <a:rPr sz="1200" spc="-55" dirty="0">
                <a:latin typeface="Arial"/>
                <a:cs typeface="Arial"/>
              </a:rPr>
              <a:t> </a:t>
            </a:r>
            <a:r>
              <a:rPr sz="1200" spc="-35" dirty="0">
                <a:latin typeface="Arial"/>
                <a:cs typeface="Arial"/>
              </a:rPr>
              <a:t>ventre.</a:t>
            </a:r>
            <a:endParaRPr sz="1200">
              <a:latin typeface="Arial"/>
              <a:cs typeface="Arial"/>
            </a:endParaRPr>
          </a:p>
          <a:p>
            <a:pPr marL="265430" marR="5715" lvl="3" indent="-108585" algn="just">
              <a:lnSpc>
                <a:spcPts val="1380"/>
              </a:lnSpc>
              <a:spcBef>
                <a:spcPts val="65"/>
              </a:spcBef>
              <a:buChar char="•"/>
              <a:tabLst>
                <a:tab pos="267970" algn="l"/>
              </a:tabLst>
            </a:pPr>
            <a:r>
              <a:rPr sz="1200" spc="-5" dirty="0">
                <a:latin typeface="Arial"/>
                <a:cs typeface="Arial"/>
              </a:rPr>
              <a:t>Pour les adolescents </a:t>
            </a:r>
            <a:r>
              <a:rPr sz="1200" dirty="0">
                <a:latin typeface="Arial"/>
                <a:cs typeface="Arial"/>
              </a:rPr>
              <a:t>: </a:t>
            </a:r>
            <a:r>
              <a:rPr sz="1200" spc="-5" dirty="0">
                <a:latin typeface="Arial"/>
                <a:cs typeface="Arial"/>
              </a:rPr>
              <a:t>éviter le contact du portable avec les gonades (les testicules et les  ovaires), </a:t>
            </a:r>
            <a:r>
              <a:rPr sz="1200" dirty="0">
                <a:latin typeface="Arial"/>
                <a:cs typeface="Arial"/>
              </a:rPr>
              <a:t>tissus </a:t>
            </a:r>
            <a:r>
              <a:rPr sz="1200" spc="-5" dirty="0">
                <a:latin typeface="Arial"/>
                <a:cs typeface="Arial"/>
              </a:rPr>
              <a:t>potentiellement</a:t>
            </a:r>
            <a:r>
              <a:rPr sz="1200" dirty="0">
                <a:latin typeface="Arial"/>
                <a:cs typeface="Arial"/>
              </a:rPr>
              <a:t> </a:t>
            </a:r>
            <a:r>
              <a:rPr sz="1200" spc="-5" dirty="0">
                <a:latin typeface="Arial"/>
                <a:cs typeface="Arial"/>
              </a:rPr>
              <a:t>sensibles.</a:t>
            </a:r>
            <a:endParaRPr sz="1200">
              <a:latin typeface="Arial"/>
              <a:cs typeface="Arial"/>
            </a:endParaRPr>
          </a:p>
        </p:txBody>
      </p:sp>
      <p:sp>
        <p:nvSpPr>
          <p:cNvPr id="12" name="object 12"/>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13" name="object 13"/>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15</a:t>
            </a:fld>
            <a:r>
              <a:rPr spc="-5" dirty="0"/>
              <a:t>/30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5" name="object 5"/>
          <p:cNvSpPr txBox="1"/>
          <p:nvPr/>
        </p:nvSpPr>
        <p:spPr>
          <a:xfrm>
            <a:off x="527558" y="525793"/>
            <a:ext cx="5793740" cy="1198880"/>
          </a:xfrm>
          <a:prstGeom prst="rect">
            <a:avLst/>
          </a:prstGeom>
        </p:spPr>
        <p:txBody>
          <a:bodyPr vert="horz" wrap="square" lIns="0" tIns="121285" rIns="0" bIns="0" rtlCol="0">
            <a:spAutoFit/>
          </a:bodyPr>
          <a:lstStyle/>
          <a:p>
            <a:pPr marL="12700">
              <a:lnSpc>
                <a:spcPct val="100000"/>
              </a:lnSpc>
              <a:spcBef>
                <a:spcPts val="955"/>
              </a:spcBef>
            </a:pPr>
            <a:r>
              <a:rPr sz="1600" b="1" u="heavy" dirty="0">
                <a:solidFill>
                  <a:srgbClr val="0000FF"/>
                </a:solidFill>
                <a:uFill>
                  <a:solidFill>
                    <a:srgbClr val="0000FF"/>
                  </a:solidFill>
                </a:uFill>
                <a:latin typeface="Comic Sans MS"/>
                <a:cs typeface="Comic Sans MS"/>
              </a:rPr>
              <a:t>C.3 Propagation </a:t>
            </a:r>
            <a:r>
              <a:rPr sz="1600" b="1" u="heavy" spc="-5" dirty="0">
                <a:solidFill>
                  <a:srgbClr val="0000FF"/>
                </a:solidFill>
                <a:uFill>
                  <a:solidFill>
                    <a:srgbClr val="0000FF"/>
                  </a:solidFill>
                </a:uFill>
                <a:latin typeface="Comic Sans MS"/>
                <a:cs typeface="Comic Sans MS"/>
              </a:rPr>
              <a:t>des </a:t>
            </a:r>
            <a:r>
              <a:rPr sz="1600" b="1" u="heavy" dirty="0">
                <a:solidFill>
                  <a:srgbClr val="0000FF"/>
                </a:solidFill>
                <a:uFill>
                  <a:solidFill>
                    <a:srgbClr val="0000FF"/>
                  </a:solidFill>
                </a:uFill>
                <a:latin typeface="Comic Sans MS"/>
                <a:cs typeface="Comic Sans MS"/>
              </a:rPr>
              <a:t>ondes </a:t>
            </a:r>
            <a:r>
              <a:rPr sz="1600" b="1" u="heavy" spc="-5" dirty="0">
                <a:solidFill>
                  <a:srgbClr val="0000FF"/>
                </a:solidFill>
                <a:uFill>
                  <a:solidFill>
                    <a:srgbClr val="0000FF"/>
                  </a:solidFill>
                </a:uFill>
                <a:latin typeface="Comic Sans MS"/>
                <a:cs typeface="Comic Sans MS"/>
              </a:rPr>
              <a:t>en</a:t>
            </a:r>
            <a:r>
              <a:rPr sz="1600" b="1" u="heavy" spc="-10" dirty="0">
                <a:solidFill>
                  <a:srgbClr val="0000FF"/>
                </a:solidFill>
                <a:uFill>
                  <a:solidFill>
                    <a:srgbClr val="0000FF"/>
                  </a:solidFill>
                </a:uFill>
                <a:latin typeface="Comic Sans MS"/>
                <a:cs typeface="Comic Sans MS"/>
              </a:rPr>
              <a:t> </a:t>
            </a:r>
            <a:r>
              <a:rPr sz="1600" b="1" u="heavy" spc="-5" dirty="0">
                <a:solidFill>
                  <a:srgbClr val="0000FF"/>
                </a:solidFill>
                <a:uFill>
                  <a:solidFill>
                    <a:srgbClr val="0000FF"/>
                  </a:solidFill>
                </a:uFill>
                <a:latin typeface="Comic Sans MS"/>
                <a:cs typeface="Comic Sans MS"/>
              </a:rPr>
              <a:t>radiofréquences</a:t>
            </a:r>
            <a:endParaRPr sz="1600">
              <a:latin typeface="Comic Sans MS"/>
              <a:cs typeface="Comic Sans MS"/>
            </a:endParaRPr>
          </a:p>
          <a:p>
            <a:pPr marL="12700">
              <a:lnSpc>
                <a:spcPct val="100000"/>
              </a:lnSpc>
              <a:spcBef>
                <a:spcPts val="640"/>
              </a:spcBef>
            </a:pPr>
            <a:r>
              <a:rPr sz="1200" spc="-5" dirty="0">
                <a:latin typeface="Arial"/>
                <a:cs typeface="Arial"/>
              </a:rPr>
              <a:t>L’utilisation du spectre, dont la rareté est une caractéristique essentielle, est liée aux</a:t>
            </a:r>
            <a:r>
              <a:rPr sz="1200" spc="20" dirty="0">
                <a:latin typeface="Arial"/>
                <a:cs typeface="Arial"/>
              </a:rPr>
              <a:t> </a:t>
            </a:r>
            <a:r>
              <a:rPr sz="1200" dirty="0">
                <a:latin typeface="Arial"/>
                <a:cs typeface="Arial"/>
              </a:rPr>
              <a:t>:</a:t>
            </a:r>
            <a:endParaRPr sz="1200">
              <a:latin typeface="Arial"/>
              <a:cs typeface="Arial"/>
            </a:endParaRPr>
          </a:p>
          <a:p>
            <a:pPr marL="469900" indent="-228600">
              <a:lnSpc>
                <a:spcPct val="100000"/>
              </a:lnSpc>
              <a:spcBef>
                <a:spcPts val="25"/>
              </a:spcBef>
              <a:buFont typeface="Symbol"/>
              <a:buChar char=""/>
              <a:tabLst>
                <a:tab pos="469265" algn="l"/>
                <a:tab pos="469900" algn="l"/>
              </a:tabLst>
            </a:pPr>
            <a:r>
              <a:rPr sz="1200" spc="-5" dirty="0">
                <a:latin typeface="Arial"/>
                <a:cs typeface="Arial"/>
              </a:rPr>
              <a:t>Propriétés physiques de la propagation des</a:t>
            </a:r>
            <a:r>
              <a:rPr sz="1200" spc="15" dirty="0">
                <a:latin typeface="Arial"/>
                <a:cs typeface="Arial"/>
              </a:rPr>
              <a:t> </a:t>
            </a:r>
            <a:r>
              <a:rPr sz="1200" spc="-5" dirty="0">
                <a:latin typeface="Arial"/>
                <a:cs typeface="Arial"/>
              </a:rPr>
              <a:t>ondes.</a:t>
            </a:r>
            <a:endParaRPr sz="1200">
              <a:latin typeface="Arial"/>
              <a:cs typeface="Arial"/>
            </a:endParaRPr>
          </a:p>
          <a:p>
            <a:pPr marL="469900" indent="-228600">
              <a:lnSpc>
                <a:spcPct val="100000"/>
              </a:lnSpc>
              <a:spcBef>
                <a:spcPts val="15"/>
              </a:spcBef>
              <a:buFont typeface="Symbol"/>
              <a:buChar char=""/>
              <a:tabLst>
                <a:tab pos="469265" algn="l"/>
                <a:tab pos="469900" algn="l"/>
              </a:tabLst>
            </a:pPr>
            <a:r>
              <a:rPr sz="1200" spc="-5" dirty="0">
                <a:latin typeface="Arial"/>
                <a:cs typeface="Arial"/>
              </a:rPr>
              <a:t>Caractéristiques </a:t>
            </a:r>
            <a:r>
              <a:rPr sz="1200" dirty="0">
                <a:latin typeface="Arial"/>
                <a:cs typeface="Arial"/>
              </a:rPr>
              <a:t>techniques </a:t>
            </a:r>
            <a:r>
              <a:rPr sz="1200" spc="-5" dirty="0">
                <a:latin typeface="Arial"/>
                <a:cs typeface="Arial"/>
              </a:rPr>
              <a:t>des</a:t>
            </a:r>
            <a:r>
              <a:rPr sz="1200" dirty="0">
                <a:latin typeface="Arial"/>
                <a:cs typeface="Arial"/>
              </a:rPr>
              <a:t> </a:t>
            </a:r>
            <a:r>
              <a:rPr sz="1200" spc="-5" dirty="0">
                <a:latin typeface="Arial"/>
                <a:cs typeface="Arial"/>
              </a:rPr>
              <a:t>équipements.</a:t>
            </a:r>
            <a:endParaRPr sz="1200">
              <a:latin typeface="Arial"/>
              <a:cs typeface="Arial"/>
            </a:endParaRPr>
          </a:p>
          <a:p>
            <a:pPr marL="469900" indent="-228600">
              <a:lnSpc>
                <a:spcPct val="100000"/>
              </a:lnSpc>
              <a:spcBef>
                <a:spcPts val="20"/>
              </a:spcBef>
              <a:buFont typeface="Symbol"/>
              <a:buChar char=""/>
              <a:tabLst>
                <a:tab pos="469265" algn="l"/>
                <a:tab pos="469900" algn="l"/>
              </a:tabLst>
            </a:pPr>
            <a:r>
              <a:rPr sz="1200" spc="-5" dirty="0">
                <a:latin typeface="Arial"/>
                <a:cs typeface="Arial"/>
              </a:rPr>
              <a:t>Contraintes économiques.</a:t>
            </a:r>
            <a:endParaRPr sz="1200">
              <a:latin typeface="Arial"/>
              <a:cs typeface="Arial"/>
            </a:endParaRPr>
          </a:p>
        </p:txBody>
      </p:sp>
      <p:sp>
        <p:nvSpPr>
          <p:cNvPr id="6" name="object 6"/>
          <p:cNvSpPr txBox="1"/>
          <p:nvPr/>
        </p:nvSpPr>
        <p:spPr>
          <a:xfrm>
            <a:off x="527558" y="1764279"/>
            <a:ext cx="6505575" cy="920115"/>
          </a:xfrm>
          <a:prstGeom prst="rect">
            <a:avLst/>
          </a:prstGeom>
        </p:spPr>
        <p:txBody>
          <a:bodyPr vert="horz" wrap="square" lIns="0" tIns="24765" rIns="0" bIns="0" rtlCol="0">
            <a:spAutoFit/>
          </a:bodyPr>
          <a:lstStyle/>
          <a:p>
            <a:pPr marL="12700" marR="5080">
              <a:lnSpc>
                <a:spcPts val="1380"/>
              </a:lnSpc>
              <a:spcBef>
                <a:spcPts val="195"/>
              </a:spcBef>
            </a:pPr>
            <a:r>
              <a:rPr sz="1200" spc="-5" dirty="0">
                <a:latin typeface="Arial"/>
                <a:cs typeface="Arial"/>
              </a:rPr>
              <a:t>Il existe plusieurs modes de propagation entre l’émetteur et le </a:t>
            </a:r>
            <a:r>
              <a:rPr sz="1200" dirty="0">
                <a:latin typeface="Arial"/>
                <a:cs typeface="Arial"/>
              </a:rPr>
              <a:t>(ou </a:t>
            </a:r>
            <a:r>
              <a:rPr sz="1200" spc="-5" dirty="0">
                <a:latin typeface="Arial"/>
                <a:cs typeface="Arial"/>
              </a:rPr>
              <a:t>les récepteurs) d’une liaison  radioélectrique, qui dépendent de la fréquence du</a:t>
            </a:r>
            <a:r>
              <a:rPr sz="1200" spc="20" dirty="0">
                <a:latin typeface="Arial"/>
                <a:cs typeface="Arial"/>
              </a:rPr>
              <a:t> </a:t>
            </a:r>
            <a:r>
              <a:rPr sz="1200" spc="-5" dirty="0">
                <a:latin typeface="Arial"/>
                <a:cs typeface="Arial"/>
              </a:rPr>
              <a:t>signal.</a:t>
            </a:r>
            <a:endParaRPr sz="1200">
              <a:latin typeface="Arial"/>
              <a:cs typeface="Arial"/>
            </a:endParaRPr>
          </a:p>
          <a:p>
            <a:pPr marL="12700">
              <a:lnSpc>
                <a:spcPts val="1345"/>
              </a:lnSpc>
            </a:pPr>
            <a:r>
              <a:rPr sz="1200" spc="-5" dirty="0">
                <a:latin typeface="Arial"/>
                <a:cs typeface="Arial"/>
              </a:rPr>
              <a:t>Les </a:t>
            </a:r>
            <a:r>
              <a:rPr sz="1200" dirty="0">
                <a:latin typeface="Arial"/>
                <a:cs typeface="Arial"/>
              </a:rPr>
              <a:t>modes </a:t>
            </a:r>
            <a:r>
              <a:rPr sz="1200" spc="-5" dirty="0">
                <a:latin typeface="Arial"/>
                <a:cs typeface="Arial"/>
              </a:rPr>
              <a:t>de propagations peuvent être par</a:t>
            </a:r>
            <a:r>
              <a:rPr sz="1200" spc="15" dirty="0">
                <a:latin typeface="Arial"/>
                <a:cs typeface="Arial"/>
              </a:rPr>
              <a:t> </a:t>
            </a:r>
            <a:r>
              <a:rPr sz="1200" dirty="0">
                <a:latin typeface="Arial"/>
                <a:cs typeface="Arial"/>
              </a:rPr>
              <a:t>:</a:t>
            </a:r>
            <a:endParaRPr sz="1200">
              <a:latin typeface="Arial"/>
              <a:cs typeface="Arial"/>
            </a:endParaRPr>
          </a:p>
          <a:p>
            <a:pPr>
              <a:lnSpc>
                <a:spcPct val="100000"/>
              </a:lnSpc>
              <a:spcBef>
                <a:spcPts val="25"/>
              </a:spcBef>
            </a:pPr>
            <a:endParaRPr sz="1200">
              <a:latin typeface="Arial"/>
              <a:cs typeface="Arial"/>
            </a:endParaRPr>
          </a:p>
          <a:p>
            <a:pPr marL="469900" indent="-228600">
              <a:lnSpc>
                <a:spcPct val="100000"/>
              </a:lnSpc>
              <a:buFont typeface="Symbol"/>
              <a:buChar char=""/>
              <a:tabLst>
                <a:tab pos="469265" algn="l"/>
                <a:tab pos="469900" algn="l"/>
              </a:tabLst>
            </a:pPr>
            <a:r>
              <a:rPr sz="1200" spc="-5" dirty="0">
                <a:latin typeface="Arial"/>
                <a:cs typeface="Arial"/>
              </a:rPr>
              <a:t>visibilité directe,</a:t>
            </a:r>
            <a:endParaRPr sz="1200">
              <a:latin typeface="Arial"/>
              <a:cs typeface="Arial"/>
            </a:endParaRPr>
          </a:p>
        </p:txBody>
      </p:sp>
      <p:sp>
        <p:nvSpPr>
          <p:cNvPr id="7" name="object 7"/>
          <p:cNvSpPr txBox="1"/>
          <p:nvPr/>
        </p:nvSpPr>
        <p:spPr>
          <a:xfrm>
            <a:off x="756158" y="3084826"/>
            <a:ext cx="1245235" cy="558165"/>
          </a:xfrm>
          <a:prstGeom prst="rect">
            <a:avLst/>
          </a:prstGeom>
        </p:spPr>
        <p:txBody>
          <a:bodyPr vert="horz" wrap="square" lIns="0" tIns="20320" rIns="0" bIns="0" rtlCol="0">
            <a:spAutoFit/>
          </a:bodyPr>
          <a:lstStyle/>
          <a:p>
            <a:pPr marL="240665" marR="5080" indent="-228600" algn="just">
              <a:lnSpc>
                <a:spcPct val="95600"/>
              </a:lnSpc>
              <a:spcBef>
                <a:spcPts val="160"/>
              </a:spcBef>
              <a:buFont typeface="Symbol"/>
              <a:buChar char=""/>
              <a:tabLst>
                <a:tab pos="241300" algn="l"/>
              </a:tabLst>
            </a:pPr>
            <a:r>
              <a:rPr sz="1200" spc="-5" dirty="0">
                <a:latin typeface="Arial"/>
                <a:cs typeface="Arial"/>
              </a:rPr>
              <a:t>réflexion sur  le sol ou sur  l’ionosphère</a:t>
            </a:r>
            <a:endParaRPr sz="1200">
              <a:latin typeface="Arial"/>
              <a:cs typeface="Arial"/>
            </a:endParaRPr>
          </a:p>
        </p:txBody>
      </p:sp>
      <p:sp>
        <p:nvSpPr>
          <p:cNvPr id="8" name="object 8"/>
          <p:cNvSpPr txBox="1"/>
          <p:nvPr/>
        </p:nvSpPr>
        <p:spPr>
          <a:xfrm>
            <a:off x="984758" y="3609844"/>
            <a:ext cx="1016635" cy="208279"/>
          </a:xfrm>
          <a:prstGeom prst="rect">
            <a:avLst/>
          </a:prstGeom>
        </p:spPr>
        <p:txBody>
          <a:bodyPr vert="horz" wrap="square" lIns="0" tIns="12700" rIns="0" bIns="0" rtlCol="0">
            <a:spAutoFit/>
          </a:bodyPr>
          <a:lstStyle/>
          <a:p>
            <a:pPr marL="12700">
              <a:lnSpc>
                <a:spcPct val="100000"/>
              </a:lnSpc>
              <a:spcBef>
                <a:spcPts val="100"/>
              </a:spcBef>
              <a:tabLst>
                <a:tab pos="791210" algn="l"/>
              </a:tabLst>
            </a:pPr>
            <a:r>
              <a:rPr sz="1200" dirty="0">
                <a:latin typeface="Arial"/>
                <a:cs typeface="Arial"/>
              </a:rPr>
              <a:t>(comme	sur</a:t>
            </a:r>
            <a:endParaRPr sz="1200">
              <a:latin typeface="Arial"/>
              <a:cs typeface="Arial"/>
            </a:endParaRPr>
          </a:p>
        </p:txBody>
      </p:sp>
      <p:sp>
        <p:nvSpPr>
          <p:cNvPr id="9" name="object 9"/>
          <p:cNvSpPr txBox="1"/>
          <p:nvPr/>
        </p:nvSpPr>
        <p:spPr>
          <a:xfrm>
            <a:off x="527558" y="5441692"/>
            <a:ext cx="6506209" cy="2955290"/>
          </a:xfrm>
          <a:prstGeom prst="rect">
            <a:avLst/>
          </a:prstGeom>
        </p:spPr>
        <p:txBody>
          <a:bodyPr vert="horz" wrap="square" lIns="0" tIns="12700" rIns="0" bIns="0" rtlCol="0">
            <a:spAutoFit/>
          </a:bodyPr>
          <a:lstStyle/>
          <a:p>
            <a:pPr marL="469900" indent="-228600">
              <a:lnSpc>
                <a:spcPct val="100000"/>
              </a:lnSpc>
              <a:spcBef>
                <a:spcPts val="100"/>
              </a:spcBef>
              <a:buFont typeface="Symbol"/>
              <a:buChar char=""/>
              <a:tabLst>
                <a:tab pos="469265" algn="l"/>
                <a:tab pos="469900" algn="l"/>
              </a:tabLst>
            </a:pPr>
            <a:r>
              <a:rPr sz="1200" spc="-5" dirty="0">
                <a:latin typeface="Arial"/>
                <a:cs typeface="Arial"/>
              </a:rPr>
              <a:t>par onde de</a:t>
            </a:r>
            <a:r>
              <a:rPr sz="1200" spc="5" dirty="0">
                <a:latin typeface="Arial"/>
                <a:cs typeface="Arial"/>
              </a:rPr>
              <a:t> </a:t>
            </a:r>
            <a:r>
              <a:rPr sz="1200" spc="-5" dirty="0">
                <a:latin typeface="Arial"/>
                <a:cs typeface="Arial"/>
              </a:rPr>
              <a:t>sol,</a:t>
            </a:r>
            <a:endParaRPr sz="1200">
              <a:latin typeface="Arial"/>
              <a:cs typeface="Arial"/>
            </a:endParaRPr>
          </a:p>
          <a:p>
            <a:pPr>
              <a:lnSpc>
                <a:spcPct val="100000"/>
              </a:lnSpc>
              <a:spcBef>
                <a:spcPts val="20"/>
              </a:spcBef>
              <a:buFont typeface="Symbol"/>
              <a:buChar char=""/>
            </a:pPr>
            <a:endParaRPr sz="2000">
              <a:latin typeface="Arial"/>
              <a:cs typeface="Arial"/>
            </a:endParaRPr>
          </a:p>
          <a:p>
            <a:pPr marL="469900" indent="-228600">
              <a:lnSpc>
                <a:spcPct val="100000"/>
              </a:lnSpc>
              <a:buFont typeface="Symbol"/>
              <a:buChar char=""/>
              <a:tabLst>
                <a:tab pos="469265" algn="l"/>
                <a:tab pos="469900" algn="l"/>
              </a:tabLst>
            </a:pPr>
            <a:r>
              <a:rPr sz="1200" spc="-5" dirty="0">
                <a:latin typeface="Arial"/>
                <a:cs typeface="Arial"/>
              </a:rPr>
              <a:t>réfraction </a:t>
            </a:r>
            <a:r>
              <a:rPr sz="1200" dirty="0">
                <a:latin typeface="Arial"/>
                <a:cs typeface="Arial"/>
              </a:rPr>
              <a:t>troposphérique,</a:t>
            </a:r>
            <a:endParaRPr sz="1200">
              <a:latin typeface="Arial"/>
              <a:cs typeface="Arial"/>
            </a:endParaRPr>
          </a:p>
          <a:p>
            <a:pPr marL="469900" indent="-229235">
              <a:lnSpc>
                <a:spcPct val="100000"/>
              </a:lnSpc>
              <a:spcBef>
                <a:spcPts val="20"/>
              </a:spcBef>
              <a:buFont typeface="Symbol"/>
              <a:buChar char=""/>
              <a:tabLst>
                <a:tab pos="469265" algn="l"/>
                <a:tab pos="469900" algn="l"/>
              </a:tabLst>
            </a:pPr>
            <a:r>
              <a:rPr sz="1200" spc="-5" dirty="0">
                <a:latin typeface="Arial"/>
                <a:cs typeface="Arial"/>
              </a:rPr>
              <a:t>dispersion troposphérique,</a:t>
            </a:r>
            <a:endParaRPr sz="1200">
              <a:latin typeface="Arial"/>
              <a:cs typeface="Arial"/>
            </a:endParaRPr>
          </a:p>
          <a:p>
            <a:pPr marL="469900" indent="-229235">
              <a:lnSpc>
                <a:spcPct val="100000"/>
              </a:lnSpc>
              <a:spcBef>
                <a:spcPts val="25"/>
              </a:spcBef>
              <a:buFont typeface="Symbol"/>
              <a:buChar char=""/>
              <a:tabLst>
                <a:tab pos="469265" algn="l"/>
                <a:tab pos="469900" algn="l"/>
              </a:tabLst>
            </a:pPr>
            <a:r>
              <a:rPr sz="1200" spc="-5" dirty="0">
                <a:latin typeface="Arial"/>
                <a:cs typeface="Arial"/>
              </a:rPr>
              <a:t>par combinaison de plusieurs de ces</a:t>
            </a:r>
            <a:r>
              <a:rPr sz="1200" spc="15" dirty="0">
                <a:latin typeface="Arial"/>
                <a:cs typeface="Arial"/>
              </a:rPr>
              <a:t> </a:t>
            </a:r>
            <a:r>
              <a:rPr sz="1200" spc="-5" dirty="0">
                <a:latin typeface="Arial"/>
                <a:cs typeface="Arial"/>
              </a:rPr>
              <a:t>modes.</a:t>
            </a:r>
            <a:endParaRPr sz="1200">
              <a:latin typeface="Arial"/>
              <a:cs typeface="Arial"/>
            </a:endParaRPr>
          </a:p>
          <a:p>
            <a:pPr>
              <a:lnSpc>
                <a:spcPct val="100000"/>
              </a:lnSpc>
              <a:spcBef>
                <a:spcPts val="25"/>
              </a:spcBef>
            </a:pPr>
            <a:endParaRPr sz="1200">
              <a:latin typeface="Arial"/>
              <a:cs typeface="Arial"/>
            </a:endParaRPr>
          </a:p>
          <a:p>
            <a:pPr marL="1452245" marR="6985" indent="-1440180" algn="just">
              <a:lnSpc>
                <a:spcPts val="1380"/>
              </a:lnSpc>
              <a:spcBef>
                <a:spcPts val="5"/>
              </a:spcBef>
            </a:pPr>
            <a:r>
              <a:rPr sz="1200" b="1" spc="-5" dirty="0">
                <a:solidFill>
                  <a:srgbClr val="0000FF"/>
                </a:solidFill>
                <a:latin typeface="Arial"/>
                <a:cs typeface="Arial"/>
              </a:rPr>
              <a:t>De 3kHz </a:t>
            </a:r>
            <a:r>
              <a:rPr sz="1200" b="1" dirty="0">
                <a:solidFill>
                  <a:srgbClr val="0000FF"/>
                </a:solidFill>
                <a:latin typeface="Arial"/>
                <a:cs typeface="Arial"/>
              </a:rPr>
              <a:t>à </a:t>
            </a:r>
            <a:r>
              <a:rPr sz="1200" b="1" spc="-5" dirty="0">
                <a:solidFill>
                  <a:srgbClr val="0000FF"/>
                </a:solidFill>
                <a:latin typeface="Arial"/>
                <a:cs typeface="Arial"/>
              </a:rPr>
              <a:t>3MHz </a:t>
            </a:r>
            <a:r>
              <a:rPr sz="1200" b="1" dirty="0">
                <a:solidFill>
                  <a:srgbClr val="0000FF"/>
                </a:solidFill>
                <a:latin typeface="Arial"/>
                <a:cs typeface="Arial"/>
              </a:rPr>
              <a:t>: </a:t>
            </a:r>
            <a:r>
              <a:rPr sz="1200" spc="-5" dirty="0">
                <a:latin typeface="Arial"/>
                <a:cs typeface="Arial"/>
              </a:rPr>
              <a:t>Propagation par ondes de sol (ou courant tellurique) </a:t>
            </a:r>
            <a:r>
              <a:rPr sz="1200" spc="-135" dirty="0">
                <a:latin typeface="Wingdings"/>
                <a:cs typeface="Wingdings"/>
              </a:rPr>
              <a:t></a:t>
            </a:r>
            <a:r>
              <a:rPr sz="1200" spc="30" dirty="0">
                <a:latin typeface="Times New Roman"/>
                <a:cs typeface="Times New Roman"/>
              </a:rPr>
              <a:t> </a:t>
            </a:r>
            <a:r>
              <a:rPr sz="1200" spc="-5" dirty="0">
                <a:latin typeface="Arial"/>
                <a:cs typeface="Arial"/>
              </a:rPr>
              <a:t>portée </a:t>
            </a:r>
            <a:r>
              <a:rPr sz="1200" dirty="0">
                <a:latin typeface="Arial"/>
                <a:cs typeface="Arial"/>
              </a:rPr>
              <a:t>: </a:t>
            </a:r>
            <a:r>
              <a:rPr sz="1200" spc="-5" dirty="0">
                <a:latin typeface="Arial"/>
                <a:cs typeface="Arial"/>
              </a:rPr>
              <a:t>plusieurs  milliers km, elle est directement liée </a:t>
            </a:r>
            <a:r>
              <a:rPr sz="1200" dirty="0">
                <a:latin typeface="Arial"/>
                <a:cs typeface="Arial"/>
              </a:rPr>
              <a:t>à </a:t>
            </a:r>
            <a:r>
              <a:rPr sz="1200" spc="-5" dirty="0">
                <a:latin typeface="Arial"/>
                <a:cs typeface="Arial"/>
              </a:rPr>
              <a:t>la puissance</a:t>
            </a:r>
            <a:r>
              <a:rPr sz="1200" spc="15" dirty="0">
                <a:latin typeface="Arial"/>
                <a:cs typeface="Arial"/>
              </a:rPr>
              <a:t> </a:t>
            </a:r>
            <a:r>
              <a:rPr sz="1200" spc="-5" dirty="0">
                <a:latin typeface="Arial"/>
                <a:cs typeface="Arial"/>
              </a:rPr>
              <a:t>d’émission.</a:t>
            </a:r>
            <a:endParaRPr sz="1200">
              <a:latin typeface="Arial"/>
              <a:cs typeface="Arial"/>
            </a:endParaRPr>
          </a:p>
          <a:p>
            <a:pPr marL="1452245" marR="6350" algn="just">
              <a:lnSpc>
                <a:spcPts val="1380"/>
              </a:lnSpc>
            </a:pPr>
            <a:r>
              <a:rPr sz="1200" spc="-5" dirty="0">
                <a:latin typeface="Arial"/>
                <a:cs typeface="Arial"/>
              </a:rPr>
              <a:t>Réflexion sur l’ionosphère (à partir de 70km de la </a:t>
            </a:r>
            <a:r>
              <a:rPr sz="1200" dirty="0">
                <a:latin typeface="Arial"/>
                <a:cs typeface="Arial"/>
              </a:rPr>
              <a:t>terre) </a:t>
            </a:r>
            <a:r>
              <a:rPr sz="1200" spc="-5" dirty="0">
                <a:latin typeface="Arial"/>
                <a:cs typeface="Arial"/>
              </a:rPr>
              <a:t>pendant la nuit </a:t>
            </a:r>
            <a:r>
              <a:rPr sz="1200" spc="-135" dirty="0">
                <a:latin typeface="Wingdings"/>
                <a:cs typeface="Wingdings"/>
              </a:rPr>
              <a:t></a:t>
            </a:r>
            <a:r>
              <a:rPr sz="1200" spc="-135" dirty="0">
                <a:latin typeface="Times New Roman"/>
                <a:cs typeface="Times New Roman"/>
              </a:rPr>
              <a:t> </a:t>
            </a:r>
            <a:r>
              <a:rPr sz="1200" spc="-5" dirty="0">
                <a:latin typeface="Arial"/>
                <a:cs typeface="Arial"/>
              </a:rPr>
              <a:t>portée </a:t>
            </a:r>
            <a:r>
              <a:rPr sz="1200" dirty="0">
                <a:latin typeface="Arial"/>
                <a:cs typeface="Arial"/>
              </a:rPr>
              <a:t>: </a:t>
            </a:r>
            <a:r>
              <a:rPr sz="1200" spc="-5" dirty="0">
                <a:latin typeface="Arial"/>
                <a:cs typeface="Arial"/>
              </a:rPr>
              <a:t>plusieurs milliers de km, mais changeante avec l’activité solaire et  donc l’heure (meilleure la nuit, car l’absorption est plus </a:t>
            </a:r>
            <a:r>
              <a:rPr sz="1200" dirty="0">
                <a:latin typeface="Arial"/>
                <a:cs typeface="Arial"/>
              </a:rPr>
              <a:t>forte </a:t>
            </a:r>
            <a:r>
              <a:rPr sz="1200" spc="-5" dirty="0">
                <a:latin typeface="Arial"/>
                <a:cs typeface="Arial"/>
              </a:rPr>
              <a:t>de jour), la  saison et la</a:t>
            </a:r>
            <a:r>
              <a:rPr sz="1200" spc="5" dirty="0">
                <a:latin typeface="Arial"/>
                <a:cs typeface="Arial"/>
              </a:rPr>
              <a:t> </a:t>
            </a:r>
            <a:r>
              <a:rPr sz="1200" spc="-5" dirty="0">
                <a:latin typeface="Arial"/>
                <a:cs typeface="Arial"/>
              </a:rPr>
              <a:t>météo.</a:t>
            </a:r>
            <a:endParaRPr sz="1200">
              <a:latin typeface="Arial"/>
              <a:cs typeface="Arial"/>
            </a:endParaRPr>
          </a:p>
          <a:p>
            <a:pPr marL="1452245" marR="5080" indent="-1440180" algn="just">
              <a:lnSpc>
                <a:spcPts val="1380"/>
              </a:lnSpc>
              <a:spcBef>
                <a:spcPts val="575"/>
              </a:spcBef>
            </a:pPr>
            <a:r>
              <a:rPr sz="1200" b="1" spc="-5" dirty="0">
                <a:solidFill>
                  <a:srgbClr val="0000FF"/>
                </a:solidFill>
                <a:latin typeface="Arial"/>
                <a:cs typeface="Arial"/>
              </a:rPr>
              <a:t>De 3MHz </a:t>
            </a:r>
            <a:r>
              <a:rPr sz="1200" b="1" dirty="0">
                <a:solidFill>
                  <a:srgbClr val="0000FF"/>
                </a:solidFill>
                <a:latin typeface="Arial"/>
                <a:cs typeface="Arial"/>
              </a:rPr>
              <a:t>à </a:t>
            </a:r>
            <a:r>
              <a:rPr sz="1200" b="1" spc="-5" dirty="0">
                <a:solidFill>
                  <a:srgbClr val="0000FF"/>
                </a:solidFill>
                <a:latin typeface="Arial"/>
                <a:cs typeface="Arial"/>
              </a:rPr>
              <a:t>30MHz </a:t>
            </a:r>
            <a:r>
              <a:rPr sz="1200" b="1" dirty="0">
                <a:solidFill>
                  <a:srgbClr val="0000FF"/>
                </a:solidFill>
                <a:latin typeface="Arial"/>
                <a:cs typeface="Arial"/>
              </a:rPr>
              <a:t>: </a:t>
            </a:r>
            <a:r>
              <a:rPr sz="1200" spc="-5" dirty="0">
                <a:latin typeface="Arial"/>
                <a:cs typeface="Arial"/>
              </a:rPr>
              <a:t>Propagation par réflexion sur l’ionosphère </a:t>
            </a:r>
            <a:r>
              <a:rPr sz="1200" spc="-135" dirty="0">
                <a:latin typeface="Wingdings"/>
                <a:cs typeface="Wingdings"/>
              </a:rPr>
              <a:t></a:t>
            </a:r>
            <a:r>
              <a:rPr sz="1200" spc="30" dirty="0">
                <a:latin typeface="Times New Roman"/>
                <a:cs typeface="Times New Roman"/>
              </a:rPr>
              <a:t> </a:t>
            </a:r>
            <a:r>
              <a:rPr sz="1200" spc="-5" dirty="0">
                <a:latin typeface="Arial"/>
                <a:cs typeface="Arial"/>
              </a:rPr>
              <a:t>portée </a:t>
            </a:r>
            <a:r>
              <a:rPr sz="1200" dirty="0">
                <a:latin typeface="Arial"/>
                <a:cs typeface="Arial"/>
              </a:rPr>
              <a:t>: </a:t>
            </a:r>
            <a:r>
              <a:rPr sz="1200" spc="-5" dirty="0">
                <a:latin typeface="Arial"/>
                <a:cs typeface="Arial"/>
              </a:rPr>
              <a:t>plusieurs centaines  de </a:t>
            </a:r>
            <a:r>
              <a:rPr sz="1200" dirty="0">
                <a:latin typeface="Arial"/>
                <a:cs typeface="Arial"/>
              </a:rPr>
              <a:t>km, mais changeante.</a:t>
            </a:r>
            <a:endParaRPr sz="1200">
              <a:latin typeface="Arial"/>
              <a:cs typeface="Arial"/>
            </a:endParaRPr>
          </a:p>
          <a:p>
            <a:pPr marL="12700" algn="just">
              <a:lnSpc>
                <a:spcPct val="100000"/>
              </a:lnSpc>
              <a:spcBef>
                <a:spcPts val="480"/>
              </a:spcBef>
            </a:pPr>
            <a:r>
              <a:rPr sz="1200" b="1" spc="-5" dirty="0">
                <a:solidFill>
                  <a:srgbClr val="0000FF"/>
                </a:solidFill>
                <a:latin typeface="Arial"/>
                <a:cs typeface="Arial"/>
              </a:rPr>
              <a:t>De</a:t>
            </a:r>
            <a:r>
              <a:rPr sz="1200" b="1" spc="25" dirty="0">
                <a:solidFill>
                  <a:srgbClr val="0000FF"/>
                </a:solidFill>
                <a:latin typeface="Arial"/>
                <a:cs typeface="Arial"/>
              </a:rPr>
              <a:t> </a:t>
            </a:r>
            <a:r>
              <a:rPr sz="1200" b="1" spc="-5" dirty="0">
                <a:solidFill>
                  <a:srgbClr val="0000FF"/>
                </a:solidFill>
                <a:latin typeface="Arial"/>
                <a:cs typeface="Arial"/>
              </a:rPr>
              <a:t>30MHz</a:t>
            </a:r>
            <a:r>
              <a:rPr sz="1200" b="1" spc="30" dirty="0">
                <a:solidFill>
                  <a:srgbClr val="0000FF"/>
                </a:solidFill>
                <a:latin typeface="Arial"/>
                <a:cs typeface="Arial"/>
              </a:rPr>
              <a:t> </a:t>
            </a:r>
            <a:r>
              <a:rPr sz="1200" b="1" dirty="0">
                <a:solidFill>
                  <a:srgbClr val="0000FF"/>
                </a:solidFill>
                <a:latin typeface="Arial"/>
                <a:cs typeface="Arial"/>
              </a:rPr>
              <a:t>à</a:t>
            </a:r>
            <a:r>
              <a:rPr sz="1200" b="1" spc="25" dirty="0">
                <a:solidFill>
                  <a:srgbClr val="0000FF"/>
                </a:solidFill>
                <a:latin typeface="Arial"/>
                <a:cs typeface="Arial"/>
              </a:rPr>
              <a:t> </a:t>
            </a:r>
            <a:r>
              <a:rPr sz="1200" b="1" spc="-5" dirty="0">
                <a:solidFill>
                  <a:srgbClr val="0000FF"/>
                </a:solidFill>
                <a:latin typeface="Arial"/>
                <a:cs typeface="Arial"/>
              </a:rPr>
              <a:t>3GHz</a:t>
            </a:r>
            <a:r>
              <a:rPr sz="1200" b="1" dirty="0">
                <a:solidFill>
                  <a:srgbClr val="0000FF"/>
                </a:solidFill>
                <a:latin typeface="Arial"/>
                <a:cs typeface="Arial"/>
              </a:rPr>
              <a:t> :</a:t>
            </a:r>
            <a:r>
              <a:rPr sz="1200" b="1" spc="30" dirty="0">
                <a:solidFill>
                  <a:srgbClr val="0000FF"/>
                </a:solidFill>
                <a:latin typeface="Arial"/>
                <a:cs typeface="Arial"/>
              </a:rPr>
              <a:t> </a:t>
            </a:r>
            <a:r>
              <a:rPr sz="1200" spc="-5" dirty="0">
                <a:latin typeface="Arial"/>
                <a:cs typeface="Arial"/>
              </a:rPr>
              <a:t>Propagation</a:t>
            </a:r>
            <a:r>
              <a:rPr sz="1200" spc="30" dirty="0">
                <a:latin typeface="Arial"/>
                <a:cs typeface="Arial"/>
              </a:rPr>
              <a:t> </a:t>
            </a:r>
            <a:r>
              <a:rPr sz="1200" spc="-5" dirty="0">
                <a:latin typeface="Arial"/>
                <a:cs typeface="Arial"/>
              </a:rPr>
              <a:t>en</a:t>
            </a:r>
            <a:r>
              <a:rPr sz="1200" spc="25" dirty="0">
                <a:latin typeface="Arial"/>
                <a:cs typeface="Arial"/>
              </a:rPr>
              <a:t> </a:t>
            </a:r>
            <a:r>
              <a:rPr sz="1200" spc="-5" dirty="0">
                <a:latin typeface="Arial"/>
                <a:cs typeface="Arial"/>
              </a:rPr>
              <a:t>visibilité</a:t>
            </a:r>
            <a:r>
              <a:rPr sz="1200" spc="30" dirty="0">
                <a:latin typeface="Arial"/>
                <a:cs typeface="Arial"/>
              </a:rPr>
              <a:t> </a:t>
            </a:r>
            <a:r>
              <a:rPr sz="1200" spc="-5" dirty="0">
                <a:latin typeface="Arial"/>
                <a:cs typeface="Arial"/>
              </a:rPr>
              <a:t>directe</a:t>
            </a:r>
            <a:r>
              <a:rPr sz="1200" spc="30" dirty="0">
                <a:latin typeface="Arial"/>
                <a:cs typeface="Arial"/>
              </a:rPr>
              <a:t> </a:t>
            </a:r>
            <a:r>
              <a:rPr sz="1200" spc="-5" dirty="0">
                <a:latin typeface="Arial"/>
                <a:cs typeface="Arial"/>
              </a:rPr>
              <a:t>et</a:t>
            </a:r>
            <a:r>
              <a:rPr sz="1200" spc="25" dirty="0">
                <a:latin typeface="Arial"/>
                <a:cs typeface="Arial"/>
              </a:rPr>
              <a:t> </a:t>
            </a:r>
            <a:r>
              <a:rPr sz="1200" spc="-5" dirty="0">
                <a:latin typeface="Arial"/>
                <a:cs typeface="Arial"/>
              </a:rPr>
              <a:t>par</a:t>
            </a:r>
            <a:r>
              <a:rPr sz="1200" spc="20" dirty="0">
                <a:latin typeface="Arial"/>
                <a:cs typeface="Arial"/>
              </a:rPr>
              <a:t> </a:t>
            </a:r>
            <a:r>
              <a:rPr sz="1200" spc="-5" dirty="0">
                <a:latin typeface="Arial"/>
                <a:cs typeface="Arial"/>
              </a:rPr>
              <a:t>réflexion</a:t>
            </a:r>
            <a:r>
              <a:rPr sz="1200" spc="25" dirty="0">
                <a:latin typeface="Arial"/>
                <a:cs typeface="Arial"/>
              </a:rPr>
              <a:t> </a:t>
            </a:r>
            <a:r>
              <a:rPr sz="1200" spc="-5" dirty="0">
                <a:latin typeface="Arial"/>
                <a:cs typeface="Arial"/>
              </a:rPr>
              <a:t>sur</a:t>
            </a:r>
            <a:r>
              <a:rPr sz="1200" spc="20" dirty="0">
                <a:latin typeface="Arial"/>
                <a:cs typeface="Arial"/>
              </a:rPr>
              <a:t> </a:t>
            </a:r>
            <a:r>
              <a:rPr sz="1200" spc="-5" dirty="0">
                <a:latin typeface="Arial"/>
                <a:cs typeface="Arial"/>
              </a:rPr>
              <a:t>le</a:t>
            </a:r>
            <a:r>
              <a:rPr sz="1200" spc="25" dirty="0">
                <a:latin typeface="Arial"/>
                <a:cs typeface="Arial"/>
              </a:rPr>
              <a:t> </a:t>
            </a:r>
            <a:r>
              <a:rPr sz="1200" dirty="0">
                <a:latin typeface="Arial"/>
                <a:cs typeface="Arial"/>
              </a:rPr>
              <a:t>sol</a:t>
            </a:r>
            <a:r>
              <a:rPr sz="1200" spc="20" dirty="0">
                <a:latin typeface="Arial"/>
                <a:cs typeface="Arial"/>
              </a:rPr>
              <a:t> </a:t>
            </a:r>
            <a:r>
              <a:rPr sz="1200" dirty="0">
                <a:latin typeface="Arial"/>
                <a:cs typeface="Arial"/>
              </a:rPr>
              <a:t>(trajets</a:t>
            </a:r>
            <a:r>
              <a:rPr sz="1200" spc="25" dirty="0">
                <a:latin typeface="Arial"/>
                <a:cs typeface="Arial"/>
              </a:rPr>
              <a:t> </a:t>
            </a:r>
            <a:r>
              <a:rPr sz="1200" dirty="0">
                <a:latin typeface="Arial"/>
                <a:cs typeface="Arial"/>
              </a:rPr>
              <a:t>multiples)</a:t>
            </a:r>
            <a:endParaRPr sz="1200">
              <a:latin typeface="Arial"/>
              <a:cs typeface="Arial"/>
            </a:endParaRPr>
          </a:p>
        </p:txBody>
      </p:sp>
      <p:sp>
        <p:nvSpPr>
          <p:cNvPr id="10" name="object 10"/>
          <p:cNvSpPr txBox="1"/>
          <p:nvPr/>
        </p:nvSpPr>
        <p:spPr>
          <a:xfrm>
            <a:off x="1967738" y="8363962"/>
            <a:ext cx="2473960" cy="208279"/>
          </a:xfrm>
          <a:prstGeom prst="rect">
            <a:avLst/>
          </a:prstGeom>
        </p:spPr>
        <p:txBody>
          <a:bodyPr vert="horz" wrap="square" lIns="0" tIns="12700" rIns="0" bIns="0" rtlCol="0">
            <a:spAutoFit/>
          </a:bodyPr>
          <a:lstStyle/>
          <a:p>
            <a:pPr marL="12700">
              <a:lnSpc>
                <a:spcPct val="100000"/>
              </a:lnSpc>
              <a:spcBef>
                <a:spcPts val="100"/>
              </a:spcBef>
            </a:pPr>
            <a:r>
              <a:rPr sz="1200" spc="-135" dirty="0">
                <a:latin typeface="Wingdings"/>
                <a:cs typeface="Wingdings"/>
              </a:rPr>
              <a:t></a:t>
            </a:r>
            <a:r>
              <a:rPr sz="1200" spc="-135" dirty="0">
                <a:latin typeface="Times New Roman"/>
                <a:cs typeface="Times New Roman"/>
              </a:rPr>
              <a:t> </a:t>
            </a:r>
            <a:r>
              <a:rPr sz="1200" spc="-5" dirty="0">
                <a:latin typeface="Arial"/>
                <a:cs typeface="Arial"/>
              </a:rPr>
              <a:t>portée </a:t>
            </a:r>
            <a:r>
              <a:rPr sz="1200" dirty="0">
                <a:latin typeface="Arial"/>
                <a:cs typeface="Arial"/>
              </a:rPr>
              <a:t>: </a:t>
            </a:r>
            <a:r>
              <a:rPr sz="1200" spc="-5" dirty="0">
                <a:latin typeface="Arial"/>
                <a:cs typeface="Arial"/>
              </a:rPr>
              <a:t>plusieurs dizaines de</a:t>
            </a:r>
            <a:r>
              <a:rPr sz="1200" spc="-55" dirty="0">
                <a:latin typeface="Arial"/>
                <a:cs typeface="Arial"/>
              </a:rPr>
              <a:t> </a:t>
            </a:r>
            <a:r>
              <a:rPr sz="1200" spc="-5" dirty="0">
                <a:latin typeface="Arial"/>
                <a:cs typeface="Arial"/>
              </a:rPr>
              <a:t>km.</a:t>
            </a:r>
            <a:endParaRPr sz="1200">
              <a:latin typeface="Arial"/>
              <a:cs typeface="Arial"/>
            </a:endParaRPr>
          </a:p>
        </p:txBody>
      </p:sp>
      <p:sp>
        <p:nvSpPr>
          <p:cNvPr id="11" name="object 11"/>
          <p:cNvSpPr txBox="1"/>
          <p:nvPr/>
        </p:nvSpPr>
        <p:spPr>
          <a:xfrm>
            <a:off x="3097529" y="8539222"/>
            <a:ext cx="3164840" cy="208279"/>
          </a:xfrm>
          <a:prstGeom prst="rect">
            <a:avLst/>
          </a:prstGeom>
          <a:solidFill>
            <a:srgbClr val="FFFF00"/>
          </a:solidFill>
        </p:spPr>
        <p:txBody>
          <a:bodyPr vert="horz" wrap="square" lIns="0" tIns="12700" rIns="0" bIns="0" rtlCol="0">
            <a:spAutoFit/>
          </a:bodyPr>
          <a:lstStyle/>
          <a:p>
            <a:pPr marL="1270">
              <a:lnSpc>
                <a:spcPct val="100000"/>
              </a:lnSpc>
              <a:spcBef>
                <a:spcPts val="100"/>
              </a:spcBef>
            </a:pPr>
            <a:r>
              <a:rPr sz="1200" spc="-5" dirty="0">
                <a:latin typeface="Arial"/>
                <a:cs typeface="Arial"/>
              </a:rPr>
              <a:t>diffraction </a:t>
            </a:r>
            <a:r>
              <a:rPr sz="1200" spc="-135" dirty="0">
                <a:latin typeface="Wingdings"/>
                <a:cs typeface="Wingdings"/>
              </a:rPr>
              <a:t></a:t>
            </a:r>
            <a:r>
              <a:rPr sz="1200" spc="-135" dirty="0">
                <a:latin typeface="Times New Roman"/>
                <a:cs typeface="Times New Roman"/>
              </a:rPr>
              <a:t> </a:t>
            </a:r>
            <a:r>
              <a:rPr sz="1200" spc="-5" dirty="0">
                <a:latin typeface="Arial"/>
                <a:cs typeface="Arial"/>
              </a:rPr>
              <a:t>portée </a:t>
            </a:r>
            <a:r>
              <a:rPr sz="1200" dirty="0">
                <a:latin typeface="Arial"/>
                <a:cs typeface="Arial"/>
              </a:rPr>
              <a:t>: </a:t>
            </a:r>
            <a:r>
              <a:rPr sz="1200" spc="-5" dirty="0">
                <a:latin typeface="Arial"/>
                <a:cs typeface="Arial"/>
              </a:rPr>
              <a:t>plusieurs dizaines de</a:t>
            </a:r>
            <a:r>
              <a:rPr sz="1200" spc="-50" dirty="0">
                <a:latin typeface="Arial"/>
                <a:cs typeface="Arial"/>
              </a:rPr>
              <a:t> </a:t>
            </a:r>
            <a:r>
              <a:rPr sz="1200" spc="-5" dirty="0">
                <a:latin typeface="Arial"/>
                <a:cs typeface="Arial"/>
              </a:rPr>
              <a:t>km.</a:t>
            </a:r>
            <a:endParaRPr sz="1200">
              <a:latin typeface="Arial"/>
              <a:cs typeface="Arial"/>
            </a:endParaRPr>
          </a:p>
        </p:txBody>
      </p:sp>
      <p:sp>
        <p:nvSpPr>
          <p:cNvPr id="12" name="object 12"/>
          <p:cNvSpPr txBox="1"/>
          <p:nvPr/>
        </p:nvSpPr>
        <p:spPr>
          <a:xfrm>
            <a:off x="527558" y="8473690"/>
            <a:ext cx="4971415" cy="522605"/>
          </a:xfrm>
          <a:prstGeom prst="rect">
            <a:avLst/>
          </a:prstGeom>
        </p:spPr>
        <p:txBody>
          <a:bodyPr vert="horz" wrap="square" lIns="0" tIns="78105" rIns="0" bIns="0" rtlCol="0">
            <a:spAutoFit/>
          </a:bodyPr>
          <a:lstStyle/>
          <a:p>
            <a:pPr marL="1443355">
              <a:lnSpc>
                <a:spcPct val="100000"/>
              </a:lnSpc>
              <a:spcBef>
                <a:spcPts val="615"/>
              </a:spcBef>
            </a:pPr>
            <a:r>
              <a:rPr sz="1200" dirty="0">
                <a:latin typeface="Arial"/>
                <a:cs typeface="Arial"/>
              </a:rPr>
              <a:t>Propagation</a:t>
            </a:r>
            <a:r>
              <a:rPr sz="1200" spc="-5" dirty="0">
                <a:latin typeface="Arial"/>
                <a:cs typeface="Arial"/>
              </a:rPr>
              <a:t> par</a:t>
            </a:r>
            <a:endParaRPr sz="1200">
              <a:latin typeface="Arial"/>
              <a:cs typeface="Arial"/>
            </a:endParaRPr>
          </a:p>
          <a:p>
            <a:pPr marL="12700">
              <a:lnSpc>
                <a:spcPct val="100000"/>
              </a:lnSpc>
              <a:spcBef>
                <a:spcPts val="515"/>
              </a:spcBef>
            </a:pPr>
            <a:r>
              <a:rPr sz="1200" b="1" spc="-5" dirty="0">
                <a:solidFill>
                  <a:srgbClr val="0000FF"/>
                </a:solidFill>
                <a:latin typeface="Arial"/>
                <a:cs typeface="Arial"/>
              </a:rPr>
              <a:t>De</a:t>
            </a:r>
            <a:r>
              <a:rPr sz="1200" b="1" spc="95" dirty="0">
                <a:solidFill>
                  <a:srgbClr val="0000FF"/>
                </a:solidFill>
                <a:latin typeface="Arial"/>
                <a:cs typeface="Arial"/>
              </a:rPr>
              <a:t> </a:t>
            </a:r>
            <a:r>
              <a:rPr sz="1200" b="1" spc="-5" dirty="0">
                <a:solidFill>
                  <a:srgbClr val="0000FF"/>
                </a:solidFill>
                <a:latin typeface="Arial"/>
                <a:cs typeface="Arial"/>
              </a:rPr>
              <a:t>3GHz</a:t>
            </a:r>
            <a:r>
              <a:rPr sz="1200" b="1" spc="95" dirty="0">
                <a:solidFill>
                  <a:srgbClr val="0000FF"/>
                </a:solidFill>
                <a:latin typeface="Arial"/>
                <a:cs typeface="Arial"/>
              </a:rPr>
              <a:t> </a:t>
            </a:r>
            <a:r>
              <a:rPr sz="1200" b="1" dirty="0">
                <a:solidFill>
                  <a:srgbClr val="0000FF"/>
                </a:solidFill>
                <a:latin typeface="Arial"/>
                <a:cs typeface="Arial"/>
              </a:rPr>
              <a:t>à</a:t>
            </a:r>
            <a:r>
              <a:rPr sz="1200" b="1" spc="100" dirty="0">
                <a:solidFill>
                  <a:srgbClr val="0000FF"/>
                </a:solidFill>
                <a:latin typeface="Arial"/>
                <a:cs typeface="Arial"/>
              </a:rPr>
              <a:t> </a:t>
            </a:r>
            <a:r>
              <a:rPr sz="1200" b="1" spc="-5" dirty="0">
                <a:solidFill>
                  <a:srgbClr val="0000FF"/>
                </a:solidFill>
                <a:latin typeface="Arial"/>
                <a:cs typeface="Arial"/>
              </a:rPr>
              <a:t>30GHz </a:t>
            </a:r>
            <a:r>
              <a:rPr sz="1200" b="1" dirty="0">
                <a:solidFill>
                  <a:srgbClr val="0000FF"/>
                </a:solidFill>
                <a:latin typeface="Arial"/>
                <a:cs typeface="Arial"/>
              </a:rPr>
              <a:t>:</a:t>
            </a:r>
            <a:r>
              <a:rPr sz="1200" b="1" spc="100" dirty="0">
                <a:solidFill>
                  <a:srgbClr val="0000FF"/>
                </a:solidFill>
                <a:latin typeface="Arial"/>
                <a:cs typeface="Arial"/>
              </a:rPr>
              <a:t> </a:t>
            </a:r>
            <a:r>
              <a:rPr sz="1200" spc="-5" dirty="0">
                <a:latin typeface="Arial"/>
                <a:cs typeface="Arial"/>
              </a:rPr>
              <a:t>Propagation</a:t>
            </a:r>
            <a:r>
              <a:rPr sz="1200" spc="100" dirty="0">
                <a:latin typeface="Arial"/>
                <a:cs typeface="Arial"/>
              </a:rPr>
              <a:t> </a:t>
            </a:r>
            <a:r>
              <a:rPr sz="1200" spc="-5" dirty="0">
                <a:latin typeface="Arial"/>
                <a:cs typeface="Arial"/>
              </a:rPr>
              <a:t>en</a:t>
            </a:r>
            <a:r>
              <a:rPr sz="1200" spc="95" dirty="0">
                <a:latin typeface="Arial"/>
                <a:cs typeface="Arial"/>
              </a:rPr>
              <a:t> </a:t>
            </a:r>
            <a:r>
              <a:rPr sz="1200" spc="-5" dirty="0">
                <a:latin typeface="Arial"/>
                <a:cs typeface="Arial"/>
              </a:rPr>
              <a:t>visibilité</a:t>
            </a:r>
            <a:r>
              <a:rPr sz="1200" spc="95" dirty="0">
                <a:latin typeface="Arial"/>
                <a:cs typeface="Arial"/>
              </a:rPr>
              <a:t> </a:t>
            </a:r>
            <a:r>
              <a:rPr sz="1200" spc="-5" dirty="0">
                <a:latin typeface="Arial"/>
                <a:cs typeface="Arial"/>
              </a:rPr>
              <a:t>directe</a:t>
            </a:r>
            <a:r>
              <a:rPr sz="1200" spc="95" dirty="0">
                <a:latin typeface="Arial"/>
                <a:cs typeface="Arial"/>
              </a:rPr>
              <a:t> </a:t>
            </a:r>
            <a:r>
              <a:rPr sz="1200" spc="-5" dirty="0">
                <a:latin typeface="Arial"/>
                <a:cs typeface="Arial"/>
              </a:rPr>
              <a:t>et</a:t>
            </a:r>
            <a:r>
              <a:rPr sz="1200" spc="90" dirty="0">
                <a:latin typeface="Arial"/>
                <a:cs typeface="Arial"/>
              </a:rPr>
              <a:t> </a:t>
            </a:r>
            <a:r>
              <a:rPr sz="1200" spc="-5" dirty="0">
                <a:latin typeface="Arial"/>
                <a:cs typeface="Arial"/>
              </a:rPr>
              <a:t>par</a:t>
            </a:r>
            <a:r>
              <a:rPr sz="1200" spc="95" dirty="0">
                <a:latin typeface="Arial"/>
                <a:cs typeface="Arial"/>
              </a:rPr>
              <a:t> </a:t>
            </a:r>
            <a:r>
              <a:rPr sz="1200" spc="-5" dirty="0">
                <a:latin typeface="Arial"/>
                <a:cs typeface="Arial"/>
              </a:rPr>
              <a:t>réflexion</a:t>
            </a:r>
            <a:r>
              <a:rPr sz="1200" spc="90" dirty="0">
                <a:latin typeface="Arial"/>
                <a:cs typeface="Arial"/>
              </a:rPr>
              <a:t> </a:t>
            </a:r>
            <a:r>
              <a:rPr sz="1200" spc="-5" dirty="0">
                <a:latin typeface="Arial"/>
                <a:cs typeface="Arial"/>
              </a:rPr>
              <a:t>sur</a:t>
            </a:r>
            <a:endParaRPr sz="1200">
              <a:latin typeface="Arial"/>
              <a:cs typeface="Arial"/>
            </a:endParaRPr>
          </a:p>
        </p:txBody>
      </p:sp>
      <p:sp>
        <p:nvSpPr>
          <p:cNvPr id="13" name="object 13"/>
          <p:cNvSpPr txBox="1"/>
          <p:nvPr/>
        </p:nvSpPr>
        <p:spPr>
          <a:xfrm>
            <a:off x="1980438" y="8962894"/>
            <a:ext cx="3531235" cy="208279"/>
          </a:xfrm>
          <a:prstGeom prst="rect">
            <a:avLst/>
          </a:prstGeom>
          <a:solidFill>
            <a:srgbClr val="FFFF00"/>
          </a:solidFill>
        </p:spPr>
        <p:txBody>
          <a:bodyPr vert="horz" wrap="square" lIns="0" tIns="12700" rIns="0" bIns="0" rtlCol="0">
            <a:spAutoFit/>
          </a:bodyPr>
          <a:lstStyle/>
          <a:p>
            <a:pPr>
              <a:lnSpc>
                <a:spcPct val="100000"/>
              </a:lnSpc>
              <a:spcBef>
                <a:spcPts val="100"/>
              </a:spcBef>
              <a:tabLst>
                <a:tab pos="255904" algn="l"/>
                <a:tab pos="588645" algn="l"/>
                <a:tab pos="1191895" algn="l"/>
                <a:tab pos="1981835" algn="l"/>
                <a:tab pos="2254250" algn="l"/>
                <a:tab pos="2908300" algn="l"/>
              </a:tabLst>
            </a:pPr>
            <a:r>
              <a:rPr sz="1200" spc="-5" dirty="0">
                <a:latin typeface="Arial"/>
                <a:cs typeface="Arial"/>
              </a:rPr>
              <a:t>l</a:t>
            </a:r>
            <a:r>
              <a:rPr sz="1200" dirty="0">
                <a:latin typeface="Arial"/>
                <a:cs typeface="Arial"/>
              </a:rPr>
              <a:t>e	</a:t>
            </a:r>
            <a:r>
              <a:rPr sz="1200" spc="-5" dirty="0">
                <a:latin typeface="Arial"/>
                <a:cs typeface="Arial"/>
              </a:rPr>
              <a:t>so</a:t>
            </a:r>
            <a:r>
              <a:rPr sz="1200" dirty="0">
                <a:latin typeface="Arial"/>
                <a:cs typeface="Arial"/>
              </a:rPr>
              <a:t>l	</a:t>
            </a:r>
            <a:r>
              <a:rPr sz="1200" spc="-5" dirty="0">
                <a:latin typeface="Arial"/>
                <a:cs typeface="Arial"/>
              </a:rPr>
              <a:t>(trajet</a:t>
            </a:r>
            <a:r>
              <a:rPr sz="1200" dirty="0">
                <a:latin typeface="Arial"/>
                <a:cs typeface="Arial"/>
              </a:rPr>
              <a:t>s	</a:t>
            </a:r>
            <a:r>
              <a:rPr sz="1200" spc="-5" dirty="0">
                <a:latin typeface="Arial"/>
                <a:cs typeface="Arial"/>
              </a:rPr>
              <a:t>multiples</a:t>
            </a:r>
            <a:r>
              <a:rPr sz="1200" dirty="0">
                <a:latin typeface="Arial"/>
                <a:cs typeface="Arial"/>
              </a:rPr>
              <a:t>)	</a:t>
            </a:r>
            <a:r>
              <a:rPr sz="1200" spc="-135" dirty="0">
                <a:latin typeface="Wingdings"/>
                <a:cs typeface="Wingdings"/>
              </a:rPr>
              <a:t></a:t>
            </a:r>
            <a:r>
              <a:rPr sz="1200" dirty="0">
                <a:latin typeface="Times New Roman"/>
                <a:cs typeface="Times New Roman"/>
              </a:rPr>
              <a:t>	</a:t>
            </a:r>
            <a:r>
              <a:rPr sz="1200" spc="-5" dirty="0">
                <a:latin typeface="Arial"/>
                <a:cs typeface="Arial"/>
              </a:rPr>
              <a:t>porté</a:t>
            </a:r>
            <a:r>
              <a:rPr sz="1200" dirty="0">
                <a:latin typeface="Arial"/>
                <a:cs typeface="Arial"/>
              </a:rPr>
              <a:t>e :	</a:t>
            </a:r>
            <a:r>
              <a:rPr sz="1200" spc="-5" dirty="0">
                <a:latin typeface="Arial"/>
                <a:cs typeface="Arial"/>
              </a:rPr>
              <a:t>plusieurs</a:t>
            </a:r>
            <a:endParaRPr sz="1200">
              <a:latin typeface="Arial"/>
              <a:cs typeface="Arial"/>
            </a:endParaRPr>
          </a:p>
        </p:txBody>
      </p:sp>
      <p:sp>
        <p:nvSpPr>
          <p:cNvPr id="14" name="object 14"/>
          <p:cNvSpPr txBox="1"/>
          <p:nvPr/>
        </p:nvSpPr>
        <p:spPr>
          <a:xfrm>
            <a:off x="1967738" y="9138153"/>
            <a:ext cx="108394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dizaines de</a:t>
            </a:r>
            <a:r>
              <a:rPr sz="1200" spc="-70" dirty="0">
                <a:latin typeface="Arial"/>
                <a:cs typeface="Arial"/>
              </a:rPr>
              <a:t> </a:t>
            </a:r>
            <a:r>
              <a:rPr sz="1200" spc="-5" dirty="0">
                <a:latin typeface="Arial"/>
                <a:cs typeface="Arial"/>
              </a:rPr>
              <a:t>km.</a:t>
            </a:r>
            <a:endParaRPr sz="1200">
              <a:latin typeface="Arial"/>
              <a:cs typeface="Arial"/>
            </a:endParaRPr>
          </a:p>
        </p:txBody>
      </p:sp>
      <p:sp>
        <p:nvSpPr>
          <p:cNvPr id="15" name="object 15"/>
          <p:cNvSpPr txBox="1"/>
          <p:nvPr/>
        </p:nvSpPr>
        <p:spPr>
          <a:xfrm>
            <a:off x="1970023" y="9313414"/>
            <a:ext cx="3541395" cy="733425"/>
          </a:xfrm>
          <a:prstGeom prst="rect">
            <a:avLst/>
          </a:prstGeom>
        </p:spPr>
        <p:txBody>
          <a:bodyPr vert="horz" wrap="square" lIns="0" tIns="20320" rIns="0" bIns="0" rtlCol="0">
            <a:spAutoFit/>
          </a:bodyPr>
          <a:lstStyle/>
          <a:p>
            <a:pPr marL="12700" marR="5080" algn="just">
              <a:lnSpc>
                <a:spcPct val="95700"/>
              </a:lnSpc>
              <a:spcBef>
                <a:spcPts val="160"/>
              </a:spcBef>
            </a:pPr>
            <a:r>
              <a:rPr sz="1200" dirty="0">
                <a:latin typeface="Arial"/>
                <a:cs typeface="Arial"/>
              </a:rPr>
              <a:t>A </a:t>
            </a:r>
            <a:r>
              <a:rPr sz="1200" spc="-5" dirty="0">
                <a:latin typeface="Arial"/>
                <a:cs typeface="Arial"/>
              </a:rPr>
              <a:t>partir d’une dizaine de giga Hertz l’absorption due  </a:t>
            </a:r>
            <a:r>
              <a:rPr sz="1200" dirty="0">
                <a:latin typeface="Arial"/>
                <a:cs typeface="Arial"/>
              </a:rPr>
              <a:t>à </a:t>
            </a:r>
            <a:r>
              <a:rPr sz="1200" spc="-5" dirty="0">
                <a:latin typeface="Arial"/>
                <a:cs typeface="Arial"/>
              </a:rPr>
              <a:t>la vapeur d’eau dans l’atmosphère provoque des  pertes </a:t>
            </a:r>
            <a:r>
              <a:rPr sz="1200" dirty="0">
                <a:latin typeface="Arial"/>
                <a:cs typeface="Arial"/>
              </a:rPr>
              <a:t>très </a:t>
            </a:r>
            <a:r>
              <a:rPr sz="1200" spc="-5" dirty="0">
                <a:latin typeface="Arial"/>
                <a:cs typeface="Arial"/>
              </a:rPr>
              <a:t>gênantes. Ces </a:t>
            </a:r>
            <a:r>
              <a:rPr sz="1200" dirty="0">
                <a:latin typeface="Arial"/>
                <a:cs typeface="Arial"/>
              </a:rPr>
              <a:t>fréquences </a:t>
            </a:r>
            <a:r>
              <a:rPr sz="1200" spc="-5" dirty="0">
                <a:latin typeface="Arial"/>
                <a:cs typeface="Arial"/>
              </a:rPr>
              <a:t>peuvent être  utilisées dans l’espace entre</a:t>
            </a:r>
            <a:r>
              <a:rPr sz="1200" dirty="0">
                <a:latin typeface="Arial"/>
                <a:cs typeface="Arial"/>
              </a:rPr>
              <a:t> </a:t>
            </a:r>
            <a:r>
              <a:rPr sz="1200" spc="-5" dirty="0">
                <a:latin typeface="Arial"/>
                <a:cs typeface="Arial"/>
              </a:rPr>
              <a:t>satellites.</a:t>
            </a:r>
            <a:endParaRPr sz="1200">
              <a:latin typeface="Arial"/>
              <a:cs typeface="Arial"/>
            </a:endParaRPr>
          </a:p>
        </p:txBody>
      </p:sp>
      <p:grpSp>
        <p:nvGrpSpPr>
          <p:cNvPr id="16" name="object 16"/>
          <p:cNvGrpSpPr/>
          <p:nvPr/>
        </p:nvGrpSpPr>
        <p:grpSpPr>
          <a:xfrm>
            <a:off x="2273045" y="2267711"/>
            <a:ext cx="3308350" cy="745490"/>
            <a:chOff x="2273045" y="2267711"/>
            <a:chExt cx="3308350" cy="745490"/>
          </a:xfrm>
        </p:grpSpPr>
        <p:sp>
          <p:nvSpPr>
            <p:cNvPr id="17" name="object 17"/>
            <p:cNvSpPr/>
            <p:nvPr/>
          </p:nvSpPr>
          <p:spPr>
            <a:xfrm>
              <a:off x="3942588" y="2272283"/>
              <a:ext cx="1633855" cy="731520"/>
            </a:xfrm>
            <a:custGeom>
              <a:avLst/>
              <a:gdLst/>
              <a:ahLst/>
              <a:cxnLst/>
              <a:rect l="l" t="t" r="r" b="b"/>
              <a:pathLst>
                <a:path w="1633854" h="731519">
                  <a:moveTo>
                    <a:pt x="0" y="731520"/>
                  </a:moveTo>
                  <a:lnTo>
                    <a:pt x="1633727" y="731520"/>
                  </a:lnTo>
                  <a:lnTo>
                    <a:pt x="1633727" y="0"/>
                  </a:lnTo>
                  <a:lnTo>
                    <a:pt x="0" y="0"/>
                  </a:lnTo>
                  <a:lnTo>
                    <a:pt x="0" y="731520"/>
                  </a:lnTo>
                  <a:close/>
                </a:path>
              </a:pathLst>
            </a:custGeom>
            <a:ln w="9144">
              <a:solidFill>
                <a:srgbClr val="FF0000"/>
              </a:solidFill>
            </a:ln>
          </p:spPr>
          <p:txBody>
            <a:bodyPr wrap="square" lIns="0" tIns="0" rIns="0" bIns="0" rtlCol="0"/>
            <a:lstStyle/>
            <a:p>
              <a:endParaRPr/>
            </a:p>
          </p:txBody>
        </p:sp>
        <p:sp>
          <p:nvSpPr>
            <p:cNvPr id="18" name="object 18"/>
            <p:cNvSpPr/>
            <p:nvPr/>
          </p:nvSpPr>
          <p:spPr>
            <a:xfrm>
              <a:off x="3983735" y="2313431"/>
              <a:ext cx="1550669" cy="649224"/>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2277617" y="2409443"/>
              <a:ext cx="1616710" cy="599440"/>
            </a:xfrm>
            <a:custGeom>
              <a:avLst/>
              <a:gdLst/>
              <a:ahLst/>
              <a:cxnLst/>
              <a:rect l="l" t="t" r="r" b="b"/>
              <a:pathLst>
                <a:path w="1616710" h="599439">
                  <a:moveTo>
                    <a:pt x="0" y="598931"/>
                  </a:moveTo>
                  <a:lnTo>
                    <a:pt x="1616202" y="598931"/>
                  </a:lnTo>
                  <a:lnTo>
                    <a:pt x="1616202" y="0"/>
                  </a:lnTo>
                  <a:lnTo>
                    <a:pt x="0" y="0"/>
                  </a:lnTo>
                  <a:lnTo>
                    <a:pt x="0" y="598931"/>
                  </a:lnTo>
                  <a:close/>
                </a:path>
              </a:pathLst>
            </a:custGeom>
            <a:ln w="9144">
              <a:solidFill>
                <a:srgbClr val="FF0000"/>
              </a:solidFill>
            </a:ln>
          </p:spPr>
          <p:txBody>
            <a:bodyPr wrap="square" lIns="0" tIns="0" rIns="0" bIns="0" rtlCol="0"/>
            <a:lstStyle/>
            <a:p>
              <a:endParaRPr/>
            </a:p>
          </p:txBody>
        </p:sp>
        <p:sp>
          <p:nvSpPr>
            <p:cNvPr id="20" name="object 20"/>
            <p:cNvSpPr/>
            <p:nvPr/>
          </p:nvSpPr>
          <p:spPr>
            <a:xfrm>
              <a:off x="2461259" y="2626613"/>
              <a:ext cx="5715" cy="295910"/>
            </a:xfrm>
            <a:custGeom>
              <a:avLst/>
              <a:gdLst/>
              <a:ahLst/>
              <a:cxnLst/>
              <a:rect l="l" t="t" r="r" b="b"/>
              <a:pathLst>
                <a:path w="5714" h="295910">
                  <a:moveTo>
                    <a:pt x="5333" y="295655"/>
                  </a:moveTo>
                  <a:lnTo>
                    <a:pt x="0" y="0"/>
                  </a:lnTo>
                </a:path>
              </a:pathLst>
            </a:custGeom>
            <a:ln w="12954">
              <a:solidFill>
                <a:srgbClr val="000000"/>
              </a:solidFill>
            </a:ln>
          </p:spPr>
          <p:txBody>
            <a:bodyPr wrap="square" lIns="0" tIns="0" rIns="0" bIns="0" rtlCol="0"/>
            <a:lstStyle/>
            <a:p>
              <a:endParaRPr/>
            </a:p>
          </p:txBody>
        </p:sp>
        <p:sp>
          <p:nvSpPr>
            <p:cNvPr id="21" name="object 21"/>
            <p:cNvSpPr/>
            <p:nvPr/>
          </p:nvSpPr>
          <p:spPr>
            <a:xfrm>
              <a:off x="2426969" y="2520695"/>
              <a:ext cx="69850" cy="109220"/>
            </a:xfrm>
            <a:custGeom>
              <a:avLst/>
              <a:gdLst/>
              <a:ahLst/>
              <a:cxnLst/>
              <a:rect l="l" t="t" r="r" b="b"/>
              <a:pathLst>
                <a:path w="69850" h="109219">
                  <a:moveTo>
                    <a:pt x="32766" y="0"/>
                  </a:moveTo>
                  <a:lnTo>
                    <a:pt x="0" y="108965"/>
                  </a:lnTo>
                  <a:lnTo>
                    <a:pt x="69342" y="108203"/>
                  </a:lnTo>
                  <a:lnTo>
                    <a:pt x="32766" y="0"/>
                  </a:lnTo>
                  <a:close/>
                </a:path>
              </a:pathLst>
            </a:custGeom>
            <a:solidFill>
              <a:srgbClr val="000000"/>
            </a:solidFill>
          </p:spPr>
          <p:txBody>
            <a:bodyPr wrap="square" lIns="0" tIns="0" rIns="0" bIns="0" rtlCol="0"/>
            <a:lstStyle/>
            <a:p>
              <a:endParaRPr/>
            </a:p>
          </p:txBody>
        </p:sp>
        <p:sp>
          <p:nvSpPr>
            <p:cNvPr id="22" name="object 22"/>
            <p:cNvSpPr/>
            <p:nvPr/>
          </p:nvSpPr>
          <p:spPr>
            <a:xfrm>
              <a:off x="2393441" y="2945129"/>
              <a:ext cx="1475740" cy="0"/>
            </a:xfrm>
            <a:custGeom>
              <a:avLst/>
              <a:gdLst/>
              <a:ahLst/>
              <a:cxnLst/>
              <a:rect l="l" t="t" r="r" b="b"/>
              <a:pathLst>
                <a:path w="1475739">
                  <a:moveTo>
                    <a:pt x="0" y="0"/>
                  </a:moveTo>
                  <a:lnTo>
                    <a:pt x="1475232" y="0"/>
                  </a:lnTo>
                </a:path>
              </a:pathLst>
            </a:custGeom>
            <a:ln w="11430">
              <a:solidFill>
                <a:srgbClr val="008000"/>
              </a:solidFill>
            </a:ln>
          </p:spPr>
          <p:txBody>
            <a:bodyPr wrap="square" lIns="0" tIns="0" rIns="0" bIns="0" rtlCol="0"/>
            <a:lstStyle/>
            <a:p>
              <a:endParaRPr/>
            </a:p>
          </p:txBody>
        </p:sp>
        <p:sp>
          <p:nvSpPr>
            <p:cNvPr id="23" name="object 23"/>
            <p:cNvSpPr/>
            <p:nvPr/>
          </p:nvSpPr>
          <p:spPr>
            <a:xfrm>
              <a:off x="2393441" y="2910839"/>
              <a:ext cx="1475740" cy="0"/>
            </a:xfrm>
            <a:custGeom>
              <a:avLst/>
              <a:gdLst/>
              <a:ahLst/>
              <a:cxnLst/>
              <a:rect l="l" t="t" r="r" b="b"/>
              <a:pathLst>
                <a:path w="1475739">
                  <a:moveTo>
                    <a:pt x="0" y="0"/>
                  </a:moveTo>
                  <a:lnTo>
                    <a:pt x="1475232" y="0"/>
                  </a:lnTo>
                </a:path>
              </a:pathLst>
            </a:custGeom>
            <a:ln w="34290">
              <a:solidFill>
                <a:srgbClr val="008000"/>
              </a:solidFill>
            </a:ln>
          </p:spPr>
          <p:txBody>
            <a:bodyPr wrap="square" lIns="0" tIns="0" rIns="0" bIns="0" rtlCol="0"/>
            <a:lstStyle/>
            <a:p>
              <a:endParaRPr/>
            </a:p>
          </p:txBody>
        </p:sp>
        <p:sp>
          <p:nvSpPr>
            <p:cNvPr id="24" name="object 24"/>
            <p:cNvSpPr/>
            <p:nvPr/>
          </p:nvSpPr>
          <p:spPr>
            <a:xfrm>
              <a:off x="3760469" y="2778251"/>
              <a:ext cx="6985" cy="125095"/>
            </a:xfrm>
            <a:custGeom>
              <a:avLst/>
              <a:gdLst/>
              <a:ahLst/>
              <a:cxnLst/>
              <a:rect l="l" t="t" r="r" b="b"/>
              <a:pathLst>
                <a:path w="6985" h="125094">
                  <a:moveTo>
                    <a:pt x="3428" y="-6476"/>
                  </a:moveTo>
                  <a:lnTo>
                    <a:pt x="3428" y="131445"/>
                  </a:lnTo>
                </a:path>
              </a:pathLst>
            </a:custGeom>
            <a:ln w="19811">
              <a:solidFill>
                <a:srgbClr val="000000"/>
              </a:solidFill>
            </a:ln>
          </p:spPr>
          <p:txBody>
            <a:bodyPr wrap="square" lIns="0" tIns="0" rIns="0" bIns="0" rtlCol="0"/>
            <a:lstStyle/>
            <a:p>
              <a:endParaRPr/>
            </a:p>
          </p:txBody>
        </p:sp>
        <p:sp>
          <p:nvSpPr>
            <p:cNvPr id="25" name="object 25"/>
            <p:cNvSpPr/>
            <p:nvPr/>
          </p:nvSpPr>
          <p:spPr>
            <a:xfrm>
              <a:off x="3726179" y="2673095"/>
              <a:ext cx="69850" cy="109855"/>
            </a:xfrm>
            <a:custGeom>
              <a:avLst/>
              <a:gdLst/>
              <a:ahLst/>
              <a:cxnLst/>
              <a:rect l="l" t="t" r="r" b="b"/>
              <a:pathLst>
                <a:path w="69850" h="109855">
                  <a:moveTo>
                    <a:pt x="28956" y="0"/>
                  </a:moveTo>
                  <a:lnTo>
                    <a:pt x="0" y="109727"/>
                  </a:lnTo>
                  <a:lnTo>
                    <a:pt x="69342" y="105155"/>
                  </a:lnTo>
                  <a:lnTo>
                    <a:pt x="28956" y="0"/>
                  </a:lnTo>
                  <a:close/>
                </a:path>
              </a:pathLst>
            </a:custGeom>
            <a:solidFill>
              <a:srgbClr val="000000"/>
            </a:solidFill>
          </p:spPr>
          <p:txBody>
            <a:bodyPr wrap="square" lIns="0" tIns="0" rIns="0" bIns="0" rtlCol="0"/>
            <a:lstStyle/>
            <a:p>
              <a:endParaRPr/>
            </a:p>
          </p:txBody>
        </p:sp>
        <p:sp>
          <p:nvSpPr>
            <p:cNvPr id="26" name="object 26"/>
            <p:cNvSpPr/>
            <p:nvPr/>
          </p:nvSpPr>
          <p:spPr>
            <a:xfrm>
              <a:off x="2458211" y="2519171"/>
              <a:ext cx="1225550" cy="140970"/>
            </a:xfrm>
            <a:custGeom>
              <a:avLst/>
              <a:gdLst/>
              <a:ahLst/>
              <a:cxnLst/>
              <a:rect l="l" t="t" r="r" b="b"/>
              <a:pathLst>
                <a:path w="1225550" h="140969">
                  <a:moveTo>
                    <a:pt x="0" y="0"/>
                  </a:moveTo>
                  <a:lnTo>
                    <a:pt x="1225296" y="140970"/>
                  </a:lnTo>
                </a:path>
              </a:pathLst>
            </a:custGeom>
            <a:ln w="19049">
              <a:solidFill>
                <a:srgbClr val="0000FF"/>
              </a:solidFill>
            </a:ln>
          </p:spPr>
          <p:txBody>
            <a:bodyPr wrap="square" lIns="0" tIns="0" rIns="0" bIns="0" rtlCol="0"/>
            <a:lstStyle/>
            <a:p>
              <a:endParaRPr/>
            </a:p>
          </p:txBody>
        </p:sp>
        <p:sp>
          <p:nvSpPr>
            <p:cNvPr id="27" name="object 27"/>
            <p:cNvSpPr/>
            <p:nvPr/>
          </p:nvSpPr>
          <p:spPr>
            <a:xfrm>
              <a:off x="3636263" y="2594609"/>
              <a:ext cx="129539" cy="123189"/>
            </a:xfrm>
            <a:custGeom>
              <a:avLst/>
              <a:gdLst/>
              <a:ahLst/>
              <a:cxnLst/>
              <a:rect l="l" t="t" r="r" b="b"/>
              <a:pathLst>
                <a:path w="129539" h="123189">
                  <a:moveTo>
                    <a:pt x="14477" y="0"/>
                  </a:moveTo>
                  <a:lnTo>
                    <a:pt x="45720" y="65532"/>
                  </a:lnTo>
                  <a:lnTo>
                    <a:pt x="0" y="122682"/>
                  </a:lnTo>
                  <a:lnTo>
                    <a:pt x="129539" y="75438"/>
                  </a:lnTo>
                  <a:lnTo>
                    <a:pt x="14477" y="0"/>
                  </a:lnTo>
                  <a:close/>
                </a:path>
              </a:pathLst>
            </a:custGeom>
            <a:solidFill>
              <a:srgbClr val="0000FF"/>
            </a:solidFill>
          </p:spPr>
          <p:txBody>
            <a:bodyPr wrap="square" lIns="0" tIns="0" rIns="0" bIns="0" rtlCol="0"/>
            <a:lstStyle/>
            <a:p>
              <a:endParaRPr/>
            </a:p>
          </p:txBody>
        </p:sp>
      </p:grpSp>
      <p:grpSp>
        <p:nvGrpSpPr>
          <p:cNvPr id="28" name="object 28"/>
          <p:cNvGrpSpPr/>
          <p:nvPr/>
        </p:nvGrpSpPr>
        <p:grpSpPr>
          <a:xfrm>
            <a:off x="2092451" y="4634484"/>
            <a:ext cx="1256665" cy="651510"/>
            <a:chOff x="2092451" y="4634484"/>
            <a:chExt cx="1256665" cy="651510"/>
          </a:xfrm>
        </p:grpSpPr>
        <p:sp>
          <p:nvSpPr>
            <p:cNvPr id="29" name="object 29"/>
            <p:cNvSpPr/>
            <p:nvPr/>
          </p:nvSpPr>
          <p:spPr>
            <a:xfrm>
              <a:off x="2097023" y="4639056"/>
              <a:ext cx="1247775" cy="642620"/>
            </a:xfrm>
            <a:custGeom>
              <a:avLst/>
              <a:gdLst/>
              <a:ahLst/>
              <a:cxnLst/>
              <a:rect l="l" t="t" r="r" b="b"/>
              <a:pathLst>
                <a:path w="1247775" h="642620">
                  <a:moveTo>
                    <a:pt x="0" y="642365"/>
                  </a:moveTo>
                  <a:lnTo>
                    <a:pt x="1247394" y="642365"/>
                  </a:lnTo>
                  <a:lnTo>
                    <a:pt x="1247394" y="0"/>
                  </a:lnTo>
                  <a:lnTo>
                    <a:pt x="0" y="0"/>
                  </a:lnTo>
                  <a:lnTo>
                    <a:pt x="0" y="642365"/>
                  </a:lnTo>
                  <a:close/>
                </a:path>
              </a:pathLst>
            </a:custGeom>
            <a:ln w="9144">
              <a:solidFill>
                <a:srgbClr val="FF0000"/>
              </a:solidFill>
            </a:ln>
          </p:spPr>
          <p:txBody>
            <a:bodyPr wrap="square" lIns="0" tIns="0" rIns="0" bIns="0" rtlCol="0"/>
            <a:lstStyle/>
            <a:p>
              <a:endParaRPr/>
            </a:p>
          </p:txBody>
        </p:sp>
        <p:sp>
          <p:nvSpPr>
            <p:cNvPr id="30" name="object 30"/>
            <p:cNvSpPr/>
            <p:nvPr/>
          </p:nvSpPr>
          <p:spPr>
            <a:xfrm>
              <a:off x="2138171" y="4680962"/>
              <a:ext cx="1165098" cy="536935"/>
            </a:xfrm>
            <a:prstGeom prst="rect">
              <a:avLst/>
            </a:prstGeom>
            <a:blipFill>
              <a:blip r:embed="rId4" cstate="print"/>
              <a:stretch>
                <a:fillRect/>
              </a:stretch>
            </a:blipFill>
          </p:spPr>
          <p:txBody>
            <a:bodyPr wrap="square" lIns="0" tIns="0" rIns="0" bIns="0" rtlCol="0"/>
            <a:lstStyle/>
            <a:p>
              <a:endParaRPr/>
            </a:p>
          </p:txBody>
        </p:sp>
      </p:grpSp>
      <p:grpSp>
        <p:nvGrpSpPr>
          <p:cNvPr id="31" name="object 31"/>
          <p:cNvGrpSpPr/>
          <p:nvPr/>
        </p:nvGrpSpPr>
        <p:grpSpPr>
          <a:xfrm>
            <a:off x="3995165" y="3191636"/>
            <a:ext cx="1561465" cy="523875"/>
            <a:chOff x="3995165" y="3191636"/>
            <a:chExt cx="1561465" cy="523875"/>
          </a:xfrm>
        </p:grpSpPr>
        <p:sp>
          <p:nvSpPr>
            <p:cNvPr id="32" name="object 32"/>
            <p:cNvSpPr/>
            <p:nvPr/>
          </p:nvSpPr>
          <p:spPr>
            <a:xfrm>
              <a:off x="4007357" y="3198113"/>
              <a:ext cx="1522730" cy="205104"/>
            </a:xfrm>
            <a:custGeom>
              <a:avLst/>
              <a:gdLst/>
              <a:ahLst/>
              <a:cxnLst/>
              <a:rect l="l" t="t" r="r" b="b"/>
              <a:pathLst>
                <a:path w="1522729" h="205104">
                  <a:moveTo>
                    <a:pt x="4571" y="204977"/>
                  </a:moveTo>
                  <a:lnTo>
                    <a:pt x="54004" y="195560"/>
                  </a:lnTo>
                  <a:lnTo>
                    <a:pt x="103420" y="186216"/>
                  </a:lnTo>
                  <a:lnTo>
                    <a:pt x="152805" y="177020"/>
                  </a:lnTo>
                  <a:lnTo>
                    <a:pt x="202144" y="168044"/>
                  </a:lnTo>
                  <a:lnTo>
                    <a:pt x="251420" y="159364"/>
                  </a:lnTo>
                  <a:lnTo>
                    <a:pt x="300617" y="151051"/>
                  </a:lnTo>
                  <a:lnTo>
                    <a:pt x="349721" y="143181"/>
                  </a:lnTo>
                  <a:lnTo>
                    <a:pt x="398716" y="135826"/>
                  </a:lnTo>
                  <a:lnTo>
                    <a:pt x="447586" y="129061"/>
                  </a:lnTo>
                  <a:lnTo>
                    <a:pt x="496315" y="122958"/>
                  </a:lnTo>
                  <a:lnTo>
                    <a:pt x="544887" y="117593"/>
                  </a:lnTo>
                  <a:lnTo>
                    <a:pt x="593288" y="113037"/>
                  </a:lnTo>
                  <a:lnTo>
                    <a:pt x="641501" y="109366"/>
                  </a:lnTo>
                  <a:lnTo>
                    <a:pt x="689511" y="106653"/>
                  </a:lnTo>
                  <a:lnTo>
                    <a:pt x="737303" y="104971"/>
                  </a:lnTo>
                  <a:lnTo>
                    <a:pt x="784859" y="104393"/>
                  </a:lnTo>
                  <a:lnTo>
                    <a:pt x="836322" y="105438"/>
                  </a:lnTo>
                  <a:lnTo>
                    <a:pt x="889507" y="108401"/>
                  </a:lnTo>
                  <a:lnTo>
                    <a:pt x="943941" y="113025"/>
                  </a:lnTo>
                  <a:lnTo>
                    <a:pt x="999151" y="119056"/>
                  </a:lnTo>
                  <a:lnTo>
                    <a:pt x="1054664" y="126237"/>
                  </a:lnTo>
                  <a:lnTo>
                    <a:pt x="1110008" y="134313"/>
                  </a:lnTo>
                  <a:lnTo>
                    <a:pt x="1164710" y="143026"/>
                  </a:lnTo>
                  <a:lnTo>
                    <a:pt x="1218297" y="152121"/>
                  </a:lnTo>
                  <a:lnTo>
                    <a:pt x="1270296" y="161342"/>
                  </a:lnTo>
                  <a:lnTo>
                    <a:pt x="1320235" y="170433"/>
                  </a:lnTo>
                  <a:lnTo>
                    <a:pt x="1367641" y="179139"/>
                  </a:lnTo>
                  <a:lnTo>
                    <a:pt x="1412040" y="187202"/>
                  </a:lnTo>
                  <a:lnTo>
                    <a:pt x="1452961" y="194366"/>
                  </a:lnTo>
                  <a:lnTo>
                    <a:pt x="1489931" y="200377"/>
                  </a:lnTo>
                  <a:lnTo>
                    <a:pt x="1522476" y="204977"/>
                  </a:lnTo>
                </a:path>
                <a:path w="1522729" h="205104">
                  <a:moveTo>
                    <a:pt x="0" y="83819"/>
                  </a:moveTo>
                  <a:lnTo>
                    <a:pt x="52727" y="75450"/>
                  </a:lnTo>
                  <a:lnTo>
                    <a:pt x="105435" y="67155"/>
                  </a:lnTo>
                  <a:lnTo>
                    <a:pt x="158105" y="59009"/>
                  </a:lnTo>
                  <a:lnTo>
                    <a:pt x="210719" y="51086"/>
                  </a:lnTo>
                  <a:lnTo>
                    <a:pt x="263256" y="43462"/>
                  </a:lnTo>
                  <a:lnTo>
                    <a:pt x="315699" y="36210"/>
                  </a:lnTo>
                  <a:lnTo>
                    <a:pt x="368028" y="29405"/>
                  </a:lnTo>
                  <a:lnTo>
                    <a:pt x="420224" y="23121"/>
                  </a:lnTo>
                  <a:lnTo>
                    <a:pt x="472269" y="17434"/>
                  </a:lnTo>
                  <a:lnTo>
                    <a:pt x="524143" y="12417"/>
                  </a:lnTo>
                  <a:lnTo>
                    <a:pt x="575827" y="8146"/>
                  </a:lnTo>
                  <a:lnTo>
                    <a:pt x="627302" y="4693"/>
                  </a:lnTo>
                  <a:lnTo>
                    <a:pt x="678550" y="2135"/>
                  </a:lnTo>
                  <a:lnTo>
                    <a:pt x="729552" y="546"/>
                  </a:lnTo>
                  <a:lnTo>
                    <a:pt x="780288" y="0"/>
                  </a:lnTo>
                  <a:lnTo>
                    <a:pt x="831893" y="878"/>
                  </a:lnTo>
                  <a:lnTo>
                    <a:pt x="885199" y="3368"/>
                  </a:lnTo>
                  <a:lnTo>
                    <a:pt x="939734" y="7254"/>
                  </a:lnTo>
                  <a:lnTo>
                    <a:pt x="995026" y="12318"/>
                  </a:lnTo>
                  <a:lnTo>
                    <a:pt x="1050600" y="18344"/>
                  </a:lnTo>
                  <a:lnTo>
                    <a:pt x="1105985" y="25115"/>
                  </a:lnTo>
                  <a:lnTo>
                    <a:pt x="1160707" y="32414"/>
                  </a:lnTo>
                  <a:lnTo>
                    <a:pt x="1214294" y="40025"/>
                  </a:lnTo>
                  <a:lnTo>
                    <a:pt x="1266273" y="47731"/>
                  </a:lnTo>
                  <a:lnTo>
                    <a:pt x="1316171" y="55315"/>
                  </a:lnTo>
                  <a:lnTo>
                    <a:pt x="1363516" y="62560"/>
                  </a:lnTo>
                  <a:lnTo>
                    <a:pt x="1407834" y="69250"/>
                  </a:lnTo>
                  <a:lnTo>
                    <a:pt x="1448653" y="75168"/>
                  </a:lnTo>
                  <a:lnTo>
                    <a:pt x="1485501" y="80096"/>
                  </a:lnTo>
                  <a:lnTo>
                    <a:pt x="1517903" y="83819"/>
                  </a:lnTo>
                </a:path>
              </a:pathLst>
            </a:custGeom>
            <a:ln w="12954">
              <a:solidFill>
                <a:srgbClr val="008080"/>
              </a:solidFill>
            </a:ln>
          </p:spPr>
          <p:txBody>
            <a:bodyPr wrap="square" lIns="0" tIns="0" rIns="0" bIns="0" rtlCol="0"/>
            <a:lstStyle/>
            <a:p>
              <a:endParaRPr/>
            </a:p>
          </p:txBody>
        </p:sp>
        <p:sp>
          <p:nvSpPr>
            <p:cNvPr id="33" name="object 33"/>
            <p:cNvSpPr/>
            <p:nvPr/>
          </p:nvSpPr>
          <p:spPr>
            <a:xfrm>
              <a:off x="4029455" y="3646931"/>
              <a:ext cx="0" cy="7620"/>
            </a:xfrm>
            <a:custGeom>
              <a:avLst/>
              <a:gdLst/>
              <a:ahLst/>
              <a:cxnLst/>
              <a:rect l="l" t="t" r="r" b="b"/>
              <a:pathLst>
                <a:path h="7620">
                  <a:moveTo>
                    <a:pt x="-6476" y="3810"/>
                  </a:moveTo>
                  <a:lnTo>
                    <a:pt x="6476" y="3810"/>
                  </a:lnTo>
                </a:path>
              </a:pathLst>
            </a:custGeom>
            <a:ln w="7620">
              <a:solidFill>
                <a:srgbClr val="000000"/>
              </a:solidFill>
            </a:ln>
          </p:spPr>
          <p:txBody>
            <a:bodyPr wrap="square" lIns="0" tIns="0" rIns="0" bIns="0" rtlCol="0"/>
            <a:lstStyle/>
            <a:p>
              <a:endParaRPr/>
            </a:p>
          </p:txBody>
        </p:sp>
        <p:sp>
          <p:nvSpPr>
            <p:cNvPr id="34" name="object 34"/>
            <p:cNvSpPr/>
            <p:nvPr/>
          </p:nvSpPr>
          <p:spPr>
            <a:xfrm>
              <a:off x="3995165" y="3541775"/>
              <a:ext cx="69850" cy="107950"/>
            </a:xfrm>
            <a:custGeom>
              <a:avLst/>
              <a:gdLst/>
              <a:ahLst/>
              <a:cxnLst/>
              <a:rect l="l" t="t" r="r" b="b"/>
              <a:pathLst>
                <a:path w="69850" h="107950">
                  <a:moveTo>
                    <a:pt x="35813" y="0"/>
                  </a:moveTo>
                  <a:lnTo>
                    <a:pt x="0" y="107442"/>
                  </a:lnTo>
                  <a:lnTo>
                    <a:pt x="69342" y="107442"/>
                  </a:lnTo>
                  <a:lnTo>
                    <a:pt x="35813" y="0"/>
                  </a:lnTo>
                  <a:close/>
                </a:path>
              </a:pathLst>
            </a:custGeom>
            <a:solidFill>
              <a:srgbClr val="000000"/>
            </a:solidFill>
          </p:spPr>
          <p:txBody>
            <a:bodyPr wrap="square" lIns="0" tIns="0" rIns="0" bIns="0" rtlCol="0"/>
            <a:lstStyle/>
            <a:p>
              <a:endParaRPr/>
            </a:p>
          </p:txBody>
        </p:sp>
        <p:sp>
          <p:nvSpPr>
            <p:cNvPr id="35" name="object 35"/>
            <p:cNvSpPr/>
            <p:nvPr/>
          </p:nvSpPr>
          <p:spPr>
            <a:xfrm>
              <a:off x="4034027" y="3308603"/>
              <a:ext cx="1407160" cy="232410"/>
            </a:xfrm>
            <a:custGeom>
              <a:avLst/>
              <a:gdLst/>
              <a:ahLst/>
              <a:cxnLst/>
              <a:rect l="l" t="t" r="r" b="b"/>
              <a:pathLst>
                <a:path w="1407160" h="232410">
                  <a:moveTo>
                    <a:pt x="0" y="232410"/>
                  </a:moveTo>
                  <a:lnTo>
                    <a:pt x="729996" y="0"/>
                  </a:lnTo>
                </a:path>
                <a:path w="1407160" h="232410">
                  <a:moveTo>
                    <a:pt x="717042" y="5334"/>
                  </a:moveTo>
                  <a:lnTo>
                    <a:pt x="1406652" y="191262"/>
                  </a:lnTo>
                </a:path>
              </a:pathLst>
            </a:custGeom>
            <a:ln w="19050">
              <a:solidFill>
                <a:srgbClr val="0000FF"/>
              </a:solidFill>
            </a:ln>
          </p:spPr>
          <p:txBody>
            <a:bodyPr wrap="square" lIns="0" tIns="0" rIns="0" bIns="0" rtlCol="0"/>
            <a:lstStyle/>
            <a:p>
              <a:endParaRPr/>
            </a:p>
          </p:txBody>
        </p:sp>
        <p:sp>
          <p:nvSpPr>
            <p:cNvPr id="36" name="object 36"/>
            <p:cNvSpPr/>
            <p:nvPr/>
          </p:nvSpPr>
          <p:spPr>
            <a:xfrm>
              <a:off x="5385053" y="3430523"/>
              <a:ext cx="136525" cy="119380"/>
            </a:xfrm>
            <a:custGeom>
              <a:avLst/>
              <a:gdLst/>
              <a:ahLst/>
              <a:cxnLst/>
              <a:rect l="l" t="t" r="r" b="b"/>
              <a:pathLst>
                <a:path w="136525" h="119379">
                  <a:moveTo>
                    <a:pt x="32766" y="0"/>
                  </a:moveTo>
                  <a:lnTo>
                    <a:pt x="54101" y="69342"/>
                  </a:lnTo>
                  <a:lnTo>
                    <a:pt x="0" y="118872"/>
                  </a:lnTo>
                  <a:lnTo>
                    <a:pt x="136398" y="91440"/>
                  </a:lnTo>
                  <a:lnTo>
                    <a:pt x="32766" y="0"/>
                  </a:lnTo>
                  <a:close/>
                </a:path>
              </a:pathLst>
            </a:custGeom>
            <a:solidFill>
              <a:srgbClr val="0000FF"/>
            </a:solidFill>
          </p:spPr>
          <p:txBody>
            <a:bodyPr wrap="square" lIns="0" tIns="0" rIns="0" bIns="0" rtlCol="0"/>
            <a:lstStyle/>
            <a:p>
              <a:endParaRPr/>
            </a:p>
          </p:txBody>
        </p:sp>
        <p:sp>
          <p:nvSpPr>
            <p:cNvPr id="37" name="object 37"/>
            <p:cNvSpPr/>
            <p:nvPr/>
          </p:nvSpPr>
          <p:spPr>
            <a:xfrm>
              <a:off x="4020312" y="3565397"/>
              <a:ext cx="1517650" cy="150495"/>
            </a:xfrm>
            <a:custGeom>
              <a:avLst/>
              <a:gdLst/>
              <a:ahLst/>
              <a:cxnLst/>
              <a:rect l="l" t="t" r="r" b="b"/>
              <a:pathLst>
                <a:path w="1517650" h="150495">
                  <a:moveTo>
                    <a:pt x="1517142" y="99822"/>
                  </a:moveTo>
                  <a:lnTo>
                    <a:pt x="1497330" y="97104"/>
                  </a:lnTo>
                  <a:lnTo>
                    <a:pt x="1497330" y="94488"/>
                  </a:lnTo>
                  <a:lnTo>
                    <a:pt x="1479232" y="94488"/>
                  </a:lnTo>
                  <a:lnTo>
                    <a:pt x="1447888" y="89484"/>
                  </a:lnTo>
                  <a:lnTo>
                    <a:pt x="1407071" y="82423"/>
                  </a:lnTo>
                  <a:lnTo>
                    <a:pt x="1213523" y="47612"/>
                  </a:lnTo>
                  <a:lnTo>
                    <a:pt x="1159941" y="38557"/>
                  </a:lnTo>
                  <a:lnTo>
                    <a:pt x="1105217" y="29870"/>
                  </a:lnTo>
                  <a:lnTo>
                    <a:pt x="1049832" y="21818"/>
                  </a:lnTo>
                  <a:lnTo>
                    <a:pt x="994257" y="14655"/>
                  </a:lnTo>
                  <a:lnTo>
                    <a:pt x="938961" y="8636"/>
                  </a:lnTo>
                  <a:lnTo>
                    <a:pt x="884428" y="4013"/>
                  </a:lnTo>
                  <a:lnTo>
                    <a:pt x="831126" y="1054"/>
                  </a:lnTo>
                  <a:lnTo>
                    <a:pt x="779526" y="0"/>
                  </a:lnTo>
                  <a:lnTo>
                    <a:pt x="732091" y="584"/>
                  </a:lnTo>
                  <a:lnTo>
                    <a:pt x="684428" y="2260"/>
                  </a:lnTo>
                  <a:lnTo>
                    <a:pt x="636511" y="4978"/>
                  </a:lnTo>
                  <a:lnTo>
                    <a:pt x="588391" y="8636"/>
                  </a:lnTo>
                  <a:lnTo>
                    <a:pt x="540067" y="13182"/>
                  </a:lnTo>
                  <a:lnTo>
                    <a:pt x="491553" y="18529"/>
                  </a:lnTo>
                  <a:lnTo>
                    <a:pt x="442874" y="24612"/>
                  </a:lnTo>
                  <a:lnTo>
                    <a:pt x="394042" y="31343"/>
                  </a:lnTo>
                  <a:lnTo>
                    <a:pt x="345084" y="38658"/>
                  </a:lnTo>
                  <a:lnTo>
                    <a:pt x="295998" y="46482"/>
                  </a:lnTo>
                  <a:lnTo>
                    <a:pt x="246824" y="54724"/>
                  </a:lnTo>
                  <a:lnTo>
                    <a:pt x="197548" y="63334"/>
                  </a:lnTo>
                  <a:lnTo>
                    <a:pt x="148221" y="72224"/>
                  </a:lnTo>
                  <a:lnTo>
                    <a:pt x="28638" y="94488"/>
                  </a:lnTo>
                  <a:lnTo>
                    <a:pt x="24384" y="94488"/>
                  </a:lnTo>
                  <a:lnTo>
                    <a:pt x="24384" y="95288"/>
                  </a:lnTo>
                  <a:lnTo>
                    <a:pt x="0" y="99822"/>
                  </a:lnTo>
                  <a:lnTo>
                    <a:pt x="24384" y="99822"/>
                  </a:lnTo>
                  <a:lnTo>
                    <a:pt x="24384" y="150114"/>
                  </a:lnTo>
                  <a:lnTo>
                    <a:pt x="1497330" y="150114"/>
                  </a:lnTo>
                  <a:lnTo>
                    <a:pt x="1497330" y="99822"/>
                  </a:lnTo>
                  <a:lnTo>
                    <a:pt x="1517142" y="99822"/>
                  </a:lnTo>
                  <a:close/>
                </a:path>
              </a:pathLst>
            </a:custGeom>
            <a:solidFill>
              <a:srgbClr val="CCFFCC"/>
            </a:solidFill>
          </p:spPr>
          <p:txBody>
            <a:bodyPr wrap="square" lIns="0" tIns="0" rIns="0" bIns="0" rtlCol="0"/>
            <a:lstStyle/>
            <a:p>
              <a:endParaRPr/>
            </a:p>
          </p:txBody>
        </p:sp>
        <p:sp>
          <p:nvSpPr>
            <p:cNvPr id="38" name="object 38"/>
            <p:cNvSpPr/>
            <p:nvPr/>
          </p:nvSpPr>
          <p:spPr>
            <a:xfrm>
              <a:off x="4020311" y="3565397"/>
              <a:ext cx="1517650" cy="100330"/>
            </a:xfrm>
            <a:custGeom>
              <a:avLst/>
              <a:gdLst/>
              <a:ahLst/>
              <a:cxnLst/>
              <a:rect l="l" t="t" r="r" b="b"/>
              <a:pathLst>
                <a:path w="1517650" h="100329">
                  <a:moveTo>
                    <a:pt x="0" y="99822"/>
                  </a:moveTo>
                  <a:lnTo>
                    <a:pt x="49431" y="90538"/>
                  </a:lnTo>
                  <a:lnTo>
                    <a:pt x="98847" y="81312"/>
                  </a:lnTo>
                  <a:lnTo>
                    <a:pt x="148228" y="72217"/>
                  </a:lnTo>
                  <a:lnTo>
                    <a:pt x="197560" y="63329"/>
                  </a:lnTo>
                  <a:lnTo>
                    <a:pt x="246824" y="54722"/>
                  </a:lnTo>
                  <a:lnTo>
                    <a:pt x="296005" y="46471"/>
                  </a:lnTo>
                  <a:lnTo>
                    <a:pt x="345086" y="38651"/>
                  </a:lnTo>
                  <a:lnTo>
                    <a:pt x="394049" y="31337"/>
                  </a:lnTo>
                  <a:lnTo>
                    <a:pt x="442878" y="24603"/>
                  </a:lnTo>
                  <a:lnTo>
                    <a:pt x="491556" y="18524"/>
                  </a:lnTo>
                  <a:lnTo>
                    <a:pt x="540068" y="13175"/>
                  </a:lnTo>
                  <a:lnTo>
                    <a:pt x="588394" y="8632"/>
                  </a:lnTo>
                  <a:lnTo>
                    <a:pt x="636520" y="4967"/>
                  </a:lnTo>
                  <a:lnTo>
                    <a:pt x="684429" y="2257"/>
                  </a:lnTo>
                  <a:lnTo>
                    <a:pt x="732103" y="576"/>
                  </a:lnTo>
                  <a:lnTo>
                    <a:pt x="779526" y="0"/>
                  </a:lnTo>
                  <a:lnTo>
                    <a:pt x="831131" y="1044"/>
                  </a:lnTo>
                  <a:lnTo>
                    <a:pt x="884437" y="4005"/>
                  </a:lnTo>
                  <a:lnTo>
                    <a:pt x="938972" y="8625"/>
                  </a:lnTo>
                  <a:lnTo>
                    <a:pt x="994264" y="14648"/>
                  </a:lnTo>
                  <a:lnTo>
                    <a:pt x="1049838" y="21815"/>
                  </a:lnTo>
                  <a:lnTo>
                    <a:pt x="1105223" y="29870"/>
                  </a:lnTo>
                  <a:lnTo>
                    <a:pt x="1159945" y="38554"/>
                  </a:lnTo>
                  <a:lnTo>
                    <a:pt x="1213532" y="47612"/>
                  </a:lnTo>
                  <a:lnTo>
                    <a:pt x="1265511" y="56784"/>
                  </a:lnTo>
                  <a:lnTo>
                    <a:pt x="1315409" y="65814"/>
                  </a:lnTo>
                  <a:lnTo>
                    <a:pt x="1362754" y="74444"/>
                  </a:lnTo>
                  <a:lnTo>
                    <a:pt x="1407072" y="82417"/>
                  </a:lnTo>
                  <a:lnTo>
                    <a:pt x="1447891" y="89476"/>
                  </a:lnTo>
                  <a:lnTo>
                    <a:pt x="1484739" y="95364"/>
                  </a:lnTo>
                  <a:lnTo>
                    <a:pt x="1517141" y="99822"/>
                  </a:lnTo>
                </a:path>
              </a:pathLst>
            </a:custGeom>
            <a:ln w="38100">
              <a:solidFill>
                <a:srgbClr val="008000"/>
              </a:solidFill>
            </a:ln>
          </p:spPr>
          <p:txBody>
            <a:bodyPr wrap="square" lIns="0" tIns="0" rIns="0" bIns="0" rtlCol="0"/>
            <a:lstStyle/>
            <a:p>
              <a:endParaRPr/>
            </a:p>
          </p:txBody>
        </p:sp>
      </p:grpSp>
      <p:sp>
        <p:nvSpPr>
          <p:cNvPr id="39" name="object 39"/>
          <p:cNvSpPr txBox="1"/>
          <p:nvPr/>
        </p:nvSpPr>
        <p:spPr>
          <a:xfrm>
            <a:off x="3942588" y="3140201"/>
            <a:ext cx="1641475" cy="600710"/>
          </a:xfrm>
          <a:prstGeom prst="rect">
            <a:avLst/>
          </a:prstGeom>
          <a:ln w="9144">
            <a:solidFill>
              <a:srgbClr val="FF0000"/>
            </a:solidFill>
          </a:ln>
        </p:spPr>
        <p:txBody>
          <a:bodyPr vert="horz" wrap="square" lIns="0" tIns="52705" rIns="0" bIns="0" rtlCol="0">
            <a:spAutoFit/>
          </a:bodyPr>
          <a:lstStyle/>
          <a:p>
            <a:pPr marL="528320">
              <a:lnSpc>
                <a:spcPct val="100000"/>
              </a:lnSpc>
              <a:spcBef>
                <a:spcPts val="415"/>
              </a:spcBef>
            </a:pPr>
            <a:r>
              <a:rPr sz="800" b="1" spc="-10" dirty="0">
                <a:solidFill>
                  <a:srgbClr val="0000FF"/>
                </a:solidFill>
                <a:latin typeface="Arial"/>
                <a:cs typeface="Arial"/>
              </a:rPr>
              <a:t>ionosphère</a:t>
            </a:r>
            <a:endParaRPr sz="800">
              <a:latin typeface="Arial"/>
              <a:cs typeface="Arial"/>
            </a:endParaRPr>
          </a:p>
          <a:p>
            <a:pPr>
              <a:lnSpc>
                <a:spcPct val="100000"/>
              </a:lnSpc>
            </a:pPr>
            <a:endParaRPr sz="900">
              <a:latin typeface="Arial"/>
              <a:cs typeface="Arial"/>
            </a:endParaRPr>
          </a:p>
          <a:p>
            <a:pPr>
              <a:lnSpc>
                <a:spcPct val="100000"/>
              </a:lnSpc>
              <a:spcBef>
                <a:spcPts val="55"/>
              </a:spcBef>
            </a:pPr>
            <a:endParaRPr sz="1000">
              <a:latin typeface="Arial"/>
              <a:cs typeface="Arial"/>
            </a:endParaRPr>
          </a:p>
          <a:p>
            <a:pPr marL="81915" algn="ctr">
              <a:lnSpc>
                <a:spcPct val="100000"/>
              </a:lnSpc>
            </a:pPr>
            <a:r>
              <a:rPr sz="800" b="1" spc="-5" dirty="0">
                <a:solidFill>
                  <a:srgbClr val="9A3300"/>
                </a:solidFill>
                <a:latin typeface="Arial"/>
                <a:cs typeface="Arial"/>
              </a:rPr>
              <a:t>terre</a:t>
            </a:r>
            <a:endParaRPr sz="800">
              <a:latin typeface="Arial"/>
              <a:cs typeface="Arial"/>
            </a:endParaRPr>
          </a:p>
        </p:txBody>
      </p:sp>
      <p:grpSp>
        <p:nvGrpSpPr>
          <p:cNvPr id="40" name="object 40"/>
          <p:cNvGrpSpPr/>
          <p:nvPr/>
        </p:nvGrpSpPr>
        <p:grpSpPr>
          <a:xfrm>
            <a:off x="2273045" y="3134105"/>
            <a:ext cx="1625600" cy="595630"/>
            <a:chOff x="2273045" y="3134105"/>
            <a:chExt cx="1625600" cy="595630"/>
          </a:xfrm>
        </p:grpSpPr>
        <p:sp>
          <p:nvSpPr>
            <p:cNvPr id="41" name="object 41"/>
            <p:cNvSpPr/>
            <p:nvPr/>
          </p:nvSpPr>
          <p:spPr>
            <a:xfrm>
              <a:off x="2277617" y="3138677"/>
              <a:ext cx="1616710" cy="586105"/>
            </a:xfrm>
            <a:custGeom>
              <a:avLst/>
              <a:gdLst/>
              <a:ahLst/>
              <a:cxnLst/>
              <a:rect l="l" t="t" r="r" b="b"/>
              <a:pathLst>
                <a:path w="1616710" h="586104">
                  <a:moveTo>
                    <a:pt x="0" y="585977"/>
                  </a:moveTo>
                  <a:lnTo>
                    <a:pt x="1616202" y="585977"/>
                  </a:lnTo>
                  <a:lnTo>
                    <a:pt x="1616202" y="0"/>
                  </a:lnTo>
                  <a:lnTo>
                    <a:pt x="0" y="0"/>
                  </a:lnTo>
                  <a:lnTo>
                    <a:pt x="0" y="585977"/>
                  </a:lnTo>
                  <a:close/>
                </a:path>
              </a:pathLst>
            </a:custGeom>
            <a:ln w="9144">
              <a:solidFill>
                <a:srgbClr val="FF0000"/>
              </a:solidFill>
            </a:ln>
          </p:spPr>
          <p:txBody>
            <a:bodyPr wrap="square" lIns="0" tIns="0" rIns="0" bIns="0" rtlCol="0"/>
            <a:lstStyle/>
            <a:p>
              <a:endParaRPr/>
            </a:p>
          </p:txBody>
        </p:sp>
        <p:sp>
          <p:nvSpPr>
            <p:cNvPr id="42" name="object 42"/>
            <p:cNvSpPr/>
            <p:nvPr/>
          </p:nvSpPr>
          <p:spPr>
            <a:xfrm>
              <a:off x="2461259" y="3353561"/>
              <a:ext cx="5715" cy="287655"/>
            </a:xfrm>
            <a:custGeom>
              <a:avLst/>
              <a:gdLst/>
              <a:ahLst/>
              <a:cxnLst/>
              <a:rect l="l" t="t" r="r" b="b"/>
              <a:pathLst>
                <a:path w="5714" h="287654">
                  <a:moveTo>
                    <a:pt x="5333" y="287274"/>
                  </a:moveTo>
                  <a:lnTo>
                    <a:pt x="0" y="0"/>
                  </a:lnTo>
                </a:path>
              </a:pathLst>
            </a:custGeom>
            <a:ln w="12953">
              <a:solidFill>
                <a:srgbClr val="000000"/>
              </a:solidFill>
            </a:ln>
          </p:spPr>
          <p:txBody>
            <a:bodyPr wrap="square" lIns="0" tIns="0" rIns="0" bIns="0" rtlCol="0"/>
            <a:lstStyle/>
            <a:p>
              <a:endParaRPr/>
            </a:p>
          </p:txBody>
        </p:sp>
        <p:sp>
          <p:nvSpPr>
            <p:cNvPr id="43" name="object 43"/>
            <p:cNvSpPr/>
            <p:nvPr/>
          </p:nvSpPr>
          <p:spPr>
            <a:xfrm>
              <a:off x="2426969" y="3247643"/>
              <a:ext cx="69850" cy="109220"/>
            </a:xfrm>
            <a:custGeom>
              <a:avLst/>
              <a:gdLst/>
              <a:ahLst/>
              <a:cxnLst/>
              <a:rect l="l" t="t" r="r" b="b"/>
              <a:pathLst>
                <a:path w="69850" h="109220">
                  <a:moveTo>
                    <a:pt x="32766" y="0"/>
                  </a:moveTo>
                  <a:lnTo>
                    <a:pt x="0" y="108965"/>
                  </a:lnTo>
                  <a:lnTo>
                    <a:pt x="69342" y="108203"/>
                  </a:lnTo>
                  <a:lnTo>
                    <a:pt x="32766" y="0"/>
                  </a:lnTo>
                  <a:close/>
                </a:path>
              </a:pathLst>
            </a:custGeom>
            <a:solidFill>
              <a:srgbClr val="000000"/>
            </a:solidFill>
          </p:spPr>
          <p:txBody>
            <a:bodyPr wrap="square" lIns="0" tIns="0" rIns="0" bIns="0" rtlCol="0"/>
            <a:lstStyle/>
            <a:p>
              <a:endParaRPr/>
            </a:p>
          </p:txBody>
        </p:sp>
        <p:sp>
          <p:nvSpPr>
            <p:cNvPr id="44" name="object 44"/>
            <p:cNvSpPr/>
            <p:nvPr/>
          </p:nvSpPr>
          <p:spPr>
            <a:xfrm>
              <a:off x="2393441" y="3663695"/>
              <a:ext cx="1475740" cy="0"/>
            </a:xfrm>
            <a:custGeom>
              <a:avLst/>
              <a:gdLst/>
              <a:ahLst/>
              <a:cxnLst/>
              <a:rect l="l" t="t" r="r" b="b"/>
              <a:pathLst>
                <a:path w="1475739">
                  <a:moveTo>
                    <a:pt x="0" y="0"/>
                  </a:moveTo>
                  <a:lnTo>
                    <a:pt x="1475232" y="0"/>
                  </a:lnTo>
                </a:path>
              </a:pathLst>
            </a:custGeom>
            <a:ln w="11430">
              <a:solidFill>
                <a:srgbClr val="008000"/>
              </a:solidFill>
            </a:ln>
          </p:spPr>
          <p:txBody>
            <a:bodyPr wrap="square" lIns="0" tIns="0" rIns="0" bIns="0" rtlCol="0"/>
            <a:lstStyle/>
            <a:p>
              <a:endParaRPr/>
            </a:p>
          </p:txBody>
        </p:sp>
        <p:sp>
          <p:nvSpPr>
            <p:cNvPr id="45" name="object 45"/>
            <p:cNvSpPr/>
            <p:nvPr/>
          </p:nvSpPr>
          <p:spPr>
            <a:xfrm>
              <a:off x="2393441" y="3629405"/>
              <a:ext cx="1475740" cy="0"/>
            </a:xfrm>
            <a:custGeom>
              <a:avLst/>
              <a:gdLst/>
              <a:ahLst/>
              <a:cxnLst/>
              <a:rect l="l" t="t" r="r" b="b"/>
              <a:pathLst>
                <a:path w="1475739">
                  <a:moveTo>
                    <a:pt x="0" y="0"/>
                  </a:moveTo>
                  <a:lnTo>
                    <a:pt x="1475232" y="0"/>
                  </a:lnTo>
                </a:path>
              </a:pathLst>
            </a:custGeom>
            <a:ln w="34290">
              <a:solidFill>
                <a:srgbClr val="008000"/>
              </a:solidFill>
            </a:ln>
          </p:spPr>
          <p:txBody>
            <a:bodyPr wrap="square" lIns="0" tIns="0" rIns="0" bIns="0" rtlCol="0"/>
            <a:lstStyle/>
            <a:p>
              <a:endParaRPr/>
            </a:p>
          </p:txBody>
        </p:sp>
        <p:sp>
          <p:nvSpPr>
            <p:cNvPr id="46" name="object 46"/>
            <p:cNvSpPr/>
            <p:nvPr/>
          </p:nvSpPr>
          <p:spPr>
            <a:xfrm>
              <a:off x="3760469" y="3502151"/>
              <a:ext cx="6985" cy="120014"/>
            </a:xfrm>
            <a:custGeom>
              <a:avLst/>
              <a:gdLst/>
              <a:ahLst/>
              <a:cxnLst/>
              <a:rect l="l" t="t" r="r" b="b"/>
              <a:pathLst>
                <a:path w="6985" h="120014">
                  <a:moveTo>
                    <a:pt x="3428" y="-6476"/>
                  </a:moveTo>
                  <a:lnTo>
                    <a:pt x="3428" y="126111"/>
                  </a:lnTo>
                </a:path>
              </a:pathLst>
            </a:custGeom>
            <a:ln w="19811">
              <a:solidFill>
                <a:srgbClr val="000000"/>
              </a:solidFill>
            </a:ln>
          </p:spPr>
          <p:txBody>
            <a:bodyPr wrap="square" lIns="0" tIns="0" rIns="0" bIns="0" rtlCol="0"/>
            <a:lstStyle/>
            <a:p>
              <a:endParaRPr/>
            </a:p>
          </p:txBody>
        </p:sp>
        <p:sp>
          <p:nvSpPr>
            <p:cNvPr id="47" name="object 47"/>
            <p:cNvSpPr/>
            <p:nvPr/>
          </p:nvSpPr>
          <p:spPr>
            <a:xfrm>
              <a:off x="3726179" y="3396995"/>
              <a:ext cx="69850" cy="109855"/>
            </a:xfrm>
            <a:custGeom>
              <a:avLst/>
              <a:gdLst/>
              <a:ahLst/>
              <a:cxnLst/>
              <a:rect l="l" t="t" r="r" b="b"/>
              <a:pathLst>
                <a:path w="69850" h="109854">
                  <a:moveTo>
                    <a:pt x="28956" y="0"/>
                  </a:moveTo>
                  <a:lnTo>
                    <a:pt x="0" y="109727"/>
                  </a:lnTo>
                  <a:lnTo>
                    <a:pt x="69342" y="105155"/>
                  </a:lnTo>
                  <a:lnTo>
                    <a:pt x="28956" y="0"/>
                  </a:lnTo>
                  <a:close/>
                </a:path>
              </a:pathLst>
            </a:custGeom>
            <a:solidFill>
              <a:srgbClr val="000000"/>
            </a:solidFill>
          </p:spPr>
          <p:txBody>
            <a:bodyPr wrap="square" lIns="0" tIns="0" rIns="0" bIns="0" rtlCol="0"/>
            <a:lstStyle/>
            <a:p>
              <a:endParaRPr/>
            </a:p>
          </p:txBody>
        </p:sp>
        <p:sp>
          <p:nvSpPr>
            <p:cNvPr id="48" name="object 48"/>
            <p:cNvSpPr/>
            <p:nvPr/>
          </p:nvSpPr>
          <p:spPr>
            <a:xfrm>
              <a:off x="3112769" y="3440429"/>
              <a:ext cx="572770" cy="174625"/>
            </a:xfrm>
            <a:custGeom>
              <a:avLst/>
              <a:gdLst/>
              <a:ahLst/>
              <a:cxnLst/>
              <a:rect l="l" t="t" r="r" b="b"/>
              <a:pathLst>
                <a:path w="572770" h="174625">
                  <a:moveTo>
                    <a:pt x="0" y="174498"/>
                  </a:moveTo>
                  <a:lnTo>
                    <a:pt x="572262" y="0"/>
                  </a:lnTo>
                </a:path>
              </a:pathLst>
            </a:custGeom>
            <a:ln w="19050">
              <a:solidFill>
                <a:srgbClr val="0000FF"/>
              </a:solidFill>
            </a:ln>
          </p:spPr>
          <p:txBody>
            <a:bodyPr wrap="square" lIns="0" tIns="0" rIns="0" bIns="0" rtlCol="0"/>
            <a:lstStyle/>
            <a:p>
              <a:endParaRPr/>
            </a:p>
          </p:txBody>
        </p:sp>
        <p:sp>
          <p:nvSpPr>
            <p:cNvPr id="49" name="object 49"/>
            <p:cNvSpPr/>
            <p:nvPr/>
          </p:nvSpPr>
          <p:spPr>
            <a:xfrm>
              <a:off x="3627881" y="3393185"/>
              <a:ext cx="136525" cy="118110"/>
            </a:xfrm>
            <a:custGeom>
              <a:avLst/>
              <a:gdLst/>
              <a:ahLst/>
              <a:cxnLst/>
              <a:rect l="l" t="t" r="r" b="b"/>
              <a:pathLst>
                <a:path w="136525" h="118110">
                  <a:moveTo>
                    <a:pt x="0" y="0"/>
                  </a:moveTo>
                  <a:lnTo>
                    <a:pt x="55625" y="48006"/>
                  </a:lnTo>
                  <a:lnTo>
                    <a:pt x="36575" y="118110"/>
                  </a:lnTo>
                  <a:lnTo>
                    <a:pt x="136397" y="22098"/>
                  </a:lnTo>
                  <a:lnTo>
                    <a:pt x="0" y="0"/>
                  </a:lnTo>
                  <a:close/>
                </a:path>
              </a:pathLst>
            </a:custGeom>
            <a:solidFill>
              <a:srgbClr val="0000FF"/>
            </a:solidFill>
          </p:spPr>
          <p:txBody>
            <a:bodyPr wrap="square" lIns="0" tIns="0" rIns="0" bIns="0" rtlCol="0"/>
            <a:lstStyle/>
            <a:p>
              <a:endParaRPr/>
            </a:p>
          </p:txBody>
        </p:sp>
        <p:sp>
          <p:nvSpPr>
            <p:cNvPr id="50" name="object 50"/>
            <p:cNvSpPr/>
            <p:nvPr/>
          </p:nvSpPr>
          <p:spPr>
            <a:xfrm>
              <a:off x="2451353" y="3271265"/>
              <a:ext cx="689610" cy="334645"/>
            </a:xfrm>
            <a:custGeom>
              <a:avLst/>
              <a:gdLst/>
              <a:ahLst/>
              <a:cxnLst/>
              <a:rect l="l" t="t" r="r" b="b"/>
              <a:pathLst>
                <a:path w="689610" h="334645">
                  <a:moveTo>
                    <a:pt x="0" y="0"/>
                  </a:moveTo>
                  <a:lnTo>
                    <a:pt x="689609" y="334517"/>
                  </a:lnTo>
                </a:path>
              </a:pathLst>
            </a:custGeom>
            <a:ln w="19050">
              <a:solidFill>
                <a:srgbClr val="0000FF"/>
              </a:solidFill>
            </a:ln>
          </p:spPr>
          <p:txBody>
            <a:bodyPr wrap="square" lIns="0" tIns="0" rIns="0" bIns="0" rtlCol="0"/>
            <a:lstStyle/>
            <a:p>
              <a:endParaRPr/>
            </a:p>
          </p:txBody>
        </p:sp>
      </p:grpSp>
      <p:grpSp>
        <p:nvGrpSpPr>
          <p:cNvPr id="51" name="object 51"/>
          <p:cNvGrpSpPr/>
          <p:nvPr/>
        </p:nvGrpSpPr>
        <p:grpSpPr>
          <a:xfrm>
            <a:off x="4010405" y="4621529"/>
            <a:ext cx="1637030" cy="1870075"/>
            <a:chOff x="4010405" y="4621529"/>
            <a:chExt cx="1637030" cy="1870075"/>
          </a:xfrm>
        </p:grpSpPr>
        <p:sp>
          <p:nvSpPr>
            <p:cNvPr id="52" name="object 52"/>
            <p:cNvSpPr/>
            <p:nvPr/>
          </p:nvSpPr>
          <p:spPr>
            <a:xfrm>
              <a:off x="4020311" y="5900927"/>
              <a:ext cx="1622425" cy="586105"/>
            </a:xfrm>
            <a:custGeom>
              <a:avLst/>
              <a:gdLst/>
              <a:ahLst/>
              <a:cxnLst/>
              <a:rect l="l" t="t" r="r" b="b"/>
              <a:pathLst>
                <a:path w="1622425" h="586104">
                  <a:moveTo>
                    <a:pt x="0" y="585977"/>
                  </a:moveTo>
                  <a:lnTo>
                    <a:pt x="1622298" y="585977"/>
                  </a:lnTo>
                  <a:lnTo>
                    <a:pt x="1622298" y="0"/>
                  </a:lnTo>
                  <a:lnTo>
                    <a:pt x="0" y="0"/>
                  </a:lnTo>
                  <a:lnTo>
                    <a:pt x="0" y="585977"/>
                  </a:lnTo>
                  <a:close/>
                </a:path>
              </a:pathLst>
            </a:custGeom>
            <a:ln w="9144">
              <a:solidFill>
                <a:srgbClr val="FF0000"/>
              </a:solidFill>
            </a:ln>
          </p:spPr>
          <p:txBody>
            <a:bodyPr wrap="square" lIns="0" tIns="0" rIns="0" bIns="0" rtlCol="0"/>
            <a:lstStyle/>
            <a:p>
              <a:endParaRPr/>
            </a:p>
          </p:txBody>
        </p:sp>
        <p:sp>
          <p:nvSpPr>
            <p:cNvPr id="53" name="object 53"/>
            <p:cNvSpPr/>
            <p:nvPr/>
          </p:nvSpPr>
          <p:spPr>
            <a:xfrm>
              <a:off x="4204715" y="6115811"/>
              <a:ext cx="5080" cy="287655"/>
            </a:xfrm>
            <a:custGeom>
              <a:avLst/>
              <a:gdLst/>
              <a:ahLst/>
              <a:cxnLst/>
              <a:rect l="l" t="t" r="r" b="b"/>
              <a:pathLst>
                <a:path w="5079" h="287654">
                  <a:moveTo>
                    <a:pt x="4572" y="287274"/>
                  </a:moveTo>
                  <a:lnTo>
                    <a:pt x="0" y="0"/>
                  </a:lnTo>
                </a:path>
              </a:pathLst>
            </a:custGeom>
            <a:ln w="12954">
              <a:solidFill>
                <a:srgbClr val="000000"/>
              </a:solidFill>
            </a:ln>
          </p:spPr>
          <p:txBody>
            <a:bodyPr wrap="square" lIns="0" tIns="0" rIns="0" bIns="0" rtlCol="0"/>
            <a:lstStyle/>
            <a:p>
              <a:endParaRPr/>
            </a:p>
          </p:txBody>
        </p:sp>
        <p:sp>
          <p:nvSpPr>
            <p:cNvPr id="54" name="object 54"/>
            <p:cNvSpPr/>
            <p:nvPr/>
          </p:nvSpPr>
          <p:spPr>
            <a:xfrm>
              <a:off x="4170425" y="6010655"/>
              <a:ext cx="69850" cy="108585"/>
            </a:xfrm>
            <a:custGeom>
              <a:avLst/>
              <a:gdLst/>
              <a:ahLst/>
              <a:cxnLst/>
              <a:rect l="l" t="t" r="r" b="b"/>
              <a:pathLst>
                <a:path w="69850" h="108585">
                  <a:moveTo>
                    <a:pt x="32765" y="0"/>
                  </a:moveTo>
                  <a:lnTo>
                    <a:pt x="0" y="108204"/>
                  </a:lnTo>
                  <a:lnTo>
                    <a:pt x="69341" y="107442"/>
                  </a:lnTo>
                  <a:lnTo>
                    <a:pt x="32765" y="0"/>
                  </a:lnTo>
                  <a:close/>
                </a:path>
              </a:pathLst>
            </a:custGeom>
            <a:solidFill>
              <a:srgbClr val="000000"/>
            </a:solidFill>
          </p:spPr>
          <p:txBody>
            <a:bodyPr wrap="square" lIns="0" tIns="0" rIns="0" bIns="0" rtlCol="0"/>
            <a:lstStyle/>
            <a:p>
              <a:endParaRPr/>
            </a:p>
          </p:txBody>
        </p:sp>
        <p:sp>
          <p:nvSpPr>
            <p:cNvPr id="55" name="object 55"/>
            <p:cNvSpPr/>
            <p:nvPr/>
          </p:nvSpPr>
          <p:spPr>
            <a:xfrm>
              <a:off x="4136135" y="6425945"/>
              <a:ext cx="1481455" cy="0"/>
            </a:xfrm>
            <a:custGeom>
              <a:avLst/>
              <a:gdLst/>
              <a:ahLst/>
              <a:cxnLst/>
              <a:rect l="l" t="t" r="r" b="b"/>
              <a:pathLst>
                <a:path w="1481454">
                  <a:moveTo>
                    <a:pt x="0" y="0"/>
                  </a:moveTo>
                  <a:lnTo>
                    <a:pt x="1481327" y="0"/>
                  </a:lnTo>
                </a:path>
              </a:pathLst>
            </a:custGeom>
            <a:ln w="11430">
              <a:solidFill>
                <a:srgbClr val="008000"/>
              </a:solidFill>
            </a:ln>
          </p:spPr>
          <p:txBody>
            <a:bodyPr wrap="square" lIns="0" tIns="0" rIns="0" bIns="0" rtlCol="0"/>
            <a:lstStyle/>
            <a:p>
              <a:endParaRPr/>
            </a:p>
          </p:txBody>
        </p:sp>
        <p:sp>
          <p:nvSpPr>
            <p:cNvPr id="56" name="object 56"/>
            <p:cNvSpPr/>
            <p:nvPr/>
          </p:nvSpPr>
          <p:spPr>
            <a:xfrm>
              <a:off x="4136135" y="6391655"/>
              <a:ext cx="1481455" cy="0"/>
            </a:xfrm>
            <a:custGeom>
              <a:avLst/>
              <a:gdLst/>
              <a:ahLst/>
              <a:cxnLst/>
              <a:rect l="l" t="t" r="r" b="b"/>
              <a:pathLst>
                <a:path w="1481454">
                  <a:moveTo>
                    <a:pt x="0" y="0"/>
                  </a:moveTo>
                  <a:lnTo>
                    <a:pt x="1481327" y="0"/>
                  </a:lnTo>
                </a:path>
              </a:pathLst>
            </a:custGeom>
            <a:ln w="34290">
              <a:solidFill>
                <a:srgbClr val="008000"/>
              </a:solidFill>
            </a:ln>
          </p:spPr>
          <p:txBody>
            <a:bodyPr wrap="square" lIns="0" tIns="0" rIns="0" bIns="0" rtlCol="0"/>
            <a:lstStyle/>
            <a:p>
              <a:endParaRPr/>
            </a:p>
          </p:txBody>
        </p:sp>
        <p:sp>
          <p:nvSpPr>
            <p:cNvPr id="57" name="object 57"/>
            <p:cNvSpPr/>
            <p:nvPr/>
          </p:nvSpPr>
          <p:spPr>
            <a:xfrm>
              <a:off x="5509259" y="6264401"/>
              <a:ext cx="6350" cy="120014"/>
            </a:xfrm>
            <a:custGeom>
              <a:avLst/>
              <a:gdLst/>
              <a:ahLst/>
              <a:cxnLst/>
              <a:rect l="l" t="t" r="r" b="b"/>
              <a:pathLst>
                <a:path w="6350" h="120014">
                  <a:moveTo>
                    <a:pt x="3047" y="-6476"/>
                  </a:moveTo>
                  <a:lnTo>
                    <a:pt x="3047" y="126111"/>
                  </a:lnTo>
                </a:path>
              </a:pathLst>
            </a:custGeom>
            <a:ln w="19049">
              <a:solidFill>
                <a:srgbClr val="000000"/>
              </a:solidFill>
            </a:ln>
          </p:spPr>
          <p:txBody>
            <a:bodyPr wrap="square" lIns="0" tIns="0" rIns="0" bIns="0" rtlCol="0"/>
            <a:lstStyle/>
            <a:p>
              <a:endParaRPr/>
            </a:p>
          </p:txBody>
        </p:sp>
        <p:sp>
          <p:nvSpPr>
            <p:cNvPr id="58" name="object 58"/>
            <p:cNvSpPr/>
            <p:nvPr/>
          </p:nvSpPr>
          <p:spPr>
            <a:xfrm>
              <a:off x="5474969" y="6158483"/>
              <a:ext cx="69850" cy="110489"/>
            </a:xfrm>
            <a:custGeom>
              <a:avLst/>
              <a:gdLst/>
              <a:ahLst/>
              <a:cxnLst/>
              <a:rect l="l" t="t" r="r" b="b"/>
              <a:pathLst>
                <a:path w="69850" h="110489">
                  <a:moveTo>
                    <a:pt x="28193" y="0"/>
                  </a:moveTo>
                  <a:lnTo>
                    <a:pt x="0" y="110489"/>
                  </a:lnTo>
                  <a:lnTo>
                    <a:pt x="69341" y="105917"/>
                  </a:lnTo>
                  <a:lnTo>
                    <a:pt x="28193" y="0"/>
                  </a:lnTo>
                  <a:close/>
                </a:path>
              </a:pathLst>
            </a:custGeom>
            <a:solidFill>
              <a:srgbClr val="000000"/>
            </a:solidFill>
          </p:spPr>
          <p:txBody>
            <a:bodyPr wrap="square" lIns="0" tIns="0" rIns="0" bIns="0" rtlCol="0"/>
            <a:lstStyle/>
            <a:p>
              <a:endParaRPr/>
            </a:p>
          </p:txBody>
        </p:sp>
        <p:sp>
          <p:nvSpPr>
            <p:cNvPr id="59" name="object 59"/>
            <p:cNvSpPr/>
            <p:nvPr/>
          </p:nvSpPr>
          <p:spPr>
            <a:xfrm>
              <a:off x="4860036" y="6231635"/>
              <a:ext cx="567690" cy="146050"/>
            </a:xfrm>
            <a:custGeom>
              <a:avLst/>
              <a:gdLst/>
              <a:ahLst/>
              <a:cxnLst/>
              <a:rect l="l" t="t" r="r" b="b"/>
              <a:pathLst>
                <a:path w="567689" h="146050">
                  <a:moveTo>
                    <a:pt x="0" y="145541"/>
                  </a:moveTo>
                  <a:lnTo>
                    <a:pt x="567689" y="0"/>
                  </a:lnTo>
                </a:path>
              </a:pathLst>
            </a:custGeom>
            <a:ln w="19049">
              <a:solidFill>
                <a:srgbClr val="0000FF"/>
              </a:solidFill>
            </a:ln>
          </p:spPr>
          <p:txBody>
            <a:bodyPr wrap="square" lIns="0" tIns="0" rIns="0" bIns="0" rtlCol="0"/>
            <a:lstStyle/>
            <a:p>
              <a:endParaRPr/>
            </a:p>
          </p:txBody>
        </p:sp>
        <p:sp>
          <p:nvSpPr>
            <p:cNvPr id="60" name="object 60"/>
            <p:cNvSpPr/>
            <p:nvPr/>
          </p:nvSpPr>
          <p:spPr>
            <a:xfrm>
              <a:off x="5378195" y="6203441"/>
              <a:ext cx="129539" cy="77470"/>
            </a:xfrm>
            <a:custGeom>
              <a:avLst/>
              <a:gdLst/>
              <a:ahLst/>
              <a:cxnLst/>
              <a:rect l="l" t="t" r="r" b="b"/>
              <a:pathLst>
                <a:path w="129539" h="77470">
                  <a:moveTo>
                    <a:pt x="0" y="0"/>
                  </a:moveTo>
                  <a:lnTo>
                    <a:pt x="48005" y="28956"/>
                  </a:lnTo>
                  <a:lnTo>
                    <a:pt x="19812" y="76962"/>
                  </a:lnTo>
                  <a:lnTo>
                    <a:pt x="129539" y="6858"/>
                  </a:lnTo>
                  <a:lnTo>
                    <a:pt x="0" y="0"/>
                  </a:lnTo>
                  <a:close/>
                </a:path>
              </a:pathLst>
            </a:custGeom>
            <a:solidFill>
              <a:srgbClr val="0000FF"/>
            </a:solidFill>
          </p:spPr>
          <p:txBody>
            <a:bodyPr wrap="square" lIns="0" tIns="0" rIns="0" bIns="0" rtlCol="0"/>
            <a:lstStyle/>
            <a:p>
              <a:endParaRPr/>
            </a:p>
          </p:txBody>
        </p:sp>
        <p:sp>
          <p:nvSpPr>
            <p:cNvPr id="61" name="object 61"/>
            <p:cNvSpPr/>
            <p:nvPr/>
          </p:nvSpPr>
          <p:spPr>
            <a:xfrm>
              <a:off x="4194047" y="6031229"/>
              <a:ext cx="1172845" cy="330835"/>
            </a:xfrm>
            <a:custGeom>
              <a:avLst/>
              <a:gdLst/>
              <a:ahLst/>
              <a:cxnLst/>
              <a:rect l="l" t="t" r="r" b="b"/>
              <a:pathLst>
                <a:path w="1172845" h="330835">
                  <a:moveTo>
                    <a:pt x="0" y="2286"/>
                  </a:moveTo>
                  <a:lnTo>
                    <a:pt x="666750" y="330708"/>
                  </a:lnTo>
                </a:path>
                <a:path w="1172845" h="330835">
                  <a:moveTo>
                    <a:pt x="20574" y="0"/>
                  </a:moveTo>
                  <a:lnTo>
                    <a:pt x="1172717" y="128016"/>
                  </a:lnTo>
                </a:path>
              </a:pathLst>
            </a:custGeom>
            <a:ln w="19050">
              <a:solidFill>
                <a:srgbClr val="0000FF"/>
              </a:solidFill>
            </a:ln>
          </p:spPr>
          <p:txBody>
            <a:bodyPr wrap="square" lIns="0" tIns="0" rIns="0" bIns="0" rtlCol="0"/>
            <a:lstStyle/>
            <a:p>
              <a:endParaRPr/>
            </a:p>
          </p:txBody>
        </p:sp>
        <p:sp>
          <p:nvSpPr>
            <p:cNvPr id="62" name="object 62"/>
            <p:cNvSpPr/>
            <p:nvPr/>
          </p:nvSpPr>
          <p:spPr>
            <a:xfrm>
              <a:off x="5360669" y="6120383"/>
              <a:ext cx="127635" cy="78740"/>
            </a:xfrm>
            <a:custGeom>
              <a:avLst/>
              <a:gdLst/>
              <a:ahLst/>
              <a:cxnLst/>
              <a:rect l="l" t="t" r="r" b="b"/>
              <a:pathLst>
                <a:path w="127635" h="78739">
                  <a:moveTo>
                    <a:pt x="9143" y="0"/>
                  </a:moveTo>
                  <a:lnTo>
                    <a:pt x="0" y="78486"/>
                  </a:lnTo>
                  <a:lnTo>
                    <a:pt x="127253" y="53339"/>
                  </a:lnTo>
                  <a:lnTo>
                    <a:pt x="9143" y="0"/>
                  </a:lnTo>
                  <a:close/>
                </a:path>
              </a:pathLst>
            </a:custGeom>
            <a:solidFill>
              <a:srgbClr val="0000FF"/>
            </a:solidFill>
          </p:spPr>
          <p:txBody>
            <a:bodyPr wrap="square" lIns="0" tIns="0" rIns="0" bIns="0" rtlCol="0"/>
            <a:lstStyle/>
            <a:p>
              <a:endParaRPr/>
            </a:p>
          </p:txBody>
        </p:sp>
        <p:sp>
          <p:nvSpPr>
            <p:cNvPr id="63" name="object 63"/>
            <p:cNvSpPr/>
            <p:nvPr/>
          </p:nvSpPr>
          <p:spPr>
            <a:xfrm>
              <a:off x="4014977" y="4626101"/>
              <a:ext cx="1616710" cy="631190"/>
            </a:xfrm>
            <a:custGeom>
              <a:avLst/>
              <a:gdLst/>
              <a:ahLst/>
              <a:cxnLst/>
              <a:rect l="l" t="t" r="r" b="b"/>
              <a:pathLst>
                <a:path w="1616710" h="631189">
                  <a:moveTo>
                    <a:pt x="0" y="630936"/>
                  </a:moveTo>
                  <a:lnTo>
                    <a:pt x="1616202" y="630936"/>
                  </a:lnTo>
                  <a:lnTo>
                    <a:pt x="1616202" y="0"/>
                  </a:lnTo>
                  <a:lnTo>
                    <a:pt x="0" y="0"/>
                  </a:lnTo>
                  <a:lnTo>
                    <a:pt x="0" y="630936"/>
                  </a:lnTo>
                  <a:close/>
                </a:path>
              </a:pathLst>
            </a:custGeom>
            <a:ln w="9144">
              <a:solidFill>
                <a:srgbClr val="FF0000"/>
              </a:solidFill>
            </a:ln>
          </p:spPr>
          <p:txBody>
            <a:bodyPr wrap="square" lIns="0" tIns="0" rIns="0" bIns="0" rtlCol="0"/>
            <a:lstStyle/>
            <a:p>
              <a:endParaRPr/>
            </a:p>
          </p:txBody>
        </p:sp>
        <p:sp>
          <p:nvSpPr>
            <p:cNvPr id="64" name="object 64"/>
            <p:cNvSpPr/>
            <p:nvPr/>
          </p:nvSpPr>
          <p:spPr>
            <a:xfrm>
              <a:off x="4202429" y="5054726"/>
              <a:ext cx="0" cy="76200"/>
            </a:xfrm>
            <a:custGeom>
              <a:avLst/>
              <a:gdLst/>
              <a:ahLst/>
              <a:cxnLst/>
              <a:rect l="l" t="t" r="r" b="b"/>
              <a:pathLst>
                <a:path h="76200">
                  <a:moveTo>
                    <a:pt x="0" y="0"/>
                  </a:moveTo>
                  <a:lnTo>
                    <a:pt x="0" y="75819"/>
                  </a:lnTo>
                </a:path>
              </a:pathLst>
            </a:custGeom>
            <a:ln w="16001">
              <a:solidFill>
                <a:srgbClr val="000000"/>
              </a:solidFill>
            </a:ln>
          </p:spPr>
          <p:txBody>
            <a:bodyPr wrap="square" lIns="0" tIns="0" rIns="0" bIns="0" rtlCol="0"/>
            <a:lstStyle/>
            <a:p>
              <a:endParaRPr/>
            </a:p>
          </p:txBody>
        </p:sp>
        <p:sp>
          <p:nvSpPr>
            <p:cNvPr id="65" name="object 65"/>
            <p:cNvSpPr/>
            <p:nvPr/>
          </p:nvSpPr>
          <p:spPr>
            <a:xfrm>
              <a:off x="4166615" y="4956047"/>
              <a:ext cx="69850" cy="109220"/>
            </a:xfrm>
            <a:custGeom>
              <a:avLst/>
              <a:gdLst/>
              <a:ahLst/>
              <a:cxnLst/>
              <a:rect l="l" t="t" r="r" b="b"/>
              <a:pathLst>
                <a:path w="69850" h="109220">
                  <a:moveTo>
                    <a:pt x="30480" y="0"/>
                  </a:moveTo>
                  <a:lnTo>
                    <a:pt x="0" y="108965"/>
                  </a:lnTo>
                  <a:lnTo>
                    <a:pt x="69342" y="105917"/>
                  </a:lnTo>
                  <a:lnTo>
                    <a:pt x="30480" y="0"/>
                  </a:lnTo>
                  <a:close/>
                </a:path>
              </a:pathLst>
            </a:custGeom>
            <a:solidFill>
              <a:srgbClr val="000000"/>
            </a:solidFill>
          </p:spPr>
          <p:txBody>
            <a:bodyPr wrap="square" lIns="0" tIns="0" rIns="0" bIns="0" rtlCol="0"/>
            <a:lstStyle/>
            <a:p>
              <a:endParaRPr/>
            </a:p>
          </p:txBody>
        </p:sp>
        <p:sp>
          <p:nvSpPr>
            <p:cNvPr id="66" name="object 66"/>
            <p:cNvSpPr/>
            <p:nvPr/>
          </p:nvSpPr>
          <p:spPr>
            <a:xfrm>
              <a:off x="4130801" y="5149595"/>
              <a:ext cx="431800" cy="17780"/>
            </a:xfrm>
            <a:custGeom>
              <a:avLst/>
              <a:gdLst/>
              <a:ahLst/>
              <a:cxnLst/>
              <a:rect l="l" t="t" r="r" b="b"/>
              <a:pathLst>
                <a:path w="431800" h="17779">
                  <a:moveTo>
                    <a:pt x="-19050" y="8762"/>
                  </a:moveTo>
                  <a:lnTo>
                    <a:pt x="450342" y="8762"/>
                  </a:lnTo>
                </a:path>
              </a:pathLst>
            </a:custGeom>
            <a:ln w="55625">
              <a:solidFill>
                <a:srgbClr val="008000"/>
              </a:solidFill>
            </a:ln>
          </p:spPr>
          <p:txBody>
            <a:bodyPr wrap="square" lIns="0" tIns="0" rIns="0" bIns="0" rtlCol="0"/>
            <a:lstStyle/>
            <a:p>
              <a:endParaRPr/>
            </a:p>
          </p:txBody>
        </p:sp>
        <p:sp>
          <p:nvSpPr>
            <p:cNvPr id="67" name="object 67"/>
            <p:cNvSpPr/>
            <p:nvPr/>
          </p:nvSpPr>
          <p:spPr>
            <a:xfrm>
              <a:off x="4800600" y="4764785"/>
              <a:ext cx="424815" cy="70485"/>
            </a:xfrm>
            <a:custGeom>
              <a:avLst/>
              <a:gdLst/>
              <a:ahLst/>
              <a:cxnLst/>
              <a:rect l="l" t="t" r="r" b="b"/>
              <a:pathLst>
                <a:path w="424814" h="70485">
                  <a:moveTo>
                    <a:pt x="0" y="0"/>
                  </a:moveTo>
                  <a:lnTo>
                    <a:pt x="424434" y="70103"/>
                  </a:lnTo>
                </a:path>
              </a:pathLst>
            </a:custGeom>
            <a:ln w="19050">
              <a:solidFill>
                <a:srgbClr val="0000FF"/>
              </a:solidFill>
            </a:ln>
          </p:spPr>
          <p:txBody>
            <a:bodyPr wrap="square" lIns="0" tIns="0" rIns="0" bIns="0" rtlCol="0"/>
            <a:lstStyle/>
            <a:p>
              <a:endParaRPr/>
            </a:p>
          </p:txBody>
        </p:sp>
        <p:sp>
          <p:nvSpPr>
            <p:cNvPr id="68" name="object 68"/>
            <p:cNvSpPr/>
            <p:nvPr/>
          </p:nvSpPr>
          <p:spPr>
            <a:xfrm>
              <a:off x="4562093" y="4771643"/>
              <a:ext cx="992505" cy="413384"/>
            </a:xfrm>
            <a:custGeom>
              <a:avLst/>
              <a:gdLst/>
              <a:ahLst/>
              <a:cxnLst/>
              <a:rect l="l" t="t" r="r" b="b"/>
              <a:pathLst>
                <a:path w="992504" h="413385">
                  <a:moveTo>
                    <a:pt x="0" y="377951"/>
                  </a:moveTo>
                  <a:lnTo>
                    <a:pt x="244601" y="0"/>
                  </a:lnTo>
                </a:path>
                <a:path w="992504" h="413385">
                  <a:moveTo>
                    <a:pt x="243839" y="6095"/>
                  </a:moveTo>
                  <a:lnTo>
                    <a:pt x="502919" y="413003"/>
                  </a:lnTo>
                </a:path>
                <a:path w="992504" h="413385">
                  <a:moveTo>
                    <a:pt x="502157" y="395477"/>
                  </a:moveTo>
                  <a:lnTo>
                    <a:pt x="656843" y="76200"/>
                  </a:lnTo>
                </a:path>
                <a:path w="992504" h="413385">
                  <a:moveTo>
                    <a:pt x="650747" y="70865"/>
                  </a:moveTo>
                  <a:lnTo>
                    <a:pt x="992123" y="400811"/>
                  </a:lnTo>
                </a:path>
              </a:pathLst>
            </a:custGeom>
            <a:ln w="38100">
              <a:solidFill>
                <a:srgbClr val="008000"/>
              </a:solidFill>
            </a:ln>
          </p:spPr>
          <p:txBody>
            <a:bodyPr wrap="square" lIns="0" tIns="0" rIns="0" bIns="0" rtlCol="0"/>
            <a:lstStyle/>
            <a:p>
              <a:endParaRPr/>
            </a:p>
          </p:txBody>
        </p:sp>
        <p:sp>
          <p:nvSpPr>
            <p:cNvPr id="69" name="object 69"/>
            <p:cNvSpPr/>
            <p:nvPr/>
          </p:nvSpPr>
          <p:spPr>
            <a:xfrm>
              <a:off x="4201667" y="4764023"/>
              <a:ext cx="1341120" cy="280670"/>
            </a:xfrm>
            <a:custGeom>
              <a:avLst/>
              <a:gdLst/>
              <a:ahLst/>
              <a:cxnLst/>
              <a:rect l="l" t="t" r="r" b="b"/>
              <a:pathLst>
                <a:path w="1341120" h="280670">
                  <a:moveTo>
                    <a:pt x="0" y="207263"/>
                  </a:moveTo>
                  <a:lnTo>
                    <a:pt x="611886" y="0"/>
                  </a:lnTo>
                </a:path>
                <a:path w="1341120" h="280670">
                  <a:moveTo>
                    <a:pt x="1030986" y="78486"/>
                  </a:moveTo>
                  <a:lnTo>
                    <a:pt x="1341120" y="280415"/>
                  </a:lnTo>
                </a:path>
              </a:pathLst>
            </a:custGeom>
            <a:ln w="19050">
              <a:solidFill>
                <a:srgbClr val="0000FF"/>
              </a:solidFill>
            </a:ln>
          </p:spPr>
          <p:txBody>
            <a:bodyPr wrap="square" lIns="0" tIns="0" rIns="0" bIns="0" rtlCol="0"/>
            <a:lstStyle/>
            <a:p>
              <a:endParaRPr/>
            </a:p>
          </p:txBody>
        </p:sp>
        <p:sp>
          <p:nvSpPr>
            <p:cNvPr id="70" name="object 70"/>
            <p:cNvSpPr/>
            <p:nvPr/>
          </p:nvSpPr>
          <p:spPr>
            <a:xfrm>
              <a:off x="5474969" y="4969763"/>
              <a:ext cx="138430" cy="120650"/>
            </a:xfrm>
            <a:custGeom>
              <a:avLst/>
              <a:gdLst/>
              <a:ahLst/>
              <a:cxnLst/>
              <a:rect l="l" t="t" r="r" b="b"/>
              <a:pathLst>
                <a:path w="138429" h="120650">
                  <a:moveTo>
                    <a:pt x="67817" y="0"/>
                  </a:moveTo>
                  <a:lnTo>
                    <a:pt x="66293" y="73151"/>
                  </a:lnTo>
                  <a:lnTo>
                    <a:pt x="0" y="103632"/>
                  </a:lnTo>
                  <a:lnTo>
                    <a:pt x="137921" y="120396"/>
                  </a:lnTo>
                  <a:lnTo>
                    <a:pt x="67817" y="0"/>
                  </a:lnTo>
                  <a:close/>
                </a:path>
              </a:pathLst>
            </a:custGeom>
            <a:solidFill>
              <a:srgbClr val="0000FF"/>
            </a:solidFill>
          </p:spPr>
          <p:txBody>
            <a:bodyPr wrap="square" lIns="0" tIns="0" rIns="0" bIns="0" rtlCol="0"/>
            <a:lstStyle/>
            <a:p>
              <a:endParaRPr/>
            </a:p>
          </p:txBody>
        </p:sp>
        <p:sp>
          <p:nvSpPr>
            <p:cNvPr id="71" name="object 71"/>
            <p:cNvSpPr/>
            <p:nvPr/>
          </p:nvSpPr>
          <p:spPr>
            <a:xfrm>
              <a:off x="4018787" y="5295899"/>
              <a:ext cx="1616710" cy="567690"/>
            </a:xfrm>
            <a:custGeom>
              <a:avLst/>
              <a:gdLst/>
              <a:ahLst/>
              <a:cxnLst/>
              <a:rect l="l" t="t" r="r" b="b"/>
              <a:pathLst>
                <a:path w="1616710" h="567689">
                  <a:moveTo>
                    <a:pt x="0" y="567689"/>
                  </a:moveTo>
                  <a:lnTo>
                    <a:pt x="1616202" y="567689"/>
                  </a:lnTo>
                  <a:lnTo>
                    <a:pt x="1616202" y="0"/>
                  </a:lnTo>
                  <a:lnTo>
                    <a:pt x="0" y="0"/>
                  </a:lnTo>
                  <a:lnTo>
                    <a:pt x="0" y="567689"/>
                  </a:lnTo>
                  <a:close/>
                </a:path>
              </a:pathLst>
            </a:custGeom>
            <a:ln w="9144">
              <a:solidFill>
                <a:srgbClr val="FF0000"/>
              </a:solidFill>
            </a:ln>
          </p:spPr>
          <p:txBody>
            <a:bodyPr wrap="square" lIns="0" tIns="0" rIns="0" bIns="0" rtlCol="0"/>
            <a:lstStyle/>
            <a:p>
              <a:endParaRPr/>
            </a:p>
          </p:txBody>
        </p:sp>
        <p:sp>
          <p:nvSpPr>
            <p:cNvPr id="72" name="object 72"/>
            <p:cNvSpPr/>
            <p:nvPr/>
          </p:nvSpPr>
          <p:spPr>
            <a:xfrm>
              <a:off x="4096511" y="5521451"/>
              <a:ext cx="1450340" cy="294640"/>
            </a:xfrm>
            <a:custGeom>
              <a:avLst/>
              <a:gdLst/>
              <a:ahLst/>
              <a:cxnLst/>
              <a:rect l="l" t="t" r="r" b="b"/>
              <a:pathLst>
                <a:path w="1450339" h="294639">
                  <a:moveTo>
                    <a:pt x="0" y="65532"/>
                  </a:moveTo>
                  <a:lnTo>
                    <a:pt x="41898" y="51708"/>
                  </a:lnTo>
                  <a:lnTo>
                    <a:pt x="62484" y="43434"/>
                  </a:lnTo>
                  <a:lnTo>
                    <a:pt x="65532" y="44196"/>
                  </a:lnTo>
                  <a:lnTo>
                    <a:pt x="73151" y="41910"/>
                  </a:lnTo>
                  <a:lnTo>
                    <a:pt x="92928" y="35790"/>
                  </a:lnTo>
                  <a:lnTo>
                    <a:pt x="112490" y="29527"/>
                  </a:lnTo>
                  <a:lnTo>
                    <a:pt x="132195" y="24122"/>
                  </a:lnTo>
                  <a:lnTo>
                    <a:pt x="152400" y="20574"/>
                  </a:lnTo>
                  <a:lnTo>
                    <a:pt x="168080" y="15180"/>
                  </a:lnTo>
                  <a:lnTo>
                    <a:pt x="184118" y="10572"/>
                  </a:lnTo>
                  <a:lnTo>
                    <a:pt x="200298" y="6965"/>
                  </a:lnTo>
                  <a:lnTo>
                    <a:pt x="216408" y="4572"/>
                  </a:lnTo>
                  <a:lnTo>
                    <a:pt x="224789" y="762"/>
                  </a:lnTo>
                  <a:lnTo>
                    <a:pt x="231648" y="0"/>
                  </a:lnTo>
                  <a:lnTo>
                    <a:pt x="240029" y="2286"/>
                  </a:lnTo>
                  <a:lnTo>
                    <a:pt x="246125" y="6858"/>
                  </a:lnTo>
                  <a:lnTo>
                    <a:pt x="249174" y="13715"/>
                  </a:lnTo>
                  <a:lnTo>
                    <a:pt x="256032" y="16001"/>
                  </a:lnTo>
                  <a:lnTo>
                    <a:pt x="266854" y="29408"/>
                  </a:lnTo>
                  <a:lnTo>
                    <a:pt x="278034" y="41529"/>
                  </a:lnTo>
                  <a:lnTo>
                    <a:pt x="290214" y="51363"/>
                  </a:lnTo>
                  <a:lnTo>
                    <a:pt x="304038" y="57912"/>
                  </a:lnTo>
                  <a:lnTo>
                    <a:pt x="311527" y="64579"/>
                  </a:lnTo>
                  <a:lnTo>
                    <a:pt x="319944" y="70675"/>
                  </a:lnTo>
                  <a:lnTo>
                    <a:pt x="328791" y="75914"/>
                  </a:lnTo>
                  <a:lnTo>
                    <a:pt x="337565" y="80010"/>
                  </a:lnTo>
                  <a:lnTo>
                    <a:pt x="341006" y="84498"/>
                  </a:lnTo>
                  <a:lnTo>
                    <a:pt x="340518" y="83915"/>
                  </a:lnTo>
                  <a:lnTo>
                    <a:pt x="340459" y="82903"/>
                  </a:lnTo>
                  <a:lnTo>
                    <a:pt x="345186" y="86106"/>
                  </a:lnTo>
                  <a:lnTo>
                    <a:pt x="350269" y="90832"/>
                  </a:lnTo>
                  <a:lnTo>
                    <a:pt x="350424" y="91916"/>
                  </a:lnTo>
                  <a:lnTo>
                    <a:pt x="355091" y="93725"/>
                  </a:lnTo>
                  <a:lnTo>
                    <a:pt x="364914" y="101393"/>
                  </a:lnTo>
                  <a:lnTo>
                    <a:pt x="376523" y="102488"/>
                  </a:lnTo>
                  <a:lnTo>
                    <a:pt x="388846" y="100155"/>
                  </a:lnTo>
                  <a:lnTo>
                    <a:pt x="400812" y="97536"/>
                  </a:lnTo>
                  <a:lnTo>
                    <a:pt x="410527" y="93999"/>
                  </a:lnTo>
                  <a:lnTo>
                    <a:pt x="420242" y="90392"/>
                  </a:lnTo>
                  <a:lnTo>
                    <a:pt x="429958" y="86927"/>
                  </a:lnTo>
                  <a:lnTo>
                    <a:pt x="439674" y="83820"/>
                  </a:lnTo>
                  <a:lnTo>
                    <a:pt x="448175" y="79176"/>
                  </a:lnTo>
                  <a:lnTo>
                    <a:pt x="457390" y="75247"/>
                  </a:lnTo>
                  <a:lnTo>
                    <a:pt x="466891" y="71604"/>
                  </a:lnTo>
                  <a:lnTo>
                    <a:pt x="476250" y="67818"/>
                  </a:lnTo>
                  <a:lnTo>
                    <a:pt x="483108" y="64770"/>
                  </a:lnTo>
                  <a:lnTo>
                    <a:pt x="498348" y="61722"/>
                  </a:lnTo>
                  <a:lnTo>
                    <a:pt x="520791" y="62781"/>
                  </a:lnTo>
                  <a:lnTo>
                    <a:pt x="541877" y="63912"/>
                  </a:lnTo>
                  <a:lnTo>
                    <a:pt x="562534" y="65472"/>
                  </a:lnTo>
                  <a:lnTo>
                    <a:pt x="583691" y="67818"/>
                  </a:lnTo>
                  <a:lnTo>
                    <a:pt x="598551" y="72461"/>
                  </a:lnTo>
                  <a:lnTo>
                    <a:pt x="613410" y="76962"/>
                  </a:lnTo>
                  <a:lnTo>
                    <a:pt x="628269" y="80891"/>
                  </a:lnTo>
                  <a:lnTo>
                    <a:pt x="643127" y="83820"/>
                  </a:lnTo>
                  <a:lnTo>
                    <a:pt x="651510" y="88392"/>
                  </a:lnTo>
                  <a:lnTo>
                    <a:pt x="658367" y="89915"/>
                  </a:lnTo>
                  <a:lnTo>
                    <a:pt x="666750" y="91439"/>
                  </a:lnTo>
                  <a:lnTo>
                    <a:pt x="673369" y="94035"/>
                  </a:lnTo>
                  <a:lnTo>
                    <a:pt x="679704" y="96202"/>
                  </a:lnTo>
                  <a:lnTo>
                    <a:pt x="686038" y="98083"/>
                  </a:lnTo>
                  <a:lnTo>
                    <a:pt x="692658" y="99822"/>
                  </a:lnTo>
                  <a:lnTo>
                    <a:pt x="707528" y="104143"/>
                  </a:lnTo>
                  <a:lnTo>
                    <a:pt x="722471" y="108680"/>
                  </a:lnTo>
                  <a:lnTo>
                    <a:pt x="737556" y="112787"/>
                  </a:lnTo>
                  <a:lnTo>
                    <a:pt x="752855" y="115824"/>
                  </a:lnTo>
                  <a:lnTo>
                    <a:pt x="761309" y="118336"/>
                  </a:lnTo>
                  <a:lnTo>
                    <a:pt x="769620" y="121062"/>
                  </a:lnTo>
                  <a:lnTo>
                    <a:pt x="777930" y="123646"/>
                  </a:lnTo>
                  <a:lnTo>
                    <a:pt x="786384" y="125730"/>
                  </a:lnTo>
                  <a:lnTo>
                    <a:pt x="792658" y="128182"/>
                  </a:lnTo>
                  <a:lnTo>
                    <a:pt x="795432" y="129349"/>
                  </a:lnTo>
                  <a:lnTo>
                    <a:pt x="798064" y="130230"/>
                  </a:lnTo>
                  <a:lnTo>
                    <a:pt x="803910" y="131825"/>
                  </a:lnTo>
                  <a:lnTo>
                    <a:pt x="806196" y="132587"/>
                  </a:lnTo>
                  <a:lnTo>
                    <a:pt x="809243" y="134112"/>
                  </a:lnTo>
                  <a:lnTo>
                    <a:pt x="811529" y="135636"/>
                  </a:lnTo>
                  <a:lnTo>
                    <a:pt x="816863" y="137160"/>
                  </a:lnTo>
                  <a:lnTo>
                    <a:pt x="827532" y="139446"/>
                  </a:lnTo>
                  <a:lnTo>
                    <a:pt x="840593" y="146458"/>
                  </a:lnTo>
                  <a:lnTo>
                    <a:pt x="854297" y="152114"/>
                  </a:lnTo>
                  <a:lnTo>
                    <a:pt x="868144" y="157341"/>
                  </a:lnTo>
                  <a:lnTo>
                    <a:pt x="881634" y="163068"/>
                  </a:lnTo>
                  <a:lnTo>
                    <a:pt x="891790" y="168199"/>
                  </a:lnTo>
                  <a:lnTo>
                    <a:pt x="901731" y="173831"/>
                  </a:lnTo>
                  <a:lnTo>
                    <a:pt x="911530" y="179034"/>
                  </a:lnTo>
                  <a:lnTo>
                    <a:pt x="921258" y="182880"/>
                  </a:lnTo>
                  <a:lnTo>
                    <a:pt x="926544" y="188166"/>
                  </a:lnTo>
                  <a:lnTo>
                    <a:pt x="932116" y="192024"/>
                  </a:lnTo>
                  <a:lnTo>
                    <a:pt x="937974" y="195310"/>
                  </a:lnTo>
                  <a:lnTo>
                    <a:pt x="944117" y="198882"/>
                  </a:lnTo>
                  <a:lnTo>
                    <a:pt x="950213" y="203453"/>
                  </a:lnTo>
                  <a:lnTo>
                    <a:pt x="954786" y="206501"/>
                  </a:lnTo>
                  <a:lnTo>
                    <a:pt x="961643" y="208787"/>
                  </a:lnTo>
                  <a:lnTo>
                    <a:pt x="963167" y="211074"/>
                  </a:lnTo>
                  <a:lnTo>
                    <a:pt x="965453" y="213360"/>
                  </a:lnTo>
                  <a:lnTo>
                    <a:pt x="967739" y="214884"/>
                  </a:lnTo>
                  <a:lnTo>
                    <a:pt x="970788" y="216408"/>
                  </a:lnTo>
                  <a:lnTo>
                    <a:pt x="977646" y="218694"/>
                  </a:lnTo>
                  <a:lnTo>
                    <a:pt x="981908" y="222861"/>
                  </a:lnTo>
                  <a:lnTo>
                    <a:pt x="983003" y="222337"/>
                  </a:lnTo>
                  <a:lnTo>
                    <a:pt x="989838" y="224789"/>
                  </a:lnTo>
                  <a:lnTo>
                    <a:pt x="992124" y="225551"/>
                  </a:lnTo>
                  <a:lnTo>
                    <a:pt x="992886" y="227837"/>
                  </a:lnTo>
                  <a:lnTo>
                    <a:pt x="995172" y="228600"/>
                  </a:lnTo>
                  <a:lnTo>
                    <a:pt x="998220" y="230886"/>
                  </a:lnTo>
                  <a:lnTo>
                    <a:pt x="1002791" y="230886"/>
                  </a:lnTo>
                  <a:lnTo>
                    <a:pt x="1005839" y="233172"/>
                  </a:lnTo>
                  <a:lnTo>
                    <a:pt x="1012698" y="238506"/>
                  </a:lnTo>
                  <a:lnTo>
                    <a:pt x="1018793" y="239268"/>
                  </a:lnTo>
                  <a:lnTo>
                    <a:pt x="1026413" y="240792"/>
                  </a:lnTo>
                  <a:lnTo>
                    <a:pt x="1034034" y="246887"/>
                  </a:lnTo>
                  <a:lnTo>
                    <a:pt x="1040129" y="246125"/>
                  </a:lnTo>
                  <a:lnTo>
                    <a:pt x="1049274" y="248412"/>
                  </a:lnTo>
                  <a:lnTo>
                    <a:pt x="1071002" y="253067"/>
                  </a:lnTo>
                  <a:lnTo>
                    <a:pt x="1092231" y="255936"/>
                  </a:lnTo>
                  <a:lnTo>
                    <a:pt x="1113889" y="257520"/>
                  </a:lnTo>
                  <a:lnTo>
                    <a:pt x="1136903" y="258318"/>
                  </a:lnTo>
                  <a:lnTo>
                    <a:pt x="1143190" y="260342"/>
                  </a:lnTo>
                  <a:lnTo>
                    <a:pt x="1149477" y="261937"/>
                  </a:lnTo>
                  <a:lnTo>
                    <a:pt x="1155763" y="263247"/>
                  </a:lnTo>
                  <a:lnTo>
                    <a:pt x="1162050" y="264413"/>
                  </a:lnTo>
                  <a:lnTo>
                    <a:pt x="1168336" y="267223"/>
                  </a:lnTo>
                  <a:lnTo>
                    <a:pt x="1174623" y="269176"/>
                  </a:lnTo>
                  <a:lnTo>
                    <a:pt x="1180909" y="270843"/>
                  </a:lnTo>
                  <a:lnTo>
                    <a:pt x="1187196" y="272796"/>
                  </a:lnTo>
                  <a:lnTo>
                    <a:pt x="1196911" y="276010"/>
                  </a:lnTo>
                  <a:lnTo>
                    <a:pt x="1206627" y="279654"/>
                  </a:lnTo>
                  <a:lnTo>
                    <a:pt x="1216342" y="283297"/>
                  </a:lnTo>
                  <a:lnTo>
                    <a:pt x="1226058" y="286512"/>
                  </a:lnTo>
                  <a:lnTo>
                    <a:pt x="1231391" y="288036"/>
                  </a:lnTo>
                  <a:lnTo>
                    <a:pt x="1236726" y="288798"/>
                  </a:lnTo>
                  <a:lnTo>
                    <a:pt x="1242060" y="290322"/>
                  </a:lnTo>
                  <a:lnTo>
                    <a:pt x="1249679" y="292608"/>
                  </a:lnTo>
                  <a:lnTo>
                    <a:pt x="1265682" y="294132"/>
                  </a:lnTo>
                  <a:lnTo>
                    <a:pt x="1274064" y="294132"/>
                  </a:lnTo>
                  <a:lnTo>
                    <a:pt x="1282446" y="294132"/>
                  </a:lnTo>
                  <a:lnTo>
                    <a:pt x="1290827" y="292608"/>
                  </a:lnTo>
                  <a:lnTo>
                    <a:pt x="1297686" y="291084"/>
                  </a:lnTo>
                  <a:lnTo>
                    <a:pt x="1309877" y="286512"/>
                  </a:lnTo>
                  <a:lnTo>
                    <a:pt x="1317057" y="281130"/>
                  </a:lnTo>
                  <a:lnTo>
                    <a:pt x="1323879" y="274891"/>
                  </a:lnTo>
                  <a:lnTo>
                    <a:pt x="1330559" y="268938"/>
                  </a:lnTo>
                  <a:lnTo>
                    <a:pt x="1370254" y="237589"/>
                  </a:lnTo>
                  <a:lnTo>
                    <a:pt x="1395888" y="232314"/>
                  </a:lnTo>
                  <a:lnTo>
                    <a:pt x="1423094" y="233183"/>
                  </a:lnTo>
                  <a:lnTo>
                    <a:pt x="1450086" y="234696"/>
                  </a:lnTo>
                </a:path>
              </a:pathLst>
            </a:custGeom>
            <a:ln w="38100">
              <a:solidFill>
                <a:srgbClr val="008000"/>
              </a:solidFill>
            </a:ln>
          </p:spPr>
          <p:txBody>
            <a:bodyPr wrap="square" lIns="0" tIns="0" rIns="0" bIns="0" rtlCol="0"/>
            <a:lstStyle/>
            <a:p>
              <a:endParaRPr/>
            </a:p>
          </p:txBody>
        </p:sp>
        <p:sp>
          <p:nvSpPr>
            <p:cNvPr id="73" name="object 73"/>
            <p:cNvSpPr/>
            <p:nvPr/>
          </p:nvSpPr>
          <p:spPr>
            <a:xfrm>
              <a:off x="4101845" y="5407913"/>
              <a:ext cx="1333500" cy="294640"/>
            </a:xfrm>
            <a:custGeom>
              <a:avLst/>
              <a:gdLst/>
              <a:ahLst/>
              <a:cxnLst/>
              <a:rect l="l" t="t" r="r" b="b"/>
              <a:pathLst>
                <a:path w="1333500" h="294639">
                  <a:moveTo>
                    <a:pt x="0" y="65532"/>
                  </a:moveTo>
                  <a:lnTo>
                    <a:pt x="14156" y="61471"/>
                  </a:lnTo>
                  <a:lnTo>
                    <a:pt x="28098" y="56483"/>
                  </a:lnTo>
                  <a:lnTo>
                    <a:pt x="41898" y="51065"/>
                  </a:lnTo>
                  <a:lnTo>
                    <a:pt x="55625" y="45720"/>
                  </a:lnTo>
                  <a:lnTo>
                    <a:pt x="63245" y="43434"/>
                  </a:lnTo>
                  <a:lnTo>
                    <a:pt x="66293" y="44196"/>
                  </a:lnTo>
                  <a:lnTo>
                    <a:pt x="73151" y="41910"/>
                  </a:lnTo>
                  <a:lnTo>
                    <a:pt x="93047" y="35456"/>
                  </a:lnTo>
                  <a:lnTo>
                    <a:pt x="112871" y="29146"/>
                  </a:lnTo>
                  <a:lnTo>
                    <a:pt x="132838" y="23693"/>
                  </a:lnTo>
                  <a:lnTo>
                    <a:pt x="153162" y="19812"/>
                  </a:lnTo>
                  <a:lnTo>
                    <a:pt x="168723" y="14859"/>
                  </a:lnTo>
                  <a:lnTo>
                    <a:pt x="184499" y="10477"/>
                  </a:lnTo>
                  <a:lnTo>
                    <a:pt x="200417" y="6953"/>
                  </a:lnTo>
                  <a:lnTo>
                    <a:pt x="216407" y="4572"/>
                  </a:lnTo>
                  <a:lnTo>
                    <a:pt x="224789" y="762"/>
                  </a:lnTo>
                  <a:lnTo>
                    <a:pt x="232409" y="0"/>
                  </a:lnTo>
                  <a:lnTo>
                    <a:pt x="240791" y="2286"/>
                  </a:lnTo>
                  <a:lnTo>
                    <a:pt x="246125" y="6858"/>
                  </a:lnTo>
                  <a:lnTo>
                    <a:pt x="249936" y="13715"/>
                  </a:lnTo>
                  <a:lnTo>
                    <a:pt x="256793" y="16001"/>
                  </a:lnTo>
                  <a:lnTo>
                    <a:pt x="267176" y="29086"/>
                  </a:lnTo>
                  <a:lnTo>
                    <a:pt x="278129" y="41243"/>
                  </a:lnTo>
                  <a:lnTo>
                    <a:pt x="290226" y="51256"/>
                  </a:lnTo>
                  <a:lnTo>
                    <a:pt x="304038" y="57912"/>
                  </a:lnTo>
                  <a:lnTo>
                    <a:pt x="311848" y="64579"/>
                  </a:lnTo>
                  <a:lnTo>
                    <a:pt x="320230" y="70675"/>
                  </a:lnTo>
                  <a:lnTo>
                    <a:pt x="328898" y="75914"/>
                  </a:lnTo>
                  <a:lnTo>
                    <a:pt x="337565" y="80010"/>
                  </a:lnTo>
                  <a:lnTo>
                    <a:pt x="341125" y="84391"/>
                  </a:lnTo>
                  <a:lnTo>
                    <a:pt x="340899" y="83629"/>
                  </a:lnTo>
                  <a:lnTo>
                    <a:pt x="341102" y="82581"/>
                  </a:lnTo>
                  <a:lnTo>
                    <a:pt x="345948" y="86106"/>
                  </a:lnTo>
                  <a:lnTo>
                    <a:pt x="350698" y="90511"/>
                  </a:lnTo>
                  <a:lnTo>
                    <a:pt x="350805" y="91630"/>
                  </a:lnTo>
                  <a:lnTo>
                    <a:pt x="350770" y="91892"/>
                  </a:lnTo>
                  <a:lnTo>
                    <a:pt x="355091" y="93725"/>
                  </a:lnTo>
                  <a:lnTo>
                    <a:pt x="365355" y="101072"/>
                  </a:lnTo>
                  <a:lnTo>
                    <a:pt x="377189" y="102203"/>
                  </a:lnTo>
                  <a:lnTo>
                    <a:pt x="389596" y="100048"/>
                  </a:lnTo>
                  <a:lnTo>
                    <a:pt x="401574" y="97536"/>
                  </a:lnTo>
                  <a:lnTo>
                    <a:pt x="410848" y="93999"/>
                  </a:lnTo>
                  <a:lnTo>
                    <a:pt x="420338" y="90392"/>
                  </a:lnTo>
                  <a:lnTo>
                    <a:pt x="429970" y="86927"/>
                  </a:lnTo>
                  <a:lnTo>
                    <a:pt x="439674" y="83820"/>
                  </a:lnTo>
                  <a:lnTo>
                    <a:pt x="448496" y="78855"/>
                  </a:lnTo>
                  <a:lnTo>
                    <a:pt x="457676" y="74961"/>
                  </a:lnTo>
                  <a:lnTo>
                    <a:pt x="466998" y="71497"/>
                  </a:lnTo>
                  <a:lnTo>
                    <a:pt x="476250" y="67818"/>
                  </a:lnTo>
                  <a:lnTo>
                    <a:pt x="483869" y="64770"/>
                  </a:lnTo>
                  <a:lnTo>
                    <a:pt x="498348" y="61722"/>
                  </a:lnTo>
                  <a:lnTo>
                    <a:pt x="541972" y="63627"/>
                  </a:lnTo>
                  <a:lnTo>
                    <a:pt x="584453" y="67818"/>
                  </a:lnTo>
                  <a:lnTo>
                    <a:pt x="599193" y="72461"/>
                  </a:lnTo>
                  <a:lnTo>
                    <a:pt x="613790" y="76962"/>
                  </a:lnTo>
                  <a:lnTo>
                    <a:pt x="628388" y="80891"/>
                  </a:lnTo>
                  <a:lnTo>
                    <a:pt x="643127" y="83820"/>
                  </a:lnTo>
                  <a:lnTo>
                    <a:pt x="649188" y="86403"/>
                  </a:lnTo>
                  <a:lnTo>
                    <a:pt x="655034" y="88487"/>
                  </a:lnTo>
                  <a:lnTo>
                    <a:pt x="661023" y="90142"/>
                  </a:lnTo>
                  <a:lnTo>
                    <a:pt x="667512" y="91439"/>
                  </a:lnTo>
                  <a:lnTo>
                    <a:pt x="673691" y="94035"/>
                  </a:lnTo>
                  <a:lnTo>
                    <a:pt x="679799" y="96202"/>
                  </a:lnTo>
                  <a:lnTo>
                    <a:pt x="686050" y="98083"/>
                  </a:lnTo>
                  <a:lnTo>
                    <a:pt x="692657" y="99822"/>
                  </a:lnTo>
                  <a:lnTo>
                    <a:pt x="707850" y="104143"/>
                  </a:lnTo>
                  <a:lnTo>
                    <a:pt x="722756" y="108680"/>
                  </a:lnTo>
                  <a:lnTo>
                    <a:pt x="737663" y="112787"/>
                  </a:lnTo>
                  <a:lnTo>
                    <a:pt x="752855" y="115824"/>
                  </a:lnTo>
                  <a:lnTo>
                    <a:pt x="761309" y="118336"/>
                  </a:lnTo>
                  <a:lnTo>
                    <a:pt x="769620" y="121062"/>
                  </a:lnTo>
                  <a:lnTo>
                    <a:pt x="777930" y="123646"/>
                  </a:lnTo>
                  <a:lnTo>
                    <a:pt x="786383" y="125730"/>
                  </a:lnTo>
                  <a:lnTo>
                    <a:pt x="792765" y="128170"/>
                  </a:lnTo>
                  <a:lnTo>
                    <a:pt x="795718" y="129254"/>
                  </a:lnTo>
                  <a:lnTo>
                    <a:pt x="798385" y="129909"/>
                  </a:lnTo>
                  <a:lnTo>
                    <a:pt x="803909" y="131063"/>
                  </a:lnTo>
                  <a:lnTo>
                    <a:pt x="806957" y="132587"/>
                  </a:lnTo>
                  <a:lnTo>
                    <a:pt x="809243" y="134112"/>
                  </a:lnTo>
                  <a:lnTo>
                    <a:pt x="812291" y="135636"/>
                  </a:lnTo>
                  <a:lnTo>
                    <a:pt x="817626" y="137160"/>
                  </a:lnTo>
                  <a:lnTo>
                    <a:pt x="828293" y="139446"/>
                  </a:lnTo>
                  <a:lnTo>
                    <a:pt x="841355" y="146458"/>
                  </a:lnTo>
                  <a:lnTo>
                    <a:pt x="855059" y="152114"/>
                  </a:lnTo>
                  <a:lnTo>
                    <a:pt x="868906" y="157341"/>
                  </a:lnTo>
                  <a:lnTo>
                    <a:pt x="882395" y="163068"/>
                  </a:lnTo>
                  <a:lnTo>
                    <a:pt x="892123" y="168199"/>
                  </a:lnTo>
                  <a:lnTo>
                    <a:pt x="901922" y="173831"/>
                  </a:lnTo>
                  <a:lnTo>
                    <a:pt x="911863" y="179034"/>
                  </a:lnTo>
                  <a:lnTo>
                    <a:pt x="922019" y="182880"/>
                  </a:lnTo>
                  <a:lnTo>
                    <a:pt x="927294" y="188166"/>
                  </a:lnTo>
                  <a:lnTo>
                    <a:pt x="932783" y="192024"/>
                  </a:lnTo>
                  <a:lnTo>
                    <a:pt x="938414" y="195310"/>
                  </a:lnTo>
                  <a:lnTo>
                    <a:pt x="944117" y="198882"/>
                  </a:lnTo>
                  <a:lnTo>
                    <a:pt x="950213" y="203453"/>
                  </a:lnTo>
                  <a:lnTo>
                    <a:pt x="954786" y="206501"/>
                  </a:lnTo>
                  <a:lnTo>
                    <a:pt x="961643" y="208787"/>
                  </a:lnTo>
                  <a:lnTo>
                    <a:pt x="963929" y="211074"/>
                  </a:lnTo>
                  <a:lnTo>
                    <a:pt x="965453" y="213360"/>
                  </a:lnTo>
                  <a:lnTo>
                    <a:pt x="968501" y="214884"/>
                  </a:lnTo>
                  <a:lnTo>
                    <a:pt x="970788" y="216408"/>
                  </a:lnTo>
                  <a:lnTo>
                    <a:pt x="977645" y="218694"/>
                  </a:lnTo>
                  <a:lnTo>
                    <a:pt x="982348" y="222539"/>
                  </a:lnTo>
                  <a:lnTo>
                    <a:pt x="982694" y="222599"/>
                  </a:lnTo>
                  <a:lnTo>
                    <a:pt x="983753" y="222230"/>
                  </a:lnTo>
                  <a:lnTo>
                    <a:pt x="990600" y="224789"/>
                  </a:lnTo>
                  <a:lnTo>
                    <a:pt x="992124" y="225551"/>
                  </a:lnTo>
                  <a:lnTo>
                    <a:pt x="993648" y="227837"/>
                  </a:lnTo>
                  <a:lnTo>
                    <a:pt x="995171" y="228600"/>
                  </a:lnTo>
                  <a:lnTo>
                    <a:pt x="998981" y="230886"/>
                  </a:lnTo>
                  <a:lnTo>
                    <a:pt x="1002791" y="230886"/>
                  </a:lnTo>
                  <a:lnTo>
                    <a:pt x="1006601" y="232410"/>
                  </a:lnTo>
                  <a:lnTo>
                    <a:pt x="1013459" y="238506"/>
                  </a:lnTo>
                  <a:lnTo>
                    <a:pt x="1018793" y="239268"/>
                  </a:lnTo>
                  <a:lnTo>
                    <a:pt x="1027176" y="240791"/>
                  </a:lnTo>
                  <a:lnTo>
                    <a:pt x="1034795" y="246887"/>
                  </a:lnTo>
                  <a:lnTo>
                    <a:pt x="1040129" y="246125"/>
                  </a:lnTo>
                  <a:lnTo>
                    <a:pt x="1049274" y="248412"/>
                  </a:lnTo>
                  <a:lnTo>
                    <a:pt x="1071110" y="253067"/>
                  </a:lnTo>
                  <a:lnTo>
                    <a:pt x="1092517" y="255936"/>
                  </a:lnTo>
                  <a:lnTo>
                    <a:pt x="1114210" y="257520"/>
                  </a:lnTo>
                  <a:lnTo>
                    <a:pt x="1136903" y="258318"/>
                  </a:lnTo>
                  <a:lnTo>
                    <a:pt x="1143190" y="260342"/>
                  </a:lnTo>
                  <a:lnTo>
                    <a:pt x="1149477" y="261937"/>
                  </a:lnTo>
                  <a:lnTo>
                    <a:pt x="1155763" y="263247"/>
                  </a:lnTo>
                  <a:lnTo>
                    <a:pt x="1162050" y="264413"/>
                  </a:lnTo>
                  <a:lnTo>
                    <a:pt x="1168669" y="267223"/>
                  </a:lnTo>
                  <a:lnTo>
                    <a:pt x="1175003" y="269176"/>
                  </a:lnTo>
                  <a:lnTo>
                    <a:pt x="1181338" y="270843"/>
                  </a:lnTo>
                  <a:lnTo>
                    <a:pt x="1187957" y="272796"/>
                  </a:lnTo>
                  <a:lnTo>
                    <a:pt x="1197554" y="275903"/>
                  </a:lnTo>
                  <a:lnTo>
                    <a:pt x="1207007" y="279368"/>
                  </a:lnTo>
                  <a:lnTo>
                    <a:pt x="1216461" y="282975"/>
                  </a:lnTo>
                  <a:lnTo>
                    <a:pt x="1226057" y="286512"/>
                  </a:lnTo>
                  <a:lnTo>
                    <a:pt x="1231391" y="288036"/>
                  </a:lnTo>
                  <a:lnTo>
                    <a:pt x="1236726" y="288798"/>
                  </a:lnTo>
                  <a:lnTo>
                    <a:pt x="1242059" y="290322"/>
                  </a:lnTo>
                  <a:lnTo>
                    <a:pt x="1249679" y="292608"/>
                  </a:lnTo>
                  <a:lnTo>
                    <a:pt x="1265681" y="294132"/>
                  </a:lnTo>
                  <a:lnTo>
                    <a:pt x="1310639" y="286512"/>
                  </a:lnTo>
                  <a:lnTo>
                    <a:pt x="1315795" y="281916"/>
                  </a:lnTo>
                  <a:lnTo>
                    <a:pt x="1321022" y="276606"/>
                  </a:lnTo>
                  <a:lnTo>
                    <a:pt x="1326391" y="271295"/>
                  </a:lnTo>
                  <a:lnTo>
                    <a:pt x="1331976" y="266700"/>
                  </a:lnTo>
                  <a:lnTo>
                    <a:pt x="1333500" y="267462"/>
                  </a:lnTo>
                </a:path>
              </a:pathLst>
            </a:custGeom>
            <a:ln w="19050">
              <a:solidFill>
                <a:srgbClr val="0000FF"/>
              </a:solidFill>
            </a:ln>
          </p:spPr>
          <p:txBody>
            <a:bodyPr wrap="square" lIns="0" tIns="0" rIns="0" bIns="0" rtlCol="0"/>
            <a:lstStyle/>
            <a:p>
              <a:endParaRPr/>
            </a:p>
          </p:txBody>
        </p:sp>
        <p:sp>
          <p:nvSpPr>
            <p:cNvPr id="74" name="object 74"/>
            <p:cNvSpPr/>
            <p:nvPr/>
          </p:nvSpPr>
          <p:spPr>
            <a:xfrm>
              <a:off x="5423153" y="5637275"/>
              <a:ext cx="130810" cy="77470"/>
            </a:xfrm>
            <a:custGeom>
              <a:avLst/>
              <a:gdLst/>
              <a:ahLst/>
              <a:cxnLst/>
              <a:rect l="l" t="t" r="r" b="b"/>
              <a:pathLst>
                <a:path w="130810" h="77470">
                  <a:moveTo>
                    <a:pt x="0" y="0"/>
                  </a:moveTo>
                  <a:lnTo>
                    <a:pt x="21336" y="76962"/>
                  </a:lnTo>
                  <a:lnTo>
                    <a:pt x="130301" y="6096"/>
                  </a:lnTo>
                  <a:lnTo>
                    <a:pt x="0" y="0"/>
                  </a:lnTo>
                  <a:close/>
                </a:path>
              </a:pathLst>
            </a:custGeom>
            <a:solidFill>
              <a:srgbClr val="0000FF"/>
            </a:solidFill>
          </p:spPr>
          <p:txBody>
            <a:bodyPr wrap="square" lIns="0" tIns="0" rIns="0" bIns="0" rtlCol="0"/>
            <a:lstStyle/>
            <a:p>
              <a:endParaRPr/>
            </a:p>
          </p:txBody>
        </p:sp>
        <p:sp>
          <p:nvSpPr>
            <p:cNvPr id="75" name="object 75"/>
            <p:cNvSpPr/>
            <p:nvPr/>
          </p:nvSpPr>
          <p:spPr>
            <a:xfrm>
              <a:off x="4065269" y="5373623"/>
              <a:ext cx="268986" cy="187070"/>
            </a:xfrm>
            <a:prstGeom prst="rect">
              <a:avLst/>
            </a:prstGeom>
            <a:blipFill>
              <a:blip r:embed="rId5" cstate="print"/>
              <a:stretch>
                <a:fillRect/>
              </a:stretch>
            </a:blipFill>
          </p:spPr>
          <p:txBody>
            <a:bodyPr wrap="square" lIns="0" tIns="0" rIns="0" bIns="0" rtlCol="0"/>
            <a:lstStyle/>
            <a:p>
              <a:endParaRPr/>
            </a:p>
          </p:txBody>
        </p:sp>
        <p:sp>
          <p:nvSpPr>
            <p:cNvPr id="76" name="object 76"/>
            <p:cNvSpPr/>
            <p:nvPr/>
          </p:nvSpPr>
          <p:spPr>
            <a:xfrm>
              <a:off x="4095749" y="5381243"/>
              <a:ext cx="257175" cy="33655"/>
            </a:xfrm>
            <a:custGeom>
              <a:avLst/>
              <a:gdLst/>
              <a:ahLst/>
              <a:cxnLst/>
              <a:rect l="l" t="t" r="r" b="b"/>
              <a:pathLst>
                <a:path w="257175" h="33654">
                  <a:moveTo>
                    <a:pt x="0" y="0"/>
                  </a:moveTo>
                  <a:lnTo>
                    <a:pt x="256794" y="33527"/>
                  </a:lnTo>
                </a:path>
              </a:pathLst>
            </a:custGeom>
            <a:ln w="19050">
              <a:solidFill>
                <a:srgbClr val="0000FF"/>
              </a:solidFill>
            </a:ln>
          </p:spPr>
          <p:txBody>
            <a:bodyPr wrap="square" lIns="0" tIns="0" rIns="0" bIns="0" rtlCol="0"/>
            <a:lstStyle/>
            <a:p>
              <a:endParaRPr/>
            </a:p>
          </p:txBody>
        </p:sp>
      </p:grpSp>
      <p:sp>
        <p:nvSpPr>
          <p:cNvPr id="77" name="object 77"/>
          <p:cNvSpPr txBox="1"/>
          <p:nvPr/>
        </p:nvSpPr>
        <p:spPr>
          <a:xfrm>
            <a:off x="756158" y="3785103"/>
            <a:ext cx="4753610" cy="1007744"/>
          </a:xfrm>
          <a:prstGeom prst="rect">
            <a:avLst/>
          </a:prstGeom>
        </p:spPr>
        <p:txBody>
          <a:bodyPr vert="horz" wrap="square" lIns="0" tIns="20320" rIns="0" bIns="0" rtlCol="0">
            <a:spAutoFit/>
          </a:bodyPr>
          <a:lstStyle/>
          <a:p>
            <a:pPr marL="258445" marR="5080" indent="-17780" algn="just">
              <a:lnSpc>
                <a:spcPct val="95600"/>
              </a:lnSpc>
              <a:spcBef>
                <a:spcPts val="160"/>
              </a:spcBef>
            </a:pPr>
            <a:r>
              <a:rPr sz="1200" dirty="0">
                <a:latin typeface="Arial"/>
                <a:cs typeface="Arial"/>
              </a:rPr>
              <a:t>un miroir). </a:t>
            </a:r>
            <a:r>
              <a:rPr sz="1200" spc="-5" dirty="0">
                <a:latin typeface="Arial"/>
                <a:cs typeface="Arial"/>
              </a:rPr>
              <a:t>L’ionosphérique est une couche de l’atmosphère, qui  s’étend de </a:t>
            </a:r>
            <a:r>
              <a:rPr sz="1200" dirty="0">
                <a:latin typeface="Arial"/>
                <a:cs typeface="Arial"/>
              </a:rPr>
              <a:t>6 à </a:t>
            </a:r>
            <a:r>
              <a:rPr sz="1200" spc="-5" dirty="0">
                <a:latin typeface="Arial"/>
                <a:cs typeface="Arial"/>
              </a:rPr>
              <a:t>600 km au-dessus de la surface de la terre,  certaines ondes ont la propriété de s’y réfléchir comme dans un  miroir, pour d’autres elles ont la propriété de les</a:t>
            </a:r>
            <a:r>
              <a:rPr sz="1200" spc="15" dirty="0">
                <a:latin typeface="Arial"/>
                <a:cs typeface="Arial"/>
              </a:rPr>
              <a:t> </a:t>
            </a:r>
            <a:r>
              <a:rPr sz="1200" dirty="0">
                <a:latin typeface="Arial"/>
                <a:cs typeface="Arial"/>
              </a:rPr>
              <a:t>traverser.</a:t>
            </a:r>
            <a:endParaRPr sz="1200">
              <a:latin typeface="Arial"/>
              <a:cs typeface="Arial"/>
            </a:endParaRPr>
          </a:p>
          <a:p>
            <a:pPr marL="241300" indent="-228600">
              <a:lnSpc>
                <a:spcPct val="100000"/>
              </a:lnSpc>
              <a:spcBef>
                <a:spcPts val="730"/>
              </a:spcBef>
              <a:buFont typeface="Symbol"/>
              <a:buChar char=""/>
              <a:tabLst>
                <a:tab pos="240665" algn="l"/>
                <a:tab pos="241300" algn="l"/>
              </a:tabLst>
            </a:pPr>
            <a:r>
              <a:rPr sz="1200" spc="-5" dirty="0">
                <a:latin typeface="Arial"/>
                <a:cs typeface="Arial"/>
              </a:rPr>
              <a:t>diffraction,</a:t>
            </a:r>
            <a:endParaRPr sz="1200">
              <a:latin typeface="Arial"/>
              <a:cs typeface="Arial"/>
            </a:endParaRPr>
          </a:p>
        </p:txBody>
      </p:sp>
      <p:grpSp>
        <p:nvGrpSpPr>
          <p:cNvPr id="78" name="object 78"/>
          <p:cNvGrpSpPr/>
          <p:nvPr/>
        </p:nvGrpSpPr>
        <p:grpSpPr>
          <a:xfrm>
            <a:off x="5639561" y="3141726"/>
            <a:ext cx="1391920" cy="1315720"/>
            <a:chOff x="5639561" y="3141726"/>
            <a:chExt cx="1391920" cy="1315720"/>
          </a:xfrm>
        </p:grpSpPr>
        <p:sp>
          <p:nvSpPr>
            <p:cNvPr id="79" name="object 79"/>
            <p:cNvSpPr/>
            <p:nvPr/>
          </p:nvSpPr>
          <p:spPr>
            <a:xfrm>
              <a:off x="5644133" y="3146298"/>
              <a:ext cx="1382395" cy="1306195"/>
            </a:xfrm>
            <a:custGeom>
              <a:avLst/>
              <a:gdLst/>
              <a:ahLst/>
              <a:cxnLst/>
              <a:rect l="l" t="t" r="r" b="b"/>
              <a:pathLst>
                <a:path w="1382395" h="1306195">
                  <a:moveTo>
                    <a:pt x="0" y="1306067"/>
                  </a:moveTo>
                  <a:lnTo>
                    <a:pt x="1382267" y="1306067"/>
                  </a:lnTo>
                  <a:lnTo>
                    <a:pt x="1382267" y="0"/>
                  </a:lnTo>
                  <a:lnTo>
                    <a:pt x="0" y="0"/>
                  </a:lnTo>
                  <a:lnTo>
                    <a:pt x="0" y="1306067"/>
                  </a:lnTo>
                  <a:close/>
                </a:path>
              </a:pathLst>
            </a:custGeom>
            <a:ln w="9144">
              <a:solidFill>
                <a:srgbClr val="FF0000"/>
              </a:solidFill>
            </a:ln>
          </p:spPr>
          <p:txBody>
            <a:bodyPr wrap="square" lIns="0" tIns="0" rIns="0" bIns="0" rtlCol="0"/>
            <a:lstStyle/>
            <a:p>
              <a:endParaRPr/>
            </a:p>
          </p:txBody>
        </p:sp>
        <p:sp>
          <p:nvSpPr>
            <p:cNvPr id="80" name="object 80"/>
            <p:cNvSpPr/>
            <p:nvPr/>
          </p:nvSpPr>
          <p:spPr>
            <a:xfrm>
              <a:off x="5685281" y="3187446"/>
              <a:ext cx="1299971" cy="1223009"/>
            </a:xfrm>
            <a:prstGeom prst="rect">
              <a:avLst/>
            </a:prstGeom>
            <a:blipFill>
              <a:blip r:embed="rId6" cstate="print"/>
              <a:stretch>
                <a:fillRect/>
              </a:stretch>
            </a:blipFill>
          </p:spPr>
          <p:txBody>
            <a:bodyPr wrap="square" lIns="0" tIns="0" rIns="0" bIns="0" rtlCol="0"/>
            <a:lstStyle/>
            <a:p>
              <a:endParaRPr/>
            </a:p>
          </p:txBody>
        </p:sp>
      </p:grpSp>
      <p:sp>
        <p:nvSpPr>
          <p:cNvPr id="81" name="object 81"/>
          <p:cNvSpPr/>
          <p:nvPr/>
        </p:nvSpPr>
        <p:spPr>
          <a:xfrm>
            <a:off x="5644896" y="8870442"/>
            <a:ext cx="1296924" cy="1124708"/>
          </a:xfrm>
          <a:prstGeom prst="rect">
            <a:avLst/>
          </a:prstGeom>
          <a:blipFill>
            <a:blip r:embed="rId7" cstate="print"/>
            <a:stretch>
              <a:fillRect/>
            </a:stretch>
          </a:blipFill>
        </p:spPr>
        <p:txBody>
          <a:bodyPr wrap="square" lIns="0" tIns="0" rIns="0" bIns="0" rtlCol="0"/>
          <a:lstStyle/>
          <a:p>
            <a:endParaRPr/>
          </a:p>
        </p:txBody>
      </p:sp>
      <p:sp>
        <p:nvSpPr>
          <p:cNvPr id="82" name="object 82"/>
          <p:cNvSpPr txBox="1"/>
          <p:nvPr/>
        </p:nvSpPr>
        <p:spPr>
          <a:xfrm>
            <a:off x="5603747" y="8829293"/>
            <a:ext cx="1379220" cy="1209040"/>
          </a:xfrm>
          <a:prstGeom prst="rect">
            <a:avLst/>
          </a:prstGeom>
          <a:ln w="9144">
            <a:solidFill>
              <a:srgbClr val="FF0000"/>
            </a:solidFill>
          </a:ln>
        </p:spPr>
        <p:txBody>
          <a:bodyPr vert="horz" wrap="square" lIns="0" tIns="65405" rIns="0" bIns="0" rtlCol="0">
            <a:spAutoFit/>
          </a:bodyPr>
          <a:lstStyle/>
          <a:p>
            <a:pPr marL="455295">
              <a:lnSpc>
                <a:spcPts val="1350"/>
              </a:lnSpc>
              <a:spcBef>
                <a:spcPts val="515"/>
              </a:spcBef>
            </a:pPr>
            <a:r>
              <a:rPr sz="1800" baseline="-16203" dirty="0">
                <a:solidFill>
                  <a:srgbClr val="0000FF"/>
                </a:solidFill>
                <a:latin typeface="Symbol"/>
                <a:cs typeface="Symbol"/>
              </a:rPr>
              <a:t></a:t>
            </a:r>
            <a:r>
              <a:rPr sz="1800" spc="15" baseline="-16203" dirty="0">
                <a:solidFill>
                  <a:srgbClr val="0000FF"/>
                </a:solidFill>
                <a:latin typeface="Times New Roman"/>
                <a:cs typeface="Times New Roman"/>
              </a:rPr>
              <a:t> </a:t>
            </a:r>
            <a:r>
              <a:rPr sz="1200" dirty="0">
                <a:solidFill>
                  <a:srgbClr val="0000FF"/>
                </a:solidFill>
                <a:latin typeface="Symbol"/>
                <a:cs typeface="Symbol"/>
              </a:rPr>
              <a:t></a:t>
            </a:r>
            <a:endParaRPr sz="1200">
              <a:latin typeface="Symbol"/>
              <a:cs typeface="Symbol"/>
            </a:endParaRPr>
          </a:p>
          <a:p>
            <a:pPr marL="229870">
              <a:lnSpc>
                <a:spcPts val="1350"/>
              </a:lnSpc>
            </a:pPr>
            <a:r>
              <a:rPr sz="1800" baseline="-43981" dirty="0">
                <a:solidFill>
                  <a:srgbClr val="0000FF"/>
                </a:solidFill>
                <a:latin typeface="Symbol"/>
                <a:cs typeface="Symbol"/>
              </a:rPr>
              <a:t></a:t>
            </a:r>
            <a:r>
              <a:rPr sz="1800" spc="-292" baseline="-43981" dirty="0">
                <a:solidFill>
                  <a:srgbClr val="0000FF"/>
                </a:solidFill>
                <a:latin typeface="Times New Roman"/>
                <a:cs typeface="Times New Roman"/>
              </a:rPr>
              <a:t> </a:t>
            </a:r>
            <a:r>
              <a:rPr sz="1200" dirty="0">
                <a:solidFill>
                  <a:srgbClr val="0000FF"/>
                </a:solidFill>
                <a:latin typeface="Symbol"/>
                <a:cs typeface="Symbol"/>
              </a:rPr>
              <a:t></a:t>
            </a:r>
            <a:endParaRPr sz="1200">
              <a:latin typeface="Symbol"/>
              <a:cs typeface="Symbol"/>
            </a:endParaRPr>
          </a:p>
          <a:p>
            <a:pPr marL="223520">
              <a:lnSpc>
                <a:spcPts val="1330"/>
              </a:lnSpc>
              <a:spcBef>
                <a:spcPts val="840"/>
              </a:spcBef>
            </a:pPr>
            <a:r>
              <a:rPr sz="1200" dirty="0">
                <a:solidFill>
                  <a:srgbClr val="0000FF"/>
                </a:solidFill>
                <a:latin typeface="Symbol"/>
                <a:cs typeface="Symbol"/>
              </a:rPr>
              <a:t></a:t>
            </a:r>
            <a:endParaRPr sz="1200">
              <a:latin typeface="Symbol"/>
              <a:cs typeface="Symbol"/>
            </a:endParaRPr>
          </a:p>
          <a:p>
            <a:pPr marL="267970">
              <a:lnSpc>
                <a:spcPts val="1330"/>
              </a:lnSpc>
            </a:pPr>
            <a:r>
              <a:rPr sz="1200" dirty="0">
                <a:solidFill>
                  <a:srgbClr val="0000FF"/>
                </a:solidFill>
                <a:latin typeface="Symbol"/>
                <a:cs typeface="Symbol"/>
              </a:rPr>
              <a:t></a:t>
            </a:r>
            <a:endParaRPr sz="1200">
              <a:latin typeface="Symbol"/>
              <a:cs typeface="Symbol"/>
            </a:endParaRPr>
          </a:p>
        </p:txBody>
      </p:sp>
      <p:sp>
        <p:nvSpPr>
          <p:cNvPr id="83" name="object 83"/>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84" name="object 84"/>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16</a:t>
            </a:fld>
            <a:r>
              <a:rPr spc="-5" dirty="0"/>
              <a:t>/30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558" y="449067"/>
            <a:ext cx="6507480" cy="9022715"/>
          </a:xfrm>
          <a:prstGeom prst="rect">
            <a:avLst/>
          </a:prstGeom>
        </p:spPr>
        <p:txBody>
          <a:bodyPr vert="horz" wrap="square" lIns="0" tIns="12700" rIns="0" bIns="0" rtlCol="0">
            <a:spAutoFit/>
          </a:bodyPr>
          <a:lstStyle/>
          <a:p>
            <a:pPr marL="88900" algn="just">
              <a:lnSpc>
                <a:spcPct val="100000"/>
              </a:lnSpc>
              <a:spcBef>
                <a:spcPts val="100"/>
              </a:spcBef>
              <a:tabLst>
                <a:tab pos="2827655" algn="l"/>
                <a:tab pos="5490845" algn="l"/>
              </a:tabLst>
            </a:pPr>
            <a:r>
              <a:rPr sz="900" spc="-5" dirty="0">
                <a:solidFill>
                  <a:srgbClr val="FF00FF"/>
                </a:solidFill>
                <a:latin typeface="Comic Sans MS"/>
                <a:cs typeface="Comic Sans MS"/>
              </a:rPr>
              <a:t>AIX-MARSEILLE	</a:t>
            </a:r>
            <a:r>
              <a:rPr sz="700" spc="-5" dirty="0">
                <a:solidFill>
                  <a:srgbClr val="FF00FF"/>
                </a:solidFill>
                <a:latin typeface="Comic Sans MS"/>
                <a:cs typeface="Comic Sans MS"/>
                <a:hlinkClick r:id="rId2"/>
              </a:rPr>
              <a:t>www.lyceefourcade.fr.fm</a:t>
            </a:r>
            <a:r>
              <a:rPr sz="700" spc="-5" dirty="0">
                <a:solidFill>
                  <a:srgbClr val="FF00FF"/>
                </a:solidFill>
                <a:latin typeface="Comic Sans MS"/>
                <a:cs typeface="Comic Sans MS"/>
              </a:rPr>
              <a:t>	</a:t>
            </a:r>
            <a:r>
              <a:rPr sz="900" spc="-5" dirty="0">
                <a:solidFill>
                  <a:srgbClr val="FF00FF"/>
                </a:solidFill>
                <a:latin typeface="Comic Sans MS"/>
                <a:cs typeface="Comic Sans MS"/>
              </a:rPr>
              <a:t>ELECTRONIQUE</a:t>
            </a:r>
            <a:endParaRPr sz="900">
              <a:latin typeface="Comic Sans MS"/>
              <a:cs typeface="Comic Sans MS"/>
            </a:endParaRPr>
          </a:p>
          <a:p>
            <a:pPr>
              <a:lnSpc>
                <a:spcPct val="100000"/>
              </a:lnSpc>
              <a:spcBef>
                <a:spcPts val="45"/>
              </a:spcBef>
            </a:pPr>
            <a:endParaRPr sz="800">
              <a:latin typeface="Comic Sans MS"/>
              <a:cs typeface="Comic Sans MS"/>
            </a:endParaRPr>
          </a:p>
          <a:p>
            <a:pPr marL="439420" lvl="1" indent="-427355" algn="just">
              <a:lnSpc>
                <a:spcPct val="100000"/>
              </a:lnSpc>
              <a:buAutoNum type="arabicPeriod" startAt="4"/>
              <a:tabLst>
                <a:tab pos="440055" algn="l"/>
              </a:tabLst>
            </a:pPr>
            <a:r>
              <a:rPr sz="1600" b="1" u="heavy" dirty="0">
                <a:solidFill>
                  <a:srgbClr val="0000FF"/>
                </a:solidFill>
                <a:uFill>
                  <a:solidFill>
                    <a:srgbClr val="0000FF"/>
                  </a:solidFill>
                </a:uFill>
                <a:latin typeface="Comic Sans MS"/>
                <a:cs typeface="Comic Sans MS"/>
              </a:rPr>
              <a:t>Les </a:t>
            </a:r>
            <a:r>
              <a:rPr sz="1600" b="1" u="heavy" spc="-5" dirty="0">
                <a:solidFill>
                  <a:srgbClr val="0000FF"/>
                </a:solidFill>
                <a:uFill>
                  <a:solidFill>
                    <a:srgbClr val="0000FF"/>
                  </a:solidFill>
                </a:uFill>
                <a:latin typeface="Comic Sans MS"/>
                <a:cs typeface="Comic Sans MS"/>
              </a:rPr>
              <a:t>utilisations du </a:t>
            </a:r>
            <a:r>
              <a:rPr sz="1600" b="1" u="heavy" dirty="0">
                <a:solidFill>
                  <a:srgbClr val="0000FF"/>
                </a:solidFill>
                <a:uFill>
                  <a:solidFill>
                    <a:srgbClr val="0000FF"/>
                  </a:solidFill>
                </a:uFill>
                <a:latin typeface="Comic Sans MS"/>
                <a:cs typeface="Comic Sans MS"/>
              </a:rPr>
              <a:t>spectre </a:t>
            </a:r>
            <a:r>
              <a:rPr sz="1600" b="1" u="heavy" spc="-5" dirty="0">
                <a:solidFill>
                  <a:srgbClr val="0000FF"/>
                </a:solidFill>
                <a:uFill>
                  <a:solidFill>
                    <a:srgbClr val="0000FF"/>
                  </a:solidFill>
                </a:uFill>
                <a:latin typeface="Comic Sans MS"/>
                <a:cs typeface="Comic Sans MS"/>
              </a:rPr>
              <a:t>radioélectrique</a:t>
            </a:r>
            <a:endParaRPr sz="1600">
              <a:latin typeface="Comic Sans MS"/>
              <a:cs typeface="Comic Sans MS"/>
            </a:endParaRPr>
          </a:p>
          <a:p>
            <a:pPr marL="12700" marR="5080" algn="just">
              <a:lnSpc>
                <a:spcPts val="1380"/>
              </a:lnSpc>
              <a:spcBef>
                <a:spcPts val="735"/>
              </a:spcBef>
            </a:pPr>
            <a:r>
              <a:rPr sz="1200" spc="-5" dirty="0">
                <a:latin typeface="Arial"/>
                <a:cs typeface="Arial"/>
              </a:rPr>
              <a:t>Les applications issues de l’utilisation des ondes radioélectriques sont d’une grande importance  pour la société. Depuis une décennie, les progrès de la technologie électronique et des  microprocesseurs ont rendu réalisables toute une gamme de services et d'équipements  nouveaux. Des secteurs entiers de l’économie sont tributaires des fréquences radioélectriques  et les services qui en dépendent sont des éléments indispensables du bien-vivre de nos  </a:t>
            </a:r>
            <a:r>
              <a:rPr sz="1200" dirty="0">
                <a:latin typeface="Arial"/>
                <a:cs typeface="Arial"/>
              </a:rPr>
              <a:t>sociétés modernes</a:t>
            </a:r>
            <a:r>
              <a:rPr sz="1200" spc="-5" dirty="0">
                <a:latin typeface="Arial"/>
                <a:cs typeface="Arial"/>
              </a:rPr>
              <a:t> </a:t>
            </a:r>
            <a:r>
              <a:rPr sz="1200" dirty="0">
                <a:latin typeface="Arial"/>
                <a:cs typeface="Arial"/>
              </a:rPr>
              <a:t>:</a:t>
            </a:r>
            <a:endParaRPr sz="1200">
              <a:latin typeface="Arial"/>
              <a:cs typeface="Arial"/>
            </a:endParaRPr>
          </a:p>
          <a:p>
            <a:pPr marL="1812925" marR="6985" lvl="2" indent="-228600" algn="just">
              <a:lnSpc>
                <a:spcPts val="1380"/>
              </a:lnSpc>
              <a:spcBef>
                <a:spcPts val="655"/>
              </a:spcBef>
              <a:buFont typeface="Symbol"/>
              <a:buChar char=""/>
              <a:tabLst>
                <a:tab pos="1813560" algn="l"/>
              </a:tabLst>
            </a:pPr>
            <a:r>
              <a:rPr sz="1200" b="1" u="heavy" spc="-5" dirty="0">
                <a:uFill>
                  <a:solidFill>
                    <a:srgbClr val="000000"/>
                  </a:solidFill>
                </a:uFill>
                <a:latin typeface="Arial"/>
                <a:cs typeface="Arial"/>
              </a:rPr>
              <a:t>Diffusion radiophonique</a:t>
            </a:r>
            <a:r>
              <a:rPr sz="1200" b="1" spc="-5" dirty="0">
                <a:latin typeface="Arial"/>
                <a:cs typeface="Arial"/>
              </a:rPr>
              <a:t> </a:t>
            </a:r>
            <a:r>
              <a:rPr sz="1200" dirty="0">
                <a:latin typeface="Arial"/>
                <a:cs typeface="Arial"/>
              </a:rPr>
              <a:t>: </a:t>
            </a:r>
            <a:r>
              <a:rPr sz="1200" spc="-5" dirty="0">
                <a:latin typeface="Arial"/>
                <a:cs typeface="Arial"/>
              </a:rPr>
              <a:t>l’application majeure est la diffusion de  programmes nationaux et locaux de Radio France et les  programmes des </a:t>
            </a:r>
            <a:r>
              <a:rPr sz="1200" dirty="0">
                <a:latin typeface="Arial"/>
                <a:cs typeface="Arial"/>
              </a:rPr>
              <a:t>radios</a:t>
            </a:r>
            <a:r>
              <a:rPr sz="1200" spc="5" dirty="0">
                <a:latin typeface="Arial"/>
                <a:cs typeface="Arial"/>
              </a:rPr>
              <a:t> </a:t>
            </a:r>
            <a:r>
              <a:rPr sz="1200" spc="-5" dirty="0">
                <a:latin typeface="Arial"/>
                <a:cs typeface="Arial"/>
              </a:rPr>
              <a:t>privées.</a:t>
            </a:r>
            <a:endParaRPr sz="1200">
              <a:latin typeface="Arial"/>
              <a:cs typeface="Arial"/>
            </a:endParaRPr>
          </a:p>
          <a:p>
            <a:pPr marL="1812925" marR="5080" lvl="2" indent="-228600" algn="just">
              <a:lnSpc>
                <a:spcPct val="95700"/>
              </a:lnSpc>
              <a:spcBef>
                <a:spcPts val="625"/>
              </a:spcBef>
              <a:buFont typeface="Symbol"/>
              <a:buChar char=""/>
              <a:tabLst>
                <a:tab pos="1813560" algn="l"/>
              </a:tabLst>
            </a:pPr>
            <a:r>
              <a:rPr sz="1200" b="1" u="heavy" spc="-5" dirty="0">
                <a:uFill>
                  <a:solidFill>
                    <a:srgbClr val="000000"/>
                  </a:solidFill>
                </a:uFill>
                <a:latin typeface="Arial"/>
                <a:cs typeface="Arial"/>
              </a:rPr>
              <a:t>Diffusion </a:t>
            </a:r>
            <a:r>
              <a:rPr sz="1200" b="1" u="heavy" dirty="0">
                <a:uFill>
                  <a:solidFill>
                    <a:srgbClr val="000000"/>
                  </a:solidFill>
                </a:uFill>
                <a:latin typeface="Arial"/>
                <a:cs typeface="Arial"/>
              </a:rPr>
              <a:t>télévisuelle</a:t>
            </a:r>
            <a:r>
              <a:rPr sz="1200" b="1" dirty="0">
                <a:latin typeface="Arial"/>
                <a:cs typeface="Arial"/>
              </a:rPr>
              <a:t> </a:t>
            </a:r>
            <a:r>
              <a:rPr sz="1200" dirty="0">
                <a:latin typeface="Arial"/>
                <a:cs typeface="Arial"/>
              </a:rPr>
              <a:t>: </a:t>
            </a:r>
            <a:r>
              <a:rPr sz="1200" spc="-5" dirty="0">
                <a:latin typeface="Arial"/>
                <a:cs typeface="Arial"/>
              </a:rPr>
              <a:t>l’offre disponible en télévision s’est  considérablement accrue ces dernières années. </a:t>
            </a:r>
            <a:r>
              <a:rPr sz="1200" dirty="0">
                <a:latin typeface="Arial"/>
                <a:cs typeface="Arial"/>
              </a:rPr>
              <a:t>On </a:t>
            </a:r>
            <a:r>
              <a:rPr sz="1200" spc="-5" dirty="0">
                <a:latin typeface="Arial"/>
                <a:cs typeface="Arial"/>
              </a:rPr>
              <a:t>compte  aujourd’hui </a:t>
            </a:r>
            <a:r>
              <a:rPr sz="1200" dirty="0">
                <a:latin typeface="Arial"/>
                <a:cs typeface="Arial"/>
              </a:rPr>
              <a:t>6 </a:t>
            </a:r>
            <a:r>
              <a:rPr sz="1200" spc="-5" dirty="0">
                <a:latin typeface="Arial"/>
                <a:cs typeface="Arial"/>
              </a:rPr>
              <a:t>réseaux </a:t>
            </a:r>
            <a:r>
              <a:rPr sz="1200" dirty="0">
                <a:latin typeface="Arial"/>
                <a:cs typeface="Arial"/>
              </a:rPr>
              <a:t>terrestres </a:t>
            </a:r>
            <a:r>
              <a:rPr sz="1200" spc="-5" dirty="0">
                <a:latin typeface="Arial"/>
                <a:cs typeface="Arial"/>
              </a:rPr>
              <a:t>(et quelques stations régionales),  plus une importante offre de diffusion par</a:t>
            </a:r>
            <a:r>
              <a:rPr sz="1200" spc="15" dirty="0">
                <a:latin typeface="Arial"/>
                <a:cs typeface="Arial"/>
              </a:rPr>
              <a:t> </a:t>
            </a:r>
            <a:r>
              <a:rPr sz="1200" spc="-5" dirty="0">
                <a:latin typeface="Arial"/>
                <a:cs typeface="Arial"/>
              </a:rPr>
              <a:t>satellite.</a:t>
            </a:r>
            <a:endParaRPr sz="1200">
              <a:latin typeface="Arial"/>
              <a:cs typeface="Arial"/>
            </a:endParaRPr>
          </a:p>
          <a:p>
            <a:pPr marL="1812925" marR="6350" lvl="2" indent="-228600" algn="just">
              <a:lnSpc>
                <a:spcPts val="1370"/>
              </a:lnSpc>
              <a:spcBef>
                <a:spcPts val="705"/>
              </a:spcBef>
              <a:buFont typeface="Symbol"/>
              <a:buChar char=""/>
              <a:tabLst>
                <a:tab pos="1813560" algn="l"/>
              </a:tabLst>
            </a:pPr>
            <a:r>
              <a:rPr sz="1200" b="1" u="heavy" spc="-5" dirty="0">
                <a:uFill>
                  <a:solidFill>
                    <a:srgbClr val="000000"/>
                  </a:solidFill>
                </a:uFill>
                <a:latin typeface="Arial"/>
                <a:cs typeface="Arial"/>
              </a:rPr>
              <a:t>Radioamateurs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ce service bénéficie de bandes de fréquences  spécifiques pour la</a:t>
            </a:r>
            <a:r>
              <a:rPr sz="1200" spc="5" dirty="0">
                <a:latin typeface="Arial"/>
                <a:cs typeface="Arial"/>
              </a:rPr>
              <a:t> </a:t>
            </a:r>
            <a:r>
              <a:rPr sz="1200" spc="-5" dirty="0">
                <a:latin typeface="Arial"/>
                <a:cs typeface="Arial"/>
              </a:rPr>
              <a:t>CB…</a:t>
            </a:r>
            <a:endParaRPr sz="1200">
              <a:latin typeface="Arial"/>
              <a:cs typeface="Arial"/>
            </a:endParaRPr>
          </a:p>
          <a:p>
            <a:pPr marL="1812925" marR="5080" lvl="2" indent="-228600" algn="just">
              <a:lnSpc>
                <a:spcPct val="95700"/>
              </a:lnSpc>
              <a:spcBef>
                <a:spcPts val="630"/>
              </a:spcBef>
              <a:buFont typeface="Symbol"/>
              <a:buChar char=""/>
              <a:tabLst>
                <a:tab pos="1813560" algn="l"/>
              </a:tabLst>
            </a:pPr>
            <a:r>
              <a:rPr sz="1200" b="1" u="heavy" spc="-5" dirty="0">
                <a:uFill>
                  <a:solidFill>
                    <a:srgbClr val="000000"/>
                  </a:solidFill>
                </a:uFill>
                <a:latin typeface="Arial"/>
                <a:cs typeface="Arial"/>
              </a:rPr>
              <a:t>Radiocommunication du service </a:t>
            </a:r>
            <a:r>
              <a:rPr sz="1200" b="1" u="heavy" dirty="0">
                <a:uFill>
                  <a:solidFill>
                    <a:srgbClr val="000000"/>
                  </a:solidFill>
                </a:uFill>
                <a:latin typeface="Arial"/>
                <a:cs typeface="Arial"/>
              </a:rPr>
              <a:t>de </a:t>
            </a:r>
            <a:r>
              <a:rPr sz="1200" b="1" u="heavy" spc="-5" dirty="0">
                <a:uFill>
                  <a:solidFill>
                    <a:srgbClr val="000000"/>
                  </a:solidFill>
                </a:uFill>
                <a:latin typeface="Arial"/>
                <a:cs typeface="Arial"/>
              </a:rPr>
              <a:t>téléphonie fixe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Ce sont les  applications destinées </a:t>
            </a:r>
            <a:r>
              <a:rPr sz="1200" dirty="0">
                <a:latin typeface="Arial"/>
                <a:cs typeface="Arial"/>
              </a:rPr>
              <a:t>à </a:t>
            </a:r>
            <a:r>
              <a:rPr sz="1200" spc="-5" dirty="0">
                <a:latin typeface="Arial"/>
                <a:cs typeface="Arial"/>
              </a:rPr>
              <a:t>établir des communications entre stations  fixes (téléphone sans fil, DECT, WiFi, interconnexions et  raccordement au service téléphonique de sites isolé,</a:t>
            </a:r>
            <a:r>
              <a:rPr sz="1200" dirty="0">
                <a:latin typeface="Arial"/>
                <a:cs typeface="Arial"/>
              </a:rPr>
              <a:t> </a:t>
            </a:r>
            <a:r>
              <a:rPr sz="1200" spc="-5" dirty="0">
                <a:latin typeface="Arial"/>
                <a:cs typeface="Arial"/>
              </a:rPr>
              <a:t>armées…).</a:t>
            </a:r>
            <a:endParaRPr sz="1200">
              <a:latin typeface="Arial"/>
              <a:cs typeface="Arial"/>
            </a:endParaRPr>
          </a:p>
          <a:p>
            <a:pPr marL="1812925" marR="5080" lvl="2" indent="-228600" algn="just">
              <a:lnSpc>
                <a:spcPts val="1380"/>
              </a:lnSpc>
              <a:spcBef>
                <a:spcPts val="695"/>
              </a:spcBef>
              <a:buFont typeface="Symbol"/>
              <a:buChar char=""/>
              <a:tabLst>
                <a:tab pos="1813560" algn="l"/>
              </a:tabLst>
            </a:pPr>
            <a:r>
              <a:rPr sz="1200" b="1" u="heavy" spc="-5" dirty="0">
                <a:uFill>
                  <a:solidFill>
                    <a:srgbClr val="000000"/>
                  </a:solidFill>
                </a:uFill>
                <a:latin typeface="Arial"/>
                <a:cs typeface="Arial"/>
              </a:rPr>
              <a:t>Radiotéléphonie avec les mobiles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Connaît un essor remarquable  dans la radiotéléphonie avec notamment les opérateurs </a:t>
            </a:r>
            <a:r>
              <a:rPr sz="1200" dirty="0">
                <a:latin typeface="Arial"/>
                <a:cs typeface="Arial"/>
              </a:rPr>
              <a:t>Orange,  </a:t>
            </a:r>
            <a:r>
              <a:rPr sz="1200" spc="-5" dirty="0">
                <a:latin typeface="Arial"/>
                <a:cs typeface="Arial"/>
              </a:rPr>
              <a:t>SFR et Bouygues Télécom (norme cellulaire GSM </a:t>
            </a:r>
            <a:r>
              <a:rPr sz="1200" dirty="0">
                <a:latin typeface="Arial"/>
                <a:cs typeface="Arial"/>
              </a:rPr>
              <a:t>à </a:t>
            </a:r>
            <a:r>
              <a:rPr sz="1200" spc="-5" dirty="0">
                <a:latin typeface="Arial"/>
                <a:cs typeface="Arial"/>
              </a:rPr>
              <a:t>900Mhz et la  norme dérivée DCS1800). Il existe d’autres services mobiles comme  les réseaux des armées et de la police, réseaux de</a:t>
            </a:r>
            <a:r>
              <a:rPr sz="1200" spc="20" dirty="0">
                <a:latin typeface="Arial"/>
                <a:cs typeface="Arial"/>
              </a:rPr>
              <a:t> </a:t>
            </a:r>
            <a:r>
              <a:rPr sz="1200" spc="-5" dirty="0">
                <a:latin typeface="Arial"/>
                <a:cs typeface="Arial"/>
              </a:rPr>
              <a:t>sécurité…</a:t>
            </a:r>
            <a:endParaRPr sz="1200">
              <a:latin typeface="Arial"/>
              <a:cs typeface="Arial"/>
            </a:endParaRPr>
          </a:p>
          <a:p>
            <a:pPr marL="1812925" marR="5080" lvl="2" indent="-228600" algn="just">
              <a:lnSpc>
                <a:spcPts val="1380"/>
              </a:lnSpc>
              <a:spcBef>
                <a:spcPts val="655"/>
              </a:spcBef>
              <a:buFont typeface="Symbol"/>
              <a:buChar char=""/>
              <a:tabLst>
                <a:tab pos="1813560" algn="l"/>
              </a:tabLst>
            </a:pPr>
            <a:r>
              <a:rPr sz="1200" b="1" u="heavy" spc="-5" dirty="0">
                <a:uFill>
                  <a:solidFill>
                    <a:srgbClr val="000000"/>
                  </a:solidFill>
                </a:uFill>
                <a:latin typeface="Arial"/>
                <a:cs typeface="Arial"/>
              </a:rPr>
              <a:t>Appareillages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Concerne tous les appareils industriels, scientifiques  ou médicaux et le domaine domestique. Tous ces appareils sont  réglementés par le ministère chargé des télécommunications en  raison des problèmes radioélectriques qu’ils peuvent</a:t>
            </a:r>
            <a:r>
              <a:rPr sz="1200" spc="5" dirty="0">
                <a:latin typeface="Arial"/>
                <a:cs typeface="Arial"/>
              </a:rPr>
              <a:t> </a:t>
            </a:r>
            <a:r>
              <a:rPr sz="1200" spc="-5" dirty="0">
                <a:latin typeface="Arial"/>
                <a:cs typeface="Arial"/>
              </a:rPr>
              <a:t>poser.</a:t>
            </a:r>
            <a:endParaRPr sz="1200">
              <a:latin typeface="Arial"/>
              <a:cs typeface="Arial"/>
            </a:endParaRPr>
          </a:p>
          <a:p>
            <a:pPr marL="1812925" marR="5715" lvl="2" indent="-228600" algn="just">
              <a:lnSpc>
                <a:spcPct val="95600"/>
              </a:lnSpc>
              <a:spcBef>
                <a:spcPts val="630"/>
              </a:spcBef>
              <a:buFont typeface="Symbol"/>
              <a:buChar char=""/>
              <a:tabLst>
                <a:tab pos="1813560" algn="l"/>
              </a:tabLst>
            </a:pPr>
            <a:r>
              <a:rPr sz="1200" b="1" u="heavy" spc="-5" dirty="0">
                <a:uFill>
                  <a:solidFill>
                    <a:srgbClr val="000000"/>
                  </a:solidFill>
                </a:uFill>
                <a:latin typeface="Arial"/>
                <a:cs typeface="Arial"/>
              </a:rPr>
              <a:t>Radiorepérage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comprend la radionavigation aéronautique et  maritime, la radiolocalisation </a:t>
            </a:r>
            <a:r>
              <a:rPr sz="1200" dirty="0">
                <a:latin typeface="Arial"/>
                <a:cs typeface="Arial"/>
              </a:rPr>
              <a:t>à </a:t>
            </a:r>
            <a:r>
              <a:rPr sz="1200" spc="-5" dirty="0">
                <a:latin typeface="Arial"/>
                <a:cs typeface="Arial"/>
              </a:rPr>
              <a:t>l’aide de radars, la navigation des  avions aux instruments, le</a:t>
            </a:r>
            <a:r>
              <a:rPr sz="1200" spc="5" dirty="0">
                <a:latin typeface="Arial"/>
                <a:cs typeface="Arial"/>
              </a:rPr>
              <a:t> </a:t>
            </a:r>
            <a:r>
              <a:rPr sz="1200" spc="-5" dirty="0">
                <a:latin typeface="Arial"/>
                <a:cs typeface="Arial"/>
              </a:rPr>
              <a:t>GPS…</a:t>
            </a:r>
            <a:endParaRPr sz="1200">
              <a:latin typeface="Arial"/>
              <a:cs typeface="Arial"/>
            </a:endParaRPr>
          </a:p>
          <a:p>
            <a:pPr marL="1812925" marR="5080" lvl="2" indent="-228600" algn="just">
              <a:lnSpc>
                <a:spcPct val="95700"/>
              </a:lnSpc>
              <a:spcBef>
                <a:spcPts val="660"/>
              </a:spcBef>
              <a:buFont typeface="Symbol"/>
              <a:buChar char=""/>
              <a:tabLst>
                <a:tab pos="1813560" algn="l"/>
              </a:tabLst>
            </a:pPr>
            <a:r>
              <a:rPr sz="1200" b="1" u="heavy" spc="-5" dirty="0">
                <a:uFill>
                  <a:solidFill>
                    <a:srgbClr val="000000"/>
                  </a:solidFill>
                </a:uFill>
                <a:latin typeface="Arial"/>
                <a:cs typeface="Arial"/>
              </a:rPr>
              <a:t>Recherche et exploitation spatiale</a:t>
            </a:r>
            <a:r>
              <a:rPr sz="1200" b="1" spc="-5" dirty="0">
                <a:latin typeface="Arial"/>
                <a:cs typeface="Arial"/>
              </a:rPr>
              <a:t> </a:t>
            </a:r>
            <a:r>
              <a:rPr sz="1200" dirty="0">
                <a:latin typeface="Arial"/>
                <a:cs typeface="Arial"/>
              </a:rPr>
              <a:t>: </a:t>
            </a:r>
            <a:r>
              <a:rPr sz="1200" spc="-5" dirty="0">
                <a:latin typeface="Arial"/>
                <a:cs typeface="Arial"/>
              </a:rPr>
              <a:t>C’est un service d’appui  destiné principalement </a:t>
            </a:r>
            <a:r>
              <a:rPr sz="1200" dirty="0">
                <a:latin typeface="Arial"/>
                <a:cs typeface="Arial"/>
              </a:rPr>
              <a:t>à tout </a:t>
            </a:r>
            <a:r>
              <a:rPr sz="1200" spc="-5" dirty="0">
                <a:latin typeface="Arial"/>
                <a:cs typeface="Arial"/>
              </a:rPr>
              <a:t>système </a:t>
            </a:r>
            <a:r>
              <a:rPr sz="1200" dirty="0">
                <a:latin typeface="Arial"/>
                <a:cs typeface="Arial"/>
              </a:rPr>
              <a:t>à </a:t>
            </a:r>
            <a:r>
              <a:rPr sz="1200" spc="-5" dirty="0">
                <a:latin typeface="Arial"/>
                <a:cs typeface="Arial"/>
              </a:rPr>
              <a:t>satellite (mise en poste,  </a:t>
            </a:r>
            <a:r>
              <a:rPr sz="1200" dirty="0">
                <a:latin typeface="Arial"/>
                <a:cs typeface="Arial"/>
              </a:rPr>
              <a:t>télémesure, télécommande, </a:t>
            </a:r>
            <a:r>
              <a:rPr sz="1200" spc="-5" dirty="0">
                <a:latin typeface="Arial"/>
                <a:cs typeface="Arial"/>
              </a:rPr>
              <a:t>communications, liaisons  intersatellites…).</a:t>
            </a:r>
            <a:endParaRPr sz="1200">
              <a:latin typeface="Arial"/>
              <a:cs typeface="Arial"/>
            </a:endParaRPr>
          </a:p>
          <a:p>
            <a:pPr marL="1812925" marR="6350" lvl="2" indent="-228600" algn="just">
              <a:lnSpc>
                <a:spcPts val="1380"/>
              </a:lnSpc>
              <a:spcBef>
                <a:spcPts val="695"/>
              </a:spcBef>
              <a:buFont typeface="Symbol"/>
              <a:buChar char=""/>
              <a:tabLst>
                <a:tab pos="1813560" algn="l"/>
              </a:tabLst>
            </a:pPr>
            <a:r>
              <a:rPr sz="1200" b="1" u="heavy" spc="-5" dirty="0">
                <a:uFill>
                  <a:solidFill>
                    <a:srgbClr val="000000"/>
                  </a:solidFill>
                </a:uFill>
                <a:latin typeface="Arial"/>
                <a:cs typeface="Arial"/>
              </a:rPr>
              <a:t>Exploration</a:t>
            </a:r>
            <a:r>
              <a:rPr sz="1200" b="1" spc="-5" dirty="0">
                <a:latin typeface="Arial"/>
                <a:cs typeface="Arial"/>
              </a:rPr>
              <a:t> </a:t>
            </a:r>
            <a:r>
              <a:rPr sz="1200" dirty="0">
                <a:latin typeface="Arial"/>
                <a:cs typeface="Arial"/>
              </a:rPr>
              <a:t>: </a:t>
            </a:r>
            <a:r>
              <a:rPr sz="1200" spc="-5" dirty="0">
                <a:latin typeface="Arial"/>
                <a:cs typeface="Arial"/>
              </a:rPr>
              <a:t>concerne l’exploration de la terre, notamment en  météorologie et la</a:t>
            </a:r>
            <a:r>
              <a:rPr sz="1200" spc="5" dirty="0">
                <a:latin typeface="Arial"/>
                <a:cs typeface="Arial"/>
              </a:rPr>
              <a:t> </a:t>
            </a:r>
            <a:r>
              <a:rPr sz="1200" spc="-5" dirty="0">
                <a:latin typeface="Arial"/>
                <a:cs typeface="Arial"/>
              </a:rPr>
              <a:t>radioastronomie.</a:t>
            </a:r>
            <a:endParaRPr sz="1200">
              <a:latin typeface="Arial"/>
              <a:cs typeface="Arial"/>
            </a:endParaRPr>
          </a:p>
          <a:p>
            <a:pPr marL="1812925" marR="5715" lvl="2" indent="-228600" algn="just">
              <a:lnSpc>
                <a:spcPct val="97100"/>
              </a:lnSpc>
              <a:spcBef>
                <a:spcPts val="600"/>
              </a:spcBef>
              <a:buFont typeface="Symbol"/>
              <a:buChar char=""/>
              <a:tabLst>
                <a:tab pos="1813560" algn="l"/>
              </a:tabLst>
            </a:pPr>
            <a:r>
              <a:rPr sz="1200" b="1" u="heavy" spc="-5" dirty="0">
                <a:uFill>
                  <a:solidFill>
                    <a:srgbClr val="000000"/>
                  </a:solidFill>
                </a:uFill>
                <a:latin typeface="Arial"/>
                <a:cs typeface="Arial"/>
              </a:rPr>
              <a:t>CEM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Certains appareils sont soumis </a:t>
            </a:r>
            <a:r>
              <a:rPr sz="1200" dirty="0">
                <a:latin typeface="Arial"/>
                <a:cs typeface="Arial"/>
              </a:rPr>
              <a:t>à </a:t>
            </a:r>
            <a:r>
              <a:rPr sz="1200" spc="-5" dirty="0">
                <a:latin typeface="Arial"/>
                <a:cs typeface="Arial"/>
              </a:rPr>
              <a:t>des contraintes  réglementaires. Même s’ils n’ont pas vocation d’émettre des signaux  radioélectriques, ils peuvent produire des perturbations  radioélectriques dues essentiellement aux harmoniques de certains  signaux (quartz des horloges des </a:t>
            </a:r>
            <a:r>
              <a:rPr sz="1200" spc="-5" dirty="0">
                <a:latin typeface="Symbol"/>
                <a:cs typeface="Symbol"/>
              </a:rPr>
              <a:t></a:t>
            </a:r>
            <a:r>
              <a:rPr sz="1200" spc="-5" dirty="0">
                <a:latin typeface="Arial"/>
                <a:cs typeface="Arial"/>
              </a:rPr>
              <a:t>P), il </a:t>
            </a:r>
            <a:r>
              <a:rPr sz="1200" dirty="0">
                <a:latin typeface="Arial"/>
                <a:cs typeface="Arial"/>
              </a:rPr>
              <a:t>faut </a:t>
            </a:r>
            <a:r>
              <a:rPr sz="1200" spc="-5" dirty="0">
                <a:latin typeface="Arial"/>
                <a:cs typeface="Arial"/>
              </a:rPr>
              <a:t>les quantifier pour être  </a:t>
            </a:r>
            <a:r>
              <a:rPr sz="1200" dirty="0">
                <a:latin typeface="Arial"/>
                <a:cs typeface="Arial"/>
              </a:rPr>
              <a:t>sur </a:t>
            </a:r>
            <a:r>
              <a:rPr sz="1200" spc="-5" dirty="0">
                <a:latin typeface="Arial"/>
                <a:cs typeface="Arial"/>
              </a:rPr>
              <a:t>de </a:t>
            </a:r>
            <a:r>
              <a:rPr sz="1200" dirty="0">
                <a:latin typeface="Arial"/>
                <a:cs typeface="Arial"/>
              </a:rPr>
              <a:t>respecter </a:t>
            </a:r>
            <a:r>
              <a:rPr sz="1200" spc="-5" dirty="0">
                <a:latin typeface="Arial"/>
                <a:cs typeface="Arial"/>
              </a:rPr>
              <a:t>les normes.</a:t>
            </a:r>
            <a:endParaRPr sz="1200">
              <a:latin typeface="Arial"/>
              <a:cs typeface="Arial"/>
            </a:endParaRPr>
          </a:p>
        </p:txBody>
      </p:sp>
      <p:sp>
        <p:nvSpPr>
          <p:cNvPr id="3" name="object 3"/>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grpSp>
        <p:nvGrpSpPr>
          <p:cNvPr id="4" name="object 4"/>
          <p:cNvGrpSpPr/>
          <p:nvPr/>
        </p:nvGrpSpPr>
        <p:grpSpPr>
          <a:xfrm>
            <a:off x="557022" y="5186171"/>
            <a:ext cx="1465580" cy="1058545"/>
            <a:chOff x="557022" y="5186171"/>
            <a:chExt cx="1465580" cy="1058545"/>
          </a:xfrm>
        </p:grpSpPr>
        <p:sp>
          <p:nvSpPr>
            <p:cNvPr id="5" name="object 5"/>
            <p:cNvSpPr/>
            <p:nvPr/>
          </p:nvSpPr>
          <p:spPr>
            <a:xfrm>
              <a:off x="561594" y="5190743"/>
              <a:ext cx="1456690" cy="1049655"/>
            </a:xfrm>
            <a:custGeom>
              <a:avLst/>
              <a:gdLst/>
              <a:ahLst/>
              <a:cxnLst/>
              <a:rect l="l" t="t" r="r" b="b"/>
              <a:pathLst>
                <a:path w="1456689" h="1049654">
                  <a:moveTo>
                    <a:pt x="0" y="1049274"/>
                  </a:moveTo>
                  <a:lnTo>
                    <a:pt x="1456182" y="1049274"/>
                  </a:lnTo>
                  <a:lnTo>
                    <a:pt x="1456182" y="0"/>
                  </a:lnTo>
                  <a:lnTo>
                    <a:pt x="0" y="0"/>
                  </a:lnTo>
                  <a:lnTo>
                    <a:pt x="0" y="1049274"/>
                  </a:lnTo>
                  <a:close/>
                </a:path>
              </a:pathLst>
            </a:custGeom>
            <a:ln w="9144">
              <a:solidFill>
                <a:srgbClr val="FF0000"/>
              </a:solidFill>
            </a:ln>
          </p:spPr>
          <p:txBody>
            <a:bodyPr wrap="square" lIns="0" tIns="0" rIns="0" bIns="0" rtlCol="0"/>
            <a:lstStyle/>
            <a:p>
              <a:endParaRPr/>
            </a:p>
          </p:txBody>
        </p:sp>
        <p:sp>
          <p:nvSpPr>
            <p:cNvPr id="6" name="object 6"/>
            <p:cNvSpPr/>
            <p:nvPr/>
          </p:nvSpPr>
          <p:spPr>
            <a:xfrm>
              <a:off x="620268" y="5241032"/>
              <a:ext cx="1339914" cy="948689"/>
            </a:xfrm>
            <a:prstGeom prst="rect">
              <a:avLst/>
            </a:prstGeom>
            <a:blipFill>
              <a:blip r:embed="rId3" cstate="print"/>
              <a:stretch>
                <a:fillRect/>
              </a:stretch>
            </a:blipFill>
          </p:spPr>
          <p:txBody>
            <a:bodyPr wrap="square" lIns="0" tIns="0" rIns="0" bIns="0" rtlCol="0"/>
            <a:lstStyle/>
            <a:p>
              <a:endParaRPr/>
            </a:p>
          </p:txBody>
        </p:sp>
      </p:grpSp>
      <p:grpSp>
        <p:nvGrpSpPr>
          <p:cNvPr id="7" name="object 7"/>
          <p:cNvGrpSpPr/>
          <p:nvPr/>
        </p:nvGrpSpPr>
        <p:grpSpPr>
          <a:xfrm>
            <a:off x="557022" y="4309871"/>
            <a:ext cx="1463040" cy="829310"/>
            <a:chOff x="557022" y="4309871"/>
            <a:chExt cx="1463040" cy="829310"/>
          </a:xfrm>
        </p:grpSpPr>
        <p:sp>
          <p:nvSpPr>
            <p:cNvPr id="8" name="object 8"/>
            <p:cNvSpPr/>
            <p:nvPr/>
          </p:nvSpPr>
          <p:spPr>
            <a:xfrm>
              <a:off x="561594" y="4314443"/>
              <a:ext cx="1454150" cy="820419"/>
            </a:xfrm>
            <a:custGeom>
              <a:avLst/>
              <a:gdLst/>
              <a:ahLst/>
              <a:cxnLst/>
              <a:rect l="l" t="t" r="r" b="b"/>
              <a:pathLst>
                <a:path w="1454150" h="820420">
                  <a:moveTo>
                    <a:pt x="0" y="819912"/>
                  </a:moveTo>
                  <a:lnTo>
                    <a:pt x="1453895" y="819912"/>
                  </a:lnTo>
                  <a:lnTo>
                    <a:pt x="1453895" y="0"/>
                  </a:lnTo>
                  <a:lnTo>
                    <a:pt x="0" y="0"/>
                  </a:lnTo>
                  <a:lnTo>
                    <a:pt x="0" y="819912"/>
                  </a:lnTo>
                  <a:close/>
                </a:path>
              </a:pathLst>
            </a:custGeom>
            <a:ln w="9144">
              <a:solidFill>
                <a:srgbClr val="FF0000"/>
              </a:solidFill>
            </a:ln>
          </p:spPr>
          <p:txBody>
            <a:bodyPr wrap="square" lIns="0" tIns="0" rIns="0" bIns="0" rtlCol="0"/>
            <a:lstStyle/>
            <a:p>
              <a:endParaRPr/>
            </a:p>
          </p:txBody>
        </p:sp>
        <p:sp>
          <p:nvSpPr>
            <p:cNvPr id="9" name="object 9"/>
            <p:cNvSpPr/>
            <p:nvPr/>
          </p:nvSpPr>
          <p:spPr>
            <a:xfrm>
              <a:off x="620268" y="4364732"/>
              <a:ext cx="1341485" cy="719327"/>
            </a:xfrm>
            <a:prstGeom prst="rect">
              <a:avLst/>
            </a:prstGeom>
            <a:blipFill>
              <a:blip r:embed="rId4" cstate="print"/>
              <a:stretch>
                <a:fillRect/>
              </a:stretch>
            </a:blipFill>
          </p:spPr>
          <p:txBody>
            <a:bodyPr wrap="square" lIns="0" tIns="0" rIns="0" bIns="0" rtlCol="0"/>
            <a:lstStyle/>
            <a:p>
              <a:endParaRPr/>
            </a:p>
          </p:txBody>
        </p:sp>
      </p:grpSp>
      <p:grpSp>
        <p:nvGrpSpPr>
          <p:cNvPr id="10" name="object 10"/>
          <p:cNvGrpSpPr/>
          <p:nvPr/>
        </p:nvGrpSpPr>
        <p:grpSpPr>
          <a:xfrm>
            <a:off x="563880" y="3265170"/>
            <a:ext cx="1463040" cy="984250"/>
            <a:chOff x="563880" y="3265170"/>
            <a:chExt cx="1463040" cy="984250"/>
          </a:xfrm>
        </p:grpSpPr>
        <p:sp>
          <p:nvSpPr>
            <p:cNvPr id="11" name="object 11"/>
            <p:cNvSpPr/>
            <p:nvPr/>
          </p:nvSpPr>
          <p:spPr>
            <a:xfrm>
              <a:off x="568452" y="3269742"/>
              <a:ext cx="1454150" cy="974725"/>
            </a:xfrm>
            <a:custGeom>
              <a:avLst/>
              <a:gdLst/>
              <a:ahLst/>
              <a:cxnLst/>
              <a:rect l="l" t="t" r="r" b="b"/>
              <a:pathLst>
                <a:path w="1454150" h="974725">
                  <a:moveTo>
                    <a:pt x="0" y="974597"/>
                  </a:moveTo>
                  <a:lnTo>
                    <a:pt x="1453896" y="974597"/>
                  </a:lnTo>
                  <a:lnTo>
                    <a:pt x="1453896" y="0"/>
                  </a:lnTo>
                  <a:lnTo>
                    <a:pt x="0" y="0"/>
                  </a:lnTo>
                  <a:lnTo>
                    <a:pt x="0" y="974597"/>
                  </a:lnTo>
                  <a:close/>
                </a:path>
              </a:pathLst>
            </a:custGeom>
            <a:ln w="9144">
              <a:solidFill>
                <a:srgbClr val="FF0000"/>
              </a:solidFill>
            </a:ln>
          </p:spPr>
          <p:txBody>
            <a:bodyPr wrap="square" lIns="0" tIns="0" rIns="0" bIns="0" rtlCol="0"/>
            <a:lstStyle/>
            <a:p>
              <a:endParaRPr/>
            </a:p>
          </p:txBody>
        </p:sp>
        <p:sp>
          <p:nvSpPr>
            <p:cNvPr id="12" name="object 12"/>
            <p:cNvSpPr/>
            <p:nvPr/>
          </p:nvSpPr>
          <p:spPr>
            <a:xfrm>
              <a:off x="627126" y="3320030"/>
              <a:ext cx="1342420" cy="873251"/>
            </a:xfrm>
            <a:prstGeom prst="rect">
              <a:avLst/>
            </a:prstGeom>
            <a:blipFill>
              <a:blip r:embed="rId5" cstate="print"/>
              <a:stretch>
                <a:fillRect/>
              </a:stretch>
            </a:blipFill>
          </p:spPr>
          <p:txBody>
            <a:bodyPr wrap="square" lIns="0" tIns="0" rIns="0" bIns="0" rtlCol="0"/>
            <a:lstStyle/>
            <a:p>
              <a:endParaRPr/>
            </a:p>
          </p:txBody>
        </p:sp>
      </p:grpSp>
      <p:grpSp>
        <p:nvGrpSpPr>
          <p:cNvPr id="13" name="object 13"/>
          <p:cNvGrpSpPr/>
          <p:nvPr/>
        </p:nvGrpSpPr>
        <p:grpSpPr>
          <a:xfrm>
            <a:off x="555498" y="8999219"/>
            <a:ext cx="1466215" cy="915669"/>
            <a:chOff x="555498" y="8999219"/>
            <a:chExt cx="1466215" cy="915669"/>
          </a:xfrm>
        </p:grpSpPr>
        <p:sp>
          <p:nvSpPr>
            <p:cNvPr id="14" name="object 14"/>
            <p:cNvSpPr/>
            <p:nvPr/>
          </p:nvSpPr>
          <p:spPr>
            <a:xfrm>
              <a:off x="560070" y="9003791"/>
              <a:ext cx="1457325" cy="906144"/>
            </a:xfrm>
            <a:custGeom>
              <a:avLst/>
              <a:gdLst/>
              <a:ahLst/>
              <a:cxnLst/>
              <a:rect l="l" t="t" r="r" b="b"/>
              <a:pathLst>
                <a:path w="1457325" h="906145">
                  <a:moveTo>
                    <a:pt x="0" y="906017"/>
                  </a:moveTo>
                  <a:lnTo>
                    <a:pt x="1456944" y="906017"/>
                  </a:lnTo>
                  <a:lnTo>
                    <a:pt x="1456944" y="0"/>
                  </a:lnTo>
                  <a:lnTo>
                    <a:pt x="0" y="0"/>
                  </a:lnTo>
                  <a:lnTo>
                    <a:pt x="0" y="906017"/>
                  </a:lnTo>
                  <a:close/>
                </a:path>
              </a:pathLst>
            </a:custGeom>
            <a:ln w="9144">
              <a:solidFill>
                <a:srgbClr val="FF0000"/>
              </a:solidFill>
            </a:ln>
          </p:spPr>
          <p:txBody>
            <a:bodyPr wrap="square" lIns="0" tIns="0" rIns="0" bIns="0" rtlCol="0"/>
            <a:lstStyle/>
            <a:p>
              <a:endParaRPr/>
            </a:p>
          </p:txBody>
        </p:sp>
        <p:sp>
          <p:nvSpPr>
            <p:cNvPr id="15" name="object 15"/>
            <p:cNvSpPr/>
            <p:nvPr/>
          </p:nvSpPr>
          <p:spPr>
            <a:xfrm>
              <a:off x="620268" y="9054079"/>
              <a:ext cx="1342212" cy="804672"/>
            </a:xfrm>
            <a:prstGeom prst="rect">
              <a:avLst/>
            </a:prstGeom>
            <a:blipFill>
              <a:blip r:embed="rId6" cstate="print"/>
              <a:stretch>
                <a:fillRect/>
              </a:stretch>
            </a:blipFill>
          </p:spPr>
          <p:txBody>
            <a:bodyPr wrap="square" lIns="0" tIns="0" rIns="0" bIns="0" rtlCol="0"/>
            <a:lstStyle/>
            <a:p>
              <a:endParaRPr/>
            </a:p>
          </p:txBody>
        </p:sp>
      </p:grpSp>
      <p:grpSp>
        <p:nvGrpSpPr>
          <p:cNvPr id="16" name="object 16"/>
          <p:cNvGrpSpPr/>
          <p:nvPr/>
        </p:nvGrpSpPr>
        <p:grpSpPr>
          <a:xfrm>
            <a:off x="555498" y="2157983"/>
            <a:ext cx="1470660" cy="1042035"/>
            <a:chOff x="555498" y="2157983"/>
            <a:chExt cx="1470660" cy="1042035"/>
          </a:xfrm>
        </p:grpSpPr>
        <p:sp>
          <p:nvSpPr>
            <p:cNvPr id="17" name="object 17"/>
            <p:cNvSpPr/>
            <p:nvPr/>
          </p:nvSpPr>
          <p:spPr>
            <a:xfrm>
              <a:off x="560070" y="2162555"/>
              <a:ext cx="1461770" cy="1032510"/>
            </a:xfrm>
            <a:custGeom>
              <a:avLst/>
              <a:gdLst/>
              <a:ahLst/>
              <a:cxnLst/>
              <a:rect l="l" t="t" r="r" b="b"/>
              <a:pathLst>
                <a:path w="1461770" h="1032510">
                  <a:moveTo>
                    <a:pt x="0" y="1032509"/>
                  </a:moveTo>
                  <a:lnTo>
                    <a:pt x="1461516" y="1032509"/>
                  </a:lnTo>
                  <a:lnTo>
                    <a:pt x="1461516" y="0"/>
                  </a:lnTo>
                  <a:lnTo>
                    <a:pt x="0" y="0"/>
                  </a:lnTo>
                  <a:lnTo>
                    <a:pt x="0" y="1032509"/>
                  </a:lnTo>
                  <a:close/>
                </a:path>
              </a:pathLst>
            </a:custGeom>
            <a:ln w="9144">
              <a:solidFill>
                <a:srgbClr val="FF0000"/>
              </a:solidFill>
            </a:ln>
          </p:spPr>
          <p:txBody>
            <a:bodyPr wrap="square" lIns="0" tIns="0" rIns="0" bIns="0" rtlCol="0"/>
            <a:lstStyle/>
            <a:p>
              <a:endParaRPr/>
            </a:p>
          </p:txBody>
        </p:sp>
        <p:sp>
          <p:nvSpPr>
            <p:cNvPr id="18" name="object 18"/>
            <p:cNvSpPr/>
            <p:nvPr/>
          </p:nvSpPr>
          <p:spPr>
            <a:xfrm>
              <a:off x="656844" y="2213609"/>
              <a:ext cx="1267968" cy="931164"/>
            </a:xfrm>
            <a:prstGeom prst="rect">
              <a:avLst/>
            </a:prstGeom>
            <a:blipFill>
              <a:blip r:embed="rId7" cstate="print"/>
              <a:stretch>
                <a:fillRect/>
              </a:stretch>
            </a:blipFill>
          </p:spPr>
          <p:txBody>
            <a:bodyPr wrap="square" lIns="0" tIns="0" rIns="0" bIns="0" rtlCol="0"/>
            <a:lstStyle/>
            <a:p>
              <a:endParaRPr/>
            </a:p>
          </p:txBody>
        </p:sp>
      </p:grpSp>
      <p:grpSp>
        <p:nvGrpSpPr>
          <p:cNvPr id="19" name="object 19"/>
          <p:cNvGrpSpPr/>
          <p:nvPr/>
        </p:nvGrpSpPr>
        <p:grpSpPr>
          <a:xfrm>
            <a:off x="5540502" y="9261347"/>
            <a:ext cx="1465580" cy="773430"/>
            <a:chOff x="5540502" y="9261347"/>
            <a:chExt cx="1465580" cy="773430"/>
          </a:xfrm>
        </p:grpSpPr>
        <p:sp>
          <p:nvSpPr>
            <p:cNvPr id="20" name="object 20"/>
            <p:cNvSpPr/>
            <p:nvPr/>
          </p:nvSpPr>
          <p:spPr>
            <a:xfrm>
              <a:off x="5545074" y="9265919"/>
              <a:ext cx="1456690" cy="764540"/>
            </a:xfrm>
            <a:custGeom>
              <a:avLst/>
              <a:gdLst/>
              <a:ahLst/>
              <a:cxnLst/>
              <a:rect l="l" t="t" r="r" b="b"/>
              <a:pathLst>
                <a:path w="1456690" h="764540">
                  <a:moveTo>
                    <a:pt x="1456181" y="0"/>
                  </a:moveTo>
                  <a:lnTo>
                    <a:pt x="0" y="0"/>
                  </a:lnTo>
                  <a:lnTo>
                    <a:pt x="0" y="764285"/>
                  </a:lnTo>
                  <a:lnTo>
                    <a:pt x="1456181" y="764285"/>
                  </a:lnTo>
                  <a:lnTo>
                    <a:pt x="1456181" y="0"/>
                  </a:lnTo>
                  <a:close/>
                </a:path>
              </a:pathLst>
            </a:custGeom>
            <a:solidFill>
              <a:srgbClr val="FFFFFF"/>
            </a:solidFill>
          </p:spPr>
          <p:txBody>
            <a:bodyPr wrap="square" lIns="0" tIns="0" rIns="0" bIns="0" rtlCol="0"/>
            <a:lstStyle/>
            <a:p>
              <a:endParaRPr/>
            </a:p>
          </p:txBody>
        </p:sp>
        <p:sp>
          <p:nvSpPr>
            <p:cNvPr id="21" name="object 21"/>
            <p:cNvSpPr/>
            <p:nvPr/>
          </p:nvSpPr>
          <p:spPr>
            <a:xfrm>
              <a:off x="5545074" y="9265919"/>
              <a:ext cx="1456690" cy="764540"/>
            </a:xfrm>
            <a:custGeom>
              <a:avLst/>
              <a:gdLst/>
              <a:ahLst/>
              <a:cxnLst/>
              <a:rect l="l" t="t" r="r" b="b"/>
              <a:pathLst>
                <a:path w="1456690" h="764540">
                  <a:moveTo>
                    <a:pt x="0" y="764285"/>
                  </a:moveTo>
                  <a:lnTo>
                    <a:pt x="1456181" y="764285"/>
                  </a:lnTo>
                  <a:lnTo>
                    <a:pt x="1456181" y="0"/>
                  </a:lnTo>
                  <a:lnTo>
                    <a:pt x="0" y="0"/>
                  </a:lnTo>
                  <a:lnTo>
                    <a:pt x="0" y="764285"/>
                  </a:lnTo>
                  <a:close/>
                </a:path>
              </a:pathLst>
            </a:custGeom>
            <a:ln w="9144">
              <a:solidFill>
                <a:srgbClr val="FF0000"/>
              </a:solidFill>
            </a:ln>
          </p:spPr>
          <p:txBody>
            <a:bodyPr wrap="square" lIns="0" tIns="0" rIns="0" bIns="0" rtlCol="0"/>
            <a:lstStyle/>
            <a:p>
              <a:endParaRPr/>
            </a:p>
          </p:txBody>
        </p:sp>
        <p:sp>
          <p:nvSpPr>
            <p:cNvPr id="22" name="object 22"/>
            <p:cNvSpPr/>
            <p:nvPr/>
          </p:nvSpPr>
          <p:spPr>
            <a:xfrm>
              <a:off x="5603748" y="9316970"/>
              <a:ext cx="1339832" cy="662940"/>
            </a:xfrm>
            <a:prstGeom prst="rect">
              <a:avLst/>
            </a:prstGeom>
            <a:blipFill>
              <a:blip r:embed="rId8" cstate="print"/>
              <a:stretch>
                <a:fillRect/>
              </a:stretch>
            </a:blipFill>
          </p:spPr>
          <p:txBody>
            <a:bodyPr wrap="square" lIns="0" tIns="0" rIns="0" bIns="0" rtlCol="0"/>
            <a:lstStyle/>
            <a:p>
              <a:endParaRPr/>
            </a:p>
          </p:txBody>
        </p:sp>
      </p:grpSp>
      <p:grpSp>
        <p:nvGrpSpPr>
          <p:cNvPr id="23" name="object 23"/>
          <p:cNvGrpSpPr/>
          <p:nvPr/>
        </p:nvGrpSpPr>
        <p:grpSpPr>
          <a:xfrm>
            <a:off x="553973" y="6294120"/>
            <a:ext cx="1466215" cy="2605405"/>
            <a:chOff x="553973" y="6294120"/>
            <a:chExt cx="1466215" cy="2605405"/>
          </a:xfrm>
        </p:grpSpPr>
        <p:sp>
          <p:nvSpPr>
            <p:cNvPr id="24" name="object 24"/>
            <p:cNvSpPr/>
            <p:nvPr/>
          </p:nvSpPr>
          <p:spPr>
            <a:xfrm>
              <a:off x="560069" y="6298692"/>
              <a:ext cx="1455420" cy="1320165"/>
            </a:xfrm>
            <a:custGeom>
              <a:avLst/>
              <a:gdLst/>
              <a:ahLst/>
              <a:cxnLst/>
              <a:rect l="l" t="t" r="r" b="b"/>
              <a:pathLst>
                <a:path w="1455420" h="1320165">
                  <a:moveTo>
                    <a:pt x="0" y="1319784"/>
                  </a:moveTo>
                  <a:lnTo>
                    <a:pt x="1455420" y="1319784"/>
                  </a:lnTo>
                  <a:lnTo>
                    <a:pt x="1455420" y="0"/>
                  </a:lnTo>
                  <a:lnTo>
                    <a:pt x="0" y="0"/>
                  </a:lnTo>
                  <a:lnTo>
                    <a:pt x="0" y="1319784"/>
                  </a:lnTo>
                  <a:close/>
                </a:path>
              </a:pathLst>
            </a:custGeom>
            <a:ln w="9143">
              <a:solidFill>
                <a:srgbClr val="FF0000"/>
              </a:solidFill>
            </a:ln>
          </p:spPr>
          <p:txBody>
            <a:bodyPr wrap="square" lIns="0" tIns="0" rIns="0" bIns="0" rtlCol="0"/>
            <a:lstStyle/>
            <a:p>
              <a:endParaRPr/>
            </a:p>
          </p:txBody>
        </p:sp>
        <p:sp>
          <p:nvSpPr>
            <p:cNvPr id="25" name="object 25"/>
            <p:cNvSpPr/>
            <p:nvPr/>
          </p:nvSpPr>
          <p:spPr>
            <a:xfrm>
              <a:off x="619505" y="6348978"/>
              <a:ext cx="1339463" cy="1219200"/>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558545" y="7664196"/>
              <a:ext cx="1447800" cy="1230630"/>
            </a:xfrm>
            <a:custGeom>
              <a:avLst/>
              <a:gdLst/>
              <a:ahLst/>
              <a:cxnLst/>
              <a:rect l="l" t="t" r="r" b="b"/>
              <a:pathLst>
                <a:path w="1447800" h="1230629">
                  <a:moveTo>
                    <a:pt x="0" y="1230629"/>
                  </a:moveTo>
                  <a:lnTo>
                    <a:pt x="1447800" y="1230629"/>
                  </a:lnTo>
                  <a:lnTo>
                    <a:pt x="1447800" y="0"/>
                  </a:lnTo>
                  <a:lnTo>
                    <a:pt x="0" y="0"/>
                  </a:lnTo>
                  <a:lnTo>
                    <a:pt x="0" y="1230629"/>
                  </a:lnTo>
                  <a:close/>
                </a:path>
              </a:pathLst>
            </a:custGeom>
            <a:ln w="9144">
              <a:solidFill>
                <a:srgbClr val="FF0000"/>
              </a:solidFill>
            </a:ln>
          </p:spPr>
          <p:txBody>
            <a:bodyPr wrap="square" lIns="0" tIns="0" rIns="0" bIns="0" rtlCol="0"/>
            <a:lstStyle/>
            <a:p>
              <a:endParaRPr/>
            </a:p>
          </p:txBody>
        </p:sp>
        <p:sp>
          <p:nvSpPr>
            <p:cNvPr id="27" name="object 27"/>
            <p:cNvSpPr/>
            <p:nvPr/>
          </p:nvSpPr>
          <p:spPr>
            <a:xfrm>
              <a:off x="654557" y="7714482"/>
              <a:ext cx="1260993" cy="1126236"/>
            </a:xfrm>
            <a:prstGeom prst="rect">
              <a:avLst/>
            </a:prstGeom>
            <a:blipFill>
              <a:blip r:embed="rId10" cstate="print"/>
              <a:stretch>
                <a:fillRect/>
              </a:stretch>
            </a:blipFill>
          </p:spPr>
          <p:txBody>
            <a:bodyPr wrap="square" lIns="0" tIns="0" rIns="0" bIns="0" rtlCol="0"/>
            <a:lstStyle/>
            <a:p>
              <a:endParaRPr/>
            </a:p>
          </p:txBody>
        </p:sp>
      </p:grpSp>
      <p:sp>
        <p:nvSpPr>
          <p:cNvPr id="28" name="object 28"/>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29" name="object 29"/>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17</a:t>
            </a:fld>
            <a:r>
              <a:rPr spc="-5" dirty="0"/>
              <a:t>/30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5" name="object 5"/>
          <p:cNvSpPr txBox="1"/>
          <p:nvPr/>
        </p:nvSpPr>
        <p:spPr>
          <a:xfrm>
            <a:off x="527558" y="705099"/>
            <a:ext cx="6506845" cy="7260590"/>
          </a:xfrm>
          <a:prstGeom prst="rect">
            <a:avLst/>
          </a:prstGeom>
        </p:spPr>
        <p:txBody>
          <a:bodyPr vert="horz" wrap="square" lIns="0" tIns="12700" rIns="0" bIns="0" rtlCol="0">
            <a:spAutoFit/>
          </a:bodyPr>
          <a:lstStyle/>
          <a:p>
            <a:pPr marL="439420" lvl="1" indent="-427355">
              <a:lnSpc>
                <a:spcPct val="100000"/>
              </a:lnSpc>
              <a:spcBef>
                <a:spcPts val="100"/>
              </a:spcBef>
              <a:buAutoNum type="arabicPeriod" startAt="5"/>
              <a:tabLst>
                <a:tab pos="440055" algn="l"/>
              </a:tabLst>
            </a:pPr>
            <a:r>
              <a:rPr sz="1600" b="1" u="heavy" dirty="0">
                <a:solidFill>
                  <a:srgbClr val="0000FF"/>
                </a:solidFill>
                <a:uFill>
                  <a:solidFill>
                    <a:srgbClr val="0000FF"/>
                  </a:solidFill>
                </a:uFill>
                <a:latin typeface="Comic Sans MS"/>
                <a:cs typeface="Comic Sans MS"/>
              </a:rPr>
              <a:t>Partage spectral </a:t>
            </a:r>
            <a:r>
              <a:rPr sz="1600" b="1" u="heavy" spc="-5" dirty="0">
                <a:solidFill>
                  <a:srgbClr val="0000FF"/>
                </a:solidFill>
                <a:uFill>
                  <a:solidFill>
                    <a:srgbClr val="0000FF"/>
                  </a:solidFill>
                </a:uFill>
                <a:latin typeface="Comic Sans MS"/>
                <a:cs typeface="Comic Sans MS"/>
              </a:rPr>
              <a:t>en</a:t>
            </a:r>
            <a:r>
              <a:rPr sz="1600" b="1" u="heavy" spc="-10" dirty="0">
                <a:solidFill>
                  <a:srgbClr val="0000FF"/>
                </a:solidFill>
                <a:uFill>
                  <a:solidFill>
                    <a:srgbClr val="0000FF"/>
                  </a:solidFill>
                </a:uFill>
                <a:latin typeface="Comic Sans MS"/>
                <a:cs typeface="Comic Sans MS"/>
              </a:rPr>
              <a:t> </a:t>
            </a:r>
            <a:r>
              <a:rPr sz="1600" b="1" u="heavy" spc="-5" dirty="0">
                <a:solidFill>
                  <a:srgbClr val="0000FF"/>
                </a:solidFill>
                <a:uFill>
                  <a:solidFill>
                    <a:srgbClr val="0000FF"/>
                  </a:solidFill>
                </a:uFill>
                <a:latin typeface="Comic Sans MS"/>
                <a:cs typeface="Comic Sans MS"/>
              </a:rPr>
              <a:t>radiofréquences</a:t>
            </a:r>
            <a:endParaRPr sz="1600">
              <a:latin typeface="Comic Sans MS"/>
              <a:cs typeface="Comic Sans MS"/>
            </a:endParaRPr>
          </a:p>
          <a:p>
            <a:pPr marL="570230" lvl="2" indent="-558165">
              <a:lnSpc>
                <a:spcPct val="100000"/>
              </a:lnSpc>
              <a:spcBef>
                <a:spcPts val="1405"/>
              </a:spcBef>
              <a:buAutoNum type="arabicPeriod"/>
              <a:tabLst>
                <a:tab pos="570865" algn="l"/>
              </a:tabLst>
            </a:pPr>
            <a:r>
              <a:rPr sz="1400" b="1" u="heavy" spc="-10" dirty="0">
                <a:solidFill>
                  <a:srgbClr val="0000FF"/>
                </a:solidFill>
                <a:uFill>
                  <a:solidFill>
                    <a:srgbClr val="0000FF"/>
                  </a:solidFill>
                </a:uFill>
                <a:latin typeface="Comic Sans MS"/>
                <a:cs typeface="Comic Sans MS"/>
              </a:rPr>
              <a:t>Rareté </a:t>
            </a:r>
            <a:r>
              <a:rPr sz="1400" b="1" u="heavy" spc="-5" dirty="0">
                <a:solidFill>
                  <a:srgbClr val="0000FF"/>
                </a:solidFill>
                <a:uFill>
                  <a:solidFill>
                    <a:srgbClr val="0000FF"/>
                  </a:solidFill>
                </a:uFill>
                <a:latin typeface="Comic Sans MS"/>
                <a:cs typeface="Comic Sans MS"/>
              </a:rPr>
              <a:t>du </a:t>
            </a:r>
            <a:r>
              <a:rPr sz="1400" b="1" u="heavy" spc="-10" dirty="0">
                <a:solidFill>
                  <a:srgbClr val="0000FF"/>
                </a:solidFill>
                <a:uFill>
                  <a:solidFill>
                    <a:srgbClr val="0000FF"/>
                  </a:solidFill>
                </a:uFill>
                <a:latin typeface="Comic Sans MS"/>
                <a:cs typeface="Comic Sans MS"/>
              </a:rPr>
              <a:t>spectre</a:t>
            </a:r>
            <a:endParaRPr sz="1400">
              <a:latin typeface="Comic Sans MS"/>
              <a:cs typeface="Comic Sans MS"/>
            </a:endParaRPr>
          </a:p>
          <a:p>
            <a:pPr marL="12700" marR="5715" algn="just">
              <a:lnSpc>
                <a:spcPts val="1380"/>
              </a:lnSpc>
              <a:spcBef>
                <a:spcPts val="710"/>
              </a:spcBef>
            </a:pPr>
            <a:r>
              <a:rPr sz="1200" spc="-5" dirty="0">
                <a:latin typeface="Arial"/>
                <a:cs typeface="Arial"/>
              </a:rPr>
              <a:t>Il </a:t>
            </a:r>
            <a:r>
              <a:rPr sz="1200" dirty="0">
                <a:latin typeface="Arial"/>
                <a:cs typeface="Arial"/>
              </a:rPr>
              <a:t>y a </a:t>
            </a:r>
            <a:r>
              <a:rPr sz="1200" spc="-5" dirty="0">
                <a:latin typeface="Arial"/>
                <a:cs typeface="Arial"/>
              </a:rPr>
              <a:t>encore peu de temps, disons trente ans, la partie exploitable du spectre des fréquences  radioélectriques était essentiellement consacrée </a:t>
            </a:r>
            <a:r>
              <a:rPr sz="1200" dirty="0">
                <a:latin typeface="Arial"/>
                <a:cs typeface="Arial"/>
              </a:rPr>
              <a:t>à </a:t>
            </a:r>
            <a:r>
              <a:rPr sz="1200" spc="-5" dirty="0">
                <a:latin typeface="Arial"/>
                <a:cs typeface="Arial"/>
              </a:rPr>
              <a:t>la radiodiffusion sonore et télévisuelle et aux  applications militaires auxquelles ne s'ajoutaient que quelques utilisations professionnelles pour  les liaisons civiles </a:t>
            </a:r>
            <a:r>
              <a:rPr sz="1200" dirty="0">
                <a:latin typeface="Arial"/>
                <a:cs typeface="Arial"/>
              </a:rPr>
              <a:t>à </a:t>
            </a:r>
            <a:r>
              <a:rPr sz="1200" spc="-5" dirty="0">
                <a:latin typeface="Arial"/>
                <a:cs typeface="Arial"/>
              </a:rPr>
              <a:t>longue</a:t>
            </a:r>
            <a:r>
              <a:rPr sz="1200" spc="10" dirty="0">
                <a:latin typeface="Arial"/>
                <a:cs typeface="Arial"/>
              </a:rPr>
              <a:t> </a:t>
            </a:r>
            <a:r>
              <a:rPr sz="1200" spc="-5" dirty="0">
                <a:latin typeface="Arial"/>
                <a:cs typeface="Arial"/>
              </a:rPr>
              <a:t>distance.</a:t>
            </a:r>
            <a:endParaRPr sz="1200">
              <a:latin typeface="Arial"/>
              <a:cs typeface="Arial"/>
            </a:endParaRPr>
          </a:p>
          <a:p>
            <a:pPr marL="12700" marR="5080" algn="just">
              <a:lnSpc>
                <a:spcPts val="1380"/>
              </a:lnSpc>
              <a:spcBef>
                <a:spcPts val="925"/>
              </a:spcBef>
            </a:pPr>
            <a:r>
              <a:rPr sz="1200" spc="-5" dirty="0">
                <a:latin typeface="Arial"/>
                <a:cs typeface="Arial"/>
              </a:rPr>
              <a:t>Le contexte </a:t>
            </a:r>
            <a:r>
              <a:rPr sz="1200" dirty="0">
                <a:latin typeface="Arial"/>
                <a:cs typeface="Arial"/>
              </a:rPr>
              <a:t>a </a:t>
            </a:r>
            <a:r>
              <a:rPr sz="1200" spc="-5" dirty="0">
                <a:latin typeface="Arial"/>
                <a:cs typeface="Arial"/>
              </a:rPr>
              <a:t>maintenant considérablement changé. La ressource accessible </a:t>
            </a:r>
            <a:r>
              <a:rPr sz="1200" dirty="0">
                <a:latin typeface="Arial"/>
                <a:cs typeface="Arial"/>
              </a:rPr>
              <a:t>a </a:t>
            </a:r>
            <a:r>
              <a:rPr sz="1200" spc="-5" dirty="0">
                <a:latin typeface="Arial"/>
                <a:cs typeface="Arial"/>
              </a:rPr>
              <a:t>certes crû vers  les hautes fréquences, mais si la technologie </a:t>
            </a:r>
            <a:r>
              <a:rPr sz="1200" dirty="0">
                <a:latin typeface="Arial"/>
                <a:cs typeface="Arial"/>
              </a:rPr>
              <a:t>a </a:t>
            </a:r>
            <a:r>
              <a:rPr sz="1200" spc="-5" dirty="0">
                <a:latin typeface="Arial"/>
                <a:cs typeface="Arial"/>
              </a:rPr>
              <a:t>permis d'exploiter des fréquences de plus en  plus élevées, elle n'a pas permis de contourner complètement les contraintes de la physique qui  font que ces fréquences plus élevées sont difficiles </a:t>
            </a:r>
            <a:r>
              <a:rPr sz="1200" dirty="0">
                <a:latin typeface="Arial"/>
                <a:cs typeface="Arial"/>
              </a:rPr>
              <a:t>à </a:t>
            </a:r>
            <a:r>
              <a:rPr sz="1200" spc="-5" dirty="0">
                <a:latin typeface="Arial"/>
                <a:cs typeface="Arial"/>
              </a:rPr>
              <a:t>produire </a:t>
            </a:r>
            <a:r>
              <a:rPr sz="1200" dirty="0">
                <a:latin typeface="Arial"/>
                <a:cs typeface="Arial"/>
              </a:rPr>
              <a:t>à </a:t>
            </a:r>
            <a:r>
              <a:rPr sz="1200" spc="-5" dirty="0">
                <a:latin typeface="Arial"/>
                <a:cs typeface="Arial"/>
              </a:rPr>
              <a:t>un niveau de puissance élevé,  qu'elles ne contournent pas les obstacles et qu'elles sont sensiblement atténuées par les  précipitations, voire même par la seule présence de</a:t>
            </a:r>
            <a:r>
              <a:rPr sz="1200" spc="25" dirty="0">
                <a:latin typeface="Arial"/>
                <a:cs typeface="Arial"/>
              </a:rPr>
              <a:t> </a:t>
            </a:r>
            <a:r>
              <a:rPr sz="1200" spc="-5" dirty="0">
                <a:latin typeface="Arial"/>
                <a:cs typeface="Arial"/>
              </a:rPr>
              <a:t>l'atmosphère.</a:t>
            </a:r>
            <a:endParaRPr sz="1200">
              <a:latin typeface="Arial"/>
              <a:cs typeface="Arial"/>
            </a:endParaRPr>
          </a:p>
          <a:p>
            <a:pPr>
              <a:lnSpc>
                <a:spcPct val="100000"/>
              </a:lnSpc>
              <a:spcBef>
                <a:spcPts val="10"/>
              </a:spcBef>
            </a:pPr>
            <a:endParaRPr sz="1200">
              <a:latin typeface="Arial"/>
              <a:cs typeface="Arial"/>
            </a:endParaRPr>
          </a:p>
          <a:p>
            <a:pPr marL="12700" marR="5080" algn="just">
              <a:lnSpc>
                <a:spcPts val="1370"/>
              </a:lnSpc>
            </a:pPr>
            <a:r>
              <a:rPr sz="1200" dirty="0">
                <a:latin typeface="Arial"/>
                <a:cs typeface="Arial"/>
              </a:rPr>
              <a:t>Intrinsèquement </a:t>
            </a:r>
            <a:r>
              <a:rPr sz="1200" spc="-5" dirty="0">
                <a:latin typeface="Arial"/>
                <a:cs typeface="Arial"/>
              </a:rPr>
              <a:t>la ressource en </a:t>
            </a:r>
            <a:r>
              <a:rPr sz="1200" dirty="0">
                <a:latin typeface="Arial"/>
                <a:cs typeface="Arial"/>
              </a:rPr>
              <a:t>fréquences </a:t>
            </a:r>
            <a:r>
              <a:rPr sz="1200" spc="-5" dirty="0">
                <a:latin typeface="Arial"/>
                <a:cs typeface="Arial"/>
              </a:rPr>
              <a:t>demeure </a:t>
            </a:r>
            <a:r>
              <a:rPr sz="1200" spc="-10" dirty="0">
                <a:latin typeface="Arial"/>
                <a:cs typeface="Arial"/>
              </a:rPr>
              <a:t>limitée </a:t>
            </a:r>
            <a:r>
              <a:rPr sz="1200" spc="-5" dirty="0">
                <a:latin typeface="Arial"/>
                <a:cs typeface="Arial"/>
              </a:rPr>
              <a:t>et il </a:t>
            </a:r>
            <a:r>
              <a:rPr sz="1200" dirty="0">
                <a:latin typeface="Arial"/>
                <a:cs typeface="Arial"/>
              </a:rPr>
              <a:t>faut </a:t>
            </a:r>
            <a:r>
              <a:rPr sz="1200" spc="-5" dirty="0">
                <a:latin typeface="Arial"/>
                <a:cs typeface="Arial"/>
              </a:rPr>
              <a:t>donc la cultiver de plus en  plus soigneusement.</a:t>
            </a:r>
            <a:endParaRPr sz="1200">
              <a:latin typeface="Arial"/>
              <a:cs typeface="Arial"/>
            </a:endParaRPr>
          </a:p>
          <a:p>
            <a:pPr marL="2262505" marR="5080" algn="just">
              <a:lnSpc>
                <a:spcPct val="95700"/>
              </a:lnSpc>
              <a:spcBef>
                <a:spcPts val="1130"/>
              </a:spcBef>
            </a:pPr>
            <a:r>
              <a:rPr sz="1200" b="1" spc="-5" dirty="0">
                <a:latin typeface="Arial"/>
                <a:cs typeface="Arial"/>
              </a:rPr>
              <a:t>La rareté du spectre est une caractéristique essentielle.  </a:t>
            </a:r>
            <a:r>
              <a:rPr sz="1200" spc="-5" dirty="0">
                <a:latin typeface="Arial"/>
                <a:cs typeface="Arial"/>
              </a:rPr>
              <a:t>Certaines parties du spectre se </a:t>
            </a:r>
            <a:r>
              <a:rPr sz="1200" dirty="0">
                <a:latin typeface="Arial"/>
                <a:cs typeface="Arial"/>
              </a:rPr>
              <a:t>trouvent </a:t>
            </a:r>
            <a:r>
              <a:rPr sz="1200" spc="-5" dirty="0">
                <a:latin typeface="Arial"/>
                <a:cs typeface="Arial"/>
              </a:rPr>
              <a:t>assez </a:t>
            </a:r>
            <a:r>
              <a:rPr sz="1200" dirty="0">
                <a:latin typeface="Arial"/>
                <a:cs typeface="Arial"/>
              </a:rPr>
              <a:t>saturées </a:t>
            </a:r>
            <a:r>
              <a:rPr sz="1200" spc="-5" dirty="0">
                <a:latin typeface="Arial"/>
                <a:cs typeface="Arial"/>
              </a:rPr>
              <a:t>et  rendent nécessaires une bonne gestion de sa répartition. Une  </a:t>
            </a:r>
            <a:r>
              <a:rPr sz="1200" dirty="0">
                <a:latin typeface="Arial"/>
                <a:cs typeface="Arial"/>
              </a:rPr>
              <a:t>tarification </a:t>
            </a:r>
            <a:r>
              <a:rPr sz="1200" spc="-5" dirty="0">
                <a:latin typeface="Arial"/>
                <a:cs typeface="Arial"/>
              </a:rPr>
              <a:t>des </a:t>
            </a:r>
            <a:r>
              <a:rPr sz="1200" dirty="0">
                <a:latin typeface="Arial"/>
                <a:cs typeface="Arial"/>
              </a:rPr>
              <a:t>fréquences </a:t>
            </a:r>
            <a:r>
              <a:rPr sz="1200" spc="-5" dirty="0">
                <a:latin typeface="Arial"/>
                <a:cs typeface="Arial"/>
              </a:rPr>
              <a:t>(redevance) peut inciter </a:t>
            </a:r>
            <a:r>
              <a:rPr sz="1200" dirty="0">
                <a:latin typeface="Arial"/>
                <a:cs typeface="Arial"/>
              </a:rPr>
              <a:t>à faire  migrer </a:t>
            </a:r>
            <a:r>
              <a:rPr sz="1200" spc="-5" dirty="0">
                <a:latin typeface="Arial"/>
                <a:cs typeface="Arial"/>
              </a:rPr>
              <a:t>des </a:t>
            </a:r>
            <a:r>
              <a:rPr sz="1200" dirty="0">
                <a:latin typeface="Arial"/>
                <a:cs typeface="Arial"/>
              </a:rPr>
              <a:t>services vers </a:t>
            </a:r>
            <a:r>
              <a:rPr sz="1200" spc="-5" dirty="0">
                <a:latin typeface="Arial"/>
                <a:cs typeface="Arial"/>
              </a:rPr>
              <a:t>des bandes </a:t>
            </a:r>
            <a:r>
              <a:rPr sz="1200" dirty="0">
                <a:latin typeface="Arial"/>
                <a:cs typeface="Arial"/>
              </a:rPr>
              <a:t>moins</a:t>
            </a:r>
            <a:r>
              <a:rPr sz="1200" spc="-15" dirty="0">
                <a:latin typeface="Arial"/>
                <a:cs typeface="Arial"/>
              </a:rPr>
              <a:t> </a:t>
            </a:r>
            <a:r>
              <a:rPr sz="1200" dirty="0">
                <a:latin typeface="Arial"/>
                <a:cs typeface="Arial"/>
              </a:rPr>
              <a:t>saturées.</a:t>
            </a:r>
            <a:endParaRPr sz="1200">
              <a:latin typeface="Arial"/>
              <a:cs typeface="Arial"/>
            </a:endParaRPr>
          </a:p>
          <a:p>
            <a:pPr>
              <a:lnSpc>
                <a:spcPct val="100000"/>
              </a:lnSpc>
              <a:spcBef>
                <a:spcPts val="35"/>
              </a:spcBef>
            </a:pPr>
            <a:endParaRPr sz="1200">
              <a:latin typeface="Arial"/>
              <a:cs typeface="Arial"/>
            </a:endParaRPr>
          </a:p>
          <a:p>
            <a:pPr marL="2262505" marR="5715" algn="just">
              <a:lnSpc>
                <a:spcPts val="1380"/>
              </a:lnSpc>
            </a:pPr>
            <a:r>
              <a:rPr sz="1200" b="1" spc="-5" dirty="0">
                <a:solidFill>
                  <a:srgbClr val="0000FF"/>
                </a:solidFill>
                <a:latin typeface="Arial"/>
                <a:cs typeface="Arial"/>
              </a:rPr>
              <a:t>Le partage spectral </a:t>
            </a:r>
            <a:r>
              <a:rPr sz="1200" spc="-5" dirty="0">
                <a:latin typeface="Arial"/>
                <a:cs typeface="Arial"/>
              </a:rPr>
              <a:t>constitue la base même de la répartition  entre les </a:t>
            </a:r>
            <a:r>
              <a:rPr sz="1200" dirty="0">
                <a:latin typeface="Arial"/>
                <a:cs typeface="Arial"/>
              </a:rPr>
              <a:t>services. Il consiste à </a:t>
            </a:r>
            <a:r>
              <a:rPr sz="1200" spc="-5" dirty="0">
                <a:latin typeface="Arial"/>
                <a:cs typeface="Arial"/>
              </a:rPr>
              <a:t>faire cohabiter, dans une  même zone géographique, diverses émissions de fréquences  et de niveaux de puissances différents. Le partage spectral  dépend </a:t>
            </a:r>
            <a:r>
              <a:rPr sz="1200" dirty="0">
                <a:latin typeface="Arial"/>
                <a:cs typeface="Arial"/>
              </a:rPr>
              <a:t>fortement </a:t>
            </a:r>
            <a:r>
              <a:rPr sz="1200" spc="-5" dirty="0">
                <a:latin typeface="Arial"/>
                <a:cs typeface="Arial"/>
              </a:rPr>
              <a:t>des caractéristiques des équipements  d’émission et de</a:t>
            </a:r>
            <a:r>
              <a:rPr sz="1200" spc="5" dirty="0">
                <a:latin typeface="Arial"/>
                <a:cs typeface="Arial"/>
              </a:rPr>
              <a:t> </a:t>
            </a:r>
            <a:r>
              <a:rPr sz="1200" spc="-5" dirty="0">
                <a:latin typeface="Arial"/>
                <a:cs typeface="Arial"/>
              </a:rPr>
              <a:t>réception.</a:t>
            </a:r>
            <a:endParaRPr sz="1200">
              <a:latin typeface="Arial"/>
              <a:cs typeface="Arial"/>
            </a:endParaRPr>
          </a:p>
          <a:p>
            <a:pPr marL="2262505" marR="5715" algn="just">
              <a:lnSpc>
                <a:spcPct val="95700"/>
              </a:lnSpc>
              <a:spcBef>
                <a:spcPts val="1120"/>
              </a:spcBef>
            </a:pPr>
            <a:r>
              <a:rPr sz="1200" b="1" spc="-5" dirty="0">
                <a:solidFill>
                  <a:srgbClr val="0000FF"/>
                </a:solidFill>
                <a:latin typeface="Arial"/>
                <a:cs typeface="Arial"/>
              </a:rPr>
              <a:t>Le partage géographique </a:t>
            </a:r>
            <a:r>
              <a:rPr sz="1200" spc="-5" dirty="0">
                <a:latin typeface="Arial"/>
                <a:cs typeface="Arial"/>
              </a:rPr>
              <a:t>consiste </a:t>
            </a:r>
            <a:r>
              <a:rPr sz="1200" dirty="0">
                <a:latin typeface="Arial"/>
                <a:cs typeface="Arial"/>
              </a:rPr>
              <a:t>à </a:t>
            </a:r>
            <a:r>
              <a:rPr sz="1200" spc="-5" dirty="0">
                <a:latin typeface="Arial"/>
                <a:cs typeface="Arial"/>
              </a:rPr>
              <a:t>utiliser la même  fréquence dans des zones géographiques, qui seront  séparées par une distance suffisante, permettant d’atténuer  les brouillages.</a:t>
            </a:r>
            <a:endParaRPr sz="1200">
              <a:latin typeface="Arial"/>
              <a:cs typeface="Arial"/>
            </a:endParaRPr>
          </a:p>
          <a:p>
            <a:pPr>
              <a:lnSpc>
                <a:spcPct val="100000"/>
              </a:lnSpc>
              <a:spcBef>
                <a:spcPts val="35"/>
              </a:spcBef>
            </a:pPr>
            <a:endParaRPr sz="1000">
              <a:latin typeface="Arial"/>
              <a:cs typeface="Arial"/>
            </a:endParaRPr>
          </a:p>
          <a:p>
            <a:pPr marL="2262505" marR="5715" algn="just">
              <a:lnSpc>
                <a:spcPts val="1380"/>
              </a:lnSpc>
            </a:pPr>
            <a:r>
              <a:rPr sz="1200" b="1" spc="-5" dirty="0">
                <a:solidFill>
                  <a:srgbClr val="0000FF"/>
                </a:solidFill>
                <a:latin typeface="Arial"/>
                <a:cs typeface="Arial"/>
              </a:rPr>
              <a:t>Le partage temporel </a:t>
            </a:r>
            <a:r>
              <a:rPr sz="1200" spc="-5" dirty="0">
                <a:latin typeface="Arial"/>
                <a:cs typeface="Arial"/>
              </a:rPr>
              <a:t>consiste </a:t>
            </a:r>
            <a:r>
              <a:rPr sz="1200" dirty="0">
                <a:latin typeface="Arial"/>
                <a:cs typeface="Arial"/>
              </a:rPr>
              <a:t>à </a:t>
            </a:r>
            <a:r>
              <a:rPr sz="1200" spc="-5" dirty="0">
                <a:latin typeface="Arial"/>
                <a:cs typeface="Arial"/>
              </a:rPr>
              <a:t>alterner les temps  d’utilisation d’une même fréquence pour deux services  différents. </a:t>
            </a:r>
            <a:r>
              <a:rPr sz="1200" dirty="0">
                <a:latin typeface="Arial"/>
                <a:cs typeface="Arial"/>
              </a:rPr>
              <a:t>Essentiellement, ce </a:t>
            </a:r>
            <a:r>
              <a:rPr sz="1200" spc="-5" dirty="0">
                <a:latin typeface="Arial"/>
                <a:cs typeface="Arial"/>
              </a:rPr>
              <a:t>type de partage tient des  possibilités de multiplexage temporel offertes par les  </a:t>
            </a:r>
            <a:r>
              <a:rPr sz="1200" dirty="0">
                <a:latin typeface="Arial"/>
                <a:cs typeface="Arial"/>
              </a:rPr>
              <a:t>techniques</a:t>
            </a:r>
            <a:r>
              <a:rPr sz="1200" spc="-5" dirty="0">
                <a:latin typeface="Arial"/>
                <a:cs typeface="Arial"/>
              </a:rPr>
              <a:t> numériques.</a:t>
            </a:r>
            <a:endParaRPr sz="1200">
              <a:latin typeface="Arial"/>
              <a:cs typeface="Arial"/>
            </a:endParaRPr>
          </a:p>
        </p:txBody>
      </p:sp>
      <p:grpSp>
        <p:nvGrpSpPr>
          <p:cNvPr id="6" name="object 6"/>
          <p:cNvGrpSpPr/>
          <p:nvPr/>
        </p:nvGrpSpPr>
        <p:grpSpPr>
          <a:xfrm>
            <a:off x="555498" y="3995928"/>
            <a:ext cx="1991995" cy="4076700"/>
            <a:chOff x="555498" y="3995928"/>
            <a:chExt cx="1991995" cy="4076700"/>
          </a:xfrm>
        </p:grpSpPr>
        <p:sp>
          <p:nvSpPr>
            <p:cNvPr id="7" name="object 7"/>
            <p:cNvSpPr/>
            <p:nvPr/>
          </p:nvSpPr>
          <p:spPr>
            <a:xfrm>
              <a:off x="560070" y="4000500"/>
              <a:ext cx="1983105" cy="4067810"/>
            </a:xfrm>
            <a:custGeom>
              <a:avLst/>
              <a:gdLst/>
              <a:ahLst/>
              <a:cxnLst/>
              <a:rect l="l" t="t" r="r" b="b"/>
              <a:pathLst>
                <a:path w="1983105" h="4067809">
                  <a:moveTo>
                    <a:pt x="0" y="4067555"/>
                  </a:moveTo>
                  <a:lnTo>
                    <a:pt x="1982724" y="4067555"/>
                  </a:lnTo>
                  <a:lnTo>
                    <a:pt x="1982724" y="0"/>
                  </a:lnTo>
                  <a:lnTo>
                    <a:pt x="0" y="0"/>
                  </a:lnTo>
                  <a:lnTo>
                    <a:pt x="0" y="4067555"/>
                  </a:lnTo>
                  <a:close/>
                </a:path>
              </a:pathLst>
            </a:custGeom>
            <a:ln w="9144">
              <a:solidFill>
                <a:srgbClr val="FF0000"/>
              </a:solidFill>
            </a:ln>
          </p:spPr>
          <p:txBody>
            <a:bodyPr wrap="square" lIns="0" tIns="0" rIns="0" bIns="0" rtlCol="0"/>
            <a:lstStyle/>
            <a:p>
              <a:endParaRPr/>
            </a:p>
          </p:txBody>
        </p:sp>
        <p:sp>
          <p:nvSpPr>
            <p:cNvPr id="8" name="object 8"/>
            <p:cNvSpPr/>
            <p:nvPr/>
          </p:nvSpPr>
          <p:spPr>
            <a:xfrm>
              <a:off x="656844" y="4051549"/>
              <a:ext cx="1789176" cy="3962400"/>
            </a:xfrm>
            <a:prstGeom prst="rect">
              <a:avLst/>
            </a:prstGeom>
            <a:blipFill>
              <a:blip r:embed="rId3" cstate="print"/>
              <a:stretch>
                <a:fillRect/>
              </a:stretch>
            </a:blipFill>
          </p:spPr>
          <p:txBody>
            <a:bodyPr wrap="square" lIns="0" tIns="0" rIns="0" bIns="0" rtlCol="0"/>
            <a:lstStyle/>
            <a:p>
              <a:endParaRPr/>
            </a:p>
          </p:txBody>
        </p:sp>
      </p:grpSp>
      <p:grpSp>
        <p:nvGrpSpPr>
          <p:cNvPr id="9" name="object 9"/>
          <p:cNvGrpSpPr/>
          <p:nvPr/>
        </p:nvGrpSpPr>
        <p:grpSpPr>
          <a:xfrm>
            <a:off x="3195827" y="8052054"/>
            <a:ext cx="1610360" cy="1948814"/>
            <a:chOff x="3195827" y="8052054"/>
            <a:chExt cx="1610360" cy="1948814"/>
          </a:xfrm>
        </p:grpSpPr>
        <p:sp>
          <p:nvSpPr>
            <p:cNvPr id="10" name="object 10"/>
            <p:cNvSpPr/>
            <p:nvPr/>
          </p:nvSpPr>
          <p:spPr>
            <a:xfrm>
              <a:off x="3200399" y="8056626"/>
              <a:ext cx="1601470" cy="1939289"/>
            </a:xfrm>
            <a:custGeom>
              <a:avLst/>
              <a:gdLst/>
              <a:ahLst/>
              <a:cxnLst/>
              <a:rect l="l" t="t" r="r" b="b"/>
              <a:pathLst>
                <a:path w="1601470" h="1939290">
                  <a:moveTo>
                    <a:pt x="0" y="1939289"/>
                  </a:moveTo>
                  <a:lnTo>
                    <a:pt x="1600962" y="1939289"/>
                  </a:lnTo>
                  <a:lnTo>
                    <a:pt x="1600962" y="0"/>
                  </a:lnTo>
                  <a:lnTo>
                    <a:pt x="0" y="0"/>
                  </a:lnTo>
                  <a:lnTo>
                    <a:pt x="0" y="1939289"/>
                  </a:lnTo>
                  <a:close/>
                </a:path>
              </a:pathLst>
            </a:custGeom>
            <a:ln w="9144">
              <a:solidFill>
                <a:srgbClr val="FF0000"/>
              </a:solidFill>
            </a:ln>
          </p:spPr>
          <p:txBody>
            <a:bodyPr wrap="square" lIns="0" tIns="0" rIns="0" bIns="0" rtlCol="0"/>
            <a:lstStyle/>
            <a:p>
              <a:endParaRPr/>
            </a:p>
          </p:txBody>
        </p:sp>
        <p:sp>
          <p:nvSpPr>
            <p:cNvPr id="11" name="object 11"/>
            <p:cNvSpPr/>
            <p:nvPr/>
          </p:nvSpPr>
          <p:spPr>
            <a:xfrm>
              <a:off x="3241547" y="8097774"/>
              <a:ext cx="1407414" cy="1837938"/>
            </a:xfrm>
            <a:prstGeom prst="rect">
              <a:avLst/>
            </a:prstGeom>
            <a:blipFill>
              <a:blip r:embed="rId4" cstate="print"/>
              <a:stretch>
                <a:fillRect/>
              </a:stretch>
            </a:blipFill>
          </p:spPr>
          <p:txBody>
            <a:bodyPr wrap="square" lIns="0" tIns="0" rIns="0" bIns="0" rtlCol="0"/>
            <a:lstStyle/>
            <a:p>
              <a:endParaRPr/>
            </a:p>
          </p:txBody>
        </p:sp>
      </p:grpSp>
      <p:sp>
        <p:nvSpPr>
          <p:cNvPr id="12" name="object 12"/>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13" name="object 13"/>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18</a:t>
            </a:fld>
            <a:r>
              <a:rPr spc="-5" dirty="0"/>
              <a:t>/30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558" y="449067"/>
            <a:ext cx="6477635" cy="1132840"/>
          </a:xfrm>
          <a:prstGeom prst="rect">
            <a:avLst/>
          </a:prstGeom>
        </p:spPr>
        <p:txBody>
          <a:bodyPr vert="horz" wrap="square" lIns="0" tIns="12700" rIns="0" bIns="0" rtlCol="0">
            <a:spAutoFit/>
          </a:bodyPr>
          <a:lstStyle/>
          <a:p>
            <a:pPr marL="88900" algn="just">
              <a:lnSpc>
                <a:spcPct val="100000"/>
              </a:lnSpc>
              <a:spcBef>
                <a:spcPts val="100"/>
              </a:spcBef>
              <a:tabLst>
                <a:tab pos="2827655" algn="l"/>
                <a:tab pos="5490845" algn="l"/>
              </a:tabLst>
            </a:pPr>
            <a:r>
              <a:rPr sz="900" spc="-5" dirty="0">
                <a:solidFill>
                  <a:srgbClr val="FF00FF"/>
                </a:solidFill>
                <a:latin typeface="Comic Sans MS"/>
                <a:cs typeface="Comic Sans MS"/>
              </a:rPr>
              <a:t>AIX-MARSEILLE	</a:t>
            </a:r>
            <a:r>
              <a:rPr sz="700" spc="-5" dirty="0">
                <a:solidFill>
                  <a:srgbClr val="FF00FF"/>
                </a:solidFill>
                <a:latin typeface="Comic Sans MS"/>
                <a:cs typeface="Comic Sans MS"/>
                <a:hlinkClick r:id="rId2"/>
              </a:rPr>
              <a:t>www.lyceefourcade.fr.fm</a:t>
            </a:r>
            <a:r>
              <a:rPr sz="700" spc="-5" dirty="0">
                <a:solidFill>
                  <a:srgbClr val="FF00FF"/>
                </a:solidFill>
                <a:latin typeface="Comic Sans MS"/>
                <a:cs typeface="Comic Sans MS"/>
              </a:rPr>
              <a:t>	</a:t>
            </a:r>
            <a:r>
              <a:rPr sz="900" spc="-5" dirty="0">
                <a:solidFill>
                  <a:srgbClr val="FF00FF"/>
                </a:solidFill>
                <a:latin typeface="Comic Sans MS"/>
                <a:cs typeface="Comic Sans MS"/>
              </a:rPr>
              <a:t>ELECTRONIQUE</a:t>
            </a:r>
            <a:endParaRPr sz="900">
              <a:latin typeface="Comic Sans MS"/>
              <a:cs typeface="Comic Sans MS"/>
            </a:endParaRPr>
          </a:p>
          <a:p>
            <a:pPr>
              <a:lnSpc>
                <a:spcPct val="100000"/>
              </a:lnSpc>
              <a:spcBef>
                <a:spcPts val="25"/>
              </a:spcBef>
            </a:pPr>
            <a:endParaRPr sz="800">
              <a:latin typeface="Comic Sans MS"/>
              <a:cs typeface="Comic Sans MS"/>
            </a:endParaRPr>
          </a:p>
          <a:p>
            <a:pPr marL="12700" algn="just">
              <a:lnSpc>
                <a:spcPct val="100000"/>
              </a:lnSpc>
              <a:spcBef>
                <a:spcPts val="5"/>
              </a:spcBef>
            </a:pPr>
            <a:r>
              <a:rPr sz="1400" b="1" u="heavy" spc="-5" dirty="0">
                <a:solidFill>
                  <a:srgbClr val="0000FF"/>
                </a:solidFill>
                <a:uFill>
                  <a:solidFill>
                    <a:srgbClr val="0000FF"/>
                  </a:solidFill>
                </a:uFill>
                <a:latin typeface="Comic Sans MS"/>
                <a:cs typeface="Comic Sans MS"/>
              </a:rPr>
              <a:t>C.5.2 Classifications des </a:t>
            </a:r>
            <a:r>
              <a:rPr sz="1400" b="1" u="heavy" spc="-10" dirty="0">
                <a:solidFill>
                  <a:srgbClr val="0000FF"/>
                </a:solidFill>
                <a:uFill>
                  <a:solidFill>
                    <a:srgbClr val="0000FF"/>
                  </a:solidFill>
                </a:uFill>
                <a:latin typeface="Comic Sans MS"/>
                <a:cs typeface="Comic Sans MS"/>
              </a:rPr>
              <a:t>ondes </a:t>
            </a:r>
            <a:r>
              <a:rPr sz="1400" b="1" u="heavy" spc="-5" dirty="0">
                <a:solidFill>
                  <a:srgbClr val="0000FF"/>
                </a:solidFill>
                <a:uFill>
                  <a:solidFill>
                    <a:srgbClr val="0000FF"/>
                  </a:solidFill>
                </a:uFill>
                <a:latin typeface="Comic Sans MS"/>
                <a:cs typeface="Comic Sans MS"/>
              </a:rPr>
              <a:t>en</a:t>
            </a:r>
            <a:r>
              <a:rPr sz="1400" b="1" u="heavy" spc="10" dirty="0">
                <a:solidFill>
                  <a:srgbClr val="0000FF"/>
                </a:solidFill>
                <a:uFill>
                  <a:solidFill>
                    <a:srgbClr val="0000FF"/>
                  </a:solidFill>
                </a:uFill>
                <a:latin typeface="Comic Sans MS"/>
                <a:cs typeface="Comic Sans MS"/>
              </a:rPr>
              <a:t> </a:t>
            </a:r>
            <a:r>
              <a:rPr sz="1400" b="1" u="heavy" spc="-10" dirty="0">
                <a:solidFill>
                  <a:srgbClr val="0000FF"/>
                </a:solidFill>
                <a:uFill>
                  <a:solidFill>
                    <a:srgbClr val="0000FF"/>
                  </a:solidFill>
                </a:uFill>
                <a:latin typeface="Comic Sans MS"/>
                <a:cs typeface="Comic Sans MS"/>
              </a:rPr>
              <a:t>radiofréquences</a:t>
            </a:r>
            <a:endParaRPr sz="1400">
              <a:latin typeface="Comic Sans MS"/>
              <a:cs typeface="Comic Sans MS"/>
            </a:endParaRPr>
          </a:p>
          <a:p>
            <a:pPr marL="12700" marR="80010" algn="just">
              <a:lnSpc>
                <a:spcPts val="1380"/>
              </a:lnSpc>
              <a:spcBef>
                <a:spcPts val="710"/>
              </a:spcBef>
            </a:pPr>
            <a:r>
              <a:rPr sz="1200" spc="-5" dirty="0">
                <a:latin typeface="Arial"/>
                <a:cs typeface="Arial"/>
              </a:rPr>
              <a:t>Une </a:t>
            </a:r>
            <a:r>
              <a:rPr sz="1200" spc="-5" dirty="0">
                <a:solidFill>
                  <a:srgbClr val="0000FF"/>
                </a:solidFill>
                <a:latin typeface="Arial"/>
                <a:cs typeface="Arial"/>
              </a:rPr>
              <a:t>classification </a:t>
            </a:r>
            <a:r>
              <a:rPr sz="1200" spc="-5" dirty="0">
                <a:latin typeface="Arial"/>
                <a:cs typeface="Arial"/>
              </a:rPr>
              <a:t>des bandes de fréquence est nécessaire car les technologies </a:t>
            </a:r>
            <a:r>
              <a:rPr sz="1200" dirty="0">
                <a:latin typeface="Arial"/>
                <a:cs typeface="Arial"/>
              </a:rPr>
              <a:t>à </a:t>
            </a:r>
            <a:r>
              <a:rPr sz="1200" spc="-5" dirty="0">
                <a:latin typeface="Arial"/>
                <a:cs typeface="Arial"/>
              </a:rPr>
              <a:t>utiliser et les  conditions de propagation dépendent fortement de la longueur d’onde. </a:t>
            </a:r>
            <a:r>
              <a:rPr sz="1200" dirty="0">
                <a:latin typeface="Arial"/>
                <a:cs typeface="Arial"/>
              </a:rPr>
              <a:t>A </a:t>
            </a:r>
            <a:r>
              <a:rPr sz="1200" spc="-5" dirty="0">
                <a:latin typeface="Arial"/>
                <a:cs typeface="Arial"/>
              </a:rPr>
              <a:t>l’intérieur des bandes  de </a:t>
            </a:r>
            <a:r>
              <a:rPr sz="1200" dirty="0">
                <a:latin typeface="Arial"/>
                <a:cs typeface="Arial"/>
              </a:rPr>
              <a:t>fréquences, </a:t>
            </a:r>
            <a:r>
              <a:rPr sz="1200" spc="-5" dirty="0">
                <a:latin typeface="Arial"/>
                <a:cs typeface="Arial"/>
              </a:rPr>
              <a:t>les ondes ont des propriétés relativement</a:t>
            </a:r>
            <a:r>
              <a:rPr sz="1200" spc="15" dirty="0">
                <a:latin typeface="Arial"/>
                <a:cs typeface="Arial"/>
              </a:rPr>
              <a:t> </a:t>
            </a:r>
            <a:r>
              <a:rPr sz="1200" spc="-5" dirty="0">
                <a:latin typeface="Arial"/>
                <a:cs typeface="Arial"/>
              </a:rPr>
              <a:t>homogènes.</a:t>
            </a:r>
            <a:endParaRPr sz="1200">
              <a:latin typeface="Arial"/>
              <a:cs typeface="Arial"/>
            </a:endParaRPr>
          </a:p>
        </p:txBody>
      </p:sp>
      <p:sp>
        <p:nvSpPr>
          <p:cNvPr id="3" name="object 3"/>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4" name="object 4"/>
          <p:cNvSpPr/>
          <p:nvPr/>
        </p:nvSpPr>
        <p:spPr>
          <a:xfrm>
            <a:off x="4045458" y="8712707"/>
            <a:ext cx="1572260" cy="175260"/>
          </a:xfrm>
          <a:custGeom>
            <a:avLst/>
            <a:gdLst/>
            <a:ahLst/>
            <a:cxnLst/>
            <a:rect l="l" t="t" r="r" b="b"/>
            <a:pathLst>
              <a:path w="1572260" h="175259">
                <a:moveTo>
                  <a:pt x="1572006" y="0"/>
                </a:moveTo>
                <a:lnTo>
                  <a:pt x="0" y="0"/>
                </a:lnTo>
                <a:lnTo>
                  <a:pt x="0" y="175260"/>
                </a:lnTo>
                <a:lnTo>
                  <a:pt x="1572006" y="175260"/>
                </a:lnTo>
                <a:lnTo>
                  <a:pt x="1572006" y="0"/>
                </a:lnTo>
                <a:close/>
              </a:path>
            </a:pathLst>
          </a:custGeom>
          <a:solidFill>
            <a:srgbClr val="FFFF00"/>
          </a:solidFill>
        </p:spPr>
        <p:txBody>
          <a:bodyPr wrap="square" lIns="0" tIns="0" rIns="0" bIns="0" rtlCol="0"/>
          <a:lstStyle/>
          <a:p>
            <a:endParaRPr/>
          </a:p>
        </p:txBody>
      </p:sp>
      <p:sp>
        <p:nvSpPr>
          <p:cNvPr id="5" name="object 5"/>
          <p:cNvSpPr txBox="1"/>
          <p:nvPr/>
        </p:nvSpPr>
        <p:spPr>
          <a:xfrm>
            <a:off x="3762755" y="1693926"/>
            <a:ext cx="535940" cy="175260"/>
          </a:xfrm>
          <a:prstGeom prst="rect">
            <a:avLst/>
          </a:prstGeom>
          <a:solidFill>
            <a:srgbClr val="FFFF00"/>
          </a:solidFill>
        </p:spPr>
        <p:txBody>
          <a:bodyPr vert="horz" wrap="square" lIns="0" tIns="0" rIns="0" bIns="0" rtlCol="0">
            <a:spAutoFit/>
          </a:bodyPr>
          <a:lstStyle/>
          <a:p>
            <a:pPr>
              <a:lnSpc>
                <a:spcPts val="1350"/>
              </a:lnSpc>
            </a:pPr>
            <a:r>
              <a:rPr sz="1200" b="1" dirty="0">
                <a:solidFill>
                  <a:srgbClr val="0000FF"/>
                </a:solidFill>
                <a:latin typeface="Arial"/>
                <a:cs typeface="Arial"/>
              </a:rPr>
              <a:t>λ = c /</a:t>
            </a:r>
            <a:r>
              <a:rPr sz="1200" b="1" spc="-95" dirty="0">
                <a:solidFill>
                  <a:srgbClr val="0000FF"/>
                </a:solidFill>
                <a:latin typeface="Arial"/>
                <a:cs typeface="Arial"/>
              </a:rPr>
              <a:t> </a:t>
            </a:r>
            <a:r>
              <a:rPr sz="1200" b="1" dirty="0">
                <a:solidFill>
                  <a:srgbClr val="0000FF"/>
                </a:solidFill>
                <a:latin typeface="Arial"/>
                <a:cs typeface="Arial"/>
              </a:rPr>
              <a:t>f</a:t>
            </a:r>
            <a:endParaRPr sz="1200">
              <a:latin typeface="Arial"/>
              <a:cs typeface="Arial"/>
            </a:endParaRPr>
          </a:p>
        </p:txBody>
      </p:sp>
      <p:sp>
        <p:nvSpPr>
          <p:cNvPr id="6" name="object 6"/>
          <p:cNvSpPr txBox="1"/>
          <p:nvPr/>
        </p:nvSpPr>
        <p:spPr>
          <a:xfrm>
            <a:off x="1964435" y="1643633"/>
            <a:ext cx="2994660" cy="585470"/>
          </a:xfrm>
          <a:prstGeom prst="rect">
            <a:avLst/>
          </a:prstGeom>
          <a:ln w="9144">
            <a:solidFill>
              <a:srgbClr val="FF0000"/>
            </a:solidFill>
          </a:ln>
        </p:spPr>
        <p:txBody>
          <a:bodyPr vert="horz" wrap="square" lIns="0" tIns="38735" rIns="0" bIns="0" rtlCol="0">
            <a:spAutoFit/>
          </a:bodyPr>
          <a:lstStyle/>
          <a:p>
            <a:pPr marL="95885">
              <a:lnSpc>
                <a:spcPts val="1415"/>
              </a:lnSpc>
              <a:spcBef>
                <a:spcPts val="305"/>
              </a:spcBef>
            </a:pPr>
            <a:r>
              <a:rPr sz="1200" spc="-5" dirty="0">
                <a:solidFill>
                  <a:srgbClr val="0000FF"/>
                </a:solidFill>
                <a:latin typeface="Arial"/>
                <a:cs typeface="Arial"/>
              </a:rPr>
              <a:t>longueur d’onde </a:t>
            </a:r>
            <a:r>
              <a:rPr sz="1200" dirty="0">
                <a:solidFill>
                  <a:srgbClr val="0000FF"/>
                </a:solidFill>
                <a:latin typeface="Arial"/>
                <a:cs typeface="Arial"/>
              </a:rPr>
              <a:t>λ ,</a:t>
            </a:r>
            <a:r>
              <a:rPr sz="1200" spc="-5" dirty="0">
                <a:solidFill>
                  <a:srgbClr val="0000FF"/>
                </a:solidFill>
                <a:latin typeface="Arial"/>
                <a:cs typeface="Arial"/>
              </a:rPr>
              <a:t> </a:t>
            </a:r>
            <a:r>
              <a:rPr sz="1200" dirty="0">
                <a:solidFill>
                  <a:srgbClr val="0000FF"/>
                </a:solidFill>
                <a:latin typeface="Arial"/>
                <a:cs typeface="Arial"/>
              </a:rPr>
              <a:t>avec</a:t>
            </a:r>
            <a:endParaRPr sz="1200">
              <a:latin typeface="Arial"/>
              <a:cs typeface="Arial"/>
            </a:endParaRPr>
          </a:p>
          <a:p>
            <a:pPr marL="95885" marR="104139">
              <a:lnSpc>
                <a:spcPts val="1150"/>
              </a:lnSpc>
              <a:spcBef>
                <a:spcPts val="55"/>
              </a:spcBef>
            </a:pPr>
            <a:r>
              <a:rPr sz="1000" dirty="0">
                <a:solidFill>
                  <a:srgbClr val="0000FF"/>
                </a:solidFill>
                <a:latin typeface="Arial"/>
                <a:cs typeface="Arial"/>
              </a:rPr>
              <a:t>c </a:t>
            </a:r>
            <a:r>
              <a:rPr sz="1000" spc="-110" dirty="0">
                <a:solidFill>
                  <a:srgbClr val="0000FF"/>
                </a:solidFill>
                <a:latin typeface="Wingdings"/>
                <a:cs typeface="Wingdings"/>
              </a:rPr>
              <a:t></a:t>
            </a:r>
            <a:r>
              <a:rPr sz="1000" spc="-110" dirty="0">
                <a:solidFill>
                  <a:srgbClr val="0000FF"/>
                </a:solidFill>
                <a:latin typeface="Times New Roman"/>
                <a:cs typeface="Times New Roman"/>
              </a:rPr>
              <a:t> </a:t>
            </a:r>
            <a:r>
              <a:rPr sz="1000" dirty="0">
                <a:solidFill>
                  <a:srgbClr val="0000FF"/>
                </a:solidFill>
                <a:latin typeface="Arial"/>
                <a:cs typeface="Arial"/>
              </a:rPr>
              <a:t>vitesse de propagation de l’onde, c=3 </a:t>
            </a:r>
            <a:r>
              <a:rPr sz="1000" spc="-5" dirty="0">
                <a:solidFill>
                  <a:srgbClr val="0000FF"/>
                </a:solidFill>
                <a:latin typeface="Arial"/>
                <a:cs typeface="Arial"/>
              </a:rPr>
              <a:t>10</a:t>
            </a:r>
            <a:r>
              <a:rPr sz="975" spc="-7" baseline="42735" dirty="0">
                <a:solidFill>
                  <a:srgbClr val="0000FF"/>
                </a:solidFill>
                <a:latin typeface="Arial"/>
                <a:cs typeface="Arial"/>
              </a:rPr>
              <a:t>8</a:t>
            </a:r>
            <a:r>
              <a:rPr sz="1000" spc="-5" dirty="0">
                <a:solidFill>
                  <a:srgbClr val="0000FF"/>
                </a:solidFill>
                <a:latin typeface="Arial"/>
                <a:cs typeface="Arial"/>
              </a:rPr>
              <a:t>m/s  </a:t>
            </a:r>
            <a:r>
              <a:rPr sz="1000" dirty="0">
                <a:solidFill>
                  <a:srgbClr val="0000FF"/>
                </a:solidFill>
                <a:latin typeface="Arial"/>
                <a:cs typeface="Arial"/>
              </a:rPr>
              <a:t>f </a:t>
            </a:r>
            <a:r>
              <a:rPr sz="1000" spc="-110" dirty="0">
                <a:solidFill>
                  <a:srgbClr val="0000FF"/>
                </a:solidFill>
                <a:latin typeface="Wingdings"/>
                <a:cs typeface="Wingdings"/>
              </a:rPr>
              <a:t></a:t>
            </a:r>
            <a:r>
              <a:rPr sz="1000" spc="-110" dirty="0">
                <a:solidFill>
                  <a:srgbClr val="0000FF"/>
                </a:solidFill>
                <a:latin typeface="Times New Roman"/>
                <a:cs typeface="Times New Roman"/>
              </a:rPr>
              <a:t> </a:t>
            </a:r>
            <a:r>
              <a:rPr sz="1000" dirty="0">
                <a:solidFill>
                  <a:srgbClr val="0000FF"/>
                </a:solidFill>
                <a:latin typeface="Arial"/>
                <a:cs typeface="Arial"/>
              </a:rPr>
              <a:t>fréquence de</a:t>
            </a:r>
            <a:r>
              <a:rPr sz="1000" spc="-30" dirty="0">
                <a:solidFill>
                  <a:srgbClr val="0000FF"/>
                </a:solidFill>
                <a:latin typeface="Arial"/>
                <a:cs typeface="Arial"/>
              </a:rPr>
              <a:t> </a:t>
            </a:r>
            <a:r>
              <a:rPr sz="1000" dirty="0">
                <a:solidFill>
                  <a:srgbClr val="0000FF"/>
                </a:solidFill>
                <a:latin typeface="Arial"/>
                <a:cs typeface="Arial"/>
              </a:rPr>
              <a:t>l’onde</a:t>
            </a:r>
            <a:endParaRPr sz="1000">
              <a:latin typeface="Arial"/>
              <a:cs typeface="Arial"/>
            </a:endParaRPr>
          </a:p>
        </p:txBody>
      </p:sp>
      <p:sp>
        <p:nvSpPr>
          <p:cNvPr id="7" name="object 7"/>
          <p:cNvSpPr/>
          <p:nvPr/>
        </p:nvSpPr>
        <p:spPr>
          <a:xfrm>
            <a:off x="598931" y="6882383"/>
            <a:ext cx="1609344" cy="124205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53212" y="8256265"/>
            <a:ext cx="1705356" cy="1719833"/>
          </a:xfrm>
          <a:prstGeom prst="rect">
            <a:avLst/>
          </a:prstGeom>
          <a:blipFill>
            <a:blip r:embed="rId4" cstate="print"/>
            <a:stretch>
              <a:fillRect/>
            </a:stretch>
          </a:blipFill>
        </p:spPr>
        <p:txBody>
          <a:bodyPr wrap="square" lIns="0" tIns="0" rIns="0" bIns="0" rtlCol="0"/>
          <a:lstStyle/>
          <a:p>
            <a:endParaRPr/>
          </a:p>
        </p:txBody>
      </p:sp>
      <p:graphicFrame>
        <p:nvGraphicFramePr>
          <p:cNvPr id="9" name="object 9"/>
          <p:cNvGraphicFramePr>
            <a:graphicFrameLocks noGrp="1"/>
          </p:cNvGraphicFramePr>
          <p:nvPr/>
        </p:nvGraphicFramePr>
        <p:xfrm>
          <a:off x="486155" y="2346960"/>
          <a:ext cx="6598284" cy="7675245"/>
        </p:xfrm>
        <a:graphic>
          <a:graphicData uri="http://schemas.openxmlformats.org/drawingml/2006/table">
            <a:tbl>
              <a:tblPr firstRow="1" bandRow="1">
                <a:tableStyleId>{2D5ABB26-0587-4C30-8999-92F81FD0307C}</a:tableStyleId>
              </a:tblPr>
              <a:tblGrid>
                <a:gridCol w="1214755"/>
                <a:gridCol w="591184"/>
                <a:gridCol w="758189"/>
                <a:gridCol w="1979929"/>
                <a:gridCol w="2023109"/>
              </a:tblGrid>
              <a:tr h="369570">
                <a:tc>
                  <a:txBody>
                    <a:bodyPr/>
                    <a:lstStyle/>
                    <a:p>
                      <a:pPr marL="99060">
                        <a:lnSpc>
                          <a:spcPts val="1430"/>
                        </a:lnSpc>
                      </a:pPr>
                      <a:r>
                        <a:rPr sz="1200" b="1" spc="-5" dirty="0">
                          <a:solidFill>
                            <a:srgbClr val="9A3300"/>
                          </a:solidFill>
                          <a:latin typeface="Arial"/>
                          <a:cs typeface="Arial"/>
                        </a:rPr>
                        <a:t>Dénomination</a:t>
                      </a:r>
                      <a:endParaRPr sz="1200">
                        <a:latin typeface="Arial"/>
                        <a:cs typeface="Arial"/>
                      </a:endParaRPr>
                    </a:p>
                  </a:txBody>
                  <a:tcPr marL="0" marR="0" marT="0" marB="0">
                    <a:lnL w="19050">
                      <a:solidFill>
                        <a:srgbClr val="9A3300"/>
                      </a:solidFill>
                      <a:prstDash val="solid"/>
                    </a:lnL>
                    <a:lnR w="6350">
                      <a:solidFill>
                        <a:srgbClr val="000000"/>
                      </a:solidFill>
                      <a:prstDash val="solid"/>
                    </a:lnR>
                    <a:lnT w="19050">
                      <a:solidFill>
                        <a:srgbClr val="9A3300"/>
                      </a:solidFill>
                      <a:prstDash val="solid"/>
                    </a:lnT>
                    <a:lnB w="19050">
                      <a:solidFill>
                        <a:srgbClr val="9A3300"/>
                      </a:solidFill>
                      <a:prstDash val="solid"/>
                    </a:lnB>
                    <a:solidFill>
                      <a:srgbClr val="FFCC9A"/>
                    </a:solidFill>
                  </a:tcPr>
                </a:tc>
                <a:tc gridSpan="2">
                  <a:txBody>
                    <a:bodyPr/>
                    <a:lstStyle/>
                    <a:p>
                      <a:pPr marL="52069" marR="45085" indent="236854">
                        <a:lnSpc>
                          <a:spcPts val="1380"/>
                        </a:lnSpc>
                        <a:spcBef>
                          <a:spcPts val="85"/>
                        </a:spcBef>
                      </a:pPr>
                      <a:r>
                        <a:rPr sz="1200" b="1" spc="-5" dirty="0">
                          <a:solidFill>
                            <a:srgbClr val="9A3300"/>
                          </a:solidFill>
                          <a:latin typeface="Arial"/>
                          <a:cs typeface="Arial"/>
                        </a:rPr>
                        <a:t>Fréquence  </a:t>
                      </a:r>
                      <a:r>
                        <a:rPr sz="1200" b="1" dirty="0">
                          <a:solidFill>
                            <a:srgbClr val="9A3300"/>
                          </a:solidFill>
                          <a:latin typeface="Arial"/>
                          <a:cs typeface="Arial"/>
                        </a:rPr>
                        <a:t>Longueur</a:t>
                      </a:r>
                      <a:r>
                        <a:rPr sz="1200" b="1" spc="-100" dirty="0">
                          <a:solidFill>
                            <a:srgbClr val="9A3300"/>
                          </a:solidFill>
                          <a:latin typeface="Arial"/>
                          <a:cs typeface="Arial"/>
                        </a:rPr>
                        <a:t> </a:t>
                      </a:r>
                      <a:r>
                        <a:rPr sz="1200" b="1" dirty="0">
                          <a:solidFill>
                            <a:srgbClr val="9A3300"/>
                          </a:solidFill>
                          <a:latin typeface="Arial"/>
                          <a:cs typeface="Arial"/>
                        </a:rPr>
                        <a:t>d’onde</a:t>
                      </a:r>
                      <a:endParaRPr sz="1200">
                        <a:latin typeface="Arial"/>
                        <a:cs typeface="Arial"/>
                      </a:endParaRPr>
                    </a:p>
                  </a:txBody>
                  <a:tcPr marL="0" marR="0" marT="10795" marB="0">
                    <a:lnL w="6350">
                      <a:solidFill>
                        <a:srgbClr val="000000"/>
                      </a:solidFill>
                      <a:prstDash val="solid"/>
                    </a:lnL>
                    <a:lnR w="6350">
                      <a:solidFill>
                        <a:srgbClr val="000000"/>
                      </a:solidFill>
                      <a:prstDash val="solid"/>
                    </a:lnR>
                    <a:lnT w="19050">
                      <a:solidFill>
                        <a:srgbClr val="9A3300"/>
                      </a:solidFill>
                      <a:prstDash val="solid"/>
                    </a:lnT>
                    <a:lnB w="19050">
                      <a:solidFill>
                        <a:srgbClr val="9A3300"/>
                      </a:solidFill>
                      <a:prstDash val="solid"/>
                    </a:lnB>
                    <a:solidFill>
                      <a:srgbClr val="FFCC9A"/>
                    </a:solidFill>
                  </a:tcPr>
                </a:tc>
                <a:tc hMerge="1">
                  <a:txBody>
                    <a:bodyPr/>
                    <a:lstStyle/>
                    <a:p>
                      <a:endParaRPr/>
                    </a:p>
                  </a:txBody>
                  <a:tcPr marL="0" marR="0" marT="0" marB="0"/>
                </a:tc>
                <a:tc>
                  <a:txBody>
                    <a:bodyPr/>
                    <a:lstStyle/>
                    <a:p>
                      <a:pPr marL="545465">
                        <a:lnSpc>
                          <a:spcPts val="1430"/>
                        </a:lnSpc>
                      </a:pPr>
                      <a:r>
                        <a:rPr sz="1200" b="1" spc="-5" dirty="0">
                          <a:solidFill>
                            <a:srgbClr val="9A3300"/>
                          </a:solidFill>
                          <a:latin typeface="Arial"/>
                          <a:cs typeface="Arial"/>
                        </a:rPr>
                        <a:t>Propagation</a:t>
                      </a:r>
                      <a:endParaRPr sz="12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9A3300"/>
                      </a:solidFill>
                      <a:prstDash val="solid"/>
                    </a:lnT>
                    <a:lnB w="19050">
                      <a:solidFill>
                        <a:srgbClr val="9A3300"/>
                      </a:solidFill>
                      <a:prstDash val="solid"/>
                    </a:lnB>
                    <a:solidFill>
                      <a:srgbClr val="FFCC9A"/>
                    </a:solidFill>
                  </a:tcPr>
                </a:tc>
                <a:tc>
                  <a:txBody>
                    <a:bodyPr/>
                    <a:lstStyle/>
                    <a:p>
                      <a:pPr marL="596265">
                        <a:lnSpc>
                          <a:spcPts val="1430"/>
                        </a:lnSpc>
                      </a:pPr>
                      <a:r>
                        <a:rPr sz="1200" b="1" spc="-5" dirty="0">
                          <a:solidFill>
                            <a:srgbClr val="9A3300"/>
                          </a:solidFill>
                          <a:latin typeface="Arial"/>
                          <a:cs typeface="Arial"/>
                        </a:rPr>
                        <a:t>Application</a:t>
                      </a:r>
                      <a:endParaRPr sz="1200">
                        <a:latin typeface="Arial"/>
                        <a:cs typeface="Arial"/>
                      </a:endParaRPr>
                    </a:p>
                  </a:txBody>
                  <a:tcPr marL="0" marR="0" marT="0" marB="0">
                    <a:lnL w="6350">
                      <a:solidFill>
                        <a:srgbClr val="000000"/>
                      </a:solidFill>
                      <a:prstDash val="solid"/>
                    </a:lnL>
                    <a:lnR w="19050">
                      <a:solidFill>
                        <a:srgbClr val="9A3300"/>
                      </a:solidFill>
                      <a:prstDash val="solid"/>
                    </a:lnR>
                    <a:lnT w="19050">
                      <a:solidFill>
                        <a:srgbClr val="9A3300"/>
                      </a:solidFill>
                      <a:prstDash val="solid"/>
                    </a:lnT>
                    <a:lnB w="19050">
                      <a:solidFill>
                        <a:srgbClr val="9A3300"/>
                      </a:solidFill>
                      <a:prstDash val="solid"/>
                    </a:lnB>
                    <a:solidFill>
                      <a:srgbClr val="FFCC9A"/>
                    </a:solidFill>
                  </a:tcPr>
                </a:tc>
              </a:tr>
              <a:tr h="654939">
                <a:tc>
                  <a:txBody>
                    <a:bodyPr/>
                    <a:lstStyle/>
                    <a:p>
                      <a:pPr algn="ctr">
                        <a:lnSpc>
                          <a:spcPts val="1400"/>
                        </a:lnSpc>
                      </a:pPr>
                      <a:r>
                        <a:rPr sz="1200" b="1" spc="-5" dirty="0">
                          <a:solidFill>
                            <a:srgbClr val="0000FF"/>
                          </a:solidFill>
                          <a:latin typeface="Arial"/>
                          <a:cs typeface="Arial"/>
                        </a:rPr>
                        <a:t>Ondes</a:t>
                      </a:r>
                      <a:r>
                        <a:rPr sz="1200" b="1" spc="-40" dirty="0">
                          <a:solidFill>
                            <a:srgbClr val="0000FF"/>
                          </a:solidFill>
                          <a:latin typeface="Arial"/>
                          <a:cs typeface="Arial"/>
                        </a:rPr>
                        <a:t> </a:t>
                      </a:r>
                      <a:r>
                        <a:rPr sz="1200" b="1" spc="-5" dirty="0">
                          <a:solidFill>
                            <a:srgbClr val="0000FF"/>
                          </a:solidFill>
                          <a:latin typeface="Arial"/>
                          <a:cs typeface="Arial"/>
                        </a:rPr>
                        <a:t>longues</a:t>
                      </a:r>
                      <a:endParaRPr sz="1200">
                        <a:latin typeface="Arial"/>
                        <a:cs typeface="Arial"/>
                      </a:endParaRPr>
                    </a:p>
                    <a:p>
                      <a:pPr algn="ctr">
                        <a:lnSpc>
                          <a:spcPts val="1500"/>
                        </a:lnSpc>
                      </a:pPr>
                      <a:r>
                        <a:rPr sz="1300" b="1" spc="-5" dirty="0">
                          <a:solidFill>
                            <a:srgbClr val="0000FF"/>
                          </a:solidFill>
                          <a:latin typeface="Arial"/>
                          <a:cs typeface="Arial"/>
                        </a:rPr>
                        <a:t>G.O.</a:t>
                      </a:r>
                      <a:endParaRPr sz="1300">
                        <a:latin typeface="Arial"/>
                        <a:cs typeface="Arial"/>
                      </a:endParaRPr>
                    </a:p>
                    <a:p>
                      <a:pPr algn="ctr">
                        <a:lnSpc>
                          <a:spcPts val="1525"/>
                        </a:lnSpc>
                      </a:pPr>
                      <a:r>
                        <a:rPr sz="1300" b="1" dirty="0">
                          <a:solidFill>
                            <a:srgbClr val="0000FF"/>
                          </a:solidFill>
                          <a:latin typeface="Arial"/>
                          <a:cs typeface="Arial"/>
                        </a:rPr>
                        <a:t>L.W.</a:t>
                      </a:r>
                      <a:endParaRPr sz="1300">
                        <a:latin typeface="Arial"/>
                        <a:cs typeface="Arial"/>
                      </a:endParaRPr>
                    </a:p>
                  </a:txBody>
                  <a:tcPr marL="0" marR="0" marT="0" marB="0">
                    <a:lnL w="19050">
                      <a:solidFill>
                        <a:srgbClr val="9A3300"/>
                      </a:solidFill>
                      <a:prstDash val="solid"/>
                    </a:lnL>
                    <a:lnR w="6350">
                      <a:solidFill>
                        <a:srgbClr val="000000"/>
                      </a:solidFill>
                      <a:prstDash val="solid"/>
                    </a:lnR>
                    <a:lnT w="19050">
                      <a:solidFill>
                        <a:srgbClr val="9A3300"/>
                      </a:solidFill>
                      <a:prstDash val="solid"/>
                    </a:lnT>
                    <a:lnB w="6350">
                      <a:solidFill>
                        <a:srgbClr val="000000"/>
                      </a:solidFill>
                      <a:prstDash val="solid"/>
                    </a:lnB>
                    <a:solidFill>
                      <a:srgbClr val="CCFFFF"/>
                    </a:solidFill>
                  </a:tcPr>
                </a:tc>
                <a:tc gridSpan="2">
                  <a:txBody>
                    <a:bodyPr/>
                    <a:lstStyle/>
                    <a:p>
                      <a:pPr marL="109220" marR="131445" indent="-16510">
                        <a:lnSpc>
                          <a:spcPts val="1380"/>
                        </a:lnSpc>
                        <a:spcBef>
                          <a:spcPts val="80"/>
                        </a:spcBef>
                      </a:pPr>
                      <a:r>
                        <a:rPr sz="1200" spc="-5" dirty="0">
                          <a:solidFill>
                            <a:srgbClr val="0000FF"/>
                          </a:solidFill>
                          <a:latin typeface="Arial"/>
                          <a:cs typeface="Arial"/>
                        </a:rPr>
                        <a:t>30kHz </a:t>
                      </a:r>
                      <a:r>
                        <a:rPr sz="1200" dirty="0">
                          <a:solidFill>
                            <a:srgbClr val="0000FF"/>
                          </a:solidFill>
                          <a:latin typeface="Arial"/>
                          <a:cs typeface="Arial"/>
                        </a:rPr>
                        <a:t>à</a:t>
                      </a:r>
                      <a:r>
                        <a:rPr sz="1200" spc="-85" dirty="0">
                          <a:solidFill>
                            <a:srgbClr val="0000FF"/>
                          </a:solidFill>
                          <a:latin typeface="Arial"/>
                          <a:cs typeface="Arial"/>
                        </a:rPr>
                        <a:t> </a:t>
                      </a:r>
                      <a:r>
                        <a:rPr sz="1200" spc="-5" dirty="0">
                          <a:solidFill>
                            <a:srgbClr val="0000FF"/>
                          </a:solidFill>
                          <a:latin typeface="Arial"/>
                          <a:cs typeface="Arial"/>
                        </a:rPr>
                        <a:t>300kHz  </a:t>
                      </a:r>
                      <a:r>
                        <a:rPr sz="1200" dirty="0">
                          <a:solidFill>
                            <a:srgbClr val="0000FF"/>
                          </a:solidFill>
                          <a:latin typeface="Arial"/>
                          <a:cs typeface="Arial"/>
                        </a:rPr>
                        <a:t>10km &gt; λ &gt;</a:t>
                      </a:r>
                      <a:r>
                        <a:rPr sz="1200" spc="-95" dirty="0">
                          <a:solidFill>
                            <a:srgbClr val="0000FF"/>
                          </a:solidFill>
                          <a:latin typeface="Arial"/>
                          <a:cs typeface="Arial"/>
                        </a:rPr>
                        <a:t> </a:t>
                      </a:r>
                      <a:r>
                        <a:rPr sz="1200" dirty="0">
                          <a:solidFill>
                            <a:srgbClr val="0000FF"/>
                          </a:solidFill>
                          <a:latin typeface="Arial"/>
                          <a:cs typeface="Arial"/>
                        </a:rPr>
                        <a:t>1km</a:t>
                      </a:r>
                      <a:endParaRPr sz="1200">
                        <a:latin typeface="Arial"/>
                        <a:cs typeface="Arial"/>
                      </a:endParaRPr>
                    </a:p>
                  </a:txBody>
                  <a:tcPr marL="0" marR="0" marT="10160" marB="0">
                    <a:lnL w="6350">
                      <a:solidFill>
                        <a:srgbClr val="000000"/>
                      </a:solidFill>
                      <a:prstDash val="solid"/>
                    </a:lnL>
                    <a:lnR w="6350">
                      <a:solidFill>
                        <a:srgbClr val="000000"/>
                      </a:solidFill>
                      <a:prstDash val="solid"/>
                    </a:lnR>
                    <a:lnT w="19050">
                      <a:solidFill>
                        <a:srgbClr val="9A3300"/>
                      </a:solidFill>
                      <a:prstDash val="solid"/>
                    </a:lnT>
                    <a:lnB w="6350">
                      <a:solidFill>
                        <a:srgbClr val="000000"/>
                      </a:solidFill>
                      <a:prstDash val="solid"/>
                    </a:lnB>
                    <a:solidFill>
                      <a:srgbClr val="CCFFFF"/>
                    </a:solidFill>
                  </a:tcPr>
                </a:tc>
                <a:tc hMerge="1">
                  <a:txBody>
                    <a:bodyPr/>
                    <a:lstStyle/>
                    <a:p>
                      <a:endParaRPr/>
                    </a:p>
                  </a:txBody>
                  <a:tcPr marL="0" marR="0" marT="0" marB="0"/>
                </a:tc>
                <a:tc>
                  <a:txBody>
                    <a:bodyPr/>
                    <a:lstStyle/>
                    <a:p>
                      <a:pPr marL="192405" indent="-149225">
                        <a:lnSpc>
                          <a:spcPts val="1170"/>
                        </a:lnSpc>
                        <a:buAutoNum type="arabicParenR"/>
                        <a:tabLst>
                          <a:tab pos="193040" algn="l"/>
                        </a:tabLst>
                      </a:pPr>
                      <a:r>
                        <a:rPr sz="1000" dirty="0">
                          <a:latin typeface="Arial"/>
                          <a:cs typeface="Arial"/>
                        </a:rPr>
                        <a:t>Onde de</a:t>
                      </a:r>
                      <a:r>
                        <a:rPr sz="1000" spc="-100" dirty="0">
                          <a:latin typeface="Arial"/>
                          <a:cs typeface="Arial"/>
                        </a:rPr>
                        <a:t> </a:t>
                      </a:r>
                      <a:r>
                        <a:rPr sz="1000" dirty="0">
                          <a:latin typeface="Arial"/>
                          <a:cs typeface="Arial"/>
                        </a:rPr>
                        <a:t>sol.</a:t>
                      </a:r>
                      <a:endParaRPr sz="1000">
                        <a:latin typeface="Arial"/>
                        <a:cs typeface="Arial"/>
                      </a:endParaRPr>
                    </a:p>
                    <a:p>
                      <a:pPr marL="179705" marR="37465" indent="-135890">
                        <a:lnSpc>
                          <a:spcPts val="1150"/>
                        </a:lnSpc>
                        <a:spcBef>
                          <a:spcPts val="50"/>
                        </a:spcBef>
                        <a:buAutoNum type="arabicParenR"/>
                        <a:tabLst>
                          <a:tab pos="231775" algn="l"/>
                        </a:tabLst>
                      </a:pPr>
                      <a:r>
                        <a:rPr sz="1000" dirty="0">
                          <a:latin typeface="Arial"/>
                          <a:cs typeface="Arial"/>
                        </a:rPr>
                        <a:t>Par réflexion des ondes sur  l’ionosphère.</a:t>
                      </a:r>
                      <a:endParaRPr sz="1000">
                        <a:latin typeface="Arial"/>
                        <a:cs typeface="Arial"/>
                      </a:endParaRPr>
                    </a:p>
                  </a:txBody>
                  <a:tcPr marL="0" marR="0" marT="0" marB="0">
                    <a:lnL w="6350">
                      <a:solidFill>
                        <a:srgbClr val="000000"/>
                      </a:solidFill>
                      <a:prstDash val="solid"/>
                    </a:lnL>
                    <a:lnR w="6350">
                      <a:solidFill>
                        <a:srgbClr val="000000"/>
                      </a:solidFill>
                      <a:prstDash val="solid"/>
                    </a:lnR>
                    <a:lnT w="19050">
                      <a:solidFill>
                        <a:srgbClr val="9A3300"/>
                      </a:solidFill>
                      <a:prstDash val="solid"/>
                    </a:lnT>
                    <a:lnB w="6350">
                      <a:solidFill>
                        <a:srgbClr val="000000"/>
                      </a:solidFill>
                      <a:prstDash val="solid"/>
                    </a:lnB>
                  </a:tcPr>
                </a:tc>
                <a:tc>
                  <a:txBody>
                    <a:bodyPr/>
                    <a:lstStyle/>
                    <a:p>
                      <a:pPr>
                        <a:lnSpc>
                          <a:spcPts val="1290"/>
                        </a:lnSpc>
                      </a:pPr>
                      <a:r>
                        <a:rPr sz="1100" spc="-125" dirty="0">
                          <a:latin typeface="Wingdings"/>
                          <a:cs typeface="Wingdings"/>
                        </a:rPr>
                        <a:t></a:t>
                      </a:r>
                      <a:r>
                        <a:rPr sz="1100" spc="-125" dirty="0">
                          <a:latin typeface="Times New Roman"/>
                          <a:cs typeface="Times New Roman"/>
                        </a:rPr>
                        <a:t> </a:t>
                      </a:r>
                      <a:r>
                        <a:rPr sz="1100" spc="-5" dirty="0">
                          <a:latin typeface="Arial"/>
                          <a:cs typeface="Arial"/>
                        </a:rPr>
                        <a:t>Radiodiffision en</a:t>
                      </a:r>
                      <a:r>
                        <a:rPr sz="1100" spc="5" dirty="0">
                          <a:latin typeface="Arial"/>
                          <a:cs typeface="Arial"/>
                        </a:rPr>
                        <a:t> </a:t>
                      </a:r>
                      <a:r>
                        <a:rPr sz="1100" spc="-5" dirty="0">
                          <a:latin typeface="Arial"/>
                          <a:cs typeface="Arial"/>
                        </a:rPr>
                        <a:t>A.M.</a:t>
                      </a:r>
                      <a:endParaRPr sz="1100">
                        <a:latin typeface="Arial"/>
                        <a:cs typeface="Arial"/>
                      </a:endParaRPr>
                    </a:p>
                    <a:p>
                      <a:pPr>
                        <a:lnSpc>
                          <a:spcPts val="1265"/>
                        </a:lnSpc>
                      </a:pPr>
                      <a:r>
                        <a:rPr sz="1100" spc="-125" dirty="0">
                          <a:latin typeface="Wingdings"/>
                          <a:cs typeface="Wingdings"/>
                        </a:rPr>
                        <a:t></a:t>
                      </a:r>
                      <a:r>
                        <a:rPr sz="1100" spc="-125" dirty="0">
                          <a:latin typeface="Times New Roman"/>
                          <a:cs typeface="Times New Roman"/>
                        </a:rPr>
                        <a:t> </a:t>
                      </a:r>
                      <a:r>
                        <a:rPr sz="1100" spc="-5" dirty="0">
                          <a:latin typeface="Arial"/>
                          <a:cs typeface="Arial"/>
                        </a:rPr>
                        <a:t>Communications lointaines</a:t>
                      </a:r>
                      <a:r>
                        <a:rPr sz="1100" spc="10" dirty="0">
                          <a:latin typeface="Arial"/>
                          <a:cs typeface="Arial"/>
                        </a:rPr>
                        <a:t> </a:t>
                      </a:r>
                      <a:r>
                        <a:rPr sz="1100" spc="-5" dirty="0">
                          <a:latin typeface="Arial"/>
                          <a:cs typeface="Arial"/>
                        </a:rPr>
                        <a:t>.</a:t>
                      </a:r>
                      <a:endParaRPr sz="1100">
                        <a:latin typeface="Arial"/>
                        <a:cs typeface="Arial"/>
                      </a:endParaRPr>
                    </a:p>
                    <a:p>
                      <a:pPr marL="179705" marR="212090" indent="-180340">
                        <a:lnSpc>
                          <a:spcPts val="1270"/>
                        </a:lnSpc>
                        <a:spcBef>
                          <a:spcPts val="50"/>
                        </a:spcBef>
                      </a:pPr>
                      <a:r>
                        <a:rPr sz="1100" spc="-125" dirty="0">
                          <a:latin typeface="Wingdings"/>
                          <a:cs typeface="Wingdings"/>
                        </a:rPr>
                        <a:t></a:t>
                      </a:r>
                      <a:r>
                        <a:rPr sz="1100" spc="-125" dirty="0">
                          <a:latin typeface="Times New Roman"/>
                          <a:cs typeface="Times New Roman"/>
                        </a:rPr>
                        <a:t> </a:t>
                      </a:r>
                      <a:r>
                        <a:rPr sz="1100" spc="-5" dirty="0">
                          <a:latin typeface="Arial"/>
                          <a:cs typeface="Arial"/>
                        </a:rPr>
                        <a:t>Signaux destinés à la  localisation</a:t>
                      </a:r>
                      <a:r>
                        <a:rPr sz="1100" spc="5" dirty="0">
                          <a:latin typeface="Arial"/>
                          <a:cs typeface="Arial"/>
                        </a:rPr>
                        <a:t> </a:t>
                      </a:r>
                      <a:r>
                        <a:rPr sz="1100" spc="-5" dirty="0">
                          <a:latin typeface="Arial"/>
                          <a:cs typeface="Arial"/>
                        </a:rPr>
                        <a:t>(sous-marins).</a:t>
                      </a:r>
                      <a:endParaRPr sz="1100">
                        <a:latin typeface="Arial"/>
                        <a:cs typeface="Arial"/>
                      </a:endParaRPr>
                    </a:p>
                  </a:txBody>
                  <a:tcPr marL="0" marR="0" marT="0" marB="0">
                    <a:lnL w="6350">
                      <a:solidFill>
                        <a:srgbClr val="000000"/>
                      </a:solidFill>
                      <a:prstDash val="solid"/>
                    </a:lnL>
                    <a:lnR w="19050">
                      <a:solidFill>
                        <a:srgbClr val="9A3300"/>
                      </a:solidFill>
                      <a:prstDash val="solid"/>
                    </a:lnR>
                    <a:lnT w="19050">
                      <a:solidFill>
                        <a:srgbClr val="9A3300"/>
                      </a:solidFill>
                      <a:prstDash val="solid"/>
                    </a:lnT>
                    <a:lnB w="6350">
                      <a:solidFill>
                        <a:srgbClr val="000000"/>
                      </a:solidFill>
                      <a:prstDash val="solid"/>
                    </a:lnB>
                  </a:tcPr>
                </a:tc>
              </a:tr>
              <a:tr h="736853">
                <a:tc>
                  <a:txBody>
                    <a:bodyPr/>
                    <a:lstStyle/>
                    <a:p>
                      <a:pPr marL="231140" marR="224154" algn="ctr">
                        <a:lnSpc>
                          <a:spcPts val="1380"/>
                        </a:lnSpc>
                        <a:spcBef>
                          <a:spcPts val="35"/>
                        </a:spcBef>
                      </a:pPr>
                      <a:r>
                        <a:rPr sz="1200" b="1" spc="-5" dirty="0">
                          <a:solidFill>
                            <a:srgbClr val="0000FF"/>
                          </a:solidFill>
                          <a:latin typeface="Arial"/>
                          <a:cs typeface="Arial"/>
                        </a:rPr>
                        <a:t>Ondes  mo</a:t>
                      </a:r>
                      <a:r>
                        <a:rPr sz="1200" b="1" spc="-15" dirty="0">
                          <a:solidFill>
                            <a:srgbClr val="0000FF"/>
                          </a:solidFill>
                          <a:latin typeface="Arial"/>
                          <a:cs typeface="Arial"/>
                        </a:rPr>
                        <a:t>y</a:t>
                      </a:r>
                      <a:r>
                        <a:rPr sz="1200" b="1" spc="-5" dirty="0">
                          <a:solidFill>
                            <a:srgbClr val="0000FF"/>
                          </a:solidFill>
                          <a:latin typeface="Arial"/>
                          <a:cs typeface="Arial"/>
                        </a:rPr>
                        <a:t>ennes</a:t>
                      </a:r>
                      <a:endParaRPr sz="1200">
                        <a:latin typeface="Arial"/>
                        <a:cs typeface="Arial"/>
                      </a:endParaRPr>
                    </a:p>
                    <a:p>
                      <a:pPr algn="ctr">
                        <a:lnSpc>
                          <a:spcPts val="1435"/>
                        </a:lnSpc>
                      </a:pPr>
                      <a:r>
                        <a:rPr sz="1300" b="1" spc="-5" dirty="0">
                          <a:solidFill>
                            <a:srgbClr val="0000FF"/>
                          </a:solidFill>
                          <a:latin typeface="Arial"/>
                          <a:cs typeface="Arial"/>
                        </a:rPr>
                        <a:t>P.O.</a:t>
                      </a:r>
                      <a:endParaRPr sz="1300">
                        <a:latin typeface="Arial"/>
                        <a:cs typeface="Arial"/>
                      </a:endParaRPr>
                    </a:p>
                    <a:p>
                      <a:pPr algn="ctr">
                        <a:lnSpc>
                          <a:spcPts val="1475"/>
                        </a:lnSpc>
                      </a:pPr>
                      <a:r>
                        <a:rPr sz="1300" b="1" dirty="0">
                          <a:solidFill>
                            <a:srgbClr val="0000FF"/>
                          </a:solidFill>
                          <a:latin typeface="Arial"/>
                          <a:cs typeface="Arial"/>
                        </a:rPr>
                        <a:t>M.W.</a:t>
                      </a:r>
                      <a:endParaRPr sz="1300">
                        <a:latin typeface="Arial"/>
                        <a:cs typeface="Arial"/>
                      </a:endParaRPr>
                    </a:p>
                  </a:txBody>
                  <a:tcPr marL="0" marR="0" marT="4445" marB="0">
                    <a:lnL w="19050">
                      <a:solidFill>
                        <a:srgbClr val="9A33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FFFF"/>
                    </a:solidFill>
                  </a:tcPr>
                </a:tc>
                <a:tc gridSpan="2">
                  <a:txBody>
                    <a:bodyPr/>
                    <a:lstStyle/>
                    <a:p>
                      <a:pPr marL="43815" marR="148590" indent="66040">
                        <a:lnSpc>
                          <a:spcPts val="1380"/>
                        </a:lnSpc>
                        <a:spcBef>
                          <a:spcPts val="30"/>
                        </a:spcBef>
                      </a:pPr>
                      <a:r>
                        <a:rPr sz="1200" spc="-5" dirty="0">
                          <a:solidFill>
                            <a:srgbClr val="0000FF"/>
                          </a:solidFill>
                          <a:latin typeface="Arial"/>
                          <a:cs typeface="Arial"/>
                        </a:rPr>
                        <a:t>300kHz </a:t>
                      </a:r>
                      <a:r>
                        <a:rPr sz="1200" dirty="0">
                          <a:solidFill>
                            <a:srgbClr val="0000FF"/>
                          </a:solidFill>
                          <a:latin typeface="Arial"/>
                          <a:cs typeface="Arial"/>
                        </a:rPr>
                        <a:t>à</a:t>
                      </a:r>
                      <a:r>
                        <a:rPr sz="1200" spc="-85" dirty="0">
                          <a:solidFill>
                            <a:srgbClr val="0000FF"/>
                          </a:solidFill>
                          <a:latin typeface="Arial"/>
                          <a:cs typeface="Arial"/>
                        </a:rPr>
                        <a:t> </a:t>
                      </a:r>
                      <a:r>
                        <a:rPr sz="1200" spc="-5" dirty="0">
                          <a:solidFill>
                            <a:srgbClr val="0000FF"/>
                          </a:solidFill>
                          <a:latin typeface="Arial"/>
                          <a:cs typeface="Arial"/>
                        </a:rPr>
                        <a:t>3MHz  </a:t>
                      </a:r>
                      <a:r>
                        <a:rPr sz="1200" dirty="0">
                          <a:solidFill>
                            <a:srgbClr val="0000FF"/>
                          </a:solidFill>
                          <a:latin typeface="Arial"/>
                          <a:cs typeface="Arial"/>
                        </a:rPr>
                        <a:t>1km &gt; λ &gt;</a:t>
                      </a:r>
                      <a:r>
                        <a:rPr sz="1200" spc="-75" dirty="0">
                          <a:solidFill>
                            <a:srgbClr val="0000FF"/>
                          </a:solidFill>
                          <a:latin typeface="Arial"/>
                          <a:cs typeface="Arial"/>
                        </a:rPr>
                        <a:t> </a:t>
                      </a:r>
                      <a:r>
                        <a:rPr sz="1200" spc="-5" dirty="0">
                          <a:solidFill>
                            <a:srgbClr val="0000FF"/>
                          </a:solidFill>
                          <a:latin typeface="Arial"/>
                          <a:cs typeface="Arial"/>
                        </a:rPr>
                        <a:t>100m</a:t>
                      </a:r>
                      <a:endParaRPr sz="1200">
                        <a:latin typeface="Arial"/>
                        <a:cs typeface="Arial"/>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CFFFF"/>
                    </a:solidFill>
                  </a:tcPr>
                </a:tc>
                <a:tc hMerge="1">
                  <a:txBody>
                    <a:bodyPr/>
                    <a:lstStyle/>
                    <a:p>
                      <a:endParaRPr/>
                    </a:p>
                  </a:txBody>
                  <a:tcPr marL="0" marR="0" marT="0" marB="0"/>
                </a:tc>
                <a:tc>
                  <a:txBody>
                    <a:bodyPr/>
                    <a:lstStyle/>
                    <a:p>
                      <a:pPr marL="43815" marR="37465">
                        <a:lnSpc>
                          <a:spcPts val="1150"/>
                        </a:lnSpc>
                        <a:spcBef>
                          <a:spcPts val="25"/>
                        </a:spcBef>
                        <a:tabLst>
                          <a:tab pos="556260" algn="l"/>
                          <a:tab pos="877569" algn="l"/>
                          <a:tab pos="1496060" algn="l"/>
                        </a:tabLst>
                      </a:pPr>
                      <a:r>
                        <a:rPr sz="1000" dirty="0">
                          <a:latin typeface="Arial"/>
                          <a:cs typeface="Arial"/>
                        </a:rPr>
                        <a:t>Portée	par	réflexion	prépon-  dérante (fréquence plus</a:t>
                      </a:r>
                      <a:r>
                        <a:rPr sz="1000" spc="-65" dirty="0">
                          <a:latin typeface="Arial"/>
                          <a:cs typeface="Arial"/>
                        </a:rPr>
                        <a:t> </a:t>
                      </a:r>
                      <a:r>
                        <a:rPr sz="1000" dirty="0">
                          <a:latin typeface="Arial"/>
                          <a:cs typeface="Arial"/>
                        </a:rPr>
                        <a:t>élevée).</a:t>
                      </a:r>
                      <a:endParaRPr sz="1000">
                        <a:latin typeface="Arial"/>
                        <a:cs typeface="Arial"/>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ts val="1235"/>
                        </a:lnSpc>
                      </a:pPr>
                      <a:r>
                        <a:rPr sz="1100" spc="-125" dirty="0">
                          <a:latin typeface="Wingdings"/>
                          <a:cs typeface="Wingdings"/>
                        </a:rPr>
                        <a:t></a:t>
                      </a:r>
                      <a:r>
                        <a:rPr sz="1100" spc="-125" dirty="0">
                          <a:latin typeface="Times New Roman"/>
                          <a:cs typeface="Times New Roman"/>
                        </a:rPr>
                        <a:t> </a:t>
                      </a:r>
                      <a:r>
                        <a:rPr sz="1100" spc="-5" dirty="0">
                          <a:latin typeface="Arial"/>
                          <a:cs typeface="Arial"/>
                        </a:rPr>
                        <a:t>Radiodiffision en</a:t>
                      </a:r>
                      <a:r>
                        <a:rPr sz="1100" spc="5" dirty="0">
                          <a:latin typeface="Arial"/>
                          <a:cs typeface="Arial"/>
                        </a:rPr>
                        <a:t> </a:t>
                      </a:r>
                      <a:r>
                        <a:rPr sz="1100" spc="-5" dirty="0">
                          <a:latin typeface="Arial"/>
                          <a:cs typeface="Arial"/>
                        </a:rPr>
                        <a:t>A.M.</a:t>
                      </a:r>
                      <a:endParaRPr sz="1100">
                        <a:latin typeface="Arial"/>
                        <a:cs typeface="Arial"/>
                      </a:endParaRPr>
                    </a:p>
                    <a:p>
                      <a:pPr marL="179705" marR="36195" indent="-180340">
                        <a:lnSpc>
                          <a:spcPts val="1270"/>
                        </a:lnSpc>
                        <a:spcBef>
                          <a:spcPts val="55"/>
                        </a:spcBef>
                        <a:tabLst>
                          <a:tab pos="284480" algn="l"/>
                          <a:tab pos="950594" algn="l"/>
                          <a:tab pos="1094105" algn="l"/>
                          <a:tab pos="1631950" algn="l"/>
                          <a:tab pos="1753235" algn="l"/>
                          <a:tab pos="1870075" algn="l"/>
                        </a:tabLst>
                      </a:pPr>
                      <a:r>
                        <a:rPr sz="1100" dirty="0">
                          <a:latin typeface="Wingdings"/>
                          <a:cs typeface="Wingdings"/>
                        </a:rPr>
                        <a:t></a:t>
                      </a:r>
                      <a:r>
                        <a:rPr sz="1100" dirty="0">
                          <a:latin typeface="Times New Roman"/>
                          <a:cs typeface="Times New Roman"/>
                        </a:rPr>
                        <a:t>		</a:t>
                      </a:r>
                      <a:r>
                        <a:rPr sz="1100" dirty="0">
                          <a:latin typeface="Arial"/>
                          <a:cs typeface="Arial"/>
                        </a:rPr>
                        <a:t>Signaux	destinés	à		la  localisation		(bande		dite</a:t>
                      </a:r>
                      <a:endParaRPr sz="1100">
                        <a:latin typeface="Arial"/>
                        <a:cs typeface="Arial"/>
                      </a:endParaRPr>
                    </a:p>
                    <a:p>
                      <a:pPr marL="179705">
                        <a:lnSpc>
                          <a:spcPts val="1230"/>
                        </a:lnSpc>
                      </a:pPr>
                      <a:r>
                        <a:rPr sz="1100" spc="-5" dirty="0">
                          <a:latin typeface="Arial"/>
                          <a:cs typeface="Arial"/>
                        </a:rPr>
                        <a:t>« chalutiers</a:t>
                      </a:r>
                      <a:r>
                        <a:rPr sz="1100" dirty="0">
                          <a:latin typeface="Arial"/>
                          <a:cs typeface="Arial"/>
                        </a:rPr>
                        <a:t> </a:t>
                      </a:r>
                      <a:r>
                        <a:rPr sz="1100" spc="-5" dirty="0">
                          <a:latin typeface="Arial"/>
                          <a:cs typeface="Arial"/>
                        </a:rPr>
                        <a:t>».</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6350">
                      <a:solidFill>
                        <a:srgbClr val="000000"/>
                      </a:solidFill>
                      <a:prstDash val="solid"/>
                    </a:lnB>
                  </a:tcPr>
                </a:tc>
              </a:tr>
              <a:tr h="490727">
                <a:tc>
                  <a:txBody>
                    <a:bodyPr/>
                    <a:lstStyle/>
                    <a:p>
                      <a:pPr marL="73025">
                        <a:lnSpc>
                          <a:spcPts val="1380"/>
                        </a:lnSpc>
                      </a:pPr>
                      <a:r>
                        <a:rPr sz="1200" b="1" spc="-5" dirty="0">
                          <a:solidFill>
                            <a:srgbClr val="0000FF"/>
                          </a:solidFill>
                          <a:latin typeface="Arial"/>
                          <a:cs typeface="Arial"/>
                        </a:rPr>
                        <a:t>Ondes</a:t>
                      </a:r>
                      <a:r>
                        <a:rPr sz="1200" b="1" spc="-35" dirty="0">
                          <a:solidFill>
                            <a:srgbClr val="0000FF"/>
                          </a:solidFill>
                          <a:latin typeface="Arial"/>
                          <a:cs typeface="Arial"/>
                        </a:rPr>
                        <a:t> </a:t>
                      </a:r>
                      <a:r>
                        <a:rPr sz="1200" b="1" spc="-5" dirty="0">
                          <a:solidFill>
                            <a:srgbClr val="0000FF"/>
                          </a:solidFill>
                          <a:latin typeface="Arial"/>
                          <a:cs typeface="Arial"/>
                        </a:rPr>
                        <a:t>courtes</a:t>
                      </a:r>
                      <a:endParaRPr sz="12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12700">
                      <a:solidFill>
                        <a:srgbClr val="000000"/>
                      </a:solidFill>
                      <a:prstDash val="solid"/>
                    </a:lnB>
                    <a:solidFill>
                      <a:srgbClr val="CCFFFF"/>
                    </a:solidFill>
                  </a:tcPr>
                </a:tc>
                <a:tc gridSpan="2">
                  <a:txBody>
                    <a:bodyPr/>
                    <a:lstStyle/>
                    <a:p>
                      <a:pPr marL="43815" marR="165100" indent="82550">
                        <a:lnSpc>
                          <a:spcPts val="1380"/>
                        </a:lnSpc>
                        <a:spcBef>
                          <a:spcPts val="30"/>
                        </a:spcBef>
                      </a:pPr>
                      <a:r>
                        <a:rPr sz="1200" spc="-5" dirty="0">
                          <a:solidFill>
                            <a:srgbClr val="0000FF"/>
                          </a:solidFill>
                          <a:latin typeface="Arial"/>
                          <a:cs typeface="Arial"/>
                        </a:rPr>
                        <a:t>3MHz </a:t>
                      </a:r>
                      <a:r>
                        <a:rPr sz="1200" dirty="0">
                          <a:solidFill>
                            <a:srgbClr val="0000FF"/>
                          </a:solidFill>
                          <a:latin typeface="Arial"/>
                          <a:cs typeface="Arial"/>
                        </a:rPr>
                        <a:t>à</a:t>
                      </a:r>
                      <a:r>
                        <a:rPr sz="1200" spc="-85" dirty="0">
                          <a:solidFill>
                            <a:srgbClr val="0000FF"/>
                          </a:solidFill>
                          <a:latin typeface="Arial"/>
                          <a:cs typeface="Arial"/>
                        </a:rPr>
                        <a:t> </a:t>
                      </a:r>
                      <a:r>
                        <a:rPr sz="1200" spc="-5" dirty="0">
                          <a:solidFill>
                            <a:srgbClr val="0000FF"/>
                          </a:solidFill>
                          <a:latin typeface="Arial"/>
                          <a:cs typeface="Arial"/>
                        </a:rPr>
                        <a:t>30MHz  </a:t>
                      </a:r>
                      <a:r>
                        <a:rPr sz="1200" dirty="0">
                          <a:solidFill>
                            <a:srgbClr val="0000FF"/>
                          </a:solidFill>
                          <a:latin typeface="Arial"/>
                          <a:cs typeface="Arial"/>
                        </a:rPr>
                        <a:t>100m &gt; λ &gt;</a:t>
                      </a:r>
                      <a:r>
                        <a:rPr sz="1200" spc="-85" dirty="0">
                          <a:solidFill>
                            <a:srgbClr val="0000FF"/>
                          </a:solidFill>
                          <a:latin typeface="Arial"/>
                          <a:cs typeface="Arial"/>
                        </a:rPr>
                        <a:t> </a:t>
                      </a:r>
                      <a:r>
                        <a:rPr sz="1200" spc="-5" dirty="0">
                          <a:solidFill>
                            <a:srgbClr val="0000FF"/>
                          </a:solidFill>
                          <a:latin typeface="Arial"/>
                          <a:cs typeface="Arial"/>
                        </a:rPr>
                        <a:t>10m</a:t>
                      </a:r>
                      <a:endParaRPr sz="1200">
                        <a:latin typeface="Arial"/>
                        <a:cs typeface="Arial"/>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solidFill>
                      <a:srgbClr val="CCFFFF"/>
                    </a:solidFill>
                  </a:tcPr>
                </a:tc>
                <a:tc hMerge="1">
                  <a:txBody>
                    <a:bodyPr/>
                    <a:lstStyle/>
                    <a:p>
                      <a:endParaRPr/>
                    </a:p>
                  </a:txBody>
                  <a:tcPr marL="0" marR="0" marT="0" marB="0"/>
                </a:tc>
                <a:tc>
                  <a:txBody>
                    <a:bodyPr/>
                    <a:lstStyle/>
                    <a:p>
                      <a:pPr marL="43815" marR="37465" algn="just">
                        <a:lnSpc>
                          <a:spcPct val="95700"/>
                        </a:lnSpc>
                      </a:pPr>
                      <a:r>
                        <a:rPr sz="1000" dirty="0">
                          <a:latin typeface="Arial"/>
                          <a:cs typeface="Arial"/>
                        </a:rPr>
                        <a:t>1) En ligne directe (courte  distance), 2) Par réflexion  (grande</a:t>
                      </a:r>
                      <a:r>
                        <a:rPr sz="1000" spc="-10" dirty="0">
                          <a:latin typeface="Arial"/>
                          <a:cs typeface="Arial"/>
                        </a:rPr>
                        <a:t> </a:t>
                      </a:r>
                      <a:r>
                        <a:rPr sz="1000" dirty="0">
                          <a:latin typeface="Arial"/>
                          <a:cs typeface="Arial"/>
                        </a:rPr>
                        <a:t>distance)</a:t>
                      </a:r>
                      <a:endParaRPr sz="10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tcPr>
                </a:tc>
                <a:tc>
                  <a:txBody>
                    <a:bodyPr/>
                    <a:lstStyle/>
                    <a:p>
                      <a:pPr>
                        <a:lnSpc>
                          <a:spcPts val="1235"/>
                        </a:lnSpc>
                      </a:pPr>
                      <a:r>
                        <a:rPr sz="1100" spc="-125" dirty="0">
                          <a:latin typeface="Wingdings"/>
                          <a:cs typeface="Wingdings"/>
                        </a:rPr>
                        <a:t></a:t>
                      </a:r>
                      <a:r>
                        <a:rPr sz="1100" spc="-125" dirty="0">
                          <a:latin typeface="Times New Roman"/>
                          <a:cs typeface="Times New Roman"/>
                        </a:rPr>
                        <a:t> </a:t>
                      </a:r>
                      <a:r>
                        <a:rPr sz="1100" spc="-5" dirty="0">
                          <a:latin typeface="Arial"/>
                          <a:cs typeface="Arial"/>
                        </a:rPr>
                        <a:t>Nombreux</a:t>
                      </a:r>
                      <a:r>
                        <a:rPr sz="1100" dirty="0">
                          <a:latin typeface="Arial"/>
                          <a:cs typeface="Arial"/>
                        </a:rPr>
                        <a:t> </a:t>
                      </a:r>
                      <a:r>
                        <a:rPr sz="1100" spc="-5" dirty="0">
                          <a:latin typeface="Arial"/>
                          <a:cs typeface="Arial"/>
                        </a:rPr>
                        <a:t>services.</a:t>
                      </a:r>
                      <a:endParaRPr sz="1100">
                        <a:latin typeface="Arial"/>
                        <a:cs typeface="Arial"/>
                      </a:endParaRPr>
                    </a:p>
                    <a:p>
                      <a:pPr>
                        <a:lnSpc>
                          <a:spcPts val="1265"/>
                        </a:lnSpc>
                      </a:pPr>
                      <a:r>
                        <a:rPr sz="1100" spc="-125" dirty="0">
                          <a:latin typeface="Wingdings"/>
                          <a:cs typeface="Wingdings"/>
                        </a:rPr>
                        <a:t></a:t>
                      </a:r>
                      <a:r>
                        <a:rPr sz="1100" spc="-125" dirty="0">
                          <a:latin typeface="Times New Roman"/>
                          <a:cs typeface="Times New Roman"/>
                        </a:rPr>
                        <a:t> </a:t>
                      </a:r>
                      <a:r>
                        <a:rPr sz="1100" spc="-5" dirty="0">
                          <a:latin typeface="Arial"/>
                          <a:cs typeface="Arial"/>
                        </a:rPr>
                        <a:t>Radiodiffusion</a:t>
                      </a:r>
                      <a:r>
                        <a:rPr sz="1100" dirty="0">
                          <a:latin typeface="Arial"/>
                          <a:cs typeface="Arial"/>
                        </a:rPr>
                        <a:t> </a:t>
                      </a:r>
                      <a:r>
                        <a:rPr sz="1100" spc="-5" dirty="0">
                          <a:latin typeface="Arial"/>
                          <a:cs typeface="Arial"/>
                        </a:rPr>
                        <a:t>AM.</a:t>
                      </a:r>
                      <a:endParaRPr sz="1100">
                        <a:latin typeface="Arial"/>
                        <a:cs typeface="Arial"/>
                      </a:endParaRPr>
                    </a:p>
                    <a:p>
                      <a:pPr>
                        <a:lnSpc>
                          <a:spcPts val="1265"/>
                        </a:lnSpc>
                      </a:pPr>
                      <a:r>
                        <a:rPr sz="1100" spc="-125" dirty="0">
                          <a:latin typeface="Wingdings"/>
                          <a:cs typeface="Wingdings"/>
                        </a:rPr>
                        <a:t></a:t>
                      </a:r>
                      <a:r>
                        <a:rPr sz="1100" spc="-125" dirty="0">
                          <a:latin typeface="Times New Roman"/>
                          <a:cs typeface="Times New Roman"/>
                        </a:rPr>
                        <a:t> </a:t>
                      </a:r>
                      <a:r>
                        <a:rPr sz="1100" spc="-5" dirty="0">
                          <a:latin typeface="Arial"/>
                          <a:cs typeface="Arial"/>
                        </a:rPr>
                        <a:t>Télécommunications,</a:t>
                      </a:r>
                      <a:r>
                        <a:rPr sz="1100" dirty="0">
                          <a:latin typeface="Arial"/>
                          <a:cs typeface="Arial"/>
                        </a:rPr>
                        <a:t> </a:t>
                      </a:r>
                      <a:r>
                        <a:rPr sz="1100" spc="-5" dirty="0">
                          <a:latin typeface="Arial"/>
                          <a:cs typeface="Arial"/>
                        </a:rPr>
                        <a:t>CB.</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12700">
                      <a:solidFill>
                        <a:srgbClr val="000000"/>
                      </a:solidFill>
                      <a:prstDash val="solid"/>
                    </a:lnB>
                  </a:tcPr>
                </a:tc>
              </a:tr>
              <a:tr h="503300">
                <a:tc>
                  <a:txBody>
                    <a:bodyPr/>
                    <a:lstStyle/>
                    <a:p>
                      <a:pPr marL="44450" marR="36830" indent="229870">
                        <a:lnSpc>
                          <a:spcPts val="1150"/>
                        </a:lnSpc>
                        <a:spcBef>
                          <a:spcPts val="60"/>
                        </a:spcBef>
                      </a:pPr>
                      <a:r>
                        <a:rPr sz="1000" b="1" dirty="0">
                          <a:solidFill>
                            <a:srgbClr val="0000FF"/>
                          </a:solidFill>
                          <a:latin typeface="Arial"/>
                          <a:cs typeface="Arial"/>
                        </a:rPr>
                        <a:t>Ondes très  hautes</a:t>
                      </a:r>
                      <a:r>
                        <a:rPr sz="1000" b="1" spc="-85" dirty="0">
                          <a:solidFill>
                            <a:srgbClr val="0000FF"/>
                          </a:solidFill>
                          <a:latin typeface="Arial"/>
                          <a:cs typeface="Arial"/>
                        </a:rPr>
                        <a:t> </a:t>
                      </a:r>
                      <a:r>
                        <a:rPr sz="1000" b="1" dirty="0">
                          <a:solidFill>
                            <a:srgbClr val="0000FF"/>
                          </a:solidFill>
                          <a:latin typeface="Arial"/>
                          <a:cs typeface="Arial"/>
                        </a:rPr>
                        <a:t>fréquences</a:t>
                      </a:r>
                      <a:endParaRPr sz="1000">
                        <a:latin typeface="Arial"/>
                        <a:cs typeface="Arial"/>
                      </a:endParaRPr>
                    </a:p>
                    <a:p>
                      <a:pPr marL="372745">
                        <a:lnSpc>
                          <a:spcPts val="1470"/>
                        </a:lnSpc>
                      </a:pPr>
                      <a:r>
                        <a:rPr sz="1300" b="1" dirty="0">
                          <a:solidFill>
                            <a:srgbClr val="0000FF"/>
                          </a:solidFill>
                          <a:latin typeface="Arial"/>
                          <a:cs typeface="Arial"/>
                        </a:rPr>
                        <a:t>V.H.F.</a:t>
                      </a:r>
                      <a:endParaRPr sz="1300">
                        <a:latin typeface="Arial"/>
                        <a:cs typeface="Arial"/>
                      </a:endParaRPr>
                    </a:p>
                  </a:txBody>
                  <a:tcPr marL="0" marR="0" marT="7620" marB="0">
                    <a:lnL w="19050">
                      <a:solidFill>
                        <a:srgbClr val="9A3300"/>
                      </a:solidFill>
                      <a:prstDash val="solid"/>
                    </a:lnL>
                    <a:lnR w="6350">
                      <a:solidFill>
                        <a:srgbClr val="000000"/>
                      </a:solidFill>
                      <a:prstDash val="solid"/>
                    </a:lnR>
                    <a:lnT w="12700">
                      <a:solidFill>
                        <a:srgbClr val="000000"/>
                      </a:solidFill>
                      <a:prstDash val="solid"/>
                    </a:lnT>
                    <a:lnB w="28575">
                      <a:solidFill>
                        <a:srgbClr val="FF9A00"/>
                      </a:solidFill>
                      <a:prstDash val="solid"/>
                    </a:lnB>
                    <a:solidFill>
                      <a:srgbClr val="CCFFFF"/>
                    </a:solidFill>
                  </a:tcPr>
                </a:tc>
                <a:tc gridSpan="2">
                  <a:txBody>
                    <a:bodyPr/>
                    <a:lstStyle/>
                    <a:p>
                      <a:pPr marR="38100" algn="ctr">
                        <a:lnSpc>
                          <a:spcPts val="1375"/>
                        </a:lnSpc>
                      </a:pPr>
                      <a:r>
                        <a:rPr sz="1200" spc="-5" dirty="0">
                          <a:solidFill>
                            <a:srgbClr val="0000FF"/>
                          </a:solidFill>
                          <a:latin typeface="Arial"/>
                          <a:cs typeface="Arial"/>
                        </a:rPr>
                        <a:t>30MHz </a:t>
                      </a:r>
                      <a:r>
                        <a:rPr sz="1200" dirty="0">
                          <a:solidFill>
                            <a:srgbClr val="0000FF"/>
                          </a:solidFill>
                          <a:latin typeface="Arial"/>
                          <a:cs typeface="Arial"/>
                        </a:rPr>
                        <a:t>à</a:t>
                      </a:r>
                      <a:r>
                        <a:rPr sz="1200" spc="-60" dirty="0">
                          <a:solidFill>
                            <a:srgbClr val="0000FF"/>
                          </a:solidFill>
                          <a:latin typeface="Arial"/>
                          <a:cs typeface="Arial"/>
                        </a:rPr>
                        <a:t> </a:t>
                      </a:r>
                      <a:r>
                        <a:rPr sz="1200" spc="-5" dirty="0">
                          <a:solidFill>
                            <a:srgbClr val="0000FF"/>
                          </a:solidFill>
                          <a:latin typeface="Arial"/>
                          <a:cs typeface="Arial"/>
                        </a:rPr>
                        <a:t>300MHz</a:t>
                      </a:r>
                      <a:endParaRPr sz="1200">
                        <a:latin typeface="Arial"/>
                        <a:cs typeface="Arial"/>
                      </a:endParaRPr>
                    </a:p>
                    <a:p>
                      <a:pPr algn="ctr">
                        <a:lnSpc>
                          <a:spcPts val="1410"/>
                        </a:lnSpc>
                      </a:pPr>
                      <a:r>
                        <a:rPr sz="1200" dirty="0">
                          <a:solidFill>
                            <a:srgbClr val="0000FF"/>
                          </a:solidFill>
                          <a:latin typeface="Arial"/>
                          <a:cs typeface="Arial"/>
                        </a:rPr>
                        <a:t>10m &gt; λ &gt;</a:t>
                      </a:r>
                      <a:r>
                        <a:rPr sz="1200" spc="-45" dirty="0">
                          <a:solidFill>
                            <a:srgbClr val="0000FF"/>
                          </a:solidFill>
                          <a:latin typeface="Arial"/>
                          <a:cs typeface="Arial"/>
                        </a:rPr>
                        <a:t> </a:t>
                      </a:r>
                      <a:r>
                        <a:rPr sz="1200" dirty="0">
                          <a:solidFill>
                            <a:srgbClr val="0000FF"/>
                          </a:solidFill>
                          <a:latin typeface="Arial"/>
                          <a:cs typeface="Arial"/>
                        </a:rPr>
                        <a:t>1m</a:t>
                      </a:r>
                      <a:endParaRPr sz="12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28575">
                      <a:solidFill>
                        <a:srgbClr val="FF9A00"/>
                      </a:solidFill>
                      <a:prstDash val="solid"/>
                    </a:lnB>
                    <a:solidFill>
                      <a:srgbClr val="CCFFFF"/>
                    </a:solidFill>
                  </a:tcPr>
                </a:tc>
                <a:tc hMerge="1">
                  <a:txBody>
                    <a:bodyPr/>
                    <a:lstStyle/>
                    <a:p>
                      <a:endParaRPr/>
                    </a:p>
                  </a:txBody>
                  <a:tcPr marL="0" marR="0" marT="0" marB="0"/>
                </a:tc>
                <a:tc>
                  <a:txBody>
                    <a:bodyPr/>
                    <a:lstStyle/>
                    <a:p>
                      <a:pPr marL="43815" marR="37465">
                        <a:lnSpc>
                          <a:spcPts val="1150"/>
                        </a:lnSpc>
                        <a:spcBef>
                          <a:spcPts val="55"/>
                        </a:spcBef>
                      </a:pPr>
                      <a:r>
                        <a:rPr sz="1000" dirty="0">
                          <a:latin typeface="Arial"/>
                          <a:cs typeface="Arial"/>
                        </a:rPr>
                        <a:t>En </a:t>
                      </a:r>
                      <a:r>
                        <a:rPr sz="1000" spc="-5" dirty="0">
                          <a:latin typeface="Arial"/>
                          <a:cs typeface="Arial"/>
                        </a:rPr>
                        <a:t>ligne directe et limitée </a:t>
                      </a:r>
                      <a:r>
                        <a:rPr sz="1000" dirty="0">
                          <a:latin typeface="Arial"/>
                          <a:cs typeface="Arial"/>
                        </a:rPr>
                        <a:t>à  l’horizon (liaison très</a:t>
                      </a:r>
                      <a:r>
                        <a:rPr sz="1000" spc="-35" dirty="0">
                          <a:latin typeface="Arial"/>
                          <a:cs typeface="Arial"/>
                        </a:rPr>
                        <a:t> </a:t>
                      </a:r>
                      <a:r>
                        <a:rPr sz="1000" dirty="0">
                          <a:latin typeface="Arial"/>
                          <a:cs typeface="Arial"/>
                        </a:rPr>
                        <a:t>fiable).</a:t>
                      </a:r>
                      <a:endParaRPr sz="1000">
                        <a:latin typeface="Arial"/>
                        <a:cs typeface="Arial"/>
                      </a:endParaRPr>
                    </a:p>
                  </a:txBody>
                  <a:tcPr marL="0" marR="0" marT="6985" marB="0">
                    <a:lnL w="6350">
                      <a:solidFill>
                        <a:srgbClr val="000000"/>
                      </a:solidFill>
                      <a:prstDash val="solid"/>
                    </a:lnL>
                    <a:lnR w="6350">
                      <a:solidFill>
                        <a:srgbClr val="000000"/>
                      </a:solidFill>
                      <a:prstDash val="solid"/>
                    </a:lnR>
                    <a:lnT w="12700">
                      <a:solidFill>
                        <a:srgbClr val="000000"/>
                      </a:solidFill>
                      <a:prstDash val="solid"/>
                    </a:lnT>
                    <a:lnB w="28575">
                      <a:solidFill>
                        <a:srgbClr val="FF9A00"/>
                      </a:solidFill>
                      <a:prstDash val="solid"/>
                    </a:lnB>
                  </a:tcPr>
                </a:tc>
                <a:tc>
                  <a:txBody>
                    <a:bodyPr/>
                    <a:lstStyle/>
                    <a:p>
                      <a:pPr>
                        <a:lnSpc>
                          <a:spcPts val="1265"/>
                        </a:lnSpc>
                      </a:pPr>
                      <a:r>
                        <a:rPr sz="1100" spc="-125" dirty="0">
                          <a:latin typeface="Wingdings"/>
                          <a:cs typeface="Wingdings"/>
                        </a:rPr>
                        <a:t></a:t>
                      </a:r>
                      <a:r>
                        <a:rPr sz="1100" spc="-125" dirty="0">
                          <a:latin typeface="Times New Roman"/>
                          <a:cs typeface="Times New Roman"/>
                        </a:rPr>
                        <a:t> </a:t>
                      </a:r>
                      <a:r>
                        <a:rPr sz="1100" spc="-5" dirty="0">
                          <a:latin typeface="Arial"/>
                          <a:cs typeface="Arial"/>
                        </a:rPr>
                        <a:t>Radiodiffision</a:t>
                      </a:r>
                      <a:r>
                        <a:rPr sz="1100" dirty="0">
                          <a:latin typeface="Arial"/>
                          <a:cs typeface="Arial"/>
                        </a:rPr>
                        <a:t> </a:t>
                      </a:r>
                      <a:r>
                        <a:rPr sz="1100" spc="-5" dirty="0">
                          <a:latin typeface="Arial"/>
                          <a:cs typeface="Arial"/>
                        </a:rPr>
                        <a:t>FM</a:t>
                      </a:r>
                      <a:endParaRPr sz="1100">
                        <a:latin typeface="Arial"/>
                        <a:cs typeface="Arial"/>
                      </a:endParaRPr>
                    </a:p>
                    <a:p>
                      <a:pPr>
                        <a:lnSpc>
                          <a:spcPts val="1295"/>
                        </a:lnSpc>
                      </a:pPr>
                      <a:r>
                        <a:rPr sz="1100" spc="-125" dirty="0">
                          <a:latin typeface="Wingdings"/>
                          <a:cs typeface="Wingdings"/>
                        </a:rPr>
                        <a:t></a:t>
                      </a:r>
                      <a:r>
                        <a:rPr sz="1100" spc="-125" dirty="0">
                          <a:latin typeface="Times New Roman"/>
                          <a:cs typeface="Times New Roman"/>
                        </a:rPr>
                        <a:t> </a:t>
                      </a:r>
                      <a:r>
                        <a:rPr sz="1100" spc="-5" dirty="0">
                          <a:latin typeface="Arial"/>
                          <a:cs typeface="Arial"/>
                        </a:rPr>
                        <a:t>Télévision (Canal</a:t>
                      </a:r>
                      <a:r>
                        <a:rPr sz="1100" spc="5" dirty="0">
                          <a:latin typeface="Arial"/>
                          <a:cs typeface="Arial"/>
                        </a:rPr>
                        <a:t> </a:t>
                      </a:r>
                      <a:r>
                        <a:rPr sz="1100" spc="-5" dirty="0">
                          <a:latin typeface="Arial"/>
                          <a:cs typeface="Arial"/>
                        </a:rPr>
                        <a:t>+)</a:t>
                      </a:r>
                      <a:endParaRPr sz="1100">
                        <a:latin typeface="Arial"/>
                        <a:cs typeface="Arial"/>
                      </a:endParaRPr>
                    </a:p>
                  </a:txBody>
                  <a:tcPr marL="0" marR="0" marT="0" marB="0">
                    <a:lnL w="6350">
                      <a:solidFill>
                        <a:srgbClr val="000000"/>
                      </a:solidFill>
                      <a:prstDash val="solid"/>
                    </a:lnL>
                    <a:lnR w="19050">
                      <a:solidFill>
                        <a:srgbClr val="9A3300"/>
                      </a:solidFill>
                      <a:prstDash val="solid"/>
                    </a:lnR>
                    <a:lnT w="12700">
                      <a:solidFill>
                        <a:srgbClr val="000000"/>
                      </a:solidFill>
                      <a:prstDash val="solid"/>
                    </a:lnT>
                    <a:lnB w="28575">
                      <a:solidFill>
                        <a:srgbClr val="FF9A00"/>
                      </a:solidFill>
                      <a:prstDash val="solid"/>
                    </a:lnB>
                  </a:tcPr>
                </a:tc>
              </a:tr>
              <a:tr h="662558">
                <a:tc>
                  <a:txBody>
                    <a:bodyPr/>
                    <a:lstStyle/>
                    <a:p>
                      <a:pPr marL="44450" marR="36830" indent="-635" algn="ctr">
                        <a:lnSpc>
                          <a:spcPts val="1150"/>
                        </a:lnSpc>
                        <a:spcBef>
                          <a:spcPts val="125"/>
                        </a:spcBef>
                      </a:pPr>
                      <a:r>
                        <a:rPr sz="1000" b="1" dirty="0">
                          <a:solidFill>
                            <a:srgbClr val="0000FF"/>
                          </a:solidFill>
                          <a:latin typeface="Arial"/>
                          <a:cs typeface="Arial"/>
                        </a:rPr>
                        <a:t>Ondes ultra  hautes</a:t>
                      </a:r>
                      <a:r>
                        <a:rPr sz="1000" b="1" spc="-85" dirty="0">
                          <a:solidFill>
                            <a:srgbClr val="0000FF"/>
                          </a:solidFill>
                          <a:latin typeface="Arial"/>
                          <a:cs typeface="Arial"/>
                        </a:rPr>
                        <a:t> </a:t>
                      </a:r>
                      <a:r>
                        <a:rPr sz="1000" b="1" dirty="0">
                          <a:solidFill>
                            <a:srgbClr val="0000FF"/>
                          </a:solidFill>
                          <a:latin typeface="Arial"/>
                          <a:cs typeface="Arial"/>
                        </a:rPr>
                        <a:t>fréquences</a:t>
                      </a:r>
                      <a:endParaRPr sz="1000">
                        <a:latin typeface="Arial"/>
                        <a:cs typeface="Arial"/>
                      </a:endParaRPr>
                    </a:p>
                    <a:p>
                      <a:pPr algn="ctr">
                        <a:lnSpc>
                          <a:spcPts val="1465"/>
                        </a:lnSpc>
                      </a:pPr>
                      <a:r>
                        <a:rPr sz="1300" b="1" dirty="0">
                          <a:solidFill>
                            <a:srgbClr val="0000FF"/>
                          </a:solidFill>
                          <a:latin typeface="Arial"/>
                          <a:cs typeface="Arial"/>
                        </a:rPr>
                        <a:t>U.H.F.</a:t>
                      </a:r>
                      <a:endParaRPr sz="1300">
                        <a:latin typeface="Arial"/>
                        <a:cs typeface="Arial"/>
                      </a:endParaRPr>
                    </a:p>
                  </a:txBody>
                  <a:tcPr marL="0" marR="0" marT="15875" marB="0">
                    <a:lnL w="19050">
                      <a:solidFill>
                        <a:srgbClr val="9A3300"/>
                      </a:solidFill>
                      <a:prstDash val="solid"/>
                    </a:lnL>
                    <a:lnR w="6350">
                      <a:solidFill>
                        <a:srgbClr val="000000"/>
                      </a:solidFill>
                      <a:prstDash val="solid"/>
                    </a:lnR>
                    <a:lnT w="28575">
                      <a:solidFill>
                        <a:srgbClr val="FF9A00"/>
                      </a:solidFill>
                      <a:prstDash val="solid"/>
                    </a:lnT>
                    <a:lnB w="12700">
                      <a:solidFill>
                        <a:srgbClr val="000000"/>
                      </a:solidFill>
                      <a:prstDash val="solid"/>
                    </a:lnB>
                    <a:solidFill>
                      <a:srgbClr val="CCFFFF"/>
                    </a:solidFill>
                  </a:tcPr>
                </a:tc>
                <a:tc gridSpan="2">
                  <a:txBody>
                    <a:bodyPr/>
                    <a:lstStyle/>
                    <a:p>
                      <a:pPr marL="88900">
                        <a:lnSpc>
                          <a:spcPts val="1410"/>
                        </a:lnSpc>
                        <a:spcBef>
                          <a:spcPts val="25"/>
                        </a:spcBef>
                      </a:pPr>
                      <a:r>
                        <a:rPr sz="1200" spc="-5" dirty="0">
                          <a:solidFill>
                            <a:srgbClr val="0000FF"/>
                          </a:solidFill>
                          <a:latin typeface="Arial"/>
                          <a:cs typeface="Arial"/>
                        </a:rPr>
                        <a:t>300MHz </a:t>
                      </a:r>
                      <a:r>
                        <a:rPr sz="1200" dirty="0">
                          <a:solidFill>
                            <a:srgbClr val="0000FF"/>
                          </a:solidFill>
                          <a:latin typeface="Arial"/>
                          <a:cs typeface="Arial"/>
                        </a:rPr>
                        <a:t>à</a:t>
                      </a:r>
                      <a:r>
                        <a:rPr sz="1200" spc="-35" dirty="0">
                          <a:solidFill>
                            <a:srgbClr val="0000FF"/>
                          </a:solidFill>
                          <a:latin typeface="Arial"/>
                          <a:cs typeface="Arial"/>
                        </a:rPr>
                        <a:t> </a:t>
                      </a:r>
                      <a:r>
                        <a:rPr sz="1200" spc="-5" dirty="0">
                          <a:solidFill>
                            <a:srgbClr val="0000FF"/>
                          </a:solidFill>
                          <a:latin typeface="Arial"/>
                          <a:cs typeface="Arial"/>
                        </a:rPr>
                        <a:t>3GHz</a:t>
                      </a:r>
                      <a:endParaRPr sz="1200">
                        <a:latin typeface="Arial"/>
                        <a:cs typeface="Arial"/>
                      </a:endParaRPr>
                    </a:p>
                    <a:p>
                      <a:pPr marL="169545">
                        <a:lnSpc>
                          <a:spcPts val="1410"/>
                        </a:lnSpc>
                      </a:pPr>
                      <a:r>
                        <a:rPr sz="1200" dirty="0">
                          <a:solidFill>
                            <a:srgbClr val="0000FF"/>
                          </a:solidFill>
                          <a:latin typeface="Arial"/>
                          <a:cs typeface="Arial"/>
                        </a:rPr>
                        <a:t>1m &gt; λ &gt;</a:t>
                      </a:r>
                      <a:r>
                        <a:rPr sz="1200" spc="-50" dirty="0">
                          <a:solidFill>
                            <a:srgbClr val="0000FF"/>
                          </a:solidFill>
                          <a:latin typeface="Arial"/>
                          <a:cs typeface="Arial"/>
                        </a:rPr>
                        <a:t> </a:t>
                      </a:r>
                      <a:r>
                        <a:rPr sz="1200" dirty="0">
                          <a:solidFill>
                            <a:srgbClr val="0000FF"/>
                          </a:solidFill>
                          <a:latin typeface="Arial"/>
                          <a:cs typeface="Arial"/>
                        </a:rPr>
                        <a:t>10cm</a:t>
                      </a:r>
                      <a:endParaRPr sz="1200">
                        <a:latin typeface="Arial"/>
                        <a:cs typeface="Arial"/>
                      </a:endParaRPr>
                    </a:p>
                  </a:txBody>
                  <a:tcPr marL="0" marR="0" marT="3175" marB="0">
                    <a:lnL w="6350">
                      <a:solidFill>
                        <a:srgbClr val="000000"/>
                      </a:solidFill>
                      <a:prstDash val="solid"/>
                    </a:lnL>
                    <a:lnR w="6350">
                      <a:solidFill>
                        <a:srgbClr val="000000"/>
                      </a:solidFill>
                      <a:prstDash val="solid"/>
                    </a:lnR>
                    <a:lnT w="28575">
                      <a:solidFill>
                        <a:srgbClr val="FF9A00"/>
                      </a:solidFill>
                      <a:prstDash val="solid"/>
                    </a:lnT>
                    <a:lnB w="12700">
                      <a:solidFill>
                        <a:srgbClr val="000000"/>
                      </a:solidFill>
                      <a:prstDash val="solid"/>
                    </a:lnB>
                    <a:solidFill>
                      <a:srgbClr val="CCFFFF"/>
                    </a:solidFill>
                  </a:tcPr>
                </a:tc>
                <a:tc hMerge="1">
                  <a:txBody>
                    <a:bodyPr/>
                    <a:lstStyle/>
                    <a:p>
                      <a:endParaRPr/>
                    </a:p>
                  </a:txBody>
                  <a:tcPr marL="0" marR="0" marT="0" marB="0"/>
                </a:tc>
                <a:tc>
                  <a:txBody>
                    <a:bodyPr/>
                    <a:lstStyle/>
                    <a:p>
                      <a:pPr marL="43815" marR="36830" algn="just">
                        <a:lnSpc>
                          <a:spcPct val="95700"/>
                        </a:lnSpc>
                        <a:spcBef>
                          <a:spcPts val="90"/>
                        </a:spcBef>
                      </a:pPr>
                      <a:r>
                        <a:rPr sz="1000" dirty="0">
                          <a:latin typeface="Arial"/>
                          <a:cs typeface="Arial"/>
                        </a:rPr>
                        <a:t>Idem </a:t>
                      </a:r>
                      <a:r>
                        <a:rPr sz="1000" spc="-5" dirty="0">
                          <a:latin typeface="Arial"/>
                          <a:cs typeface="Arial"/>
                        </a:rPr>
                        <a:t>VHF, mais il </a:t>
                      </a:r>
                      <a:r>
                        <a:rPr sz="1000" dirty="0">
                          <a:latin typeface="Arial"/>
                          <a:cs typeface="Arial"/>
                        </a:rPr>
                        <a:t>y a </a:t>
                      </a:r>
                      <a:r>
                        <a:rPr sz="1000" spc="-5" dirty="0">
                          <a:latin typeface="Arial"/>
                          <a:cs typeface="Arial"/>
                        </a:rPr>
                        <a:t>de plus  </a:t>
                      </a:r>
                      <a:r>
                        <a:rPr sz="1000" dirty="0">
                          <a:latin typeface="Arial"/>
                          <a:cs typeface="Arial"/>
                        </a:rPr>
                        <a:t>grandes contraintes technolo-  giques (liées à la</a:t>
                      </a:r>
                      <a:r>
                        <a:rPr sz="1000" spc="-60" dirty="0">
                          <a:latin typeface="Arial"/>
                          <a:cs typeface="Arial"/>
                        </a:rPr>
                        <a:t> </a:t>
                      </a:r>
                      <a:r>
                        <a:rPr sz="1000" dirty="0">
                          <a:latin typeface="Arial"/>
                          <a:cs typeface="Arial"/>
                        </a:rPr>
                        <a:t>propagation).</a:t>
                      </a:r>
                      <a:endParaRPr sz="1000">
                        <a:latin typeface="Arial"/>
                        <a:cs typeface="Arial"/>
                      </a:endParaRPr>
                    </a:p>
                  </a:txBody>
                  <a:tcPr marL="0" marR="0" marT="11430" marB="0">
                    <a:lnL w="6350">
                      <a:solidFill>
                        <a:srgbClr val="000000"/>
                      </a:solidFill>
                      <a:prstDash val="solid"/>
                    </a:lnL>
                    <a:lnR w="6350">
                      <a:solidFill>
                        <a:srgbClr val="000000"/>
                      </a:solidFill>
                      <a:prstDash val="solid"/>
                    </a:lnR>
                    <a:lnT w="28575">
                      <a:solidFill>
                        <a:srgbClr val="FF9A00"/>
                      </a:solidFill>
                      <a:prstDash val="solid"/>
                    </a:lnT>
                    <a:lnB w="12700">
                      <a:solidFill>
                        <a:srgbClr val="000000"/>
                      </a:solidFill>
                      <a:prstDash val="solid"/>
                    </a:lnB>
                  </a:tcPr>
                </a:tc>
                <a:tc>
                  <a:txBody>
                    <a:bodyPr/>
                    <a:lstStyle/>
                    <a:p>
                      <a:pPr>
                        <a:lnSpc>
                          <a:spcPts val="1290"/>
                        </a:lnSpc>
                        <a:spcBef>
                          <a:spcPts val="35"/>
                        </a:spcBef>
                      </a:pPr>
                      <a:r>
                        <a:rPr sz="1100" spc="-125" dirty="0">
                          <a:latin typeface="Wingdings"/>
                          <a:cs typeface="Wingdings"/>
                        </a:rPr>
                        <a:t></a:t>
                      </a:r>
                      <a:r>
                        <a:rPr sz="1100" spc="-125" dirty="0">
                          <a:latin typeface="Times New Roman"/>
                          <a:cs typeface="Times New Roman"/>
                        </a:rPr>
                        <a:t> </a:t>
                      </a:r>
                      <a:r>
                        <a:rPr sz="1100" spc="-5" dirty="0">
                          <a:latin typeface="Arial"/>
                          <a:cs typeface="Arial"/>
                        </a:rPr>
                        <a:t>Télévision (TF1,</a:t>
                      </a:r>
                      <a:r>
                        <a:rPr sz="1100" spc="5" dirty="0">
                          <a:latin typeface="Arial"/>
                          <a:cs typeface="Arial"/>
                        </a:rPr>
                        <a:t> </a:t>
                      </a:r>
                      <a:r>
                        <a:rPr sz="1100" spc="-5" dirty="0">
                          <a:latin typeface="Arial"/>
                          <a:cs typeface="Arial"/>
                        </a:rPr>
                        <a:t>F2…).</a:t>
                      </a:r>
                      <a:endParaRPr sz="1100">
                        <a:latin typeface="Arial"/>
                        <a:cs typeface="Arial"/>
                      </a:endParaRPr>
                    </a:p>
                    <a:p>
                      <a:pPr>
                        <a:lnSpc>
                          <a:spcPts val="1265"/>
                        </a:lnSpc>
                      </a:pPr>
                      <a:r>
                        <a:rPr sz="1100" spc="-125" dirty="0">
                          <a:latin typeface="Wingdings"/>
                          <a:cs typeface="Wingdings"/>
                        </a:rPr>
                        <a:t></a:t>
                      </a:r>
                      <a:r>
                        <a:rPr sz="1100" spc="-125" dirty="0">
                          <a:latin typeface="Times New Roman"/>
                          <a:cs typeface="Times New Roman"/>
                        </a:rPr>
                        <a:t> </a:t>
                      </a:r>
                      <a:r>
                        <a:rPr sz="1100" spc="-5" dirty="0">
                          <a:latin typeface="Arial"/>
                          <a:cs typeface="Arial"/>
                        </a:rPr>
                        <a:t>Téléphonie</a:t>
                      </a:r>
                      <a:r>
                        <a:rPr sz="1100" dirty="0">
                          <a:latin typeface="Arial"/>
                          <a:cs typeface="Arial"/>
                        </a:rPr>
                        <a:t> </a:t>
                      </a:r>
                      <a:r>
                        <a:rPr sz="1100" spc="-5" dirty="0">
                          <a:latin typeface="Arial"/>
                          <a:cs typeface="Arial"/>
                        </a:rPr>
                        <a:t>mobile.</a:t>
                      </a:r>
                      <a:endParaRPr sz="1100">
                        <a:latin typeface="Arial"/>
                        <a:cs typeface="Arial"/>
                      </a:endParaRPr>
                    </a:p>
                    <a:p>
                      <a:pPr>
                        <a:lnSpc>
                          <a:spcPts val="1265"/>
                        </a:lnSpc>
                      </a:pPr>
                      <a:r>
                        <a:rPr sz="1100" spc="-125" dirty="0">
                          <a:latin typeface="Wingdings"/>
                          <a:cs typeface="Wingdings"/>
                        </a:rPr>
                        <a:t></a:t>
                      </a:r>
                      <a:r>
                        <a:rPr sz="1100" spc="-125" dirty="0">
                          <a:latin typeface="Times New Roman"/>
                          <a:cs typeface="Times New Roman"/>
                        </a:rPr>
                        <a:t> </a:t>
                      </a:r>
                      <a:r>
                        <a:rPr sz="1100" spc="-5" dirty="0">
                          <a:latin typeface="Arial"/>
                          <a:cs typeface="Arial"/>
                        </a:rPr>
                        <a:t>Radars.</a:t>
                      </a:r>
                      <a:endParaRPr sz="1100">
                        <a:latin typeface="Arial"/>
                        <a:cs typeface="Arial"/>
                      </a:endParaRPr>
                    </a:p>
                    <a:p>
                      <a:pPr>
                        <a:lnSpc>
                          <a:spcPts val="1260"/>
                        </a:lnSpc>
                      </a:pPr>
                      <a:r>
                        <a:rPr sz="1100" spc="-125" dirty="0">
                          <a:latin typeface="Wingdings"/>
                          <a:cs typeface="Wingdings"/>
                        </a:rPr>
                        <a:t></a:t>
                      </a:r>
                      <a:r>
                        <a:rPr sz="1100" spc="-125" dirty="0">
                          <a:latin typeface="Times New Roman"/>
                          <a:cs typeface="Times New Roman"/>
                        </a:rPr>
                        <a:t> </a:t>
                      </a:r>
                      <a:r>
                        <a:rPr sz="1100" spc="-5" dirty="0">
                          <a:latin typeface="Arial"/>
                          <a:cs typeface="Arial"/>
                        </a:rPr>
                        <a:t>Industrie et</a:t>
                      </a:r>
                      <a:r>
                        <a:rPr sz="1100" spc="5" dirty="0">
                          <a:latin typeface="Arial"/>
                          <a:cs typeface="Arial"/>
                        </a:rPr>
                        <a:t> </a:t>
                      </a:r>
                      <a:r>
                        <a:rPr sz="1100" spc="-5" dirty="0">
                          <a:latin typeface="Arial"/>
                          <a:cs typeface="Arial"/>
                        </a:rPr>
                        <a:t>domestique.</a:t>
                      </a:r>
                      <a:endParaRPr sz="1100">
                        <a:latin typeface="Arial"/>
                        <a:cs typeface="Arial"/>
                      </a:endParaRPr>
                    </a:p>
                  </a:txBody>
                  <a:tcPr marL="0" marR="0" marT="4445" marB="0">
                    <a:lnL w="6350">
                      <a:solidFill>
                        <a:srgbClr val="000000"/>
                      </a:solidFill>
                      <a:prstDash val="solid"/>
                    </a:lnL>
                    <a:lnR w="19050">
                      <a:solidFill>
                        <a:srgbClr val="9A3300"/>
                      </a:solidFill>
                      <a:prstDash val="solid"/>
                    </a:lnR>
                    <a:lnT w="28575">
                      <a:solidFill>
                        <a:srgbClr val="FF9A00"/>
                      </a:solidFill>
                      <a:prstDash val="solid"/>
                    </a:lnT>
                    <a:lnB w="12700">
                      <a:solidFill>
                        <a:srgbClr val="000000"/>
                      </a:solidFill>
                      <a:prstDash val="solid"/>
                    </a:lnB>
                  </a:tcPr>
                </a:tc>
              </a:tr>
              <a:tr h="506730">
                <a:tc>
                  <a:txBody>
                    <a:bodyPr/>
                    <a:lstStyle/>
                    <a:p>
                      <a:pPr marL="44450" marR="36830" indent="-635" algn="ctr">
                        <a:lnSpc>
                          <a:spcPts val="1150"/>
                        </a:lnSpc>
                        <a:spcBef>
                          <a:spcPts val="60"/>
                        </a:spcBef>
                      </a:pPr>
                      <a:r>
                        <a:rPr sz="1000" b="1" dirty="0">
                          <a:solidFill>
                            <a:srgbClr val="0000FF"/>
                          </a:solidFill>
                          <a:latin typeface="Arial"/>
                          <a:cs typeface="Arial"/>
                        </a:rPr>
                        <a:t>Ondes supra  hautes</a:t>
                      </a:r>
                      <a:r>
                        <a:rPr sz="1000" b="1" spc="-85" dirty="0">
                          <a:solidFill>
                            <a:srgbClr val="0000FF"/>
                          </a:solidFill>
                          <a:latin typeface="Arial"/>
                          <a:cs typeface="Arial"/>
                        </a:rPr>
                        <a:t> </a:t>
                      </a:r>
                      <a:r>
                        <a:rPr sz="1000" b="1" dirty="0">
                          <a:solidFill>
                            <a:srgbClr val="0000FF"/>
                          </a:solidFill>
                          <a:latin typeface="Arial"/>
                          <a:cs typeface="Arial"/>
                        </a:rPr>
                        <a:t>fréquences</a:t>
                      </a:r>
                      <a:endParaRPr sz="1000">
                        <a:latin typeface="Arial"/>
                        <a:cs typeface="Arial"/>
                      </a:endParaRPr>
                    </a:p>
                    <a:p>
                      <a:pPr algn="ctr">
                        <a:lnSpc>
                          <a:spcPts val="1470"/>
                        </a:lnSpc>
                      </a:pPr>
                      <a:r>
                        <a:rPr sz="1300" b="1" dirty="0">
                          <a:solidFill>
                            <a:srgbClr val="0000FF"/>
                          </a:solidFill>
                          <a:latin typeface="Arial"/>
                          <a:cs typeface="Arial"/>
                        </a:rPr>
                        <a:t>S.H.F.</a:t>
                      </a:r>
                      <a:endParaRPr sz="1300">
                        <a:latin typeface="Arial"/>
                        <a:cs typeface="Arial"/>
                      </a:endParaRPr>
                    </a:p>
                  </a:txBody>
                  <a:tcPr marL="0" marR="0" marT="7620" marB="0">
                    <a:lnL w="19050">
                      <a:solidFill>
                        <a:srgbClr val="9A33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CCFFFF"/>
                    </a:solidFill>
                  </a:tcPr>
                </a:tc>
                <a:tc gridSpan="2">
                  <a:txBody>
                    <a:bodyPr/>
                    <a:lstStyle/>
                    <a:p>
                      <a:pPr marL="131445" marR="124460" indent="3810">
                        <a:lnSpc>
                          <a:spcPts val="1380"/>
                        </a:lnSpc>
                        <a:spcBef>
                          <a:spcPts val="60"/>
                        </a:spcBef>
                      </a:pPr>
                      <a:r>
                        <a:rPr sz="1200" spc="-5" dirty="0">
                          <a:solidFill>
                            <a:srgbClr val="0000FF"/>
                          </a:solidFill>
                          <a:latin typeface="Arial"/>
                          <a:cs typeface="Arial"/>
                        </a:rPr>
                        <a:t>3GHz </a:t>
                      </a:r>
                      <a:r>
                        <a:rPr sz="1200" dirty="0">
                          <a:solidFill>
                            <a:srgbClr val="0000FF"/>
                          </a:solidFill>
                          <a:latin typeface="Arial"/>
                          <a:cs typeface="Arial"/>
                        </a:rPr>
                        <a:t>à </a:t>
                      </a:r>
                      <a:r>
                        <a:rPr sz="1200" spc="-5" dirty="0">
                          <a:solidFill>
                            <a:srgbClr val="0000FF"/>
                          </a:solidFill>
                          <a:latin typeface="Arial"/>
                          <a:cs typeface="Arial"/>
                        </a:rPr>
                        <a:t>30GHz  </a:t>
                      </a:r>
                      <a:r>
                        <a:rPr sz="1200" dirty="0">
                          <a:solidFill>
                            <a:srgbClr val="0000FF"/>
                          </a:solidFill>
                          <a:latin typeface="Arial"/>
                          <a:cs typeface="Arial"/>
                        </a:rPr>
                        <a:t>10cm &gt; λ &gt;</a:t>
                      </a:r>
                      <a:r>
                        <a:rPr sz="1200" spc="-100" dirty="0">
                          <a:solidFill>
                            <a:srgbClr val="0000FF"/>
                          </a:solidFill>
                          <a:latin typeface="Arial"/>
                          <a:cs typeface="Arial"/>
                        </a:rPr>
                        <a:t> </a:t>
                      </a:r>
                      <a:r>
                        <a:rPr sz="1200" dirty="0">
                          <a:solidFill>
                            <a:srgbClr val="0000FF"/>
                          </a:solidFill>
                          <a:latin typeface="Arial"/>
                          <a:cs typeface="Arial"/>
                        </a:rPr>
                        <a:t>1cm</a:t>
                      </a:r>
                      <a:endParaRPr sz="1200">
                        <a:latin typeface="Arial"/>
                        <a:cs typeface="Arial"/>
                      </a:endParaRPr>
                    </a:p>
                  </a:txBody>
                  <a:tcPr marL="0" marR="0" marT="762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CCFFFF"/>
                    </a:solidFill>
                  </a:tcPr>
                </a:tc>
                <a:tc hMerge="1">
                  <a:txBody>
                    <a:bodyPr/>
                    <a:lstStyle/>
                    <a:p>
                      <a:endParaRPr/>
                    </a:p>
                  </a:txBody>
                  <a:tcPr marL="0" marR="0" marT="0" marB="0"/>
                </a:tc>
                <a:tc>
                  <a:txBody>
                    <a:bodyPr/>
                    <a:lstStyle/>
                    <a:p>
                      <a:pPr marL="43815">
                        <a:lnSpc>
                          <a:spcPts val="1180"/>
                        </a:lnSpc>
                      </a:pPr>
                      <a:r>
                        <a:rPr sz="1000" spc="-5" dirty="0">
                          <a:latin typeface="Arial"/>
                          <a:cs typeface="Arial"/>
                        </a:rPr>
                        <a:t>En ligne</a:t>
                      </a:r>
                      <a:r>
                        <a:rPr sz="1000" spc="-10" dirty="0">
                          <a:latin typeface="Arial"/>
                          <a:cs typeface="Arial"/>
                        </a:rPr>
                        <a:t> </a:t>
                      </a:r>
                      <a:r>
                        <a:rPr sz="1000" spc="-5" dirty="0">
                          <a:latin typeface="Arial"/>
                          <a:cs typeface="Arial"/>
                        </a:rPr>
                        <a:t>droite.</a:t>
                      </a:r>
                      <a:endParaRPr sz="1000">
                        <a:latin typeface="Arial"/>
                        <a:cs typeface="Arial"/>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tcPr>
                </a:tc>
                <a:tc>
                  <a:txBody>
                    <a:bodyPr/>
                    <a:lstStyle/>
                    <a:p>
                      <a:pPr>
                        <a:lnSpc>
                          <a:spcPts val="1265"/>
                        </a:lnSpc>
                      </a:pPr>
                      <a:r>
                        <a:rPr sz="1100" spc="-125" dirty="0">
                          <a:latin typeface="Wingdings"/>
                          <a:cs typeface="Wingdings"/>
                        </a:rPr>
                        <a:t></a:t>
                      </a:r>
                      <a:r>
                        <a:rPr sz="1100" spc="-125" dirty="0">
                          <a:latin typeface="Times New Roman"/>
                          <a:cs typeface="Times New Roman"/>
                        </a:rPr>
                        <a:t> </a:t>
                      </a:r>
                      <a:r>
                        <a:rPr sz="1100" spc="-5" dirty="0">
                          <a:latin typeface="Arial"/>
                          <a:cs typeface="Arial"/>
                        </a:rPr>
                        <a:t>Faisceaux</a:t>
                      </a:r>
                      <a:r>
                        <a:rPr sz="1100" dirty="0">
                          <a:latin typeface="Arial"/>
                          <a:cs typeface="Arial"/>
                        </a:rPr>
                        <a:t> </a:t>
                      </a:r>
                      <a:r>
                        <a:rPr sz="1100" spc="-5" dirty="0">
                          <a:latin typeface="Arial"/>
                          <a:cs typeface="Arial"/>
                        </a:rPr>
                        <a:t>hertziens.</a:t>
                      </a:r>
                      <a:endParaRPr sz="1100">
                        <a:latin typeface="Arial"/>
                        <a:cs typeface="Arial"/>
                      </a:endParaRPr>
                    </a:p>
                    <a:p>
                      <a:pPr>
                        <a:lnSpc>
                          <a:spcPts val="1295"/>
                        </a:lnSpc>
                      </a:pPr>
                      <a:r>
                        <a:rPr sz="1100" spc="-125" dirty="0">
                          <a:latin typeface="Wingdings"/>
                          <a:cs typeface="Wingdings"/>
                        </a:rPr>
                        <a:t></a:t>
                      </a:r>
                      <a:r>
                        <a:rPr sz="1100" spc="-125" dirty="0">
                          <a:latin typeface="Times New Roman"/>
                          <a:cs typeface="Times New Roman"/>
                        </a:rPr>
                        <a:t> </a:t>
                      </a:r>
                      <a:r>
                        <a:rPr sz="1100" spc="-5" dirty="0">
                          <a:latin typeface="Arial"/>
                          <a:cs typeface="Arial"/>
                        </a:rPr>
                        <a:t>TV par</a:t>
                      </a:r>
                      <a:r>
                        <a:rPr sz="1100" spc="5" dirty="0">
                          <a:latin typeface="Arial"/>
                          <a:cs typeface="Arial"/>
                        </a:rPr>
                        <a:t> </a:t>
                      </a:r>
                      <a:r>
                        <a:rPr sz="1100" spc="-5" dirty="0">
                          <a:latin typeface="Arial"/>
                          <a:cs typeface="Arial"/>
                        </a:rPr>
                        <a:t>satellite.</a:t>
                      </a:r>
                      <a:endParaRPr sz="1100">
                        <a:latin typeface="Arial"/>
                        <a:cs typeface="Arial"/>
                      </a:endParaRPr>
                    </a:p>
                  </a:txBody>
                  <a:tcPr marL="0" marR="0" marT="0" marB="0">
                    <a:lnL w="6350">
                      <a:solidFill>
                        <a:srgbClr val="000000"/>
                      </a:solidFill>
                      <a:prstDash val="solid"/>
                    </a:lnL>
                    <a:lnR w="19050">
                      <a:solidFill>
                        <a:srgbClr val="9A3300"/>
                      </a:solidFill>
                      <a:prstDash val="solid"/>
                    </a:lnR>
                    <a:lnT w="12700">
                      <a:solidFill>
                        <a:srgbClr val="000000"/>
                      </a:solidFill>
                      <a:prstDash val="solid"/>
                    </a:lnT>
                    <a:lnB w="6350">
                      <a:solidFill>
                        <a:srgbClr val="000000"/>
                      </a:solidFill>
                      <a:prstDash val="solid"/>
                    </a:lnB>
                  </a:tcPr>
                </a:tc>
              </a:tr>
              <a:tr h="494157">
                <a:tc>
                  <a:txBody>
                    <a:bodyPr/>
                    <a:lstStyle/>
                    <a:p>
                      <a:pPr marL="44450" marR="36830" indent="-1270" algn="ctr">
                        <a:lnSpc>
                          <a:spcPts val="1150"/>
                        </a:lnSpc>
                        <a:spcBef>
                          <a:spcPts val="30"/>
                        </a:spcBef>
                      </a:pPr>
                      <a:r>
                        <a:rPr sz="1000" b="1" dirty="0">
                          <a:solidFill>
                            <a:srgbClr val="0000FF"/>
                          </a:solidFill>
                          <a:latin typeface="Arial"/>
                          <a:cs typeface="Arial"/>
                        </a:rPr>
                        <a:t>Ondes extra  hautes</a:t>
                      </a:r>
                      <a:r>
                        <a:rPr sz="1000" b="1" spc="-85" dirty="0">
                          <a:solidFill>
                            <a:srgbClr val="0000FF"/>
                          </a:solidFill>
                          <a:latin typeface="Arial"/>
                          <a:cs typeface="Arial"/>
                        </a:rPr>
                        <a:t> </a:t>
                      </a:r>
                      <a:r>
                        <a:rPr sz="1000" b="1" dirty="0">
                          <a:solidFill>
                            <a:srgbClr val="0000FF"/>
                          </a:solidFill>
                          <a:latin typeface="Arial"/>
                          <a:cs typeface="Arial"/>
                        </a:rPr>
                        <a:t>fréquences</a:t>
                      </a:r>
                      <a:endParaRPr sz="1000">
                        <a:latin typeface="Arial"/>
                        <a:cs typeface="Arial"/>
                      </a:endParaRPr>
                    </a:p>
                    <a:p>
                      <a:pPr algn="ctr">
                        <a:lnSpc>
                          <a:spcPts val="1455"/>
                        </a:lnSpc>
                      </a:pPr>
                      <a:r>
                        <a:rPr sz="1300" b="1" dirty="0">
                          <a:solidFill>
                            <a:srgbClr val="0000FF"/>
                          </a:solidFill>
                          <a:latin typeface="Arial"/>
                          <a:cs typeface="Arial"/>
                        </a:rPr>
                        <a:t>E.H.F.</a:t>
                      </a:r>
                      <a:endParaRPr sz="1300">
                        <a:latin typeface="Arial"/>
                        <a:cs typeface="Arial"/>
                      </a:endParaRPr>
                    </a:p>
                  </a:txBody>
                  <a:tcPr marL="0" marR="0" marT="3810" marB="0">
                    <a:lnL w="19050">
                      <a:solidFill>
                        <a:srgbClr val="9A3300"/>
                      </a:solidFill>
                      <a:prstDash val="solid"/>
                    </a:lnL>
                    <a:lnR w="6350">
                      <a:solidFill>
                        <a:srgbClr val="000000"/>
                      </a:solidFill>
                      <a:prstDash val="solid"/>
                    </a:lnR>
                    <a:lnT w="6350">
                      <a:solidFill>
                        <a:srgbClr val="000000"/>
                      </a:solidFill>
                      <a:prstDash val="solid"/>
                    </a:lnT>
                    <a:lnB w="19050">
                      <a:solidFill>
                        <a:srgbClr val="9A3300"/>
                      </a:solidFill>
                      <a:prstDash val="solid"/>
                    </a:lnB>
                    <a:solidFill>
                      <a:srgbClr val="CCFFFF"/>
                    </a:solidFill>
                  </a:tcPr>
                </a:tc>
                <a:tc gridSpan="2">
                  <a:txBody>
                    <a:bodyPr/>
                    <a:lstStyle/>
                    <a:p>
                      <a:pPr marR="38100" algn="ctr">
                        <a:lnSpc>
                          <a:spcPts val="1345"/>
                        </a:lnSpc>
                      </a:pPr>
                      <a:r>
                        <a:rPr sz="1200" spc="-5" dirty="0">
                          <a:solidFill>
                            <a:srgbClr val="0000FF"/>
                          </a:solidFill>
                          <a:latin typeface="Arial"/>
                          <a:cs typeface="Arial"/>
                        </a:rPr>
                        <a:t>30GHz </a:t>
                      </a:r>
                      <a:r>
                        <a:rPr sz="1200" dirty="0">
                          <a:solidFill>
                            <a:srgbClr val="0000FF"/>
                          </a:solidFill>
                          <a:latin typeface="Arial"/>
                          <a:cs typeface="Arial"/>
                        </a:rPr>
                        <a:t>à</a:t>
                      </a:r>
                      <a:r>
                        <a:rPr sz="1200" spc="-55" dirty="0">
                          <a:solidFill>
                            <a:srgbClr val="0000FF"/>
                          </a:solidFill>
                          <a:latin typeface="Arial"/>
                          <a:cs typeface="Arial"/>
                        </a:rPr>
                        <a:t> </a:t>
                      </a:r>
                      <a:r>
                        <a:rPr sz="1200" spc="-5" dirty="0">
                          <a:solidFill>
                            <a:srgbClr val="0000FF"/>
                          </a:solidFill>
                          <a:latin typeface="Arial"/>
                          <a:cs typeface="Arial"/>
                        </a:rPr>
                        <a:t>300GHz</a:t>
                      </a:r>
                      <a:endParaRPr sz="1200">
                        <a:latin typeface="Arial"/>
                        <a:cs typeface="Arial"/>
                      </a:endParaRPr>
                    </a:p>
                    <a:p>
                      <a:pPr algn="ctr">
                        <a:lnSpc>
                          <a:spcPts val="1410"/>
                        </a:lnSpc>
                      </a:pPr>
                      <a:r>
                        <a:rPr sz="1200" dirty="0">
                          <a:solidFill>
                            <a:srgbClr val="0000FF"/>
                          </a:solidFill>
                          <a:latin typeface="Arial"/>
                          <a:cs typeface="Arial"/>
                        </a:rPr>
                        <a:t>1cm &gt; λ &gt;</a:t>
                      </a:r>
                      <a:r>
                        <a:rPr sz="1200" spc="-55" dirty="0">
                          <a:solidFill>
                            <a:srgbClr val="0000FF"/>
                          </a:solidFill>
                          <a:latin typeface="Arial"/>
                          <a:cs typeface="Arial"/>
                        </a:rPr>
                        <a:t> </a:t>
                      </a:r>
                      <a:r>
                        <a:rPr sz="1200" dirty="0">
                          <a:solidFill>
                            <a:srgbClr val="0000FF"/>
                          </a:solidFill>
                          <a:latin typeface="Arial"/>
                          <a:cs typeface="Arial"/>
                        </a:rPr>
                        <a:t>1mm</a:t>
                      </a:r>
                      <a:endParaRPr sz="120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19050">
                      <a:solidFill>
                        <a:srgbClr val="9A3300"/>
                      </a:solidFill>
                      <a:prstDash val="solid"/>
                    </a:lnB>
                    <a:solidFill>
                      <a:srgbClr val="CCFFFF"/>
                    </a:solidFill>
                  </a:tcPr>
                </a:tc>
                <a:tc hMerge="1">
                  <a:txBody>
                    <a:bodyPr/>
                    <a:lstStyle/>
                    <a:p>
                      <a:endParaRPr/>
                    </a:p>
                  </a:txBody>
                  <a:tcPr marL="0" marR="0" marT="0" marB="0"/>
                </a:tc>
                <a:tc>
                  <a:txBody>
                    <a:bodyPr/>
                    <a:lstStyle/>
                    <a:p>
                      <a:pPr marL="43815" marR="37465">
                        <a:lnSpc>
                          <a:spcPts val="1150"/>
                        </a:lnSpc>
                        <a:spcBef>
                          <a:spcPts val="25"/>
                        </a:spcBef>
                      </a:pPr>
                      <a:r>
                        <a:rPr sz="1000" dirty="0">
                          <a:latin typeface="Arial"/>
                          <a:cs typeface="Arial"/>
                        </a:rPr>
                        <a:t>Directe, mais certaines bandes  sont absorbées par</a:t>
                      </a:r>
                      <a:r>
                        <a:rPr sz="1000" spc="-85" dirty="0">
                          <a:latin typeface="Arial"/>
                          <a:cs typeface="Arial"/>
                        </a:rPr>
                        <a:t> </a:t>
                      </a:r>
                      <a:r>
                        <a:rPr sz="1000" dirty="0">
                          <a:latin typeface="Arial"/>
                          <a:cs typeface="Arial"/>
                        </a:rPr>
                        <a:t>l’atmosphère.</a:t>
                      </a:r>
                      <a:endParaRPr sz="1000">
                        <a:latin typeface="Arial"/>
                        <a:cs typeface="Arial"/>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19050">
                      <a:solidFill>
                        <a:srgbClr val="9A3300"/>
                      </a:solidFill>
                      <a:prstDash val="solid"/>
                    </a:lnB>
                  </a:tcPr>
                </a:tc>
                <a:tc>
                  <a:txBody>
                    <a:bodyPr/>
                    <a:lstStyle/>
                    <a:p>
                      <a:pPr>
                        <a:lnSpc>
                          <a:spcPts val="1235"/>
                        </a:lnSpc>
                      </a:pPr>
                      <a:r>
                        <a:rPr sz="1100" spc="-125" dirty="0">
                          <a:latin typeface="Wingdings"/>
                          <a:cs typeface="Wingdings"/>
                        </a:rPr>
                        <a:t></a:t>
                      </a:r>
                      <a:r>
                        <a:rPr sz="1100" spc="-125" dirty="0">
                          <a:latin typeface="Times New Roman"/>
                          <a:cs typeface="Times New Roman"/>
                        </a:rPr>
                        <a:t> </a:t>
                      </a:r>
                      <a:r>
                        <a:rPr sz="1100" spc="-5" dirty="0">
                          <a:latin typeface="Arial"/>
                          <a:cs typeface="Arial"/>
                        </a:rPr>
                        <a:t>Radars</a:t>
                      </a:r>
                      <a:r>
                        <a:rPr sz="1100" dirty="0">
                          <a:latin typeface="Arial"/>
                          <a:cs typeface="Arial"/>
                        </a:rPr>
                        <a:t> </a:t>
                      </a:r>
                      <a:r>
                        <a:rPr sz="1100" spc="-5" dirty="0">
                          <a:latin typeface="Arial"/>
                          <a:cs typeface="Arial"/>
                        </a:rPr>
                        <a:t>aériens.</a:t>
                      </a:r>
                      <a:endParaRPr sz="1100">
                        <a:latin typeface="Arial"/>
                        <a:cs typeface="Arial"/>
                      </a:endParaRPr>
                    </a:p>
                    <a:p>
                      <a:pPr>
                        <a:lnSpc>
                          <a:spcPts val="1290"/>
                        </a:lnSpc>
                      </a:pPr>
                      <a:r>
                        <a:rPr sz="1100" spc="-125" dirty="0">
                          <a:latin typeface="Wingdings"/>
                          <a:cs typeface="Wingdings"/>
                        </a:rPr>
                        <a:t></a:t>
                      </a:r>
                      <a:r>
                        <a:rPr sz="1100" spc="-125" dirty="0">
                          <a:latin typeface="Times New Roman"/>
                          <a:cs typeface="Times New Roman"/>
                        </a:rPr>
                        <a:t> </a:t>
                      </a:r>
                      <a:r>
                        <a:rPr sz="1100" spc="-5" dirty="0">
                          <a:latin typeface="Arial"/>
                          <a:cs typeface="Arial"/>
                        </a:rPr>
                        <a:t>Satellites.</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19050">
                      <a:solidFill>
                        <a:srgbClr val="9A3300"/>
                      </a:solidFill>
                      <a:prstDash val="solid"/>
                    </a:lnB>
                  </a:tcPr>
                </a:tc>
              </a:tr>
              <a:tr h="56006">
                <a:tc gridSpan="5">
                  <a:txBody>
                    <a:bodyPr/>
                    <a:lstStyle/>
                    <a:p>
                      <a:pPr>
                        <a:lnSpc>
                          <a:spcPct val="100000"/>
                        </a:lnSpc>
                      </a:pPr>
                      <a:endParaRPr sz="200">
                        <a:latin typeface="Times New Roman"/>
                        <a:cs typeface="Times New Roman"/>
                      </a:endParaRPr>
                    </a:p>
                  </a:txBody>
                  <a:tcPr marL="0" marR="0" marT="0" marB="0">
                    <a:lnT w="19050">
                      <a:solidFill>
                        <a:srgbClr val="9A33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363599">
                <a:tc gridSpan="2">
                  <a:txBody>
                    <a:bodyPr/>
                    <a:lstStyle/>
                    <a:p>
                      <a:pPr>
                        <a:lnSpc>
                          <a:spcPct val="100000"/>
                        </a:lnSpc>
                      </a:pPr>
                      <a:endParaRPr sz="1100">
                        <a:latin typeface="Times New Roman"/>
                        <a:cs typeface="Times New Roman"/>
                      </a:endParaRPr>
                    </a:p>
                  </a:txBody>
                  <a:tcPr marL="0" marR="0" marT="0" marB="0">
                    <a:lnL w="9525">
                      <a:solidFill>
                        <a:srgbClr val="FF0000"/>
                      </a:solidFill>
                      <a:prstDash val="solid"/>
                    </a:lnL>
                    <a:lnR w="9525">
                      <a:solidFill>
                        <a:srgbClr val="FF0000"/>
                      </a:solidFill>
                      <a:prstDash val="solid"/>
                    </a:lnR>
                    <a:lnB w="9525">
                      <a:solidFill>
                        <a:srgbClr val="FF0000"/>
                      </a:solidFill>
                      <a:prstDash val="solid"/>
                    </a:lnB>
                  </a:tcPr>
                </a:tc>
                <a:tc hMerge="1">
                  <a:txBody>
                    <a:bodyPr/>
                    <a:lstStyle/>
                    <a:p>
                      <a:endParaRPr/>
                    </a:p>
                  </a:txBody>
                  <a:tcPr marL="0" marR="0" marT="0" marB="0"/>
                </a:tc>
                <a:tc rowSpan="2" gridSpan="3">
                  <a:txBody>
                    <a:bodyPr/>
                    <a:lstStyle/>
                    <a:p>
                      <a:pPr marL="217804" marR="37465" algn="just">
                        <a:lnSpc>
                          <a:spcPts val="1380"/>
                        </a:lnSpc>
                        <a:spcBef>
                          <a:spcPts val="1020"/>
                        </a:spcBef>
                      </a:pPr>
                      <a:r>
                        <a:rPr sz="1200" spc="-5" dirty="0">
                          <a:latin typeface="Arial"/>
                          <a:cs typeface="Arial"/>
                        </a:rPr>
                        <a:t>L’intérêt des </a:t>
                      </a:r>
                      <a:r>
                        <a:rPr sz="1200" b="1" spc="-5" dirty="0">
                          <a:latin typeface="Arial"/>
                          <a:cs typeface="Arial"/>
                        </a:rPr>
                        <a:t>ondes courtes </a:t>
                      </a:r>
                      <a:r>
                        <a:rPr sz="1200" spc="-5" dirty="0">
                          <a:latin typeface="Arial"/>
                          <a:cs typeface="Arial"/>
                        </a:rPr>
                        <a:t>est d’utiliser la propagation indirecte  (réflexion) qui se propage sur des distances </a:t>
                      </a:r>
                      <a:r>
                        <a:rPr sz="1200" dirty="0">
                          <a:latin typeface="Arial"/>
                          <a:cs typeface="Arial"/>
                        </a:rPr>
                        <a:t>très</a:t>
                      </a:r>
                      <a:r>
                        <a:rPr sz="1200" spc="10" dirty="0">
                          <a:latin typeface="Arial"/>
                          <a:cs typeface="Arial"/>
                        </a:rPr>
                        <a:t> </a:t>
                      </a:r>
                      <a:r>
                        <a:rPr sz="1200" spc="-5" dirty="0">
                          <a:latin typeface="Arial"/>
                          <a:cs typeface="Arial"/>
                        </a:rPr>
                        <a:t>longues.</a:t>
                      </a:r>
                      <a:endParaRPr sz="1200">
                        <a:latin typeface="Arial"/>
                        <a:cs typeface="Arial"/>
                      </a:endParaRPr>
                    </a:p>
                    <a:p>
                      <a:pPr marL="217804" marR="36195" algn="just">
                        <a:lnSpc>
                          <a:spcPts val="1380"/>
                        </a:lnSpc>
                      </a:pPr>
                      <a:r>
                        <a:rPr sz="1200" spc="-5" dirty="0">
                          <a:latin typeface="Arial"/>
                          <a:cs typeface="Arial"/>
                        </a:rPr>
                        <a:t>Elles ont été le premier moyen de réaliser une communication  téléphonique transatlantique en 1927, mais elles ont perdu de leur  importance pour cet usage, du </a:t>
                      </a:r>
                      <a:r>
                        <a:rPr sz="1200" dirty="0">
                          <a:latin typeface="Arial"/>
                          <a:cs typeface="Arial"/>
                        </a:rPr>
                        <a:t>fait </a:t>
                      </a:r>
                      <a:r>
                        <a:rPr sz="1200" spc="-5" dirty="0">
                          <a:latin typeface="Arial"/>
                          <a:cs typeface="Arial"/>
                        </a:rPr>
                        <a:t>de leur qualité médiocre et  instable.</a:t>
                      </a:r>
                      <a:endParaRPr sz="120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217804" marR="36195" algn="just">
                        <a:lnSpc>
                          <a:spcPts val="1380"/>
                        </a:lnSpc>
                        <a:spcBef>
                          <a:spcPts val="1150"/>
                        </a:spcBef>
                      </a:pPr>
                      <a:r>
                        <a:rPr sz="1200" spc="-5" dirty="0">
                          <a:latin typeface="Arial"/>
                          <a:cs typeface="Arial"/>
                        </a:rPr>
                        <a:t>Les caractéristiques de propagation dépendent de lois physiques  immuables, alors que </a:t>
                      </a:r>
                      <a:r>
                        <a:rPr sz="1200" b="1" dirty="0">
                          <a:solidFill>
                            <a:srgbClr val="0000FF"/>
                          </a:solidFill>
                          <a:latin typeface="Arial"/>
                          <a:cs typeface="Arial"/>
                        </a:rPr>
                        <a:t>la </a:t>
                      </a:r>
                      <a:r>
                        <a:rPr sz="1200" b="1" spc="-5" dirty="0">
                          <a:solidFill>
                            <a:srgbClr val="0000FF"/>
                          </a:solidFill>
                          <a:latin typeface="Arial"/>
                          <a:cs typeface="Arial"/>
                        </a:rPr>
                        <a:t>technologie évolue</a:t>
                      </a:r>
                      <a:r>
                        <a:rPr sz="1200" spc="-5" dirty="0">
                          <a:latin typeface="Arial"/>
                          <a:cs typeface="Arial"/>
                        </a:rPr>
                        <a:t>. Les utilisations des  bandes se trouvent ainsi modifiées en conséquence et l’attribution  de fréquences aux divers services de radiocommunication  évoluent </a:t>
                      </a:r>
                      <a:r>
                        <a:rPr sz="1200" dirty="0">
                          <a:latin typeface="Arial"/>
                          <a:cs typeface="Arial"/>
                        </a:rPr>
                        <a:t>constamment.</a:t>
                      </a:r>
                      <a:endParaRPr sz="1200">
                        <a:latin typeface="Arial"/>
                        <a:cs typeface="Arial"/>
                      </a:endParaRPr>
                    </a:p>
                  </a:txBody>
                  <a:tcPr marL="0" marR="0" marT="129540" marB="0">
                    <a:lnL w="9525" cap="flat" cmpd="sng" algn="ctr">
                      <a:solidFill>
                        <a:srgbClr val="FF0000"/>
                      </a:solidFill>
                      <a:prstDash val="solid"/>
                      <a:round/>
                      <a:headEnd type="none" w="med" len="med"/>
                      <a:tailEnd type="none" w="med" len="med"/>
                    </a:lnL>
                  </a:tcPr>
                </a:tc>
                <a:tc rowSpan="2" hMerge="1">
                  <a:txBody>
                    <a:bodyPr/>
                    <a:lstStyle/>
                    <a:p>
                      <a:endParaRPr/>
                    </a:p>
                  </a:txBody>
                  <a:tcPr marL="0" marR="0" marT="0" marB="0"/>
                </a:tc>
                <a:tc rowSpan="2" hMerge="1">
                  <a:txBody>
                    <a:bodyPr/>
                    <a:lstStyle/>
                    <a:p>
                      <a:endParaRPr/>
                    </a:p>
                  </a:txBody>
                  <a:tcPr marL="0" marR="0" marT="0" marB="0"/>
                </a:tc>
              </a:tr>
              <a:tr h="1822323">
                <a:tc gridSpan="2">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5"/>
                        </a:spcBef>
                      </a:pPr>
                      <a:endParaRPr sz="500">
                        <a:latin typeface="Times New Roman"/>
                        <a:cs typeface="Times New Roman"/>
                      </a:endParaRPr>
                    </a:p>
                    <a:p>
                      <a:pPr marR="52705" algn="r">
                        <a:lnSpc>
                          <a:spcPct val="100000"/>
                        </a:lnSpc>
                        <a:spcBef>
                          <a:spcPts val="5"/>
                        </a:spcBef>
                      </a:pPr>
                      <a:r>
                        <a:rPr sz="500" dirty="0">
                          <a:solidFill>
                            <a:srgbClr val="C0C0C0"/>
                          </a:solidFill>
                          <a:latin typeface="Times New Roman"/>
                          <a:cs typeface="Times New Roman"/>
                        </a:rPr>
                        <a:t>E</a:t>
                      </a:r>
                      <a:r>
                        <a:rPr sz="500" spc="-5" dirty="0">
                          <a:solidFill>
                            <a:srgbClr val="C0C0C0"/>
                          </a:solidFill>
                          <a:latin typeface="Times New Roman"/>
                          <a:cs typeface="Times New Roman"/>
                        </a:rPr>
                        <a:t>n</a:t>
                      </a:r>
                      <a:r>
                        <a:rPr sz="500" dirty="0">
                          <a:solidFill>
                            <a:srgbClr val="C0C0C0"/>
                          </a:solidFill>
                          <a:latin typeface="Times New Roman"/>
                          <a:cs typeface="Times New Roman"/>
                        </a:rPr>
                        <a:t>carta</a:t>
                      </a:r>
                      <a:endParaRPr sz="500">
                        <a:latin typeface="Times New Roman"/>
                        <a:cs typeface="Times New Roman"/>
                      </a:endParaRPr>
                    </a:p>
                  </a:txBody>
                  <a:tcPr marL="0" marR="0" marT="0" marB="0">
                    <a:lnL w="9525">
                      <a:solidFill>
                        <a:srgbClr val="FF0000"/>
                      </a:solidFill>
                      <a:prstDash val="solid"/>
                    </a:lnL>
                    <a:lnR w="9525">
                      <a:solidFill>
                        <a:srgbClr val="FF0000"/>
                      </a:solidFill>
                      <a:prstDash val="solid"/>
                    </a:lnR>
                    <a:lnT w="9525">
                      <a:solidFill>
                        <a:srgbClr val="FF0000"/>
                      </a:solidFill>
                      <a:prstDash val="solid"/>
                    </a:lnT>
                    <a:lnB w="9525">
                      <a:solidFill>
                        <a:srgbClr val="FF0000"/>
                      </a:solidFill>
                      <a:prstDash val="solid"/>
                    </a:lnB>
                  </a:tcPr>
                </a:tc>
                <a:tc hMerge="1">
                  <a:txBody>
                    <a:bodyPr/>
                    <a:lstStyle/>
                    <a:p>
                      <a:endParaRPr/>
                    </a:p>
                  </a:txBody>
                  <a:tcPr marL="0" marR="0" marT="0" marB="0"/>
                </a:tc>
                <a:tc gridSpan="3" vMerge="1">
                  <a:txBody>
                    <a:bodyPr/>
                    <a:lstStyle/>
                    <a:p>
                      <a:endParaRPr/>
                    </a:p>
                  </a:txBody>
                  <a:tcPr marL="0" marR="0" marT="129540" marB="0">
                    <a:lnL w="19050">
                      <a:solidFill>
                        <a:srgbClr val="FF0000"/>
                      </a:solidFill>
                      <a:prstDash val="solid"/>
                    </a:lnL>
                  </a:tcPr>
                </a:tc>
                <a:tc hMerge="1" vMerge="1">
                  <a:txBody>
                    <a:bodyPr/>
                    <a:lstStyle/>
                    <a:p>
                      <a:endParaRPr/>
                    </a:p>
                  </a:txBody>
                  <a:tcPr marL="0" marR="0" marT="0" marB="0"/>
                </a:tc>
                <a:tc hMerge="1" vMerge="1">
                  <a:txBody>
                    <a:bodyPr/>
                    <a:lstStyle/>
                    <a:p>
                      <a:endParaRPr/>
                    </a:p>
                  </a:txBody>
                  <a:tcPr marL="0" marR="0" marT="0" marB="0"/>
                </a:tc>
              </a:tr>
            </a:tbl>
          </a:graphicData>
        </a:graphic>
      </p:graphicFrame>
      <p:sp>
        <p:nvSpPr>
          <p:cNvPr id="10" name="object 10"/>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11" name="object 11"/>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19</a:t>
            </a:fld>
            <a:r>
              <a:rPr spc="-5" dirty="0"/>
              <a:t>/30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txBox="1"/>
          <p:nvPr/>
        </p:nvSpPr>
        <p:spPr>
          <a:xfrm>
            <a:off x="1934210" y="1054857"/>
            <a:ext cx="3693160" cy="864869"/>
          </a:xfrm>
          <a:prstGeom prst="rect">
            <a:avLst/>
          </a:prstGeom>
        </p:spPr>
        <p:txBody>
          <a:bodyPr vert="horz" wrap="square" lIns="0" tIns="12065" rIns="0" bIns="0" rtlCol="0">
            <a:spAutoFit/>
          </a:bodyPr>
          <a:lstStyle/>
          <a:p>
            <a:pPr algn="ctr">
              <a:lnSpc>
                <a:spcPct val="100000"/>
              </a:lnSpc>
              <a:spcBef>
                <a:spcPts val="95"/>
              </a:spcBef>
            </a:pPr>
            <a:r>
              <a:rPr sz="2600" b="1" spc="-10" dirty="0">
                <a:solidFill>
                  <a:srgbClr val="0000FF"/>
                </a:solidFill>
                <a:latin typeface="Comic Sans MS"/>
                <a:cs typeface="Comic Sans MS"/>
              </a:rPr>
              <a:t>APPROCHE</a:t>
            </a:r>
            <a:r>
              <a:rPr sz="2600" b="1" spc="-40" dirty="0">
                <a:solidFill>
                  <a:srgbClr val="0000FF"/>
                </a:solidFill>
                <a:latin typeface="Comic Sans MS"/>
                <a:cs typeface="Comic Sans MS"/>
              </a:rPr>
              <a:t> </a:t>
            </a:r>
            <a:r>
              <a:rPr sz="2600" b="1" spc="-5" dirty="0">
                <a:solidFill>
                  <a:srgbClr val="0000FF"/>
                </a:solidFill>
                <a:latin typeface="Comic Sans MS"/>
                <a:cs typeface="Comic Sans MS"/>
              </a:rPr>
              <a:t>CONCRETE</a:t>
            </a:r>
            <a:endParaRPr sz="2600">
              <a:latin typeface="Comic Sans MS"/>
              <a:cs typeface="Comic Sans MS"/>
            </a:endParaRPr>
          </a:p>
          <a:p>
            <a:pPr algn="ctr">
              <a:lnSpc>
                <a:spcPct val="100000"/>
              </a:lnSpc>
              <a:spcBef>
                <a:spcPts val="2290"/>
              </a:spcBef>
            </a:pPr>
            <a:r>
              <a:rPr sz="1000" b="1" spc="-5" dirty="0">
                <a:solidFill>
                  <a:srgbClr val="0000FF"/>
                </a:solidFill>
                <a:latin typeface="Comic Sans MS"/>
                <a:cs typeface="Comic Sans MS"/>
              </a:rPr>
              <a:t>Des</a:t>
            </a:r>
            <a:endParaRPr sz="1000">
              <a:latin typeface="Comic Sans MS"/>
              <a:cs typeface="Comic Sans MS"/>
            </a:endParaRPr>
          </a:p>
        </p:txBody>
      </p:sp>
      <p:sp>
        <p:nvSpPr>
          <p:cNvPr id="7" name="object 7"/>
          <p:cNvSpPr txBox="1"/>
          <p:nvPr/>
        </p:nvSpPr>
        <p:spPr>
          <a:xfrm>
            <a:off x="871219" y="2130040"/>
            <a:ext cx="5820410" cy="574040"/>
          </a:xfrm>
          <a:prstGeom prst="rect">
            <a:avLst/>
          </a:prstGeom>
        </p:spPr>
        <p:txBody>
          <a:bodyPr vert="horz" wrap="square" lIns="0" tIns="12700" rIns="0" bIns="0" rtlCol="0">
            <a:spAutoFit/>
          </a:bodyPr>
          <a:lstStyle/>
          <a:p>
            <a:pPr marL="12700">
              <a:lnSpc>
                <a:spcPct val="100000"/>
              </a:lnSpc>
              <a:spcBef>
                <a:spcPts val="100"/>
              </a:spcBef>
            </a:pPr>
            <a:r>
              <a:rPr sz="3600" b="1" u="heavy" dirty="0">
                <a:solidFill>
                  <a:srgbClr val="0000FF"/>
                </a:solidFill>
                <a:uFill>
                  <a:solidFill>
                    <a:srgbClr val="0000FF"/>
                  </a:solidFill>
                </a:uFill>
                <a:latin typeface="Comic Sans MS"/>
                <a:cs typeface="Comic Sans MS"/>
              </a:rPr>
              <a:t>TELECOMMUNICATIONS</a:t>
            </a:r>
            <a:endParaRPr sz="3600">
              <a:latin typeface="Comic Sans MS"/>
              <a:cs typeface="Comic Sans MS"/>
            </a:endParaRPr>
          </a:p>
        </p:txBody>
      </p:sp>
      <p:sp>
        <p:nvSpPr>
          <p:cNvPr id="8" name="object 8"/>
          <p:cNvSpPr txBox="1"/>
          <p:nvPr/>
        </p:nvSpPr>
        <p:spPr>
          <a:xfrm>
            <a:off x="1967738" y="3135118"/>
            <a:ext cx="3843020" cy="6259195"/>
          </a:xfrm>
          <a:prstGeom prst="rect">
            <a:avLst/>
          </a:prstGeom>
        </p:spPr>
        <p:txBody>
          <a:bodyPr vert="horz" wrap="square" lIns="0" tIns="12065" rIns="0" bIns="0" rtlCol="0">
            <a:spAutoFit/>
          </a:bodyPr>
          <a:lstStyle/>
          <a:p>
            <a:pPr marL="12700">
              <a:lnSpc>
                <a:spcPct val="100000"/>
              </a:lnSpc>
              <a:spcBef>
                <a:spcPts val="95"/>
              </a:spcBef>
              <a:tabLst>
                <a:tab pos="372745" algn="l"/>
              </a:tabLst>
            </a:pPr>
            <a:r>
              <a:rPr sz="800" b="1" spc="-5" dirty="0">
                <a:solidFill>
                  <a:srgbClr val="0000FF"/>
                </a:solidFill>
                <a:latin typeface="Comic Sans MS"/>
                <a:cs typeface="Comic Sans MS"/>
              </a:rPr>
              <a:t>p </a:t>
            </a:r>
            <a:r>
              <a:rPr sz="800" b="1" spc="5" dirty="0">
                <a:solidFill>
                  <a:srgbClr val="0000FF"/>
                </a:solidFill>
                <a:latin typeface="Comic Sans MS"/>
                <a:cs typeface="Comic Sans MS"/>
              </a:rPr>
              <a:t> </a:t>
            </a:r>
            <a:r>
              <a:rPr sz="800" b="1" spc="-5" dirty="0">
                <a:solidFill>
                  <a:srgbClr val="0000FF"/>
                </a:solidFill>
                <a:latin typeface="Comic Sans MS"/>
                <a:cs typeface="Comic Sans MS"/>
              </a:rPr>
              <a:t>3	</a:t>
            </a:r>
            <a:r>
              <a:rPr sz="1100" b="1" u="sng" spc="-5" dirty="0">
                <a:solidFill>
                  <a:srgbClr val="0000FF"/>
                </a:solidFill>
                <a:uFill>
                  <a:solidFill>
                    <a:srgbClr val="0000FF"/>
                  </a:solidFill>
                </a:uFill>
                <a:latin typeface="Comic Sans MS"/>
                <a:cs typeface="Comic Sans MS"/>
              </a:rPr>
              <a:t>A. TELECOMMUNICATIONS DANS</a:t>
            </a:r>
            <a:r>
              <a:rPr sz="1100" b="1" u="sng" spc="10" dirty="0">
                <a:solidFill>
                  <a:srgbClr val="0000FF"/>
                </a:solidFill>
                <a:uFill>
                  <a:solidFill>
                    <a:srgbClr val="0000FF"/>
                  </a:solidFill>
                </a:uFill>
                <a:latin typeface="Comic Sans MS"/>
                <a:cs typeface="Comic Sans MS"/>
              </a:rPr>
              <a:t> </a:t>
            </a:r>
            <a:r>
              <a:rPr sz="1100" b="1" u="sng" spc="-5" dirty="0">
                <a:solidFill>
                  <a:srgbClr val="0000FF"/>
                </a:solidFill>
                <a:uFill>
                  <a:solidFill>
                    <a:srgbClr val="0000FF"/>
                  </a:solidFill>
                </a:uFill>
                <a:latin typeface="Comic Sans MS"/>
                <a:cs typeface="Comic Sans MS"/>
              </a:rPr>
              <a:t>L’HISTOIRE</a:t>
            </a:r>
            <a:endParaRPr sz="1100">
              <a:latin typeface="Comic Sans MS"/>
              <a:cs typeface="Comic Sans MS"/>
            </a:endParaRPr>
          </a:p>
          <a:p>
            <a:pPr marL="12700">
              <a:lnSpc>
                <a:spcPct val="100000"/>
              </a:lnSpc>
              <a:spcBef>
                <a:spcPts val="1135"/>
              </a:spcBef>
              <a:tabLst>
                <a:tab pos="372745" algn="l"/>
              </a:tabLst>
            </a:pPr>
            <a:r>
              <a:rPr sz="800" b="1" spc="-5" dirty="0">
                <a:solidFill>
                  <a:srgbClr val="0000FF"/>
                </a:solidFill>
                <a:latin typeface="Comic Sans MS"/>
                <a:cs typeface="Comic Sans MS"/>
              </a:rPr>
              <a:t>p </a:t>
            </a:r>
            <a:r>
              <a:rPr sz="800" b="1" spc="5" dirty="0">
                <a:solidFill>
                  <a:srgbClr val="0000FF"/>
                </a:solidFill>
                <a:latin typeface="Comic Sans MS"/>
                <a:cs typeface="Comic Sans MS"/>
              </a:rPr>
              <a:t> </a:t>
            </a:r>
            <a:r>
              <a:rPr sz="800" b="1" spc="-5" dirty="0">
                <a:solidFill>
                  <a:srgbClr val="0000FF"/>
                </a:solidFill>
                <a:latin typeface="Comic Sans MS"/>
                <a:cs typeface="Comic Sans MS"/>
              </a:rPr>
              <a:t>5	</a:t>
            </a:r>
            <a:r>
              <a:rPr sz="1100" b="1" u="sng" spc="-5" dirty="0">
                <a:solidFill>
                  <a:srgbClr val="0000FF"/>
                </a:solidFill>
                <a:uFill>
                  <a:solidFill>
                    <a:srgbClr val="0000FF"/>
                  </a:solidFill>
                </a:uFill>
                <a:latin typeface="Comic Sans MS"/>
                <a:cs typeface="Comic Sans MS"/>
              </a:rPr>
              <a:t>B. CARACTERISTIQUES</a:t>
            </a:r>
            <a:r>
              <a:rPr sz="1100" b="1" u="sng" dirty="0">
                <a:solidFill>
                  <a:srgbClr val="0000FF"/>
                </a:solidFill>
                <a:uFill>
                  <a:solidFill>
                    <a:srgbClr val="0000FF"/>
                  </a:solidFill>
                </a:uFill>
                <a:latin typeface="Comic Sans MS"/>
                <a:cs typeface="Comic Sans MS"/>
              </a:rPr>
              <a:t> </a:t>
            </a:r>
            <a:r>
              <a:rPr sz="1100" b="1" u="sng" spc="-10" dirty="0">
                <a:solidFill>
                  <a:srgbClr val="0000FF"/>
                </a:solidFill>
                <a:uFill>
                  <a:solidFill>
                    <a:srgbClr val="0000FF"/>
                  </a:solidFill>
                </a:uFill>
                <a:latin typeface="Comic Sans MS"/>
                <a:cs typeface="Comic Sans MS"/>
              </a:rPr>
              <a:t>FONCTIONNELLES</a:t>
            </a:r>
            <a:endParaRPr sz="1100">
              <a:latin typeface="Comic Sans MS"/>
              <a:cs typeface="Comic Sans MS"/>
            </a:endParaRPr>
          </a:p>
          <a:p>
            <a:pPr marL="12700">
              <a:lnSpc>
                <a:spcPct val="100000"/>
              </a:lnSpc>
              <a:spcBef>
                <a:spcPts val="190"/>
              </a:spcBef>
              <a:tabLst>
                <a:tab pos="643255" algn="l"/>
              </a:tabLst>
            </a:pPr>
            <a:r>
              <a:rPr sz="800" spc="-5" dirty="0">
                <a:solidFill>
                  <a:srgbClr val="0000FF"/>
                </a:solidFill>
                <a:latin typeface="Comic Sans MS"/>
                <a:cs typeface="Comic Sans MS"/>
              </a:rPr>
              <a:t>p </a:t>
            </a:r>
            <a:r>
              <a:rPr sz="800" spc="5" dirty="0">
                <a:solidFill>
                  <a:srgbClr val="0000FF"/>
                </a:solidFill>
                <a:latin typeface="Comic Sans MS"/>
                <a:cs typeface="Comic Sans MS"/>
              </a:rPr>
              <a:t> </a:t>
            </a:r>
            <a:r>
              <a:rPr sz="800" spc="-5" dirty="0">
                <a:solidFill>
                  <a:srgbClr val="0000FF"/>
                </a:solidFill>
                <a:latin typeface="Comic Sans MS"/>
                <a:cs typeface="Comic Sans MS"/>
              </a:rPr>
              <a:t>5	</a:t>
            </a:r>
            <a:r>
              <a:rPr sz="900" dirty="0">
                <a:solidFill>
                  <a:srgbClr val="0000FF"/>
                </a:solidFill>
                <a:latin typeface="Comic Sans MS"/>
                <a:cs typeface="Comic Sans MS"/>
              </a:rPr>
              <a:t>B.1 Description </a:t>
            </a:r>
            <a:r>
              <a:rPr sz="900" spc="-5" dirty="0">
                <a:solidFill>
                  <a:srgbClr val="0000FF"/>
                </a:solidFill>
                <a:latin typeface="Comic Sans MS"/>
                <a:cs typeface="Comic Sans MS"/>
              </a:rPr>
              <a:t>d’une </a:t>
            </a:r>
            <a:r>
              <a:rPr sz="900" dirty="0">
                <a:solidFill>
                  <a:srgbClr val="0000FF"/>
                </a:solidFill>
                <a:latin typeface="Comic Sans MS"/>
                <a:cs typeface="Comic Sans MS"/>
              </a:rPr>
              <a:t>transmission</a:t>
            </a:r>
            <a:endParaRPr sz="900">
              <a:latin typeface="Comic Sans MS"/>
              <a:cs typeface="Comic Sans MS"/>
            </a:endParaRPr>
          </a:p>
          <a:p>
            <a:pPr marL="12700">
              <a:lnSpc>
                <a:spcPct val="100000"/>
              </a:lnSpc>
              <a:spcBef>
                <a:spcPts val="170"/>
              </a:spcBef>
              <a:tabLst>
                <a:tab pos="643255" algn="l"/>
              </a:tabLst>
            </a:pPr>
            <a:r>
              <a:rPr sz="800" spc="-5" dirty="0">
                <a:solidFill>
                  <a:srgbClr val="0000FF"/>
                </a:solidFill>
                <a:latin typeface="Comic Sans MS"/>
                <a:cs typeface="Comic Sans MS"/>
              </a:rPr>
              <a:t>p </a:t>
            </a:r>
            <a:r>
              <a:rPr sz="800" spc="5" dirty="0">
                <a:solidFill>
                  <a:srgbClr val="0000FF"/>
                </a:solidFill>
                <a:latin typeface="Comic Sans MS"/>
                <a:cs typeface="Comic Sans MS"/>
              </a:rPr>
              <a:t> </a:t>
            </a:r>
            <a:r>
              <a:rPr sz="800" spc="-5" dirty="0">
                <a:solidFill>
                  <a:srgbClr val="0000FF"/>
                </a:solidFill>
                <a:latin typeface="Comic Sans MS"/>
                <a:cs typeface="Comic Sans MS"/>
              </a:rPr>
              <a:t>9	</a:t>
            </a:r>
            <a:r>
              <a:rPr sz="900" spc="-5" dirty="0">
                <a:solidFill>
                  <a:srgbClr val="0000FF"/>
                </a:solidFill>
                <a:latin typeface="Comic Sans MS"/>
                <a:cs typeface="Comic Sans MS"/>
              </a:rPr>
              <a:t>B.2 Canal </a:t>
            </a:r>
            <a:r>
              <a:rPr sz="900" dirty="0">
                <a:solidFill>
                  <a:srgbClr val="0000FF"/>
                </a:solidFill>
                <a:latin typeface="Comic Sans MS"/>
                <a:cs typeface="Comic Sans MS"/>
              </a:rPr>
              <a:t>de</a:t>
            </a:r>
            <a:r>
              <a:rPr sz="900" spc="5" dirty="0">
                <a:solidFill>
                  <a:srgbClr val="0000FF"/>
                </a:solidFill>
                <a:latin typeface="Comic Sans MS"/>
                <a:cs typeface="Comic Sans MS"/>
              </a:rPr>
              <a:t> </a:t>
            </a:r>
            <a:r>
              <a:rPr sz="900" dirty="0">
                <a:solidFill>
                  <a:srgbClr val="0000FF"/>
                </a:solidFill>
                <a:latin typeface="Comic Sans MS"/>
                <a:cs typeface="Comic Sans MS"/>
              </a:rPr>
              <a:t>transmission</a:t>
            </a:r>
            <a:endParaRPr sz="900">
              <a:latin typeface="Comic Sans MS"/>
              <a:cs typeface="Comic Sans MS"/>
            </a:endParaRPr>
          </a:p>
          <a:p>
            <a:pPr marL="12700">
              <a:lnSpc>
                <a:spcPct val="100000"/>
              </a:lnSpc>
              <a:spcBef>
                <a:spcPts val="165"/>
              </a:spcBef>
              <a:tabLst>
                <a:tab pos="823594" algn="l"/>
              </a:tabLst>
            </a:pPr>
            <a:r>
              <a:rPr sz="800" spc="-5" dirty="0">
                <a:solidFill>
                  <a:srgbClr val="0000FF"/>
                </a:solidFill>
                <a:latin typeface="Comic Sans MS"/>
                <a:cs typeface="Comic Sans MS"/>
              </a:rPr>
              <a:t>p </a:t>
            </a:r>
            <a:r>
              <a:rPr sz="800" spc="5" dirty="0">
                <a:solidFill>
                  <a:srgbClr val="0000FF"/>
                </a:solidFill>
                <a:latin typeface="Comic Sans MS"/>
                <a:cs typeface="Comic Sans MS"/>
              </a:rPr>
              <a:t> </a:t>
            </a:r>
            <a:r>
              <a:rPr sz="800" spc="-5" dirty="0">
                <a:solidFill>
                  <a:srgbClr val="0000FF"/>
                </a:solidFill>
                <a:latin typeface="Comic Sans MS"/>
                <a:cs typeface="Comic Sans MS"/>
              </a:rPr>
              <a:t>6	B.2.1 Caractéristiques des</a:t>
            </a:r>
            <a:r>
              <a:rPr sz="800" spc="10" dirty="0">
                <a:solidFill>
                  <a:srgbClr val="0000FF"/>
                </a:solidFill>
                <a:latin typeface="Comic Sans MS"/>
                <a:cs typeface="Comic Sans MS"/>
              </a:rPr>
              <a:t> </a:t>
            </a:r>
            <a:r>
              <a:rPr sz="800" spc="-5" dirty="0">
                <a:solidFill>
                  <a:srgbClr val="0000FF"/>
                </a:solidFill>
                <a:latin typeface="Comic Sans MS"/>
                <a:cs typeface="Comic Sans MS"/>
              </a:rPr>
              <a:t>milieux</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 </a:t>
            </a:r>
            <a:r>
              <a:rPr sz="800" spc="5" dirty="0">
                <a:solidFill>
                  <a:srgbClr val="0000FF"/>
                </a:solidFill>
                <a:latin typeface="Comic Sans MS"/>
                <a:cs typeface="Comic Sans MS"/>
              </a:rPr>
              <a:t> </a:t>
            </a:r>
            <a:r>
              <a:rPr sz="800" spc="-5" dirty="0">
                <a:solidFill>
                  <a:srgbClr val="0000FF"/>
                </a:solidFill>
                <a:latin typeface="Comic Sans MS"/>
                <a:cs typeface="Comic Sans MS"/>
              </a:rPr>
              <a:t>6	B.2.2 Transmissions par ondes</a:t>
            </a:r>
            <a:r>
              <a:rPr sz="800" spc="15" dirty="0">
                <a:solidFill>
                  <a:srgbClr val="0000FF"/>
                </a:solidFill>
                <a:latin typeface="Comic Sans MS"/>
                <a:cs typeface="Comic Sans MS"/>
              </a:rPr>
              <a:t> </a:t>
            </a:r>
            <a:r>
              <a:rPr sz="800" spc="-10" dirty="0">
                <a:solidFill>
                  <a:srgbClr val="0000FF"/>
                </a:solidFill>
                <a:latin typeface="Comic Sans MS"/>
                <a:cs typeface="Comic Sans MS"/>
              </a:rPr>
              <a:t>libres</a:t>
            </a:r>
            <a:endParaRPr sz="800">
              <a:latin typeface="Comic Sans MS"/>
              <a:cs typeface="Comic Sans MS"/>
            </a:endParaRPr>
          </a:p>
          <a:p>
            <a:pPr marL="12700">
              <a:lnSpc>
                <a:spcPct val="100000"/>
              </a:lnSpc>
              <a:spcBef>
                <a:spcPts val="170"/>
              </a:spcBef>
              <a:tabLst>
                <a:tab pos="643255" algn="l"/>
              </a:tabLst>
            </a:pPr>
            <a:r>
              <a:rPr sz="800" spc="-5" dirty="0">
                <a:solidFill>
                  <a:srgbClr val="0000FF"/>
                </a:solidFill>
                <a:latin typeface="Comic Sans MS"/>
                <a:cs typeface="Comic Sans MS"/>
              </a:rPr>
              <a:t>p </a:t>
            </a:r>
            <a:r>
              <a:rPr sz="800" spc="5" dirty="0">
                <a:solidFill>
                  <a:srgbClr val="0000FF"/>
                </a:solidFill>
                <a:latin typeface="Comic Sans MS"/>
                <a:cs typeface="Comic Sans MS"/>
              </a:rPr>
              <a:t> </a:t>
            </a:r>
            <a:r>
              <a:rPr sz="800" spc="-5" dirty="0">
                <a:solidFill>
                  <a:srgbClr val="0000FF"/>
                </a:solidFill>
                <a:latin typeface="Comic Sans MS"/>
                <a:cs typeface="Comic Sans MS"/>
              </a:rPr>
              <a:t>7	</a:t>
            </a:r>
            <a:r>
              <a:rPr sz="900" spc="-5" dirty="0">
                <a:solidFill>
                  <a:srgbClr val="0000FF"/>
                </a:solidFill>
                <a:latin typeface="Comic Sans MS"/>
                <a:cs typeface="Comic Sans MS"/>
              </a:rPr>
              <a:t>B.3 Contraintes </a:t>
            </a:r>
            <a:r>
              <a:rPr sz="900" dirty="0">
                <a:solidFill>
                  <a:srgbClr val="0000FF"/>
                </a:solidFill>
                <a:latin typeface="Comic Sans MS"/>
                <a:cs typeface="Comic Sans MS"/>
              </a:rPr>
              <a:t>générales de conception</a:t>
            </a:r>
            <a:endParaRPr sz="900">
              <a:latin typeface="Comic Sans MS"/>
              <a:cs typeface="Comic Sans MS"/>
            </a:endParaRPr>
          </a:p>
          <a:p>
            <a:pPr marL="12700">
              <a:lnSpc>
                <a:spcPct val="100000"/>
              </a:lnSpc>
              <a:spcBef>
                <a:spcPts val="160"/>
              </a:spcBef>
              <a:tabLst>
                <a:tab pos="823594" algn="l"/>
              </a:tabLst>
            </a:pPr>
            <a:r>
              <a:rPr sz="800" spc="-5" dirty="0">
                <a:solidFill>
                  <a:srgbClr val="0000FF"/>
                </a:solidFill>
                <a:latin typeface="Comic Sans MS"/>
                <a:cs typeface="Comic Sans MS"/>
              </a:rPr>
              <a:t>p </a:t>
            </a:r>
            <a:r>
              <a:rPr sz="800" spc="5" dirty="0">
                <a:solidFill>
                  <a:srgbClr val="0000FF"/>
                </a:solidFill>
                <a:latin typeface="Comic Sans MS"/>
                <a:cs typeface="Comic Sans MS"/>
              </a:rPr>
              <a:t> </a:t>
            </a:r>
            <a:r>
              <a:rPr sz="800" spc="-5" dirty="0">
                <a:solidFill>
                  <a:srgbClr val="0000FF"/>
                </a:solidFill>
                <a:latin typeface="Comic Sans MS"/>
                <a:cs typeface="Comic Sans MS"/>
              </a:rPr>
              <a:t>7	B.3.1 </a:t>
            </a:r>
            <a:r>
              <a:rPr sz="800" spc="-10" dirty="0">
                <a:solidFill>
                  <a:srgbClr val="0000FF"/>
                </a:solidFill>
                <a:latin typeface="Comic Sans MS"/>
                <a:cs typeface="Comic Sans MS"/>
              </a:rPr>
              <a:t>Solution </a:t>
            </a:r>
            <a:r>
              <a:rPr sz="800" spc="-5" dirty="0">
                <a:solidFill>
                  <a:srgbClr val="0000FF"/>
                </a:solidFill>
                <a:latin typeface="Comic Sans MS"/>
                <a:cs typeface="Comic Sans MS"/>
              </a:rPr>
              <a:t>élémentaire</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 </a:t>
            </a:r>
            <a:r>
              <a:rPr sz="800" spc="5" dirty="0">
                <a:solidFill>
                  <a:srgbClr val="0000FF"/>
                </a:solidFill>
                <a:latin typeface="Comic Sans MS"/>
                <a:cs typeface="Comic Sans MS"/>
              </a:rPr>
              <a:t> </a:t>
            </a:r>
            <a:r>
              <a:rPr sz="800" spc="-5" dirty="0">
                <a:solidFill>
                  <a:srgbClr val="0000FF"/>
                </a:solidFill>
                <a:latin typeface="Comic Sans MS"/>
                <a:cs typeface="Comic Sans MS"/>
              </a:rPr>
              <a:t>8	B.3.2 </a:t>
            </a:r>
            <a:r>
              <a:rPr sz="800" spc="-10" dirty="0">
                <a:solidFill>
                  <a:srgbClr val="0000FF"/>
                </a:solidFill>
                <a:latin typeface="Comic Sans MS"/>
                <a:cs typeface="Comic Sans MS"/>
              </a:rPr>
              <a:t>Sources </a:t>
            </a:r>
            <a:r>
              <a:rPr sz="800" spc="-5" dirty="0">
                <a:solidFill>
                  <a:srgbClr val="0000FF"/>
                </a:solidFill>
                <a:latin typeface="Comic Sans MS"/>
                <a:cs typeface="Comic Sans MS"/>
              </a:rPr>
              <a:t>de « bruit</a:t>
            </a:r>
            <a:r>
              <a:rPr sz="800" spc="-30" dirty="0">
                <a:solidFill>
                  <a:srgbClr val="0000FF"/>
                </a:solidFill>
                <a:latin typeface="Comic Sans MS"/>
                <a:cs typeface="Comic Sans MS"/>
              </a:rPr>
              <a:t> </a:t>
            </a:r>
            <a:r>
              <a:rPr sz="800" spc="-5" dirty="0">
                <a:solidFill>
                  <a:srgbClr val="0000FF"/>
                </a:solidFill>
                <a:latin typeface="Comic Sans MS"/>
                <a:cs typeface="Comic Sans MS"/>
              </a:rPr>
              <a:t>»</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 </a:t>
            </a:r>
            <a:r>
              <a:rPr sz="800" spc="5" dirty="0">
                <a:solidFill>
                  <a:srgbClr val="0000FF"/>
                </a:solidFill>
                <a:latin typeface="Comic Sans MS"/>
                <a:cs typeface="Comic Sans MS"/>
              </a:rPr>
              <a:t> </a:t>
            </a:r>
            <a:r>
              <a:rPr sz="800" spc="-5" dirty="0">
                <a:solidFill>
                  <a:srgbClr val="0000FF"/>
                </a:solidFill>
                <a:latin typeface="Comic Sans MS"/>
                <a:cs typeface="Comic Sans MS"/>
              </a:rPr>
              <a:t>8	B.3.3 </a:t>
            </a:r>
            <a:r>
              <a:rPr sz="800" spc="-10" dirty="0">
                <a:solidFill>
                  <a:srgbClr val="0000FF"/>
                </a:solidFill>
                <a:latin typeface="Comic Sans MS"/>
                <a:cs typeface="Comic Sans MS"/>
              </a:rPr>
              <a:t>Sources</a:t>
            </a:r>
            <a:r>
              <a:rPr sz="800" spc="5" dirty="0">
                <a:solidFill>
                  <a:srgbClr val="0000FF"/>
                </a:solidFill>
                <a:latin typeface="Comic Sans MS"/>
                <a:cs typeface="Comic Sans MS"/>
              </a:rPr>
              <a:t> </a:t>
            </a:r>
            <a:r>
              <a:rPr sz="800" spc="-10" dirty="0">
                <a:solidFill>
                  <a:srgbClr val="0000FF"/>
                </a:solidFill>
                <a:latin typeface="Comic Sans MS"/>
                <a:cs typeface="Comic Sans MS"/>
              </a:rPr>
              <a:t>d’information</a:t>
            </a:r>
            <a:endParaRPr sz="800">
              <a:latin typeface="Comic Sans MS"/>
              <a:cs typeface="Comic Sans MS"/>
            </a:endParaRPr>
          </a:p>
          <a:p>
            <a:pPr marL="12700">
              <a:lnSpc>
                <a:spcPct val="100000"/>
              </a:lnSpc>
              <a:spcBef>
                <a:spcPts val="150"/>
              </a:spcBef>
              <a:tabLst>
                <a:tab pos="823594" algn="l"/>
              </a:tabLst>
            </a:pPr>
            <a:r>
              <a:rPr sz="800" spc="-5" dirty="0">
                <a:solidFill>
                  <a:srgbClr val="0000FF"/>
                </a:solidFill>
                <a:latin typeface="Comic Sans MS"/>
                <a:cs typeface="Comic Sans MS"/>
              </a:rPr>
              <a:t>p </a:t>
            </a:r>
            <a:r>
              <a:rPr sz="800" spc="5" dirty="0">
                <a:solidFill>
                  <a:srgbClr val="0000FF"/>
                </a:solidFill>
                <a:latin typeface="Comic Sans MS"/>
                <a:cs typeface="Comic Sans MS"/>
              </a:rPr>
              <a:t> </a:t>
            </a:r>
            <a:r>
              <a:rPr sz="800" spc="-5" dirty="0">
                <a:solidFill>
                  <a:srgbClr val="0000FF"/>
                </a:solidFill>
                <a:latin typeface="Comic Sans MS"/>
                <a:cs typeface="Comic Sans MS"/>
              </a:rPr>
              <a:t>9	B.3.4 </a:t>
            </a:r>
            <a:r>
              <a:rPr sz="800" spc="-10" dirty="0">
                <a:solidFill>
                  <a:srgbClr val="0000FF"/>
                </a:solidFill>
                <a:latin typeface="Comic Sans MS"/>
                <a:cs typeface="Comic Sans MS"/>
              </a:rPr>
              <a:t>Solution </a:t>
            </a:r>
            <a:r>
              <a:rPr sz="800" spc="-5" dirty="0">
                <a:solidFill>
                  <a:srgbClr val="0000FF"/>
                </a:solidFill>
                <a:latin typeface="Comic Sans MS"/>
                <a:cs typeface="Comic Sans MS"/>
              </a:rPr>
              <a:t>à</a:t>
            </a:r>
            <a:r>
              <a:rPr sz="800" spc="15" dirty="0">
                <a:solidFill>
                  <a:srgbClr val="0000FF"/>
                </a:solidFill>
                <a:latin typeface="Comic Sans MS"/>
                <a:cs typeface="Comic Sans MS"/>
              </a:rPr>
              <a:t> </a:t>
            </a:r>
            <a:r>
              <a:rPr sz="800" spc="-5" dirty="0">
                <a:solidFill>
                  <a:srgbClr val="0000FF"/>
                </a:solidFill>
                <a:latin typeface="Comic Sans MS"/>
                <a:cs typeface="Comic Sans MS"/>
              </a:rPr>
              <a:t>envisager</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10	B.3.5 Transposition de</a:t>
            </a:r>
            <a:r>
              <a:rPr sz="800" spc="10" dirty="0">
                <a:solidFill>
                  <a:srgbClr val="0000FF"/>
                </a:solidFill>
                <a:latin typeface="Comic Sans MS"/>
                <a:cs typeface="Comic Sans MS"/>
              </a:rPr>
              <a:t> </a:t>
            </a:r>
            <a:r>
              <a:rPr sz="800" spc="-10" dirty="0">
                <a:solidFill>
                  <a:srgbClr val="0000FF"/>
                </a:solidFill>
                <a:latin typeface="Comic Sans MS"/>
                <a:cs typeface="Comic Sans MS"/>
              </a:rPr>
              <a:t>fréquence</a:t>
            </a:r>
            <a:endParaRPr sz="800">
              <a:latin typeface="Comic Sans MS"/>
              <a:cs typeface="Comic Sans MS"/>
            </a:endParaRPr>
          </a:p>
          <a:p>
            <a:pPr marL="12700">
              <a:lnSpc>
                <a:spcPct val="100000"/>
              </a:lnSpc>
              <a:spcBef>
                <a:spcPts val="160"/>
              </a:spcBef>
              <a:tabLst>
                <a:tab pos="822960"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11	B.3.6 Multiplexage </a:t>
            </a:r>
            <a:r>
              <a:rPr sz="800" spc="-10" dirty="0">
                <a:solidFill>
                  <a:srgbClr val="0000FF"/>
                </a:solidFill>
                <a:latin typeface="Comic Sans MS"/>
                <a:cs typeface="Comic Sans MS"/>
              </a:rPr>
              <a:t>fréquentiel</a:t>
            </a:r>
            <a:r>
              <a:rPr sz="800" spc="10" dirty="0">
                <a:solidFill>
                  <a:srgbClr val="0000FF"/>
                </a:solidFill>
                <a:latin typeface="Comic Sans MS"/>
                <a:cs typeface="Comic Sans MS"/>
              </a:rPr>
              <a:t> </a:t>
            </a:r>
            <a:r>
              <a:rPr sz="800" spc="-10" dirty="0">
                <a:solidFill>
                  <a:srgbClr val="0000FF"/>
                </a:solidFill>
                <a:latin typeface="Comic Sans MS"/>
                <a:cs typeface="Comic Sans MS"/>
              </a:rPr>
              <a:t>(FDM)</a:t>
            </a:r>
            <a:endParaRPr sz="800">
              <a:latin typeface="Comic Sans MS"/>
              <a:cs typeface="Comic Sans MS"/>
            </a:endParaRPr>
          </a:p>
          <a:p>
            <a:pPr marL="12700">
              <a:lnSpc>
                <a:spcPct val="100000"/>
              </a:lnSpc>
              <a:spcBef>
                <a:spcPts val="155"/>
              </a:spcBef>
              <a:tabLst>
                <a:tab pos="822960"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11	B.3.7 Bilan de la solution à</a:t>
            </a:r>
            <a:r>
              <a:rPr sz="800" spc="25" dirty="0">
                <a:solidFill>
                  <a:srgbClr val="0000FF"/>
                </a:solidFill>
                <a:latin typeface="Comic Sans MS"/>
                <a:cs typeface="Comic Sans MS"/>
              </a:rPr>
              <a:t> </a:t>
            </a:r>
            <a:r>
              <a:rPr sz="800" spc="-10" dirty="0">
                <a:solidFill>
                  <a:srgbClr val="0000FF"/>
                </a:solidFill>
                <a:latin typeface="Comic Sans MS"/>
                <a:cs typeface="Comic Sans MS"/>
              </a:rPr>
              <a:t>retenir</a:t>
            </a:r>
            <a:endParaRPr sz="800">
              <a:latin typeface="Comic Sans MS"/>
              <a:cs typeface="Comic Sans MS"/>
            </a:endParaRPr>
          </a:p>
          <a:p>
            <a:pPr>
              <a:lnSpc>
                <a:spcPct val="100000"/>
              </a:lnSpc>
              <a:spcBef>
                <a:spcPts val="45"/>
              </a:spcBef>
            </a:pPr>
            <a:endParaRPr sz="900">
              <a:latin typeface="Comic Sans MS"/>
              <a:cs typeface="Comic Sans MS"/>
            </a:endParaRPr>
          </a:p>
          <a:p>
            <a:pPr marL="12700">
              <a:lnSpc>
                <a:spcPct val="100000"/>
              </a:lnSpc>
              <a:tabLst>
                <a:tab pos="372745" algn="l"/>
              </a:tabLst>
            </a:pPr>
            <a:r>
              <a:rPr sz="800" b="1" spc="-5" dirty="0">
                <a:solidFill>
                  <a:srgbClr val="0000FF"/>
                </a:solidFill>
                <a:latin typeface="Comic Sans MS"/>
                <a:cs typeface="Comic Sans MS"/>
              </a:rPr>
              <a:t>p12	</a:t>
            </a:r>
            <a:r>
              <a:rPr sz="1100" b="1" u="sng" spc="-5" dirty="0">
                <a:solidFill>
                  <a:srgbClr val="0000FF"/>
                </a:solidFill>
                <a:uFill>
                  <a:solidFill>
                    <a:srgbClr val="0000FF"/>
                  </a:solidFill>
                </a:uFill>
                <a:latin typeface="Comic Sans MS"/>
                <a:cs typeface="Comic Sans MS"/>
              </a:rPr>
              <a:t>C. </a:t>
            </a:r>
            <a:r>
              <a:rPr sz="1100" b="1" u="sng" spc="-10" dirty="0">
                <a:solidFill>
                  <a:srgbClr val="0000FF"/>
                </a:solidFill>
                <a:uFill>
                  <a:solidFill>
                    <a:srgbClr val="0000FF"/>
                  </a:solidFill>
                </a:uFill>
                <a:latin typeface="Comic Sans MS"/>
                <a:cs typeface="Comic Sans MS"/>
              </a:rPr>
              <a:t>ORGANISATION </a:t>
            </a:r>
            <a:r>
              <a:rPr sz="1100" b="1" u="sng" spc="-5" dirty="0">
                <a:solidFill>
                  <a:srgbClr val="0000FF"/>
                </a:solidFill>
                <a:uFill>
                  <a:solidFill>
                    <a:srgbClr val="0000FF"/>
                  </a:solidFill>
                </a:uFill>
                <a:latin typeface="Comic Sans MS"/>
                <a:cs typeface="Comic Sans MS"/>
              </a:rPr>
              <a:t>DES TRANSMISSIONS</a:t>
            </a:r>
            <a:r>
              <a:rPr sz="1100" b="1" u="sng" spc="25" dirty="0">
                <a:solidFill>
                  <a:srgbClr val="0000FF"/>
                </a:solidFill>
                <a:uFill>
                  <a:solidFill>
                    <a:srgbClr val="0000FF"/>
                  </a:solidFill>
                </a:uFill>
                <a:latin typeface="Comic Sans MS"/>
                <a:cs typeface="Comic Sans MS"/>
              </a:rPr>
              <a:t> </a:t>
            </a:r>
            <a:r>
              <a:rPr sz="1100" b="1" u="sng" spc="-10" dirty="0">
                <a:solidFill>
                  <a:srgbClr val="0000FF"/>
                </a:solidFill>
                <a:uFill>
                  <a:solidFill>
                    <a:srgbClr val="0000FF"/>
                  </a:solidFill>
                </a:uFill>
                <a:latin typeface="Comic Sans MS"/>
                <a:cs typeface="Comic Sans MS"/>
              </a:rPr>
              <a:t>H.F.</a:t>
            </a:r>
            <a:endParaRPr sz="1100">
              <a:latin typeface="Comic Sans MS"/>
              <a:cs typeface="Comic Sans MS"/>
            </a:endParaRPr>
          </a:p>
          <a:p>
            <a:pPr marL="12700">
              <a:lnSpc>
                <a:spcPct val="100000"/>
              </a:lnSpc>
              <a:spcBef>
                <a:spcPts val="195"/>
              </a:spcBef>
              <a:tabLst>
                <a:tab pos="643255"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12	</a:t>
            </a:r>
            <a:r>
              <a:rPr sz="900" spc="-5" dirty="0">
                <a:solidFill>
                  <a:srgbClr val="0000FF"/>
                </a:solidFill>
                <a:latin typeface="Comic Sans MS"/>
                <a:cs typeface="Comic Sans MS"/>
              </a:rPr>
              <a:t>C.1 </a:t>
            </a:r>
            <a:r>
              <a:rPr sz="900" dirty="0">
                <a:solidFill>
                  <a:srgbClr val="0000FF"/>
                </a:solidFill>
                <a:latin typeface="Comic Sans MS"/>
                <a:cs typeface="Comic Sans MS"/>
              </a:rPr>
              <a:t>Description</a:t>
            </a:r>
            <a:r>
              <a:rPr sz="900" spc="-90" dirty="0">
                <a:solidFill>
                  <a:srgbClr val="0000FF"/>
                </a:solidFill>
                <a:latin typeface="Comic Sans MS"/>
                <a:cs typeface="Comic Sans MS"/>
              </a:rPr>
              <a:t> </a:t>
            </a:r>
            <a:r>
              <a:rPr sz="900" dirty="0">
                <a:solidFill>
                  <a:srgbClr val="0000FF"/>
                </a:solidFill>
                <a:latin typeface="Comic Sans MS"/>
                <a:cs typeface="Comic Sans MS"/>
              </a:rPr>
              <a:t>fonctionnelle</a:t>
            </a:r>
            <a:endParaRPr sz="900">
              <a:latin typeface="Comic Sans MS"/>
              <a:cs typeface="Comic Sans MS"/>
            </a:endParaRPr>
          </a:p>
          <a:p>
            <a:pPr marL="12700">
              <a:lnSpc>
                <a:spcPct val="100000"/>
              </a:lnSpc>
              <a:spcBef>
                <a:spcPts val="160"/>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12	C.1.1 </a:t>
            </a:r>
            <a:r>
              <a:rPr sz="800" spc="-10" dirty="0">
                <a:solidFill>
                  <a:srgbClr val="0000FF"/>
                </a:solidFill>
                <a:latin typeface="Comic Sans MS"/>
                <a:cs typeface="Comic Sans MS"/>
              </a:rPr>
              <a:t>Schéma</a:t>
            </a:r>
            <a:r>
              <a:rPr sz="800" spc="15" dirty="0">
                <a:solidFill>
                  <a:srgbClr val="0000FF"/>
                </a:solidFill>
                <a:latin typeface="Comic Sans MS"/>
                <a:cs typeface="Comic Sans MS"/>
              </a:rPr>
              <a:t> </a:t>
            </a:r>
            <a:r>
              <a:rPr sz="800" spc="-5" dirty="0">
                <a:solidFill>
                  <a:srgbClr val="0000FF"/>
                </a:solidFill>
                <a:latin typeface="Comic Sans MS"/>
                <a:cs typeface="Comic Sans MS"/>
              </a:rPr>
              <a:t>organisationnel</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13	C.1.2 </a:t>
            </a:r>
            <a:r>
              <a:rPr sz="800" spc="-10" dirty="0">
                <a:solidFill>
                  <a:srgbClr val="0000FF"/>
                </a:solidFill>
                <a:latin typeface="Comic Sans MS"/>
                <a:cs typeface="Comic Sans MS"/>
              </a:rPr>
              <a:t>Implication </a:t>
            </a:r>
            <a:r>
              <a:rPr sz="800" spc="-5" dirty="0">
                <a:solidFill>
                  <a:srgbClr val="0000FF"/>
                </a:solidFill>
                <a:latin typeface="Comic Sans MS"/>
                <a:cs typeface="Comic Sans MS"/>
              </a:rPr>
              <a:t>des</a:t>
            </a:r>
            <a:r>
              <a:rPr sz="800" spc="15" dirty="0">
                <a:solidFill>
                  <a:srgbClr val="0000FF"/>
                </a:solidFill>
                <a:latin typeface="Comic Sans MS"/>
                <a:cs typeface="Comic Sans MS"/>
              </a:rPr>
              <a:t> </a:t>
            </a:r>
            <a:r>
              <a:rPr sz="800" spc="-10" dirty="0">
                <a:solidFill>
                  <a:srgbClr val="0000FF"/>
                </a:solidFill>
                <a:latin typeface="Comic Sans MS"/>
                <a:cs typeface="Comic Sans MS"/>
              </a:rPr>
              <a:t>fonctions</a:t>
            </a:r>
            <a:endParaRPr sz="800">
              <a:latin typeface="Comic Sans MS"/>
              <a:cs typeface="Comic Sans MS"/>
            </a:endParaRPr>
          </a:p>
          <a:p>
            <a:pPr marL="12700">
              <a:lnSpc>
                <a:spcPct val="100000"/>
              </a:lnSpc>
              <a:spcBef>
                <a:spcPts val="170"/>
              </a:spcBef>
              <a:tabLst>
                <a:tab pos="643255"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14	</a:t>
            </a:r>
            <a:r>
              <a:rPr sz="900" spc="-5" dirty="0">
                <a:solidFill>
                  <a:srgbClr val="0000FF"/>
                </a:solidFill>
                <a:latin typeface="Comic Sans MS"/>
                <a:cs typeface="Comic Sans MS"/>
              </a:rPr>
              <a:t>C.2 </a:t>
            </a:r>
            <a:r>
              <a:rPr sz="900" dirty="0">
                <a:solidFill>
                  <a:srgbClr val="0000FF"/>
                </a:solidFill>
                <a:latin typeface="Comic Sans MS"/>
                <a:cs typeface="Comic Sans MS"/>
              </a:rPr>
              <a:t>Echelle </a:t>
            </a:r>
            <a:r>
              <a:rPr sz="900" spc="-5" dirty="0">
                <a:solidFill>
                  <a:srgbClr val="0000FF"/>
                </a:solidFill>
                <a:latin typeface="Comic Sans MS"/>
                <a:cs typeface="Comic Sans MS"/>
              </a:rPr>
              <a:t>des</a:t>
            </a:r>
            <a:r>
              <a:rPr sz="900" dirty="0">
                <a:solidFill>
                  <a:srgbClr val="0000FF"/>
                </a:solidFill>
                <a:latin typeface="Comic Sans MS"/>
                <a:cs typeface="Comic Sans MS"/>
              </a:rPr>
              <a:t> </a:t>
            </a:r>
            <a:r>
              <a:rPr sz="900" spc="-5" dirty="0">
                <a:solidFill>
                  <a:srgbClr val="0000FF"/>
                </a:solidFill>
                <a:latin typeface="Comic Sans MS"/>
                <a:cs typeface="Comic Sans MS"/>
              </a:rPr>
              <a:t>rayonnements</a:t>
            </a:r>
            <a:endParaRPr sz="900">
              <a:latin typeface="Comic Sans MS"/>
              <a:cs typeface="Comic Sans MS"/>
            </a:endParaRPr>
          </a:p>
          <a:p>
            <a:pPr marL="12700">
              <a:lnSpc>
                <a:spcPct val="100000"/>
              </a:lnSpc>
              <a:spcBef>
                <a:spcPts val="160"/>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14	C.2.1 </a:t>
            </a:r>
            <a:r>
              <a:rPr sz="800" spc="-10" dirty="0">
                <a:solidFill>
                  <a:srgbClr val="0000FF"/>
                </a:solidFill>
                <a:latin typeface="Comic Sans MS"/>
                <a:cs typeface="Comic Sans MS"/>
              </a:rPr>
              <a:t>Répartition </a:t>
            </a:r>
            <a:r>
              <a:rPr sz="800" spc="-5" dirty="0">
                <a:solidFill>
                  <a:srgbClr val="0000FF"/>
                </a:solidFill>
                <a:latin typeface="Comic Sans MS"/>
                <a:cs typeface="Comic Sans MS"/>
              </a:rPr>
              <a:t>des</a:t>
            </a:r>
            <a:r>
              <a:rPr sz="800" spc="15" dirty="0">
                <a:solidFill>
                  <a:srgbClr val="0000FF"/>
                </a:solidFill>
                <a:latin typeface="Comic Sans MS"/>
                <a:cs typeface="Comic Sans MS"/>
              </a:rPr>
              <a:t> </a:t>
            </a:r>
            <a:r>
              <a:rPr sz="800" spc="-5" dirty="0">
                <a:solidFill>
                  <a:srgbClr val="0000FF"/>
                </a:solidFill>
                <a:latin typeface="Comic Sans MS"/>
                <a:cs typeface="Comic Sans MS"/>
              </a:rPr>
              <a:t>rayonnements</a:t>
            </a:r>
            <a:endParaRPr sz="800">
              <a:latin typeface="Comic Sans MS"/>
              <a:cs typeface="Comic Sans MS"/>
            </a:endParaRPr>
          </a:p>
          <a:p>
            <a:pPr marL="12700">
              <a:lnSpc>
                <a:spcPct val="100000"/>
              </a:lnSpc>
              <a:spcBef>
                <a:spcPts val="150"/>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15	C.2.2 </a:t>
            </a:r>
            <a:r>
              <a:rPr sz="800" spc="-10" dirty="0">
                <a:solidFill>
                  <a:srgbClr val="0000FF"/>
                </a:solidFill>
                <a:latin typeface="Comic Sans MS"/>
                <a:cs typeface="Comic Sans MS"/>
              </a:rPr>
              <a:t>Ondes </a:t>
            </a:r>
            <a:r>
              <a:rPr sz="800" spc="-5" dirty="0">
                <a:solidFill>
                  <a:srgbClr val="0000FF"/>
                </a:solidFill>
                <a:latin typeface="Comic Sans MS"/>
                <a:cs typeface="Comic Sans MS"/>
              </a:rPr>
              <a:t>radio et santé</a:t>
            </a:r>
            <a:r>
              <a:rPr sz="800" spc="25" dirty="0">
                <a:solidFill>
                  <a:srgbClr val="0000FF"/>
                </a:solidFill>
                <a:latin typeface="Comic Sans MS"/>
                <a:cs typeface="Comic Sans MS"/>
              </a:rPr>
              <a:t> </a:t>
            </a:r>
            <a:r>
              <a:rPr sz="800" spc="-5" dirty="0">
                <a:solidFill>
                  <a:srgbClr val="0000FF"/>
                </a:solidFill>
                <a:latin typeface="Comic Sans MS"/>
                <a:cs typeface="Comic Sans MS"/>
              </a:rPr>
              <a:t>?</a:t>
            </a:r>
            <a:endParaRPr sz="800">
              <a:latin typeface="Comic Sans MS"/>
              <a:cs typeface="Comic Sans MS"/>
            </a:endParaRPr>
          </a:p>
          <a:p>
            <a:pPr marL="12700">
              <a:lnSpc>
                <a:spcPct val="100000"/>
              </a:lnSpc>
              <a:spcBef>
                <a:spcPts val="170"/>
              </a:spcBef>
              <a:tabLst>
                <a:tab pos="643255"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16	</a:t>
            </a:r>
            <a:r>
              <a:rPr sz="900" dirty="0">
                <a:solidFill>
                  <a:srgbClr val="0000FF"/>
                </a:solidFill>
                <a:latin typeface="Comic Sans MS"/>
                <a:cs typeface="Comic Sans MS"/>
              </a:rPr>
              <a:t>C.3 Propagation </a:t>
            </a:r>
            <a:r>
              <a:rPr sz="900" spc="-5" dirty="0">
                <a:solidFill>
                  <a:srgbClr val="0000FF"/>
                </a:solidFill>
                <a:latin typeface="Comic Sans MS"/>
                <a:cs typeface="Comic Sans MS"/>
              </a:rPr>
              <a:t>des </a:t>
            </a:r>
            <a:r>
              <a:rPr sz="900" dirty="0">
                <a:solidFill>
                  <a:srgbClr val="0000FF"/>
                </a:solidFill>
                <a:latin typeface="Comic Sans MS"/>
                <a:cs typeface="Comic Sans MS"/>
              </a:rPr>
              <a:t>ondes en</a:t>
            </a:r>
            <a:r>
              <a:rPr sz="900" spc="-15" dirty="0">
                <a:solidFill>
                  <a:srgbClr val="0000FF"/>
                </a:solidFill>
                <a:latin typeface="Comic Sans MS"/>
                <a:cs typeface="Comic Sans MS"/>
              </a:rPr>
              <a:t> </a:t>
            </a:r>
            <a:r>
              <a:rPr sz="900" spc="-5" dirty="0">
                <a:solidFill>
                  <a:srgbClr val="0000FF"/>
                </a:solidFill>
                <a:latin typeface="Comic Sans MS"/>
                <a:cs typeface="Comic Sans MS"/>
              </a:rPr>
              <a:t>radiofréquences</a:t>
            </a:r>
            <a:endParaRPr sz="900">
              <a:latin typeface="Comic Sans MS"/>
              <a:cs typeface="Comic Sans MS"/>
            </a:endParaRPr>
          </a:p>
          <a:p>
            <a:pPr marL="12700">
              <a:lnSpc>
                <a:spcPct val="100000"/>
              </a:lnSpc>
              <a:spcBef>
                <a:spcPts val="175"/>
              </a:spcBef>
              <a:tabLst>
                <a:tab pos="643255"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17	</a:t>
            </a:r>
            <a:r>
              <a:rPr sz="900" dirty="0">
                <a:solidFill>
                  <a:srgbClr val="0000FF"/>
                </a:solidFill>
                <a:latin typeface="Comic Sans MS"/>
                <a:cs typeface="Comic Sans MS"/>
              </a:rPr>
              <a:t>C.4 Utilisations </a:t>
            </a:r>
            <a:r>
              <a:rPr sz="900" spc="-5" dirty="0">
                <a:solidFill>
                  <a:srgbClr val="0000FF"/>
                </a:solidFill>
                <a:latin typeface="Comic Sans MS"/>
                <a:cs typeface="Comic Sans MS"/>
              </a:rPr>
              <a:t>du </a:t>
            </a:r>
            <a:r>
              <a:rPr sz="900" dirty="0">
                <a:solidFill>
                  <a:srgbClr val="0000FF"/>
                </a:solidFill>
                <a:latin typeface="Comic Sans MS"/>
                <a:cs typeface="Comic Sans MS"/>
              </a:rPr>
              <a:t>spectre</a:t>
            </a:r>
            <a:r>
              <a:rPr sz="900" spc="-10" dirty="0">
                <a:solidFill>
                  <a:srgbClr val="0000FF"/>
                </a:solidFill>
                <a:latin typeface="Comic Sans MS"/>
                <a:cs typeface="Comic Sans MS"/>
              </a:rPr>
              <a:t> </a:t>
            </a:r>
            <a:r>
              <a:rPr sz="900" spc="-5" dirty="0">
                <a:solidFill>
                  <a:srgbClr val="0000FF"/>
                </a:solidFill>
                <a:latin typeface="Comic Sans MS"/>
                <a:cs typeface="Comic Sans MS"/>
              </a:rPr>
              <a:t>radioélectrique</a:t>
            </a:r>
            <a:endParaRPr sz="900">
              <a:latin typeface="Comic Sans MS"/>
              <a:cs typeface="Comic Sans MS"/>
            </a:endParaRPr>
          </a:p>
          <a:p>
            <a:pPr marL="12700">
              <a:lnSpc>
                <a:spcPct val="100000"/>
              </a:lnSpc>
              <a:spcBef>
                <a:spcPts val="175"/>
              </a:spcBef>
              <a:tabLst>
                <a:tab pos="643255"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18	</a:t>
            </a:r>
            <a:r>
              <a:rPr sz="900" dirty="0">
                <a:solidFill>
                  <a:srgbClr val="0000FF"/>
                </a:solidFill>
                <a:latin typeface="Comic Sans MS"/>
                <a:cs typeface="Comic Sans MS"/>
              </a:rPr>
              <a:t>C.5 Partage spectral en</a:t>
            </a:r>
            <a:r>
              <a:rPr sz="900" spc="-10" dirty="0">
                <a:solidFill>
                  <a:srgbClr val="0000FF"/>
                </a:solidFill>
                <a:latin typeface="Comic Sans MS"/>
                <a:cs typeface="Comic Sans MS"/>
              </a:rPr>
              <a:t> </a:t>
            </a:r>
            <a:r>
              <a:rPr sz="900" spc="-5" dirty="0">
                <a:solidFill>
                  <a:srgbClr val="0000FF"/>
                </a:solidFill>
                <a:latin typeface="Comic Sans MS"/>
                <a:cs typeface="Comic Sans MS"/>
              </a:rPr>
              <a:t>radiofréquences</a:t>
            </a:r>
            <a:endParaRPr sz="900">
              <a:latin typeface="Comic Sans MS"/>
              <a:cs typeface="Comic Sans MS"/>
            </a:endParaRPr>
          </a:p>
          <a:p>
            <a:pPr marL="12700">
              <a:lnSpc>
                <a:spcPct val="100000"/>
              </a:lnSpc>
              <a:spcBef>
                <a:spcPts val="160"/>
              </a:spcBef>
              <a:tabLst>
                <a:tab pos="822960"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19	C.5.1 </a:t>
            </a:r>
            <a:r>
              <a:rPr sz="800" spc="-10" dirty="0">
                <a:solidFill>
                  <a:srgbClr val="0000FF"/>
                </a:solidFill>
                <a:latin typeface="Comic Sans MS"/>
                <a:cs typeface="Comic Sans MS"/>
              </a:rPr>
              <a:t>Rareté </a:t>
            </a:r>
            <a:r>
              <a:rPr sz="800" spc="-5" dirty="0">
                <a:solidFill>
                  <a:srgbClr val="0000FF"/>
                </a:solidFill>
                <a:latin typeface="Comic Sans MS"/>
                <a:cs typeface="Comic Sans MS"/>
              </a:rPr>
              <a:t>du</a:t>
            </a:r>
            <a:r>
              <a:rPr sz="800" spc="15" dirty="0">
                <a:solidFill>
                  <a:srgbClr val="0000FF"/>
                </a:solidFill>
                <a:latin typeface="Comic Sans MS"/>
                <a:cs typeface="Comic Sans MS"/>
              </a:rPr>
              <a:t> </a:t>
            </a:r>
            <a:r>
              <a:rPr sz="800" spc="-5" dirty="0">
                <a:solidFill>
                  <a:srgbClr val="0000FF"/>
                </a:solidFill>
                <a:latin typeface="Comic Sans MS"/>
                <a:cs typeface="Comic Sans MS"/>
              </a:rPr>
              <a:t>spectre</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19	C.5.2 Classifications des</a:t>
            </a:r>
            <a:r>
              <a:rPr sz="800" spc="10" dirty="0">
                <a:solidFill>
                  <a:srgbClr val="0000FF"/>
                </a:solidFill>
                <a:latin typeface="Comic Sans MS"/>
                <a:cs typeface="Comic Sans MS"/>
              </a:rPr>
              <a:t> </a:t>
            </a:r>
            <a:r>
              <a:rPr sz="800" spc="-5" dirty="0">
                <a:solidFill>
                  <a:srgbClr val="0000FF"/>
                </a:solidFill>
                <a:latin typeface="Comic Sans MS"/>
                <a:cs typeface="Comic Sans MS"/>
              </a:rPr>
              <a:t>ondes</a:t>
            </a:r>
            <a:endParaRPr sz="800">
              <a:latin typeface="Comic Sans MS"/>
              <a:cs typeface="Comic Sans MS"/>
            </a:endParaRPr>
          </a:p>
          <a:p>
            <a:pPr marL="12700">
              <a:lnSpc>
                <a:spcPct val="100000"/>
              </a:lnSpc>
              <a:spcBef>
                <a:spcPts val="155"/>
              </a:spcBef>
              <a:tabLst>
                <a:tab pos="822960"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20	C.5.3 </a:t>
            </a:r>
            <a:r>
              <a:rPr sz="800" spc="-10" dirty="0">
                <a:solidFill>
                  <a:srgbClr val="0000FF"/>
                </a:solidFill>
                <a:latin typeface="Comic Sans MS"/>
                <a:cs typeface="Comic Sans MS"/>
              </a:rPr>
              <a:t>Quelques</a:t>
            </a:r>
            <a:r>
              <a:rPr sz="800" dirty="0">
                <a:solidFill>
                  <a:srgbClr val="0000FF"/>
                </a:solidFill>
                <a:latin typeface="Comic Sans MS"/>
                <a:cs typeface="Comic Sans MS"/>
              </a:rPr>
              <a:t> </a:t>
            </a:r>
            <a:r>
              <a:rPr sz="800" spc="-5" dirty="0">
                <a:solidFill>
                  <a:srgbClr val="0000FF"/>
                </a:solidFill>
                <a:latin typeface="Comic Sans MS"/>
                <a:cs typeface="Comic Sans MS"/>
              </a:rPr>
              <a:t>applications</a:t>
            </a:r>
            <a:endParaRPr sz="800">
              <a:latin typeface="Comic Sans MS"/>
              <a:cs typeface="Comic Sans MS"/>
            </a:endParaRPr>
          </a:p>
          <a:p>
            <a:pPr marL="12700">
              <a:lnSpc>
                <a:spcPct val="100000"/>
              </a:lnSpc>
              <a:spcBef>
                <a:spcPts val="155"/>
              </a:spcBef>
              <a:tabLst>
                <a:tab pos="822960"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21	C.5.4 Exemples en </a:t>
            </a:r>
            <a:r>
              <a:rPr sz="800" spc="-10" dirty="0">
                <a:solidFill>
                  <a:srgbClr val="0000FF"/>
                </a:solidFill>
                <a:latin typeface="Comic Sans MS"/>
                <a:cs typeface="Comic Sans MS"/>
              </a:rPr>
              <a:t>radiodiffusion</a:t>
            </a:r>
            <a:r>
              <a:rPr sz="800" spc="5" dirty="0">
                <a:solidFill>
                  <a:srgbClr val="0000FF"/>
                </a:solidFill>
                <a:latin typeface="Comic Sans MS"/>
                <a:cs typeface="Comic Sans MS"/>
              </a:rPr>
              <a:t> </a:t>
            </a:r>
            <a:r>
              <a:rPr sz="800" spc="-5" dirty="0">
                <a:solidFill>
                  <a:srgbClr val="0000FF"/>
                </a:solidFill>
                <a:latin typeface="Comic Sans MS"/>
                <a:cs typeface="Comic Sans MS"/>
              </a:rPr>
              <a:t>hertziennes</a:t>
            </a:r>
            <a:endParaRPr sz="800">
              <a:latin typeface="Comic Sans MS"/>
              <a:cs typeface="Comic Sans MS"/>
            </a:endParaRPr>
          </a:p>
          <a:p>
            <a:pPr marL="12700">
              <a:lnSpc>
                <a:spcPct val="100000"/>
              </a:lnSpc>
              <a:spcBef>
                <a:spcPts val="150"/>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22	C.5.5 Exemples en télédiffusion</a:t>
            </a:r>
            <a:r>
              <a:rPr sz="800" spc="20" dirty="0">
                <a:solidFill>
                  <a:srgbClr val="0000FF"/>
                </a:solidFill>
                <a:latin typeface="Comic Sans MS"/>
                <a:cs typeface="Comic Sans MS"/>
              </a:rPr>
              <a:t> </a:t>
            </a:r>
            <a:r>
              <a:rPr sz="800" spc="-5" dirty="0">
                <a:solidFill>
                  <a:srgbClr val="0000FF"/>
                </a:solidFill>
                <a:latin typeface="Comic Sans MS"/>
                <a:cs typeface="Comic Sans MS"/>
              </a:rPr>
              <a:t>hertziennes</a:t>
            </a:r>
            <a:endParaRPr sz="800">
              <a:latin typeface="Comic Sans MS"/>
              <a:cs typeface="Comic Sans MS"/>
            </a:endParaRPr>
          </a:p>
          <a:p>
            <a:pPr marL="12700">
              <a:lnSpc>
                <a:spcPct val="100000"/>
              </a:lnSpc>
              <a:spcBef>
                <a:spcPts val="160"/>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23	C.5.6 </a:t>
            </a:r>
            <a:r>
              <a:rPr sz="800" spc="-10" dirty="0">
                <a:solidFill>
                  <a:srgbClr val="0000FF"/>
                </a:solidFill>
                <a:latin typeface="Comic Sans MS"/>
                <a:cs typeface="Comic Sans MS"/>
              </a:rPr>
              <a:t>Répartition </a:t>
            </a:r>
            <a:r>
              <a:rPr sz="800" spc="-5" dirty="0">
                <a:solidFill>
                  <a:srgbClr val="0000FF"/>
                </a:solidFill>
                <a:latin typeface="Comic Sans MS"/>
                <a:cs typeface="Comic Sans MS"/>
              </a:rPr>
              <a:t>géographique des</a:t>
            </a:r>
            <a:r>
              <a:rPr sz="800" spc="25" dirty="0">
                <a:solidFill>
                  <a:srgbClr val="0000FF"/>
                </a:solidFill>
                <a:latin typeface="Comic Sans MS"/>
                <a:cs typeface="Comic Sans MS"/>
              </a:rPr>
              <a:t> </a:t>
            </a:r>
            <a:r>
              <a:rPr sz="800" spc="-5" dirty="0">
                <a:solidFill>
                  <a:srgbClr val="0000FF"/>
                </a:solidFill>
                <a:latin typeface="Comic Sans MS"/>
                <a:cs typeface="Comic Sans MS"/>
              </a:rPr>
              <a:t>émetteurs</a:t>
            </a:r>
            <a:endParaRPr sz="800">
              <a:latin typeface="Comic Sans MS"/>
              <a:cs typeface="Comic Sans MS"/>
            </a:endParaRPr>
          </a:p>
          <a:p>
            <a:pPr marL="12700">
              <a:lnSpc>
                <a:spcPct val="100000"/>
              </a:lnSpc>
              <a:spcBef>
                <a:spcPts val="170"/>
              </a:spcBef>
              <a:tabLst>
                <a:tab pos="643255"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24	</a:t>
            </a:r>
            <a:r>
              <a:rPr sz="900" spc="-5" dirty="0">
                <a:solidFill>
                  <a:srgbClr val="0000FF"/>
                </a:solidFill>
                <a:latin typeface="Comic Sans MS"/>
                <a:cs typeface="Comic Sans MS"/>
              </a:rPr>
              <a:t>C.6</a:t>
            </a:r>
            <a:r>
              <a:rPr sz="900" dirty="0">
                <a:solidFill>
                  <a:srgbClr val="0000FF"/>
                </a:solidFill>
                <a:latin typeface="Comic Sans MS"/>
                <a:cs typeface="Comic Sans MS"/>
              </a:rPr>
              <a:t> Antennes</a:t>
            </a:r>
            <a:endParaRPr sz="900">
              <a:latin typeface="Comic Sans MS"/>
              <a:cs typeface="Comic Sans MS"/>
            </a:endParaRPr>
          </a:p>
          <a:p>
            <a:pPr marL="12700">
              <a:lnSpc>
                <a:spcPct val="100000"/>
              </a:lnSpc>
              <a:spcBef>
                <a:spcPts val="160"/>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24	C.6.1 </a:t>
            </a:r>
            <a:r>
              <a:rPr sz="800" spc="-10" dirty="0">
                <a:solidFill>
                  <a:srgbClr val="0000FF"/>
                </a:solidFill>
                <a:latin typeface="Comic Sans MS"/>
                <a:cs typeface="Comic Sans MS"/>
              </a:rPr>
              <a:t>Interface </a:t>
            </a:r>
            <a:r>
              <a:rPr sz="800" spc="-5" dirty="0">
                <a:solidFill>
                  <a:srgbClr val="0000FF"/>
                </a:solidFill>
                <a:latin typeface="Comic Sans MS"/>
                <a:cs typeface="Comic Sans MS"/>
              </a:rPr>
              <a:t>avec le</a:t>
            </a:r>
            <a:r>
              <a:rPr sz="800" spc="20" dirty="0">
                <a:solidFill>
                  <a:srgbClr val="0000FF"/>
                </a:solidFill>
                <a:latin typeface="Comic Sans MS"/>
                <a:cs typeface="Comic Sans MS"/>
              </a:rPr>
              <a:t> </a:t>
            </a:r>
            <a:r>
              <a:rPr sz="800" spc="-5" dirty="0">
                <a:solidFill>
                  <a:srgbClr val="0000FF"/>
                </a:solidFill>
                <a:latin typeface="Comic Sans MS"/>
                <a:cs typeface="Comic Sans MS"/>
              </a:rPr>
              <a:t>milieu</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25	C.6.1 </a:t>
            </a:r>
            <a:r>
              <a:rPr sz="800" spc="-10" dirty="0">
                <a:solidFill>
                  <a:srgbClr val="0000FF"/>
                </a:solidFill>
                <a:latin typeface="Comic Sans MS"/>
                <a:cs typeface="Comic Sans MS"/>
              </a:rPr>
              <a:t>Antennes</a:t>
            </a:r>
            <a:r>
              <a:rPr sz="800" spc="5" dirty="0">
                <a:solidFill>
                  <a:srgbClr val="0000FF"/>
                </a:solidFill>
                <a:latin typeface="Comic Sans MS"/>
                <a:cs typeface="Comic Sans MS"/>
              </a:rPr>
              <a:t> </a:t>
            </a:r>
            <a:r>
              <a:rPr sz="800" spc="-5" dirty="0">
                <a:solidFill>
                  <a:srgbClr val="0000FF"/>
                </a:solidFill>
                <a:latin typeface="Comic Sans MS"/>
                <a:cs typeface="Comic Sans MS"/>
              </a:rPr>
              <a:t>émettrices</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26	C.6.2 </a:t>
            </a:r>
            <a:r>
              <a:rPr sz="800" spc="-10" dirty="0">
                <a:solidFill>
                  <a:srgbClr val="0000FF"/>
                </a:solidFill>
                <a:latin typeface="Comic Sans MS"/>
                <a:cs typeface="Comic Sans MS"/>
              </a:rPr>
              <a:t>Antennes réceptrices</a:t>
            </a:r>
            <a:r>
              <a:rPr sz="800" spc="15" dirty="0">
                <a:solidFill>
                  <a:srgbClr val="0000FF"/>
                </a:solidFill>
                <a:latin typeface="Comic Sans MS"/>
                <a:cs typeface="Comic Sans MS"/>
              </a:rPr>
              <a:t> </a:t>
            </a:r>
            <a:r>
              <a:rPr sz="800" spc="-5" dirty="0">
                <a:solidFill>
                  <a:srgbClr val="0000FF"/>
                </a:solidFill>
                <a:latin typeface="Comic Sans MS"/>
                <a:cs typeface="Comic Sans MS"/>
              </a:rPr>
              <a:t>TV</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27	C.6.3 </a:t>
            </a:r>
            <a:r>
              <a:rPr sz="800" spc="-10" dirty="0">
                <a:solidFill>
                  <a:srgbClr val="0000FF"/>
                </a:solidFill>
                <a:latin typeface="Comic Sans MS"/>
                <a:cs typeface="Comic Sans MS"/>
              </a:rPr>
              <a:t>Antennes</a:t>
            </a:r>
            <a:r>
              <a:rPr sz="800" spc="5" dirty="0">
                <a:solidFill>
                  <a:srgbClr val="0000FF"/>
                </a:solidFill>
                <a:latin typeface="Comic Sans MS"/>
                <a:cs typeface="Comic Sans MS"/>
              </a:rPr>
              <a:t> </a:t>
            </a:r>
            <a:r>
              <a:rPr sz="800" spc="-5" dirty="0">
                <a:solidFill>
                  <a:srgbClr val="0000FF"/>
                </a:solidFill>
                <a:latin typeface="Comic Sans MS"/>
                <a:cs typeface="Comic Sans MS"/>
              </a:rPr>
              <a:t>paraboliques</a:t>
            </a:r>
            <a:endParaRPr sz="800">
              <a:latin typeface="Comic Sans MS"/>
              <a:cs typeface="Comic Sans MS"/>
            </a:endParaRPr>
          </a:p>
          <a:p>
            <a:pPr marL="12700">
              <a:lnSpc>
                <a:spcPct val="100000"/>
              </a:lnSpc>
              <a:spcBef>
                <a:spcPts val="165"/>
              </a:spcBef>
              <a:tabLst>
                <a:tab pos="643255"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28	</a:t>
            </a:r>
            <a:r>
              <a:rPr sz="900" dirty="0">
                <a:solidFill>
                  <a:srgbClr val="0000FF"/>
                </a:solidFill>
                <a:latin typeface="Comic Sans MS"/>
                <a:cs typeface="Comic Sans MS"/>
              </a:rPr>
              <a:t>C.7 Evolution </a:t>
            </a:r>
            <a:r>
              <a:rPr sz="900" spc="-5" dirty="0">
                <a:solidFill>
                  <a:srgbClr val="0000FF"/>
                </a:solidFill>
                <a:latin typeface="Comic Sans MS"/>
                <a:cs typeface="Comic Sans MS"/>
              </a:rPr>
              <a:t>des </a:t>
            </a:r>
            <a:r>
              <a:rPr sz="900" dirty="0">
                <a:solidFill>
                  <a:srgbClr val="0000FF"/>
                </a:solidFill>
                <a:latin typeface="Comic Sans MS"/>
                <a:cs typeface="Comic Sans MS"/>
              </a:rPr>
              <a:t>transmissions</a:t>
            </a:r>
            <a:endParaRPr sz="900">
              <a:latin typeface="Comic Sans MS"/>
              <a:cs typeface="Comic Sans MS"/>
            </a:endParaRPr>
          </a:p>
          <a:p>
            <a:pPr marL="12700">
              <a:lnSpc>
                <a:spcPct val="100000"/>
              </a:lnSpc>
              <a:spcBef>
                <a:spcPts val="160"/>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28	C.7.1 Evolution des </a:t>
            </a:r>
            <a:r>
              <a:rPr sz="800" spc="-10" dirty="0">
                <a:solidFill>
                  <a:srgbClr val="0000FF"/>
                </a:solidFill>
                <a:latin typeface="Comic Sans MS"/>
                <a:cs typeface="Comic Sans MS"/>
              </a:rPr>
              <a:t>fréquences</a:t>
            </a:r>
            <a:r>
              <a:rPr sz="800" spc="20" dirty="0">
                <a:solidFill>
                  <a:srgbClr val="0000FF"/>
                </a:solidFill>
                <a:latin typeface="Comic Sans MS"/>
                <a:cs typeface="Comic Sans MS"/>
              </a:rPr>
              <a:t> </a:t>
            </a:r>
            <a:r>
              <a:rPr sz="800" spc="-5" dirty="0">
                <a:solidFill>
                  <a:srgbClr val="0000FF"/>
                </a:solidFill>
                <a:latin typeface="Comic Sans MS"/>
                <a:cs typeface="Comic Sans MS"/>
              </a:rPr>
              <a:t>utilisées</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28	C.7.2 Evolution dans la </a:t>
            </a:r>
            <a:r>
              <a:rPr sz="800" spc="-10" dirty="0">
                <a:solidFill>
                  <a:srgbClr val="0000FF"/>
                </a:solidFill>
                <a:latin typeface="Comic Sans MS"/>
                <a:cs typeface="Comic Sans MS"/>
              </a:rPr>
              <a:t>télévision</a:t>
            </a:r>
            <a:r>
              <a:rPr sz="800" spc="25" dirty="0">
                <a:solidFill>
                  <a:srgbClr val="0000FF"/>
                </a:solidFill>
                <a:latin typeface="Comic Sans MS"/>
                <a:cs typeface="Comic Sans MS"/>
              </a:rPr>
              <a:t> </a:t>
            </a:r>
            <a:r>
              <a:rPr sz="800" spc="-10" dirty="0">
                <a:solidFill>
                  <a:srgbClr val="0000FF"/>
                </a:solidFill>
                <a:latin typeface="Comic Sans MS"/>
                <a:cs typeface="Comic Sans MS"/>
              </a:rPr>
              <a:t>française</a:t>
            </a:r>
            <a:endParaRPr sz="800">
              <a:latin typeface="Comic Sans MS"/>
              <a:cs typeface="Comic Sans MS"/>
            </a:endParaRPr>
          </a:p>
          <a:p>
            <a:pPr marL="12700">
              <a:lnSpc>
                <a:spcPct val="100000"/>
              </a:lnSpc>
              <a:spcBef>
                <a:spcPts val="155"/>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29	C.7.3 Evolution dans la </a:t>
            </a:r>
            <a:r>
              <a:rPr sz="800" spc="-10" dirty="0">
                <a:solidFill>
                  <a:srgbClr val="0000FF"/>
                </a:solidFill>
                <a:latin typeface="Comic Sans MS"/>
                <a:cs typeface="Comic Sans MS"/>
              </a:rPr>
              <a:t>téléphonie</a:t>
            </a:r>
            <a:r>
              <a:rPr sz="800" spc="25" dirty="0">
                <a:solidFill>
                  <a:srgbClr val="0000FF"/>
                </a:solidFill>
                <a:latin typeface="Comic Sans MS"/>
                <a:cs typeface="Comic Sans MS"/>
              </a:rPr>
              <a:t> </a:t>
            </a:r>
            <a:r>
              <a:rPr sz="800" spc="-5" dirty="0">
                <a:solidFill>
                  <a:srgbClr val="0000FF"/>
                </a:solidFill>
                <a:latin typeface="Comic Sans MS"/>
                <a:cs typeface="Comic Sans MS"/>
              </a:rPr>
              <a:t>mobile</a:t>
            </a:r>
            <a:endParaRPr sz="800">
              <a:latin typeface="Comic Sans MS"/>
              <a:cs typeface="Comic Sans MS"/>
            </a:endParaRPr>
          </a:p>
          <a:p>
            <a:pPr marL="12700">
              <a:lnSpc>
                <a:spcPct val="100000"/>
              </a:lnSpc>
              <a:spcBef>
                <a:spcPts val="160"/>
              </a:spcBef>
              <a:tabLst>
                <a:tab pos="823594" algn="l"/>
              </a:tabLst>
            </a:pPr>
            <a:r>
              <a:rPr sz="800" spc="-5" dirty="0">
                <a:solidFill>
                  <a:srgbClr val="0000FF"/>
                </a:solidFill>
                <a:latin typeface="Comic Sans MS"/>
                <a:cs typeface="Comic Sans MS"/>
              </a:rPr>
              <a:t>p</a:t>
            </a:r>
            <a:r>
              <a:rPr sz="800" dirty="0">
                <a:solidFill>
                  <a:srgbClr val="0000FF"/>
                </a:solidFill>
                <a:latin typeface="Comic Sans MS"/>
                <a:cs typeface="Comic Sans MS"/>
              </a:rPr>
              <a:t> </a:t>
            </a:r>
            <a:r>
              <a:rPr sz="800" spc="-5" dirty="0">
                <a:solidFill>
                  <a:srgbClr val="0000FF"/>
                </a:solidFill>
                <a:latin typeface="Comic Sans MS"/>
                <a:cs typeface="Comic Sans MS"/>
              </a:rPr>
              <a:t>30	C.7.4 Evolution dans les</a:t>
            </a:r>
            <a:r>
              <a:rPr sz="800" spc="15" dirty="0">
                <a:solidFill>
                  <a:srgbClr val="0000FF"/>
                </a:solidFill>
                <a:latin typeface="Comic Sans MS"/>
                <a:cs typeface="Comic Sans MS"/>
              </a:rPr>
              <a:t> </a:t>
            </a:r>
            <a:r>
              <a:rPr sz="800" spc="-5" dirty="0">
                <a:solidFill>
                  <a:srgbClr val="0000FF"/>
                </a:solidFill>
                <a:latin typeface="Comic Sans MS"/>
                <a:cs typeface="Comic Sans MS"/>
              </a:rPr>
              <a:t>satellites</a:t>
            </a:r>
            <a:endParaRPr sz="800">
              <a:latin typeface="Comic Sans MS"/>
              <a:cs typeface="Comic Sans MS"/>
            </a:endParaRPr>
          </a:p>
        </p:txBody>
      </p:sp>
      <p:sp>
        <p:nvSpPr>
          <p:cNvPr id="9" name="object 9"/>
          <p:cNvSpPr/>
          <p:nvPr/>
        </p:nvSpPr>
        <p:spPr>
          <a:xfrm>
            <a:off x="5681471" y="710183"/>
            <a:ext cx="1183386" cy="1351788"/>
          </a:xfrm>
          <a:prstGeom prst="rect">
            <a:avLst/>
          </a:prstGeom>
          <a:blipFill>
            <a:blip r:embed="rId3" cstate="print"/>
            <a:stretch>
              <a:fillRect/>
            </a:stretch>
          </a:blipFill>
        </p:spPr>
        <p:txBody>
          <a:bodyPr wrap="square" lIns="0" tIns="0" rIns="0" bIns="0" rtlCol="0"/>
          <a:lstStyle/>
          <a:p>
            <a:endParaRPr/>
          </a:p>
        </p:txBody>
      </p:sp>
      <p:grpSp>
        <p:nvGrpSpPr>
          <p:cNvPr id="10" name="object 10"/>
          <p:cNvGrpSpPr/>
          <p:nvPr/>
        </p:nvGrpSpPr>
        <p:grpSpPr>
          <a:xfrm>
            <a:off x="678180" y="717804"/>
            <a:ext cx="1144270" cy="1358265"/>
            <a:chOff x="678180" y="717804"/>
            <a:chExt cx="1144270" cy="1358265"/>
          </a:xfrm>
        </p:grpSpPr>
        <p:sp>
          <p:nvSpPr>
            <p:cNvPr id="11" name="object 11"/>
            <p:cNvSpPr/>
            <p:nvPr/>
          </p:nvSpPr>
          <p:spPr>
            <a:xfrm>
              <a:off x="682752" y="722376"/>
              <a:ext cx="1134745" cy="1348740"/>
            </a:xfrm>
            <a:custGeom>
              <a:avLst/>
              <a:gdLst/>
              <a:ahLst/>
              <a:cxnLst/>
              <a:rect l="l" t="t" r="r" b="b"/>
              <a:pathLst>
                <a:path w="1134745" h="1348739">
                  <a:moveTo>
                    <a:pt x="0" y="1348740"/>
                  </a:moveTo>
                  <a:lnTo>
                    <a:pt x="1134618" y="1348740"/>
                  </a:lnTo>
                  <a:lnTo>
                    <a:pt x="1134618" y="0"/>
                  </a:lnTo>
                  <a:lnTo>
                    <a:pt x="0" y="0"/>
                  </a:lnTo>
                  <a:lnTo>
                    <a:pt x="0" y="1348740"/>
                  </a:lnTo>
                  <a:close/>
                </a:path>
              </a:pathLst>
            </a:custGeom>
            <a:ln w="9144">
              <a:solidFill>
                <a:srgbClr val="FF0000"/>
              </a:solidFill>
            </a:ln>
          </p:spPr>
          <p:txBody>
            <a:bodyPr wrap="square" lIns="0" tIns="0" rIns="0" bIns="0" rtlCol="0"/>
            <a:lstStyle/>
            <a:p>
              <a:endParaRPr/>
            </a:p>
          </p:txBody>
        </p:sp>
        <p:sp>
          <p:nvSpPr>
            <p:cNvPr id="12" name="object 12"/>
            <p:cNvSpPr/>
            <p:nvPr/>
          </p:nvSpPr>
          <p:spPr>
            <a:xfrm>
              <a:off x="723900" y="763524"/>
              <a:ext cx="1052322" cy="1265681"/>
            </a:xfrm>
            <a:prstGeom prst="rect">
              <a:avLst/>
            </a:prstGeom>
            <a:blipFill>
              <a:blip r:embed="rId4" cstate="print"/>
              <a:stretch>
                <a:fillRect/>
              </a:stretch>
            </a:blipFill>
          </p:spPr>
          <p:txBody>
            <a:bodyPr wrap="square" lIns="0" tIns="0" rIns="0" bIns="0" rtlCol="0"/>
            <a:lstStyle/>
            <a:p>
              <a:endParaRPr/>
            </a:p>
          </p:txBody>
        </p:sp>
      </p:grpSp>
      <p:sp>
        <p:nvSpPr>
          <p:cNvPr id="13" name="object 13"/>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14" name="object 14"/>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a:t>
            </a:fld>
            <a:r>
              <a:rPr spc="-5" dirty="0"/>
              <a:t>/30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5" name="object 5"/>
          <p:cNvSpPr txBox="1"/>
          <p:nvPr/>
        </p:nvSpPr>
        <p:spPr>
          <a:xfrm>
            <a:off x="527558" y="703576"/>
            <a:ext cx="6506845" cy="7251065"/>
          </a:xfrm>
          <a:prstGeom prst="rect">
            <a:avLst/>
          </a:prstGeom>
        </p:spPr>
        <p:txBody>
          <a:bodyPr vert="horz" wrap="square" lIns="0" tIns="12065" rIns="0" bIns="0" rtlCol="0">
            <a:spAutoFit/>
          </a:bodyPr>
          <a:lstStyle/>
          <a:p>
            <a:pPr marL="647065" lvl="2" indent="-635000">
              <a:lnSpc>
                <a:spcPct val="100000"/>
              </a:lnSpc>
              <a:spcBef>
                <a:spcPts val="95"/>
              </a:spcBef>
              <a:buAutoNum type="arabicPeriod" startAt="3"/>
              <a:tabLst>
                <a:tab pos="647065" algn="l"/>
                <a:tab pos="647700" algn="l"/>
              </a:tabLst>
            </a:pPr>
            <a:r>
              <a:rPr sz="1400" b="1" u="heavy" spc="-10" dirty="0">
                <a:solidFill>
                  <a:srgbClr val="0000FF"/>
                </a:solidFill>
                <a:uFill>
                  <a:solidFill>
                    <a:srgbClr val="0000FF"/>
                  </a:solidFill>
                </a:uFill>
                <a:latin typeface="Comic Sans MS"/>
                <a:cs typeface="Comic Sans MS"/>
              </a:rPr>
              <a:t>Quelques </a:t>
            </a:r>
            <a:r>
              <a:rPr sz="1400" b="1" u="heavy" spc="-5" dirty="0">
                <a:solidFill>
                  <a:srgbClr val="0000FF"/>
                </a:solidFill>
                <a:uFill>
                  <a:solidFill>
                    <a:srgbClr val="0000FF"/>
                  </a:solidFill>
                </a:uFill>
                <a:latin typeface="Comic Sans MS"/>
                <a:cs typeface="Comic Sans MS"/>
              </a:rPr>
              <a:t>applications</a:t>
            </a:r>
            <a:endParaRPr sz="1400">
              <a:latin typeface="Comic Sans MS"/>
              <a:cs typeface="Comic Sans MS"/>
            </a:endParaRPr>
          </a:p>
          <a:p>
            <a:pPr marL="12700" marR="5080">
              <a:lnSpc>
                <a:spcPts val="1380"/>
              </a:lnSpc>
              <a:spcBef>
                <a:spcPts val="135"/>
              </a:spcBef>
            </a:pPr>
            <a:r>
              <a:rPr sz="1200" spc="-5" dirty="0">
                <a:latin typeface="Arial"/>
                <a:cs typeface="Arial"/>
              </a:rPr>
              <a:t>Voici quelques services de radiocommunication attribués par l’A.R.T. suivant le tableau national  de répartition de</a:t>
            </a:r>
            <a:r>
              <a:rPr sz="1200" spc="5" dirty="0">
                <a:latin typeface="Arial"/>
                <a:cs typeface="Arial"/>
              </a:rPr>
              <a:t> </a:t>
            </a:r>
            <a:r>
              <a:rPr sz="1200" dirty="0">
                <a:latin typeface="Arial"/>
                <a:cs typeface="Arial"/>
              </a:rPr>
              <a:t>fréquences.</a:t>
            </a:r>
            <a:endParaRPr sz="1200">
              <a:latin typeface="Arial"/>
              <a:cs typeface="Arial"/>
            </a:endParaRPr>
          </a:p>
          <a:p>
            <a:pPr marL="1812925" marR="5080" lvl="3" indent="-229235">
              <a:lnSpc>
                <a:spcPts val="1270"/>
              </a:lnSpc>
              <a:spcBef>
                <a:spcPts val="575"/>
              </a:spcBef>
              <a:buClr>
                <a:srgbClr val="0000FF"/>
              </a:buClr>
              <a:buSzPct val="145454"/>
              <a:buFont typeface="Symbol"/>
              <a:buChar char=""/>
              <a:tabLst>
                <a:tab pos="1812925" algn="l"/>
                <a:tab pos="1813560" algn="l"/>
              </a:tabLst>
            </a:pPr>
            <a:r>
              <a:rPr sz="1100" spc="-5" dirty="0">
                <a:latin typeface="Arial"/>
                <a:cs typeface="Arial"/>
              </a:rPr>
              <a:t>Détecteurs de victimes d’avalanches : 2,275kHz (canal simplex </a:t>
            </a:r>
            <a:r>
              <a:rPr sz="1100" spc="5" dirty="0">
                <a:latin typeface="Arial"/>
                <a:cs typeface="Arial"/>
              </a:rPr>
              <a:t>∆=40Hz) </a:t>
            </a:r>
            <a:r>
              <a:rPr sz="1100" spc="-5" dirty="0">
                <a:latin typeface="Arial"/>
                <a:cs typeface="Arial"/>
              </a:rPr>
              <a:t>;  457kHz </a:t>
            </a:r>
            <a:r>
              <a:rPr sz="1100" dirty="0">
                <a:latin typeface="Arial"/>
                <a:cs typeface="Arial"/>
              </a:rPr>
              <a:t>(∆=400Hz).</a:t>
            </a:r>
            <a:endParaRPr sz="1100">
              <a:latin typeface="Arial"/>
              <a:cs typeface="Arial"/>
            </a:endParaRPr>
          </a:p>
          <a:p>
            <a:pPr marL="1812925" marR="6350" lvl="3" indent="-228600">
              <a:lnSpc>
                <a:spcPts val="1270"/>
              </a:lnSpc>
              <a:spcBef>
                <a:spcPts val="565"/>
              </a:spcBef>
              <a:buClr>
                <a:srgbClr val="0000FF"/>
              </a:buClr>
              <a:buSzPct val="145454"/>
              <a:buFont typeface="Symbol"/>
              <a:buChar char=""/>
              <a:tabLst>
                <a:tab pos="1812925" algn="l"/>
                <a:tab pos="1813560" algn="l"/>
              </a:tabLst>
            </a:pPr>
            <a:r>
              <a:rPr sz="1100" spc="-5" dirty="0">
                <a:latin typeface="Arial"/>
                <a:cs typeface="Arial"/>
              </a:rPr>
              <a:t>Localisation bateaux, bande dite « chalutiers » fréquence S.O.S. à 2  182kHz.</a:t>
            </a:r>
            <a:endParaRPr sz="1100">
              <a:latin typeface="Arial"/>
              <a:cs typeface="Arial"/>
            </a:endParaRPr>
          </a:p>
          <a:p>
            <a:pPr marL="1812925" marR="124460" lvl="3" indent="-228600">
              <a:lnSpc>
                <a:spcPts val="1270"/>
              </a:lnSpc>
              <a:spcBef>
                <a:spcPts val="570"/>
              </a:spcBef>
              <a:buClr>
                <a:srgbClr val="0000FF"/>
              </a:buClr>
              <a:buSzPct val="145454"/>
              <a:buFont typeface="Symbol"/>
              <a:buChar char=""/>
              <a:tabLst>
                <a:tab pos="1812925" algn="l"/>
                <a:tab pos="1813560" algn="l"/>
              </a:tabLst>
            </a:pPr>
            <a:r>
              <a:rPr sz="1100" spc="-5" dirty="0">
                <a:latin typeface="Arial"/>
                <a:cs typeface="Arial"/>
              </a:rPr>
              <a:t>Matériels à boucle d’induction </a:t>
            </a:r>
            <a:r>
              <a:rPr sz="1100" spc="-125" dirty="0">
                <a:latin typeface="Wingdings"/>
                <a:cs typeface="Wingdings"/>
              </a:rPr>
              <a:t></a:t>
            </a:r>
            <a:r>
              <a:rPr sz="1100" spc="-125" dirty="0">
                <a:latin typeface="Times New Roman"/>
                <a:cs typeface="Times New Roman"/>
              </a:rPr>
              <a:t> </a:t>
            </a:r>
            <a:r>
              <a:rPr sz="1100" spc="-5" dirty="0">
                <a:latin typeface="Arial"/>
                <a:cs typeface="Arial"/>
              </a:rPr>
              <a:t>badge ski, détection antivol : 1,875MHz ;  3,250MHz ;</a:t>
            </a:r>
            <a:r>
              <a:rPr sz="1100" dirty="0">
                <a:latin typeface="Arial"/>
                <a:cs typeface="Arial"/>
              </a:rPr>
              <a:t> </a:t>
            </a:r>
            <a:r>
              <a:rPr sz="1100" spc="-5" dirty="0">
                <a:latin typeface="Arial"/>
                <a:cs typeface="Arial"/>
              </a:rPr>
              <a:t>8,1MHz…</a:t>
            </a:r>
            <a:endParaRPr sz="1100">
              <a:latin typeface="Arial"/>
              <a:cs typeface="Arial"/>
            </a:endParaRPr>
          </a:p>
          <a:p>
            <a:pPr marL="1812925" lvl="3" indent="-229235">
              <a:lnSpc>
                <a:spcPct val="100000"/>
              </a:lnSpc>
              <a:spcBef>
                <a:spcPts val="480"/>
              </a:spcBef>
              <a:buClr>
                <a:srgbClr val="0000FF"/>
              </a:buClr>
              <a:buSzPct val="145454"/>
              <a:buFont typeface="Symbol"/>
              <a:buChar char=""/>
              <a:tabLst>
                <a:tab pos="1812925" algn="l"/>
                <a:tab pos="1813560" algn="l"/>
              </a:tabLst>
            </a:pPr>
            <a:r>
              <a:rPr sz="1100" spc="-5" dirty="0">
                <a:latin typeface="Arial"/>
                <a:cs typeface="Arial"/>
              </a:rPr>
              <a:t>Postes téléphoniques sans cordon : 26.4MHZ ;</a:t>
            </a:r>
            <a:r>
              <a:rPr sz="1100" spc="50" dirty="0">
                <a:latin typeface="Arial"/>
                <a:cs typeface="Arial"/>
              </a:rPr>
              <a:t> </a:t>
            </a:r>
            <a:r>
              <a:rPr sz="1100" spc="-5" dirty="0">
                <a:latin typeface="Arial"/>
                <a:cs typeface="Arial"/>
              </a:rPr>
              <a:t>41,4MHz…</a:t>
            </a:r>
            <a:endParaRPr sz="11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Modélisme : 26.9MHz ;</a:t>
            </a:r>
            <a:r>
              <a:rPr sz="1100" spc="10" dirty="0">
                <a:latin typeface="Arial"/>
                <a:cs typeface="Arial"/>
              </a:rPr>
              <a:t> </a:t>
            </a:r>
            <a:r>
              <a:rPr sz="1100" spc="-5" dirty="0">
                <a:latin typeface="Arial"/>
                <a:cs typeface="Arial"/>
              </a:rPr>
              <a:t>72,2MHz</a:t>
            </a:r>
            <a:endParaRPr sz="11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Citizens’ Band (CB) :</a:t>
            </a:r>
            <a:r>
              <a:rPr sz="1100" spc="15" dirty="0">
                <a:latin typeface="Arial"/>
                <a:cs typeface="Arial"/>
              </a:rPr>
              <a:t> </a:t>
            </a:r>
            <a:r>
              <a:rPr sz="1100" spc="-5" dirty="0">
                <a:latin typeface="Arial"/>
                <a:cs typeface="Arial"/>
              </a:rPr>
              <a:t>26,96MHz</a:t>
            </a:r>
            <a:endParaRPr sz="1100">
              <a:latin typeface="Arial"/>
              <a:cs typeface="Arial"/>
            </a:endParaRPr>
          </a:p>
          <a:p>
            <a:pPr marL="1812925" lvl="3" indent="-229235">
              <a:lnSpc>
                <a:spcPct val="100000"/>
              </a:lnSpc>
              <a:spcBef>
                <a:spcPts val="525"/>
              </a:spcBef>
              <a:buClr>
                <a:srgbClr val="0000FF"/>
              </a:buClr>
              <a:buSzPct val="145454"/>
              <a:buFont typeface="Symbol"/>
              <a:buChar char=""/>
              <a:tabLst>
                <a:tab pos="1812925" algn="l"/>
                <a:tab pos="1813560" algn="l"/>
              </a:tabLst>
            </a:pPr>
            <a:r>
              <a:rPr sz="1100" spc="-5" dirty="0">
                <a:latin typeface="Arial"/>
                <a:cs typeface="Arial"/>
              </a:rPr>
              <a:t>Application pour chemin de fer </a:t>
            </a:r>
            <a:r>
              <a:rPr sz="1100" spc="-125" dirty="0">
                <a:latin typeface="Wingdings"/>
                <a:cs typeface="Wingdings"/>
              </a:rPr>
              <a:t></a:t>
            </a:r>
            <a:r>
              <a:rPr sz="1100" spc="-125" dirty="0">
                <a:latin typeface="Times New Roman"/>
                <a:cs typeface="Times New Roman"/>
              </a:rPr>
              <a:t> </a:t>
            </a:r>
            <a:r>
              <a:rPr sz="1100" spc="-5" dirty="0">
                <a:latin typeface="Arial"/>
                <a:cs typeface="Arial"/>
              </a:rPr>
              <a:t>Eurobalise :</a:t>
            </a:r>
            <a:r>
              <a:rPr sz="1100" spc="50" dirty="0">
                <a:latin typeface="Arial"/>
                <a:cs typeface="Arial"/>
              </a:rPr>
              <a:t> </a:t>
            </a:r>
            <a:r>
              <a:rPr sz="1100" spc="-5" dirty="0">
                <a:latin typeface="Arial"/>
                <a:cs typeface="Arial"/>
              </a:rPr>
              <a:t>27,095MHz</a:t>
            </a:r>
            <a:endParaRPr sz="11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Réseaux mobiles professionnels : 30,83MHz…36,59MHz ;</a:t>
            </a:r>
            <a:r>
              <a:rPr sz="1100" spc="60" dirty="0">
                <a:latin typeface="Arial"/>
                <a:cs typeface="Arial"/>
              </a:rPr>
              <a:t> </a:t>
            </a:r>
            <a:r>
              <a:rPr sz="1100" spc="-5" dirty="0">
                <a:latin typeface="Arial"/>
                <a:cs typeface="Arial"/>
              </a:rPr>
              <a:t>40MHz…</a:t>
            </a:r>
            <a:endParaRPr sz="1100">
              <a:latin typeface="Arial"/>
              <a:cs typeface="Arial"/>
            </a:endParaRPr>
          </a:p>
          <a:p>
            <a:pPr marL="1812925" marR="375920" lvl="3" indent="-228600">
              <a:lnSpc>
                <a:spcPts val="1270"/>
              </a:lnSpc>
              <a:spcBef>
                <a:spcPts val="605"/>
              </a:spcBef>
              <a:buClr>
                <a:srgbClr val="0000FF"/>
              </a:buClr>
              <a:buSzPct val="145454"/>
              <a:buFont typeface="Symbol"/>
              <a:buChar char=""/>
              <a:tabLst>
                <a:tab pos="1812925" algn="l"/>
                <a:tab pos="1813560" algn="l"/>
              </a:tabLst>
            </a:pPr>
            <a:r>
              <a:rPr sz="1100" spc="-5" dirty="0">
                <a:latin typeface="Arial"/>
                <a:cs typeface="Arial"/>
              </a:rPr>
              <a:t>Microphones sans fil : 36,4MHz ; 39,2MHz (canaux simplex 200kHz) ;  41,3MHz ; 175,5MHz ;</a:t>
            </a:r>
            <a:r>
              <a:rPr sz="1100" spc="10" dirty="0">
                <a:latin typeface="Arial"/>
                <a:cs typeface="Arial"/>
              </a:rPr>
              <a:t> </a:t>
            </a:r>
            <a:r>
              <a:rPr sz="1100" spc="-5" dirty="0">
                <a:latin typeface="Arial"/>
                <a:cs typeface="Arial"/>
              </a:rPr>
              <a:t>863MHz…</a:t>
            </a:r>
            <a:endParaRPr sz="1100">
              <a:latin typeface="Arial"/>
              <a:cs typeface="Arial"/>
            </a:endParaRPr>
          </a:p>
          <a:p>
            <a:pPr marL="1812925" lvl="3" indent="-229235">
              <a:lnSpc>
                <a:spcPct val="100000"/>
              </a:lnSpc>
              <a:spcBef>
                <a:spcPts val="484"/>
              </a:spcBef>
              <a:buClr>
                <a:srgbClr val="0000FF"/>
              </a:buClr>
              <a:buSzPct val="145454"/>
              <a:buFont typeface="Symbol"/>
              <a:buChar char=""/>
              <a:tabLst>
                <a:tab pos="1812925" algn="l"/>
                <a:tab pos="1813560" algn="l"/>
              </a:tabLst>
            </a:pPr>
            <a:r>
              <a:rPr sz="1100" spc="-5" dirty="0">
                <a:latin typeface="Arial"/>
                <a:cs typeface="Arial"/>
              </a:rPr>
              <a:t>Aéromodélisme </a:t>
            </a:r>
            <a:r>
              <a:rPr sz="1000" dirty="0">
                <a:latin typeface="Arial"/>
                <a:cs typeface="Arial"/>
              </a:rPr>
              <a:t>:</a:t>
            </a:r>
            <a:r>
              <a:rPr sz="1000" spc="-30" dirty="0">
                <a:latin typeface="Arial"/>
                <a:cs typeface="Arial"/>
              </a:rPr>
              <a:t> </a:t>
            </a:r>
            <a:r>
              <a:rPr sz="1000" spc="-5" dirty="0">
                <a:latin typeface="Arial"/>
                <a:cs typeface="Arial"/>
              </a:rPr>
              <a:t>40,995MHz</a:t>
            </a:r>
            <a:endParaRPr sz="1000">
              <a:latin typeface="Arial"/>
              <a:cs typeface="Arial"/>
            </a:endParaRPr>
          </a:p>
          <a:p>
            <a:pPr marL="1812925" lvl="3" indent="-229235">
              <a:lnSpc>
                <a:spcPct val="100000"/>
              </a:lnSpc>
              <a:spcBef>
                <a:spcPts val="525"/>
              </a:spcBef>
              <a:buClr>
                <a:srgbClr val="0000FF"/>
              </a:buClr>
              <a:buSzPct val="145454"/>
              <a:buFont typeface="Symbol"/>
              <a:buChar char=""/>
              <a:tabLst>
                <a:tab pos="1812925" algn="l"/>
                <a:tab pos="1813560" algn="l"/>
              </a:tabLst>
            </a:pPr>
            <a:r>
              <a:rPr sz="1100" spc="-5" dirty="0">
                <a:latin typeface="Arial"/>
                <a:cs typeface="Arial"/>
              </a:rPr>
              <a:t>Alarmes : (personnes âgées) 41,225MHz ; (sociales)</a:t>
            </a:r>
            <a:r>
              <a:rPr sz="1100" spc="25" dirty="0">
                <a:latin typeface="Arial"/>
                <a:cs typeface="Arial"/>
              </a:rPr>
              <a:t> </a:t>
            </a:r>
            <a:r>
              <a:rPr sz="1100" spc="-5" dirty="0">
                <a:latin typeface="Arial"/>
                <a:cs typeface="Arial"/>
              </a:rPr>
              <a:t>868,6MHz</a:t>
            </a:r>
            <a:endParaRPr sz="11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Radiodiffusion FM : 87,5MHz à 108MHz </a:t>
            </a:r>
            <a:r>
              <a:rPr sz="1100" dirty="0">
                <a:latin typeface="Arial"/>
                <a:cs typeface="Arial"/>
              </a:rPr>
              <a:t>(</a:t>
            </a:r>
            <a:r>
              <a:rPr sz="1000" dirty="0">
                <a:latin typeface="Arial"/>
                <a:cs typeface="Arial"/>
              </a:rPr>
              <a:t>radio-trafic 107.7MHz</a:t>
            </a:r>
            <a:r>
              <a:rPr sz="1100" dirty="0">
                <a:latin typeface="Arial"/>
                <a:cs typeface="Arial"/>
              </a:rPr>
              <a:t>)</a:t>
            </a:r>
            <a:r>
              <a:rPr sz="1100" spc="60" dirty="0">
                <a:latin typeface="Arial"/>
                <a:cs typeface="Arial"/>
              </a:rPr>
              <a:t> </a:t>
            </a:r>
            <a:r>
              <a:rPr sz="1100" dirty="0">
                <a:latin typeface="Arial"/>
                <a:cs typeface="Arial"/>
              </a:rPr>
              <a:t>(∆=250kHz)</a:t>
            </a:r>
            <a:endParaRPr sz="1100">
              <a:latin typeface="Arial"/>
              <a:cs typeface="Arial"/>
            </a:endParaRPr>
          </a:p>
          <a:p>
            <a:pPr marL="1812925" marR="6985" lvl="3" indent="-228600">
              <a:lnSpc>
                <a:spcPts val="1170"/>
              </a:lnSpc>
              <a:spcBef>
                <a:spcPts val="685"/>
              </a:spcBef>
              <a:buClr>
                <a:srgbClr val="0000FF"/>
              </a:buClr>
              <a:buSzPct val="145454"/>
              <a:buFont typeface="Symbol"/>
              <a:buChar char=""/>
              <a:tabLst>
                <a:tab pos="1812925" algn="l"/>
                <a:tab pos="1813560" algn="l"/>
              </a:tabLst>
            </a:pPr>
            <a:r>
              <a:rPr sz="1100" spc="-5" dirty="0">
                <a:latin typeface="Arial"/>
                <a:cs typeface="Arial"/>
              </a:rPr>
              <a:t>Services aéronautiques </a:t>
            </a:r>
            <a:r>
              <a:rPr sz="1000" dirty="0">
                <a:latin typeface="Arial"/>
                <a:cs typeface="Arial"/>
              </a:rPr>
              <a:t>(aide à l’atterrissage et au décollage) : 108MHz à  118MHz</a:t>
            </a:r>
            <a:endParaRPr sz="1000">
              <a:latin typeface="Arial"/>
              <a:cs typeface="Arial"/>
            </a:endParaRPr>
          </a:p>
          <a:p>
            <a:pPr marL="1812925" lvl="3" indent="-229235">
              <a:lnSpc>
                <a:spcPct val="100000"/>
              </a:lnSpc>
              <a:spcBef>
                <a:spcPts val="484"/>
              </a:spcBef>
              <a:buClr>
                <a:srgbClr val="0000FF"/>
              </a:buClr>
              <a:buSzPct val="145454"/>
              <a:buFont typeface="Symbol"/>
              <a:buChar char=""/>
              <a:tabLst>
                <a:tab pos="1812925" algn="l"/>
                <a:tab pos="1813560" algn="l"/>
              </a:tabLst>
            </a:pPr>
            <a:r>
              <a:rPr sz="1100" spc="-5" dirty="0">
                <a:latin typeface="Arial"/>
                <a:cs typeface="Arial"/>
              </a:rPr>
              <a:t>Radio-VHF bateaux </a:t>
            </a:r>
            <a:r>
              <a:rPr sz="1000" dirty="0">
                <a:latin typeface="Arial"/>
                <a:cs typeface="Arial"/>
              </a:rPr>
              <a:t>:</a:t>
            </a:r>
            <a:r>
              <a:rPr sz="1000" spc="-30" dirty="0">
                <a:latin typeface="Arial"/>
                <a:cs typeface="Arial"/>
              </a:rPr>
              <a:t> </a:t>
            </a:r>
            <a:r>
              <a:rPr sz="1000" spc="-5" dirty="0">
                <a:latin typeface="Arial"/>
                <a:cs typeface="Arial"/>
              </a:rPr>
              <a:t>160MHz</a:t>
            </a:r>
            <a:endParaRPr sz="10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Télécommandes portails, capteur météo domestique… </a:t>
            </a:r>
            <a:r>
              <a:rPr sz="1000" dirty="0">
                <a:latin typeface="Arial"/>
                <a:cs typeface="Arial"/>
              </a:rPr>
              <a:t>: </a:t>
            </a:r>
            <a:r>
              <a:rPr sz="1000" spc="-5" dirty="0">
                <a:latin typeface="Arial"/>
                <a:cs typeface="Arial"/>
              </a:rPr>
              <a:t>433MHz </a:t>
            </a:r>
            <a:r>
              <a:rPr sz="1000" dirty="0">
                <a:latin typeface="Arial"/>
                <a:cs typeface="Arial"/>
              </a:rPr>
              <a:t>;</a:t>
            </a:r>
            <a:r>
              <a:rPr sz="1000" spc="50" dirty="0">
                <a:latin typeface="Arial"/>
                <a:cs typeface="Arial"/>
              </a:rPr>
              <a:t> </a:t>
            </a:r>
            <a:r>
              <a:rPr sz="1000" spc="-5" dirty="0">
                <a:latin typeface="Arial"/>
                <a:cs typeface="Arial"/>
              </a:rPr>
              <a:t>866MHz</a:t>
            </a:r>
            <a:endParaRPr sz="1000">
              <a:latin typeface="Arial"/>
              <a:cs typeface="Arial"/>
            </a:endParaRPr>
          </a:p>
          <a:p>
            <a:pPr marL="1812925" lvl="3" indent="-229235">
              <a:lnSpc>
                <a:spcPct val="100000"/>
              </a:lnSpc>
              <a:spcBef>
                <a:spcPts val="525"/>
              </a:spcBef>
              <a:buClr>
                <a:srgbClr val="0000FF"/>
              </a:buClr>
              <a:buSzPct val="145454"/>
              <a:buFont typeface="Symbol"/>
              <a:buChar char=""/>
              <a:tabLst>
                <a:tab pos="1812925" algn="l"/>
                <a:tab pos="1813560" algn="l"/>
              </a:tabLst>
            </a:pPr>
            <a:r>
              <a:rPr sz="1100" spc="-5" dirty="0">
                <a:latin typeface="Arial"/>
                <a:cs typeface="Arial"/>
              </a:rPr>
              <a:t>Télévision </a:t>
            </a:r>
            <a:r>
              <a:rPr sz="1000" dirty="0">
                <a:latin typeface="Arial"/>
                <a:cs typeface="Arial"/>
              </a:rPr>
              <a:t>: 47MHz à 68MHz ; 174MHz à 223MHz ; 470MHz à 830MHz</a:t>
            </a:r>
            <a:r>
              <a:rPr sz="1000" spc="-140" dirty="0">
                <a:latin typeface="Arial"/>
                <a:cs typeface="Arial"/>
              </a:rPr>
              <a:t> </a:t>
            </a:r>
            <a:r>
              <a:rPr sz="1000" spc="10" dirty="0">
                <a:latin typeface="Arial"/>
                <a:cs typeface="Arial"/>
              </a:rPr>
              <a:t>(∆=8MHz)</a:t>
            </a:r>
            <a:endParaRPr sz="10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Télécommande et télémesure médicale </a:t>
            </a:r>
            <a:r>
              <a:rPr sz="1000" dirty="0">
                <a:latin typeface="Arial"/>
                <a:cs typeface="Arial"/>
              </a:rPr>
              <a:t>:</a:t>
            </a:r>
            <a:r>
              <a:rPr sz="1000" spc="-25" dirty="0">
                <a:latin typeface="Arial"/>
                <a:cs typeface="Arial"/>
              </a:rPr>
              <a:t> </a:t>
            </a:r>
            <a:r>
              <a:rPr sz="1000" spc="-5" dirty="0">
                <a:latin typeface="Arial"/>
                <a:cs typeface="Arial"/>
              </a:rPr>
              <a:t>446,05MHz</a:t>
            </a:r>
            <a:endParaRPr sz="1000">
              <a:latin typeface="Arial"/>
              <a:cs typeface="Arial"/>
            </a:endParaRPr>
          </a:p>
          <a:p>
            <a:pPr marL="1812925" lvl="3" indent="-229235">
              <a:lnSpc>
                <a:spcPct val="100000"/>
              </a:lnSpc>
              <a:spcBef>
                <a:spcPts val="525"/>
              </a:spcBef>
              <a:buClr>
                <a:srgbClr val="0000FF"/>
              </a:buClr>
              <a:buSzPct val="145454"/>
              <a:buFont typeface="Symbol"/>
              <a:buChar char=""/>
              <a:tabLst>
                <a:tab pos="1812925" algn="l"/>
                <a:tab pos="1813560" algn="l"/>
              </a:tabLst>
            </a:pPr>
            <a:r>
              <a:rPr sz="1100" spc="-5" dirty="0">
                <a:latin typeface="Arial"/>
                <a:cs typeface="Arial"/>
              </a:rPr>
              <a:t>Radiocommunication mobile publique </a:t>
            </a:r>
            <a:r>
              <a:rPr sz="1000" spc="-110" dirty="0">
                <a:latin typeface="Wingdings"/>
                <a:cs typeface="Wingdings"/>
              </a:rPr>
              <a:t></a:t>
            </a:r>
            <a:r>
              <a:rPr sz="1000" spc="-110" dirty="0">
                <a:latin typeface="Times New Roman"/>
                <a:cs typeface="Times New Roman"/>
              </a:rPr>
              <a:t> </a:t>
            </a:r>
            <a:r>
              <a:rPr sz="1000" dirty="0">
                <a:latin typeface="Arial"/>
                <a:cs typeface="Arial"/>
              </a:rPr>
              <a:t>GSM : </a:t>
            </a:r>
            <a:r>
              <a:rPr sz="1000" spc="-5" dirty="0">
                <a:latin typeface="Arial"/>
                <a:cs typeface="Arial"/>
              </a:rPr>
              <a:t>890MHz…960MHz </a:t>
            </a:r>
            <a:r>
              <a:rPr sz="1000" dirty="0">
                <a:latin typeface="Arial"/>
                <a:cs typeface="Arial"/>
              </a:rPr>
              <a:t>;</a:t>
            </a:r>
            <a:r>
              <a:rPr sz="1000" spc="25" dirty="0">
                <a:latin typeface="Arial"/>
                <a:cs typeface="Arial"/>
              </a:rPr>
              <a:t> </a:t>
            </a:r>
            <a:r>
              <a:rPr sz="1000" spc="-5" dirty="0">
                <a:latin typeface="Arial"/>
                <a:cs typeface="Arial"/>
              </a:rPr>
              <a:t>1800MHz</a:t>
            </a:r>
            <a:endParaRPr sz="10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Radiocommunication mobile publique </a:t>
            </a:r>
            <a:r>
              <a:rPr sz="1000" spc="-110" dirty="0">
                <a:latin typeface="Wingdings"/>
                <a:cs typeface="Wingdings"/>
              </a:rPr>
              <a:t></a:t>
            </a:r>
            <a:r>
              <a:rPr sz="1000" spc="-110" dirty="0">
                <a:latin typeface="Times New Roman"/>
                <a:cs typeface="Times New Roman"/>
              </a:rPr>
              <a:t> </a:t>
            </a:r>
            <a:r>
              <a:rPr sz="1000" spc="-5" dirty="0">
                <a:latin typeface="Arial"/>
                <a:cs typeface="Arial"/>
              </a:rPr>
              <a:t>UMTS </a:t>
            </a:r>
            <a:r>
              <a:rPr sz="1000" dirty="0">
                <a:latin typeface="Arial"/>
                <a:cs typeface="Arial"/>
              </a:rPr>
              <a:t>: </a:t>
            </a:r>
            <a:r>
              <a:rPr sz="1000" spc="-5" dirty="0">
                <a:latin typeface="Arial"/>
                <a:cs typeface="Arial"/>
              </a:rPr>
              <a:t>1940MHz </a:t>
            </a:r>
            <a:r>
              <a:rPr sz="1000" dirty="0">
                <a:latin typeface="Arial"/>
                <a:cs typeface="Arial"/>
              </a:rPr>
              <a:t>;</a:t>
            </a:r>
            <a:r>
              <a:rPr sz="1000" spc="30" dirty="0">
                <a:latin typeface="Arial"/>
                <a:cs typeface="Arial"/>
              </a:rPr>
              <a:t> </a:t>
            </a:r>
            <a:r>
              <a:rPr sz="1000" spc="-5" dirty="0">
                <a:latin typeface="Arial"/>
                <a:cs typeface="Arial"/>
              </a:rPr>
              <a:t>2170MHz</a:t>
            </a:r>
            <a:endParaRPr sz="10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Détecteurs de mouvement et d’alerte </a:t>
            </a:r>
            <a:r>
              <a:rPr sz="1000" dirty="0">
                <a:latin typeface="Arial"/>
                <a:cs typeface="Arial"/>
              </a:rPr>
              <a:t>: </a:t>
            </a:r>
            <a:r>
              <a:rPr sz="1000" spc="-5" dirty="0">
                <a:latin typeface="Arial"/>
                <a:cs typeface="Arial"/>
              </a:rPr>
              <a:t>2446MHz </a:t>
            </a:r>
            <a:r>
              <a:rPr sz="1000" dirty="0">
                <a:latin typeface="Arial"/>
                <a:cs typeface="Arial"/>
              </a:rPr>
              <a:t>; </a:t>
            </a:r>
            <a:r>
              <a:rPr sz="1000" spc="-5" dirty="0">
                <a:latin typeface="Arial"/>
                <a:cs typeface="Arial"/>
              </a:rPr>
              <a:t>9,8GHz </a:t>
            </a:r>
            <a:r>
              <a:rPr sz="1000" dirty="0">
                <a:latin typeface="Arial"/>
                <a:cs typeface="Arial"/>
              </a:rPr>
              <a:t>; </a:t>
            </a:r>
            <a:r>
              <a:rPr sz="1000" spc="-5" dirty="0">
                <a:latin typeface="Arial"/>
                <a:cs typeface="Arial"/>
              </a:rPr>
              <a:t>10,5GHz</a:t>
            </a:r>
            <a:endParaRPr sz="1000">
              <a:latin typeface="Arial"/>
              <a:cs typeface="Arial"/>
            </a:endParaRPr>
          </a:p>
          <a:p>
            <a:pPr marL="1812925" lvl="3" indent="-229235">
              <a:lnSpc>
                <a:spcPct val="100000"/>
              </a:lnSpc>
              <a:spcBef>
                <a:spcPts val="525"/>
              </a:spcBef>
              <a:buClr>
                <a:srgbClr val="0000FF"/>
              </a:buClr>
              <a:buSzPct val="145454"/>
              <a:buFont typeface="Symbol"/>
              <a:buChar char=""/>
              <a:tabLst>
                <a:tab pos="1812925" algn="l"/>
                <a:tab pos="1813560" algn="l"/>
              </a:tabLst>
            </a:pPr>
            <a:r>
              <a:rPr sz="1100" spc="-5" dirty="0">
                <a:latin typeface="Arial"/>
                <a:cs typeface="Arial"/>
              </a:rPr>
              <a:t>Télé-péage d’autoroutes </a:t>
            </a:r>
            <a:r>
              <a:rPr sz="1000" dirty="0">
                <a:latin typeface="Arial"/>
                <a:cs typeface="Arial"/>
              </a:rPr>
              <a:t>:</a:t>
            </a:r>
            <a:r>
              <a:rPr sz="1000" spc="-30" dirty="0">
                <a:latin typeface="Arial"/>
                <a:cs typeface="Arial"/>
              </a:rPr>
              <a:t> </a:t>
            </a:r>
            <a:r>
              <a:rPr sz="1000" spc="-5" dirty="0">
                <a:latin typeface="Arial"/>
                <a:cs typeface="Arial"/>
              </a:rPr>
              <a:t>5,795GHz</a:t>
            </a:r>
            <a:endParaRPr sz="10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Fréquence étalon et signaux horaires par satellite </a:t>
            </a:r>
            <a:r>
              <a:rPr sz="1000" dirty="0">
                <a:latin typeface="Arial"/>
                <a:cs typeface="Arial"/>
              </a:rPr>
              <a:t>:</a:t>
            </a:r>
            <a:r>
              <a:rPr sz="1000" spc="25" dirty="0">
                <a:latin typeface="Arial"/>
                <a:cs typeface="Arial"/>
              </a:rPr>
              <a:t> </a:t>
            </a:r>
            <a:r>
              <a:rPr sz="1000" spc="-5" dirty="0">
                <a:latin typeface="Arial"/>
                <a:cs typeface="Arial"/>
              </a:rPr>
              <a:t>6,427GHz</a:t>
            </a:r>
            <a:endParaRPr sz="1000">
              <a:latin typeface="Arial"/>
              <a:cs typeface="Arial"/>
            </a:endParaRPr>
          </a:p>
          <a:p>
            <a:pPr marL="1812925" lvl="3" indent="-229235">
              <a:lnSpc>
                <a:spcPct val="100000"/>
              </a:lnSpc>
              <a:spcBef>
                <a:spcPts val="525"/>
              </a:spcBef>
              <a:buClr>
                <a:srgbClr val="0000FF"/>
              </a:buClr>
              <a:buSzPct val="145454"/>
              <a:buFont typeface="Symbol"/>
              <a:buChar char=""/>
              <a:tabLst>
                <a:tab pos="1812925" algn="l"/>
                <a:tab pos="1813560" algn="l"/>
              </a:tabLst>
            </a:pPr>
            <a:r>
              <a:rPr sz="1100" spc="-5" dirty="0">
                <a:latin typeface="Arial"/>
                <a:cs typeface="Arial"/>
              </a:rPr>
              <a:t>Liaison inter-satellites </a:t>
            </a:r>
            <a:r>
              <a:rPr sz="1000" dirty="0">
                <a:latin typeface="Arial"/>
                <a:cs typeface="Arial"/>
              </a:rPr>
              <a:t>:</a:t>
            </a:r>
            <a:r>
              <a:rPr sz="1000" spc="-20" dirty="0">
                <a:latin typeface="Arial"/>
                <a:cs typeface="Arial"/>
              </a:rPr>
              <a:t> </a:t>
            </a:r>
            <a:r>
              <a:rPr sz="1000" spc="-5" dirty="0">
                <a:latin typeface="Arial"/>
                <a:cs typeface="Arial"/>
              </a:rPr>
              <a:t>23,5GHz</a:t>
            </a:r>
            <a:endParaRPr sz="10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Applications de niveau-mètrie de cuve </a:t>
            </a:r>
            <a:r>
              <a:rPr sz="1000" dirty="0">
                <a:latin typeface="Arial"/>
                <a:cs typeface="Arial"/>
              </a:rPr>
              <a:t>:</a:t>
            </a:r>
            <a:r>
              <a:rPr sz="1000" spc="-5" dirty="0">
                <a:latin typeface="Arial"/>
                <a:cs typeface="Arial"/>
              </a:rPr>
              <a:t> 24,2GHz</a:t>
            </a:r>
            <a:endParaRPr sz="1000">
              <a:latin typeface="Arial"/>
              <a:cs typeface="Arial"/>
            </a:endParaRPr>
          </a:p>
          <a:p>
            <a:pPr marL="1812925" lvl="3" indent="-229235">
              <a:lnSpc>
                <a:spcPct val="100000"/>
              </a:lnSpc>
              <a:spcBef>
                <a:spcPts val="520"/>
              </a:spcBef>
              <a:buClr>
                <a:srgbClr val="0000FF"/>
              </a:buClr>
              <a:buSzPct val="145454"/>
              <a:buFont typeface="Symbol"/>
              <a:buChar char=""/>
              <a:tabLst>
                <a:tab pos="1812925" algn="l"/>
                <a:tab pos="1813560" algn="l"/>
              </a:tabLst>
            </a:pPr>
            <a:r>
              <a:rPr sz="1100" spc="-5" dirty="0">
                <a:latin typeface="Arial"/>
                <a:cs typeface="Arial"/>
              </a:rPr>
              <a:t>Radars de véhicules </a:t>
            </a:r>
            <a:r>
              <a:rPr sz="1000" dirty="0">
                <a:latin typeface="Arial"/>
                <a:cs typeface="Arial"/>
              </a:rPr>
              <a:t>:</a:t>
            </a:r>
            <a:r>
              <a:rPr sz="1000" spc="-20" dirty="0">
                <a:latin typeface="Arial"/>
                <a:cs typeface="Arial"/>
              </a:rPr>
              <a:t> </a:t>
            </a:r>
            <a:r>
              <a:rPr sz="1000" spc="-5" dirty="0">
                <a:latin typeface="Arial"/>
                <a:cs typeface="Arial"/>
              </a:rPr>
              <a:t>76GHz</a:t>
            </a:r>
            <a:endParaRPr sz="1000">
              <a:latin typeface="Arial"/>
              <a:cs typeface="Arial"/>
            </a:endParaRPr>
          </a:p>
        </p:txBody>
      </p:sp>
      <p:grpSp>
        <p:nvGrpSpPr>
          <p:cNvPr id="6" name="object 6"/>
          <p:cNvGrpSpPr/>
          <p:nvPr/>
        </p:nvGrpSpPr>
        <p:grpSpPr>
          <a:xfrm>
            <a:off x="535686" y="5604509"/>
            <a:ext cx="1457325" cy="998219"/>
            <a:chOff x="535686" y="5604509"/>
            <a:chExt cx="1457325" cy="998219"/>
          </a:xfrm>
        </p:grpSpPr>
        <p:sp>
          <p:nvSpPr>
            <p:cNvPr id="7" name="object 7"/>
            <p:cNvSpPr/>
            <p:nvPr/>
          </p:nvSpPr>
          <p:spPr>
            <a:xfrm>
              <a:off x="540258" y="5609081"/>
              <a:ext cx="1447800" cy="989330"/>
            </a:xfrm>
            <a:custGeom>
              <a:avLst/>
              <a:gdLst/>
              <a:ahLst/>
              <a:cxnLst/>
              <a:rect l="l" t="t" r="r" b="b"/>
              <a:pathLst>
                <a:path w="1447800" h="989329">
                  <a:moveTo>
                    <a:pt x="0" y="989076"/>
                  </a:moveTo>
                  <a:lnTo>
                    <a:pt x="1447800" y="989076"/>
                  </a:lnTo>
                  <a:lnTo>
                    <a:pt x="1447800" y="0"/>
                  </a:lnTo>
                  <a:lnTo>
                    <a:pt x="0" y="0"/>
                  </a:lnTo>
                  <a:lnTo>
                    <a:pt x="0" y="989076"/>
                  </a:lnTo>
                  <a:close/>
                </a:path>
              </a:pathLst>
            </a:custGeom>
            <a:ln w="9144">
              <a:solidFill>
                <a:srgbClr val="FF0000"/>
              </a:solidFill>
            </a:ln>
          </p:spPr>
          <p:txBody>
            <a:bodyPr wrap="square" lIns="0" tIns="0" rIns="0" bIns="0" rtlCol="0"/>
            <a:lstStyle/>
            <a:p>
              <a:endParaRPr/>
            </a:p>
          </p:txBody>
        </p:sp>
        <p:sp>
          <p:nvSpPr>
            <p:cNvPr id="8" name="object 8"/>
            <p:cNvSpPr/>
            <p:nvPr/>
          </p:nvSpPr>
          <p:spPr>
            <a:xfrm>
              <a:off x="637032" y="5659370"/>
              <a:ext cx="1255069" cy="888491"/>
            </a:xfrm>
            <a:prstGeom prst="rect">
              <a:avLst/>
            </a:prstGeom>
            <a:blipFill>
              <a:blip r:embed="rId3" cstate="print"/>
              <a:stretch>
                <a:fillRect/>
              </a:stretch>
            </a:blipFill>
          </p:spPr>
          <p:txBody>
            <a:bodyPr wrap="square" lIns="0" tIns="0" rIns="0" bIns="0" rtlCol="0"/>
            <a:lstStyle/>
            <a:p>
              <a:endParaRPr/>
            </a:p>
          </p:txBody>
        </p:sp>
      </p:grpSp>
      <p:grpSp>
        <p:nvGrpSpPr>
          <p:cNvPr id="9" name="object 9"/>
          <p:cNvGrpSpPr/>
          <p:nvPr/>
        </p:nvGrpSpPr>
        <p:grpSpPr>
          <a:xfrm>
            <a:off x="537972" y="4453128"/>
            <a:ext cx="1443990" cy="1031875"/>
            <a:chOff x="537972" y="4453128"/>
            <a:chExt cx="1443990" cy="1031875"/>
          </a:xfrm>
        </p:grpSpPr>
        <p:sp>
          <p:nvSpPr>
            <p:cNvPr id="10" name="object 10"/>
            <p:cNvSpPr/>
            <p:nvPr/>
          </p:nvSpPr>
          <p:spPr>
            <a:xfrm>
              <a:off x="542544" y="4457700"/>
              <a:ext cx="1435100" cy="1022985"/>
            </a:xfrm>
            <a:custGeom>
              <a:avLst/>
              <a:gdLst/>
              <a:ahLst/>
              <a:cxnLst/>
              <a:rect l="l" t="t" r="r" b="b"/>
              <a:pathLst>
                <a:path w="1435100" h="1022985">
                  <a:moveTo>
                    <a:pt x="0" y="1022603"/>
                  </a:moveTo>
                  <a:lnTo>
                    <a:pt x="1434845" y="1022603"/>
                  </a:lnTo>
                  <a:lnTo>
                    <a:pt x="1434845" y="0"/>
                  </a:lnTo>
                  <a:lnTo>
                    <a:pt x="0" y="0"/>
                  </a:lnTo>
                  <a:lnTo>
                    <a:pt x="0" y="1022603"/>
                  </a:lnTo>
                  <a:close/>
                </a:path>
              </a:pathLst>
            </a:custGeom>
            <a:ln w="9144">
              <a:solidFill>
                <a:srgbClr val="FF0000"/>
              </a:solidFill>
            </a:ln>
          </p:spPr>
          <p:txBody>
            <a:bodyPr wrap="square" lIns="0" tIns="0" rIns="0" bIns="0" rtlCol="0"/>
            <a:lstStyle/>
            <a:p>
              <a:endParaRPr/>
            </a:p>
          </p:txBody>
        </p:sp>
        <p:sp>
          <p:nvSpPr>
            <p:cNvPr id="11" name="object 11"/>
            <p:cNvSpPr/>
            <p:nvPr/>
          </p:nvSpPr>
          <p:spPr>
            <a:xfrm>
              <a:off x="669084" y="4508750"/>
              <a:ext cx="1215044" cy="920496"/>
            </a:xfrm>
            <a:prstGeom prst="rect">
              <a:avLst/>
            </a:prstGeom>
            <a:blipFill>
              <a:blip r:embed="rId4" cstate="print"/>
              <a:stretch>
                <a:fillRect/>
              </a:stretch>
            </a:blipFill>
          </p:spPr>
          <p:txBody>
            <a:bodyPr wrap="square" lIns="0" tIns="0" rIns="0" bIns="0" rtlCol="0"/>
            <a:lstStyle/>
            <a:p>
              <a:endParaRPr/>
            </a:p>
          </p:txBody>
        </p:sp>
      </p:grpSp>
      <p:grpSp>
        <p:nvGrpSpPr>
          <p:cNvPr id="12" name="object 12"/>
          <p:cNvGrpSpPr/>
          <p:nvPr/>
        </p:nvGrpSpPr>
        <p:grpSpPr>
          <a:xfrm>
            <a:off x="2996945" y="8791193"/>
            <a:ext cx="1441450" cy="927735"/>
            <a:chOff x="2996945" y="8791193"/>
            <a:chExt cx="1441450" cy="927735"/>
          </a:xfrm>
        </p:grpSpPr>
        <p:sp>
          <p:nvSpPr>
            <p:cNvPr id="13" name="object 13"/>
            <p:cNvSpPr/>
            <p:nvPr/>
          </p:nvSpPr>
          <p:spPr>
            <a:xfrm>
              <a:off x="3001517" y="8795765"/>
              <a:ext cx="1431925" cy="918210"/>
            </a:xfrm>
            <a:custGeom>
              <a:avLst/>
              <a:gdLst/>
              <a:ahLst/>
              <a:cxnLst/>
              <a:rect l="l" t="t" r="r" b="b"/>
              <a:pathLst>
                <a:path w="1431925" h="918209">
                  <a:moveTo>
                    <a:pt x="0" y="918210"/>
                  </a:moveTo>
                  <a:lnTo>
                    <a:pt x="1431797" y="918210"/>
                  </a:lnTo>
                  <a:lnTo>
                    <a:pt x="1431797" y="0"/>
                  </a:lnTo>
                  <a:lnTo>
                    <a:pt x="0" y="0"/>
                  </a:lnTo>
                  <a:lnTo>
                    <a:pt x="0" y="918210"/>
                  </a:lnTo>
                  <a:close/>
                </a:path>
              </a:pathLst>
            </a:custGeom>
            <a:ln w="9144">
              <a:solidFill>
                <a:srgbClr val="FF0000"/>
              </a:solidFill>
            </a:ln>
          </p:spPr>
          <p:txBody>
            <a:bodyPr wrap="square" lIns="0" tIns="0" rIns="0" bIns="0" rtlCol="0"/>
            <a:lstStyle/>
            <a:p>
              <a:endParaRPr/>
            </a:p>
          </p:txBody>
        </p:sp>
        <p:sp>
          <p:nvSpPr>
            <p:cNvPr id="14" name="object 14"/>
            <p:cNvSpPr/>
            <p:nvPr/>
          </p:nvSpPr>
          <p:spPr>
            <a:xfrm>
              <a:off x="3060953" y="8846052"/>
              <a:ext cx="1315787" cy="786383"/>
            </a:xfrm>
            <a:prstGeom prst="rect">
              <a:avLst/>
            </a:prstGeom>
            <a:blipFill>
              <a:blip r:embed="rId5" cstate="print"/>
              <a:stretch>
                <a:fillRect/>
              </a:stretch>
            </a:blipFill>
          </p:spPr>
          <p:txBody>
            <a:bodyPr wrap="square" lIns="0" tIns="0" rIns="0" bIns="0" rtlCol="0"/>
            <a:lstStyle/>
            <a:p>
              <a:endParaRPr/>
            </a:p>
          </p:txBody>
        </p:sp>
      </p:grpSp>
      <p:grpSp>
        <p:nvGrpSpPr>
          <p:cNvPr id="15" name="object 15"/>
          <p:cNvGrpSpPr/>
          <p:nvPr/>
        </p:nvGrpSpPr>
        <p:grpSpPr>
          <a:xfrm>
            <a:off x="527304" y="2417826"/>
            <a:ext cx="1453515" cy="923290"/>
            <a:chOff x="527304" y="2417826"/>
            <a:chExt cx="1453515" cy="923290"/>
          </a:xfrm>
        </p:grpSpPr>
        <p:sp>
          <p:nvSpPr>
            <p:cNvPr id="16" name="object 16"/>
            <p:cNvSpPr/>
            <p:nvPr/>
          </p:nvSpPr>
          <p:spPr>
            <a:xfrm>
              <a:off x="531876" y="2422398"/>
              <a:ext cx="1443990" cy="913765"/>
            </a:xfrm>
            <a:custGeom>
              <a:avLst/>
              <a:gdLst/>
              <a:ahLst/>
              <a:cxnLst/>
              <a:rect l="l" t="t" r="r" b="b"/>
              <a:pathLst>
                <a:path w="1443989" h="913764">
                  <a:moveTo>
                    <a:pt x="0" y="913637"/>
                  </a:moveTo>
                  <a:lnTo>
                    <a:pt x="1443990" y="913637"/>
                  </a:lnTo>
                  <a:lnTo>
                    <a:pt x="1443990" y="0"/>
                  </a:lnTo>
                  <a:lnTo>
                    <a:pt x="0" y="0"/>
                  </a:lnTo>
                  <a:lnTo>
                    <a:pt x="0" y="913637"/>
                  </a:lnTo>
                  <a:close/>
                </a:path>
              </a:pathLst>
            </a:custGeom>
            <a:ln w="9144">
              <a:solidFill>
                <a:srgbClr val="FF0000"/>
              </a:solidFill>
            </a:ln>
          </p:spPr>
          <p:txBody>
            <a:bodyPr wrap="square" lIns="0" tIns="0" rIns="0" bIns="0" rtlCol="0"/>
            <a:lstStyle/>
            <a:p>
              <a:endParaRPr/>
            </a:p>
          </p:txBody>
        </p:sp>
        <p:sp>
          <p:nvSpPr>
            <p:cNvPr id="17" name="object 17"/>
            <p:cNvSpPr/>
            <p:nvPr/>
          </p:nvSpPr>
          <p:spPr>
            <a:xfrm>
              <a:off x="740187" y="2473452"/>
              <a:ext cx="853478" cy="812292"/>
            </a:xfrm>
            <a:prstGeom prst="rect">
              <a:avLst/>
            </a:prstGeom>
            <a:blipFill>
              <a:blip r:embed="rId6" cstate="print"/>
              <a:stretch>
                <a:fillRect/>
              </a:stretch>
            </a:blipFill>
          </p:spPr>
          <p:txBody>
            <a:bodyPr wrap="square" lIns="0" tIns="0" rIns="0" bIns="0" rtlCol="0"/>
            <a:lstStyle/>
            <a:p>
              <a:endParaRPr/>
            </a:p>
          </p:txBody>
        </p:sp>
      </p:grpSp>
      <p:grpSp>
        <p:nvGrpSpPr>
          <p:cNvPr id="18" name="object 18"/>
          <p:cNvGrpSpPr/>
          <p:nvPr/>
        </p:nvGrpSpPr>
        <p:grpSpPr>
          <a:xfrm>
            <a:off x="4596384" y="8783573"/>
            <a:ext cx="1359535" cy="935355"/>
            <a:chOff x="4596384" y="8783573"/>
            <a:chExt cx="1359535" cy="935355"/>
          </a:xfrm>
        </p:grpSpPr>
        <p:sp>
          <p:nvSpPr>
            <p:cNvPr id="19" name="object 19"/>
            <p:cNvSpPr/>
            <p:nvPr/>
          </p:nvSpPr>
          <p:spPr>
            <a:xfrm>
              <a:off x="4600956" y="8788145"/>
              <a:ext cx="1350645" cy="925830"/>
            </a:xfrm>
            <a:custGeom>
              <a:avLst/>
              <a:gdLst/>
              <a:ahLst/>
              <a:cxnLst/>
              <a:rect l="l" t="t" r="r" b="b"/>
              <a:pathLst>
                <a:path w="1350645" h="925829">
                  <a:moveTo>
                    <a:pt x="0" y="925829"/>
                  </a:moveTo>
                  <a:lnTo>
                    <a:pt x="1350264" y="925829"/>
                  </a:lnTo>
                  <a:lnTo>
                    <a:pt x="1350264" y="0"/>
                  </a:lnTo>
                  <a:lnTo>
                    <a:pt x="0" y="0"/>
                  </a:lnTo>
                  <a:lnTo>
                    <a:pt x="0" y="925829"/>
                  </a:lnTo>
                  <a:close/>
                </a:path>
              </a:pathLst>
            </a:custGeom>
            <a:ln w="9143">
              <a:solidFill>
                <a:srgbClr val="FF0000"/>
              </a:solidFill>
            </a:ln>
          </p:spPr>
          <p:txBody>
            <a:bodyPr wrap="square" lIns="0" tIns="0" rIns="0" bIns="0" rtlCol="0"/>
            <a:lstStyle/>
            <a:p>
              <a:endParaRPr/>
            </a:p>
          </p:txBody>
        </p:sp>
        <p:sp>
          <p:nvSpPr>
            <p:cNvPr id="20" name="object 20"/>
            <p:cNvSpPr/>
            <p:nvPr/>
          </p:nvSpPr>
          <p:spPr>
            <a:xfrm>
              <a:off x="4642104" y="8839199"/>
              <a:ext cx="1250441" cy="824484"/>
            </a:xfrm>
            <a:prstGeom prst="rect">
              <a:avLst/>
            </a:prstGeom>
            <a:blipFill>
              <a:blip r:embed="rId7" cstate="print"/>
              <a:stretch>
                <a:fillRect/>
              </a:stretch>
            </a:blipFill>
          </p:spPr>
          <p:txBody>
            <a:bodyPr wrap="square" lIns="0" tIns="0" rIns="0" bIns="0" rtlCol="0"/>
            <a:lstStyle/>
            <a:p>
              <a:endParaRPr/>
            </a:p>
          </p:txBody>
        </p:sp>
      </p:grpSp>
      <p:grpSp>
        <p:nvGrpSpPr>
          <p:cNvPr id="21" name="object 21"/>
          <p:cNvGrpSpPr/>
          <p:nvPr/>
        </p:nvGrpSpPr>
        <p:grpSpPr>
          <a:xfrm>
            <a:off x="542544" y="8289797"/>
            <a:ext cx="1132840" cy="1424940"/>
            <a:chOff x="542544" y="8289797"/>
            <a:chExt cx="1132840" cy="1424940"/>
          </a:xfrm>
        </p:grpSpPr>
        <p:sp>
          <p:nvSpPr>
            <p:cNvPr id="22" name="object 22"/>
            <p:cNvSpPr/>
            <p:nvPr/>
          </p:nvSpPr>
          <p:spPr>
            <a:xfrm>
              <a:off x="547116" y="8294369"/>
              <a:ext cx="1123315" cy="1416050"/>
            </a:xfrm>
            <a:custGeom>
              <a:avLst/>
              <a:gdLst/>
              <a:ahLst/>
              <a:cxnLst/>
              <a:rect l="l" t="t" r="r" b="b"/>
              <a:pathLst>
                <a:path w="1123314" h="1416050">
                  <a:moveTo>
                    <a:pt x="0" y="1415795"/>
                  </a:moveTo>
                  <a:lnTo>
                    <a:pt x="1123187" y="1415795"/>
                  </a:lnTo>
                  <a:lnTo>
                    <a:pt x="1123187" y="0"/>
                  </a:lnTo>
                  <a:lnTo>
                    <a:pt x="0" y="0"/>
                  </a:lnTo>
                  <a:lnTo>
                    <a:pt x="0" y="1415795"/>
                  </a:lnTo>
                  <a:close/>
                </a:path>
              </a:pathLst>
            </a:custGeom>
            <a:ln w="9144">
              <a:solidFill>
                <a:srgbClr val="FF0000"/>
              </a:solidFill>
            </a:ln>
          </p:spPr>
          <p:txBody>
            <a:bodyPr wrap="square" lIns="0" tIns="0" rIns="0" bIns="0" rtlCol="0"/>
            <a:lstStyle/>
            <a:p>
              <a:endParaRPr/>
            </a:p>
          </p:txBody>
        </p:sp>
        <p:sp>
          <p:nvSpPr>
            <p:cNvPr id="23" name="object 23"/>
            <p:cNvSpPr/>
            <p:nvPr/>
          </p:nvSpPr>
          <p:spPr>
            <a:xfrm>
              <a:off x="606552" y="8345420"/>
              <a:ext cx="1006182" cy="1313687"/>
            </a:xfrm>
            <a:prstGeom prst="rect">
              <a:avLst/>
            </a:prstGeom>
            <a:blipFill>
              <a:blip r:embed="rId8" cstate="print"/>
              <a:stretch>
                <a:fillRect/>
              </a:stretch>
            </a:blipFill>
          </p:spPr>
          <p:txBody>
            <a:bodyPr wrap="square" lIns="0" tIns="0" rIns="0" bIns="0" rtlCol="0"/>
            <a:lstStyle/>
            <a:p>
              <a:endParaRPr/>
            </a:p>
          </p:txBody>
        </p:sp>
      </p:grpSp>
      <p:grpSp>
        <p:nvGrpSpPr>
          <p:cNvPr id="24" name="object 24"/>
          <p:cNvGrpSpPr/>
          <p:nvPr/>
        </p:nvGrpSpPr>
        <p:grpSpPr>
          <a:xfrm>
            <a:off x="526541" y="3419855"/>
            <a:ext cx="1457325" cy="946150"/>
            <a:chOff x="526541" y="3419855"/>
            <a:chExt cx="1457325" cy="946150"/>
          </a:xfrm>
        </p:grpSpPr>
        <p:sp>
          <p:nvSpPr>
            <p:cNvPr id="25" name="object 25"/>
            <p:cNvSpPr/>
            <p:nvPr/>
          </p:nvSpPr>
          <p:spPr>
            <a:xfrm>
              <a:off x="531113" y="3424427"/>
              <a:ext cx="1447800" cy="936625"/>
            </a:xfrm>
            <a:custGeom>
              <a:avLst/>
              <a:gdLst/>
              <a:ahLst/>
              <a:cxnLst/>
              <a:rect l="l" t="t" r="r" b="b"/>
              <a:pathLst>
                <a:path w="1447800" h="936625">
                  <a:moveTo>
                    <a:pt x="0" y="936498"/>
                  </a:moveTo>
                  <a:lnTo>
                    <a:pt x="1447800" y="936498"/>
                  </a:lnTo>
                  <a:lnTo>
                    <a:pt x="1447800" y="0"/>
                  </a:lnTo>
                  <a:lnTo>
                    <a:pt x="0" y="0"/>
                  </a:lnTo>
                  <a:lnTo>
                    <a:pt x="0" y="936498"/>
                  </a:lnTo>
                  <a:close/>
                </a:path>
              </a:pathLst>
            </a:custGeom>
            <a:ln w="9144">
              <a:solidFill>
                <a:srgbClr val="FF0000"/>
              </a:solidFill>
            </a:ln>
          </p:spPr>
          <p:txBody>
            <a:bodyPr wrap="square" lIns="0" tIns="0" rIns="0" bIns="0" rtlCol="0"/>
            <a:lstStyle/>
            <a:p>
              <a:endParaRPr/>
            </a:p>
          </p:txBody>
        </p:sp>
        <p:sp>
          <p:nvSpPr>
            <p:cNvPr id="26" name="object 26"/>
            <p:cNvSpPr/>
            <p:nvPr/>
          </p:nvSpPr>
          <p:spPr>
            <a:xfrm>
              <a:off x="627125" y="3475481"/>
              <a:ext cx="1255014" cy="834390"/>
            </a:xfrm>
            <a:prstGeom prst="rect">
              <a:avLst/>
            </a:prstGeom>
            <a:blipFill>
              <a:blip r:embed="rId9" cstate="print"/>
              <a:stretch>
                <a:fillRect/>
              </a:stretch>
            </a:blipFill>
          </p:spPr>
          <p:txBody>
            <a:bodyPr wrap="square" lIns="0" tIns="0" rIns="0" bIns="0" rtlCol="0"/>
            <a:lstStyle/>
            <a:p>
              <a:endParaRPr/>
            </a:p>
          </p:txBody>
        </p:sp>
      </p:grpSp>
      <p:grpSp>
        <p:nvGrpSpPr>
          <p:cNvPr id="27" name="object 27"/>
          <p:cNvGrpSpPr/>
          <p:nvPr/>
        </p:nvGrpSpPr>
        <p:grpSpPr>
          <a:xfrm>
            <a:off x="528827" y="6719316"/>
            <a:ext cx="1470660" cy="1443355"/>
            <a:chOff x="528827" y="6719316"/>
            <a:chExt cx="1470660" cy="1443355"/>
          </a:xfrm>
        </p:grpSpPr>
        <p:sp>
          <p:nvSpPr>
            <p:cNvPr id="28" name="object 28"/>
            <p:cNvSpPr/>
            <p:nvPr/>
          </p:nvSpPr>
          <p:spPr>
            <a:xfrm>
              <a:off x="533399" y="6723888"/>
              <a:ext cx="1461770" cy="1434465"/>
            </a:xfrm>
            <a:custGeom>
              <a:avLst/>
              <a:gdLst/>
              <a:ahLst/>
              <a:cxnLst/>
              <a:rect l="l" t="t" r="r" b="b"/>
              <a:pathLst>
                <a:path w="1461770" h="1434465">
                  <a:moveTo>
                    <a:pt x="0" y="1434083"/>
                  </a:moveTo>
                  <a:lnTo>
                    <a:pt x="1461515" y="1434083"/>
                  </a:lnTo>
                  <a:lnTo>
                    <a:pt x="1461515" y="0"/>
                  </a:lnTo>
                  <a:lnTo>
                    <a:pt x="0" y="0"/>
                  </a:lnTo>
                  <a:lnTo>
                    <a:pt x="0" y="1434083"/>
                  </a:lnTo>
                  <a:close/>
                </a:path>
              </a:pathLst>
            </a:custGeom>
            <a:ln w="9144">
              <a:solidFill>
                <a:srgbClr val="FF0000"/>
              </a:solidFill>
            </a:ln>
          </p:spPr>
          <p:txBody>
            <a:bodyPr wrap="square" lIns="0" tIns="0" rIns="0" bIns="0" rtlCol="0"/>
            <a:lstStyle/>
            <a:p>
              <a:endParaRPr/>
            </a:p>
          </p:txBody>
        </p:sp>
        <p:sp>
          <p:nvSpPr>
            <p:cNvPr id="29" name="object 29"/>
            <p:cNvSpPr/>
            <p:nvPr/>
          </p:nvSpPr>
          <p:spPr>
            <a:xfrm>
              <a:off x="630173" y="6774938"/>
              <a:ext cx="1272777" cy="1331976"/>
            </a:xfrm>
            <a:prstGeom prst="rect">
              <a:avLst/>
            </a:prstGeom>
            <a:blipFill>
              <a:blip r:embed="rId10" cstate="print"/>
              <a:stretch>
                <a:fillRect/>
              </a:stretch>
            </a:blipFill>
          </p:spPr>
          <p:txBody>
            <a:bodyPr wrap="square" lIns="0" tIns="0" rIns="0" bIns="0" rtlCol="0"/>
            <a:lstStyle/>
            <a:p>
              <a:endParaRPr/>
            </a:p>
          </p:txBody>
        </p:sp>
      </p:grpSp>
      <p:sp>
        <p:nvSpPr>
          <p:cNvPr id="30" name="object 30"/>
          <p:cNvSpPr/>
          <p:nvPr/>
        </p:nvSpPr>
        <p:spPr>
          <a:xfrm>
            <a:off x="535686" y="1309116"/>
            <a:ext cx="1453896" cy="1045464"/>
          </a:xfrm>
          <a:prstGeom prst="rect">
            <a:avLst/>
          </a:prstGeom>
          <a:blipFill>
            <a:blip r:embed="rId11" cstate="print"/>
            <a:stretch>
              <a:fillRect/>
            </a:stretch>
          </a:blipFill>
        </p:spPr>
        <p:txBody>
          <a:bodyPr wrap="square" lIns="0" tIns="0" rIns="0" bIns="0" rtlCol="0"/>
          <a:lstStyle/>
          <a:p>
            <a:endParaRPr/>
          </a:p>
        </p:txBody>
      </p:sp>
      <p:grpSp>
        <p:nvGrpSpPr>
          <p:cNvPr id="31" name="object 31"/>
          <p:cNvGrpSpPr/>
          <p:nvPr/>
        </p:nvGrpSpPr>
        <p:grpSpPr>
          <a:xfrm>
            <a:off x="1895094" y="8290559"/>
            <a:ext cx="930910" cy="1424305"/>
            <a:chOff x="1895094" y="8290559"/>
            <a:chExt cx="930910" cy="1424305"/>
          </a:xfrm>
        </p:grpSpPr>
        <p:sp>
          <p:nvSpPr>
            <p:cNvPr id="32" name="object 32"/>
            <p:cNvSpPr/>
            <p:nvPr/>
          </p:nvSpPr>
          <p:spPr>
            <a:xfrm>
              <a:off x="1899666" y="8295131"/>
              <a:ext cx="921385" cy="1415415"/>
            </a:xfrm>
            <a:custGeom>
              <a:avLst/>
              <a:gdLst/>
              <a:ahLst/>
              <a:cxnLst/>
              <a:rect l="l" t="t" r="r" b="b"/>
              <a:pathLst>
                <a:path w="921385" h="1415415">
                  <a:moveTo>
                    <a:pt x="0" y="1415034"/>
                  </a:moveTo>
                  <a:lnTo>
                    <a:pt x="921257" y="1415034"/>
                  </a:lnTo>
                  <a:lnTo>
                    <a:pt x="921257" y="0"/>
                  </a:lnTo>
                  <a:lnTo>
                    <a:pt x="0" y="0"/>
                  </a:lnTo>
                  <a:lnTo>
                    <a:pt x="0" y="1415034"/>
                  </a:lnTo>
                  <a:close/>
                </a:path>
              </a:pathLst>
            </a:custGeom>
            <a:ln w="9143">
              <a:solidFill>
                <a:srgbClr val="FF0000"/>
              </a:solidFill>
            </a:ln>
          </p:spPr>
          <p:txBody>
            <a:bodyPr wrap="square" lIns="0" tIns="0" rIns="0" bIns="0" rtlCol="0"/>
            <a:lstStyle/>
            <a:p>
              <a:endParaRPr/>
            </a:p>
          </p:txBody>
        </p:sp>
        <p:sp>
          <p:nvSpPr>
            <p:cNvPr id="33" name="object 33"/>
            <p:cNvSpPr/>
            <p:nvPr/>
          </p:nvSpPr>
          <p:spPr>
            <a:xfrm>
              <a:off x="1959102" y="8345423"/>
              <a:ext cx="802386" cy="1313688"/>
            </a:xfrm>
            <a:prstGeom prst="rect">
              <a:avLst/>
            </a:prstGeom>
            <a:blipFill>
              <a:blip r:embed="rId12" cstate="print"/>
              <a:stretch>
                <a:fillRect/>
              </a:stretch>
            </a:blipFill>
          </p:spPr>
          <p:txBody>
            <a:bodyPr wrap="square" lIns="0" tIns="0" rIns="0" bIns="0" rtlCol="0"/>
            <a:lstStyle/>
            <a:p>
              <a:endParaRPr/>
            </a:p>
          </p:txBody>
        </p:sp>
      </p:grpSp>
      <p:sp>
        <p:nvSpPr>
          <p:cNvPr id="34" name="object 34"/>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35" name="object 35"/>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20</a:t>
            </a:fld>
            <a:r>
              <a:rPr spc="-5" dirty="0"/>
              <a:t>/30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p:nvPr/>
        </p:nvSpPr>
        <p:spPr>
          <a:xfrm>
            <a:off x="4507229" y="1062227"/>
            <a:ext cx="414020" cy="175260"/>
          </a:xfrm>
          <a:custGeom>
            <a:avLst/>
            <a:gdLst/>
            <a:ahLst/>
            <a:cxnLst/>
            <a:rect l="l" t="t" r="r" b="b"/>
            <a:pathLst>
              <a:path w="414020" h="175259">
                <a:moveTo>
                  <a:pt x="413765" y="0"/>
                </a:moveTo>
                <a:lnTo>
                  <a:pt x="0" y="0"/>
                </a:lnTo>
                <a:lnTo>
                  <a:pt x="0" y="175259"/>
                </a:lnTo>
                <a:lnTo>
                  <a:pt x="413765" y="175259"/>
                </a:lnTo>
                <a:lnTo>
                  <a:pt x="413765" y="0"/>
                </a:lnTo>
                <a:close/>
              </a:path>
            </a:pathLst>
          </a:custGeom>
          <a:solidFill>
            <a:srgbClr val="FFFF00"/>
          </a:solidFill>
        </p:spPr>
        <p:txBody>
          <a:bodyPr wrap="square" lIns="0" tIns="0" rIns="0" bIns="0" rtlCol="0"/>
          <a:lstStyle/>
          <a:p>
            <a:endParaRPr/>
          </a:p>
        </p:txBody>
      </p:sp>
      <p:sp>
        <p:nvSpPr>
          <p:cNvPr id="7" name="object 7"/>
          <p:cNvSpPr txBox="1"/>
          <p:nvPr/>
        </p:nvSpPr>
        <p:spPr>
          <a:xfrm>
            <a:off x="961897" y="8949177"/>
            <a:ext cx="6072505" cy="909319"/>
          </a:xfrm>
          <a:prstGeom prst="rect">
            <a:avLst/>
          </a:prstGeom>
        </p:spPr>
        <p:txBody>
          <a:bodyPr vert="horz" wrap="square" lIns="0" tIns="24765" rIns="0" bIns="0" rtlCol="0">
            <a:spAutoFit/>
          </a:bodyPr>
          <a:lstStyle/>
          <a:p>
            <a:pPr marL="12700" marR="5080" algn="just">
              <a:lnSpc>
                <a:spcPts val="1380"/>
              </a:lnSpc>
              <a:spcBef>
                <a:spcPts val="195"/>
              </a:spcBef>
            </a:pPr>
            <a:r>
              <a:rPr sz="1200" spc="-5" dirty="0">
                <a:latin typeface="Arial"/>
                <a:cs typeface="Arial"/>
              </a:rPr>
              <a:t>Suivant la sensibilité du récepteur radio </a:t>
            </a:r>
            <a:r>
              <a:rPr sz="1200" dirty="0">
                <a:latin typeface="Arial"/>
                <a:cs typeface="Arial"/>
              </a:rPr>
              <a:t>FM, </a:t>
            </a:r>
            <a:r>
              <a:rPr sz="1200" spc="-5" dirty="0">
                <a:latin typeface="Arial"/>
                <a:cs typeface="Arial"/>
              </a:rPr>
              <a:t>il est possible, dans cette zone  géographique, de capter </a:t>
            </a:r>
            <a:r>
              <a:rPr sz="1200" dirty="0">
                <a:latin typeface="Arial"/>
                <a:cs typeface="Arial"/>
              </a:rPr>
              <a:t>toutes </a:t>
            </a:r>
            <a:r>
              <a:rPr sz="1200" spc="-5" dirty="0">
                <a:latin typeface="Arial"/>
                <a:cs typeface="Arial"/>
              </a:rPr>
              <a:t>ces stations, et même celles qui ont un </a:t>
            </a:r>
            <a:r>
              <a:rPr sz="1200" dirty="0">
                <a:latin typeface="Arial"/>
                <a:cs typeface="Arial"/>
              </a:rPr>
              <a:t>très faible </a:t>
            </a:r>
            <a:r>
              <a:rPr sz="1200" spc="-5" dirty="0">
                <a:latin typeface="Arial"/>
                <a:cs typeface="Arial"/>
              </a:rPr>
              <a:t>niveau.  </a:t>
            </a:r>
            <a:r>
              <a:rPr sz="1200" dirty="0">
                <a:latin typeface="Arial"/>
                <a:cs typeface="Arial"/>
              </a:rPr>
              <a:t>A </a:t>
            </a:r>
            <a:r>
              <a:rPr sz="1200" spc="-5" dirty="0">
                <a:latin typeface="Arial"/>
                <a:cs typeface="Arial"/>
              </a:rPr>
              <a:t>partir du seuil de sensibilité du récepteur, le niveau n’a pas d’influence sur la qualité de  réception car ce sont des variations de </a:t>
            </a:r>
            <a:r>
              <a:rPr sz="1200" dirty="0">
                <a:latin typeface="Arial"/>
                <a:cs typeface="Arial"/>
              </a:rPr>
              <a:t>fréquences </a:t>
            </a:r>
            <a:r>
              <a:rPr sz="1200" spc="-5" dirty="0">
                <a:latin typeface="Arial"/>
                <a:cs typeface="Arial"/>
              </a:rPr>
              <a:t>qui portent</a:t>
            </a:r>
            <a:r>
              <a:rPr sz="1200" spc="20" dirty="0">
                <a:latin typeface="Arial"/>
                <a:cs typeface="Arial"/>
              </a:rPr>
              <a:t> </a:t>
            </a:r>
            <a:r>
              <a:rPr sz="1200" spc="-5" dirty="0">
                <a:latin typeface="Arial"/>
                <a:cs typeface="Arial"/>
              </a:rPr>
              <a:t>l’information.</a:t>
            </a:r>
            <a:endParaRPr sz="1200">
              <a:latin typeface="Arial"/>
              <a:cs typeface="Arial"/>
            </a:endParaRPr>
          </a:p>
          <a:p>
            <a:pPr marL="28575" algn="just">
              <a:lnSpc>
                <a:spcPts val="1345"/>
              </a:lnSpc>
            </a:pPr>
            <a:r>
              <a:rPr sz="1200" dirty="0">
                <a:latin typeface="Arial"/>
                <a:cs typeface="Arial"/>
              </a:rPr>
              <a:t>On </a:t>
            </a:r>
            <a:r>
              <a:rPr sz="1200" spc="-5" dirty="0">
                <a:latin typeface="Arial"/>
                <a:cs typeface="Arial"/>
              </a:rPr>
              <a:t>remarque qu’ici, on ne reçoit pas de station émettrice dans la zone des</a:t>
            </a:r>
            <a:r>
              <a:rPr sz="1200" spc="40" dirty="0">
                <a:latin typeface="Arial"/>
                <a:cs typeface="Arial"/>
              </a:rPr>
              <a:t> </a:t>
            </a:r>
            <a:r>
              <a:rPr sz="1200" spc="-5" dirty="0">
                <a:latin typeface="Arial"/>
                <a:cs typeface="Arial"/>
              </a:rPr>
              <a:t>98MHz.</a:t>
            </a:r>
            <a:endParaRPr sz="1200">
              <a:latin typeface="Arial"/>
              <a:cs typeface="Arial"/>
            </a:endParaRPr>
          </a:p>
        </p:txBody>
      </p:sp>
      <p:sp>
        <p:nvSpPr>
          <p:cNvPr id="8" name="object 8"/>
          <p:cNvSpPr/>
          <p:nvPr/>
        </p:nvSpPr>
        <p:spPr>
          <a:xfrm>
            <a:off x="2468879" y="3039617"/>
            <a:ext cx="2215896" cy="1806698"/>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476758" y="703576"/>
            <a:ext cx="6633209" cy="2699385"/>
          </a:xfrm>
          <a:prstGeom prst="rect">
            <a:avLst/>
          </a:prstGeom>
        </p:spPr>
        <p:txBody>
          <a:bodyPr vert="horz" wrap="square" lIns="0" tIns="12065" rIns="0" bIns="0" rtlCol="0">
            <a:spAutoFit/>
          </a:bodyPr>
          <a:lstStyle/>
          <a:p>
            <a:pPr marL="621030" lvl="2" indent="-558165" algn="just">
              <a:lnSpc>
                <a:spcPct val="100000"/>
              </a:lnSpc>
              <a:spcBef>
                <a:spcPts val="95"/>
              </a:spcBef>
              <a:buAutoNum type="arabicPeriod" startAt="4"/>
              <a:tabLst>
                <a:tab pos="621665" algn="l"/>
              </a:tabLst>
            </a:pPr>
            <a:r>
              <a:rPr sz="1400" b="1" u="heavy" spc="-5" dirty="0">
                <a:solidFill>
                  <a:srgbClr val="0000FF"/>
                </a:solidFill>
                <a:uFill>
                  <a:solidFill>
                    <a:srgbClr val="0000FF"/>
                  </a:solidFill>
                </a:uFill>
                <a:latin typeface="Comic Sans MS"/>
                <a:cs typeface="Comic Sans MS"/>
              </a:rPr>
              <a:t>Exemples en </a:t>
            </a:r>
            <a:r>
              <a:rPr sz="1400" b="1" u="heavy" spc="-10" dirty="0">
                <a:solidFill>
                  <a:srgbClr val="0000FF"/>
                </a:solidFill>
                <a:uFill>
                  <a:solidFill>
                    <a:srgbClr val="0000FF"/>
                  </a:solidFill>
                </a:uFill>
                <a:latin typeface="Comic Sans MS"/>
                <a:cs typeface="Comic Sans MS"/>
              </a:rPr>
              <a:t>radiodiffusion</a:t>
            </a:r>
            <a:r>
              <a:rPr sz="1400" b="1" u="heavy" dirty="0">
                <a:solidFill>
                  <a:srgbClr val="0000FF"/>
                </a:solidFill>
                <a:uFill>
                  <a:solidFill>
                    <a:srgbClr val="0000FF"/>
                  </a:solidFill>
                </a:uFill>
                <a:latin typeface="Comic Sans MS"/>
                <a:cs typeface="Comic Sans MS"/>
              </a:rPr>
              <a:t> </a:t>
            </a:r>
            <a:r>
              <a:rPr sz="1400" b="1" u="heavy" spc="-5" dirty="0">
                <a:solidFill>
                  <a:srgbClr val="0000FF"/>
                </a:solidFill>
                <a:uFill>
                  <a:solidFill>
                    <a:srgbClr val="0000FF"/>
                  </a:solidFill>
                </a:uFill>
                <a:latin typeface="Comic Sans MS"/>
                <a:cs typeface="Comic Sans MS"/>
              </a:rPr>
              <a:t>hertzienne</a:t>
            </a:r>
            <a:endParaRPr sz="1400">
              <a:latin typeface="Comic Sans MS"/>
              <a:cs typeface="Comic Sans MS"/>
            </a:endParaRPr>
          </a:p>
          <a:p>
            <a:pPr marL="63500" marR="80645" algn="just">
              <a:lnSpc>
                <a:spcPts val="1380"/>
              </a:lnSpc>
              <a:spcBef>
                <a:spcPts val="1055"/>
              </a:spcBef>
            </a:pPr>
            <a:r>
              <a:rPr sz="1200" spc="-5" dirty="0">
                <a:latin typeface="Arial"/>
                <a:cs typeface="Arial"/>
              </a:rPr>
              <a:t>Conformément </a:t>
            </a:r>
            <a:r>
              <a:rPr sz="1200" dirty="0">
                <a:latin typeface="Arial"/>
                <a:cs typeface="Arial"/>
              </a:rPr>
              <a:t>à </a:t>
            </a:r>
            <a:r>
              <a:rPr sz="1200" spc="-5" dirty="0">
                <a:latin typeface="Arial"/>
                <a:cs typeface="Arial"/>
              </a:rPr>
              <a:t>la réglementation (art. </a:t>
            </a:r>
            <a:r>
              <a:rPr sz="1200" dirty="0">
                <a:latin typeface="Arial"/>
                <a:cs typeface="Arial"/>
              </a:rPr>
              <a:t>R </a:t>
            </a:r>
            <a:r>
              <a:rPr sz="1200" spc="-5" dirty="0">
                <a:latin typeface="Arial"/>
                <a:cs typeface="Arial"/>
              </a:rPr>
              <a:t>52.2.1, 5°), l'ANFR doit donner son accord pour  l'installation ou la modification des stations radioélectriques de toute nature. Pour les stations  relevant du CSA, elle ne donne qu'un avis. Pour une région donnée, chaque opérateur se voit  attribuer un canal dans la bande disponible. Les règles d’attribution sont complexes et tiennent  compte d’éventuelles interférences entre les émissions de régions</a:t>
            </a:r>
            <a:r>
              <a:rPr sz="1200" spc="20" dirty="0">
                <a:latin typeface="Arial"/>
                <a:cs typeface="Arial"/>
              </a:rPr>
              <a:t> </a:t>
            </a:r>
            <a:r>
              <a:rPr sz="1200" spc="-5" dirty="0">
                <a:latin typeface="Arial"/>
                <a:cs typeface="Arial"/>
              </a:rPr>
              <a:t>voisines.</a:t>
            </a:r>
            <a:endParaRPr sz="1200">
              <a:latin typeface="Arial"/>
              <a:cs typeface="Arial"/>
            </a:endParaRPr>
          </a:p>
          <a:p>
            <a:pPr>
              <a:lnSpc>
                <a:spcPct val="100000"/>
              </a:lnSpc>
              <a:spcBef>
                <a:spcPts val="15"/>
              </a:spcBef>
            </a:pPr>
            <a:endParaRPr sz="1100">
              <a:latin typeface="Arial"/>
              <a:cs typeface="Arial"/>
            </a:endParaRPr>
          </a:p>
          <a:p>
            <a:pPr marL="63500" algn="just">
              <a:lnSpc>
                <a:spcPct val="100000"/>
              </a:lnSpc>
              <a:spcBef>
                <a:spcPts val="5"/>
              </a:spcBef>
            </a:pPr>
            <a:r>
              <a:rPr sz="1200" spc="-5" dirty="0">
                <a:latin typeface="Arial"/>
                <a:cs typeface="Arial"/>
              </a:rPr>
              <a:t>Dans la </a:t>
            </a:r>
            <a:r>
              <a:rPr sz="1200" b="1" dirty="0">
                <a:latin typeface="Arial"/>
                <a:cs typeface="Arial"/>
              </a:rPr>
              <a:t>bande de </a:t>
            </a:r>
            <a:r>
              <a:rPr sz="1200" b="1" spc="-5" dirty="0">
                <a:latin typeface="Arial"/>
                <a:cs typeface="Arial"/>
              </a:rPr>
              <a:t>radiodiffusion</a:t>
            </a:r>
            <a:r>
              <a:rPr sz="1200" spc="-5" dirty="0">
                <a:latin typeface="Arial"/>
                <a:cs typeface="Arial"/>
              </a:rPr>
              <a:t>, on peut </a:t>
            </a:r>
            <a:r>
              <a:rPr sz="1200" dirty="0">
                <a:latin typeface="Arial"/>
                <a:cs typeface="Arial"/>
              </a:rPr>
              <a:t>citer </a:t>
            </a:r>
            <a:r>
              <a:rPr sz="1200" spc="-5" dirty="0">
                <a:latin typeface="Arial"/>
                <a:cs typeface="Arial"/>
              </a:rPr>
              <a:t>par exemple</a:t>
            </a:r>
            <a:r>
              <a:rPr sz="1200" spc="10" dirty="0">
                <a:latin typeface="Arial"/>
                <a:cs typeface="Arial"/>
              </a:rPr>
              <a:t> </a:t>
            </a:r>
            <a:r>
              <a:rPr sz="1200" dirty="0">
                <a:latin typeface="Arial"/>
                <a:cs typeface="Arial"/>
              </a:rPr>
              <a:t>:</a:t>
            </a:r>
            <a:endParaRPr sz="1200">
              <a:latin typeface="Arial"/>
              <a:cs typeface="Arial"/>
            </a:endParaRPr>
          </a:p>
          <a:p>
            <a:pPr marL="520700" marR="81280" lvl="3" indent="-228600" algn="just">
              <a:lnSpc>
                <a:spcPts val="1380"/>
              </a:lnSpc>
              <a:spcBef>
                <a:spcPts val="695"/>
              </a:spcBef>
              <a:buFont typeface="Symbol"/>
              <a:buChar char=""/>
              <a:tabLst>
                <a:tab pos="520700" algn="l"/>
              </a:tabLst>
            </a:pPr>
            <a:r>
              <a:rPr sz="1200" spc="-5" dirty="0">
                <a:latin typeface="Arial"/>
                <a:cs typeface="Arial"/>
              </a:rPr>
              <a:t>En </a:t>
            </a:r>
            <a:r>
              <a:rPr sz="1200" b="1" spc="-5" dirty="0">
                <a:latin typeface="Arial"/>
                <a:cs typeface="Arial"/>
              </a:rPr>
              <a:t>Modulation </a:t>
            </a:r>
            <a:r>
              <a:rPr sz="1200" b="1" dirty="0">
                <a:latin typeface="Arial"/>
                <a:cs typeface="Arial"/>
              </a:rPr>
              <a:t>de </a:t>
            </a:r>
            <a:r>
              <a:rPr sz="1200" b="1" spc="-5" dirty="0">
                <a:latin typeface="Arial"/>
                <a:cs typeface="Arial"/>
              </a:rPr>
              <a:t>Fréquence </a:t>
            </a:r>
            <a:r>
              <a:rPr sz="1200" spc="-5" dirty="0">
                <a:latin typeface="Arial"/>
                <a:cs typeface="Arial"/>
              </a:rPr>
              <a:t>les canaux sont contigus dans l’intervalle [87,5MHz </a:t>
            </a:r>
            <a:r>
              <a:rPr sz="1200" dirty="0">
                <a:latin typeface="Arial"/>
                <a:cs typeface="Arial"/>
              </a:rPr>
              <a:t>–  </a:t>
            </a:r>
            <a:r>
              <a:rPr sz="1200" spc="-5" dirty="0">
                <a:latin typeface="Arial"/>
                <a:cs typeface="Arial"/>
              </a:rPr>
              <a:t>107,5MHz] et séparés d’au moins 400kHz, pour chaque fréquence l’excursion possible  </a:t>
            </a:r>
            <a:r>
              <a:rPr sz="1200" dirty="0">
                <a:latin typeface="Arial"/>
                <a:cs typeface="Arial"/>
              </a:rPr>
              <a:t>est </a:t>
            </a:r>
            <a:r>
              <a:rPr sz="1200" b="1" spc="-5" dirty="0">
                <a:latin typeface="Arial"/>
                <a:cs typeface="Arial"/>
              </a:rPr>
              <a:t>∆f</a:t>
            </a:r>
            <a:r>
              <a:rPr sz="1200" b="1" spc="-7" baseline="-10416" dirty="0">
                <a:latin typeface="Arial"/>
                <a:cs typeface="Arial"/>
              </a:rPr>
              <a:t>max</a:t>
            </a:r>
            <a:r>
              <a:rPr sz="1200" b="1" spc="-5" dirty="0">
                <a:latin typeface="Arial"/>
                <a:cs typeface="Arial"/>
              </a:rPr>
              <a:t>=75kHz. </a:t>
            </a:r>
            <a:r>
              <a:rPr sz="1200" spc="-5" dirty="0">
                <a:latin typeface="Arial"/>
                <a:cs typeface="Arial"/>
              </a:rPr>
              <a:t>La FM n’est pas très sensible aux parasites, </a:t>
            </a:r>
            <a:r>
              <a:rPr sz="1200" dirty="0">
                <a:latin typeface="Arial"/>
                <a:cs typeface="Arial"/>
              </a:rPr>
              <a:t>mais sa </a:t>
            </a:r>
            <a:r>
              <a:rPr sz="1200" spc="-5" dirty="0">
                <a:latin typeface="Arial"/>
                <a:cs typeface="Arial"/>
              </a:rPr>
              <a:t>portée est </a:t>
            </a:r>
            <a:r>
              <a:rPr sz="1200" dirty="0">
                <a:latin typeface="Arial"/>
                <a:cs typeface="Arial"/>
              </a:rPr>
              <a:t>très  </a:t>
            </a:r>
            <a:r>
              <a:rPr sz="1200" spc="-5" dirty="0">
                <a:latin typeface="Arial"/>
                <a:cs typeface="Arial"/>
              </a:rPr>
              <a:t>limitée.</a:t>
            </a:r>
            <a:endParaRPr sz="1200">
              <a:latin typeface="Arial"/>
              <a:cs typeface="Arial"/>
            </a:endParaRPr>
          </a:p>
          <a:p>
            <a:pPr>
              <a:lnSpc>
                <a:spcPct val="100000"/>
              </a:lnSpc>
              <a:spcBef>
                <a:spcPts val="15"/>
              </a:spcBef>
            </a:pPr>
            <a:endParaRPr sz="1100">
              <a:latin typeface="Arial"/>
              <a:cs typeface="Arial"/>
            </a:endParaRPr>
          </a:p>
          <a:p>
            <a:pPr marL="1008380">
              <a:lnSpc>
                <a:spcPct val="100000"/>
              </a:lnSpc>
            </a:pPr>
            <a:r>
              <a:rPr sz="1000" b="1" spc="-5" dirty="0">
                <a:solidFill>
                  <a:srgbClr val="FF0000"/>
                </a:solidFill>
                <a:latin typeface="Arial"/>
                <a:cs typeface="Arial"/>
              </a:rPr>
              <a:t>Signal audio</a:t>
            </a:r>
            <a:r>
              <a:rPr sz="1000" b="1" spc="-10" dirty="0">
                <a:solidFill>
                  <a:srgbClr val="FF0000"/>
                </a:solidFill>
                <a:latin typeface="Arial"/>
                <a:cs typeface="Arial"/>
              </a:rPr>
              <a:t> </a:t>
            </a:r>
            <a:r>
              <a:rPr sz="1000" b="1" dirty="0">
                <a:solidFill>
                  <a:srgbClr val="FF0000"/>
                </a:solidFill>
                <a:latin typeface="Arial"/>
                <a:cs typeface="Arial"/>
              </a:rPr>
              <a:t>:</a:t>
            </a:r>
            <a:endParaRPr sz="1000">
              <a:latin typeface="Arial"/>
              <a:cs typeface="Arial"/>
            </a:endParaRPr>
          </a:p>
        </p:txBody>
      </p:sp>
      <p:sp>
        <p:nvSpPr>
          <p:cNvPr id="10" name="object 10"/>
          <p:cNvSpPr txBox="1"/>
          <p:nvPr/>
        </p:nvSpPr>
        <p:spPr>
          <a:xfrm>
            <a:off x="977900" y="4304786"/>
            <a:ext cx="6055995" cy="1056005"/>
          </a:xfrm>
          <a:prstGeom prst="rect">
            <a:avLst/>
          </a:prstGeom>
        </p:spPr>
        <p:txBody>
          <a:bodyPr vert="horz" wrap="square" lIns="0" tIns="12700" rIns="0" bIns="0" rtlCol="0">
            <a:spAutoFit/>
          </a:bodyPr>
          <a:lstStyle/>
          <a:p>
            <a:pPr marR="4707890" algn="r">
              <a:lnSpc>
                <a:spcPts val="1175"/>
              </a:lnSpc>
              <a:spcBef>
                <a:spcPts val="100"/>
              </a:spcBef>
            </a:pPr>
            <a:r>
              <a:rPr sz="1000" b="1" spc="-5" dirty="0">
                <a:solidFill>
                  <a:srgbClr val="0000FF"/>
                </a:solidFill>
                <a:latin typeface="Arial"/>
                <a:cs typeface="Arial"/>
              </a:rPr>
              <a:t>Signal modulé</a:t>
            </a:r>
            <a:r>
              <a:rPr sz="1000" b="1" spc="-80" dirty="0">
                <a:solidFill>
                  <a:srgbClr val="0000FF"/>
                </a:solidFill>
                <a:latin typeface="Arial"/>
                <a:cs typeface="Arial"/>
              </a:rPr>
              <a:t> </a:t>
            </a:r>
            <a:r>
              <a:rPr sz="1000" b="1" spc="-5" dirty="0">
                <a:solidFill>
                  <a:srgbClr val="0000FF"/>
                </a:solidFill>
                <a:latin typeface="Arial"/>
                <a:cs typeface="Arial"/>
              </a:rPr>
              <a:t>en</a:t>
            </a:r>
            <a:endParaRPr sz="1000">
              <a:latin typeface="Arial"/>
              <a:cs typeface="Arial"/>
            </a:endParaRPr>
          </a:p>
          <a:p>
            <a:pPr marR="4707890" algn="r">
              <a:lnSpc>
                <a:spcPts val="1175"/>
              </a:lnSpc>
            </a:pPr>
            <a:r>
              <a:rPr sz="1000" b="1" dirty="0">
                <a:solidFill>
                  <a:srgbClr val="0000FF"/>
                </a:solidFill>
                <a:latin typeface="Arial"/>
                <a:cs typeface="Arial"/>
              </a:rPr>
              <a:t>fréquence</a:t>
            </a:r>
            <a:r>
              <a:rPr sz="1000" b="1" spc="-95" dirty="0">
                <a:solidFill>
                  <a:srgbClr val="0000FF"/>
                </a:solidFill>
                <a:latin typeface="Arial"/>
                <a:cs typeface="Arial"/>
              </a:rPr>
              <a:t> </a:t>
            </a:r>
            <a:r>
              <a:rPr sz="1000" b="1" dirty="0">
                <a:solidFill>
                  <a:srgbClr val="0000FF"/>
                </a:solidFill>
                <a:latin typeface="Arial"/>
                <a:cs typeface="Arial"/>
              </a:rPr>
              <a:t>:</a:t>
            </a:r>
            <a:endParaRPr sz="1000">
              <a:latin typeface="Arial"/>
              <a:cs typeface="Arial"/>
            </a:endParaRPr>
          </a:p>
          <a:p>
            <a:pPr>
              <a:lnSpc>
                <a:spcPct val="100000"/>
              </a:lnSpc>
            </a:pPr>
            <a:endParaRPr sz="1100">
              <a:latin typeface="Arial"/>
              <a:cs typeface="Arial"/>
            </a:endParaRPr>
          </a:p>
          <a:p>
            <a:pPr>
              <a:lnSpc>
                <a:spcPct val="100000"/>
              </a:lnSpc>
              <a:spcBef>
                <a:spcPts val="45"/>
              </a:spcBef>
            </a:pPr>
            <a:endParaRPr sz="1500">
              <a:latin typeface="Arial"/>
              <a:cs typeface="Arial"/>
            </a:endParaRPr>
          </a:p>
          <a:p>
            <a:pPr marL="12700" marR="5080">
              <a:lnSpc>
                <a:spcPts val="1380"/>
              </a:lnSpc>
            </a:pPr>
            <a:r>
              <a:rPr sz="1200" spc="-5" dirty="0">
                <a:latin typeface="Arial"/>
                <a:cs typeface="Arial"/>
              </a:rPr>
              <a:t>Voici une visualisation sur un analyseur de spectre, des </a:t>
            </a:r>
            <a:r>
              <a:rPr sz="1200" dirty="0">
                <a:latin typeface="Arial"/>
                <a:cs typeface="Arial"/>
              </a:rPr>
              <a:t>fréquences </a:t>
            </a:r>
            <a:r>
              <a:rPr sz="1200" spc="-5" dirty="0">
                <a:latin typeface="Arial"/>
                <a:cs typeface="Arial"/>
              </a:rPr>
              <a:t>des stations de la  bande FM que l’on reçoit </a:t>
            </a:r>
            <a:r>
              <a:rPr sz="1200" dirty="0">
                <a:latin typeface="Arial"/>
                <a:cs typeface="Arial"/>
              </a:rPr>
              <a:t>à </a:t>
            </a:r>
            <a:r>
              <a:rPr sz="1200" spc="-5" dirty="0">
                <a:latin typeface="Arial"/>
                <a:cs typeface="Arial"/>
              </a:rPr>
              <a:t>Gardanne</a:t>
            </a:r>
            <a:r>
              <a:rPr sz="1200" spc="15" dirty="0">
                <a:latin typeface="Arial"/>
                <a:cs typeface="Arial"/>
              </a:rPr>
              <a:t> </a:t>
            </a:r>
            <a:r>
              <a:rPr sz="1200" dirty="0">
                <a:latin typeface="Arial"/>
                <a:cs typeface="Arial"/>
              </a:rPr>
              <a:t>:</a:t>
            </a:r>
            <a:endParaRPr sz="1200">
              <a:latin typeface="Arial"/>
              <a:cs typeface="Arial"/>
            </a:endParaRPr>
          </a:p>
        </p:txBody>
      </p:sp>
      <p:sp>
        <p:nvSpPr>
          <p:cNvPr id="11" name="object 11"/>
          <p:cNvSpPr txBox="1"/>
          <p:nvPr/>
        </p:nvSpPr>
        <p:spPr>
          <a:xfrm>
            <a:off x="1329188" y="3779010"/>
            <a:ext cx="1002030" cy="178435"/>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0000"/>
                </a:solidFill>
                <a:latin typeface="Arial"/>
                <a:cs typeface="Arial"/>
              </a:rPr>
              <a:t>Onde porteuse</a:t>
            </a:r>
            <a:r>
              <a:rPr sz="1000" b="1" spc="-85" dirty="0">
                <a:solidFill>
                  <a:srgbClr val="FF0000"/>
                </a:solidFill>
                <a:latin typeface="Arial"/>
                <a:cs typeface="Arial"/>
              </a:rPr>
              <a:t> </a:t>
            </a:r>
            <a:r>
              <a:rPr sz="1000" b="1" dirty="0">
                <a:solidFill>
                  <a:srgbClr val="FF0000"/>
                </a:solidFill>
                <a:latin typeface="Arial"/>
                <a:cs typeface="Arial"/>
              </a:rPr>
              <a:t>:</a:t>
            </a:r>
            <a:endParaRPr sz="1000">
              <a:latin typeface="Arial"/>
              <a:cs typeface="Arial"/>
            </a:endParaRPr>
          </a:p>
        </p:txBody>
      </p:sp>
      <p:sp>
        <p:nvSpPr>
          <p:cNvPr id="12" name="object 12"/>
          <p:cNvSpPr txBox="1"/>
          <p:nvPr/>
        </p:nvSpPr>
        <p:spPr>
          <a:xfrm>
            <a:off x="4183697" y="8336917"/>
            <a:ext cx="125095" cy="621665"/>
          </a:xfrm>
          <a:prstGeom prst="rect">
            <a:avLst/>
          </a:prstGeom>
        </p:spPr>
        <p:txBody>
          <a:bodyPr vert="vert270" wrap="square" lIns="0" tIns="4445" rIns="0" bIns="0" rtlCol="0">
            <a:spAutoFit/>
          </a:bodyPr>
          <a:lstStyle/>
          <a:p>
            <a:pPr marL="12700">
              <a:lnSpc>
                <a:spcPct val="100000"/>
              </a:lnSpc>
              <a:spcBef>
                <a:spcPts val="35"/>
              </a:spcBef>
            </a:pPr>
            <a:r>
              <a:rPr sz="700" b="1" spc="-5" dirty="0">
                <a:solidFill>
                  <a:srgbClr val="008000"/>
                </a:solidFill>
                <a:latin typeface="Arial"/>
                <a:cs typeface="Arial"/>
              </a:rPr>
              <a:t>FR.</a:t>
            </a:r>
            <a:r>
              <a:rPr sz="700" b="1" spc="-30" dirty="0">
                <a:solidFill>
                  <a:srgbClr val="008000"/>
                </a:solidFill>
                <a:latin typeface="Arial"/>
                <a:cs typeface="Arial"/>
              </a:rPr>
              <a:t> </a:t>
            </a:r>
            <a:r>
              <a:rPr sz="700" b="1" spc="-5" dirty="0">
                <a:solidFill>
                  <a:srgbClr val="008000"/>
                </a:solidFill>
                <a:latin typeface="Arial"/>
                <a:cs typeface="Arial"/>
              </a:rPr>
              <a:t>CULTURE</a:t>
            </a:r>
            <a:endParaRPr sz="700">
              <a:latin typeface="Arial"/>
              <a:cs typeface="Arial"/>
            </a:endParaRPr>
          </a:p>
        </p:txBody>
      </p:sp>
      <p:grpSp>
        <p:nvGrpSpPr>
          <p:cNvPr id="13" name="object 13"/>
          <p:cNvGrpSpPr/>
          <p:nvPr/>
        </p:nvGrpSpPr>
        <p:grpSpPr>
          <a:xfrm>
            <a:off x="1030224" y="5356094"/>
            <a:ext cx="5808345" cy="2413635"/>
            <a:chOff x="1030224" y="5356094"/>
            <a:chExt cx="5808345" cy="2413635"/>
          </a:xfrm>
        </p:grpSpPr>
        <p:sp>
          <p:nvSpPr>
            <p:cNvPr id="14" name="object 14"/>
            <p:cNvSpPr/>
            <p:nvPr/>
          </p:nvSpPr>
          <p:spPr>
            <a:xfrm>
              <a:off x="1030224" y="5356094"/>
              <a:ext cx="5539739" cy="241325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1479804" y="7364729"/>
              <a:ext cx="4784725" cy="393700"/>
            </a:xfrm>
            <a:custGeom>
              <a:avLst/>
              <a:gdLst/>
              <a:ahLst/>
              <a:cxnLst/>
              <a:rect l="l" t="t" r="r" b="b"/>
              <a:pathLst>
                <a:path w="4784725" h="393700">
                  <a:moveTo>
                    <a:pt x="443484" y="379476"/>
                  </a:moveTo>
                  <a:lnTo>
                    <a:pt x="443484" y="25146"/>
                  </a:lnTo>
                </a:path>
                <a:path w="4784725" h="393700">
                  <a:moveTo>
                    <a:pt x="778764" y="379476"/>
                  </a:moveTo>
                  <a:lnTo>
                    <a:pt x="778764" y="25146"/>
                  </a:lnTo>
                </a:path>
                <a:path w="4784725" h="393700">
                  <a:moveTo>
                    <a:pt x="1036320" y="386334"/>
                  </a:moveTo>
                  <a:lnTo>
                    <a:pt x="1036320" y="32004"/>
                  </a:lnTo>
                </a:path>
                <a:path w="4784725" h="393700">
                  <a:moveTo>
                    <a:pt x="1525523" y="393192"/>
                  </a:moveTo>
                  <a:lnTo>
                    <a:pt x="1525523" y="38862"/>
                  </a:lnTo>
                </a:path>
                <a:path w="4784725" h="393700">
                  <a:moveTo>
                    <a:pt x="1872996" y="386334"/>
                  </a:moveTo>
                  <a:lnTo>
                    <a:pt x="1872996" y="32004"/>
                  </a:lnTo>
                </a:path>
                <a:path w="4784725" h="393700">
                  <a:moveTo>
                    <a:pt x="2761488" y="374142"/>
                  </a:moveTo>
                  <a:lnTo>
                    <a:pt x="2761488" y="19812"/>
                  </a:lnTo>
                </a:path>
                <a:path w="4784725" h="393700">
                  <a:moveTo>
                    <a:pt x="3083052" y="380238"/>
                  </a:moveTo>
                  <a:lnTo>
                    <a:pt x="3083052" y="25908"/>
                  </a:lnTo>
                </a:path>
                <a:path w="4784725" h="393700">
                  <a:moveTo>
                    <a:pt x="3257550" y="380238"/>
                  </a:moveTo>
                  <a:lnTo>
                    <a:pt x="3257550" y="25908"/>
                  </a:lnTo>
                </a:path>
                <a:path w="4784725" h="393700">
                  <a:moveTo>
                    <a:pt x="3392424" y="374142"/>
                  </a:moveTo>
                  <a:lnTo>
                    <a:pt x="3392424" y="19812"/>
                  </a:lnTo>
                </a:path>
                <a:path w="4784725" h="393700">
                  <a:moveTo>
                    <a:pt x="3624072" y="374142"/>
                  </a:moveTo>
                  <a:lnTo>
                    <a:pt x="3624072" y="19812"/>
                  </a:lnTo>
                </a:path>
                <a:path w="4784725" h="393700">
                  <a:moveTo>
                    <a:pt x="3823716" y="380238"/>
                  </a:moveTo>
                  <a:lnTo>
                    <a:pt x="3823716" y="25908"/>
                  </a:lnTo>
                </a:path>
                <a:path w="4784725" h="393700">
                  <a:moveTo>
                    <a:pt x="3952494" y="374142"/>
                  </a:moveTo>
                  <a:lnTo>
                    <a:pt x="3952494" y="19812"/>
                  </a:lnTo>
                </a:path>
                <a:path w="4784725" h="393700">
                  <a:moveTo>
                    <a:pt x="4133088" y="367284"/>
                  </a:moveTo>
                  <a:lnTo>
                    <a:pt x="4133088" y="12954"/>
                  </a:lnTo>
                </a:path>
                <a:path w="4784725" h="393700">
                  <a:moveTo>
                    <a:pt x="4261866" y="354330"/>
                  </a:moveTo>
                  <a:lnTo>
                    <a:pt x="4261866" y="0"/>
                  </a:lnTo>
                </a:path>
                <a:path w="4784725" h="393700">
                  <a:moveTo>
                    <a:pt x="4396740" y="354330"/>
                  </a:moveTo>
                  <a:lnTo>
                    <a:pt x="4396740" y="0"/>
                  </a:lnTo>
                </a:path>
                <a:path w="4784725" h="393700">
                  <a:moveTo>
                    <a:pt x="4680204" y="354330"/>
                  </a:moveTo>
                  <a:lnTo>
                    <a:pt x="4680204" y="0"/>
                  </a:lnTo>
                </a:path>
                <a:path w="4784725" h="393700">
                  <a:moveTo>
                    <a:pt x="256794" y="392430"/>
                  </a:moveTo>
                  <a:lnTo>
                    <a:pt x="256794" y="38100"/>
                  </a:lnTo>
                </a:path>
                <a:path w="4784725" h="393700">
                  <a:moveTo>
                    <a:pt x="6096" y="386334"/>
                  </a:moveTo>
                  <a:lnTo>
                    <a:pt x="0" y="121920"/>
                  </a:lnTo>
                </a:path>
                <a:path w="4784725" h="393700">
                  <a:moveTo>
                    <a:pt x="4784598" y="393192"/>
                  </a:moveTo>
                  <a:lnTo>
                    <a:pt x="4784598" y="121920"/>
                  </a:lnTo>
                </a:path>
                <a:path w="4784725" h="393700">
                  <a:moveTo>
                    <a:pt x="1992630" y="386334"/>
                  </a:moveTo>
                  <a:lnTo>
                    <a:pt x="1992630" y="169926"/>
                  </a:lnTo>
                </a:path>
              </a:pathLst>
            </a:custGeom>
            <a:ln w="12954">
              <a:solidFill>
                <a:srgbClr val="00FF00"/>
              </a:solidFill>
              <a:prstDash val="dot"/>
            </a:ln>
          </p:spPr>
          <p:txBody>
            <a:bodyPr wrap="square" lIns="0" tIns="0" rIns="0" bIns="0" rtlCol="0"/>
            <a:lstStyle/>
            <a:p>
              <a:endParaRPr/>
            </a:p>
          </p:txBody>
        </p:sp>
        <p:sp>
          <p:nvSpPr>
            <p:cNvPr id="16" name="object 16"/>
            <p:cNvSpPr/>
            <p:nvPr/>
          </p:nvSpPr>
          <p:spPr>
            <a:xfrm>
              <a:off x="1430274" y="7598663"/>
              <a:ext cx="5302250" cy="0"/>
            </a:xfrm>
            <a:custGeom>
              <a:avLst/>
              <a:gdLst/>
              <a:ahLst/>
              <a:cxnLst/>
              <a:rect l="l" t="t" r="r" b="b"/>
              <a:pathLst>
                <a:path w="5302250">
                  <a:moveTo>
                    <a:pt x="0" y="0"/>
                  </a:moveTo>
                  <a:lnTo>
                    <a:pt x="5301996" y="0"/>
                  </a:lnTo>
                </a:path>
              </a:pathLst>
            </a:custGeom>
            <a:ln w="12954">
              <a:solidFill>
                <a:srgbClr val="000000"/>
              </a:solidFill>
            </a:ln>
          </p:spPr>
          <p:txBody>
            <a:bodyPr wrap="square" lIns="0" tIns="0" rIns="0" bIns="0" rtlCol="0"/>
            <a:lstStyle/>
            <a:p>
              <a:endParaRPr/>
            </a:p>
          </p:txBody>
        </p:sp>
        <p:sp>
          <p:nvSpPr>
            <p:cNvPr id="17" name="object 17"/>
            <p:cNvSpPr/>
            <p:nvPr/>
          </p:nvSpPr>
          <p:spPr>
            <a:xfrm>
              <a:off x="6730745" y="7545323"/>
              <a:ext cx="107950" cy="107950"/>
            </a:xfrm>
            <a:custGeom>
              <a:avLst/>
              <a:gdLst/>
              <a:ahLst/>
              <a:cxnLst/>
              <a:rect l="l" t="t" r="r" b="b"/>
              <a:pathLst>
                <a:path w="107950" h="107950">
                  <a:moveTo>
                    <a:pt x="0" y="0"/>
                  </a:moveTo>
                  <a:lnTo>
                    <a:pt x="0" y="107442"/>
                  </a:lnTo>
                  <a:lnTo>
                    <a:pt x="107442" y="53339"/>
                  </a:lnTo>
                  <a:lnTo>
                    <a:pt x="0" y="0"/>
                  </a:lnTo>
                  <a:close/>
                </a:path>
              </a:pathLst>
            </a:custGeom>
            <a:solidFill>
              <a:srgbClr val="000000"/>
            </a:solidFill>
          </p:spPr>
          <p:txBody>
            <a:bodyPr wrap="square" lIns="0" tIns="0" rIns="0" bIns="0" rtlCol="0"/>
            <a:lstStyle/>
            <a:p>
              <a:endParaRPr/>
            </a:p>
          </p:txBody>
        </p:sp>
      </p:grpSp>
      <p:sp>
        <p:nvSpPr>
          <p:cNvPr id="18" name="object 18"/>
          <p:cNvSpPr txBox="1"/>
          <p:nvPr/>
        </p:nvSpPr>
        <p:spPr>
          <a:xfrm>
            <a:off x="1691954" y="7803646"/>
            <a:ext cx="288925" cy="374650"/>
          </a:xfrm>
          <a:prstGeom prst="rect">
            <a:avLst/>
          </a:prstGeom>
        </p:spPr>
        <p:txBody>
          <a:bodyPr vert="vert270" wrap="square" lIns="0" tIns="4445" rIns="0" bIns="0" rtlCol="0">
            <a:spAutoFit/>
          </a:bodyPr>
          <a:lstStyle/>
          <a:p>
            <a:pPr marR="12700" algn="r">
              <a:lnSpc>
                <a:spcPct val="100000"/>
              </a:lnSpc>
              <a:spcBef>
                <a:spcPts val="35"/>
              </a:spcBef>
            </a:pPr>
            <a:r>
              <a:rPr sz="700" spc="-5" dirty="0">
                <a:solidFill>
                  <a:srgbClr val="008000"/>
                </a:solidFill>
                <a:latin typeface="Arial"/>
                <a:cs typeface="Arial"/>
              </a:rPr>
              <a:t>89,2Mhz</a:t>
            </a:r>
            <a:endParaRPr sz="700">
              <a:latin typeface="Arial"/>
              <a:cs typeface="Arial"/>
            </a:endParaRPr>
          </a:p>
          <a:p>
            <a:pPr marR="5080" algn="r">
              <a:lnSpc>
                <a:spcPct val="100000"/>
              </a:lnSpc>
              <a:spcBef>
                <a:spcPts val="450"/>
              </a:spcBef>
            </a:pPr>
            <a:r>
              <a:rPr sz="700" spc="-5" dirty="0">
                <a:solidFill>
                  <a:srgbClr val="008000"/>
                </a:solidFill>
                <a:latin typeface="Arial"/>
                <a:cs typeface="Arial"/>
              </a:rPr>
              <a:t>90Mhz</a:t>
            </a:r>
            <a:endParaRPr sz="700">
              <a:latin typeface="Arial"/>
              <a:cs typeface="Arial"/>
            </a:endParaRPr>
          </a:p>
        </p:txBody>
      </p:sp>
      <p:sp>
        <p:nvSpPr>
          <p:cNvPr id="40" name="object 40"/>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41" name="object 41"/>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21</a:t>
            </a:fld>
            <a:r>
              <a:rPr spc="-5" dirty="0"/>
              <a:t>/30</a:t>
            </a:r>
          </a:p>
        </p:txBody>
      </p:sp>
      <p:sp>
        <p:nvSpPr>
          <p:cNvPr id="19" name="object 19"/>
          <p:cNvSpPr txBox="1"/>
          <p:nvPr/>
        </p:nvSpPr>
        <p:spPr>
          <a:xfrm>
            <a:off x="2187252" y="7814338"/>
            <a:ext cx="125095" cy="367030"/>
          </a:xfrm>
          <a:prstGeom prst="rect">
            <a:avLst/>
          </a:prstGeom>
        </p:spPr>
        <p:txBody>
          <a:bodyPr vert="vert270" wrap="square" lIns="0" tIns="4445" rIns="0" bIns="0" rtlCol="0">
            <a:spAutoFit/>
          </a:bodyPr>
          <a:lstStyle/>
          <a:p>
            <a:pPr marL="12700">
              <a:lnSpc>
                <a:spcPct val="100000"/>
              </a:lnSpc>
              <a:spcBef>
                <a:spcPts val="35"/>
              </a:spcBef>
            </a:pPr>
            <a:r>
              <a:rPr sz="700" spc="-5" dirty="0">
                <a:solidFill>
                  <a:srgbClr val="008000"/>
                </a:solidFill>
                <a:latin typeface="Arial"/>
                <a:cs typeface="Arial"/>
              </a:rPr>
              <a:t>91,3Mhz</a:t>
            </a:r>
            <a:endParaRPr sz="700">
              <a:latin typeface="Arial"/>
              <a:cs typeface="Arial"/>
            </a:endParaRPr>
          </a:p>
        </p:txBody>
      </p:sp>
      <p:sp>
        <p:nvSpPr>
          <p:cNvPr id="20" name="object 20"/>
          <p:cNvSpPr txBox="1"/>
          <p:nvPr/>
        </p:nvSpPr>
        <p:spPr>
          <a:xfrm>
            <a:off x="2941629" y="7811289"/>
            <a:ext cx="125095" cy="367030"/>
          </a:xfrm>
          <a:prstGeom prst="rect">
            <a:avLst/>
          </a:prstGeom>
        </p:spPr>
        <p:txBody>
          <a:bodyPr vert="vert270" wrap="square" lIns="0" tIns="4445" rIns="0" bIns="0" rtlCol="0">
            <a:spAutoFit/>
          </a:bodyPr>
          <a:lstStyle/>
          <a:p>
            <a:pPr marL="12700">
              <a:lnSpc>
                <a:spcPct val="100000"/>
              </a:lnSpc>
              <a:spcBef>
                <a:spcPts val="35"/>
              </a:spcBef>
            </a:pPr>
            <a:r>
              <a:rPr sz="700" spc="-5" dirty="0">
                <a:solidFill>
                  <a:srgbClr val="008000"/>
                </a:solidFill>
                <a:latin typeface="Arial"/>
                <a:cs typeface="Arial"/>
              </a:rPr>
              <a:t>94,2Mhz</a:t>
            </a:r>
            <a:endParaRPr sz="700">
              <a:latin typeface="Arial"/>
              <a:cs typeface="Arial"/>
            </a:endParaRPr>
          </a:p>
        </p:txBody>
      </p:sp>
      <p:sp>
        <p:nvSpPr>
          <p:cNvPr id="21" name="object 21"/>
          <p:cNvSpPr txBox="1"/>
          <p:nvPr/>
        </p:nvSpPr>
        <p:spPr>
          <a:xfrm>
            <a:off x="3303577" y="7803666"/>
            <a:ext cx="254000" cy="367030"/>
          </a:xfrm>
          <a:prstGeom prst="rect">
            <a:avLst/>
          </a:prstGeom>
        </p:spPr>
        <p:txBody>
          <a:bodyPr vert="vert270" wrap="square" lIns="0" tIns="4445" rIns="0" bIns="0" rtlCol="0">
            <a:spAutoFit/>
          </a:bodyPr>
          <a:lstStyle/>
          <a:p>
            <a:pPr marR="5080" algn="r">
              <a:lnSpc>
                <a:spcPct val="100000"/>
              </a:lnSpc>
              <a:spcBef>
                <a:spcPts val="35"/>
              </a:spcBef>
            </a:pPr>
            <a:r>
              <a:rPr sz="700" spc="-5" dirty="0">
                <a:solidFill>
                  <a:srgbClr val="008000"/>
                </a:solidFill>
                <a:latin typeface="Arial"/>
                <a:cs typeface="Arial"/>
              </a:rPr>
              <a:t>95,5Mhz</a:t>
            </a:r>
            <a:endParaRPr sz="700">
              <a:latin typeface="Arial"/>
              <a:cs typeface="Arial"/>
            </a:endParaRPr>
          </a:p>
          <a:p>
            <a:pPr marR="15240" algn="r">
              <a:lnSpc>
                <a:spcPct val="100000"/>
              </a:lnSpc>
              <a:spcBef>
                <a:spcPts val="175"/>
              </a:spcBef>
            </a:pPr>
            <a:r>
              <a:rPr sz="700" spc="-5" dirty="0">
                <a:solidFill>
                  <a:srgbClr val="008000"/>
                </a:solidFill>
                <a:latin typeface="Arial"/>
                <a:cs typeface="Arial"/>
              </a:rPr>
              <a:t>96Mhz</a:t>
            </a:r>
            <a:endParaRPr sz="700">
              <a:latin typeface="Arial"/>
              <a:cs typeface="Arial"/>
            </a:endParaRPr>
          </a:p>
        </p:txBody>
      </p:sp>
      <p:sp>
        <p:nvSpPr>
          <p:cNvPr id="22" name="object 22"/>
          <p:cNvSpPr txBox="1"/>
          <p:nvPr/>
        </p:nvSpPr>
        <p:spPr>
          <a:xfrm>
            <a:off x="4183687" y="7803646"/>
            <a:ext cx="125095" cy="292735"/>
          </a:xfrm>
          <a:prstGeom prst="rect">
            <a:avLst/>
          </a:prstGeom>
        </p:spPr>
        <p:txBody>
          <a:bodyPr vert="vert270" wrap="square" lIns="0" tIns="4445" rIns="0" bIns="0" rtlCol="0">
            <a:spAutoFit/>
          </a:bodyPr>
          <a:lstStyle/>
          <a:p>
            <a:pPr marL="12700">
              <a:lnSpc>
                <a:spcPct val="100000"/>
              </a:lnSpc>
              <a:spcBef>
                <a:spcPts val="35"/>
              </a:spcBef>
            </a:pPr>
            <a:r>
              <a:rPr sz="700" spc="-5" dirty="0">
                <a:solidFill>
                  <a:srgbClr val="008000"/>
                </a:solidFill>
                <a:latin typeface="Arial"/>
                <a:cs typeface="Arial"/>
              </a:rPr>
              <a:t>99Mhz</a:t>
            </a:r>
            <a:endParaRPr sz="700">
              <a:latin typeface="Arial"/>
              <a:cs typeface="Arial"/>
            </a:endParaRPr>
          </a:p>
        </p:txBody>
      </p:sp>
      <p:sp>
        <p:nvSpPr>
          <p:cNvPr id="23" name="object 23"/>
          <p:cNvSpPr txBox="1"/>
          <p:nvPr/>
        </p:nvSpPr>
        <p:spPr>
          <a:xfrm>
            <a:off x="4494585" y="7803666"/>
            <a:ext cx="464184" cy="416559"/>
          </a:xfrm>
          <a:prstGeom prst="rect">
            <a:avLst/>
          </a:prstGeom>
        </p:spPr>
        <p:txBody>
          <a:bodyPr vert="vert270" wrap="square" lIns="0" tIns="4445" rIns="0" bIns="0" rtlCol="0">
            <a:spAutoFit/>
          </a:bodyPr>
          <a:lstStyle/>
          <a:p>
            <a:pPr marL="12700">
              <a:lnSpc>
                <a:spcPct val="100000"/>
              </a:lnSpc>
              <a:spcBef>
                <a:spcPts val="35"/>
              </a:spcBef>
            </a:pPr>
            <a:r>
              <a:rPr sz="700" spc="-5" dirty="0">
                <a:solidFill>
                  <a:srgbClr val="008000"/>
                </a:solidFill>
                <a:latin typeface="Arial"/>
                <a:cs typeface="Arial"/>
              </a:rPr>
              <a:t>100,1Mhz</a:t>
            </a:r>
            <a:endParaRPr sz="700">
              <a:latin typeface="Arial"/>
              <a:cs typeface="Arial"/>
            </a:endParaRPr>
          </a:p>
          <a:p>
            <a:pPr marL="12700">
              <a:lnSpc>
                <a:spcPct val="100000"/>
              </a:lnSpc>
              <a:spcBef>
                <a:spcPts val="610"/>
              </a:spcBef>
            </a:pPr>
            <a:r>
              <a:rPr sz="700" spc="-5" dirty="0">
                <a:solidFill>
                  <a:srgbClr val="008000"/>
                </a:solidFill>
                <a:latin typeface="Arial"/>
                <a:cs typeface="Arial"/>
              </a:rPr>
              <a:t>100,9Mhz</a:t>
            </a:r>
            <a:endParaRPr sz="700">
              <a:latin typeface="Arial"/>
              <a:cs typeface="Arial"/>
            </a:endParaRPr>
          </a:p>
          <a:p>
            <a:pPr marL="12700">
              <a:lnSpc>
                <a:spcPct val="100000"/>
              </a:lnSpc>
              <a:spcBef>
                <a:spcPts val="380"/>
              </a:spcBef>
            </a:pPr>
            <a:r>
              <a:rPr sz="700" spc="-5" dirty="0">
                <a:solidFill>
                  <a:srgbClr val="008000"/>
                </a:solidFill>
                <a:latin typeface="Arial"/>
                <a:cs typeface="Arial"/>
              </a:rPr>
              <a:t>101,4Mhz</a:t>
            </a:r>
            <a:endParaRPr sz="700">
              <a:latin typeface="Arial"/>
              <a:cs typeface="Arial"/>
            </a:endParaRPr>
          </a:p>
        </p:txBody>
      </p:sp>
      <p:sp>
        <p:nvSpPr>
          <p:cNvPr id="24" name="object 24"/>
          <p:cNvSpPr txBox="1"/>
          <p:nvPr/>
        </p:nvSpPr>
        <p:spPr>
          <a:xfrm>
            <a:off x="5053126" y="7803666"/>
            <a:ext cx="125095" cy="416559"/>
          </a:xfrm>
          <a:prstGeom prst="rect">
            <a:avLst/>
          </a:prstGeom>
        </p:spPr>
        <p:txBody>
          <a:bodyPr vert="vert270" wrap="square" lIns="0" tIns="4445" rIns="0" bIns="0" rtlCol="0">
            <a:spAutoFit/>
          </a:bodyPr>
          <a:lstStyle/>
          <a:p>
            <a:pPr marL="12700">
              <a:lnSpc>
                <a:spcPct val="100000"/>
              </a:lnSpc>
              <a:spcBef>
                <a:spcPts val="35"/>
              </a:spcBef>
            </a:pPr>
            <a:r>
              <a:rPr sz="700" spc="-5" dirty="0">
                <a:solidFill>
                  <a:srgbClr val="008000"/>
                </a:solidFill>
                <a:latin typeface="Arial"/>
                <a:cs typeface="Arial"/>
              </a:rPr>
              <a:t>102,3Mhz</a:t>
            </a:r>
            <a:endParaRPr sz="700">
              <a:latin typeface="Arial"/>
              <a:cs typeface="Arial"/>
            </a:endParaRPr>
          </a:p>
        </p:txBody>
      </p:sp>
      <p:sp>
        <p:nvSpPr>
          <p:cNvPr id="25" name="object 25"/>
          <p:cNvSpPr txBox="1"/>
          <p:nvPr/>
        </p:nvSpPr>
        <p:spPr>
          <a:xfrm>
            <a:off x="5259624" y="7803666"/>
            <a:ext cx="702945" cy="421640"/>
          </a:xfrm>
          <a:prstGeom prst="rect">
            <a:avLst/>
          </a:prstGeom>
        </p:spPr>
        <p:txBody>
          <a:bodyPr vert="vert270" wrap="square" lIns="0" tIns="4445" rIns="0" bIns="0" rtlCol="0">
            <a:spAutoFit/>
          </a:bodyPr>
          <a:lstStyle/>
          <a:p>
            <a:pPr marL="17145">
              <a:lnSpc>
                <a:spcPct val="100000"/>
              </a:lnSpc>
              <a:spcBef>
                <a:spcPts val="35"/>
              </a:spcBef>
            </a:pPr>
            <a:r>
              <a:rPr sz="700" spc="-5" dirty="0">
                <a:solidFill>
                  <a:srgbClr val="008000"/>
                </a:solidFill>
                <a:latin typeface="Arial"/>
                <a:cs typeface="Arial"/>
              </a:rPr>
              <a:t>103,1Mhz</a:t>
            </a:r>
            <a:endParaRPr sz="700">
              <a:latin typeface="Arial"/>
              <a:cs typeface="Arial"/>
            </a:endParaRPr>
          </a:p>
          <a:p>
            <a:pPr marL="12700">
              <a:lnSpc>
                <a:spcPct val="100000"/>
              </a:lnSpc>
              <a:spcBef>
                <a:spcPts val="175"/>
              </a:spcBef>
            </a:pPr>
            <a:r>
              <a:rPr sz="700" spc="-5" dirty="0">
                <a:solidFill>
                  <a:srgbClr val="008000"/>
                </a:solidFill>
                <a:latin typeface="Arial"/>
                <a:cs typeface="Arial"/>
              </a:rPr>
              <a:t>103,6Mhz</a:t>
            </a:r>
            <a:endParaRPr sz="700">
              <a:latin typeface="Arial"/>
              <a:cs typeface="Arial"/>
            </a:endParaRPr>
          </a:p>
          <a:p>
            <a:pPr marL="17145">
              <a:lnSpc>
                <a:spcPct val="100000"/>
              </a:lnSpc>
              <a:spcBef>
                <a:spcPts val="409"/>
              </a:spcBef>
            </a:pPr>
            <a:r>
              <a:rPr sz="700" spc="-5" dirty="0">
                <a:solidFill>
                  <a:srgbClr val="008000"/>
                </a:solidFill>
                <a:latin typeface="Arial"/>
                <a:cs typeface="Arial"/>
              </a:rPr>
              <a:t>104,3Mhz</a:t>
            </a:r>
            <a:endParaRPr sz="700">
              <a:latin typeface="Arial"/>
              <a:cs typeface="Arial"/>
            </a:endParaRPr>
          </a:p>
          <a:p>
            <a:pPr marL="17145">
              <a:lnSpc>
                <a:spcPct val="100000"/>
              </a:lnSpc>
              <a:spcBef>
                <a:spcPts val="420"/>
              </a:spcBef>
            </a:pPr>
            <a:r>
              <a:rPr sz="700" spc="-5" dirty="0">
                <a:solidFill>
                  <a:srgbClr val="008000"/>
                </a:solidFill>
                <a:latin typeface="Arial"/>
                <a:cs typeface="Arial"/>
              </a:rPr>
              <a:t>104,8Mhz</a:t>
            </a:r>
            <a:endParaRPr sz="700">
              <a:latin typeface="Arial"/>
              <a:cs typeface="Arial"/>
            </a:endParaRPr>
          </a:p>
          <a:p>
            <a:pPr marL="17145">
              <a:lnSpc>
                <a:spcPct val="100000"/>
              </a:lnSpc>
              <a:spcBef>
                <a:spcPts val="180"/>
              </a:spcBef>
            </a:pPr>
            <a:r>
              <a:rPr sz="700" spc="-5" dirty="0">
                <a:solidFill>
                  <a:srgbClr val="008000"/>
                </a:solidFill>
                <a:latin typeface="Arial"/>
                <a:cs typeface="Arial"/>
              </a:rPr>
              <a:t>105,3Mhz</a:t>
            </a:r>
            <a:endParaRPr sz="700">
              <a:latin typeface="Arial"/>
              <a:cs typeface="Arial"/>
            </a:endParaRPr>
          </a:p>
        </p:txBody>
      </p:sp>
      <p:sp>
        <p:nvSpPr>
          <p:cNvPr id="26" name="object 26"/>
          <p:cNvSpPr txBox="1"/>
          <p:nvPr/>
        </p:nvSpPr>
        <p:spPr>
          <a:xfrm>
            <a:off x="6126781" y="7803666"/>
            <a:ext cx="212725" cy="427355"/>
          </a:xfrm>
          <a:prstGeom prst="rect">
            <a:avLst/>
          </a:prstGeom>
        </p:spPr>
        <p:txBody>
          <a:bodyPr vert="vert270" wrap="square" lIns="0" tIns="4445" rIns="0" bIns="0" rtlCol="0">
            <a:spAutoFit/>
          </a:bodyPr>
          <a:lstStyle/>
          <a:p>
            <a:pPr marL="22860">
              <a:lnSpc>
                <a:spcPts val="765"/>
              </a:lnSpc>
              <a:spcBef>
                <a:spcPts val="35"/>
              </a:spcBef>
            </a:pPr>
            <a:r>
              <a:rPr sz="700" spc="-5" dirty="0">
                <a:solidFill>
                  <a:srgbClr val="008000"/>
                </a:solidFill>
                <a:latin typeface="Arial"/>
                <a:cs typeface="Arial"/>
              </a:rPr>
              <a:t>106,4Mhz</a:t>
            </a:r>
            <a:endParaRPr sz="700">
              <a:latin typeface="Arial"/>
              <a:cs typeface="Arial"/>
            </a:endParaRPr>
          </a:p>
          <a:p>
            <a:pPr marL="12700">
              <a:lnSpc>
                <a:spcPts val="765"/>
              </a:lnSpc>
            </a:pPr>
            <a:r>
              <a:rPr sz="700" spc="-5" dirty="0">
                <a:solidFill>
                  <a:srgbClr val="008000"/>
                </a:solidFill>
                <a:latin typeface="Arial"/>
                <a:cs typeface="Arial"/>
              </a:rPr>
              <a:t>106,8Mhz</a:t>
            </a:r>
            <a:endParaRPr sz="700">
              <a:latin typeface="Arial"/>
              <a:cs typeface="Arial"/>
            </a:endParaRPr>
          </a:p>
        </p:txBody>
      </p:sp>
      <p:sp>
        <p:nvSpPr>
          <p:cNvPr id="27" name="object 27"/>
          <p:cNvSpPr txBox="1"/>
          <p:nvPr/>
        </p:nvSpPr>
        <p:spPr>
          <a:xfrm>
            <a:off x="2464625" y="7814335"/>
            <a:ext cx="125095" cy="367030"/>
          </a:xfrm>
          <a:prstGeom prst="rect">
            <a:avLst/>
          </a:prstGeom>
        </p:spPr>
        <p:txBody>
          <a:bodyPr vert="vert270" wrap="square" lIns="0" tIns="4445" rIns="0" bIns="0" rtlCol="0">
            <a:spAutoFit/>
          </a:bodyPr>
          <a:lstStyle/>
          <a:p>
            <a:pPr marL="12700">
              <a:lnSpc>
                <a:spcPct val="100000"/>
              </a:lnSpc>
              <a:spcBef>
                <a:spcPts val="35"/>
              </a:spcBef>
            </a:pPr>
            <a:r>
              <a:rPr sz="700" spc="-5" dirty="0">
                <a:solidFill>
                  <a:srgbClr val="008000"/>
                </a:solidFill>
                <a:latin typeface="Arial"/>
                <a:cs typeface="Arial"/>
              </a:rPr>
              <a:t>92,3Mhz</a:t>
            </a:r>
            <a:endParaRPr sz="700">
              <a:latin typeface="Arial"/>
              <a:cs typeface="Arial"/>
            </a:endParaRPr>
          </a:p>
        </p:txBody>
      </p:sp>
      <p:sp>
        <p:nvSpPr>
          <p:cNvPr id="28" name="object 28"/>
          <p:cNvSpPr txBox="1"/>
          <p:nvPr/>
        </p:nvSpPr>
        <p:spPr>
          <a:xfrm>
            <a:off x="1421443" y="7811285"/>
            <a:ext cx="125095" cy="367030"/>
          </a:xfrm>
          <a:prstGeom prst="rect">
            <a:avLst/>
          </a:prstGeom>
        </p:spPr>
        <p:txBody>
          <a:bodyPr vert="vert270" wrap="square" lIns="0" tIns="4445" rIns="0" bIns="0" rtlCol="0">
            <a:spAutoFit/>
          </a:bodyPr>
          <a:lstStyle/>
          <a:p>
            <a:pPr marL="12700">
              <a:lnSpc>
                <a:spcPct val="100000"/>
              </a:lnSpc>
              <a:spcBef>
                <a:spcPts val="35"/>
              </a:spcBef>
            </a:pPr>
            <a:r>
              <a:rPr sz="700" spc="-5" dirty="0">
                <a:solidFill>
                  <a:srgbClr val="008000"/>
                </a:solidFill>
                <a:latin typeface="Arial"/>
                <a:cs typeface="Arial"/>
              </a:rPr>
              <a:t>88,3Mhz</a:t>
            </a:r>
            <a:endParaRPr sz="700">
              <a:latin typeface="Arial"/>
              <a:cs typeface="Arial"/>
            </a:endParaRPr>
          </a:p>
        </p:txBody>
      </p:sp>
      <p:sp>
        <p:nvSpPr>
          <p:cNvPr id="29" name="object 29"/>
          <p:cNvSpPr txBox="1"/>
          <p:nvPr/>
        </p:nvSpPr>
        <p:spPr>
          <a:xfrm>
            <a:off x="1421447" y="8317637"/>
            <a:ext cx="125095" cy="610870"/>
          </a:xfrm>
          <a:prstGeom prst="rect">
            <a:avLst/>
          </a:prstGeom>
        </p:spPr>
        <p:txBody>
          <a:bodyPr vert="vert270" wrap="square" lIns="0" tIns="4445" rIns="0" bIns="0" rtlCol="0">
            <a:spAutoFit/>
          </a:bodyPr>
          <a:lstStyle/>
          <a:p>
            <a:pPr marL="12700">
              <a:lnSpc>
                <a:spcPct val="100000"/>
              </a:lnSpc>
              <a:spcBef>
                <a:spcPts val="35"/>
              </a:spcBef>
            </a:pPr>
            <a:r>
              <a:rPr sz="700" b="1" dirty="0">
                <a:solidFill>
                  <a:srgbClr val="008000"/>
                </a:solidFill>
                <a:latin typeface="Arial"/>
                <a:cs typeface="Arial"/>
              </a:rPr>
              <a:t>GRENOUILLE</a:t>
            </a:r>
            <a:endParaRPr sz="700">
              <a:latin typeface="Arial"/>
              <a:cs typeface="Arial"/>
            </a:endParaRPr>
          </a:p>
        </p:txBody>
      </p:sp>
      <p:sp>
        <p:nvSpPr>
          <p:cNvPr id="30" name="object 30"/>
          <p:cNvSpPr txBox="1"/>
          <p:nvPr/>
        </p:nvSpPr>
        <p:spPr>
          <a:xfrm>
            <a:off x="1691957" y="8317865"/>
            <a:ext cx="288925" cy="472440"/>
          </a:xfrm>
          <a:prstGeom prst="rect">
            <a:avLst/>
          </a:prstGeom>
        </p:spPr>
        <p:txBody>
          <a:bodyPr vert="vert270" wrap="square" lIns="0" tIns="4445" rIns="0" bIns="0" rtlCol="0">
            <a:spAutoFit/>
          </a:bodyPr>
          <a:lstStyle/>
          <a:p>
            <a:pPr marR="24130" algn="r">
              <a:lnSpc>
                <a:spcPct val="100000"/>
              </a:lnSpc>
              <a:spcBef>
                <a:spcPts val="35"/>
              </a:spcBef>
            </a:pPr>
            <a:r>
              <a:rPr sz="700" b="1" dirty="0">
                <a:solidFill>
                  <a:srgbClr val="008000"/>
                </a:solidFill>
                <a:latin typeface="Arial"/>
                <a:cs typeface="Arial"/>
              </a:rPr>
              <a:t>R</a:t>
            </a:r>
            <a:r>
              <a:rPr sz="700" b="1" spc="-5" dirty="0">
                <a:solidFill>
                  <a:srgbClr val="008000"/>
                </a:solidFill>
                <a:latin typeface="Arial"/>
                <a:cs typeface="Arial"/>
              </a:rPr>
              <a:t>F</a:t>
            </a:r>
            <a:r>
              <a:rPr sz="700" b="1" dirty="0">
                <a:solidFill>
                  <a:srgbClr val="008000"/>
                </a:solidFill>
                <a:latin typeface="Arial"/>
                <a:cs typeface="Arial"/>
              </a:rPr>
              <a:t>M</a:t>
            </a:r>
            <a:endParaRPr sz="700">
              <a:latin typeface="Arial"/>
              <a:cs typeface="Arial"/>
            </a:endParaRPr>
          </a:p>
          <a:p>
            <a:pPr marR="5080" algn="r">
              <a:lnSpc>
                <a:spcPct val="100000"/>
              </a:lnSpc>
              <a:spcBef>
                <a:spcPts val="450"/>
              </a:spcBef>
            </a:pPr>
            <a:r>
              <a:rPr sz="700" b="1" dirty="0">
                <a:solidFill>
                  <a:srgbClr val="008000"/>
                </a:solidFill>
                <a:latin typeface="Arial"/>
                <a:cs typeface="Arial"/>
              </a:rPr>
              <a:t>SKYROCK</a:t>
            </a:r>
            <a:endParaRPr sz="700">
              <a:latin typeface="Arial"/>
              <a:cs typeface="Arial"/>
            </a:endParaRPr>
          </a:p>
        </p:txBody>
      </p:sp>
      <p:sp>
        <p:nvSpPr>
          <p:cNvPr id="31" name="object 31"/>
          <p:cNvSpPr txBox="1"/>
          <p:nvPr/>
        </p:nvSpPr>
        <p:spPr>
          <a:xfrm>
            <a:off x="2187261" y="8317795"/>
            <a:ext cx="125095" cy="462915"/>
          </a:xfrm>
          <a:prstGeom prst="rect">
            <a:avLst/>
          </a:prstGeom>
        </p:spPr>
        <p:txBody>
          <a:bodyPr vert="vert270" wrap="square" lIns="0" tIns="4445" rIns="0" bIns="0" rtlCol="0">
            <a:spAutoFit/>
          </a:bodyPr>
          <a:lstStyle/>
          <a:p>
            <a:pPr marL="12700">
              <a:lnSpc>
                <a:spcPct val="100000"/>
              </a:lnSpc>
              <a:spcBef>
                <a:spcPts val="35"/>
              </a:spcBef>
            </a:pPr>
            <a:r>
              <a:rPr sz="700" b="1" spc="-5" dirty="0">
                <a:solidFill>
                  <a:srgbClr val="008000"/>
                </a:solidFill>
                <a:latin typeface="Arial"/>
                <a:cs typeface="Arial"/>
              </a:rPr>
              <a:t>FR.</a:t>
            </a:r>
            <a:r>
              <a:rPr sz="700" b="1" spc="-40" dirty="0">
                <a:solidFill>
                  <a:srgbClr val="008000"/>
                </a:solidFill>
                <a:latin typeface="Arial"/>
                <a:cs typeface="Arial"/>
              </a:rPr>
              <a:t> </a:t>
            </a:r>
            <a:r>
              <a:rPr sz="700" b="1" spc="-5" dirty="0">
                <a:solidFill>
                  <a:srgbClr val="008000"/>
                </a:solidFill>
                <a:latin typeface="Arial"/>
                <a:cs typeface="Arial"/>
              </a:rPr>
              <a:t>INTER</a:t>
            </a:r>
            <a:endParaRPr sz="700">
              <a:latin typeface="Arial"/>
              <a:cs typeface="Arial"/>
            </a:endParaRPr>
          </a:p>
        </p:txBody>
      </p:sp>
      <p:sp>
        <p:nvSpPr>
          <p:cNvPr id="32" name="object 32"/>
          <p:cNvSpPr txBox="1"/>
          <p:nvPr/>
        </p:nvSpPr>
        <p:spPr>
          <a:xfrm>
            <a:off x="2464628" y="8317472"/>
            <a:ext cx="125095" cy="268605"/>
          </a:xfrm>
          <a:prstGeom prst="rect">
            <a:avLst/>
          </a:prstGeom>
        </p:spPr>
        <p:txBody>
          <a:bodyPr vert="vert270" wrap="square" lIns="0" tIns="4445" rIns="0" bIns="0" rtlCol="0">
            <a:spAutoFit/>
          </a:bodyPr>
          <a:lstStyle/>
          <a:p>
            <a:pPr marL="12700">
              <a:lnSpc>
                <a:spcPct val="100000"/>
              </a:lnSpc>
              <a:spcBef>
                <a:spcPts val="35"/>
              </a:spcBef>
            </a:pPr>
            <a:r>
              <a:rPr sz="700" b="1" dirty="0">
                <a:solidFill>
                  <a:srgbClr val="008000"/>
                </a:solidFill>
                <a:latin typeface="Arial"/>
                <a:cs typeface="Arial"/>
              </a:rPr>
              <a:t>STAR</a:t>
            </a:r>
            <a:endParaRPr sz="700">
              <a:latin typeface="Arial"/>
              <a:cs typeface="Arial"/>
            </a:endParaRPr>
          </a:p>
        </p:txBody>
      </p:sp>
      <p:sp>
        <p:nvSpPr>
          <p:cNvPr id="33" name="object 33"/>
          <p:cNvSpPr txBox="1"/>
          <p:nvPr/>
        </p:nvSpPr>
        <p:spPr>
          <a:xfrm>
            <a:off x="2941637" y="8317408"/>
            <a:ext cx="125095" cy="502284"/>
          </a:xfrm>
          <a:prstGeom prst="rect">
            <a:avLst/>
          </a:prstGeom>
        </p:spPr>
        <p:txBody>
          <a:bodyPr vert="vert270" wrap="square" lIns="0" tIns="4445" rIns="0" bIns="0" rtlCol="0">
            <a:spAutoFit/>
          </a:bodyPr>
          <a:lstStyle/>
          <a:p>
            <a:pPr marL="12700">
              <a:lnSpc>
                <a:spcPct val="100000"/>
              </a:lnSpc>
              <a:spcBef>
                <a:spcPts val="35"/>
              </a:spcBef>
            </a:pPr>
            <a:r>
              <a:rPr sz="700" b="1" dirty="0">
                <a:solidFill>
                  <a:srgbClr val="008000"/>
                </a:solidFill>
                <a:latin typeface="Arial"/>
                <a:cs typeface="Arial"/>
              </a:rPr>
              <a:t>MUSIQUES</a:t>
            </a:r>
            <a:endParaRPr sz="700">
              <a:latin typeface="Arial"/>
              <a:cs typeface="Arial"/>
            </a:endParaRPr>
          </a:p>
        </p:txBody>
      </p:sp>
      <p:sp>
        <p:nvSpPr>
          <p:cNvPr id="34" name="object 34"/>
          <p:cNvSpPr txBox="1"/>
          <p:nvPr/>
        </p:nvSpPr>
        <p:spPr>
          <a:xfrm>
            <a:off x="3303585" y="8317365"/>
            <a:ext cx="254000" cy="639445"/>
          </a:xfrm>
          <a:prstGeom prst="rect">
            <a:avLst/>
          </a:prstGeom>
        </p:spPr>
        <p:txBody>
          <a:bodyPr vert="vert270" wrap="square" lIns="0" tIns="4445" rIns="0" bIns="0" rtlCol="0">
            <a:spAutoFit/>
          </a:bodyPr>
          <a:lstStyle/>
          <a:p>
            <a:pPr marR="5080" algn="r">
              <a:lnSpc>
                <a:spcPct val="100000"/>
              </a:lnSpc>
              <a:spcBef>
                <a:spcPts val="35"/>
              </a:spcBef>
            </a:pPr>
            <a:r>
              <a:rPr sz="700" b="1" dirty="0">
                <a:solidFill>
                  <a:srgbClr val="008000"/>
                </a:solidFill>
                <a:latin typeface="Arial"/>
                <a:cs typeface="Arial"/>
              </a:rPr>
              <a:t>RIRE &amp;</a:t>
            </a:r>
            <a:r>
              <a:rPr sz="700" b="1" spc="-80" dirty="0">
                <a:solidFill>
                  <a:srgbClr val="008000"/>
                </a:solidFill>
                <a:latin typeface="Arial"/>
                <a:cs typeface="Arial"/>
              </a:rPr>
              <a:t> </a:t>
            </a:r>
            <a:r>
              <a:rPr sz="700" b="1" dirty="0">
                <a:solidFill>
                  <a:srgbClr val="008000"/>
                </a:solidFill>
                <a:latin typeface="Arial"/>
                <a:cs typeface="Arial"/>
              </a:rPr>
              <a:t>CHAN.</a:t>
            </a:r>
            <a:endParaRPr sz="700">
              <a:latin typeface="Arial"/>
              <a:cs typeface="Arial"/>
            </a:endParaRPr>
          </a:p>
          <a:p>
            <a:pPr marR="5080" algn="r">
              <a:lnSpc>
                <a:spcPct val="100000"/>
              </a:lnSpc>
              <a:spcBef>
                <a:spcPts val="175"/>
              </a:spcBef>
            </a:pPr>
            <a:r>
              <a:rPr sz="700" b="1" dirty="0">
                <a:solidFill>
                  <a:srgbClr val="008000"/>
                </a:solidFill>
                <a:latin typeface="Arial"/>
                <a:cs typeface="Arial"/>
              </a:rPr>
              <a:t>NOS</a:t>
            </a:r>
            <a:r>
              <a:rPr sz="700" b="1" spc="-5" dirty="0">
                <a:solidFill>
                  <a:srgbClr val="008000"/>
                </a:solidFill>
                <a:latin typeface="Arial"/>
                <a:cs typeface="Arial"/>
              </a:rPr>
              <a:t>T</a:t>
            </a:r>
            <a:r>
              <a:rPr sz="700" b="1" dirty="0">
                <a:solidFill>
                  <a:srgbClr val="008000"/>
                </a:solidFill>
                <a:latin typeface="Arial"/>
                <a:cs typeface="Arial"/>
              </a:rPr>
              <a:t>A</a:t>
            </a:r>
            <a:r>
              <a:rPr sz="700" b="1" spc="-5" dirty="0">
                <a:solidFill>
                  <a:srgbClr val="008000"/>
                </a:solidFill>
                <a:latin typeface="Arial"/>
                <a:cs typeface="Arial"/>
              </a:rPr>
              <a:t>L</a:t>
            </a:r>
            <a:r>
              <a:rPr sz="700" b="1" dirty="0">
                <a:solidFill>
                  <a:srgbClr val="008000"/>
                </a:solidFill>
                <a:latin typeface="Arial"/>
                <a:cs typeface="Arial"/>
              </a:rPr>
              <a:t>GIE</a:t>
            </a:r>
            <a:endParaRPr sz="700">
              <a:latin typeface="Arial"/>
              <a:cs typeface="Arial"/>
            </a:endParaRPr>
          </a:p>
        </p:txBody>
      </p:sp>
      <p:sp>
        <p:nvSpPr>
          <p:cNvPr id="35" name="object 35"/>
          <p:cNvSpPr txBox="1"/>
          <p:nvPr/>
        </p:nvSpPr>
        <p:spPr>
          <a:xfrm>
            <a:off x="4494584" y="8337736"/>
            <a:ext cx="469900" cy="547370"/>
          </a:xfrm>
          <a:prstGeom prst="rect">
            <a:avLst/>
          </a:prstGeom>
        </p:spPr>
        <p:txBody>
          <a:bodyPr vert="vert270" wrap="square" lIns="0" tIns="4445" rIns="0" bIns="0" rtlCol="0">
            <a:spAutoFit/>
          </a:bodyPr>
          <a:lstStyle/>
          <a:p>
            <a:pPr marR="5080" algn="r">
              <a:lnSpc>
                <a:spcPct val="100000"/>
              </a:lnSpc>
              <a:spcBef>
                <a:spcPts val="35"/>
              </a:spcBef>
            </a:pPr>
            <a:r>
              <a:rPr sz="700" b="1" dirty="0">
                <a:solidFill>
                  <a:srgbClr val="008000"/>
                </a:solidFill>
                <a:latin typeface="Arial"/>
                <a:cs typeface="Arial"/>
              </a:rPr>
              <a:t>CHERIE</a:t>
            </a:r>
            <a:r>
              <a:rPr sz="700" b="1" spc="-80" dirty="0">
                <a:solidFill>
                  <a:srgbClr val="008000"/>
                </a:solidFill>
                <a:latin typeface="Arial"/>
                <a:cs typeface="Arial"/>
              </a:rPr>
              <a:t> </a:t>
            </a:r>
            <a:r>
              <a:rPr sz="700" b="1" spc="-5" dirty="0">
                <a:solidFill>
                  <a:srgbClr val="008000"/>
                </a:solidFill>
                <a:latin typeface="Arial"/>
                <a:cs typeface="Arial"/>
              </a:rPr>
              <a:t>FM</a:t>
            </a:r>
            <a:endParaRPr sz="700">
              <a:latin typeface="Arial"/>
              <a:cs typeface="Arial"/>
            </a:endParaRPr>
          </a:p>
          <a:p>
            <a:pPr marR="5080" algn="r">
              <a:lnSpc>
                <a:spcPct val="100000"/>
              </a:lnSpc>
              <a:spcBef>
                <a:spcPts val="610"/>
              </a:spcBef>
            </a:pPr>
            <a:r>
              <a:rPr sz="700" b="1" dirty="0">
                <a:solidFill>
                  <a:srgbClr val="008000"/>
                </a:solidFill>
                <a:latin typeface="Arial"/>
                <a:cs typeface="Arial"/>
              </a:rPr>
              <a:t>C</a:t>
            </a:r>
            <a:r>
              <a:rPr sz="700" b="1" spc="-5" dirty="0">
                <a:solidFill>
                  <a:srgbClr val="008000"/>
                </a:solidFill>
                <a:latin typeface="Arial"/>
                <a:cs typeface="Arial"/>
              </a:rPr>
              <a:t>L</a:t>
            </a:r>
            <a:r>
              <a:rPr sz="700" b="1" dirty="0">
                <a:solidFill>
                  <a:srgbClr val="008000"/>
                </a:solidFill>
                <a:latin typeface="Arial"/>
                <a:cs typeface="Arial"/>
              </a:rPr>
              <a:t>ASSIQUE</a:t>
            </a:r>
            <a:endParaRPr sz="700">
              <a:latin typeface="Arial"/>
              <a:cs typeface="Arial"/>
            </a:endParaRPr>
          </a:p>
          <a:p>
            <a:pPr marR="5080" algn="r">
              <a:lnSpc>
                <a:spcPct val="100000"/>
              </a:lnSpc>
              <a:spcBef>
                <a:spcPts val="420"/>
              </a:spcBef>
            </a:pPr>
            <a:r>
              <a:rPr sz="700" b="1" dirty="0">
                <a:solidFill>
                  <a:srgbClr val="008000"/>
                </a:solidFill>
                <a:latin typeface="Arial"/>
                <a:cs typeface="Arial"/>
              </a:rPr>
              <a:t>R</a:t>
            </a:r>
            <a:r>
              <a:rPr sz="700" b="1" spc="-5" dirty="0">
                <a:solidFill>
                  <a:srgbClr val="008000"/>
                </a:solidFill>
                <a:latin typeface="Arial"/>
                <a:cs typeface="Arial"/>
              </a:rPr>
              <a:t>T</a:t>
            </a:r>
            <a:r>
              <a:rPr sz="700" b="1" dirty="0">
                <a:solidFill>
                  <a:srgbClr val="008000"/>
                </a:solidFill>
                <a:latin typeface="Arial"/>
                <a:cs typeface="Arial"/>
              </a:rPr>
              <a:t>L</a:t>
            </a:r>
            <a:endParaRPr sz="700">
              <a:latin typeface="Arial"/>
              <a:cs typeface="Arial"/>
            </a:endParaRPr>
          </a:p>
        </p:txBody>
      </p:sp>
      <p:sp>
        <p:nvSpPr>
          <p:cNvPr id="36" name="object 36"/>
          <p:cNvSpPr txBox="1"/>
          <p:nvPr/>
        </p:nvSpPr>
        <p:spPr>
          <a:xfrm>
            <a:off x="5053134" y="8338130"/>
            <a:ext cx="125095" cy="477520"/>
          </a:xfrm>
          <a:prstGeom prst="rect">
            <a:avLst/>
          </a:prstGeom>
        </p:spPr>
        <p:txBody>
          <a:bodyPr vert="vert270" wrap="square" lIns="0" tIns="4445" rIns="0" bIns="0" rtlCol="0">
            <a:spAutoFit/>
          </a:bodyPr>
          <a:lstStyle/>
          <a:p>
            <a:pPr marL="12700">
              <a:lnSpc>
                <a:spcPct val="100000"/>
              </a:lnSpc>
              <a:spcBef>
                <a:spcPts val="35"/>
              </a:spcBef>
            </a:pPr>
            <a:r>
              <a:rPr sz="700" b="1" dirty="0">
                <a:solidFill>
                  <a:srgbClr val="008000"/>
                </a:solidFill>
                <a:latin typeface="Arial"/>
                <a:cs typeface="Arial"/>
              </a:rPr>
              <a:t>EUROPE</a:t>
            </a:r>
            <a:r>
              <a:rPr sz="700" b="1" spc="-60" dirty="0">
                <a:solidFill>
                  <a:srgbClr val="008000"/>
                </a:solidFill>
                <a:latin typeface="Arial"/>
                <a:cs typeface="Arial"/>
              </a:rPr>
              <a:t> </a:t>
            </a:r>
            <a:r>
              <a:rPr sz="700" b="1" dirty="0">
                <a:solidFill>
                  <a:srgbClr val="008000"/>
                </a:solidFill>
                <a:latin typeface="Arial"/>
                <a:cs typeface="Arial"/>
              </a:rPr>
              <a:t>2</a:t>
            </a:r>
            <a:endParaRPr sz="700">
              <a:latin typeface="Arial"/>
              <a:cs typeface="Arial"/>
            </a:endParaRPr>
          </a:p>
        </p:txBody>
      </p:sp>
      <p:sp>
        <p:nvSpPr>
          <p:cNvPr id="37" name="object 37"/>
          <p:cNvSpPr txBox="1"/>
          <p:nvPr/>
        </p:nvSpPr>
        <p:spPr>
          <a:xfrm>
            <a:off x="5259632" y="8337782"/>
            <a:ext cx="694055" cy="643255"/>
          </a:xfrm>
          <a:prstGeom prst="rect">
            <a:avLst/>
          </a:prstGeom>
        </p:spPr>
        <p:txBody>
          <a:bodyPr vert="vert270" wrap="square" lIns="0" tIns="4445" rIns="0" bIns="0" rtlCol="0">
            <a:spAutoFit/>
          </a:bodyPr>
          <a:lstStyle/>
          <a:p>
            <a:pPr marR="5080" algn="r">
              <a:lnSpc>
                <a:spcPct val="100000"/>
              </a:lnSpc>
              <a:spcBef>
                <a:spcPts val="35"/>
              </a:spcBef>
            </a:pPr>
            <a:r>
              <a:rPr sz="700" b="1" spc="-5" dirty="0">
                <a:solidFill>
                  <a:srgbClr val="008000"/>
                </a:solidFill>
                <a:latin typeface="Arial"/>
                <a:cs typeface="Arial"/>
              </a:rPr>
              <a:t>FUN</a:t>
            </a:r>
            <a:r>
              <a:rPr sz="700" b="1" spc="-75" dirty="0">
                <a:solidFill>
                  <a:srgbClr val="008000"/>
                </a:solidFill>
                <a:latin typeface="Arial"/>
                <a:cs typeface="Arial"/>
              </a:rPr>
              <a:t> </a:t>
            </a:r>
            <a:r>
              <a:rPr sz="700" b="1" dirty="0">
                <a:solidFill>
                  <a:srgbClr val="008000"/>
                </a:solidFill>
                <a:latin typeface="Arial"/>
                <a:cs typeface="Arial"/>
              </a:rPr>
              <a:t>RADIO</a:t>
            </a:r>
            <a:endParaRPr sz="700">
              <a:latin typeface="Arial"/>
              <a:cs typeface="Arial"/>
            </a:endParaRPr>
          </a:p>
          <a:p>
            <a:pPr marR="11430" algn="r">
              <a:lnSpc>
                <a:spcPct val="100000"/>
              </a:lnSpc>
              <a:spcBef>
                <a:spcPts val="175"/>
              </a:spcBef>
            </a:pPr>
            <a:r>
              <a:rPr sz="700" b="1" dirty="0">
                <a:solidFill>
                  <a:srgbClr val="008000"/>
                </a:solidFill>
                <a:latin typeface="Arial"/>
                <a:cs typeface="Arial"/>
              </a:rPr>
              <a:t>BLEU</a:t>
            </a:r>
            <a:r>
              <a:rPr sz="700" b="1" spc="-85" dirty="0">
                <a:solidFill>
                  <a:srgbClr val="008000"/>
                </a:solidFill>
                <a:latin typeface="Arial"/>
                <a:cs typeface="Arial"/>
              </a:rPr>
              <a:t> </a:t>
            </a:r>
            <a:r>
              <a:rPr sz="700" b="1" spc="-5" dirty="0">
                <a:solidFill>
                  <a:srgbClr val="008000"/>
                </a:solidFill>
                <a:latin typeface="Arial"/>
                <a:cs typeface="Arial"/>
              </a:rPr>
              <a:t>PR</a:t>
            </a:r>
            <a:r>
              <a:rPr sz="675" b="1" spc="-7" baseline="43209" dirty="0">
                <a:solidFill>
                  <a:srgbClr val="008000"/>
                </a:solidFill>
                <a:latin typeface="Arial"/>
                <a:cs typeface="Arial"/>
              </a:rPr>
              <a:t>CE</a:t>
            </a:r>
            <a:endParaRPr sz="675" baseline="43209">
              <a:latin typeface="Arial"/>
              <a:cs typeface="Arial"/>
            </a:endParaRPr>
          </a:p>
          <a:p>
            <a:pPr marL="12700" marR="11430" indent="407670" algn="r">
              <a:lnSpc>
                <a:spcPct val="120700"/>
              </a:lnSpc>
              <a:spcBef>
                <a:spcPts val="420"/>
              </a:spcBef>
            </a:pPr>
            <a:r>
              <a:rPr sz="700" b="1" dirty="0">
                <a:solidFill>
                  <a:srgbClr val="008000"/>
                </a:solidFill>
                <a:latin typeface="Arial"/>
                <a:cs typeface="Arial"/>
              </a:rPr>
              <a:t>R</a:t>
            </a:r>
            <a:r>
              <a:rPr sz="700" b="1" spc="-5" dirty="0">
                <a:solidFill>
                  <a:srgbClr val="008000"/>
                </a:solidFill>
                <a:latin typeface="Arial"/>
                <a:cs typeface="Arial"/>
              </a:rPr>
              <a:t>M</a:t>
            </a:r>
            <a:r>
              <a:rPr sz="700" b="1" dirty="0">
                <a:solidFill>
                  <a:srgbClr val="008000"/>
                </a:solidFill>
                <a:latin typeface="Arial"/>
                <a:cs typeface="Arial"/>
              </a:rPr>
              <a:t>C  EUROPE</a:t>
            </a:r>
            <a:r>
              <a:rPr sz="700" b="1" spc="-95" dirty="0">
                <a:solidFill>
                  <a:srgbClr val="008000"/>
                </a:solidFill>
                <a:latin typeface="Arial"/>
                <a:cs typeface="Arial"/>
              </a:rPr>
              <a:t> </a:t>
            </a:r>
            <a:r>
              <a:rPr sz="700" b="1" dirty="0">
                <a:solidFill>
                  <a:srgbClr val="008000"/>
                </a:solidFill>
                <a:latin typeface="Arial"/>
                <a:cs typeface="Arial"/>
              </a:rPr>
              <a:t>1  FRANCE</a:t>
            </a:r>
            <a:r>
              <a:rPr sz="700" b="1" spc="-75" dirty="0">
                <a:solidFill>
                  <a:srgbClr val="008000"/>
                </a:solidFill>
                <a:latin typeface="Arial"/>
                <a:cs typeface="Arial"/>
              </a:rPr>
              <a:t> </a:t>
            </a:r>
            <a:r>
              <a:rPr sz="700" b="1" spc="-5" dirty="0">
                <a:solidFill>
                  <a:srgbClr val="008000"/>
                </a:solidFill>
                <a:latin typeface="Arial"/>
                <a:cs typeface="Arial"/>
              </a:rPr>
              <a:t>INFO</a:t>
            </a:r>
            <a:endParaRPr sz="700">
              <a:latin typeface="Arial"/>
              <a:cs typeface="Arial"/>
            </a:endParaRPr>
          </a:p>
        </p:txBody>
      </p:sp>
      <p:sp>
        <p:nvSpPr>
          <p:cNvPr id="38" name="object 38"/>
          <p:cNvSpPr txBox="1"/>
          <p:nvPr/>
        </p:nvSpPr>
        <p:spPr>
          <a:xfrm>
            <a:off x="6110783" y="8343755"/>
            <a:ext cx="229235" cy="248920"/>
          </a:xfrm>
          <a:prstGeom prst="rect">
            <a:avLst/>
          </a:prstGeom>
        </p:spPr>
        <p:txBody>
          <a:bodyPr vert="vert270" wrap="square" lIns="0" tIns="10160" rIns="0" bIns="0" rtlCol="0">
            <a:spAutoFit/>
          </a:bodyPr>
          <a:lstStyle/>
          <a:p>
            <a:pPr marL="12700" marR="5080" indent="43180">
              <a:lnSpc>
                <a:spcPts val="819"/>
              </a:lnSpc>
              <a:spcBef>
                <a:spcPts val="80"/>
              </a:spcBef>
            </a:pPr>
            <a:r>
              <a:rPr sz="700" b="1" dirty="0">
                <a:solidFill>
                  <a:srgbClr val="008000"/>
                </a:solidFill>
                <a:latin typeface="Arial"/>
                <a:cs typeface="Arial"/>
              </a:rPr>
              <a:t>NRJ  R</a:t>
            </a:r>
            <a:r>
              <a:rPr sz="700" b="1" spc="-5" dirty="0">
                <a:solidFill>
                  <a:srgbClr val="008000"/>
                </a:solidFill>
                <a:latin typeface="Arial"/>
                <a:cs typeface="Arial"/>
              </a:rPr>
              <a:t>TL2</a:t>
            </a:r>
            <a:endParaRPr sz="700">
              <a:latin typeface="Arial"/>
              <a:cs typeface="Arial"/>
            </a:endParaRPr>
          </a:p>
        </p:txBody>
      </p:sp>
      <p:sp>
        <p:nvSpPr>
          <p:cNvPr id="39" name="object 39"/>
          <p:cNvSpPr txBox="1"/>
          <p:nvPr/>
        </p:nvSpPr>
        <p:spPr>
          <a:xfrm>
            <a:off x="6554978" y="7366503"/>
            <a:ext cx="45847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08000"/>
                </a:solidFill>
                <a:latin typeface="Arial"/>
                <a:cs typeface="Arial"/>
              </a:rPr>
              <a:t>F</a:t>
            </a:r>
            <a:r>
              <a:rPr sz="600" b="1" spc="-5" dirty="0">
                <a:solidFill>
                  <a:srgbClr val="008000"/>
                </a:solidFill>
                <a:latin typeface="Arial"/>
                <a:cs typeface="Arial"/>
              </a:rPr>
              <a:t>réquence</a:t>
            </a:r>
            <a:endParaRPr sz="6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txBox="1"/>
          <p:nvPr/>
        </p:nvSpPr>
        <p:spPr>
          <a:xfrm>
            <a:off x="756158" y="712720"/>
            <a:ext cx="6278880" cy="1042669"/>
          </a:xfrm>
          <a:prstGeom prst="rect">
            <a:avLst/>
          </a:prstGeom>
        </p:spPr>
        <p:txBody>
          <a:bodyPr vert="horz" wrap="square" lIns="0" tIns="24765" rIns="0" bIns="0" rtlCol="0">
            <a:spAutoFit/>
          </a:bodyPr>
          <a:lstStyle/>
          <a:p>
            <a:pPr marL="240665" marR="5080" indent="-228600" algn="just">
              <a:lnSpc>
                <a:spcPts val="1380"/>
              </a:lnSpc>
              <a:spcBef>
                <a:spcPts val="195"/>
              </a:spcBef>
              <a:buFont typeface="Symbol"/>
              <a:buChar char=""/>
              <a:tabLst>
                <a:tab pos="241300" algn="l"/>
              </a:tabLst>
            </a:pPr>
            <a:r>
              <a:rPr sz="1200" spc="-5" dirty="0">
                <a:latin typeface="Arial"/>
                <a:cs typeface="Arial"/>
              </a:rPr>
              <a:t>La </a:t>
            </a:r>
            <a:r>
              <a:rPr sz="1200" b="1" dirty="0">
                <a:latin typeface="Arial"/>
                <a:cs typeface="Arial"/>
              </a:rPr>
              <a:t>Modulation d’Amplitude Grandes Ondes </a:t>
            </a:r>
            <a:r>
              <a:rPr sz="1200" spc="-5" dirty="0">
                <a:latin typeface="Arial"/>
                <a:cs typeface="Arial"/>
              </a:rPr>
              <a:t>(GO) qui couvre les </a:t>
            </a:r>
            <a:r>
              <a:rPr sz="1200" dirty="0">
                <a:latin typeface="Arial"/>
                <a:cs typeface="Arial"/>
              </a:rPr>
              <a:t>fréquences </a:t>
            </a:r>
            <a:r>
              <a:rPr sz="1200" spc="-5" dirty="0">
                <a:latin typeface="Arial"/>
                <a:cs typeface="Arial"/>
              </a:rPr>
              <a:t>de  150kHz </a:t>
            </a:r>
            <a:r>
              <a:rPr sz="1200" dirty="0">
                <a:latin typeface="Arial"/>
                <a:cs typeface="Arial"/>
              </a:rPr>
              <a:t>à </a:t>
            </a:r>
            <a:r>
              <a:rPr sz="1200" spc="-5" dirty="0">
                <a:latin typeface="Arial"/>
                <a:cs typeface="Arial"/>
              </a:rPr>
              <a:t>450kHz (en réalité on se limite </a:t>
            </a:r>
            <a:r>
              <a:rPr sz="1200" dirty="0">
                <a:latin typeface="Arial"/>
                <a:cs typeface="Arial"/>
              </a:rPr>
              <a:t>à </a:t>
            </a:r>
            <a:r>
              <a:rPr sz="1200" spc="-5" dirty="0">
                <a:latin typeface="Arial"/>
                <a:cs typeface="Arial"/>
              </a:rPr>
              <a:t>250kHz), peut porter sur de longues  distances, mais est sensible aux parasites. Voici quelques fréquences de stations  </a:t>
            </a:r>
            <a:r>
              <a:rPr sz="1200" dirty="0">
                <a:latin typeface="Arial"/>
                <a:cs typeface="Arial"/>
              </a:rPr>
              <a:t>émettrices</a:t>
            </a:r>
            <a:r>
              <a:rPr sz="1200" spc="-5" dirty="0">
                <a:latin typeface="Arial"/>
                <a:cs typeface="Arial"/>
              </a:rPr>
              <a:t> </a:t>
            </a:r>
            <a:r>
              <a:rPr sz="1200" dirty="0">
                <a:latin typeface="Arial"/>
                <a:cs typeface="Arial"/>
              </a:rPr>
              <a:t>:</a:t>
            </a:r>
            <a:endParaRPr sz="1200">
              <a:latin typeface="Arial"/>
              <a:cs typeface="Arial"/>
            </a:endParaRPr>
          </a:p>
          <a:p>
            <a:pPr>
              <a:lnSpc>
                <a:spcPct val="100000"/>
              </a:lnSpc>
              <a:spcBef>
                <a:spcPts val="40"/>
              </a:spcBef>
            </a:pPr>
            <a:endParaRPr sz="1000">
              <a:latin typeface="Arial"/>
              <a:cs typeface="Arial"/>
            </a:endParaRPr>
          </a:p>
          <a:p>
            <a:pPr marL="701040">
              <a:lnSpc>
                <a:spcPct val="100000"/>
              </a:lnSpc>
            </a:pPr>
            <a:r>
              <a:rPr sz="1000" b="1" spc="-5" dirty="0">
                <a:solidFill>
                  <a:srgbClr val="FF0000"/>
                </a:solidFill>
                <a:latin typeface="Arial"/>
                <a:cs typeface="Arial"/>
              </a:rPr>
              <a:t>Signal audio</a:t>
            </a:r>
            <a:r>
              <a:rPr sz="1000" b="1" spc="-10" dirty="0">
                <a:solidFill>
                  <a:srgbClr val="FF0000"/>
                </a:solidFill>
                <a:latin typeface="Arial"/>
                <a:cs typeface="Arial"/>
              </a:rPr>
              <a:t> </a:t>
            </a:r>
            <a:r>
              <a:rPr sz="1000" b="1" dirty="0">
                <a:solidFill>
                  <a:srgbClr val="FF0000"/>
                </a:solidFill>
                <a:latin typeface="Arial"/>
                <a:cs typeface="Arial"/>
              </a:rPr>
              <a:t>:</a:t>
            </a:r>
            <a:endParaRPr sz="1000">
              <a:latin typeface="Arial"/>
              <a:cs typeface="Arial"/>
            </a:endParaRPr>
          </a:p>
        </p:txBody>
      </p:sp>
      <p:sp>
        <p:nvSpPr>
          <p:cNvPr id="7" name="object 7"/>
          <p:cNvSpPr txBox="1"/>
          <p:nvPr/>
        </p:nvSpPr>
        <p:spPr>
          <a:xfrm>
            <a:off x="527558" y="3425976"/>
            <a:ext cx="6506209" cy="1116330"/>
          </a:xfrm>
          <a:prstGeom prst="rect">
            <a:avLst/>
          </a:prstGeom>
        </p:spPr>
        <p:txBody>
          <a:bodyPr vert="horz" wrap="square" lIns="0" tIns="102870" rIns="0" bIns="0" rtlCol="0">
            <a:spAutoFit/>
          </a:bodyPr>
          <a:lstStyle/>
          <a:p>
            <a:pPr marL="12700">
              <a:lnSpc>
                <a:spcPct val="100000"/>
              </a:lnSpc>
              <a:spcBef>
                <a:spcPts val="810"/>
              </a:spcBef>
            </a:pPr>
            <a:r>
              <a:rPr sz="1400" b="1" u="heavy" spc="-5" dirty="0">
                <a:solidFill>
                  <a:srgbClr val="0000FF"/>
                </a:solidFill>
                <a:uFill>
                  <a:solidFill>
                    <a:srgbClr val="0000FF"/>
                  </a:solidFill>
                </a:uFill>
                <a:latin typeface="Comic Sans MS"/>
                <a:cs typeface="Comic Sans MS"/>
              </a:rPr>
              <a:t>C.5.5 Exemple en </a:t>
            </a:r>
            <a:r>
              <a:rPr sz="1400" b="1" u="heavy" spc="-10" dirty="0">
                <a:solidFill>
                  <a:srgbClr val="0000FF"/>
                </a:solidFill>
                <a:uFill>
                  <a:solidFill>
                    <a:srgbClr val="0000FF"/>
                  </a:solidFill>
                </a:uFill>
                <a:latin typeface="Comic Sans MS"/>
                <a:cs typeface="Comic Sans MS"/>
              </a:rPr>
              <a:t>télédiffusion</a:t>
            </a:r>
            <a:r>
              <a:rPr sz="1400" b="1" u="heavy" spc="5" dirty="0">
                <a:solidFill>
                  <a:srgbClr val="0000FF"/>
                </a:solidFill>
                <a:uFill>
                  <a:solidFill>
                    <a:srgbClr val="0000FF"/>
                  </a:solidFill>
                </a:uFill>
                <a:latin typeface="Comic Sans MS"/>
                <a:cs typeface="Comic Sans MS"/>
              </a:rPr>
              <a:t> </a:t>
            </a:r>
            <a:r>
              <a:rPr sz="1400" b="1" u="heavy" spc="-5" dirty="0">
                <a:solidFill>
                  <a:srgbClr val="0000FF"/>
                </a:solidFill>
                <a:uFill>
                  <a:solidFill>
                    <a:srgbClr val="0000FF"/>
                  </a:solidFill>
                </a:uFill>
                <a:latin typeface="Comic Sans MS"/>
                <a:cs typeface="Comic Sans MS"/>
              </a:rPr>
              <a:t>hertzienne</a:t>
            </a:r>
            <a:endParaRPr sz="1400">
              <a:latin typeface="Comic Sans MS"/>
              <a:cs typeface="Comic Sans MS"/>
            </a:endParaRPr>
          </a:p>
          <a:p>
            <a:pPr marL="12700" marR="5080">
              <a:lnSpc>
                <a:spcPts val="1380"/>
              </a:lnSpc>
              <a:spcBef>
                <a:spcPts val="710"/>
              </a:spcBef>
            </a:pPr>
            <a:r>
              <a:rPr sz="1200" spc="-5" dirty="0">
                <a:latin typeface="Arial"/>
                <a:cs typeface="Arial"/>
              </a:rPr>
              <a:t>Dans la </a:t>
            </a:r>
            <a:r>
              <a:rPr sz="1200" b="1" dirty="0">
                <a:latin typeface="Arial"/>
                <a:cs typeface="Arial"/>
              </a:rPr>
              <a:t>bande de </a:t>
            </a:r>
            <a:r>
              <a:rPr sz="1200" b="1" spc="-5" dirty="0">
                <a:latin typeface="Arial"/>
                <a:cs typeface="Arial"/>
              </a:rPr>
              <a:t>télédiffusion UHF, </a:t>
            </a:r>
            <a:r>
              <a:rPr sz="1200" spc="-5" dirty="0">
                <a:latin typeface="Arial"/>
                <a:cs typeface="Arial"/>
              </a:rPr>
              <a:t>on dispose de 49 canaux repérés du canal 21 qui est </a:t>
            </a:r>
            <a:r>
              <a:rPr sz="1200" dirty="0">
                <a:latin typeface="Arial"/>
                <a:cs typeface="Arial"/>
              </a:rPr>
              <a:t>à  </a:t>
            </a:r>
            <a:r>
              <a:rPr sz="1200" spc="-5" dirty="0">
                <a:latin typeface="Arial"/>
                <a:cs typeface="Arial"/>
              </a:rPr>
              <a:t>470MHz, au canal 69 </a:t>
            </a:r>
            <a:r>
              <a:rPr sz="1200" dirty="0">
                <a:latin typeface="Arial"/>
                <a:cs typeface="Arial"/>
              </a:rPr>
              <a:t>à </a:t>
            </a:r>
            <a:r>
              <a:rPr sz="1200" spc="-5" dirty="0">
                <a:latin typeface="Arial"/>
                <a:cs typeface="Arial"/>
              </a:rPr>
              <a:t>862MHz, chaque canal est espacé de</a:t>
            </a:r>
            <a:r>
              <a:rPr sz="1200" spc="35" dirty="0">
                <a:latin typeface="Arial"/>
                <a:cs typeface="Arial"/>
              </a:rPr>
              <a:t> </a:t>
            </a:r>
            <a:r>
              <a:rPr sz="1200" spc="-5" dirty="0">
                <a:latin typeface="Arial"/>
                <a:cs typeface="Arial"/>
              </a:rPr>
              <a:t>8MHz.</a:t>
            </a:r>
            <a:endParaRPr sz="1200">
              <a:latin typeface="Arial"/>
              <a:cs typeface="Arial"/>
            </a:endParaRPr>
          </a:p>
          <a:p>
            <a:pPr>
              <a:lnSpc>
                <a:spcPct val="100000"/>
              </a:lnSpc>
              <a:spcBef>
                <a:spcPts val="20"/>
              </a:spcBef>
            </a:pPr>
            <a:endParaRPr sz="1100">
              <a:latin typeface="Arial"/>
              <a:cs typeface="Arial"/>
            </a:endParaRPr>
          </a:p>
          <a:p>
            <a:pPr marL="12700">
              <a:lnSpc>
                <a:spcPct val="100000"/>
              </a:lnSpc>
            </a:pPr>
            <a:r>
              <a:rPr sz="1200" dirty="0">
                <a:latin typeface="Arial"/>
                <a:cs typeface="Arial"/>
              </a:rPr>
              <a:t>On </a:t>
            </a:r>
            <a:r>
              <a:rPr sz="1200" spc="-5" dirty="0">
                <a:latin typeface="Arial"/>
                <a:cs typeface="Arial"/>
              </a:rPr>
              <a:t>peut </a:t>
            </a:r>
            <a:r>
              <a:rPr sz="1200" dirty="0">
                <a:latin typeface="Arial"/>
                <a:cs typeface="Arial"/>
              </a:rPr>
              <a:t>citer </a:t>
            </a:r>
            <a:r>
              <a:rPr sz="1200" spc="-5" dirty="0">
                <a:latin typeface="Arial"/>
                <a:cs typeface="Arial"/>
              </a:rPr>
              <a:t>par exemple dans notre région le relais-émetteur de l’Etoile</a:t>
            </a:r>
            <a:r>
              <a:rPr sz="1200" spc="30" dirty="0">
                <a:latin typeface="Arial"/>
                <a:cs typeface="Arial"/>
              </a:rPr>
              <a:t> </a:t>
            </a:r>
            <a:r>
              <a:rPr sz="1200" dirty="0">
                <a:latin typeface="Arial"/>
                <a:cs typeface="Arial"/>
              </a:rPr>
              <a:t>:</a:t>
            </a:r>
            <a:endParaRPr sz="1200">
              <a:latin typeface="Arial"/>
              <a:cs typeface="Arial"/>
            </a:endParaRPr>
          </a:p>
        </p:txBody>
      </p:sp>
      <p:sp>
        <p:nvSpPr>
          <p:cNvPr id="8" name="object 8"/>
          <p:cNvSpPr txBox="1"/>
          <p:nvPr/>
        </p:nvSpPr>
        <p:spPr>
          <a:xfrm>
            <a:off x="527558" y="8511790"/>
            <a:ext cx="6506845" cy="1083945"/>
          </a:xfrm>
          <a:prstGeom prst="rect">
            <a:avLst/>
          </a:prstGeom>
        </p:spPr>
        <p:txBody>
          <a:bodyPr vert="horz" wrap="square" lIns="0" tIns="24765" rIns="0" bIns="0" rtlCol="0">
            <a:spAutoFit/>
          </a:bodyPr>
          <a:lstStyle/>
          <a:p>
            <a:pPr marL="12700" marR="5715" algn="just">
              <a:lnSpc>
                <a:spcPts val="1380"/>
              </a:lnSpc>
              <a:spcBef>
                <a:spcPts val="195"/>
              </a:spcBef>
            </a:pPr>
            <a:r>
              <a:rPr sz="1200" spc="-5" dirty="0">
                <a:latin typeface="Arial"/>
                <a:cs typeface="Arial"/>
              </a:rPr>
              <a:t>Les différences de niveaux des signaux reçus sur l’antenne dépendent soit de la puissance  émise, soit d’un obstacle (immeuble, montagne…), soit encore de l’éloignement de</a:t>
            </a:r>
            <a:r>
              <a:rPr sz="1200" spc="20" dirty="0">
                <a:latin typeface="Arial"/>
                <a:cs typeface="Arial"/>
              </a:rPr>
              <a:t> </a:t>
            </a:r>
            <a:r>
              <a:rPr sz="1200" spc="-5" dirty="0">
                <a:latin typeface="Arial"/>
                <a:cs typeface="Arial"/>
              </a:rPr>
              <a:t>l’émetteur.</a:t>
            </a:r>
            <a:endParaRPr sz="1200">
              <a:latin typeface="Arial"/>
              <a:cs typeface="Arial"/>
            </a:endParaRPr>
          </a:p>
          <a:p>
            <a:pPr>
              <a:lnSpc>
                <a:spcPct val="100000"/>
              </a:lnSpc>
              <a:spcBef>
                <a:spcPts val="50"/>
              </a:spcBef>
            </a:pPr>
            <a:endParaRPr sz="1150">
              <a:latin typeface="Arial"/>
              <a:cs typeface="Arial"/>
            </a:endParaRPr>
          </a:p>
          <a:p>
            <a:pPr marL="12700" marR="5080" algn="just">
              <a:lnSpc>
                <a:spcPts val="1380"/>
              </a:lnSpc>
            </a:pPr>
            <a:r>
              <a:rPr sz="1200" spc="-5" dirty="0">
                <a:latin typeface="Arial"/>
                <a:cs typeface="Arial"/>
              </a:rPr>
              <a:t>Pour une réception optimale, le réglage du tuner du téléviseur se fait par chaque chaîne sur le  canal ayant le meilleur niveau. Les autres canaux plus faibles, provenant de d’autres émetteurs  plus lointains, sont utiles</a:t>
            </a:r>
            <a:r>
              <a:rPr sz="1200" spc="10" dirty="0">
                <a:latin typeface="Arial"/>
                <a:cs typeface="Arial"/>
              </a:rPr>
              <a:t> </a:t>
            </a:r>
            <a:r>
              <a:rPr sz="1200" spc="-5" dirty="0">
                <a:latin typeface="Arial"/>
                <a:cs typeface="Arial"/>
              </a:rPr>
              <a:t>ailleurs.</a:t>
            </a:r>
            <a:endParaRPr sz="1200">
              <a:latin typeface="Arial"/>
              <a:cs typeface="Arial"/>
            </a:endParaRPr>
          </a:p>
        </p:txBody>
      </p:sp>
      <p:sp>
        <p:nvSpPr>
          <p:cNvPr id="9" name="object 9"/>
          <p:cNvSpPr txBox="1"/>
          <p:nvPr/>
        </p:nvSpPr>
        <p:spPr>
          <a:xfrm>
            <a:off x="5251958" y="8023348"/>
            <a:ext cx="51435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00"/>
                </a:solidFill>
                <a:latin typeface="Arial"/>
                <a:cs typeface="Arial"/>
              </a:rPr>
              <a:t>F</a:t>
            </a:r>
            <a:r>
              <a:rPr sz="700" b="1" spc="-5" dirty="0">
                <a:solidFill>
                  <a:srgbClr val="008000"/>
                </a:solidFill>
                <a:latin typeface="Arial"/>
                <a:cs typeface="Arial"/>
              </a:rPr>
              <a:t>réquence</a:t>
            </a:r>
            <a:endParaRPr sz="700">
              <a:latin typeface="Arial"/>
              <a:cs typeface="Arial"/>
            </a:endParaRPr>
          </a:p>
        </p:txBody>
      </p:sp>
      <p:graphicFrame>
        <p:nvGraphicFramePr>
          <p:cNvPr id="10" name="object 10"/>
          <p:cNvGraphicFramePr>
            <a:graphicFrameLocks noGrp="1"/>
          </p:cNvGraphicFramePr>
          <p:nvPr/>
        </p:nvGraphicFramePr>
        <p:xfrm>
          <a:off x="4848605" y="2439161"/>
          <a:ext cx="2052955" cy="866775"/>
        </p:xfrm>
        <a:graphic>
          <a:graphicData uri="http://schemas.openxmlformats.org/drawingml/2006/table">
            <a:tbl>
              <a:tblPr firstRow="1" bandRow="1">
                <a:tableStyleId>{2D5ABB26-0587-4C30-8999-92F81FD0307C}</a:tableStyleId>
              </a:tblPr>
              <a:tblGrid>
                <a:gridCol w="1214755"/>
                <a:gridCol w="809625"/>
              </a:tblGrid>
              <a:tr h="173355">
                <a:tc>
                  <a:txBody>
                    <a:bodyPr/>
                    <a:lstStyle/>
                    <a:p>
                      <a:pPr algn="ctr">
                        <a:lnSpc>
                          <a:spcPts val="1265"/>
                        </a:lnSpc>
                      </a:pPr>
                      <a:r>
                        <a:rPr sz="1100" b="1" spc="-5" dirty="0">
                          <a:solidFill>
                            <a:srgbClr val="9A3300"/>
                          </a:solidFill>
                          <a:latin typeface="Arial"/>
                          <a:cs typeface="Arial"/>
                        </a:rPr>
                        <a:t>France</a:t>
                      </a:r>
                      <a:r>
                        <a:rPr sz="1100" b="1" spc="-10" dirty="0">
                          <a:solidFill>
                            <a:srgbClr val="9A3300"/>
                          </a:solidFill>
                          <a:latin typeface="Arial"/>
                          <a:cs typeface="Arial"/>
                        </a:rPr>
                        <a:t> </a:t>
                      </a:r>
                      <a:r>
                        <a:rPr sz="1100" b="1" spc="-5" dirty="0">
                          <a:solidFill>
                            <a:srgbClr val="9A3300"/>
                          </a:solidFill>
                          <a:latin typeface="Arial"/>
                          <a:cs typeface="Arial"/>
                        </a:rPr>
                        <a:t>Inter</a:t>
                      </a:r>
                      <a:endParaRPr sz="1100">
                        <a:latin typeface="Arial"/>
                        <a:cs typeface="Arial"/>
                      </a:endParaRPr>
                    </a:p>
                  </a:txBody>
                  <a:tcPr marL="0" marR="0" marT="0" marB="0">
                    <a:lnL w="19050">
                      <a:solidFill>
                        <a:srgbClr val="9A3300"/>
                      </a:solidFill>
                      <a:prstDash val="solid"/>
                    </a:lnL>
                    <a:lnR w="6350">
                      <a:solidFill>
                        <a:srgbClr val="000000"/>
                      </a:solidFill>
                      <a:prstDash val="solid"/>
                    </a:lnR>
                    <a:lnT w="19050">
                      <a:solidFill>
                        <a:srgbClr val="9A3300"/>
                      </a:solidFill>
                      <a:prstDash val="solid"/>
                    </a:lnT>
                    <a:lnB w="6350">
                      <a:solidFill>
                        <a:srgbClr val="000000"/>
                      </a:solidFill>
                      <a:prstDash val="solid"/>
                    </a:lnB>
                  </a:tcPr>
                </a:tc>
                <a:tc>
                  <a:txBody>
                    <a:bodyPr/>
                    <a:lstStyle/>
                    <a:p>
                      <a:pPr algn="ctr">
                        <a:lnSpc>
                          <a:spcPts val="1265"/>
                        </a:lnSpc>
                      </a:pPr>
                      <a:r>
                        <a:rPr sz="1100" b="1" spc="-5" dirty="0">
                          <a:solidFill>
                            <a:srgbClr val="9A3300"/>
                          </a:solidFill>
                          <a:latin typeface="Arial"/>
                          <a:cs typeface="Arial"/>
                        </a:rPr>
                        <a:t>162kHz</a:t>
                      </a:r>
                      <a:endParaRPr sz="1100">
                        <a:latin typeface="Arial"/>
                        <a:cs typeface="Arial"/>
                      </a:endParaRPr>
                    </a:p>
                  </a:txBody>
                  <a:tcPr marL="0" marR="0" marT="0" marB="0">
                    <a:lnL w="6350">
                      <a:solidFill>
                        <a:srgbClr val="000000"/>
                      </a:solidFill>
                      <a:prstDash val="solid"/>
                    </a:lnL>
                    <a:lnR w="19050">
                      <a:solidFill>
                        <a:srgbClr val="9A3300"/>
                      </a:solidFill>
                      <a:prstDash val="solid"/>
                    </a:lnR>
                    <a:lnT w="19050">
                      <a:solidFill>
                        <a:srgbClr val="9A3300"/>
                      </a:solidFill>
                      <a:prstDash val="solid"/>
                    </a:lnT>
                    <a:lnB w="6350">
                      <a:solidFill>
                        <a:srgbClr val="000000"/>
                      </a:solidFill>
                      <a:prstDash val="solid"/>
                    </a:lnB>
                  </a:tcPr>
                </a:tc>
              </a:tr>
              <a:tr h="166877">
                <a:tc>
                  <a:txBody>
                    <a:bodyPr/>
                    <a:lstStyle/>
                    <a:p>
                      <a:pPr algn="ctr">
                        <a:lnSpc>
                          <a:spcPts val="1215"/>
                        </a:lnSpc>
                      </a:pPr>
                      <a:r>
                        <a:rPr sz="1100" b="1" spc="-5" dirty="0">
                          <a:solidFill>
                            <a:srgbClr val="9A3300"/>
                          </a:solidFill>
                          <a:latin typeface="Arial"/>
                          <a:cs typeface="Arial"/>
                        </a:rPr>
                        <a:t>Europe</a:t>
                      </a:r>
                      <a:r>
                        <a:rPr sz="1100" b="1" spc="-10" dirty="0">
                          <a:solidFill>
                            <a:srgbClr val="9A3300"/>
                          </a:solidFill>
                          <a:latin typeface="Arial"/>
                          <a:cs typeface="Arial"/>
                        </a:rPr>
                        <a:t> </a:t>
                      </a:r>
                      <a:r>
                        <a:rPr sz="1100" b="1" spc="-5" dirty="0">
                          <a:solidFill>
                            <a:srgbClr val="9A3300"/>
                          </a:solidFill>
                          <a:latin typeface="Arial"/>
                          <a:cs typeface="Arial"/>
                        </a:rPr>
                        <a:t>1</a:t>
                      </a:r>
                      <a:endParaRPr sz="11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15"/>
                        </a:lnSpc>
                      </a:pPr>
                      <a:r>
                        <a:rPr sz="1100" b="1" spc="-5" dirty="0">
                          <a:solidFill>
                            <a:srgbClr val="9A3300"/>
                          </a:solidFill>
                          <a:latin typeface="Arial"/>
                          <a:cs typeface="Arial"/>
                        </a:rPr>
                        <a:t>183kHz</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6350">
                      <a:solidFill>
                        <a:srgbClr val="000000"/>
                      </a:solidFill>
                      <a:prstDash val="solid"/>
                    </a:lnB>
                  </a:tcPr>
                </a:tc>
              </a:tr>
              <a:tr h="166877">
                <a:tc>
                  <a:txBody>
                    <a:bodyPr/>
                    <a:lstStyle/>
                    <a:p>
                      <a:pPr algn="ctr">
                        <a:lnSpc>
                          <a:spcPts val="1215"/>
                        </a:lnSpc>
                      </a:pPr>
                      <a:r>
                        <a:rPr sz="1100" b="1" spc="-5" dirty="0">
                          <a:solidFill>
                            <a:srgbClr val="9A3300"/>
                          </a:solidFill>
                          <a:latin typeface="Arial"/>
                          <a:cs typeface="Arial"/>
                        </a:rPr>
                        <a:t>BBC</a:t>
                      </a:r>
                      <a:endParaRPr sz="11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15"/>
                        </a:lnSpc>
                      </a:pPr>
                      <a:r>
                        <a:rPr sz="1100" b="1" spc="-5" dirty="0">
                          <a:solidFill>
                            <a:srgbClr val="9A3300"/>
                          </a:solidFill>
                          <a:latin typeface="Arial"/>
                          <a:cs typeface="Arial"/>
                        </a:rPr>
                        <a:t>198kHz</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6350">
                      <a:solidFill>
                        <a:srgbClr val="000000"/>
                      </a:solidFill>
                      <a:prstDash val="solid"/>
                    </a:lnB>
                  </a:tcPr>
                </a:tc>
              </a:tr>
              <a:tr h="166877">
                <a:tc>
                  <a:txBody>
                    <a:bodyPr/>
                    <a:lstStyle/>
                    <a:p>
                      <a:pPr algn="ctr">
                        <a:lnSpc>
                          <a:spcPts val="1215"/>
                        </a:lnSpc>
                      </a:pPr>
                      <a:r>
                        <a:rPr sz="1100" b="1" spc="-5" dirty="0">
                          <a:solidFill>
                            <a:srgbClr val="9A3300"/>
                          </a:solidFill>
                          <a:latin typeface="Arial"/>
                          <a:cs typeface="Arial"/>
                        </a:rPr>
                        <a:t>RMC</a:t>
                      </a:r>
                      <a:endParaRPr sz="11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15"/>
                        </a:lnSpc>
                      </a:pPr>
                      <a:r>
                        <a:rPr sz="1100" b="1" spc="-5" dirty="0">
                          <a:solidFill>
                            <a:srgbClr val="9A3300"/>
                          </a:solidFill>
                          <a:latin typeface="Arial"/>
                          <a:cs typeface="Arial"/>
                        </a:rPr>
                        <a:t>216kHz</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6350">
                      <a:solidFill>
                        <a:srgbClr val="000000"/>
                      </a:solidFill>
                      <a:prstDash val="solid"/>
                    </a:lnB>
                  </a:tcPr>
                </a:tc>
              </a:tr>
              <a:tr h="173354">
                <a:tc>
                  <a:txBody>
                    <a:bodyPr/>
                    <a:lstStyle/>
                    <a:p>
                      <a:pPr algn="ctr">
                        <a:lnSpc>
                          <a:spcPts val="1265"/>
                        </a:lnSpc>
                      </a:pPr>
                      <a:r>
                        <a:rPr sz="1100" b="1" spc="-5" dirty="0">
                          <a:solidFill>
                            <a:srgbClr val="9A3300"/>
                          </a:solidFill>
                          <a:latin typeface="Arial"/>
                          <a:cs typeface="Arial"/>
                        </a:rPr>
                        <a:t>RTL</a:t>
                      </a:r>
                      <a:endParaRPr sz="11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19050">
                      <a:solidFill>
                        <a:srgbClr val="9A3300"/>
                      </a:solidFill>
                      <a:prstDash val="solid"/>
                    </a:lnB>
                  </a:tcPr>
                </a:tc>
                <a:tc>
                  <a:txBody>
                    <a:bodyPr/>
                    <a:lstStyle/>
                    <a:p>
                      <a:pPr algn="ctr">
                        <a:lnSpc>
                          <a:spcPts val="1265"/>
                        </a:lnSpc>
                      </a:pPr>
                      <a:r>
                        <a:rPr sz="1100" b="1" spc="-5" dirty="0">
                          <a:solidFill>
                            <a:srgbClr val="9A3300"/>
                          </a:solidFill>
                          <a:latin typeface="Arial"/>
                          <a:cs typeface="Arial"/>
                        </a:rPr>
                        <a:t>234kHz</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19050">
                      <a:solidFill>
                        <a:srgbClr val="9A3300"/>
                      </a:solidFill>
                      <a:prstDash val="solid"/>
                    </a:lnB>
                  </a:tcPr>
                </a:tc>
              </a:tr>
            </a:tbl>
          </a:graphicData>
        </a:graphic>
      </p:graphicFrame>
      <p:sp>
        <p:nvSpPr>
          <p:cNvPr id="11" name="object 11"/>
          <p:cNvSpPr txBox="1"/>
          <p:nvPr/>
        </p:nvSpPr>
        <p:spPr>
          <a:xfrm>
            <a:off x="1301756" y="2131566"/>
            <a:ext cx="1002030" cy="178435"/>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0000"/>
                </a:solidFill>
                <a:latin typeface="Arial"/>
                <a:cs typeface="Arial"/>
              </a:rPr>
              <a:t>Onde porteuse</a:t>
            </a:r>
            <a:r>
              <a:rPr sz="1000" b="1" spc="-85" dirty="0">
                <a:solidFill>
                  <a:srgbClr val="FF0000"/>
                </a:solidFill>
                <a:latin typeface="Arial"/>
                <a:cs typeface="Arial"/>
              </a:rPr>
              <a:t> </a:t>
            </a:r>
            <a:r>
              <a:rPr sz="1000" b="1" dirty="0">
                <a:solidFill>
                  <a:srgbClr val="FF0000"/>
                </a:solidFill>
                <a:latin typeface="Arial"/>
                <a:cs typeface="Arial"/>
              </a:rPr>
              <a:t>:</a:t>
            </a:r>
            <a:endParaRPr sz="1000">
              <a:latin typeface="Arial"/>
              <a:cs typeface="Arial"/>
            </a:endParaRPr>
          </a:p>
        </p:txBody>
      </p:sp>
      <p:sp>
        <p:nvSpPr>
          <p:cNvPr id="12" name="object 12"/>
          <p:cNvSpPr txBox="1"/>
          <p:nvPr/>
        </p:nvSpPr>
        <p:spPr>
          <a:xfrm>
            <a:off x="1226320" y="2657341"/>
            <a:ext cx="1076960" cy="323850"/>
          </a:xfrm>
          <a:prstGeom prst="rect">
            <a:avLst/>
          </a:prstGeom>
        </p:spPr>
        <p:txBody>
          <a:bodyPr vert="horz" wrap="square" lIns="0" tIns="12700" rIns="0" bIns="0" rtlCol="0">
            <a:spAutoFit/>
          </a:bodyPr>
          <a:lstStyle/>
          <a:p>
            <a:pPr marR="5080" algn="r">
              <a:lnSpc>
                <a:spcPts val="1175"/>
              </a:lnSpc>
              <a:spcBef>
                <a:spcPts val="100"/>
              </a:spcBef>
            </a:pPr>
            <a:r>
              <a:rPr sz="1000" b="1" spc="-5" dirty="0">
                <a:solidFill>
                  <a:srgbClr val="0000FF"/>
                </a:solidFill>
                <a:latin typeface="Arial"/>
                <a:cs typeface="Arial"/>
              </a:rPr>
              <a:t>Signal modulé</a:t>
            </a:r>
            <a:r>
              <a:rPr sz="1000" b="1" spc="-80" dirty="0">
                <a:solidFill>
                  <a:srgbClr val="0000FF"/>
                </a:solidFill>
                <a:latin typeface="Arial"/>
                <a:cs typeface="Arial"/>
              </a:rPr>
              <a:t> </a:t>
            </a:r>
            <a:r>
              <a:rPr sz="1000" b="1" spc="-5" dirty="0">
                <a:solidFill>
                  <a:srgbClr val="0000FF"/>
                </a:solidFill>
                <a:latin typeface="Arial"/>
                <a:cs typeface="Arial"/>
              </a:rPr>
              <a:t>en</a:t>
            </a:r>
            <a:endParaRPr sz="1000">
              <a:latin typeface="Arial"/>
              <a:cs typeface="Arial"/>
            </a:endParaRPr>
          </a:p>
          <a:p>
            <a:pPr marR="5715" algn="r">
              <a:lnSpc>
                <a:spcPts val="1175"/>
              </a:lnSpc>
            </a:pPr>
            <a:r>
              <a:rPr sz="1000" b="1" spc="-5" dirty="0">
                <a:solidFill>
                  <a:srgbClr val="0000FF"/>
                </a:solidFill>
                <a:latin typeface="Arial"/>
                <a:cs typeface="Arial"/>
              </a:rPr>
              <a:t>amplitude</a:t>
            </a:r>
            <a:r>
              <a:rPr sz="1000" b="1" spc="-90" dirty="0">
                <a:solidFill>
                  <a:srgbClr val="0000FF"/>
                </a:solidFill>
                <a:latin typeface="Arial"/>
                <a:cs typeface="Arial"/>
              </a:rPr>
              <a:t> </a:t>
            </a:r>
            <a:r>
              <a:rPr sz="1000" b="1" dirty="0">
                <a:solidFill>
                  <a:srgbClr val="0000FF"/>
                </a:solidFill>
                <a:latin typeface="Arial"/>
                <a:cs typeface="Arial"/>
              </a:rPr>
              <a:t>:</a:t>
            </a:r>
            <a:endParaRPr sz="1000">
              <a:latin typeface="Arial"/>
              <a:cs typeface="Arial"/>
            </a:endParaRPr>
          </a:p>
        </p:txBody>
      </p:sp>
      <p:sp>
        <p:nvSpPr>
          <p:cNvPr id="13" name="object 13"/>
          <p:cNvSpPr/>
          <p:nvPr/>
        </p:nvSpPr>
        <p:spPr>
          <a:xfrm>
            <a:off x="2435351" y="1404366"/>
            <a:ext cx="2119122" cy="1812030"/>
          </a:xfrm>
          <a:prstGeom prst="rect">
            <a:avLst/>
          </a:prstGeom>
          <a:blipFill>
            <a:blip r:embed="rId3" cstate="print"/>
            <a:stretch>
              <a:fillRect/>
            </a:stretch>
          </a:blipFill>
        </p:spPr>
        <p:txBody>
          <a:bodyPr wrap="square" lIns="0" tIns="0" rIns="0" bIns="0" rtlCol="0"/>
          <a:lstStyle/>
          <a:p>
            <a:endParaRPr/>
          </a:p>
        </p:txBody>
      </p:sp>
      <p:grpSp>
        <p:nvGrpSpPr>
          <p:cNvPr id="14" name="object 14"/>
          <p:cNvGrpSpPr/>
          <p:nvPr/>
        </p:nvGrpSpPr>
        <p:grpSpPr>
          <a:xfrm>
            <a:off x="1182242" y="4611242"/>
            <a:ext cx="1530985" cy="1177290"/>
            <a:chOff x="1182242" y="4611242"/>
            <a:chExt cx="1530985" cy="1177290"/>
          </a:xfrm>
        </p:grpSpPr>
        <p:sp>
          <p:nvSpPr>
            <p:cNvPr id="15" name="object 15"/>
            <p:cNvSpPr/>
            <p:nvPr/>
          </p:nvSpPr>
          <p:spPr>
            <a:xfrm>
              <a:off x="1191767" y="4620767"/>
              <a:ext cx="1511935" cy="1158240"/>
            </a:xfrm>
            <a:custGeom>
              <a:avLst/>
              <a:gdLst/>
              <a:ahLst/>
              <a:cxnLst/>
              <a:rect l="l" t="t" r="r" b="b"/>
              <a:pathLst>
                <a:path w="1511935" h="1158239">
                  <a:moveTo>
                    <a:pt x="0" y="1158239"/>
                  </a:moveTo>
                  <a:lnTo>
                    <a:pt x="1511808" y="1158239"/>
                  </a:lnTo>
                  <a:lnTo>
                    <a:pt x="1511808" y="0"/>
                  </a:lnTo>
                  <a:lnTo>
                    <a:pt x="0" y="0"/>
                  </a:lnTo>
                  <a:lnTo>
                    <a:pt x="0" y="1158239"/>
                  </a:lnTo>
                  <a:close/>
                </a:path>
              </a:pathLst>
            </a:custGeom>
            <a:ln w="19050">
              <a:solidFill>
                <a:srgbClr val="FF0000"/>
              </a:solidFill>
            </a:ln>
          </p:spPr>
          <p:txBody>
            <a:bodyPr wrap="square" lIns="0" tIns="0" rIns="0" bIns="0" rtlCol="0"/>
            <a:lstStyle/>
            <a:p>
              <a:endParaRPr/>
            </a:p>
          </p:txBody>
        </p:sp>
        <p:sp>
          <p:nvSpPr>
            <p:cNvPr id="16" name="object 16"/>
            <p:cNvSpPr/>
            <p:nvPr/>
          </p:nvSpPr>
          <p:spPr>
            <a:xfrm>
              <a:off x="1255775" y="4676390"/>
              <a:ext cx="1388248" cy="1046988"/>
            </a:xfrm>
            <a:prstGeom prst="rect">
              <a:avLst/>
            </a:prstGeom>
            <a:blipFill>
              <a:blip r:embed="rId4" cstate="print"/>
              <a:stretch>
                <a:fillRect/>
              </a:stretch>
            </a:blipFill>
          </p:spPr>
          <p:txBody>
            <a:bodyPr wrap="square" lIns="0" tIns="0" rIns="0" bIns="0" rtlCol="0"/>
            <a:lstStyle/>
            <a:p>
              <a:endParaRPr/>
            </a:p>
          </p:txBody>
        </p:sp>
      </p:grpSp>
      <p:grpSp>
        <p:nvGrpSpPr>
          <p:cNvPr id="17" name="object 17"/>
          <p:cNvGrpSpPr/>
          <p:nvPr/>
        </p:nvGrpSpPr>
        <p:grpSpPr>
          <a:xfrm>
            <a:off x="4977384" y="1328166"/>
            <a:ext cx="1682114" cy="1091565"/>
            <a:chOff x="4977384" y="1328166"/>
            <a:chExt cx="1682114" cy="1091565"/>
          </a:xfrm>
        </p:grpSpPr>
        <p:sp>
          <p:nvSpPr>
            <p:cNvPr id="18" name="object 18"/>
            <p:cNvSpPr/>
            <p:nvPr/>
          </p:nvSpPr>
          <p:spPr>
            <a:xfrm>
              <a:off x="4981956" y="1332738"/>
              <a:ext cx="1672589" cy="1082040"/>
            </a:xfrm>
            <a:custGeom>
              <a:avLst/>
              <a:gdLst/>
              <a:ahLst/>
              <a:cxnLst/>
              <a:rect l="l" t="t" r="r" b="b"/>
              <a:pathLst>
                <a:path w="1672590" h="1082039">
                  <a:moveTo>
                    <a:pt x="0" y="1082040"/>
                  </a:moveTo>
                  <a:lnTo>
                    <a:pt x="1672590" y="1082040"/>
                  </a:lnTo>
                  <a:lnTo>
                    <a:pt x="1672590" y="0"/>
                  </a:lnTo>
                  <a:lnTo>
                    <a:pt x="0" y="0"/>
                  </a:lnTo>
                  <a:lnTo>
                    <a:pt x="0" y="1082040"/>
                  </a:lnTo>
                  <a:close/>
                </a:path>
              </a:pathLst>
            </a:custGeom>
            <a:ln w="9144">
              <a:solidFill>
                <a:srgbClr val="FF0000"/>
              </a:solidFill>
            </a:ln>
          </p:spPr>
          <p:txBody>
            <a:bodyPr wrap="square" lIns="0" tIns="0" rIns="0" bIns="0" rtlCol="0"/>
            <a:lstStyle/>
            <a:p>
              <a:endParaRPr/>
            </a:p>
          </p:txBody>
        </p:sp>
        <p:sp>
          <p:nvSpPr>
            <p:cNvPr id="19" name="object 19"/>
            <p:cNvSpPr/>
            <p:nvPr/>
          </p:nvSpPr>
          <p:spPr>
            <a:xfrm>
              <a:off x="5077968" y="1383788"/>
              <a:ext cx="1481780" cy="980694"/>
            </a:xfrm>
            <a:prstGeom prst="rect">
              <a:avLst/>
            </a:prstGeom>
            <a:blipFill>
              <a:blip r:embed="rId5" cstate="print"/>
              <a:stretch>
                <a:fillRect/>
              </a:stretch>
            </a:blipFill>
          </p:spPr>
          <p:txBody>
            <a:bodyPr wrap="square" lIns="0" tIns="0" rIns="0" bIns="0" rtlCol="0"/>
            <a:lstStyle/>
            <a:p>
              <a:endParaRPr/>
            </a:p>
          </p:txBody>
        </p:sp>
      </p:grpSp>
      <p:graphicFrame>
        <p:nvGraphicFramePr>
          <p:cNvPr id="20" name="object 20"/>
          <p:cNvGraphicFramePr>
            <a:graphicFrameLocks noGrp="1"/>
          </p:cNvGraphicFramePr>
          <p:nvPr/>
        </p:nvGraphicFramePr>
        <p:xfrm>
          <a:off x="3473196" y="4594859"/>
          <a:ext cx="2683510" cy="1200150"/>
        </p:xfrm>
        <a:graphic>
          <a:graphicData uri="http://schemas.openxmlformats.org/drawingml/2006/table">
            <a:tbl>
              <a:tblPr firstRow="1" bandRow="1">
                <a:tableStyleId>{2D5ABB26-0587-4C30-8999-92F81FD0307C}</a:tableStyleId>
              </a:tblPr>
              <a:tblGrid>
                <a:gridCol w="1214755"/>
                <a:gridCol w="1439545"/>
              </a:tblGrid>
              <a:tr h="173354">
                <a:tc>
                  <a:txBody>
                    <a:bodyPr/>
                    <a:lstStyle/>
                    <a:p>
                      <a:pPr algn="ctr">
                        <a:lnSpc>
                          <a:spcPts val="1265"/>
                        </a:lnSpc>
                      </a:pPr>
                      <a:r>
                        <a:rPr sz="1100" b="1" spc="-5" dirty="0">
                          <a:solidFill>
                            <a:srgbClr val="9A3300"/>
                          </a:solidFill>
                          <a:latin typeface="Arial"/>
                          <a:cs typeface="Arial"/>
                        </a:rPr>
                        <a:t>Canal + </a:t>
                      </a:r>
                      <a:r>
                        <a:rPr sz="900" spc="-5" dirty="0">
                          <a:solidFill>
                            <a:srgbClr val="9A3300"/>
                          </a:solidFill>
                          <a:latin typeface="Arial"/>
                          <a:cs typeface="Arial"/>
                        </a:rPr>
                        <a:t>(en</a:t>
                      </a:r>
                      <a:r>
                        <a:rPr sz="900" spc="-25" dirty="0">
                          <a:solidFill>
                            <a:srgbClr val="9A3300"/>
                          </a:solidFill>
                          <a:latin typeface="Arial"/>
                          <a:cs typeface="Arial"/>
                        </a:rPr>
                        <a:t> </a:t>
                      </a:r>
                      <a:r>
                        <a:rPr sz="900" spc="-5" dirty="0">
                          <a:solidFill>
                            <a:srgbClr val="9A3300"/>
                          </a:solidFill>
                          <a:latin typeface="Arial"/>
                          <a:cs typeface="Arial"/>
                        </a:rPr>
                        <a:t>VHF)</a:t>
                      </a:r>
                      <a:endParaRPr sz="900">
                        <a:latin typeface="Arial"/>
                        <a:cs typeface="Arial"/>
                      </a:endParaRPr>
                    </a:p>
                  </a:txBody>
                  <a:tcPr marL="0" marR="0" marT="0" marB="0">
                    <a:lnL w="19050">
                      <a:solidFill>
                        <a:srgbClr val="9A3300"/>
                      </a:solidFill>
                      <a:prstDash val="solid"/>
                    </a:lnL>
                    <a:lnR w="6350">
                      <a:solidFill>
                        <a:srgbClr val="000000"/>
                      </a:solidFill>
                      <a:prstDash val="solid"/>
                    </a:lnR>
                    <a:lnT w="19050">
                      <a:solidFill>
                        <a:srgbClr val="9A3300"/>
                      </a:solidFill>
                      <a:prstDash val="solid"/>
                    </a:lnT>
                    <a:lnB w="6350">
                      <a:solidFill>
                        <a:srgbClr val="000000"/>
                      </a:solidFill>
                      <a:prstDash val="solid"/>
                    </a:lnB>
                  </a:tcPr>
                </a:tc>
                <a:tc>
                  <a:txBody>
                    <a:bodyPr/>
                    <a:lstStyle/>
                    <a:p>
                      <a:pPr algn="ctr">
                        <a:lnSpc>
                          <a:spcPts val="1265"/>
                        </a:lnSpc>
                      </a:pPr>
                      <a:r>
                        <a:rPr sz="900" b="1" spc="-5" dirty="0">
                          <a:solidFill>
                            <a:srgbClr val="9A3300"/>
                          </a:solidFill>
                          <a:latin typeface="Arial"/>
                          <a:cs typeface="Arial"/>
                        </a:rPr>
                        <a:t>(canal 05)</a:t>
                      </a:r>
                      <a:r>
                        <a:rPr sz="900" b="1" spc="35" dirty="0">
                          <a:solidFill>
                            <a:srgbClr val="9A3300"/>
                          </a:solidFill>
                          <a:latin typeface="Arial"/>
                          <a:cs typeface="Arial"/>
                        </a:rPr>
                        <a:t> </a:t>
                      </a:r>
                      <a:r>
                        <a:rPr sz="1100" b="1" spc="-5" dirty="0">
                          <a:solidFill>
                            <a:srgbClr val="9A3300"/>
                          </a:solidFill>
                          <a:latin typeface="Arial"/>
                          <a:cs typeface="Arial"/>
                        </a:rPr>
                        <a:t>176.00MHz</a:t>
                      </a:r>
                      <a:endParaRPr sz="1100">
                        <a:latin typeface="Arial"/>
                        <a:cs typeface="Arial"/>
                      </a:endParaRPr>
                    </a:p>
                  </a:txBody>
                  <a:tcPr marL="0" marR="0" marT="0" marB="0">
                    <a:lnL w="6350">
                      <a:solidFill>
                        <a:srgbClr val="000000"/>
                      </a:solidFill>
                      <a:prstDash val="solid"/>
                    </a:lnL>
                    <a:lnR w="19050">
                      <a:solidFill>
                        <a:srgbClr val="9A3300"/>
                      </a:solidFill>
                      <a:prstDash val="solid"/>
                    </a:lnR>
                    <a:lnT w="19050">
                      <a:solidFill>
                        <a:srgbClr val="9A3300"/>
                      </a:solidFill>
                      <a:prstDash val="solid"/>
                    </a:lnT>
                    <a:lnB w="6350">
                      <a:solidFill>
                        <a:srgbClr val="000000"/>
                      </a:solidFill>
                      <a:prstDash val="solid"/>
                    </a:lnB>
                  </a:tcPr>
                </a:tc>
              </a:tr>
              <a:tr h="166878">
                <a:tc>
                  <a:txBody>
                    <a:bodyPr/>
                    <a:lstStyle/>
                    <a:p>
                      <a:pPr algn="ctr">
                        <a:lnSpc>
                          <a:spcPts val="1215"/>
                        </a:lnSpc>
                      </a:pPr>
                      <a:r>
                        <a:rPr sz="1100" b="1" spc="-5" dirty="0">
                          <a:solidFill>
                            <a:srgbClr val="9A3300"/>
                          </a:solidFill>
                          <a:latin typeface="Arial"/>
                          <a:cs typeface="Arial"/>
                        </a:rPr>
                        <a:t>TF1</a:t>
                      </a:r>
                      <a:endParaRPr sz="11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15"/>
                        </a:lnSpc>
                      </a:pPr>
                      <a:r>
                        <a:rPr sz="900" b="1" spc="-5" dirty="0">
                          <a:solidFill>
                            <a:srgbClr val="9A3300"/>
                          </a:solidFill>
                          <a:latin typeface="Arial"/>
                          <a:cs typeface="Arial"/>
                        </a:rPr>
                        <a:t>(canal 29)</a:t>
                      </a:r>
                      <a:r>
                        <a:rPr sz="900" b="1" spc="35" dirty="0">
                          <a:solidFill>
                            <a:srgbClr val="9A3300"/>
                          </a:solidFill>
                          <a:latin typeface="Arial"/>
                          <a:cs typeface="Arial"/>
                        </a:rPr>
                        <a:t> </a:t>
                      </a:r>
                      <a:r>
                        <a:rPr sz="1100" b="1" spc="-5" dirty="0">
                          <a:solidFill>
                            <a:srgbClr val="9A3300"/>
                          </a:solidFill>
                          <a:latin typeface="Arial"/>
                          <a:cs typeface="Arial"/>
                        </a:rPr>
                        <a:t>535.25MHz</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6350">
                      <a:solidFill>
                        <a:srgbClr val="000000"/>
                      </a:solidFill>
                      <a:prstDash val="solid"/>
                    </a:lnB>
                  </a:tcPr>
                </a:tc>
              </a:tr>
              <a:tr h="166877">
                <a:tc>
                  <a:txBody>
                    <a:bodyPr/>
                    <a:lstStyle/>
                    <a:p>
                      <a:pPr algn="ctr">
                        <a:lnSpc>
                          <a:spcPts val="1215"/>
                        </a:lnSpc>
                      </a:pPr>
                      <a:r>
                        <a:rPr sz="1100" b="1" spc="-5" dirty="0">
                          <a:solidFill>
                            <a:srgbClr val="9A3300"/>
                          </a:solidFill>
                          <a:latin typeface="Arial"/>
                          <a:cs typeface="Arial"/>
                        </a:rPr>
                        <a:t>FR2</a:t>
                      </a:r>
                      <a:endParaRPr sz="11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15"/>
                        </a:lnSpc>
                      </a:pPr>
                      <a:r>
                        <a:rPr sz="900" b="1" spc="-5" dirty="0">
                          <a:solidFill>
                            <a:srgbClr val="9A3300"/>
                          </a:solidFill>
                          <a:latin typeface="Arial"/>
                          <a:cs typeface="Arial"/>
                        </a:rPr>
                        <a:t>(canal 23)</a:t>
                      </a:r>
                      <a:r>
                        <a:rPr sz="900" b="1" spc="35" dirty="0">
                          <a:solidFill>
                            <a:srgbClr val="9A3300"/>
                          </a:solidFill>
                          <a:latin typeface="Arial"/>
                          <a:cs typeface="Arial"/>
                        </a:rPr>
                        <a:t> </a:t>
                      </a:r>
                      <a:r>
                        <a:rPr sz="1100" b="1" spc="-5" dirty="0">
                          <a:solidFill>
                            <a:srgbClr val="9A3300"/>
                          </a:solidFill>
                          <a:latin typeface="Arial"/>
                          <a:cs typeface="Arial"/>
                        </a:rPr>
                        <a:t>487.25MHz</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6350">
                      <a:solidFill>
                        <a:srgbClr val="000000"/>
                      </a:solidFill>
                      <a:prstDash val="solid"/>
                    </a:lnB>
                  </a:tcPr>
                </a:tc>
              </a:tr>
              <a:tr h="166877">
                <a:tc>
                  <a:txBody>
                    <a:bodyPr/>
                    <a:lstStyle/>
                    <a:p>
                      <a:pPr algn="ctr">
                        <a:lnSpc>
                          <a:spcPts val="1215"/>
                        </a:lnSpc>
                      </a:pPr>
                      <a:r>
                        <a:rPr sz="1100" b="1" spc="-5" dirty="0">
                          <a:solidFill>
                            <a:srgbClr val="9A3300"/>
                          </a:solidFill>
                          <a:latin typeface="Arial"/>
                          <a:cs typeface="Arial"/>
                        </a:rPr>
                        <a:t>FR3</a:t>
                      </a:r>
                      <a:endParaRPr sz="11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15"/>
                        </a:lnSpc>
                      </a:pPr>
                      <a:r>
                        <a:rPr sz="900" b="1" spc="-5" dirty="0">
                          <a:solidFill>
                            <a:srgbClr val="9A3300"/>
                          </a:solidFill>
                          <a:latin typeface="Arial"/>
                          <a:cs typeface="Arial"/>
                        </a:rPr>
                        <a:t>(canal 26)</a:t>
                      </a:r>
                      <a:r>
                        <a:rPr sz="900" b="1" spc="35" dirty="0">
                          <a:solidFill>
                            <a:srgbClr val="9A3300"/>
                          </a:solidFill>
                          <a:latin typeface="Arial"/>
                          <a:cs typeface="Arial"/>
                        </a:rPr>
                        <a:t> </a:t>
                      </a:r>
                      <a:r>
                        <a:rPr sz="1100" b="1" spc="-5" dirty="0">
                          <a:solidFill>
                            <a:srgbClr val="9A3300"/>
                          </a:solidFill>
                          <a:latin typeface="Arial"/>
                          <a:cs typeface="Arial"/>
                        </a:rPr>
                        <a:t>511.25MHz</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6350">
                      <a:solidFill>
                        <a:srgbClr val="000000"/>
                      </a:solidFill>
                      <a:prstDash val="solid"/>
                    </a:lnB>
                  </a:tcPr>
                </a:tc>
              </a:tr>
              <a:tr h="166877">
                <a:tc>
                  <a:txBody>
                    <a:bodyPr/>
                    <a:lstStyle/>
                    <a:p>
                      <a:pPr algn="ctr">
                        <a:lnSpc>
                          <a:spcPts val="1215"/>
                        </a:lnSpc>
                      </a:pPr>
                      <a:r>
                        <a:rPr sz="1100" b="1" spc="-5" dirty="0">
                          <a:solidFill>
                            <a:srgbClr val="9A3300"/>
                          </a:solidFill>
                          <a:latin typeface="Arial"/>
                          <a:cs typeface="Arial"/>
                        </a:rPr>
                        <a:t>La 5 -</a:t>
                      </a:r>
                      <a:r>
                        <a:rPr sz="1100" b="1" spc="-15" dirty="0">
                          <a:solidFill>
                            <a:srgbClr val="9A3300"/>
                          </a:solidFill>
                          <a:latin typeface="Arial"/>
                          <a:cs typeface="Arial"/>
                        </a:rPr>
                        <a:t> </a:t>
                      </a:r>
                      <a:r>
                        <a:rPr sz="1100" b="1" spc="-5" dirty="0">
                          <a:solidFill>
                            <a:srgbClr val="9A3300"/>
                          </a:solidFill>
                          <a:latin typeface="Arial"/>
                          <a:cs typeface="Arial"/>
                        </a:rPr>
                        <a:t>Arté</a:t>
                      </a:r>
                      <a:endParaRPr sz="11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15"/>
                        </a:lnSpc>
                      </a:pPr>
                      <a:r>
                        <a:rPr sz="900" b="1" spc="-5" dirty="0">
                          <a:solidFill>
                            <a:srgbClr val="9A3300"/>
                          </a:solidFill>
                          <a:latin typeface="Arial"/>
                          <a:cs typeface="Arial"/>
                        </a:rPr>
                        <a:t>(canal 32)</a:t>
                      </a:r>
                      <a:r>
                        <a:rPr sz="900" b="1" spc="35" dirty="0">
                          <a:solidFill>
                            <a:srgbClr val="9A3300"/>
                          </a:solidFill>
                          <a:latin typeface="Arial"/>
                          <a:cs typeface="Arial"/>
                        </a:rPr>
                        <a:t> </a:t>
                      </a:r>
                      <a:r>
                        <a:rPr sz="1100" b="1" spc="-5" dirty="0">
                          <a:solidFill>
                            <a:srgbClr val="9A3300"/>
                          </a:solidFill>
                          <a:latin typeface="Arial"/>
                          <a:cs typeface="Arial"/>
                        </a:rPr>
                        <a:t>559.25MHz</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6350">
                      <a:solidFill>
                        <a:srgbClr val="000000"/>
                      </a:solidFill>
                      <a:prstDash val="solid"/>
                    </a:lnB>
                  </a:tcPr>
                </a:tc>
              </a:tr>
              <a:tr h="167640">
                <a:tc>
                  <a:txBody>
                    <a:bodyPr/>
                    <a:lstStyle/>
                    <a:p>
                      <a:pPr algn="ctr">
                        <a:lnSpc>
                          <a:spcPts val="1220"/>
                        </a:lnSpc>
                      </a:pPr>
                      <a:r>
                        <a:rPr sz="1100" b="1" spc="-10" dirty="0">
                          <a:solidFill>
                            <a:srgbClr val="9A3300"/>
                          </a:solidFill>
                          <a:latin typeface="Arial"/>
                          <a:cs typeface="Arial"/>
                        </a:rPr>
                        <a:t>TMC</a:t>
                      </a:r>
                      <a:endParaRPr sz="11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20"/>
                        </a:lnSpc>
                      </a:pPr>
                      <a:r>
                        <a:rPr sz="900" b="1" spc="-5" dirty="0">
                          <a:solidFill>
                            <a:srgbClr val="9A3300"/>
                          </a:solidFill>
                          <a:latin typeface="Arial"/>
                          <a:cs typeface="Arial"/>
                        </a:rPr>
                        <a:t>(canal 35)</a:t>
                      </a:r>
                      <a:r>
                        <a:rPr sz="900" b="1" spc="35" dirty="0">
                          <a:solidFill>
                            <a:srgbClr val="9A3300"/>
                          </a:solidFill>
                          <a:latin typeface="Arial"/>
                          <a:cs typeface="Arial"/>
                        </a:rPr>
                        <a:t> </a:t>
                      </a:r>
                      <a:r>
                        <a:rPr sz="1100" b="1" spc="-5" dirty="0">
                          <a:solidFill>
                            <a:srgbClr val="9A3300"/>
                          </a:solidFill>
                          <a:latin typeface="Arial"/>
                          <a:cs typeface="Arial"/>
                        </a:rPr>
                        <a:t>583.25MHz</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6350">
                      <a:solidFill>
                        <a:srgbClr val="000000"/>
                      </a:solidFill>
                      <a:prstDash val="solid"/>
                    </a:lnB>
                  </a:tcPr>
                </a:tc>
              </a:tr>
              <a:tr h="172592">
                <a:tc>
                  <a:txBody>
                    <a:bodyPr/>
                    <a:lstStyle/>
                    <a:p>
                      <a:pPr algn="ctr">
                        <a:lnSpc>
                          <a:spcPts val="1260"/>
                        </a:lnSpc>
                      </a:pPr>
                      <a:r>
                        <a:rPr sz="1100" b="1" spc="-10" dirty="0">
                          <a:solidFill>
                            <a:srgbClr val="9A3300"/>
                          </a:solidFill>
                          <a:latin typeface="Arial"/>
                          <a:cs typeface="Arial"/>
                        </a:rPr>
                        <a:t>M6</a:t>
                      </a:r>
                      <a:endParaRPr sz="1100">
                        <a:latin typeface="Arial"/>
                        <a:cs typeface="Arial"/>
                      </a:endParaRPr>
                    </a:p>
                  </a:txBody>
                  <a:tcPr marL="0" marR="0" marT="0" marB="0">
                    <a:lnL w="19050">
                      <a:solidFill>
                        <a:srgbClr val="9A3300"/>
                      </a:solidFill>
                      <a:prstDash val="solid"/>
                    </a:lnL>
                    <a:lnR w="6350">
                      <a:solidFill>
                        <a:srgbClr val="000000"/>
                      </a:solidFill>
                      <a:prstDash val="solid"/>
                    </a:lnR>
                    <a:lnT w="6350">
                      <a:solidFill>
                        <a:srgbClr val="000000"/>
                      </a:solidFill>
                      <a:prstDash val="solid"/>
                    </a:lnT>
                    <a:lnB w="19050">
                      <a:solidFill>
                        <a:srgbClr val="9A3300"/>
                      </a:solidFill>
                      <a:prstDash val="solid"/>
                    </a:lnB>
                  </a:tcPr>
                </a:tc>
                <a:tc>
                  <a:txBody>
                    <a:bodyPr/>
                    <a:lstStyle/>
                    <a:p>
                      <a:pPr algn="ctr">
                        <a:lnSpc>
                          <a:spcPts val="1260"/>
                        </a:lnSpc>
                      </a:pPr>
                      <a:r>
                        <a:rPr sz="900" b="1" spc="-5" dirty="0">
                          <a:solidFill>
                            <a:srgbClr val="9A3300"/>
                          </a:solidFill>
                          <a:latin typeface="Arial"/>
                          <a:cs typeface="Arial"/>
                        </a:rPr>
                        <a:t>(canal 38)</a:t>
                      </a:r>
                      <a:r>
                        <a:rPr sz="900" b="1" spc="35" dirty="0">
                          <a:solidFill>
                            <a:srgbClr val="9A3300"/>
                          </a:solidFill>
                          <a:latin typeface="Arial"/>
                          <a:cs typeface="Arial"/>
                        </a:rPr>
                        <a:t> </a:t>
                      </a:r>
                      <a:r>
                        <a:rPr sz="1100" b="1" spc="-5" dirty="0">
                          <a:solidFill>
                            <a:srgbClr val="9A3300"/>
                          </a:solidFill>
                          <a:latin typeface="Arial"/>
                          <a:cs typeface="Arial"/>
                        </a:rPr>
                        <a:t>607.25MHz</a:t>
                      </a:r>
                      <a:endParaRPr sz="1100">
                        <a:latin typeface="Arial"/>
                        <a:cs typeface="Arial"/>
                      </a:endParaRPr>
                    </a:p>
                  </a:txBody>
                  <a:tcPr marL="0" marR="0" marT="0" marB="0">
                    <a:lnL w="6350">
                      <a:solidFill>
                        <a:srgbClr val="000000"/>
                      </a:solidFill>
                      <a:prstDash val="solid"/>
                    </a:lnL>
                    <a:lnR w="19050">
                      <a:solidFill>
                        <a:srgbClr val="9A3300"/>
                      </a:solidFill>
                      <a:prstDash val="solid"/>
                    </a:lnR>
                    <a:lnT w="6350">
                      <a:solidFill>
                        <a:srgbClr val="000000"/>
                      </a:solidFill>
                      <a:prstDash val="solid"/>
                    </a:lnT>
                    <a:lnB w="19050">
                      <a:solidFill>
                        <a:srgbClr val="9A3300"/>
                      </a:solidFill>
                      <a:prstDash val="solid"/>
                    </a:lnB>
                  </a:tcPr>
                </a:tc>
              </a:tr>
            </a:tbl>
          </a:graphicData>
        </a:graphic>
      </p:graphicFrame>
      <p:sp>
        <p:nvSpPr>
          <p:cNvPr id="21" name="object 21"/>
          <p:cNvSpPr/>
          <p:nvPr/>
        </p:nvSpPr>
        <p:spPr>
          <a:xfrm>
            <a:off x="1909248" y="5959050"/>
            <a:ext cx="3299783" cy="2452084"/>
          </a:xfrm>
          <a:prstGeom prst="rect">
            <a:avLst/>
          </a:prstGeom>
          <a:blipFill>
            <a:blip r:embed="rId6" cstate="print"/>
            <a:stretch>
              <a:fillRect/>
            </a:stretch>
          </a:blipFill>
        </p:spPr>
        <p:txBody>
          <a:bodyPr wrap="square" lIns="0" tIns="0" rIns="0" bIns="0" rtlCol="0"/>
          <a:lstStyle/>
          <a:p>
            <a:endParaRPr/>
          </a:p>
        </p:txBody>
      </p:sp>
      <p:sp>
        <p:nvSpPr>
          <p:cNvPr id="22" name="object 22"/>
          <p:cNvSpPr txBox="1"/>
          <p:nvPr/>
        </p:nvSpPr>
        <p:spPr>
          <a:xfrm>
            <a:off x="3299714" y="6289034"/>
            <a:ext cx="776605" cy="416559"/>
          </a:xfrm>
          <a:prstGeom prst="rect">
            <a:avLst/>
          </a:prstGeom>
        </p:spPr>
        <p:txBody>
          <a:bodyPr vert="horz" wrap="square" lIns="0" tIns="12700" rIns="0" bIns="0" rtlCol="0">
            <a:spAutoFit/>
          </a:bodyPr>
          <a:lstStyle/>
          <a:p>
            <a:pPr marR="5080" algn="r">
              <a:lnSpc>
                <a:spcPct val="100000"/>
              </a:lnSpc>
              <a:spcBef>
                <a:spcPts val="100"/>
              </a:spcBef>
            </a:pPr>
            <a:r>
              <a:rPr sz="900" b="1" spc="-30" dirty="0">
                <a:solidFill>
                  <a:srgbClr val="008000"/>
                </a:solidFill>
                <a:latin typeface="Arial"/>
                <a:cs typeface="Arial"/>
              </a:rPr>
              <a:t>A</a:t>
            </a:r>
            <a:r>
              <a:rPr sz="900" b="1" spc="-5" dirty="0">
                <a:solidFill>
                  <a:srgbClr val="008000"/>
                </a:solidFill>
                <a:latin typeface="Arial"/>
                <a:cs typeface="Arial"/>
              </a:rPr>
              <a:t>r</a:t>
            </a:r>
            <a:r>
              <a:rPr sz="900" b="1" dirty="0">
                <a:solidFill>
                  <a:srgbClr val="008000"/>
                </a:solidFill>
                <a:latin typeface="Arial"/>
                <a:cs typeface="Arial"/>
              </a:rPr>
              <a:t>té</a:t>
            </a:r>
            <a:endParaRPr sz="900">
              <a:latin typeface="Arial"/>
              <a:cs typeface="Arial"/>
            </a:endParaRPr>
          </a:p>
          <a:p>
            <a:pPr>
              <a:lnSpc>
                <a:spcPct val="100000"/>
              </a:lnSpc>
              <a:spcBef>
                <a:spcPts val="55"/>
              </a:spcBef>
            </a:pPr>
            <a:endParaRPr sz="750">
              <a:latin typeface="Arial"/>
              <a:cs typeface="Arial"/>
            </a:endParaRPr>
          </a:p>
          <a:p>
            <a:pPr marL="12700">
              <a:lnSpc>
                <a:spcPct val="100000"/>
              </a:lnSpc>
            </a:pPr>
            <a:r>
              <a:rPr sz="900" b="1" dirty="0">
                <a:solidFill>
                  <a:srgbClr val="008000"/>
                </a:solidFill>
                <a:latin typeface="Arial"/>
                <a:cs typeface="Arial"/>
              </a:rPr>
              <a:t>TF1</a:t>
            </a:r>
            <a:endParaRPr sz="900">
              <a:latin typeface="Arial"/>
              <a:cs typeface="Arial"/>
            </a:endParaRPr>
          </a:p>
        </p:txBody>
      </p:sp>
      <p:sp>
        <p:nvSpPr>
          <p:cNvPr id="23" name="object 23"/>
          <p:cNvSpPr txBox="1"/>
          <p:nvPr/>
        </p:nvSpPr>
        <p:spPr>
          <a:xfrm>
            <a:off x="4445000" y="7556244"/>
            <a:ext cx="1841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08000"/>
                </a:solidFill>
                <a:latin typeface="Arial"/>
                <a:cs typeface="Arial"/>
              </a:rPr>
              <a:t>M6</a:t>
            </a:r>
            <a:endParaRPr sz="900">
              <a:latin typeface="Arial"/>
              <a:cs typeface="Arial"/>
            </a:endParaRPr>
          </a:p>
        </p:txBody>
      </p:sp>
      <p:grpSp>
        <p:nvGrpSpPr>
          <p:cNvPr id="24" name="object 24"/>
          <p:cNvGrpSpPr/>
          <p:nvPr/>
        </p:nvGrpSpPr>
        <p:grpSpPr>
          <a:xfrm>
            <a:off x="2132838" y="6841235"/>
            <a:ext cx="3728720" cy="1465580"/>
            <a:chOff x="2132838" y="6841235"/>
            <a:chExt cx="3728720" cy="1465580"/>
          </a:xfrm>
        </p:grpSpPr>
        <p:sp>
          <p:nvSpPr>
            <p:cNvPr id="25" name="object 25"/>
            <p:cNvSpPr/>
            <p:nvPr/>
          </p:nvSpPr>
          <p:spPr>
            <a:xfrm>
              <a:off x="2169414" y="6841235"/>
              <a:ext cx="977265" cy="504825"/>
            </a:xfrm>
            <a:custGeom>
              <a:avLst/>
              <a:gdLst/>
              <a:ahLst/>
              <a:cxnLst/>
              <a:rect l="l" t="t" r="r" b="b"/>
              <a:pathLst>
                <a:path w="977264" h="504825">
                  <a:moveTo>
                    <a:pt x="976884" y="0"/>
                  </a:moveTo>
                  <a:lnTo>
                    <a:pt x="0" y="0"/>
                  </a:lnTo>
                  <a:lnTo>
                    <a:pt x="0" y="504443"/>
                  </a:lnTo>
                  <a:lnTo>
                    <a:pt x="976884" y="504443"/>
                  </a:lnTo>
                  <a:lnTo>
                    <a:pt x="976884" y="0"/>
                  </a:lnTo>
                  <a:close/>
                </a:path>
              </a:pathLst>
            </a:custGeom>
            <a:solidFill>
              <a:srgbClr val="FFFFFF"/>
            </a:solidFill>
          </p:spPr>
          <p:txBody>
            <a:bodyPr wrap="square" lIns="0" tIns="0" rIns="0" bIns="0" rtlCol="0"/>
            <a:lstStyle/>
            <a:p>
              <a:endParaRPr/>
            </a:p>
          </p:txBody>
        </p:sp>
        <p:sp>
          <p:nvSpPr>
            <p:cNvPr id="26" name="object 26"/>
            <p:cNvSpPr/>
            <p:nvPr/>
          </p:nvSpPr>
          <p:spPr>
            <a:xfrm>
              <a:off x="2132838" y="8244077"/>
              <a:ext cx="3606800" cy="0"/>
            </a:xfrm>
            <a:custGeom>
              <a:avLst/>
              <a:gdLst/>
              <a:ahLst/>
              <a:cxnLst/>
              <a:rect l="l" t="t" r="r" b="b"/>
              <a:pathLst>
                <a:path w="3606800">
                  <a:moveTo>
                    <a:pt x="0" y="0"/>
                  </a:moveTo>
                  <a:lnTo>
                    <a:pt x="3606546" y="0"/>
                  </a:lnTo>
                </a:path>
              </a:pathLst>
            </a:custGeom>
            <a:ln w="19050">
              <a:solidFill>
                <a:srgbClr val="333333"/>
              </a:solidFill>
            </a:ln>
          </p:spPr>
          <p:txBody>
            <a:bodyPr wrap="square" lIns="0" tIns="0" rIns="0" bIns="0" rtlCol="0"/>
            <a:lstStyle/>
            <a:p>
              <a:endParaRPr/>
            </a:p>
          </p:txBody>
        </p:sp>
        <p:sp>
          <p:nvSpPr>
            <p:cNvPr id="27" name="object 27"/>
            <p:cNvSpPr/>
            <p:nvPr/>
          </p:nvSpPr>
          <p:spPr>
            <a:xfrm>
              <a:off x="5737859" y="8182355"/>
              <a:ext cx="123825" cy="124460"/>
            </a:xfrm>
            <a:custGeom>
              <a:avLst/>
              <a:gdLst/>
              <a:ahLst/>
              <a:cxnLst/>
              <a:rect l="l" t="t" r="r" b="b"/>
              <a:pathLst>
                <a:path w="123825" h="124459">
                  <a:moveTo>
                    <a:pt x="0" y="0"/>
                  </a:moveTo>
                  <a:lnTo>
                    <a:pt x="0" y="124206"/>
                  </a:lnTo>
                  <a:lnTo>
                    <a:pt x="123443" y="62484"/>
                  </a:lnTo>
                  <a:lnTo>
                    <a:pt x="0" y="0"/>
                  </a:lnTo>
                  <a:close/>
                </a:path>
              </a:pathLst>
            </a:custGeom>
            <a:solidFill>
              <a:srgbClr val="333333"/>
            </a:solidFill>
          </p:spPr>
          <p:txBody>
            <a:bodyPr wrap="square" lIns="0" tIns="0" rIns="0" bIns="0" rtlCol="0"/>
            <a:lstStyle/>
            <a:p>
              <a:endParaRPr/>
            </a:p>
          </p:txBody>
        </p:sp>
      </p:grpSp>
      <p:sp>
        <p:nvSpPr>
          <p:cNvPr id="28" name="object 28"/>
          <p:cNvSpPr txBox="1"/>
          <p:nvPr/>
        </p:nvSpPr>
        <p:spPr>
          <a:xfrm>
            <a:off x="4166108" y="7882377"/>
            <a:ext cx="2736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08000"/>
                </a:solidFill>
                <a:latin typeface="Arial"/>
                <a:cs typeface="Arial"/>
              </a:rPr>
              <a:t>TMC</a:t>
            </a:r>
            <a:endParaRPr sz="900">
              <a:latin typeface="Arial"/>
              <a:cs typeface="Arial"/>
            </a:endParaRPr>
          </a:p>
        </p:txBody>
      </p:sp>
      <p:sp>
        <p:nvSpPr>
          <p:cNvPr id="32" name="object 32"/>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33" name="object 33"/>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22</a:t>
            </a:fld>
            <a:r>
              <a:rPr spc="-5" dirty="0"/>
              <a:t>/30</a:t>
            </a:r>
          </a:p>
        </p:txBody>
      </p:sp>
      <p:sp>
        <p:nvSpPr>
          <p:cNvPr id="29" name="object 29"/>
          <p:cNvSpPr txBox="1"/>
          <p:nvPr/>
        </p:nvSpPr>
        <p:spPr>
          <a:xfrm>
            <a:off x="2537710" y="7483858"/>
            <a:ext cx="741045" cy="359410"/>
          </a:xfrm>
          <a:prstGeom prst="rect">
            <a:avLst/>
          </a:prstGeom>
        </p:spPr>
        <p:txBody>
          <a:bodyPr vert="horz" wrap="square" lIns="0" tIns="12700" rIns="0" bIns="0" rtlCol="0">
            <a:spAutoFit/>
          </a:bodyPr>
          <a:lstStyle/>
          <a:p>
            <a:pPr marL="12700">
              <a:lnSpc>
                <a:spcPts val="944"/>
              </a:lnSpc>
              <a:spcBef>
                <a:spcPts val="100"/>
              </a:spcBef>
              <a:tabLst>
                <a:tab pos="446405" algn="l"/>
              </a:tabLst>
            </a:pPr>
            <a:r>
              <a:rPr sz="900" b="1" dirty="0">
                <a:solidFill>
                  <a:srgbClr val="008000"/>
                </a:solidFill>
                <a:latin typeface="Arial"/>
                <a:cs typeface="Arial"/>
              </a:rPr>
              <a:t>FR2	FR3</a:t>
            </a:r>
            <a:endParaRPr sz="900">
              <a:latin typeface="Arial"/>
              <a:cs typeface="Arial"/>
            </a:endParaRPr>
          </a:p>
          <a:p>
            <a:pPr marL="193040">
              <a:lnSpc>
                <a:spcPts val="775"/>
              </a:lnSpc>
            </a:pPr>
            <a:r>
              <a:rPr sz="800" spc="-10" dirty="0">
                <a:solidFill>
                  <a:srgbClr val="008000"/>
                </a:solidFill>
                <a:latin typeface="Arial"/>
                <a:cs typeface="Arial"/>
              </a:rPr>
              <a:t>TF1</a:t>
            </a:r>
            <a:endParaRPr sz="800">
              <a:latin typeface="Arial"/>
              <a:cs typeface="Arial"/>
            </a:endParaRPr>
          </a:p>
          <a:p>
            <a:pPr marL="586740">
              <a:lnSpc>
                <a:spcPts val="905"/>
              </a:lnSpc>
            </a:pPr>
            <a:r>
              <a:rPr sz="800" spc="-5" dirty="0">
                <a:solidFill>
                  <a:srgbClr val="008000"/>
                </a:solidFill>
                <a:latin typeface="Arial"/>
                <a:cs typeface="Arial"/>
              </a:rPr>
              <a:t>M6</a:t>
            </a:r>
            <a:endParaRPr sz="800">
              <a:latin typeface="Arial"/>
              <a:cs typeface="Arial"/>
            </a:endParaRPr>
          </a:p>
        </p:txBody>
      </p:sp>
      <p:sp>
        <p:nvSpPr>
          <p:cNvPr id="30" name="object 30"/>
          <p:cNvSpPr txBox="1"/>
          <p:nvPr/>
        </p:nvSpPr>
        <p:spPr>
          <a:xfrm>
            <a:off x="3825492" y="7806938"/>
            <a:ext cx="217170" cy="147320"/>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008000"/>
                </a:solidFill>
                <a:latin typeface="Arial"/>
                <a:cs typeface="Arial"/>
              </a:rPr>
              <a:t>FR3</a:t>
            </a:r>
            <a:endParaRPr sz="800">
              <a:latin typeface="Arial"/>
              <a:cs typeface="Arial"/>
            </a:endParaRPr>
          </a:p>
        </p:txBody>
      </p:sp>
      <p:sp>
        <p:nvSpPr>
          <p:cNvPr id="31" name="object 31"/>
          <p:cNvSpPr txBox="1"/>
          <p:nvPr/>
        </p:nvSpPr>
        <p:spPr>
          <a:xfrm>
            <a:off x="4564634" y="7879329"/>
            <a:ext cx="434340" cy="253365"/>
          </a:xfrm>
          <a:prstGeom prst="rect">
            <a:avLst/>
          </a:prstGeom>
        </p:spPr>
        <p:txBody>
          <a:bodyPr vert="horz" wrap="square" lIns="0" tIns="12065" rIns="0" bIns="0" rtlCol="0">
            <a:spAutoFit/>
          </a:bodyPr>
          <a:lstStyle/>
          <a:p>
            <a:pPr marL="12700">
              <a:lnSpc>
                <a:spcPts val="894"/>
              </a:lnSpc>
              <a:spcBef>
                <a:spcPts val="95"/>
              </a:spcBef>
            </a:pPr>
            <a:r>
              <a:rPr sz="800" spc="-5" dirty="0">
                <a:solidFill>
                  <a:srgbClr val="008000"/>
                </a:solidFill>
                <a:latin typeface="Arial"/>
                <a:cs typeface="Arial"/>
              </a:rPr>
              <a:t>Arté</a:t>
            </a:r>
            <a:endParaRPr sz="800">
              <a:latin typeface="Arial"/>
              <a:cs typeface="Arial"/>
            </a:endParaRPr>
          </a:p>
          <a:p>
            <a:pPr marL="229870">
              <a:lnSpc>
                <a:spcPts val="894"/>
              </a:lnSpc>
            </a:pPr>
            <a:r>
              <a:rPr sz="800" spc="-10" dirty="0">
                <a:solidFill>
                  <a:srgbClr val="008000"/>
                </a:solidFill>
                <a:latin typeface="Arial"/>
                <a:cs typeface="Arial"/>
              </a:rPr>
              <a:t>FR2</a:t>
            </a:r>
            <a:endParaRPr sz="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txBox="1"/>
          <p:nvPr/>
        </p:nvSpPr>
        <p:spPr>
          <a:xfrm>
            <a:off x="527558" y="700634"/>
            <a:ext cx="6507480" cy="4408170"/>
          </a:xfrm>
          <a:prstGeom prst="rect">
            <a:avLst/>
          </a:prstGeom>
        </p:spPr>
        <p:txBody>
          <a:bodyPr vert="horz" wrap="square" lIns="0" tIns="68580" rIns="0" bIns="0" rtlCol="0">
            <a:spAutoFit/>
          </a:bodyPr>
          <a:lstStyle/>
          <a:p>
            <a:pPr marL="12700">
              <a:lnSpc>
                <a:spcPct val="100000"/>
              </a:lnSpc>
              <a:spcBef>
                <a:spcPts val="540"/>
              </a:spcBef>
            </a:pPr>
            <a:r>
              <a:rPr sz="1400" b="1" u="heavy" spc="-5" dirty="0">
                <a:solidFill>
                  <a:srgbClr val="0000FF"/>
                </a:solidFill>
                <a:uFill>
                  <a:solidFill>
                    <a:srgbClr val="0000FF"/>
                  </a:solidFill>
                </a:uFill>
                <a:latin typeface="Comic Sans MS"/>
                <a:cs typeface="Comic Sans MS"/>
              </a:rPr>
              <a:t>C.5.6 </a:t>
            </a:r>
            <a:r>
              <a:rPr sz="1400" b="1" u="heavy" spc="-10" dirty="0">
                <a:solidFill>
                  <a:srgbClr val="0000FF"/>
                </a:solidFill>
                <a:uFill>
                  <a:solidFill>
                    <a:srgbClr val="0000FF"/>
                  </a:solidFill>
                </a:uFill>
                <a:latin typeface="Comic Sans MS"/>
                <a:cs typeface="Comic Sans MS"/>
              </a:rPr>
              <a:t>Répartition </a:t>
            </a:r>
            <a:r>
              <a:rPr sz="1400" b="1" u="heavy" spc="-5" dirty="0">
                <a:solidFill>
                  <a:srgbClr val="0000FF"/>
                </a:solidFill>
                <a:uFill>
                  <a:solidFill>
                    <a:srgbClr val="0000FF"/>
                  </a:solidFill>
                </a:uFill>
                <a:latin typeface="Comic Sans MS"/>
                <a:cs typeface="Comic Sans MS"/>
              </a:rPr>
              <a:t>géographique des</a:t>
            </a:r>
            <a:r>
              <a:rPr sz="1400" b="1" u="heavy" spc="15" dirty="0">
                <a:solidFill>
                  <a:srgbClr val="0000FF"/>
                </a:solidFill>
                <a:uFill>
                  <a:solidFill>
                    <a:srgbClr val="0000FF"/>
                  </a:solidFill>
                </a:uFill>
                <a:latin typeface="Comic Sans MS"/>
                <a:cs typeface="Comic Sans MS"/>
              </a:rPr>
              <a:t> </a:t>
            </a:r>
            <a:r>
              <a:rPr sz="1400" b="1" u="heavy" spc="-10" dirty="0">
                <a:solidFill>
                  <a:srgbClr val="0000FF"/>
                </a:solidFill>
                <a:uFill>
                  <a:solidFill>
                    <a:srgbClr val="0000FF"/>
                  </a:solidFill>
                </a:uFill>
                <a:latin typeface="Comic Sans MS"/>
                <a:cs typeface="Comic Sans MS"/>
              </a:rPr>
              <a:t>émetteurs</a:t>
            </a:r>
            <a:endParaRPr sz="1400">
              <a:latin typeface="Comic Sans MS"/>
              <a:cs typeface="Comic Sans MS"/>
            </a:endParaRPr>
          </a:p>
          <a:p>
            <a:pPr marL="1633220" marR="5715" algn="just">
              <a:lnSpc>
                <a:spcPts val="1380"/>
              </a:lnSpc>
              <a:spcBef>
                <a:spcPts val="475"/>
              </a:spcBef>
            </a:pPr>
            <a:r>
              <a:rPr sz="1200" spc="-5" dirty="0">
                <a:latin typeface="Arial"/>
                <a:cs typeface="Arial"/>
              </a:rPr>
              <a:t>Aujourd’hui en radiotélévision, pour couvrir le </a:t>
            </a:r>
            <a:r>
              <a:rPr sz="1200" dirty="0">
                <a:latin typeface="Arial"/>
                <a:cs typeface="Arial"/>
              </a:rPr>
              <a:t>territoire </a:t>
            </a:r>
            <a:r>
              <a:rPr sz="1200" spc="-5" dirty="0">
                <a:latin typeface="Arial"/>
                <a:cs typeface="Arial"/>
              </a:rPr>
              <a:t>au maximum, il </a:t>
            </a:r>
            <a:r>
              <a:rPr sz="1200" dirty="0">
                <a:latin typeface="Arial"/>
                <a:cs typeface="Arial"/>
              </a:rPr>
              <a:t>y  a </a:t>
            </a:r>
            <a:r>
              <a:rPr sz="1200" spc="-5" dirty="0">
                <a:latin typeface="Arial"/>
                <a:cs typeface="Arial"/>
              </a:rPr>
              <a:t>14 000 émetteurs (repéré ci-dessous avec ce symbole </a:t>
            </a:r>
            <a:r>
              <a:rPr sz="1200" dirty="0">
                <a:latin typeface="Arial"/>
                <a:cs typeface="Arial"/>
              </a:rPr>
              <a:t>:</a:t>
            </a:r>
            <a:r>
              <a:rPr sz="1200" spc="15" dirty="0">
                <a:latin typeface="Arial"/>
                <a:cs typeface="Arial"/>
              </a:rPr>
              <a:t> </a:t>
            </a:r>
            <a:r>
              <a:rPr sz="1200" dirty="0">
                <a:solidFill>
                  <a:srgbClr val="00FF00"/>
                </a:solidFill>
                <a:latin typeface="Webdings"/>
                <a:cs typeface="Webdings"/>
              </a:rPr>
              <a:t></a:t>
            </a:r>
            <a:r>
              <a:rPr sz="1200" dirty="0">
                <a:latin typeface="Arial"/>
                <a:cs typeface="Arial"/>
              </a:rPr>
              <a:t>).</a:t>
            </a:r>
            <a:endParaRPr sz="1200">
              <a:latin typeface="Arial"/>
              <a:cs typeface="Arial"/>
            </a:endParaRPr>
          </a:p>
          <a:p>
            <a:pPr marL="1633220" marR="5080" algn="just">
              <a:lnSpc>
                <a:spcPts val="1380"/>
              </a:lnSpc>
              <a:spcBef>
                <a:spcPts val="575"/>
              </a:spcBef>
            </a:pPr>
            <a:r>
              <a:rPr sz="1200" spc="-5" dirty="0">
                <a:latin typeface="Arial"/>
                <a:cs typeface="Arial"/>
              </a:rPr>
              <a:t>Les 37 000 émetteurs (ou station de base) en téléphonie cellulaire </a:t>
            </a:r>
            <a:r>
              <a:rPr sz="1200" spc="20" dirty="0">
                <a:latin typeface="Arial"/>
                <a:cs typeface="Arial"/>
              </a:rPr>
              <a:t>(</a:t>
            </a:r>
            <a:r>
              <a:rPr sz="1000" spc="20" dirty="0">
                <a:solidFill>
                  <a:srgbClr val="3365FF"/>
                </a:solidFill>
                <a:latin typeface="Lucida Sans Unicode"/>
                <a:cs typeface="Lucida Sans Unicode"/>
              </a:rPr>
              <a:t>●</a:t>
            </a:r>
            <a:r>
              <a:rPr sz="1200" spc="20" dirty="0">
                <a:latin typeface="Arial"/>
                <a:cs typeface="Arial"/>
              </a:rPr>
              <a:t>),  </a:t>
            </a:r>
            <a:r>
              <a:rPr sz="1200" spc="-5" dirty="0">
                <a:latin typeface="Arial"/>
                <a:cs typeface="Arial"/>
              </a:rPr>
              <a:t>couvrent presque </a:t>
            </a:r>
            <a:r>
              <a:rPr sz="1200" dirty="0">
                <a:latin typeface="Arial"/>
                <a:cs typeface="Arial"/>
              </a:rPr>
              <a:t>tout </a:t>
            </a:r>
            <a:r>
              <a:rPr sz="1200" spc="-5" dirty="0">
                <a:latin typeface="Arial"/>
                <a:cs typeface="Arial"/>
              </a:rPr>
              <a:t>le </a:t>
            </a:r>
            <a:r>
              <a:rPr sz="1200" dirty="0">
                <a:latin typeface="Arial"/>
                <a:cs typeface="Arial"/>
              </a:rPr>
              <a:t>territoire </a:t>
            </a:r>
            <a:r>
              <a:rPr sz="1200" spc="-5" dirty="0">
                <a:latin typeface="Arial"/>
                <a:cs typeface="Arial"/>
              </a:rPr>
              <a:t>français, </a:t>
            </a:r>
            <a:r>
              <a:rPr sz="1200" dirty="0">
                <a:latin typeface="Arial"/>
                <a:cs typeface="Arial"/>
              </a:rPr>
              <a:t>malgré </a:t>
            </a:r>
            <a:r>
              <a:rPr sz="1200" spc="-5" dirty="0">
                <a:latin typeface="Arial"/>
                <a:cs typeface="Arial"/>
              </a:rPr>
              <a:t>la nature du </a:t>
            </a:r>
            <a:r>
              <a:rPr sz="1200" dirty="0">
                <a:latin typeface="Arial"/>
                <a:cs typeface="Arial"/>
              </a:rPr>
              <a:t>terrain </a:t>
            </a:r>
            <a:r>
              <a:rPr sz="1200" spc="-5" dirty="0">
                <a:latin typeface="Arial"/>
                <a:cs typeface="Arial"/>
              </a:rPr>
              <a:t>et  permettent de relier plus de 40 millions de téléphone portable GSM  (cellulaires). Ces antennes-relais ne sont pas homogènement  installées, mais elles sont surtout là où il </a:t>
            </a:r>
            <a:r>
              <a:rPr sz="1200" dirty="0">
                <a:latin typeface="Arial"/>
                <a:cs typeface="Arial"/>
              </a:rPr>
              <a:t>y a </a:t>
            </a:r>
            <a:r>
              <a:rPr sz="1200" spc="-5" dirty="0">
                <a:latin typeface="Arial"/>
                <a:cs typeface="Arial"/>
              </a:rPr>
              <a:t>une forte densité de  population, soit en ville, une moyenne de tous les 300</a:t>
            </a:r>
            <a:r>
              <a:rPr sz="1200" spc="25" dirty="0">
                <a:latin typeface="Arial"/>
                <a:cs typeface="Arial"/>
              </a:rPr>
              <a:t> </a:t>
            </a:r>
            <a:r>
              <a:rPr sz="1200" spc="-5" dirty="0">
                <a:latin typeface="Arial"/>
                <a:cs typeface="Arial"/>
              </a:rPr>
              <a:t>mètres.</a:t>
            </a:r>
            <a:endParaRPr sz="1200">
              <a:latin typeface="Arial"/>
              <a:cs typeface="Arial"/>
            </a:endParaRPr>
          </a:p>
          <a:p>
            <a:pPr marL="1633220" algn="just">
              <a:lnSpc>
                <a:spcPct val="100000"/>
              </a:lnSpc>
              <a:spcBef>
                <a:spcPts val="480"/>
              </a:spcBef>
            </a:pPr>
            <a:r>
              <a:rPr sz="1200" spc="-5" dirty="0">
                <a:latin typeface="Arial"/>
                <a:cs typeface="Arial"/>
              </a:rPr>
              <a:t>Au </a:t>
            </a:r>
            <a:r>
              <a:rPr sz="1200" dirty="0">
                <a:latin typeface="Arial"/>
                <a:cs typeface="Arial"/>
              </a:rPr>
              <a:t>total </a:t>
            </a:r>
            <a:r>
              <a:rPr sz="1200" spc="-5" dirty="0">
                <a:latin typeface="Arial"/>
                <a:cs typeface="Arial"/>
              </a:rPr>
              <a:t>en </a:t>
            </a:r>
            <a:r>
              <a:rPr sz="1200" dirty="0">
                <a:latin typeface="Arial"/>
                <a:cs typeface="Arial"/>
              </a:rPr>
              <a:t>France, tout </a:t>
            </a:r>
            <a:r>
              <a:rPr sz="1200" spc="-10" dirty="0">
                <a:latin typeface="Arial"/>
                <a:cs typeface="Arial"/>
              </a:rPr>
              <a:t>confondus, </a:t>
            </a:r>
            <a:r>
              <a:rPr sz="1200" spc="-5" dirty="0">
                <a:latin typeface="Arial"/>
                <a:cs typeface="Arial"/>
              </a:rPr>
              <a:t>on comptabilise 86 000</a:t>
            </a:r>
            <a:r>
              <a:rPr sz="1200" spc="30" dirty="0">
                <a:latin typeface="Arial"/>
                <a:cs typeface="Arial"/>
              </a:rPr>
              <a:t> </a:t>
            </a:r>
            <a:r>
              <a:rPr sz="1200" spc="-5" dirty="0">
                <a:latin typeface="Arial"/>
                <a:cs typeface="Arial"/>
              </a:rPr>
              <a:t>stations.</a:t>
            </a:r>
            <a:endParaRPr sz="1200">
              <a:latin typeface="Arial"/>
              <a:cs typeface="Arial"/>
            </a:endParaRPr>
          </a:p>
          <a:p>
            <a:pPr>
              <a:lnSpc>
                <a:spcPct val="100000"/>
              </a:lnSpc>
            </a:pPr>
            <a:endParaRPr sz="1100">
              <a:latin typeface="Arial"/>
              <a:cs typeface="Arial"/>
            </a:endParaRPr>
          </a:p>
          <a:p>
            <a:pPr marL="12700">
              <a:lnSpc>
                <a:spcPct val="100000"/>
              </a:lnSpc>
              <a:spcBef>
                <a:spcPts val="5"/>
              </a:spcBef>
            </a:pPr>
            <a:r>
              <a:rPr sz="1200" b="1" u="heavy" spc="-5" dirty="0">
                <a:solidFill>
                  <a:srgbClr val="0000FF"/>
                </a:solidFill>
                <a:uFill>
                  <a:solidFill>
                    <a:srgbClr val="0000FF"/>
                  </a:solidFill>
                </a:uFill>
                <a:latin typeface="Comic Sans MS"/>
                <a:cs typeface="Comic Sans MS"/>
              </a:rPr>
              <a:t>Recensement des émetteurs </a:t>
            </a:r>
            <a:r>
              <a:rPr sz="1200" b="1" u="heavy" dirty="0">
                <a:solidFill>
                  <a:srgbClr val="0000FF"/>
                </a:solidFill>
                <a:uFill>
                  <a:solidFill>
                    <a:srgbClr val="0000FF"/>
                  </a:solidFill>
                </a:uFill>
                <a:latin typeface="Comic Sans MS"/>
                <a:cs typeface="Comic Sans MS"/>
              </a:rPr>
              <a:t>sur </a:t>
            </a:r>
            <a:r>
              <a:rPr sz="1200" b="1" u="heavy" spc="-5" dirty="0">
                <a:solidFill>
                  <a:srgbClr val="0000FF"/>
                </a:solidFill>
                <a:uFill>
                  <a:solidFill>
                    <a:srgbClr val="0000FF"/>
                  </a:solidFill>
                </a:uFill>
                <a:latin typeface="Comic Sans MS"/>
                <a:cs typeface="Comic Sans MS"/>
              </a:rPr>
              <a:t>un</a:t>
            </a:r>
            <a:r>
              <a:rPr sz="1200" b="1" u="heavy" spc="5" dirty="0">
                <a:solidFill>
                  <a:srgbClr val="0000FF"/>
                </a:solidFill>
                <a:uFill>
                  <a:solidFill>
                    <a:srgbClr val="0000FF"/>
                  </a:solidFill>
                </a:uFill>
                <a:latin typeface="Comic Sans MS"/>
                <a:cs typeface="Comic Sans MS"/>
              </a:rPr>
              <a:t> </a:t>
            </a:r>
            <a:r>
              <a:rPr sz="1200" b="1" u="heavy" spc="-5" dirty="0">
                <a:solidFill>
                  <a:srgbClr val="0000FF"/>
                </a:solidFill>
                <a:uFill>
                  <a:solidFill>
                    <a:srgbClr val="0000FF"/>
                  </a:solidFill>
                </a:uFill>
                <a:latin typeface="Comic Sans MS"/>
                <a:cs typeface="Comic Sans MS"/>
              </a:rPr>
              <a:t>territoire</a:t>
            </a:r>
            <a:endParaRPr sz="1200">
              <a:latin typeface="Comic Sans MS"/>
              <a:cs typeface="Comic Sans MS"/>
            </a:endParaRPr>
          </a:p>
          <a:p>
            <a:pPr marL="12700" marR="5715" algn="just">
              <a:lnSpc>
                <a:spcPts val="1380"/>
              </a:lnSpc>
              <a:spcBef>
                <a:spcPts val="110"/>
              </a:spcBef>
            </a:pPr>
            <a:r>
              <a:rPr sz="1200" spc="-5" dirty="0">
                <a:latin typeface="Arial"/>
                <a:cs typeface="Arial"/>
              </a:rPr>
              <a:t>Sur ce plan (d’environ 10km de côté) sont repérés </a:t>
            </a:r>
            <a:r>
              <a:rPr sz="1200" dirty="0">
                <a:latin typeface="Arial"/>
                <a:cs typeface="Arial"/>
              </a:rPr>
              <a:t>toutes </a:t>
            </a:r>
            <a:r>
              <a:rPr sz="1200" spc="-5" dirty="0">
                <a:latin typeface="Arial"/>
                <a:cs typeface="Arial"/>
              </a:rPr>
              <a:t>les stations émettrices recensées par  l’agence nationale des</a:t>
            </a:r>
            <a:r>
              <a:rPr sz="1200" spc="5" dirty="0">
                <a:latin typeface="Arial"/>
                <a:cs typeface="Arial"/>
              </a:rPr>
              <a:t> </a:t>
            </a:r>
            <a:r>
              <a:rPr sz="1200" spc="-5" dirty="0">
                <a:latin typeface="Arial"/>
                <a:cs typeface="Arial"/>
              </a:rPr>
              <a:t>fréquences.</a:t>
            </a:r>
            <a:endParaRPr sz="1200">
              <a:latin typeface="Arial"/>
              <a:cs typeface="Arial"/>
            </a:endParaRPr>
          </a:p>
          <a:p>
            <a:pPr marL="3164205" marR="137795" algn="just">
              <a:lnSpc>
                <a:spcPct val="95700"/>
              </a:lnSpc>
              <a:spcBef>
                <a:spcPts val="380"/>
              </a:spcBef>
            </a:pPr>
            <a:r>
              <a:rPr sz="1200" spc="-5" dirty="0">
                <a:latin typeface="Arial"/>
                <a:cs typeface="Arial"/>
              </a:rPr>
              <a:t>Pour chaque application les émetteurs sont  </a:t>
            </a:r>
            <a:r>
              <a:rPr sz="1200" dirty="0">
                <a:latin typeface="Arial"/>
                <a:cs typeface="Arial"/>
              </a:rPr>
              <a:t>répartis sur </a:t>
            </a:r>
            <a:r>
              <a:rPr sz="1200" spc="-5" dirty="0">
                <a:latin typeface="Arial"/>
                <a:cs typeface="Arial"/>
              </a:rPr>
              <a:t>le </a:t>
            </a:r>
            <a:r>
              <a:rPr sz="1200" dirty="0">
                <a:latin typeface="Arial"/>
                <a:cs typeface="Arial"/>
              </a:rPr>
              <a:t>terrain </a:t>
            </a:r>
            <a:r>
              <a:rPr sz="1200" spc="-5" dirty="0">
                <a:latin typeface="Arial"/>
                <a:cs typeface="Arial"/>
              </a:rPr>
              <a:t>de manière </a:t>
            </a:r>
            <a:r>
              <a:rPr sz="1200" dirty="0">
                <a:latin typeface="Arial"/>
                <a:cs typeface="Arial"/>
              </a:rPr>
              <a:t>à </a:t>
            </a:r>
            <a:r>
              <a:rPr sz="1200" spc="-5" dirty="0">
                <a:latin typeface="Arial"/>
                <a:cs typeface="Arial"/>
              </a:rPr>
              <a:t>couvrir tout  l’espace désiré et en tenant compte des  contraintes (modes de propagations, portées,  </a:t>
            </a:r>
            <a:r>
              <a:rPr sz="1200" dirty="0">
                <a:latin typeface="Arial"/>
                <a:cs typeface="Arial"/>
              </a:rPr>
              <a:t>topologie </a:t>
            </a:r>
            <a:r>
              <a:rPr sz="1200" spc="-5" dirty="0">
                <a:latin typeface="Arial"/>
                <a:cs typeface="Arial"/>
              </a:rPr>
              <a:t>du </a:t>
            </a:r>
            <a:r>
              <a:rPr sz="1200" dirty="0">
                <a:latin typeface="Arial"/>
                <a:cs typeface="Arial"/>
              </a:rPr>
              <a:t>terrain,</a:t>
            </a:r>
            <a:r>
              <a:rPr sz="1200" spc="-15" dirty="0">
                <a:latin typeface="Arial"/>
                <a:cs typeface="Arial"/>
              </a:rPr>
              <a:t> </a:t>
            </a:r>
            <a:r>
              <a:rPr sz="1200" spc="-5" dirty="0">
                <a:latin typeface="Arial"/>
                <a:cs typeface="Arial"/>
              </a:rPr>
              <a:t>réglementation…).</a:t>
            </a:r>
            <a:endParaRPr sz="1200">
              <a:latin typeface="Arial"/>
              <a:cs typeface="Arial"/>
            </a:endParaRPr>
          </a:p>
          <a:p>
            <a:pPr>
              <a:lnSpc>
                <a:spcPct val="100000"/>
              </a:lnSpc>
              <a:spcBef>
                <a:spcPts val="35"/>
              </a:spcBef>
            </a:pPr>
            <a:endParaRPr sz="1200">
              <a:latin typeface="Arial"/>
              <a:cs typeface="Arial"/>
            </a:endParaRPr>
          </a:p>
          <a:p>
            <a:pPr marL="3164205" marR="137160" algn="just">
              <a:lnSpc>
                <a:spcPts val="1380"/>
              </a:lnSpc>
              <a:spcBef>
                <a:spcPts val="5"/>
              </a:spcBef>
            </a:pPr>
            <a:r>
              <a:rPr sz="1200" spc="-5" dirty="0">
                <a:latin typeface="Arial"/>
                <a:cs typeface="Arial"/>
              </a:rPr>
              <a:t>On trouve un grand nombre d’émetteurs pour  de nombreuses applications dans les  domaines du téléphone (relais GSM et</a:t>
            </a:r>
            <a:r>
              <a:rPr sz="1200" spc="195" dirty="0">
                <a:latin typeface="Arial"/>
                <a:cs typeface="Arial"/>
              </a:rPr>
              <a:t> </a:t>
            </a:r>
            <a:r>
              <a:rPr sz="1200" spc="-5" dirty="0">
                <a:latin typeface="Arial"/>
                <a:cs typeface="Arial"/>
              </a:rPr>
              <a:t>UMTS),</a:t>
            </a:r>
            <a:endParaRPr sz="1200">
              <a:latin typeface="Arial"/>
              <a:cs typeface="Arial"/>
            </a:endParaRPr>
          </a:p>
        </p:txBody>
      </p:sp>
      <p:sp>
        <p:nvSpPr>
          <p:cNvPr id="7" name="object 7"/>
          <p:cNvSpPr txBox="1"/>
          <p:nvPr/>
        </p:nvSpPr>
        <p:spPr>
          <a:xfrm>
            <a:off x="527558" y="6375141"/>
            <a:ext cx="6005830" cy="394335"/>
          </a:xfrm>
          <a:prstGeom prst="rect">
            <a:avLst/>
          </a:prstGeom>
        </p:spPr>
        <p:txBody>
          <a:bodyPr vert="horz" wrap="square" lIns="0" tIns="12700" rIns="0" bIns="0" rtlCol="0">
            <a:spAutoFit/>
          </a:bodyPr>
          <a:lstStyle/>
          <a:p>
            <a:pPr marL="12700">
              <a:lnSpc>
                <a:spcPct val="100000"/>
              </a:lnSpc>
              <a:spcBef>
                <a:spcPts val="100"/>
              </a:spcBef>
            </a:pPr>
            <a:r>
              <a:rPr sz="1200" b="1" u="heavy" dirty="0">
                <a:solidFill>
                  <a:srgbClr val="0000FF"/>
                </a:solidFill>
                <a:uFill>
                  <a:solidFill>
                    <a:srgbClr val="0000FF"/>
                  </a:solidFill>
                </a:uFill>
                <a:latin typeface="Comic Sans MS"/>
                <a:cs typeface="Comic Sans MS"/>
              </a:rPr>
              <a:t>Emplacements </a:t>
            </a:r>
            <a:r>
              <a:rPr sz="1200" b="1" u="heavy" spc="-5" dirty="0">
                <a:solidFill>
                  <a:srgbClr val="0000FF"/>
                </a:solidFill>
                <a:uFill>
                  <a:solidFill>
                    <a:srgbClr val="0000FF"/>
                  </a:solidFill>
                </a:uFill>
                <a:latin typeface="Comic Sans MS"/>
                <a:cs typeface="Comic Sans MS"/>
              </a:rPr>
              <a:t>des émetteurs de</a:t>
            </a:r>
            <a:r>
              <a:rPr sz="1200" b="1" u="heavy" dirty="0">
                <a:solidFill>
                  <a:srgbClr val="0000FF"/>
                </a:solidFill>
                <a:uFill>
                  <a:solidFill>
                    <a:srgbClr val="0000FF"/>
                  </a:solidFill>
                </a:uFill>
                <a:latin typeface="Comic Sans MS"/>
                <a:cs typeface="Comic Sans MS"/>
              </a:rPr>
              <a:t> </a:t>
            </a:r>
            <a:r>
              <a:rPr sz="1200" b="1" u="heavy" spc="-5" dirty="0">
                <a:solidFill>
                  <a:srgbClr val="0000FF"/>
                </a:solidFill>
                <a:uFill>
                  <a:solidFill>
                    <a:srgbClr val="0000FF"/>
                  </a:solidFill>
                </a:uFill>
                <a:latin typeface="Comic Sans MS"/>
                <a:cs typeface="Comic Sans MS"/>
              </a:rPr>
              <a:t>radiodiffusion</a:t>
            </a:r>
            <a:endParaRPr sz="1200">
              <a:latin typeface="Comic Sans MS"/>
              <a:cs typeface="Comic Sans MS"/>
            </a:endParaRPr>
          </a:p>
          <a:p>
            <a:pPr marL="12700">
              <a:lnSpc>
                <a:spcPct val="100000"/>
              </a:lnSpc>
              <a:spcBef>
                <a:spcPts val="20"/>
              </a:spcBef>
            </a:pPr>
            <a:r>
              <a:rPr sz="1200" spc="-5" dirty="0">
                <a:latin typeface="Arial"/>
                <a:cs typeface="Arial"/>
              </a:rPr>
              <a:t>Sur ce plan (d’environ 30km de côté) sont repérés tous les émetteurs de</a:t>
            </a:r>
            <a:r>
              <a:rPr sz="1200" spc="30" dirty="0">
                <a:latin typeface="Arial"/>
                <a:cs typeface="Arial"/>
              </a:rPr>
              <a:t> </a:t>
            </a:r>
            <a:r>
              <a:rPr sz="1200" spc="-5" dirty="0">
                <a:latin typeface="Arial"/>
                <a:cs typeface="Arial"/>
              </a:rPr>
              <a:t>radiotélévision.</a:t>
            </a:r>
            <a:endParaRPr sz="1200">
              <a:latin typeface="Arial"/>
              <a:cs typeface="Arial"/>
            </a:endParaRPr>
          </a:p>
        </p:txBody>
      </p:sp>
      <p:sp>
        <p:nvSpPr>
          <p:cNvPr id="8" name="object 8"/>
          <p:cNvSpPr txBox="1"/>
          <p:nvPr/>
        </p:nvSpPr>
        <p:spPr>
          <a:xfrm>
            <a:off x="3679190" y="5075170"/>
            <a:ext cx="3223260" cy="734060"/>
          </a:xfrm>
          <a:prstGeom prst="rect">
            <a:avLst/>
          </a:prstGeom>
        </p:spPr>
        <p:txBody>
          <a:bodyPr vert="horz" wrap="square" lIns="0" tIns="24765" rIns="0" bIns="0" rtlCol="0">
            <a:spAutoFit/>
          </a:bodyPr>
          <a:lstStyle/>
          <a:p>
            <a:pPr marL="12700" marR="5080" algn="just">
              <a:lnSpc>
                <a:spcPts val="1380"/>
              </a:lnSpc>
              <a:spcBef>
                <a:spcPts val="195"/>
              </a:spcBef>
            </a:pPr>
            <a:r>
              <a:rPr sz="1200" spc="-5" dirty="0">
                <a:latin typeface="Arial"/>
                <a:cs typeface="Arial"/>
              </a:rPr>
              <a:t>de la radiodiffusion (radio, télévision), de la  météorologie, des entreprises privées… celles  de l’armée et de l’aviation ne sont pas  </a:t>
            </a:r>
            <a:r>
              <a:rPr sz="1200" dirty="0">
                <a:latin typeface="Arial"/>
                <a:cs typeface="Arial"/>
              </a:rPr>
              <a:t>représentées.</a:t>
            </a:r>
            <a:endParaRPr sz="1200">
              <a:latin typeface="Arial"/>
              <a:cs typeface="Arial"/>
            </a:endParaRPr>
          </a:p>
        </p:txBody>
      </p:sp>
      <p:grpSp>
        <p:nvGrpSpPr>
          <p:cNvPr id="9" name="object 9"/>
          <p:cNvGrpSpPr/>
          <p:nvPr/>
        </p:nvGrpSpPr>
        <p:grpSpPr>
          <a:xfrm>
            <a:off x="547877" y="3525011"/>
            <a:ext cx="3103880" cy="2764790"/>
            <a:chOff x="547877" y="3525011"/>
            <a:chExt cx="3103880" cy="2764790"/>
          </a:xfrm>
        </p:grpSpPr>
        <p:sp>
          <p:nvSpPr>
            <p:cNvPr id="10" name="object 10"/>
            <p:cNvSpPr/>
            <p:nvPr/>
          </p:nvSpPr>
          <p:spPr>
            <a:xfrm>
              <a:off x="552449" y="3529583"/>
              <a:ext cx="3094990" cy="2752090"/>
            </a:xfrm>
            <a:custGeom>
              <a:avLst/>
              <a:gdLst/>
              <a:ahLst/>
              <a:cxnLst/>
              <a:rect l="l" t="t" r="r" b="b"/>
              <a:pathLst>
                <a:path w="3094990" h="2752090">
                  <a:moveTo>
                    <a:pt x="0" y="2751582"/>
                  </a:moveTo>
                  <a:lnTo>
                    <a:pt x="3094481" y="2751582"/>
                  </a:lnTo>
                  <a:lnTo>
                    <a:pt x="3094481" y="0"/>
                  </a:lnTo>
                  <a:lnTo>
                    <a:pt x="0" y="0"/>
                  </a:lnTo>
                  <a:lnTo>
                    <a:pt x="0" y="2751582"/>
                  </a:lnTo>
                  <a:close/>
                </a:path>
              </a:pathLst>
            </a:custGeom>
            <a:ln w="9144">
              <a:solidFill>
                <a:srgbClr val="FF0000"/>
              </a:solidFill>
            </a:ln>
          </p:spPr>
          <p:txBody>
            <a:bodyPr wrap="square" lIns="0" tIns="0" rIns="0" bIns="0" rtlCol="0"/>
            <a:lstStyle/>
            <a:p>
              <a:endParaRPr/>
            </a:p>
          </p:txBody>
        </p:sp>
        <p:sp>
          <p:nvSpPr>
            <p:cNvPr id="11" name="object 11"/>
            <p:cNvSpPr/>
            <p:nvPr/>
          </p:nvSpPr>
          <p:spPr>
            <a:xfrm>
              <a:off x="649223" y="3579872"/>
              <a:ext cx="2900933" cy="2650236"/>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52449" y="3529583"/>
              <a:ext cx="3092450" cy="2755900"/>
            </a:xfrm>
            <a:custGeom>
              <a:avLst/>
              <a:gdLst/>
              <a:ahLst/>
              <a:cxnLst/>
              <a:rect l="l" t="t" r="r" b="b"/>
              <a:pathLst>
                <a:path w="3092450" h="2755900">
                  <a:moveTo>
                    <a:pt x="0" y="2755392"/>
                  </a:moveTo>
                  <a:lnTo>
                    <a:pt x="3092196" y="2755392"/>
                  </a:lnTo>
                  <a:lnTo>
                    <a:pt x="3092196" y="0"/>
                  </a:lnTo>
                  <a:lnTo>
                    <a:pt x="0" y="0"/>
                  </a:lnTo>
                  <a:lnTo>
                    <a:pt x="0" y="2755392"/>
                  </a:lnTo>
                  <a:close/>
                </a:path>
              </a:pathLst>
            </a:custGeom>
            <a:ln w="9144">
              <a:solidFill>
                <a:srgbClr val="FF0000"/>
              </a:solidFill>
            </a:ln>
          </p:spPr>
          <p:txBody>
            <a:bodyPr wrap="square" lIns="0" tIns="0" rIns="0" bIns="0" rtlCol="0"/>
            <a:lstStyle/>
            <a:p>
              <a:endParaRPr/>
            </a:p>
          </p:txBody>
        </p:sp>
        <p:sp>
          <p:nvSpPr>
            <p:cNvPr id="13" name="object 13"/>
            <p:cNvSpPr/>
            <p:nvPr/>
          </p:nvSpPr>
          <p:spPr>
            <a:xfrm>
              <a:off x="2740913" y="3579872"/>
              <a:ext cx="72389" cy="7239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1028700" y="3652260"/>
              <a:ext cx="72390" cy="72391"/>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206245" y="3716270"/>
              <a:ext cx="72390" cy="73150"/>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514600" y="3716270"/>
              <a:ext cx="88392" cy="80771"/>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288285" y="3845810"/>
              <a:ext cx="72389" cy="7238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2724150" y="3829808"/>
              <a:ext cx="250697" cy="306322"/>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2191511" y="4047738"/>
              <a:ext cx="72389" cy="72389"/>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1343405" y="4047738"/>
              <a:ext cx="121157" cy="160783"/>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1028700" y="4104126"/>
              <a:ext cx="72390" cy="72390"/>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1949195" y="4257290"/>
              <a:ext cx="72389" cy="72389"/>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979931" y="4329680"/>
              <a:ext cx="72390" cy="72390"/>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2643377" y="4434836"/>
              <a:ext cx="73151" cy="72390"/>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769619" y="4515608"/>
              <a:ext cx="89154" cy="80010"/>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2481833" y="4571996"/>
              <a:ext cx="113537" cy="120396"/>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2804922" y="4757162"/>
              <a:ext cx="97536" cy="89153"/>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1957577" y="4749542"/>
              <a:ext cx="185166" cy="144780"/>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a:off x="737615" y="4805930"/>
              <a:ext cx="298704" cy="177546"/>
            </a:xfrm>
            <a:prstGeom prst="rect">
              <a:avLst/>
            </a:prstGeom>
            <a:blipFill>
              <a:blip r:embed="rId20" cstate="print"/>
              <a:stretch>
                <a:fillRect/>
              </a:stretch>
            </a:blipFill>
          </p:spPr>
          <p:txBody>
            <a:bodyPr wrap="square" lIns="0" tIns="0" rIns="0" bIns="0" rtlCol="0"/>
            <a:lstStyle/>
            <a:p>
              <a:endParaRPr/>
            </a:p>
          </p:txBody>
        </p:sp>
        <p:sp>
          <p:nvSpPr>
            <p:cNvPr id="30" name="object 30"/>
            <p:cNvSpPr/>
            <p:nvPr/>
          </p:nvSpPr>
          <p:spPr>
            <a:xfrm>
              <a:off x="2926079" y="4886702"/>
              <a:ext cx="73151" cy="72389"/>
            </a:xfrm>
            <a:prstGeom prst="rect">
              <a:avLst/>
            </a:prstGeom>
            <a:blipFill>
              <a:blip r:embed="rId21" cstate="print"/>
              <a:stretch>
                <a:fillRect/>
              </a:stretch>
            </a:blipFill>
          </p:spPr>
          <p:txBody>
            <a:bodyPr wrap="square" lIns="0" tIns="0" rIns="0" bIns="0" rtlCol="0"/>
            <a:lstStyle/>
            <a:p>
              <a:endParaRPr/>
            </a:p>
          </p:txBody>
        </p:sp>
        <p:sp>
          <p:nvSpPr>
            <p:cNvPr id="31" name="object 31"/>
            <p:cNvSpPr/>
            <p:nvPr/>
          </p:nvSpPr>
          <p:spPr>
            <a:xfrm>
              <a:off x="769619" y="4987286"/>
              <a:ext cx="24765" cy="0"/>
            </a:xfrm>
            <a:custGeom>
              <a:avLst/>
              <a:gdLst/>
              <a:ahLst/>
              <a:cxnLst/>
              <a:rect l="l" t="t" r="r" b="b"/>
              <a:pathLst>
                <a:path w="24765">
                  <a:moveTo>
                    <a:pt x="0" y="0"/>
                  </a:moveTo>
                  <a:lnTo>
                    <a:pt x="24384" y="0"/>
                  </a:lnTo>
                </a:path>
              </a:pathLst>
            </a:custGeom>
            <a:ln w="7620">
              <a:solidFill>
                <a:srgbClr val="FEF6FE"/>
              </a:solidFill>
            </a:ln>
          </p:spPr>
          <p:txBody>
            <a:bodyPr wrap="square" lIns="0" tIns="0" rIns="0" bIns="0" rtlCol="0"/>
            <a:lstStyle/>
            <a:p>
              <a:endParaRPr/>
            </a:p>
          </p:txBody>
        </p:sp>
        <p:sp>
          <p:nvSpPr>
            <p:cNvPr id="32" name="object 32"/>
            <p:cNvSpPr/>
            <p:nvPr/>
          </p:nvSpPr>
          <p:spPr>
            <a:xfrm>
              <a:off x="2611373" y="5096252"/>
              <a:ext cx="72389" cy="72389"/>
            </a:xfrm>
            <a:prstGeom prst="rect">
              <a:avLst/>
            </a:prstGeom>
            <a:blipFill>
              <a:blip r:embed="rId22" cstate="print"/>
              <a:stretch>
                <a:fillRect/>
              </a:stretch>
            </a:blipFill>
          </p:spPr>
          <p:txBody>
            <a:bodyPr wrap="square" lIns="0" tIns="0" rIns="0" bIns="0" rtlCol="0"/>
            <a:lstStyle/>
            <a:p>
              <a:endParaRPr/>
            </a:p>
          </p:txBody>
        </p:sp>
        <p:sp>
          <p:nvSpPr>
            <p:cNvPr id="33" name="object 33"/>
            <p:cNvSpPr/>
            <p:nvPr/>
          </p:nvSpPr>
          <p:spPr>
            <a:xfrm>
              <a:off x="3322320" y="5434580"/>
              <a:ext cx="72389" cy="73152"/>
            </a:xfrm>
            <a:prstGeom prst="rect">
              <a:avLst/>
            </a:prstGeom>
            <a:blipFill>
              <a:blip r:embed="rId23" cstate="print"/>
              <a:stretch>
                <a:fillRect/>
              </a:stretch>
            </a:blipFill>
          </p:spPr>
          <p:txBody>
            <a:bodyPr wrap="square" lIns="0" tIns="0" rIns="0" bIns="0" rtlCol="0"/>
            <a:lstStyle/>
            <a:p>
              <a:endParaRPr/>
            </a:p>
          </p:txBody>
        </p:sp>
        <p:sp>
          <p:nvSpPr>
            <p:cNvPr id="34" name="object 34"/>
            <p:cNvSpPr/>
            <p:nvPr/>
          </p:nvSpPr>
          <p:spPr>
            <a:xfrm>
              <a:off x="2724150" y="5442962"/>
              <a:ext cx="73151" cy="72389"/>
            </a:xfrm>
            <a:prstGeom prst="rect">
              <a:avLst/>
            </a:prstGeom>
            <a:blipFill>
              <a:blip r:embed="rId24" cstate="print"/>
              <a:stretch>
                <a:fillRect/>
              </a:stretch>
            </a:blipFill>
          </p:spPr>
          <p:txBody>
            <a:bodyPr wrap="square" lIns="0" tIns="0" rIns="0" bIns="0" rtlCol="0"/>
            <a:lstStyle/>
            <a:p>
              <a:endParaRPr/>
            </a:p>
          </p:txBody>
        </p:sp>
        <p:sp>
          <p:nvSpPr>
            <p:cNvPr id="35" name="object 35"/>
            <p:cNvSpPr/>
            <p:nvPr/>
          </p:nvSpPr>
          <p:spPr>
            <a:xfrm>
              <a:off x="2708148" y="5555738"/>
              <a:ext cx="194309" cy="112775"/>
            </a:xfrm>
            <a:prstGeom prst="rect">
              <a:avLst/>
            </a:prstGeom>
            <a:blipFill>
              <a:blip r:embed="rId25" cstate="print"/>
              <a:stretch>
                <a:fillRect/>
              </a:stretch>
            </a:blipFill>
          </p:spPr>
          <p:txBody>
            <a:bodyPr wrap="square" lIns="0" tIns="0" rIns="0" bIns="0" rtlCol="0"/>
            <a:lstStyle/>
            <a:p>
              <a:endParaRPr/>
            </a:p>
          </p:txBody>
        </p:sp>
        <p:sp>
          <p:nvSpPr>
            <p:cNvPr id="36" name="object 36"/>
            <p:cNvSpPr/>
            <p:nvPr/>
          </p:nvSpPr>
          <p:spPr>
            <a:xfrm>
              <a:off x="2151125" y="5701280"/>
              <a:ext cx="72389" cy="72390"/>
            </a:xfrm>
            <a:prstGeom prst="rect">
              <a:avLst/>
            </a:prstGeom>
            <a:blipFill>
              <a:blip r:embed="rId22" cstate="print"/>
              <a:stretch>
                <a:fillRect/>
              </a:stretch>
            </a:blipFill>
          </p:spPr>
          <p:txBody>
            <a:bodyPr wrap="square" lIns="0" tIns="0" rIns="0" bIns="0" rtlCol="0"/>
            <a:lstStyle/>
            <a:p>
              <a:endParaRPr/>
            </a:p>
          </p:txBody>
        </p:sp>
        <p:sp>
          <p:nvSpPr>
            <p:cNvPr id="37" name="object 37"/>
            <p:cNvSpPr/>
            <p:nvPr/>
          </p:nvSpPr>
          <p:spPr>
            <a:xfrm>
              <a:off x="818387" y="5782052"/>
              <a:ext cx="72390" cy="72389"/>
            </a:xfrm>
            <a:prstGeom prst="rect">
              <a:avLst/>
            </a:prstGeom>
            <a:blipFill>
              <a:blip r:embed="rId26" cstate="print"/>
              <a:stretch>
                <a:fillRect/>
              </a:stretch>
            </a:blipFill>
          </p:spPr>
          <p:txBody>
            <a:bodyPr wrap="square" lIns="0" tIns="0" rIns="0" bIns="0" rtlCol="0"/>
            <a:lstStyle/>
            <a:p>
              <a:endParaRPr/>
            </a:p>
          </p:txBody>
        </p:sp>
        <p:sp>
          <p:nvSpPr>
            <p:cNvPr id="38" name="object 38"/>
            <p:cNvSpPr/>
            <p:nvPr/>
          </p:nvSpPr>
          <p:spPr>
            <a:xfrm>
              <a:off x="2070353" y="6047990"/>
              <a:ext cx="96774" cy="112775"/>
            </a:xfrm>
            <a:prstGeom prst="rect">
              <a:avLst/>
            </a:prstGeom>
            <a:blipFill>
              <a:blip r:embed="rId27" cstate="print"/>
              <a:stretch>
                <a:fillRect/>
              </a:stretch>
            </a:blipFill>
          </p:spPr>
          <p:txBody>
            <a:bodyPr wrap="square" lIns="0" tIns="0" rIns="0" bIns="0" rtlCol="0"/>
            <a:lstStyle/>
            <a:p>
              <a:endParaRPr/>
            </a:p>
          </p:txBody>
        </p:sp>
        <p:sp>
          <p:nvSpPr>
            <p:cNvPr id="39" name="object 39"/>
            <p:cNvSpPr/>
            <p:nvPr/>
          </p:nvSpPr>
          <p:spPr>
            <a:xfrm>
              <a:off x="1311401" y="6047990"/>
              <a:ext cx="217931" cy="185927"/>
            </a:xfrm>
            <a:prstGeom prst="rect">
              <a:avLst/>
            </a:prstGeom>
            <a:blipFill>
              <a:blip r:embed="rId28" cstate="print"/>
              <a:stretch>
                <a:fillRect/>
              </a:stretch>
            </a:blipFill>
          </p:spPr>
          <p:txBody>
            <a:bodyPr wrap="square" lIns="0" tIns="0" rIns="0" bIns="0" rtlCol="0"/>
            <a:lstStyle/>
            <a:p>
              <a:endParaRPr/>
            </a:p>
          </p:txBody>
        </p:sp>
        <p:sp>
          <p:nvSpPr>
            <p:cNvPr id="40" name="object 40"/>
            <p:cNvSpPr/>
            <p:nvPr/>
          </p:nvSpPr>
          <p:spPr>
            <a:xfrm>
              <a:off x="2447544" y="5787389"/>
              <a:ext cx="1167765" cy="214629"/>
            </a:xfrm>
            <a:custGeom>
              <a:avLst/>
              <a:gdLst/>
              <a:ahLst/>
              <a:cxnLst/>
              <a:rect l="l" t="t" r="r" b="b"/>
              <a:pathLst>
                <a:path w="1167764" h="214629">
                  <a:moveTo>
                    <a:pt x="1167384" y="213360"/>
                  </a:moveTo>
                  <a:lnTo>
                    <a:pt x="0" y="213360"/>
                  </a:lnTo>
                  <a:lnTo>
                    <a:pt x="0" y="214122"/>
                  </a:lnTo>
                  <a:lnTo>
                    <a:pt x="1167384" y="214122"/>
                  </a:lnTo>
                  <a:lnTo>
                    <a:pt x="1167384" y="213360"/>
                  </a:lnTo>
                  <a:close/>
                </a:path>
                <a:path w="1167764" h="214629">
                  <a:moveTo>
                    <a:pt x="1167384" y="210312"/>
                  </a:moveTo>
                  <a:lnTo>
                    <a:pt x="0" y="210312"/>
                  </a:lnTo>
                  <a:lnTo>
                    <a:pt x="0" y="211074"/>
                  </a:lnTo>
                  <a:lnTo>
                    <a:pt x="1167384" y="211074"/>
                  </a:lnTo>
                  <a:lnTo>
                    <a:pt x="1167384" y="210312"/>
                  </a:lnTo>
                  <a:close/>
                </a:path>
                <a:path w="1167764" h="214629">
                  <a:moveTo>
                    <a:pt x="1167384" y="207264"/>
                  </a:moveTo>
                  <a:lnTo>
                    <a:pt x="0" y="207264"/>
                  </a:lnTo>
                  <a:lnTo>
                    <a:pt x="0" y="208026"/>
                  </a:lnTo>
                  <a:lnTo>
                    <a:pt x="1167384" y="208026"/>
                  </a:lnTo>
                  <a:lnTo>
                    <a:pt x="1167384" y="207264"/>
                  </a:lnTo>
                  <a:close/>
                </a:path>
                <a:path w="1167764" h="214629">
                  <a:moveTo>
                    <a:pt x="1167384" y="204216"/>
                  </a:moveTo>
                  <a:lnTo>
                    <a:pt x="0" y="204216"/>
                  </a:lnTo>
                  <a:lnTo>
                    <a:pt x="0" y="204978"/>
                  </a:lnTo>
                  <a:lnTo>
                    <a:pt x="1167384" y="204978"/>
                  </a:lnTo>
                  <a:lnTo>
                    <a:pt x="1167384" y="204216"/>
                  </a:lnTo>
                  <a:close/>
                </a:path>
                <a:path w="1167764" h="214629">
                  <a:moveTo>
                    <a:pt x="1167384" y="201168"/>
                  </a:moveTo>
                  <a:lnTo>
                    <a:pt x="0" y="201168"/>
                  </a:lnTo>
                  <a:lnTo>
                    <a:pt x="0" y="201930"/>
                  </a:lnTo>
                  <a:lnTo>
                    <a:pt x="1167384" y="201930"/>
                  </a:lnTo>
                  <a:lnTo>
                    <a:pt x="1167384" y="201168"/>
                  </a:lnTo>
                  <a:close/>
                </a:path>
                <a:path w="1167764" h="214629">
                  <a:moveTo>
                    <a:pt x="1167384" y="198120"/>
                  </a:moveTo>
                  <a:lnTo>
                    <a:pt x="0" y="198120"/>
                  </a:lnTo>
                  <a:lnTo>
                    <a:pt x="0" y="198882"/>
                  </a:lnTo>
                  <a:lnTo>
                    <a:pt x="1167384" y="198882"/>
                  </a:lnTo>
                  <a:lnTo>
                    <a:pt x="1167384" y="198120"/>
                  </a:lnTo>
                  <a:close/>
                </a:path>
                <a:path w="1167764" h="214629">
                  <a:moveTo>
                    <a:pt x="1167384" y="195072"/>
                  </a:moveTo>
                  <a:lnTo>
                    <a:pt x="0" y="195072"/>
                  </a:lnTo>
                  <a:lnTo>
                    <a:pt x="0" y="195834"/>
                  </a:lnTo>
                  <a:lnTo>
                    <a:pt x="1167384" y="195834"/>
                  </a:lnTo>
                  <a:lnTo>
                    <a:pt x="1167384" y="195072"/>
                  </a:lnTo>
                  <a:close/>
                </a:path>
                <a:path w="1167764" h="214629">
                  <a:moveTo>
                    <a:pt x="1167384" y="192024"/>
                  </a:moveTo>
                  <a:lnTo>
                    <a:pt x="0" y="192024"/>
                  </a:lnTo>
                  <a:lnTo>
                    <a:pt x="0" y="192786"/>
                  </a:lnTo>
                  <a:lnTo>
                    <a:pt x="1167384" y="192786"/>
                  </a:lnTo>
                  <a:lnTo>
                    <a:pt x="1167384" y="192024"/>
                  </a:lnTo>
                  <a:close/>
                </a:path>
                <a:path w="1167764" h="214629">
                  <a:moveTo>
                    <a:pt x="1167384" y="188976"/>
                  </a:moveTo>
                  <a:lnTo>
                    <a:pt x="0" y="188976"/>
                  </a:lnTo>
                  <a:lnTo>
                    <a:pt x="0" y="189738"/>
                  </a:lnTo>
                  <a:lnTo>
                    <a:pt x="1167384" y="189738"/>
                  </a:lnTo>
                  <a:lnTo>
                    <a:pt x="1167384" y="188976"/>
                  </a:lnTo>
                  <a:close/>
                </a:path>
                <a:path w="1167764" h="214629">
                  <a:moveTo>
                    <a:pt x="1167384" y="185928"/>
                  </a:moveTo>
                  <a:lnTo>
                    <a:pt x="0" y="185928"/>
                  </a:lnTo>
                  <a:lnTo>
                    <a:pt x="0" y="186690"/>
                  </a:lnTo>
                  <a:lnTo>
                    <a:pt x="1167384" y="186690"/>
                  </a:lnTo>
                  <a:lnTo>
                    <a:pt x="1167384" y="185928"/>
                  </a:lnTo>
                  <a:close/>
                </a:path>
                <a:path w="1167764" h="214629">
                  <a:moveTo>
                    <a:pt x="1167384" y="182880"/>
                  </a:moveTo>
                  <a:lnTo>
                    <a:pt x="0" y="182880"/>
                  </a:lnTo>
                  <a:lnTo>
                    <a:pt x="0" y="183642"/>
                  </a:lnTo>
                  <a:lnTo>
                    <a:pt x="1167384" y="183642"/>
                  </a:lnTo>
                  <a:lnTo>
                    <a:pt x="1167384" y="182880"/>
                  </a:lnTo>
                  <a:close/>
                </a:path>
                <a:path w="1167764" h="214629">
                  <a:moveTo>
                    <a:pt x="1167384" y="179832"/>
                  </a:moveTo>
                  <a:lnTo>
                    <a:pt x="0" y="179832"/>
                  </a:lnTo>
                  <a:lnTo>
                    <a:pt x="0" y="180594"/>
                  </a:lnTo>
                  <a:lnTo>
                    <a:pt x="1167384" y="180594"/>
                  </a:lnTo>
                  <a:lnTo>
                    <a:pt x="1167384" y="179832"/>
                  </a:lnTo>
                  <a:close/>
                </a:path>
                <a:path w="1167764" h="214629">
                  <a:moveTo>
                    <a:pt x="1167384" y="176784"/>
                  </a:moveTo>
                  <a:lnTo>
                    <a:pt x="0" y="176784"/>
                  </a:lnTo>
                  <a:lnTo>
                    <a:pt x="0" y="177546"/>
                  </a:lnTo>
                  <a:lnTo>
                    <a:pt x="1167384" y="177546"/>
                  </a:lnTo>
                  <a:lnTo>
                    <a:pt x="1167384" y="176784"/>
                  </a:lnTo>
                  <a:close/>
                </a:path>
                <a:path w="1167764" h="214629">
                  <a:moveTo>
                    <a:pt x="1167384" y="173736"/>
                  </a:moveTo>
                  <a:lnTo>
                    <a:pt x="0" y="173736"/>
                  </a:lnTo>
                  <a:lnTo>
                    <a:pt x="0" y="174498"/>
                  </a:lnTo>
                  <a:lnTo>
                    <a:pt x="1167384" y="174498"/>
                  </a:lnTo>
                  <a:lnTo>
                    <a:pt x="1167384" y="173736"/>
                  </a:lnTo>
                  <a:close/>
                </a:path>
                <a:path w="1167764" h="214629">
                  <a:moveTo>
                    <a:pt x="1167384" y="170688"/>
                  </a:moveTo>
                  <a:lnTo>
                    <a:pt x="0" y="170688"/>
                  </a:lnTo>
                  <a:lnTo>
                    <a:pt x="0" y="171450"/>
                  </a:lnTo>
                  <a:lnTo>
                    <a:pt x="1167384" y="171450"/>
                  </a:lnTo>
                  <a:lnTo>
                    <a:pt x="1167384" y="170688"/>
                  </a:lnTo>
                  <a:close/>
                </a:path>
                <a:path w="1167764" h="214629">
                  <a:moveTo>
                    <a:pt x="1167384" y="167640"/>
                  </a:moveTo>
                  <a:lnTo>
                    <a:pt x="0" y="167640"/>
                  </a:lnTo>
                  <a:lnTo>
                    <a:pt x="0" y="168402"/>
                  </a:lnTo>
                  <a:lnTo>
                    <a:pt x="1167384" y="168402"/>
                  </a:lnTo>
                  <a:lnTo>
                    <a:pt x="1167384" y="167640"/>
                  </a:lnTo>
                  <a:close/>
                </a:path>
                <a:path w="1167764" h="214629">
                  <a:moveTo>
                    <a:pt x="1167384" y="164592"/>
                  </a:moveTo>
                  <a:lnTo>
                    <a:pt x="0" y="164592"/>
                  </a:lnTo>
                  <a:lnTo>
                    <a:pt x="0" y="165354"/>
                  </a:lnTo>
                  <a:lnTo>
                    <a:pt x="1167384" y="165354"/>
                  </a:lnTo>
                  <a:lnTo>
                    <a:pt x="1167384" y="164592"/>
                  </a:lnTo>
                  <a:close/>
                </a:path>
                <a:path w="1167764" h="214629">
                  <a:moveTo>
                    <a:pt x="1167384" y="161544"/>
                  </a:moveTo>
                  <a:lnTo>
                    <a:pt x="0" y="161544"/>
                  </a:lnTo>
                  <a:lnTo>
                    <a:pt x="0" y="162306"/>
                  </a:lnTo>
                  <a:lnTo>
                    <a:pt x="1167384" y="162306"/>
                  </a:lnTo>
                  <a:lnTo>
                    <a:pt x="1167384" y="161544"/>
                  </a:lnTo>
                  <a:close/>
                </a:path>
                <a:path w="1167764" h="214629">
                  <a:moveTo>
                    <a:pt x="1167384" y="158496"/>
                  </a:moveTo>
                  <a:lnTo>
                    <a:pt x="0" y="158496"/>
                  </a:lnTo>
                  <a:lnTo>
                    <a:pt x="0" y="159258"/>
                  </a:lnTo>
                  <a:lnTo>
                    <a:pt x="1167384" y="159258"/>
                  </a:lnTo>
                  <a:lnTo>
                    <a:pt x="1167384" y="158496"/>
                  </a:lnTo>
                  <a:close/>
                </a:path>
                <a:path w="1167764" h="214629">
                  <a:moveTo>
                    <a:pt x="1167384" y="155448"/>
                  </a:moveTo>
                  <a:lnTo>
                    <a:pt x="0" y="155448"/>
                  </a:lnTo>
                  <a:lnTo>
                    <a:pt x="0" y="156210"/>
                  </a:lnTo>
                  <a:lnTo>
                    <a:pt x="1167384" y="156210"/>
                  </a:lnTo>
                  <a:lnTo>
                    <a:pt x="1167384" y="155448"/>
                  </a:lnTo>
                  <a:close/>
                </a:path>
                <a:path w="1167764" h="214629">
                  <a:moveTo>
                    <a:pt x="1167384" y="152400"/>
                  </a:moveTo>
                  <a:lnTo>
                    <a:pt x="0" y="152400"/>
                  </a:lnTo>
                  <a:lnTo>
                    <a:pt x="0" y="153162"/>
                  </a:lnTo>
                  <a:lnTo>
                    <a:pt x="1167384" y="153162"/>
                  </a:lnTo>
                  <a:lnTo>
                    <a:pt x="1167384" y="152400"/>
                  </a:lnTo>
                  <a:close/>
                </a:path>
                <a:path w="1167764" h="214629">
                  <a:moveTo>
                    <a:pt x="1167384" y="149352"/>
                  </a:moveTo>
                  <a:lnTo>
                    <a:pt x="0" y="149352"/>
                  </a:lnTo>
                  <a:lnTo>
                    <a:pt x="0" y="150114"/>
                  </a:lnTo>
                  <a:lnTo>
                    <a:pt x="1167384" y="150114"/>
                  </a:lnTo>
                  <a:lnTo>
                    <a:pt x="1167384" y="149352"/>
                  </a:lnTo>
                  <a:close/>
                </a:path>
                <a:path w="1167764" h="214629">
                  <a:moveTo>
                    <a:pt x="1167384" y="146304"/>
                  </a:moveTo>
                  <a:lnTo>
                    <a:pt x="0" y="146304"/>
                  </a:lnTo>
                  <a:lnTo>
                    <a:pt x="0" y="147078"/>
                  </a:lnTo>
                  <a:lnTo>
                    <a:pt x="1167384" y="147078"/>
                  </a:lnTo>
                  <a:lnTo>
                    <a:pt x="1167384" y="146304"/>
                  </a:lnTo>
                  <a:close/>
                </a:path>
                <a:path w="1167764" h="214629">
                  <a:moveTo>
                    <a:pt x="1167384" y="143256"/>
                  </a:moveTo>
                  <a:lnTo>
                    <a:pt x="0" y="143256"/>
                  </a:lnTo>
                  <a:lnTo>
                    <a:pt x="0" y="144018"/>
                  </a:lnTo>
                  <a:lnTo>
                    <a:pt x="1167384" y="144018"/>
                  </a:lnTo>
                  <a:lnTo>
                    <a:pt x="1167384" y="143256"/>
                  </a:lnTo>
                  <a:close/>
                </a:path>
                <a:path w="1167764" h="214629">
                  <a:moveTo>
                    <a:pt x="1167384" y="140208"/>
                  </a:moveTo>
                  <a:lnTo>
                    <a:pt x="0" y="140208"/>
                  </a:lnTo>
                  <a:lnTo>
                    <a:pt x="0" y="140970"/>
                  </a:lnTo>
                  <a:lnTo>
                    <a:pt x="1167384" y="140970"/>
                  </a:lnTo>
                  <a:lnTo>
                    <a:pt x="1167384" y="140208"/>
                  </a:lnTo>
                  <a:close/>
                </a:path>
                <a:path w="1167764" h="214629">
                  <a:moveTo>
                    <a:pt x="1167384" y="137160"/>
                  </a:moveTo>
                  <a:lnTo>
                    <a:pt x="0" y="137160"/>
                  </a:lnTo>
                  <a:lnTo>
                    <a:pt x="0" y="137922"/>
                  </a:lnTo>
                  <a:lnTo>
                    <a:pt x="1167384" y="137922"/>
                  </a:lnTo>
                  <a:lnTo>
                    <a:pt x="1167384" y="137160"/>
                  </a:lnTo>
                  <a:close/>
                </a:path>
                <a:path w="1167764" h="214629">
                  <a:moveTo>
                    <a:pt x="1167384" y="134112"/>
                  </a:moveTo>
                  <a:lnTo>
                    <a:pt x="0" y="134112"/>
                  </a:lnTo>
                  <a:lnTo>
                    <a:pt x="0" y="134874"/>
                  </a:lnTo>
                  <a:lnTo>
                    <a:pt x="1167384" y="134874"/>
                  </a:lnTo>
                  <a:lnTo>
                    <a:pt x="1167384" y="134112"/>
                  </a:lnTo>
                  <a:close/>
                </a:path>
                <a:path w="1167764" h="214629">
                  <a:moveTo>
                    <a:pt x="1167384" y="131064"/>
                  </a:moveTo>
                  <a:lnTo>
                    <a:pt x="0" y="131064"/>
                  </a:lnTo>
                  <a:lnTo>
                    <a:pt x="0" y="131826"/>
                  </a:lnTo>
                  <a:lnTo>
                    <a:pt x="1167384" y="131826"/>
                  </a:lnTo>
                  <a:lnTo>
                    <a:pt x="1167384" y="131064"/>
                  </a:lnTo>
                  <a:close/>
                </a:path>
                <a:path w="1167764" h="214629">
                  <a:moveTo>
                    <a:pt x="1167384" y="128016"/>
                  </a:moveTo>
                  <a:lnTo>
                    <a:pt x="0" y="128016"/>
                  </a:lnTo>
                  <a:lnTo>
                    <a:pt x="0" y="128778"/>
                  </a:lnTo>
                  <a:lnTo>
                    <a:pt x="1167384" y="128778"/>
                  </a:lnTo>
                  <a:lnTo>
                    <a:pt x="1167384" y="128016"/>
                  </a:lnTo>
                  <a:close/>
                </a:path>
                <a:path w="1167764" h="214629">
                  <a:moveTo>
                    <a:pt x="1167384" y="124968"/>
                  </a:moveTo>
                  <a:lnTo>
                    <a:pt x="0" y="124968"/>
                  </a:lnTo>
                  <a:lnTo>
                    <a:pt x="0" y="125730"/>
                  </a:lnTo>
                  <a:lnTo>
                    <a:pt x="1167384" y="125730"/>
                  </a:lnTo>
                  <a:lnTo>
                    <a:pt x="1167384" y="124968"/>
                  </a:lnTo>
                  <a:close/>
                </a:path>
                <a:path w="1167764" h="214629">
                  <a:moveTo>
                    <a:pt x="1167384" y="121920"/>
                  </a:moveTo>
                  <a:lnTo>
                    <a:pt x="0" y="121920"/>
                  </a:lnTo>
                  <a:lnTo>
                    <a:pt x="0" y="122682"/>
                  </a:lnTo>
                  <a:lnTo>
                    <a:pt x="1167384" y="122682"/>
                  </a:lnTo>
                  <a:lnTo>
                    <a:pt x="1167384" y="121920"/>
                  </a:lnTo>
                  <a:close/>
                </a:path>
                <a:path w="1167764" h="214629">
                  <a:moveTo>
                    <a:pt x="1167384" y="118872"/>
                  </a:moveTo>
                  <a:lnTo>
                    <a:pt x="0" y="118872"/>
                  </a:lnTo>
                  <a:lnTo>
                    <a:pt x="0" y="119634"/>
                  </a:lnTo>
                  <a:lnTo>
                    <a:pt x="1167384" y="119634"/>
                  </a:lnTo>
                  <a:lnTo>
                    <a:pt x="1167384" y="118872"/>
                  </a:lnTo>
                  <a:close/>
                </a:path>
                <a:path w="1167764" h="214629">
                  <a:moveTo>
                    <a:pt x="1167384" y="115824"/>
                  </a:moveTo>
                  <a:lnTo>
                    <a:pt x="0" y="115824"/>
                  </a:lnTo>
                  <a:lnTo>
                    <a:pt x="0" y="116586"/>
                  </a:lnTo>
                  <a:lnTo>
                    <a:pt x="1167384" y="116586"/>
                  </a:lnTo>
                  <a:lnTo>
                    <a:pt x="1167384" y="115824"/>
                  </a:lnTo>
                  <a:close/>
                </a:path>
                <a:path w="1167764" h="214629">
                  <a:moveTo>
                    <a:pt x="1167384" y="112776"/>
                  </a:moveTo>
                  <a:lnTo>
                    <a:pt x="0" y="112776"/>
                  </a:lnTo>
                  <a:lnTo>
                    <a:pt x="0" y="113538"/>
                  </a:lnTo>
                  <a:lnTo>
                    <a:pt x="1167384" y="113538"/>
                  </a:lnTo>
                  <a:lnTo>
                    <a:pt x="1167384" y="112776"/>
                  </a:lnTo>
                  <a:close/>
                </a:path>
                <a:path w="1167764" h="214629">
                  <a:moveTo>
                    <a:pt x="1167384" y="109728"/>
                  </a:moveTo>
                  <a:lnTo>
                    <a:pt x="0" y="109728"/>
                  </a:lnTo>
                  <a:lnTo>
                    <a:pt x="0" y="110490"/>
                  </a:lnTo>
                  <a:lnTo>
                    <a:pt x="1167384" y="110490"/>
                  </a:lnTo>
                  <a:lnTo>
                    <a:pt x="1167384" y="109728"/>
                  </a:lnTo>
                  <a:close/>
                </a:path>
                <a:path w="1167764" h="214629">
                  <a:moveTo>
                    <a:pt x="1167384" y="106680"/>
                  </a:moveTo>
                  <a:lnTo>
                    <a:pt x="0" y="106680"/>
                  </a:lnTo>
                  <a:lnTo>
                    <a:pt x="0" y="107442"/>
                  </a:lnTo>
                  <a:lnTo>
                    <a:pt x="1167384" y="107442"/>
                  </a:lnTo>
                  <a:lnTo>
                    <a:pt x="1167384" y="106680"/>
                  </a:lnTo>
                  <a:close/>
                </a:path>
                <a:path w="1167764" h="214629">
                  <a:moveTo>
                    <a:pt x="1167384" y="103632"/>
                  </a:moveTo>
                  <a:lnTo>
                    <a:pt x="0" y="103632"/>
                  </a:lnTo>
                  <a:lnTo>
                    <a:pt x="0" y="104394"/>
                  </a:lnTo>
                  <a:lnTo>
                    <a:pt x="1167384" y="104394"/>
                  </a:lnTo>
                  <a:lnTo>
                    <a:pt x="1167384" y="103632"/>
                  </a:lnTo>
                  <a:close/>
                </a:path>
                <a:path w="1167764" h="214629">
                  <a:moveTo>
                    <a:pt x="1167384" y="100584"/>
                  </a:moveTo>
                  <a:lnTo>
                    <a:pt x="0" y="100584"/>
                  </a:lnTo>
                  <a:lnTo>
                    <a:pt x="0" y="101346"/>
                  </a:lnTo>
                  <a:lnTo>
                    <a:pt x="1167384" y="101346"/>
                  </a:lnTo>
                  <a:lnTo>
                    <a:pt x="1167384" y="100584"/>
                  </a:lnTo>
                  <a:close/>
                </a:path>
                <a:path w="1167764" h="214629">
                  <a:moveTo>
                    <a:pt x="1167384" y="97536"/>
                  </a:moveTo>
                  <a:lnTo>
                    <a:pt x="0" y="97536"/>
                  </a:lnTo>
                  <a:lnTo>
                    <a:pt x="0" y="98298"/>
                  </a:lnTo>
                  <a:lnTo>
                    <a:pt x="1167384" y="98298"/>
                  </a:lnTo>
                  <a:lnTo>
                    <a:pt x="1167384" y="97536"/>
                  </a:lnTo>
                  <a:close/>
                </a:path>
                <a:path w="1167764" h="214629">
                  <a:moveTo>
                    <a:pt x="1167384" y="94488"/>
                  </a:moveTo>
                  <a:lnTo>
                    <a:pt x="0" y="94488"/>
                  </a:lnTo>
                  <a:lnTo>
                    <a:pt x="0" y="95250"/>
                  </a:lnTo>
                  <a:lnTo>
                    <a:pt x="1167384" y="95250"/>
                  </a:lnTo>
                  <a:lnTo>
                    <a:pt x="1167384" y="94488"/>
                  </a:lnTo>
                  <a:close/>
                </a:path>
                <a:path w="1167764" h="214629">
                  <a:moveTo>
                    <a:pt x="1167384" y="91440"/>
                  </a:moveTo>
                  <a:lnTo>
                    <a:pt x="0" y="91440"/>
                  </a:lnTo>
                  <a:lnTo>
                    <a:pt x="0" y="92202"/>
                  </a:lnTo>
                  <a:lnTo>
                    <a:pt x="1167384" y="92202"/>
                  </a:lnTo>
                  <a:lnTo>
                    <a:pt x="1167384" y="91440"/>
                  </a:lnTo>
                  <a:close/>
                </a:path>
                <a:path w="1167764" h="214629">
                  <a:moveTo>
                    <a:pt x="1167384" y="88392"/>
                  </a:moveTo>
                  <a:lnTo>
                    <a:pt x="0" y="88392"/>
                  </a:lnTo>
                  <a:lnTo>
                    <a:pt x="0" y="89154"/>
                  </a:lnTo>
                  <a:lnTo>
                    <a:pt x="1167384" y="89154"/>
                  </a:lnTo>
                  <a:lnTo>
                    <a:pt x="1167384" y="88392"/>
                  </a:lnTo>
                  <a:close/>
                </a:path>
                <a:path w="1167764" h="214629">
                  <a:moveTo>
                    <a:pt x="1167384" y="85344"/>
                  </a:moveTo>
                  <a:lnTo>
                    <a:pt x="0" y="85344"/>
                  </a:lnTo>
                  <a:lnTo>
                    <a:pt x="0" y="86106"/>
                  </a:lnTo>
                  <a:lnTo>
                    <a:pt x="1167384" y="86106"/>
                  </a:lnTo>
                  <a:lnTo>
                    <a:pt x="1167384" y="85344"/>
                  </a:lnTo>
                  <a:close/>
                </a:path>
                <a:path w="1167764" h="214629">
                  <a:moveTo>
                    <a:pt x="1167384" y="82296"/>
                  </a:moveTo>
                  <a:lnTo>
                    <a:pt x="0" y="82296"/>
                  </a:lnTo>
                  <a:lnTo>
                    <a:pt x="0" y="83058"/>
                  </a:lnTo>
                  <a:lnTo>
                    <a:pt x="1167384" y="83058"/>
                  </a:lnTo>
                  <a:lnTo>
                    <a:pt x="1167384" y="82296"/>
                  </a:lnTo>
                  <a:close/>
                </a:path>
                <a:path w="1167764" h="214629">
                  <a:moveTo>
                    <a:pt x="1167384" y="79248"/>
                  </a:moveTo>
                  <a:lnTo>
                    <a:pt x="0" y="79248"/>
                  </a:lnTo>
                  <a:lnTo>
                    <a:pt x="0" y="80010"/>
                  </a:lnTo>
                  <a:lnTo>
                    <a:pt x="1167384" y="80010"/>
                  </a:lnTo>
                  <a:lnTo>
                    <a:pt x="1167384" y="79248"/>
                  </a:lnTo>
                  <a:close/>
                </a:path>
                <a:path w="1167764" h="214629">
                  <a:moveTo>
                    <a:pt x="1167384" y="76200"/>
                  </a:moveTo>
                  <a:lnTo>
                    <a:pt x="0" y="76200"/>
                  </a:lnTo>
                  <a:lnTo>
                    <a:pt x="0" y="76962"/>
                  </a:lnTo>
                  <a:lnTo>
                    <a:pt x="1167384" y="76962"/>
                  </a:lnTo>
                  <a:lnTo>
                    <a:pt x="1167384" y="76200"/>
                  </a:lnTo>
                  <a:close/>
                </a:path>
                <a:path w="1167764" h="214629">
                  <a:moveTo>
                    <a:pt x="1167384" y="73152"/>
                  </a:moveTo>
                  <a:lnTo>
                    <a:pt x="0" y="73152"/>
                  </a:lnTo>
                  <a:lnTo>
                    <a:pt x="0" y="73914"/>
                  </a:lnTo>
                  <a:lnTo>
                    <a:pt x="1167384" y="73914"/>
                  </a:lnTo>
                  <a:lnTo>
                    <a:pt x="1167384" y="73152"/>
                  </a:lnTo>
                  <a:close/>
                </a:path>
                <a:path w="1167764" h="214629">
                  <a:moveTo>
                    <a:pt x="1167384" y="70104"/>
                  </a:moveTo>
                  <a:lnTo>
                    <a:pt x="0" y="70104"/>
                  </a:lnTo>
                  <a:lnTo>
                    <a:pt x="0" y="70878"/>
                  </a:lnTo>
                  <a:lnTo>
                    <a:pt x="1167384" y="70878"/>
                  </a:lnTo>
                  <a:lnTo>
                    <a:pt x="1167384" y="70104"/>
                  </a:lnTo>
                  <a:close/>
                </a:path>
                <a:path w="1167764" h="214629">
                  <a:moveTo>
                    <a:pt x="1167384" y="67056"/>
                  </a:moveTo>
                  <a:lnTo>
                    <a:pt x="0" y="67056"/>
                  </a:lnTo>
                  <a:lnTo>
                    <a:pt x="0" y="67818"/>
                  </a:lnTo>
                  <a:lnTo>
                    <a:pt x="1167384" y="67818"/>
                  </a:lnTo>
                  <a:lnTo>
                    <a:pt x="1167384" y="67056"/>
                  </a:lnTo>
                  <a:close/>
                </a:path>
                <a:path w="1167764" h="214629">
                  <a:moveTo>
                    <a:pt x="1167384" y="64008"/>
                  </a:moveTo>
                  <a:lnTo>
                    <a:pt x="0" y="64008"/>
                  </a:lnTo>
                  <a:lnTo>
                    <a:pt x="0" y="64770"/>
                  </a:lnTo>
                  <a:lnTo>
                    <a:pt x="1167384" y="64770"/>
                  </a:lnTo>
                  <a:lnTo>
                    <a:pt x="1167384" y="64008"/>
                  </a:lnTo>
                  <a:close/>
                </a:path>
                <a:path w="1167764" h="214629">
                  <a:moveTo>
                    <a:pt x="1167384" y="60960"/>
                  </a:moveTo>
                  <a:lnTo>
                    <a:pt x="0" y="60960"/>
                  </a:lnTo>
                  <a:lnTo>
                    <a:pt x="0" y="61722"/>
                  </a:lnTo>
                  <a:lnTo>
                    <a:pt x="1167384" y="61722"/>
                  </a:lnTo>
                  <a:lnTo>
                    <a:pt x="1167384" y="60960"/>
                  </a:lnTo>
                  <a:close/>
                </a:path>
                <a:path w="1167764" h="214629">
                  <a:moveTo>
                    <a:pt x="1167384" y="57912"/>
                  </a:moveTo>
                  <a:lnTo>
                    <a:pt x="0" y="57912"/>
                  </a:lnTo>
                  <a:lnTo>
                    <a:pt x="0" y="58674"/>
                  </a:lnTo>
                  <a:lnTo>
                    <a:pt x="1167384" y="58674"/>
                  </a:lnTo>
                  <a:lnTo>
                    <a:pt x="1167384" y="57912"/>
                  </a:lnTo>
                  <a:close/>
                </a:path>
                <a:path w="1167764" h="214629">
                  <a:moveTo>
                    <a:pt x="1167384" y="54864"/>
                  </a:moveTo>
                  <a:lnTo>
                    <a:pt x="0" y="54864"/>
                  </a:lnTo>
                  <a:lnTo>
                    <a:pt x="0" y="55626"/>
                  </a:lnTo>
                  <a:lnTo>
                    <a:pt x="1167384" y="55626"/>
                  </a:lnTo>
                  <a:lnTo>
                    <a:pt x="1167384" y="54864"/>
                  </a:lnTo>
                  <a:close/>
                </a:path>
                <a:path w="1167764" h="214629">
                  <a:moveTo>
                    <a:pt x="1167384" y="51816"/>
                  </a:moveTo>
                  <a:lnTo>
                    <a:pt x="0" y="51816"/>
                  </a:lnTo>
                  <a:lnTo>
                    <a:pt x="0" y="52578"/>
                  </a:lnTo>
                  <a:lnTo>
                    <a:pt x="1167384" y="52578"/>
                  </a:lnTo>
                  <a:lnTo>
                    <a:pt x="1167384" y="51816"/>
                  </a:lnTo>
                  <a:close/>
                </a:path>
                <a:path w="1167764" h="214629">
                  <a:moveTo>
                    <a:pt x="1167384" y="48768"/>
                  </a:moveTo>
                  <a:lnTo>
                    <a:pt x="0" y="48768"/>
                  </a:lnTo>
                  <a:lnTo>
                    <a:pt x="0" y="49530"/>
                  </a:lnTo>
                  <a:lnTo>
                    <a:pt x="1167384" y="49530"/>
                  </a:lnTo>
                  <a:lnTo>
                    <a:pt x="1167384" y="48768"/>
                  </a:lnTo>
                  <a:close/>
                </a:path>
                <a:path w="1167764" h="214629">
                  <a:moveTo>
                    <a:pt x="1167384" y="45720"/>
                  </a:moveTo>
                  <a:lnTo>
                    <a:pt x="0" y="45720"/>
                  </a:lnTo>
                  <a:lnTo>
                    <a:pt x="0" y="46482"/>
                  </a:lnTo>
                  <a:lnTo>
                    <a:pt x="1167384" y="46482"/>
                  </a:lnTo>
                  <a:lnTo>
                    <a:pt x="1167384" y="45720"/>
                  </a:lnTo>
                  <a:close/>
                </a:path>
                <a:path w="1167764" h="214629">
                  <a:moveTo>
                    <a:pt x="1167384" y="42672"/>
                  </a:moveTo>
                  <a:lnTo>
                    <a:pt x="0" y="42672"/>
                  </a:lnTo>
                  <a:lnTo>
                    <a:pt x="0" y="43434"/>
                  </a:lnTo>
                  <a:lnTo>
                    <a:pt x="1167384" y="43434"/>
                  </a:lnTo>
                  <a:lnTo>
                    <a:pt x="1167384" y="42672"/>
                  </a:lnTo>
                  <a:close/>
                </a:path>
                <a:path w="1167764" h="214629">
                  <a:moveTo>
                    <a:pt x="1167384" y="39624"/>
                  </a:moveTo>
                  <a:lnTo>
                    <a:pt x="0" y="39624"/>
                  </a:lnTo>
                  <a:lnTo>
                    <a:pt x="0" y="40386"/>
                  </a:lnTo>
                  <a:lnTo>
                    <a:pt x="1167384" y="40386"/>
                  </a:lnTo>
                  <a:lnTo>
                    <a:pt x="1167384" y="39624"/>
                  </a:lnTo>
                  <a:close/>
                </a:path>
                <a:path w="1167764" h="214629">
                  <a:moveTo>
                    <a:pt x="1167384" y="36576"/>
                  </a:moveTo>
                  <a:lnTo>
                    <a:pt x="0" y="36576"/>
                  </a:lnTo>
                  <a:lnTo>
                    <a:pt x="0" y="37338"/>
                  </a:lnTo>
                  <a:lnTo>
                    <a:pt x="1167384" y="37338"/>
                  </a:lnTo>
                  <a:lnTo>
                    <a:pt x="1167384" y="36576"/>
                  </a:lnTo>
                  <a:close/>
                </a:path>
                <a:path w="1167764" h="214629">
                  <a:moveTo>
                    <a:pt x="1167384" y="33528"/>
                  </a:moveTo>
                  <a:lnTo>
                    <a:pt x="0" y="33528"/>
                  </a:lnTo>
                  <a:lnTo>
                    <a:pt x="0" y="34290"/>
                  </a:lnTo>
                  <a:lnTo>
                    <a:pt x="1167384" y="34290"/>
                  </a:lnTo>
                  <a:lnTo>
                    <a:pt x="1167384" y="33528"/>
                  </a:lnTo>
                  <a:close/>
                </a:path>
                <a:path w="1167764" h="214629">
                  <a:moveTo>
                    <a:pt x="1167384" y="30480"/>
                  </a:moveTo>
                  <a:lnTo>
                    <a:pt x="0" y="30480"/>
                  </a:lnTo>
                  <a:lnTo>
                    <a:pt x="0" y="31242"/>
                  </a:lnTo>
                  <a:lnTo>
                    <a:pt x="1167384" y="31242"/>
                  </a:lnTo>
                  <a:lnTo>
                    <a:pt x="1167384" y="30480"/>
                  </a:lnTo>
                  <a:close/>
                </a:path>
                <a:path w="1167764" h="214629">
                  <a:moveTo>
                    <a:pt x="1167384" y="27432"/>
                  </a:moveTo>
                  <a:lnTo>
                    <a:pt x="0" y="27432"/>
                  </a:lnTo>
                  <a:lnTo>
                    <a:pt x="0" y="28194"/>
                  </a:lnTo>
                  <a:lnTo>
                    <a:pt x="1167384" y="28194"/>
                  </a:lnTo>
                  <a:lnTo>
                    <a:pt x="1167384" y="27432"/>
                  </a:lnTo>
                  <a:close/>
                </a:path>
                <a:path w="1167764" h="214629">
                  <a:moveTo>
                    <a:pt x="1167384" y="24384"/>
                  </a:moveTo>
                  <a:lnTo>
                    <a:pt x="0" y="24384"/>
                  </a:lnTo>
                  <a:lnTo>
                    <a:pt x="0" y="25146"/>
                  </a:lnTo>
                  <a:lnTo>
                    <a:pt x="1167384" y="25146"/>
                  </a:lnTo>
                  <a:lnTo>
                    <a:pt x="1167384" y="24384"/>
                  </a:lnTo>
                  <a:close/>
                </a:path>
                <a:path w="1167764" h="214629">
                  <a:moveTo>
                    <a:pt x="1167384" y="21336"/>
                  </a:moveTo>
                  <a:lnTo>
                    <a:pt x="0" y="21336"/>
                  </a:lnTo>
                  <a:lnTo>
                    <a:pt x="0" y="22098"/>
                  </a:lnTo>
                  <a:lnTo>
                    <a:pt x="1167384" y="22098"/>
                  </a:lnTo>
                  <a:lnTo>
                    <a:pt x="1167384" y="21336"/>
                  </a:lnTo>
                  <a:close/>
                </a:path>
                <a:path w="1167764" h="214629">
                  <a:moveTo>
                    <a:pt x="1167384" y="18288"/>
                  </a:moveTo>
                  <a:lnTo>
                    <a:pt x="0" y="18288"/>
                  </a:lnTo>
                  <a:lnTo>
                    <a:pt x="0" y="19050"/>
                  </a:lnTo>
                  <a:lnTo>
                    <a:pt x="1167384" y="19050"/>
                  </a:lnTo>
                  <a:lnTo>
                    <a:pt x="1167384" y="18288"/>
                  </a:lnTo>
                  <a:close/>
                </a:path>
                <a:path w="1167764" h="214629">
                  <a:moveTo>
                    <a:pt x="1167384" y="15240"/>
                  </a:moveTo>
                  <a:lnTo>
                    <a:pt x="0" y="15240"/>
                  </a:lnTo>
                  <a:lnTo>
                    <a:pt x="0" y="16002"/>
                  </a:lnTo>
                  <a:lnTo>
                    <a:pt x="1167384" y="16002"/>
                  </a:lnTo>
                  <a:lnTo>
                    <a:pt x="1167384" y="15240"/>
                  </a:lnTo>
                  <a:close/>
                </a:path>
                <a:path w="1167764" h="214629">
                  <a:moveTo>
                    <a:pt x="1167384" y="12192"/>
                  </a:moveTo>
                  <a:lnTo>
                    <a:pt x="0" y="12192"/>
                  </a:lnTo>
                  <a:lnTo>
                    <a:pt x="0" y="12954"/>
                  </a:lnTo>
                  <a:lnTo>
                    <a:pt x="1167384" y="12954"/>
                  </a:lnTo>
                  <a:lnTo>
                    <a:pt x="1167384" y="12192"/>
                  </a:lnTo>
                  <a:close/>
                </a:path>
                <a:path w="1167764" h="214629">
                  <a:moveTo>
                    <a:pt x="1167384" y="9144"/>
                  </a:moveTo>
                  <a:lnTo>
                    <a:pt x="0" y="9144"/>
                  </a:lnTo>
                  <a:lnTo>
                    <a:pt x="0" y="9906"/>
                  </a:lnTo>
                  <a:lnTo>
                    <a:pt x="1167384" y="9906"/>
                  </a:lnTo>
                  <a:lnTo>
                    <a:pt x="1167384" y="9144"/>
                  </a:lnTo>
                  <a:close/>
                </a:path>
                <a:path w="1167764" h="214629">
                  <a:moveTo>
                    <a:pt x="1167384" y="6096"/>
                  </a:moveTo>
                  <a:lnTo>
                    <a:pt x="0" y="6096"/>
                  </a:lnTo>
                  <a:lnTo>
                    <a:pt x="0" y="6858"/>
                  </a:lnTo>
                  <a:lnTo>
                    <a:pt x="1167384" y="6858"/>
                  </a:lnTo>
                  <a:lnTo>
                    <a:pt x="1167384" y="6096"/>
                  </a:lnTo>
                  <a:close/>
                </a:path>
                <a:path w="1167764" h="214629">
                  <a:moveTo>
                    <a:pt x="1167384" y="3048"/>
                  </a:moveTo>
                  <a:lnTo>
                    <a:pt x="0" y="3048"/>
                  </a:lnTo>
                  <a:lnTo>
                    <a:pt x="0" y="3810"/>
                  </a:lnTo>
                  <a:lnTo>
                    <a:pt x="1167384" y="3810"/>
                  </a:lnTo>
                  <a:lnTo>
                    <a:pt x="1167384" y="3048"/>
                  </a:lnTo>
                  <a:close/>
                </a:path>
                <a:path w="1167764" h="214629">
                  <a:moveTo>
                    <a:pt x="1167384" y="0"/>
                  </a:moveTo>
                  <a:lnTo>
                    <a:pt x="0" y="0"/>
                  </a:lnTo>
                  <a:lnTo>
                    <a:pt x="0" y="762"/>
                  </a:lnTo>
                  <a:lnTo>
                    <a:pt x="1167384" y="762"/>
                  </a:lnTo>
                  <a:lnTo>
                    <a:pt x="1167384" y="0"/>
                  </a:lnTo>
                  <a:close/>
                </a:path>
              </a:pathLst>
            </a:custGeom>
            <a:solidFill>
              <a:srgbClr val="FFFFFF"/>
            </a:solidFill>
          </p:spPr>
          <p:txBody>
            <a:bodyPr wrap="square" lIns="0" tIns="0" rIns="0" bIns="0" rtlCol="0"/>
            <a:lstStyle/>
            <a:p>
              <a:endParaRPr/>
            </a:p>
          </p:txBody>
        </p:sp>
        <p:sp>
          <p:nvSpPr>
            <p:cNvPr id="41" name="object 41"/>
            <p:cNvSpPr/>
            <p:nvPr/>
          </p:nvSpPr>
          <p:spPr>
            <a:xfrm>
              <a:off x="2447544" y="6000749"/>
              <a:ext cx="1167765" cy="193040"/>
            </a:xfrm>
            <a:custGeom>
              <a:avLst/>
              <a:gdLst/>
              <a:ahLst/>
              <a:cxnLst/>
              <a:rect l="l" t="t" r="r" b="b"/>
              <a:pathLst>
                <a:path w="1167764" h="193039">
                  <a:moveTo>
                    <a:pt x="1167384" y="192024"/>
                  </a:moveTo>
                  <a:lnTo>
                    <a:pt x="0" y="192024"/>
                  </a:lnTo>
                  <a:lnTo>
                    <a:pt x="0" y="192786"/>
                  </a:lnTo>
                  <a:lnTo>
                    <a:pt x="1167384" y="192786"/>
                  </a:lnTo>
                  <a:lnTo>
                    <a:pt x="1167384" y="192024"/>
                  </a:lnTo>
                  <a:close/>
                </a:path>
                <a:path w="1167764" h="193039">
                  <a:moveTo>
                    <a:pt x="1167384" y="188976"/>
                  </a:moveTo>
                  <a:lnTo>
                    <a:pt x="0" y="188976"/>
                  </a:lnTo>
                  <a:lnTo>
                    <a:pt x="0" y="189738"/>
                  </a:lnTo>
                  <a:lnTo>
                    <a:pt x="1167384" y="189738"/>
                  </a:lnTo>
                  <a:lnTo>
                    <a:pt x="1167384" y="188976"/>
                  </a:lnTo>
                  <a:close/>
                </a:path>
                <a:path w="1167764" h="193039">
                  <a:moveTo>
                    <a:pt x="1167384" y="185928"/>
                  </a:moveTo>
                  <a:lnTo>
                    <a:pt x="0" y="185928"/>
                  </a:lnTo>
                  <a:lnTo>
                    <a:pt x="0" y="186690"/>
                  </a:lnTo>
                  <a:lnTo>
                    <a:pt x="1167384" y="186690"/>
                  </a:lnTo>
                  <a:lnTo>
                    <a:pt x="1167384" y="185928"/>
                  </a:lnTo>
                  <a:close/>
                </a:path>
                <a:path w="1167764" h="193039">
                  <a:moveTo>
                    <a:pt x="1167384" y="182880"/>
                  </a:moveTo>
                  <a:lnTo>
                    <a:pt x="0" y="182880"/>
                  </a:lnTo>
                  <a:lnTo>
                    <a:pt x="0" y="183642"/>
                  </a:lnTo>
                  <a:lnTo>
                    <a:pt x="1167384" y="183642"/>
                  </a:lnTo>
                  <a:lnTo>
                    <a:pt x="1167384" y="182880"/>
                  </a:lnTo>
                  <a:close/>
                </a:path>
                <a:path w="1167764" h="193039">
                  <a:moveTo>
                    <a:pt x="1167384" y="179832"/>
                  </a:moveTo>
                  <a:lnTo>
                    <a:pt x="0" y="179832"/>
                  </a:lnTo>
                  <a:lnTo>
                    <a:pt x="0" y="180594"/>
                  </a:lnTo>
                  <a:lnTo>
                    <a:pt x="1167384" y="180594"/>
                  </a:lnTo>
                  <a:lnTo>
                    <a:pt x="1167384" y="179832"/>
                  </a:lnTo>
                  <a:close/>
                </a:path>
                <a:path w="1167764" h="193039">
                  <a:moveTo>
                    <a:pt x="1167384" y="176784"/>
                  </a:moveTo>
                  <a:lnTo>
                    <a:pt x="0" y="176784"/>
                  </a:lnTo>
                  <a:lnTo>
                    <a:pt x="0" y="177546"/>
                  </a:lnTo>
                  <a:lnTo>
                    <a:pt x="1167384" y="177546"/>
                  </a:lnTo>
                  <a:lnTo>
                    <a:pt x="1167384" y="176784"/>
                  </a:lnTo>
                  <a:close/>
                </a:path>
                <a:path w="1167764" h="193039">
                  <a:moveTo>
                    <a:pt x="1167384" y="173736"/>
                  </a:moveTo>
                  <a:lnTo>
                    <a:pt x="0" y="173736"/>
                  </a:lnTo>
                  <a:lnTo>
                    <a:pt x="0" y="174498"/>
                  </a:lnTo>
                  <a:lnTo>
                    <a:pt x="1167384" y="174498"/>
                  </a:lnTo>
                  <a:lnTo>
                    <a:pt x="1167384" y="173736"/>
                  </a:lnTo>
                  <a:close/>
                </a:path>
                <a:path w="1167764" h="193039">
                  <a:moveTo>
                    <a:pt x="1167384" y="170688"/>
                  </a:moveTo>
                  <a:lnTo>
                    <a:pt x="0" y="170688"/>
                  </a:lnTo>
                  <a:lnTo>
                    <a:pt x="0" y="171450"/>
                  </a:lnTo>
                  <a:lnTo>
                    <a:pt x="1167384" y="171450"/>
                  </a:lnTo>
                  <a:lnTo>
                    <a:pt x="1167384" y="170688"/>
                  </a:lnTo>
                  <a:close/>
                </a:path>
                <a:path w="1167764" h="193039">
                  <a:moveTo>
                    <a:pt x="1167384" y="167640"/>
                  </a:moveTo>
                  <a:lnTo>
                    <a:pt x="0" y="167640"/>
                  </a:lnTo>
                  <a:lnTo>
                    <a:pt x="0" y="168402"/>
                  </a:lnTo>
                  <a:lnTo>
                    <a:pt x="1167384" y="168402"/>
                  </a:lnTo>
                  <a:lnTo>
                    <a:pt x="1167384" y="167640"/>
                  </a:lnTo>
                  <a:close/>
                </a:path>
                <a:path w="1167764" h="193039">
                  <a:moveTo>
                    <a:pt x="1167384" y="164592"/>
                  </a:moveTo>
                  <a:lnTo>
                    <a:pt x="0" y="164592"/>
                  </a:lnTo>
                  <a:lnTo>
                    <a:pt x="0" y="165354"/>
                  </a:lnTo>
                  <a:lnTo>
                    <a:pt x="1167384" y="165354"/>
                  </a:lnTo>
                  <a:lnTo>
                    <a:pt x="1167384" y="164592"/>
                  </a:lnTo>
                  <a:close/>
                </a:path>
                <a:path w="1167764" h="193039">
                  <a:moveTo>
                    <a:pt x="1167384" y="161544"/>
                  </a:moveTo>
                  <a:lnTo>
                    <a:pt x="0" y="161544"/>
                  </a:lnTo>
                  <a:lnTo>
                    <a:pt x="0" y="162318"/>
                  </a:lnTo>
                  <a:lnTo>
                    <a:pt x="1167384" y="162318"/>
                  </a:lnTo>
                  <a:lnTo>
                    <a:pt x="1167384" y="161544"/>
                  </a:lnTo>
                  <a:close/>
                </a:path>
                <a:path w="1167764" h="193039">
                  <a:moveTo>
                    <a:pt x="1167384" y="158496"/>
                  </a:moveTo>
                  <a:lnTo>
                    <a:pt x="0" y="158496"/>
                  </a:lnTo>
                  <a:lnTo>
                    <a:pt x="0" y="159258"/>
                  </a:lnTo>
                  <a:lnTo>
                    <a:pt x="1167384" y="159258"/>
                  </a:lnTo>
                  <a:lnTo>
                    <a:pt x="1167384" y="158496"/>
                  </a:lnTo>
                  <a:close/>
                </a:path>
                <a:path w="1167764" h="193039">
                  <a:moveTo>
                    <a:pt x="1167384" y="155448"/>
                  </a:moveTo>
                  <a:lnTo>
                    <a:pt x="0" y="155448"/>
                  </a:lnTo>
                  <a:lnTo>
                    <a:pt x="0" y="156210"/>
                  </a:lnTo>
                  <a:lnTo>
                    <a:pt x="1167384" y="156210"/>
                  </a:lnTo>
                  <a:lnTo>
                    <a:pt x="1167384" y="155448"/>
                  </a:lnTo>
                  <a:close/>
                </a:path>
                <a:path w="1167764" h="193039">
                  <a:moveTo>
                    <a:pt x="1167384" y="152400"/>
                  </a:moveTo>
                  <a:lnTo>
                    <a:pt x="0" y="152400"/>
                  </a:lnTo>
                  <a:lnTo>
                    <a:pt x="0" y="153162"/>
                  </a:lnTo>
                  <a:lnTo>
                    <a:pt x="1167384" y="153162"/>
                  </a:lnTo>
                  <a:lnTo>
                    <a:pt x="1167384" y="152400"/>
                  </a:lnTo>
                  <a:close/>
                </a:path>
                <a:path w="1167764" h="193039">
                  <a:moveTo>
                    <a:pt x="1167384" y="149352"/>
                  </a:moveTo>
                  <a:lnTo>
                    <a:pt x="0" y="149352"/>
                  </a:lnTo>
                  <a:lnTo>
                    <a:pt x="0" y="150114"/>
                  </a:lnTo>
                  <a:lnTo>
                    <a:pt x="1167384" y="150114"/>
                  </a:lnTo>
                  <a:lnTo>
                    <a:pt x="1167384" y="149352"/>
                  </a:lnTo>
                  <a:close/>
                </a:path>
                <a:path w="1167764" h="193039">
                  <a:moveTo>
                    <a:pt x="1167384" y="146304"/>
                  </a:moveTo>
                  <a:lnTo>
                    <a:pt x="0" y="146304"/>
                  </a:lnTo>
                  <a:lnTo>
                    <a:pt x="0" y="147066"/>
                  </a:lnTo>
                  <a:lnTo>
                    <a:pt x="1167384" y="147066"/>
                  </a:lnTo>
                  <a:lnTo>
                    <a:pt x="1167384" y="146304"/>
                  </a:lnTo>
                  <a:close/>
                </a:path>
                <a:path w="1167764" h="193039">
                  <a:moveTo>
                    <a:pt x="1167384" y="143256"/>
                  </a:moveTo>
                  <a:lnTo>
                    <a:pt x="0" y="143256"/>
                  </a:lnTo>
                  <a:lnTo>
                    <a:pt x="0" y="144018"/>
                  </a:lnTo>
                  <a:lnTo>
                    <a:pt x="1167384" y="144018"/>
                  </a:lnTo>
                  <a:lnTo>
                    <a:pt x="1167384" y="143256"/>
                  </a:lnTo>
                  <a:close/>
                </a:path>
                <a:path w="1167764" h="193039">
                  <a:moveTo>
                    <a:pt x="1167384" y="140208"/>
                  </a:moveTo>
                  <a:lnTo>
                    <a:pt x="0" y="140208"/>
                  </a:lnTo>
                  <a:lnTo>
                    <a:pt x="0" y="140970"/>
                  </a:lnTo>
                  <a:lnTo>
                    <a:pt x="1167384" y="140970"/>
                  </a:lnTo>
                  <a:lnTo>
                    <a:pt x="1167384" y="140208"/>
                  </a:lnTo>
                  <a:close/>
                </a:path>
                <a:path w="1167764" h="193039">
                  <a:moveTo>
                    <a:pt x="1167384" y="137160"/>
                  </a:moveTo>
                  <a:lnTo>
                    <a:pt x="0" y="137160"/>
                  </a:lnTo>
                  <a:lnTo>
                    <a:pt x="0" y="137922"/>
                  </a:lnTo>
                  <a:lnTo>
                    <a:pt x="1167384" y="137922"/>
                  </a:lnTo>
                  <a:lnTo>
                    <a:pt x="1167384" y="137160"/>
                  </a:lnTo>
                  <a:close/>
                </a:path>
                <a:path w="1167764" h="193039">
                  <a:moveTo>
                    <a:pt x="1167384" y="134112"/>
                  </a:moveTo>
                  <a:lnTo>
                    <a:pt x="0" y="134112"/>
                  </a:lnTo>
                  <a:lnTo>
                    <a:pt x="0" y="134874"/>
                  </a:lnTo>
                  <a:lnTo>
                    <a:pt x="1167384" y="134874"/>
                  </a:lnTo>
                  <a:lnTo>
                    <a:pt x="1167384" y="134112"/>
                  </a:lnTo>
                  <a:close/>
                </a:path>
                <a:path w="1167764" h="193039">
                  <a:moveTo>
                    <a:pt x="1167384" y="131064"/>
                  </a:moveTo>
                  <a:lnTo>
                    <a:pt x="0" y="131064"/>
                  </a:lnTo>
                  <a:lnTo>
                    <a:pt x="0" y="131826"/>
                  </a:lnTo>
                  <a:lnTo>
                    <a:pt x="1167384" y="131826"/>
                  </a:lnTo>
                  <a:lnTo>
                    <a:pt x="1167384" y="131064"/>
                  </a:lnTo>
                  <a:close/>
                </a:path>
                <a:path w="1167764" h="193039">
                  <a:moveTo>
                    <a:pt x="1167384" y="128016"/>
                  </a:moveTo>
                  <a:lnTo>
                    <a:pt x="0" y="128016"/>
                  </a:lnTo>
                  <a:lnTo>
                    <a:pt x="0" y="128778"/>
                  </a:lnTo>
                  <a:lnTo>
                    <a:pt x="1167384" y="128778"/>
                  </a:lnTo>
                  <a:lnTo>
                    <a:pt x="1167384" y="128016"/>
                  </a:lnTo>
                  <a:close/>
                </a:path>
                <a:path w="1167764" h="193039">
                  <a:moveTo>
                    <a:pt x="1167384" y="124968"/>
                  </a:moveTo>
                  <a:lnTo>
                    <a:pt x="0" y="124968"/>
                  </a:lnTo>
                  <a:lnTo>
                    <a:pt x="0" y="125730"/>
                  </a:lnTo>
                  <a:lnTo>
                    <a:pt x="1167384" y="125730"/>
                  </a:lnTo>
                  <a:lnTo>
                    <a:pt x="1167384" y="124968"/>
                  </a:lnTo>
                  <a:close/>
                </a:path>
                <a:path w="1167764" h="193039">
                  <a:moveTo>
                    <a:pt x="1167384" y="121920"/>
                  </a:moveTo>
                  <a:lnTo>
                    <a:pt x="0" y="121920"/>
                  </a:lnTo>
                  <a:lnTo>
                    <a:pt x="0" y="122682"/>
                  </a:lnTo>
                  <a:lnTo>
                    <a:pt x="1167384" y="122682"/>
                  </a:lnTo>
                  <a:lnTo>
                    <a:pt x="1167384" y="121920"/>
                  </a:lnTo>
                  <a:close/>
                </a:path>
                <a:path w="1167764" h="193039">
                  <a:moveTo>
                    <a:pt x="1167384" y="118872"/>
                  </a:moveTo>
                  <a:lnTo>
                    <a:pt x="0" y="118872"/>
                  </a:lnTo>
                  <a:lnTo>
                    <a:pt x="0" y="119634"/>
                  </a:lnTo>
                  <a:lnTo>
                    <a:pt x="1167384" y="119634"/>
                  </a:lnTo>
                  <a:lnTo>
                    <a:pt x="1167384" y="118872"/>
                  </a:lnTo>
                  <a:close/>
                </a:path>
                <a:path w="1167764" h="193039">
                  <a:moveTo>
                    <a:pt x="1167384" y="115824"/>
                  </a:moveTo>
                  <a:lnTo>
                    <a:pt x="0" y="115824"/>
                  </a:lnTo>
                  <a:lnTo>
                    <a:pt x="0" y="116586"/>
                  </a:lnTo>
                  <a:lnTo>
                    <a:pt x="1167384" y="116586"/>
                  </a:lnTo>
                  <a:lnTo>
                    <a:pt x="1167384" y="115824"/>
                  </a:lnTo>
                  <a:close/>
                </a:path>
                <a:path w="1167764" h="193039">
                  <a:moveTo>
                    <a:pt x="1167384" y="112776"/>
                  </a:moveTo>
                  <a:lnTo>
                    <a:pt x="0" y="112776"/>
                  </a:lnTo>
                  <a:lnTo>
                    <a:pt x="0" y="113538"/>
                  </a:lnTo>
                  <a:lnTo>
                    <a:pt x="1167384" y="113538"/>
                  </a:lnTo>
                  <a:lnTo>
                    <a:pt x="1167384" y="112776"/>
                  </a:lnTo>
                  <a:close/>
                </a:path>
                <a:path w="1167764" h="193039">
                  <a:moveTo>
                    <a:pt x="1167384" y="109728"/>
                  </a:moveTo>
                  <a:lnTo>
                    <a:pt x="0" y="109728"/>
                  </a:lnTo>
                  <a:lnTo>
                    <a:pt x="0" y="110490"/>
                  </a:lnTo>
                  <a:lnTo>
                    <a:pt x="1167384" y="110490"/>
                  </a:lnTo>
                  <a:lnTo>
                    <a:pt x="1167384" y="109728"/>
                  </a:lnTo>
                  <a:close/>
                </a:path>
                <a:path w="1167764" h="193039">
                  <a:moveTo>
                    <a:pt x="1167384" y="106680"/>
                  </a:moveTo>
                  <a:lnTo>
                    <a:pt x="0" y="106680"/>
                  </a:lnTo>
                  <a:lnTo>
                    <a:pt x="0" y="107442"/>
                  </a:lnTo>
                  <a:lnTo>
                    <a:pt x="1167384" y="107442"/>
                  </a:lnTo>
                  <a:lnTo>
                    <a:pt x="1167384" y="106680"/>
                  </a:lnTo>
                  <a:close/>
                </a:path>
                <a:path w="1167764" h="193039">
                  <a:moveTo>
                    <a:pt x="1167384" y="103632"/>
                  </a:moveTo>
                  <a:lnTo>
                    <a:pt x="0" y="103632"/>
                  </a:lnTo>
                  <a:lnTo>
                    <a:pt x="0" y="104394"/>
                  </a:lnTo>
                  <a:lnTo>
                    <a:pt x="1167384" y="104394"/>
                  </a:lnTo>
                  <a:lnTo>
                    <a:pt x="1167384" y="103632"/>
                  </a:lnTo>
                  <a:close/>
                </a:path>
                <a:path w="1167764" h="193039">
                  <a:moveTo>
                    <a:pt x="1167384" y="100584"/>
                  </a:moveTo>
                  <a:lnTo>
                    <a:pt x="0" y="100584"/>
                  </a:lnTo>
                  <a:lnTo>
                    <a:pt x="0" y="101346"/>
                  </a:lnTo>
                  <a:lnTo>
                    <a:pt x="1167384" y="101346"/>
                  </a:lnTo>
                  <a:lnTo>
                    <a:pt x="1167384" y="100584"/>
                  </a:lnTo>
                  <a:close/>
                </a:path>
                <a:path w="1167764" h="193039">
                  <a:moveTo>
                    <a:pt x="1167384" y="97536"/>
                  </a:moveTo>
                  <a:lnTo>
                    <a:pt x="0" y="97536"/>
                  </a:lnTo>
                  <a:lnTo>
                    <a:pt x="0" y="98298"/>
                  </a:lnTo>
                  <a:lnTo>
                    <a:pt x="1167384" y="98298"/>
                  </a:lnTo>
                  <a:lnTo>
                    <a:pt x="1167384" y="97536"/>
                  </a:lnTo>
                  <a:close/>
                </a:path>
                <a:path w="1167764" h="193039">
                  <a:moveTo>
                    <a:pt x="1167384" y="94488"/>
                  </a:moveTo>
                  <a:lnTo>
                    <a:pt x="0" y="94488"/>
                  </a:lnTo>
                  <a:lnTo>
                    <a:pt x="0" y="95250"/>
                  </a:lnTo>
                  <a:lnTo>
                    <a:pt x="1167384" y="95250"/>
                  </a:lnTo>
                  <a:lnTo>
                    <a:pt x="1167384" y="94488"/>
                  </a:lnTo>
                  <a:close/>
                </a:path>
                <a:path w="1167764" h="193039">
                  <a:moveTo>
                    <a:pt x="1167384" y="91440"/>
                  </a:moveTo>
                  <a:lnTo>
                    <a:pt x="0" y="91440"/>
                  </a:lnTo>
                  <a:lnTo>
                    <a:pt x="0" y="92202"/>
                  </a:lnTo>
                  <a:lnTo>
                    <a:pt x="1167384" y="92202"/>
                  </a:lnTo>
                  <a:lnTo>
                    <a:pt x="1167384" y="91440"/>
                  </a:lnTo>
                  <a:close/>
                </a:path>
                <a:path w="1167764" h="193039">
                  <a:moveTo>
                    <a:pt x="1167384" y="30480"/>
                  </a:moveTo>
                  <a:lnTo>
                    <a:pt x="0" y="30480"/>
                  </a:lnTo>
                  <a:lnTo>
                    <a:pt x="0" y="31242"/>
                  </a:lnTo>
                  <a:lnTo>
                    <a:pt x="1167384" y="31242"/>
                  </a:lnTo>
                  <a:lnTo>
                    <a:pt x="1167384" y="30480"/>
                  </a:lnTo>
                  <a:close/>
                </a:path>
                <a:path w="1167764" h="193039">
                  <a:moveTo>
                    <a:pt x="1167384" y="27432"/>
                  </a:moveTo>
                  <a:lnTo>
                    <a:pt x="0" y="27432"/>
                  </a:lnTo>
                  <a:lnTo>
                    <a:pt x="0" y="28194"/>
                  </a:lnTo>
                  <a:lnTo>
                    <a:pt x="1167384" y="28194"/>
                  </a:lnTo>
                  <a:lnTo>
                    <a:pt x="1167384" y="27432"/>
                  </a:lnTo>
                  <a:close/>
                </a:path>
                <a:path w="1167764" h="193039">
                  <a:moveTo>
                    <a:pt x="1167384" y="24384"/>
                  </a:moveTo>
                  <a:lnTo>
                    <a:pt x="0" y="24384"/>
                  </a:lnTo>
                  <a:lnTo>
                    <a:pt x="0" y="25146"/>
                  </a:lnTo>
                  <a:lnTo>
                    <a:pt x="1167384" y="25146"/>
                  </a:lnTo>
                  <a:lnTo>
                    <a:pt x="1167384" y="24384"/>
                  </a:lnTo>
                  <a:close/>
                </a:path>
                <a:path w="1167764" h="193039">
                  <a:moveTo>
                    <a:pt x="1167384" y="21336"/>
                  </a:moveTo>
                  <a:lnTo>
                    <a:pt x="0" y="21336"/>
                  </a:lnTo>
                  <a:lnTo>
                    <a:pt x="0" y="22098"/>
                  </a:lnTo>
                  <a:lnTo>
                    <a:pt x="1167384" y="22098"/>
                  </a:lnTo>
                  <a:lnTo>
                    <a:pt x="1167384" y="21336"/>
                  </a:lnTo>
                  <a:close/>
                </a:path>
                <a:path w="1167764" h="193039">
                  <a:moveTo>
                    <a:pt x="1167384" y="18288"/>
                  </a:moveTo>
                  <a:lnTo>
                    <a:pt x="0" y="18288"/>
                  </a:lnTo>
                  <a:lnTo>
                    <a:pt x="0" y="19050"/>
                  </a:lnTo>
                  <a:lnTo>
                    <a:pt x="1167384" y="19050"/>
                  </a:lnTo>
                  <a:lnTo>
                    <a:pt x="1167384" y="18288"/>
                  </a:lnTo>
                  <a:close/>
                </a:path>
                <a:path w="1167764" h="193039">
                  <a:moveTo>
                    <a:pt x="1167384" y="15240"/>
                  </a:moveTo>
                  <a:lnTo>
                    <a:pt x="0" y="15240"/>
                  </a:lnTo>
                  <a:lnTo>
                    <a:pt x="0" y="16002"/>
                  </a:lnTo>
                  <a:lnTo>
                    <a:pt x="1167384" y="16002"/>
                  </a:lnTo>
                  <a:lnTo>
                    <a:pt x="1167384" y="15240"/>
                  </a:lnTo>
                  <a:close/>
                </a:path>
                <a:path w="1167764" h="193039">
                  <a:moveTo>
                    <a:pt x="1167384" y="12192"/>
                  </a:moveTo>
                  <a:lnTo>
                    <a:pt x="0" y="12192"/>
                  </a:lnTo>
                  <a:lnTo>
                    <a:pt x="0" y="12954"/>
                  </a:lnTo>
                  <a:lnTo>
                    <a:pt x="1167384" y="12954"/>
                  </a:lnTo>
                  <a:lnTo>
                    <a:pt x="1167384" y="12192"/>
                  </a:lnTo>
                  <a:close/>
                </a:path>
                <a:path w="1167764" h="193039">
                  <a:moveTo>
                    <a:pt x="1167384" y="9144"/>
                  </a:moveTo>
                  <a:lnTo>
                    <a:pt x="0" y="9144"/>
                  </a:lnTo>
                  <a:lnTo>
                    <a:pt x="0" y="9918"/>
                  </a:lnTo>
                  <a:lnTo>
                    <a:pt x="1167384" y="9918"/>
                  </a:lnTo>
                  <a:lnTo>
                    <a:pt x="1167384" y="9144"/>
                  </a:lnTo>
                  <a:close/>
                </a:path>
                <a:path w="1167764" h="193039">
                  <a:moveTo>
                    <a:pt x="1167384" y="6096"/>
                  </a:moveTo>
                  <a:lnTo>
                    <a:pt x="0" y="6096"/>
                  </a:lnTo>
                  <a:lnTo>
                    <a:pt x="0" y="6858"/>
                  </a:lnTo>
                  <a:lnTo>
                    <a:pt x="1167384" y="6858"/>
                  </a:lnTo>
                  <a:lnTo>
                    <a:pt x="1167384" y="6096"/>
                  </a:lnTo>
                  <a:close/>
                </a:path>
                <a:path w="1167764" h="193039">
                  <a:moveTo>
                    <a:pt x="1167384" y="3048"/>
                  </a:moveTo>
                  <a:lnTo>
                    <a:pt x="0" y="3048"/>
                  </a:lnTo>
                  <a:lnTo>
                    <a:pt x="0" y="3810"/>
                  </a:lnTo>
                  <a:lnTo>
                    <a:pt x="1167384" y="3810"/>
                  </a:lnTo>
                  <a:lnTo>
                    <a:pt x="1167384" y="3048"/>
                  </a:lnTo>
                  <a:close/>
                </a:path>
                <a:path w="1167764" h="193039">
                  <a:moveTo>
                    <a:pt x="1167384" y="0"/>
                  </a:moveTo>
                  <a:lnTo>
                    <a:pt x="0" y="0"/>
                  </a:lnTo>
                  <a:lnTo>
                    <a:pt x="0" y="762"/>
                  </a:lnTo>
                  <a:lnTo>
                    <a:pt x="1167384" y="762"/>
                  </a:lnTo>
                  <a:lnTo>
                    <a:pt x="1167384" y="0"/>
                  </a:lnTo>
                  <a:close/>
                </a:path>
              </a:pathLst>
            </a:custGeom>
            <a:solidFill>
              <a:srgbClr val="FFFFFF"/>
            </a:solidFill>
          </p:spPr>
          <p:txBody>
            <a:bodyPr wrap="square" lIns="0" tIns="0" rIns="0" bIns="0" rtlCol="0"/>
            <a:lstStyle/>
            <a:p>
              <a:endParaRPr/>
            </a:p>
          </p:txBody>
        </p:sp>
        <p:sp>
          <p:nvSpPr>
            <p:cNvPr id="42" name="object 42"/>
            <p:cNvSpPr/>
            <p:nvPr/>
          </p:nvSpPr>
          <p:spPr>
            <a:xfrm>
              <a:off x="2447544" y="5735573"/>
              <a:ext cx="1167765" cy="459105"/>
            </a:xfrm>
            <a:custGeom>
              <a:avLst/>
              <a:gdLst/>
              <a:ahLst/>
              <a:cxnLst/>
              <a:rect l="l" t="t" r="r" b="b"/>
              <a:pathLst>
                <a:path w="1167764" h="459104">
                  <a:moveTo>
                    <a:pt x="0" y="458724"/>
                  </a:moveTo>
                  <a:lnTo>
                    <a:pt x="1167383" y="458724"/>
                  </a:lnTo>
                  <a:lnTo>
                    <a:pt x="1167383" y="0"/>
                  </a:lnTo>
                  <a:lnTo>
                    <a:pt x="0" y="0"/>
                  </a:lnTo>
                  <a:lnTo>
                    <a:pt x="0" y="458724"/>
                  </a:lnTo>
                  <a:close/>
                </a:path>
              </a:pathLst>
            </a:custGeom>
            <a:ln w="9144">
              <a:solidFill>
                <a:srgbClr val="FF6500"/>
              </a:solidFill>
            </a:ln>
          </p:spPr>
          <p:txBody>
            <a:bodyPr wrap="square" lIns="0" tIns="0" rIns="0" bIns="0" rtlCol="0"/>
            <a:lstStyle/>
            <a:p>
              <a:endParaRPr/>
            </a:p>
          </p:txBody>
        </p:sp>
        <p:sp>
          <p:nvSpPr>
            <p:cNvPr id="43" name="object 43"/>
            <p:cNvSpPr/>
            <p:nvPr/>
          </p:nvSpPr>
          <p:spPr>
            <a:xfrm>
              <a:off x="2544317" y="5793482"/>
              <a:ext cx="95250" cy="203454"/>
            </a:xfrm>
            <a:prstGeom prst="rect">
              <a:avLst/>
            </a:prstGeom>
            <a:blipFill>
              <a:blip r:embed="rId29" cstate="print"/>
              <a:stretch>
                <a:fillRect/>
              </a:stretch>
            </a:blipFill>
          </p:spPr>
          <p:txBody>
            <a:bodyPr wrap="square" lIns="0" tIns="0" rIns="0" bIns="0" rtlCol="0"/>
            <a:lstStyle/>
            <a:p>
              <a:endParaRPr/>
            </a:p>
          </p:txBody>
        </p:sp>
        <p:sp>
          <p:nvSpPr>
            <p:cNvPr id="44" name="object 44"/>
            <p:cNvSpPr/>
            <p:nvPr/>
          </p:nvSpPr>
          <p:spPr>
            <a:xfrm>
              <a:off x="2544317" y="6029702"/>
              <a:ext cx="86106" cy="86105"/>
            </a:xfrm>
            <a:prstGeom prst="rect">
              <a:avLst/>
            </a:prstGeom>
            <a:blipFill>
              <a:blip r:embed="rId30" cstate="print"/>
              <a:stretch>
                <a:fillRect/>
              </a:stretch>
            </a:blipFill>
          </p:spPr>
          <p:txBody>
            <a:bodyPr wrap="square" lIns="0" tIns="0" rIns="0" bIns="0" rtlCol="0"/>
            <a:lstStyle/>
            <a:p>
              <a:endParaRPr/>
            </a:p>
          </p:txBody>
        </p:sp>
      </p:grpSp>
      <p:sp>
        <p:nvSpPr>
          <p:cNvPr id="45" name="object 45"/>
          <p:cNvSpPr txBox="1"/>
          <p:nvPr/>
        </p:nvSpPr>
        <p:spPr>
          <a:xfrm>
            <a:off x="2447544" y="5731002"/>
            <a:ext cx="1167765" cy="359410"/>
          </a:xfrm>
          <a:prstGeom prst="rect">
            <a:avLst/>
          </a:prstGeom>
          <a:ln w="9144">
            <a:solidFill>
              <a:srgbClr val="FF6500"/>
            </a:solidFill>
          </a:ln>
        </p:spPr>
        <p:txBody>
          <a:bodyPr vert="horz" wrap="square" lIns="0" tIns="54610" rIns="0" bIns="0" rtlCol="0">
            <a:spAutoFit/>
          </a:bodyPr>
          <a:lstStyle/>
          <a:p>
            <a:pPr marL="219710" marR="164465" indent="-12700">
              <a:lnSpc>
                <a:spcPts val="919"/>
              </a:lnSpc>
              <a:spcBef>
                <a:spcPts val="430"/>
              </a:spcBef>
            </a:pPr>
            <a:r>
              <a:rPr sz="800" b="1" spc="-10" dirty="0">
                <a:solidFill>
                  <a:srgbClr val="3365FF"/>
                </a:solidFill>
                <a:latin typeface="Arial"/>
                <a:cs typeface="Arial"/>
              </a:rPr>
              <a:t>Radiotéléphonie  </a:t>
            </a:r>
            <a:r>
              <a:rPr sz="800" b="1" spc="-10" dirty="0">
                <a:solidFill>
                  <a:srgbClr val="00FF00"/>
                </a:solidFill>
                <a:latin typeface="Arial"/>
                <a:cs typeface="Arial"/>
              </a:rPr>
              <a:t>Radiodiffusion</a:t>
            </a:r>
            <a:endParaRPr sz="800">
              <a:latin typeface="Arial"/>
              <a:cs typeface="Arial"/>
            </a:endParaRPr>
          </a:p>
          <a:p>
            <a:pPr marL="210820">
              <a:lnSpc>
                <a:spcPts val="550"/>
              </a:lnSpc>
            </a:pPr>
            <a:r>
              <a:rPr sz="800" b="1" spc="-10" dirty="0">
                <a:solidFill>
                  <a:srgbClr val="FF00FF"/>
                </a:solidFill>
                <a:latin typeface="Arial"/>
                <a:cs typeface="Arial"/>
              </a:rPr>
              <a:t>Autres</a:t>
            </a:r>
            <a:r>
              <a:rPr sz="800" b="1" spc="-65" dirty="0">
                <a:solidFill>
                  <a:srgbClr val="FF00FF"/>
                </a:solidFill>
                <a:latin typeface="Arial"/>
                <a:cs typeface="Arial"/>
              </a:rPr>
              <a:t> </a:t>
            </a:r>
            <a:r>
              <a:rPr sz="800" b="1" spc="-10" dirty="0">
                <a:solidFill>
                  <a:srgbClr val="FF00FF"/>
                </a:solidFill>
                <a:latin typeface="Arial"/>
                <a:cs typeface="Arial"/>
              </a:rPr>
              <a:t>stations</a:t>
            </a:r>
            <a:endParaRPr sz="800">
              <a:latin typeface="Arial"/>
              <a:cs typeface="Arial"/>
            </a:endParaRPr>
          </a:p>
        </p:txBody>
      </p:sp>
      <p:grpSp>
        <p:nvGrpSpPr>
          <p:cNvPr id="46" name="object 46"/>
          <p:cNvGrpSpPr/>
          <p:nvPr/>
        </p:nvGrpSpPr>
        <p:grpSpPr>
          <a:xfrm>
            <a:off x="549401" y="1021080"/>
            <a:ext cx="1525905" cy="1771650"/>
            <a:chOff x="549401" y="1021080"/>
            <a:chExt cx="1525905" cy="1771650"/>
          </a:xfrm>
        </p:grpSpPr>
        <p:sp>
          <p:nvSpPr>
            <p:cNvPr id="47" name="object 47"/>
            <p:cNvSpPr/>
            <p:nvPr/>
          </p:nvSpPr>
          <p:spPr>
            <a:xfrm>
              <a:off x="553973" y="1025652"/>
              <a:ext cx="1516380" cy="1762760"/>
            </a:xfrm>
            <a:custGeom>
              <a:avLst/>
              <a:gdLst/>
              <a:ahLst/>
              <a:cxnLst/>
              <a:rect l="l" t="t" r="r" b="b"/>
              <a:pathLst>
                <a:path w="1516380" h="1762760">
                  <a:moveTo>
                    <a:pt x="0" y="1762505"/>
                  </a:moveTo>
                  <a:lnTo>
                    <a:pt x="1516380" y="1762505"/>
                  </a:lnTo>
                  <a:lnTo>
                    <a:pt x="1516380" y="0"/>
                  </a:lnTo>
                  <a:lnTo>
                    <a:pt x="0" y="0"/>
                  </a:lnTo>
                  <a:lnTo>
                    <a:pt x="0" y="1762505"/>
                  </a:lnTo>
                  <a:close/>
                </a:path>
              </a:pathLst>
            </a:custGeom>
            <a:ln w="9143">
              <a:solidFill>
                <a:srgbClr val="FF0000"/>
              </a:solidFill>
            </a:ln>
          </p:spPr>
          <p:txBody>
            <a:bodyPr wrap="square" lIns="0" tIns="0" rIns="0" bIns="0" rtlCol="0"/>
            <a:lstStyle/>
            <a:p>
              <a:endParaRPr/>
            </a:p>
          </p:txBody>
        </p:sp>
        <p:sp>
          <p:nvSpPr>
            <p:cNvPr id="48" name="object 48"/>
            <p:cNvSpPr/>
            <p:nvPr/>
          </p:nvSpPr>
          <p:spPr>
            <a:xfrm>
              <a:off x="595121" y="1066796"/>
              <a:ext cx="1437930" cy="1680209"/>
            </a:xfrm>
            <a:prstGeom prst="rect">
              <a:avLst/>
            </a:prstGeom>
            <a:blipFill>
              <a:blip r:embed="rId31" cstate="print"/>
              <a:stretch>
                <a:fillRect/>
              </a:stretch>
            </a:blipFill>
          </p:spPr>
          <p:txBody>
            <a:bodyPr wrap="square" lIns="0" tIns="0" rIns="0" bIns="0" rtlCol="0"/>
            <a:lstStyle/>
            <a:p>
              <a:endParaRPr/>
            </a:p>
          </p:txBody>
        </p:sp>
      </p:grpSp>
      <p:grpSp>
        <p:nvGrpSpPr>
          <p:cNvPr id="49" name="object 49"/>
          <p:cNvGrpSpPr/>
          <p:nvPr/>
        </p:nvGrpSpPr>
        <p:grpSpPr>
          <a:xfrm>
            <a:off x="543115" y="6834187"/>
            <a:ext cx="3041650" cy="2781935"/>
            <a:chOff x="543115" y="6834187"/>
            <a:chExt cx="3041650" cy="2781935"/>
          </a:xfrm>
        </p:grpSpPr>
        <p:sp>
          <p:nvSpPr>
            <p:cNvPr id="50" name="object 50"/>
            <p:cNvSpPr/>
            <p:nvPr/>
          </p:nvSpPr>
          <p:spPr>
            <a:xfrm>
              <a:off x="547877" y="6838950"/>
              <a:ext cx="3031490" cy="2638425"/>
            </a:xfrm>
            <a:custGeom>
              <a:avLst/>
              <a:gdLst/>
              <a:ahLst/>
              <a:cxnLst/>
              <a:rect l="l" t="t" r="r" b="b"/>
              <a:pathLst>
                <a:path w="3031490" h="2638425">
                  <a:moveTo>
                    <a:pt x="0" y="2638044"/>
                  </a:moveTo>
                  <a:lnTo>
                    <a:pt x="3031236" y="2638044"/>
                  </a:lnTo>
                  <a:lnTo>
                    <a:pt x="3031236" y="0"/>
                  </a:lnTo>
                  <a:lnTo>
                    <a:pt x="0" y="0"/>
                  </a:lnTo>
                  <a:lnTo>
                    <a:pt x="0" y="2638044"/>
                  </a:lnTo>
                  <a:close/>
                </a:path>
              </a:pathLst>
            </a:custGeom>
            <a:ln w="9144">
              <a:solidFill>
                <a:srgbClr val="FF0000"/>
              </a:solidFill>
            </a:ln>
          </p:spPr>
          <p:txBody>
            <a:bodyPr wrap="square" lIns="0" tIns="0" rIns="0" bIns="0" rtlCol="0"/>
            <a:lstStyle/>
            <a:p>
              <a:endParaRPr/>
            </a:p>
          </p:txBody>
        </p:sp>
        <p:sp>
          <p:nvSpPr>
            <p:cNvPr id="51" name="object 51"/>
            <p:cNvSpPr/>
            <p:nvPr/>
          </p:nvSpPr>
          <p:spPr>
            <a:xfrm>
              <a:off x="549401" y="9471279"/>
              <a:ext cx="3032125" cy="5080"/>
            </a:xfrm>
            <a:custGeom>
              <a:avLst/>
              <a:gdLst/>
              <a:ahLst/>
              <a:cxnLst/>
              <a:rect l="l" t="t" r="r" b="b"/>
              <a:pathLst>
                <a:path w="3032125" h="5079">
                  <a:moveTo>
                    <a:pt x="0" y="4572"/>
                  </a:moveTo>
                  <a:lnTo>
                    <a:pt x="3031998" y="4572"/>
                  </a:lnTo>
                </a:path>
                <a:path w="3032125" h="5079">
                  <a:moveTo>
                    <a:pt x="0" y="0"/>
                  </a:moveTo>
                  <a:lnTo>
                    <a:pt x="3031998" y="0"/>
                  </a:lnTo>
                </a:path>
              </a:pathLst>
            </a:custGeom>
            <a:ln w="5334">
              <a:solidFill>
                <a:srgbClr val="FF0000"/>
              </a:solidFill>
            </a:ln>
          </p:spPr>
          <p:txBody>
            <a:bodyPr wrap="square" lIns="0" tIns="0" rIns="0" bIns="0" rtlCol="0"/>
            <a:lstStyle/>
            <a:p>
              <a:endParaRPr/>
            </a:p>
          </p:txBody>
        </p:sp>
        <p:sp>
          <p:nvSpPr>
            <p:cNvPr id="52" name="object 52"/>
            <p:cNvSpPr/>
            <p:nvPr/>
          </p:nvSpPr>
          <p:spPr>
            <a:xfrm>
              <a:off x="644651" y="6889998"/>
              <a:ext cx="2837688" cy="2535936"/>
            </a:xfrm>
            <a:prstGeom prst="rect">
              <a:avLst/>
            </a:prstGeom>
            <a:blipFill>
              <a:blip r:embed="rId32" cstate="print"/>
              <a:stretch>
                <a:fillRect/>
              </a:stretch>
            </a:blipFill>
          </p:spPr>
          <p:txBody>
            <a:bodyPr wrap="square" lIns="0" tIns="0" rIns="0" bIns="0" rtlCol="0"/>
            <a:lstStyle/>
            <a:p>
              <a:endParaRPr/>
            </a:p>
          </p:txBody>
        </p:sp>
        <p:sp>
          <p:nvSpPr>
            <p:cNvPr id="53" name="object 53"/>
            <p:cNvSpPr/>
            <p:nvPr/>
          </p:nvSpPr>
          <p:spPr>
            <a:xfrm>
              <a:off x="652271" y="7373873"/>
              <a:ext cx="2673350" cy="2236470"/>
            </a:xfrm>
            <a:custGeom>
              <a:avLst/>
              <a:gdLst/>
              <a:ahLst/>
              <a:cxnLst/>
              <a:rect l="l" t="t" r="r" b="b"/>
              <a:pathLst>
                <a:path w="2673350" h="2236470">
                  <a:moveTo>
                    <a:pt x="2673095" y="1117853"/>
                  </a:moveTo>
                  <a:lnTo>
                    <a:pt x="2672083" y="1073970"/>
                  </a:lnTo>
                  <a:lnTo>
                    <a:pt x="2669071" y="1030514"/>
                  </a:lnTo>
                  <a:lnTo>
                    <a:pt x="2664096" y="987517"/>
                  </a:lnTo>
                  <a:lnTo>
                    <a:pt x="2657196" y="945009"/>
                  </a:lnTo>
                  <a:lnTo>
                    <a:pt x="2648407" y="903023"/>
                  </a:lnTo>
                  <a:lnTo>
                    <a:pt x="2637768" y="861588"/>
                  </a:lnTo>
                  <a:lnTo>
                    <a:pt x="2625315" y="820737"/>
                  </a:lnTo>
                  <a:lnTo>
                    <a:pt x="2611086" y="780500"/>
                  </a:lnTo>
                  <a:lnTo>
                    <a:pt x="2595118" y="740908"/>
                  </a:lnTo>
                  <a:lnTo>
                    <a:pt x="2577448" y="701993"/>
                  </a:lnTo>
                  <a:lnTo>
                    <a:pt x="2558114" y="663786"/>
                  </a:lnTo>
                  <a:lnTo>
                    <a:pt x="2537153" y="626317"/>
                  </a:lnTo>
                  <a:lnTo>
                    <a:pt x="2514602" y="589618"/>
                  </a:lnTo>
                  <a:lnTo>
                    <a:pt x="2490498" y="553719"/>
                  </a:lnTo>
                  <a:lnTo>
                    <a:pt x="2464878" y="518653"/>
                  </a:lnTo>
                  <a:lnTo>
                    <a:pt x="2437781" y="484450"/>
                  </a:lnTo>
                  <a:lnTo>
                    <a:pt x="2409243" y="451141"/>
                  </a:lnTo>
                  <a:lnTo>
                    <a:pt x="2379301" y="418757"/>
                  </a:lnTo>
                  <a:lnTo>
                    <a:pt x="2347993" y="387330"/>
                  </a:lnTo>
                  <a:lnTo>
                    <a:pt x="2315356" y="356890"/>
                  </a:lnTo>
                  <a:lnTo>
                    <a:pt x="2281428" y="327469"/>
                  </a:lnTo>
                  <a:lnTo>
                    <a:pt x="2246244" y="299097"/>
                  </a:lnTo>
                  <a:lnTo>
                    <a:pt x="2209844" y="271807"/>
                  </a:lnTo>
                  <a:lnTo>
                    <a:pt x="2172264" y="245628"/>
                  </a:lnTo>
                  <a:lnTo>
                    <a:pt x="2133541" y="220592"/>
                  </a:lnTo>
                  <a:lnTo>
                    <a:pt x="2093713" y="196730"/>
                  </a:lnTo>
                  <a:lnTo>
                    <a:pt x="2052816" y="174074"/>
                  </a:lnTo>
                  <a:lnTo>
                    <a:pt x="2010889" y="152654"/>
                  </a:lnTo>
                  <a:lnTo>
                    <a:pt x="1967969" y="132501"/>
                  </a:lnTo>
                  <a:lnTo>
                    <a:pt x="1924092" y="113646"/>
                  </a:lnTo>
                  <a:lnTo>
                    <a:pt x="1879296" y="96122"/>
                  </a:lnTo>
                  <a:lnTo>
                    <a:pt x="1833618" y="79958"/>
                  </a:lnTo>
                  <a:lnTo>
                    <a:pt x="1787096" y="65185"/>
                  </a:lnTo>
                  <a:lnTo>
                    <a:pt x="1739767" y="51836"/>
                  </a:lnTo>
                  <a:lnTo>
                    <a:pt x="1691668" y="39941"/>
                  </a:lnTo>
                  <a:lnTo>
                    <a:pt x="1642836" y="29531"/>
                  </a:lnTo>
                  <a:lnTo>
                    <a:pt x="1593309" y="20637"/>
                  </a:lnTo>
                  <a:lnTo>
                    <a:pt x="1543124" y="13290"/>
                  </a:lnTo>
                  <a:lnTo>
                    <a:pt x="1492318" y="7522"/>
                  </a:lnTo>
                  <a:lnTo>
                    <a:pt x="1440928" y="3364"/>
                  </a:lnTo>
                  <a:lnTo>
                    <a:pt x="1388992" y="846"/>
                  </a:lnTo>
                  <a:lnTo>
                    <a:pt x="1336548" y="0"/>
                  </a:lnTo>
                  <a:lnTo>
                    <a:pt x="1284051" y="846"/>
                  </a:lnTo>
                  <a:lnTo>
                    <a:pt x="1232068" y="3364"/>
                  </a:lnTo>
                  <a:lnTo>
                    <a:pt x="1180637" y="7522"/>
                  </a:lnTo>
                  <a:lnTo>
                    <a:pt x="1129793" y="13290"/>
                  </a:lnTo>
                  <a:lnTo>
                    <a:pt x="1079575" y="20637"/>
                  </a:lnTo>
                  <a:lnTo>
                    <a:pt x="1030019" y="29531"/>
                  </a:lnTo>
                  <a:lnTo>
                    <a:pt x="981163" y="39941"/>
                  </a:lnTo>
                  <a:lnTo>
                    <a:pt x="933043" y="51836"/>
                  </a:lnTo>
                  <a:lnTo>
                    <a:pt x="885696" y="65185"/>
                  </a:lnTo>
                  <a:lnTo>
                    <a:pt x="839161" y="79958"/>
                  </a:lnTo>
                  <a:lnTo>
                    <a:pt x="793473" y="96122"/>
                  </a:lnTo>
                  <a:lnTo>
                    <a:pt x="748670" y="113646"/>
                  </a:lnTo>
                  <a:lnTo>
                    <a:pt x="704789" y="132501"/>
                  </a:lnTo>
                  <a:lnTo>
                    <a:pt x="661867" y="152653"/>
                  </a:lnTo>
                  <a:lnTo>
                    <a:pt x="619941" y="174074"/>
                  </a:lnTo>
                  <a:lnTo>
                    <a:pt x="579049" y="196730"/>
                  </a:lnTo>
                  <a:lnTo>
                    <a:pt x="539226" y="220592"/>
                  </a:lnTo>
                  <a:lnTo>
                    <a:pt x="500511" y="245628"/>
                  </a:lnTo>
                  <a:lnTo>
                    <a:pt x="462941" y="271807"/>
                  </a:lnTo>
                  <a:lnTo>
                    <a:pt x="426552" y="299097"/>
                  </a:lnTo>
                  <a:lnTo>
                    <a:pt x="391382" y="327469"/>
                  </a:lnTo>
                  <a:lnTo>
                    <a:pt x="357467" y="356890"/>
                  </a:lnTo>
                  <a:lnTo>
                    <a:pt x="324846" y="387330"/>
                  </a:lnTo>
                  <a:lnTo>
                    <a:pt x="293554" y="418757"/>
                  </a:lnTo>
                  <a:lnTo>
                    <a:pt x="263629" y="451141"/>
                  </a:lnTo>
                  <a:lnTo>
                    <a:pt x="235109" y="484450"/>
                  </a:lnTo>
                  <a:lnTo>
                    <a:pt x="208029" y="518653"/>
                  </a:lnTo>
                  <a:lnTo>
                    <a:pt x="182428" y="553719"/>
                  </a:lnTo>
                  <a:lnTo>
                    <a:pt x="158342" y="589618"/>
                  </a:lnTo>
                  <a:lnTo>
                    <a:pt x="135809" y="626317"/>
                  </a:lnTo>
                  <a:lnTo>
                    <a:pt x="114865" y="663786"/>
                  </a:lnTo>
                  <a:lnTo>
                    <a:pt x="95548" y="701993"/>
                  </a:lnTo>
                  <a:lnTo>
                    <a:pt x="77894" y="740908"/>
                  </a:lnTo>
                  <a:lnTo>
                    <a:pt x="61942" y="780500"/>
                  </a:lnTo>
                  <a:lnTo>
                    <a:pt x="47727" y="820737"/>
                  </a:lnTo>
                  <a:lnTo>
                    <a:pt x="35287" y="861588"/>
                  </a:lnTo>
                  <a:lnTo>
                    <a:pt x="24659" y="903023"/>
                  </a:lnTo>
                  <a:lnTo>
                    <a:pt x="15881" y="945009"/>
                  </a:lnTo>
                  <a:lnTo>
                    <a:pt x="8988" y="987517"/>
                  </a:lnTo>
                  <a:lnTo>
                    <a:pt x="4019" y="1030514"/>
                  </a:lnTo>
                  <a:lnTo>
                    <a:pt x="1011" y="1073970"/>
                  </a:lnTo>
                  <a:lnTo>
                    <a:pt x="0" y="1117853"/>
                  </a:lnTo>
                  <a:lnTo>
                    <a:pt x="1011" y="1161738"/>
                  </a:lnTo>
                  <a:lnTo>
                    <a:pt x="4019" y="1205198"/>
                  </a:lnTo>
                  <a:lnTo>
                    <a:pt x="8988" y="1248202"/>
                  </a:lnTo>
                  <a:lnTo>
                    <a:pt x="15881" y="1290717"/>
                  </a:lnTo>
                  <a:lnTo>
                    <a:pt x="24659" y="1332714"/>
                  </a:lnTo>
                  <a:lnTo>
                    <a:pt x="35287" y="1374161"/>
                  </a:lnTo>
                  <a:lnTo>
                    <a:pt x="47727" y="1415026"/>
                  </a:lnTo>
                  <a:lnTo>
                    <a:pt x="61942" y="1455279"/>
                  </a:lnTo>
                  <a:lnTo>
                    <a:pt x="77894" y="1494889"/>
                  </a:lnTo>
                  <a:lnTo>
                    <a:pt x="95548" y="1533823"/>
                  </a:lnTo>
                  <a:lnTo>
                    <a:pt x="114865" y="1572051"/>
                  </a:lnTo>
                  <a:lnTo>
                    <a:pt x="135809" y="1609541"/>
                  </a:lnTo>
                  <a:lnTo>
                    <a:pt x="158342" y="1646263"/>
                  </a:lnTo>
                  <a:lnTo>
                    <a:pt x="182428" y="1682185"/>
                  </a:lnTo>
                  <a:lnTo>
                    <a:pt x="208029" y="1717276"/>
                  </a:lnTo>
                  <a:lnTo>
                    <a:pt x="235109" y="1751504"/>
                  </a:lnTo>
                  <a:lnTo>
                    <a:pt x="263629" y="1784839"/>
                  </a:lnTo>
                  <a:lnTo>
                    <a:pt x="293554" y="1817250"/>
                  </a:lnTo>
                  <a:lnTo>
                    <a:pt x="324846" y="1848704"/>
                  </a:lnTo>
                  <a:lnTo>
                    <a:pt x="357467" y="1879171"/>
                  </a:lnTo>
                  <a:lnTo>
                    <a:pt x="391382" y="1908619"/>
                  </a:lnTo>
                  <a:lnTo>
                    <a:pt x="426552" y="1937018"/>
                  </a:lnTo>
                  <a:lnTo>
                    <a:pt x="462941" y="1964336"/>
                  </a:lnTo>
                  <a:lnTo>
                    <a:pt x="500511" y="1990541"/>
                  </a:lnTo>
                  <a:lnTo>
                    <a:pt x="539226" y="2015604"/>
                  </a:lnTo>
                  <a:lnTo>
                    <a:pt x="579049" y="2039491"/>
                  </a:lnTo>
                  <a:lnTo>
                    <a:pt x="619941" y="2062173"/>
                  </a:lnTo>
                  <a:lnTo>
                    <a:pt x="661867" y="2083618"/>
                  </a:lnTo>
                  <a:lnTo>
                    <a:pt x="704789" y="2103795"/>
                  </a:lnTo>
                  <a:lnTo>
                    <a:pt x="748670" y="2122672"/>
                  </a:lnTo>
                  <a:lnTo>
                    <a:pt x="793473" y="2140218"/>
                  </a:lnTo>
                  <a:lnTo>
                    <a:pt x="839161" y="2156402"/>
                  </a:lnTo>
                  <a:lnTo>
                    <a:pt x="885696" y="2171194"/>
                  </a:lnTo>
                  <a:lnTo>
                    <a:pt x="933043" y="2184560"/>
                  </a:lnTo>
                  <a:lnTo>
                    <a:pt x="981163" y="2196472"/>
                  </a:lnTo>
                  <a:lnTo>
                    <a:pt x="1030019" y="2206896"/>
                  </a:lnTo>
                  <a:lnTo>
                    <a:pt x="1079575" y="2215802"/>
                  </a:lnTo>
                  <a:lnTo>
                    <a:pt x="1129793" y="2223159"/>
                  </a:lnTo>
                  <a:lnTo>
                    <a:pt x="1180637" y="2228936"/>
                  </a:lnTo>
                  <a:lnTo>
                    <a:pt x="1232068" y="2233100"/>
                  </a:lnTo>
                  <a:lnTo>
                    <a:pt x="1284051" y="2235622"/>
                  </a:lnTo>
                  <a:lnTo>
                    <a:pt x="1336548" y="2236470"/>
                  </a:lnTo>
                  <a:lnTo>
                    <a:pt x="1388992" y="2235622"/>
                  </a:lnTo>
                  <a:lnTo>
                    <a:pt x="1440928" y="2233100"/>
                  </a:lnTo>
                  <a:lnTo>
                    <a:pt x="1492318" y="2228936"/>
                  </a:lnTo>
                  <a:lnTo>
                    <a:pt x="1543124" y="2223159"/>
                  </a:lnTo>
                  <a:lnTo>
                    <a:pt x="1593309" y="2215802"/>
                  </a:lnTo>
                  <a:lnTo>
                    <a:pt x="1642836" y="2206896"/>
                  </a:lnTo>
                  <a:lnTo>
                    <a:pt x="1691668" y="2196472"/>
                  </a:lnTo>
                  <a:lnTo>
                    <a:pt x="1739767" y="2184560"/>
                  </a:lnTo>
                  <a:lnTo>
                    <a:pt x="1787096" y="2171194"/>
                  </a:lnTo>
                  <a:lnTo>
                    <a:pt x="1833618" y="2156402"/>
                  </a:lnTo>
                  <a:lnTo>
                    <a:pt x="1879296" y="2140218"/>
                  </a:lnTo>
                  <a:lnTo>
                    <a:pt x="1924092" y="2122672"/>
                  </a:lnTo>
                  <a:lnTo>
                    <a:pt x="1967969" y="2103795"/>
                  </a:lnTo>
                  <a:lnTo>
                    <a:pt x="2010889" y="2083618"/>
                  </a:lnTo>
                  <a:lnTo>
                    <a:pt x="2052816" y="2062173"/>
                  </a:lnTo>
                  <a:lnTo>
                    <a:pt x="2093713" y="2039491"/>
                  </a:lnTo>
                  <a:lnTo>
                    <a:pt x="2133541" y="2015604"/>
                  </a:lnTo>
                  <a:lnTo>
                    <a:pt x="2172264" y="1990541"/>
                  </a:lnTo>
                  <a:lnTo>
                    <a:pt x="2209844" y="1964336"/>
                  </a:lnTo>
                  <a:lnTo>
                    <a:pt x="2246244" y="1937018"/>
                  </a:lnTo>
                  <a:lnTo>
                    <a:pt x="2281428" y="1908619"/>
                  </a:lnTo>
                  <a:lnTo>
                    <a:pt x="2315356" y="1879171"/>
                  </a:lnTo>
                  <a:lnTo>
                    <a:pt x="2347993" y="1848704"/>
                  </a:lnTo>
                  <a:lnTo>
                    <a:pt x="2379301" y="1817250"/>
                  </a:lnTo>
                  <a:lnTo>
                    <a:pt x="2409243" y="1784839"/>
                  </a:lnTo>
                  <a:lnTo>
                    <a:pt x="2437781" y="1751504"/>
                  </a:lnTo>
                  <a:lnTo>
                    <a:pt x="2464878" y="1717276"/>
                  </a:lnTo>
                  <a:lnTo>
                    <a:pt x="2490498" y="1682185"/>
                  </a:lnTo>
                  <a:lnTo>
                    <a:pt x="2514602" y="1646263"/>
                  </a:lnTo>
                  <a:lnTo>
                    <a:pt x="2537153" y="1609541"/>
                  </a:lnTo>
                  <a:lnTo>
                    <a:pt x="2558114" y="1572051"/>
                  </a:lnTo>
                  <a:lnTo>
                    <a:pt x="2577448" y="1533823"/>
                  </a:lnTo>
                  <a:lnTo>
                    <a:pt x="2595118" y="1494889"/>
                  </a:lnTo>
                  <a:lnTo>
                    <a:pt x="2611086" y="1455279"/>
                  </a:lnTo>
                  <a:lnTo>
                    <a:pt x="2625315" y="1415026"/>
                  </a:lnTo>
                  <a:lnTo>
                    <a:pt x="2637768" y="1374161"/>
                  </a:lnTo>
                  <a:lnTo>
                    <a:pt x="2648407" y="1332714"/>
                  </a:lnTo>
                  <a:lnTo>
                    <a:pt x="2657196" y="1290717"/>
                  </a:lnTo>
                  <a:lnTo>
                    <a:pt x="2664096" y="1248202"/>
                  </a:lnTo>
                  <a:lnTo>
                    <a:pt x="2669071" y="1205198"/>
                  </a:lnTo>
                  <a:lnTo>
                    <a:pt x="2672083" y="1161738"/>
                  </a:lnTo>
                  <a:lnTo>
                    <a:pt x="2673095" y="1117853"/>
                  </a:lnTo>
                  <a:close/>
                </a:path>
              </a:pathLst>
            </a:custGeom>
            <a:ln w="11430">
              <a:solidFill>
                <a:srgbClr val="008000"/>
              </a:solidFill>
            </a:ln>
          </p:spPr>
          <p:txBody>
            <a:bodyPr wrap="square" lIns="0" tIns="0" rIns="0" bIns="0" rtlCol="0"/>
            <a:lstStyle/>
            <a:p>
              <a:endParaRPr/>
            </a:p>
          </p:txBody>
        </p:sp>
        <p:sp>
          <p:nvSpPr>
            <p:cNvPr id="54" name="object 54"/>
            <p:cNvSpPr/>
            <p:nvPr/>
          </p:nvSpPr>
          <p:spPr>
            <a:xfrm>
              <a:off x="686561" y="7408163"/>
              <a:ext cx="2604770" cy="2167890"/>
            </a:xfrm>
            <a:custGeom>
              <a:avLst/>
              <a:gdLst/>
              <a:ahLst/>
              <a:cxnLst/>
              <a:rect l="l" t="t" r="r" b="b"/>
              <a:pathLst>
                <a:path w="2604770" h="2167890">
                  <a:moveTo>
                    <a:pt x="2604516" y="1083564"/>
                  </a:moveTo>
                  <a:lnTo>
                    <a:pt x="2603480" y="1039949"/>
                  </a:lnTo>
                  <a:lnTo>
                    <a:pt x="2600401" y="996774"/>
                  </a:lnTo>
                  <a:lnTo>
                    <a:pt x="2595316" y="954072"/>
                  </a:lnTo>
                  <a:lnTo>
                    <a:pt x="2588265" y="911874"/>
                  </a:lnTo>
                  <a:lnTo>
                    <a:pt x="2579287" y="870213"/>
                  </a:lnTo>
                  <a:lnTo>
                    <a:pt x="2568421" y="829122"/>
                  </a:lnTo>
                  <a:lnTo>
                    <a:pt x="2555706" y="788632"/>
                  </a:lnTo>
                  <a:lnTo>
                    <a:pt x="2541182" y="748775"/>
                  </a:lnTo>
                  <a:lnTo>
                    <a:pt x="2524886" y="709585"/>
                  </a:lnTo>
                  <a:lnTo>
                    <a:pt x="2506859" y="671092"/>
                  </a:lnTo>
                  <a:lnTo>
                    <a:pt x="2487139" y="633330"/>
                  </a:lnTo>
                  <a:lnTo>
                    <a:pt x="2465765" y="596331"/>
                  </a:lnTo>
                  <a:lnTo>
                    <a:pt x="2442777" y="560126"/>
                  </a:lnTo>
                  <a:lnTo>
                    <a:pt x="2418214" y="524749"/>
                  </a:lnTo>
                  <a:lnTo>
                    <a:pt x="2392114" y="490231"/>
                  </a:lnTo>
                  <a:lnTo>
                    <a:pt x="2364517" y="456604"/>
                  </a:lnTo>
                  <a:lnTo>
                    <a:pt x="2335462" y="423901"/>
                  </a:lnTo>
                  <a:lnTo>
                    <a:pt x="2304987" y="392155"/>
                  </a:lnTo>
                  <a:lnTo>
                    <a:pt x="2273133" y="361396"/>
                  </a:lnTo>
                  <a:lnTo>
                    <a:pt x="2239937" y="331658"/>
                  </a:lnTo>
                  <a:lnTo>
                    <a:pt x="2205440" y="302973"/>
                  </a:lnTo>
                  <a:lnTo>
                    <a:pt x="2169679" y="275373"/>
                  </a:lnTo>
                  <a:lnTo>
                    <a:pt x="2132695" y="248890"/>
                  </a:lnTo>
                  <a:lnTo>
                    <a:pt x="2094527" y="223557"/>
                  </a:lnTo>
                  <a:lnTo>
                    <a:pt x="2055212" y="199405"/>
                  </a:lnTo>
                  <a:lnTo>
                    <a:pt x="2014791" y="176467"/>
                  </a:lnTo>
                  <a:lnTo>
                    <a:pt x="1973303" y="154776"/>
                  </a:lnTo>
                  <a:lnTo>
                    <a:pt x="1930786" y="134362"/>
                  </a:lnTo>
                  <a:lnTo>
                    <a:pt x="1887279" y="115260"/>
                  </a:lnTo>
                  <a:lnTo>
                    <a:pt x="1842823" y="97500"/>
                  </a:lnTo>
                  <a:lnTo>
                    <a:pt x="1797455" y="81116"/>
                  </a:lnTo>
                  <a:lnTo>
                    <a:pt x="1751215" y="66139"/>
                  </a:lnTo>
                  <a:lnTo>
                    <a:pt x="1704142" y="52602"/>
                  </a:lnTo>
                  <a:lnTo>
                    <a:pt x="1656275" y="40537"/>
                  </a:lnTo>
                  <a:lnTo>
                    <a:pt x="1607654" y="29975"/>
                  </a:lnTo>
                  <a:lnTo>
                    <a:pt x="1558316" y="20950"/>
                  </a:lnTo>
                  <a:lnTo>
                    <a:pt x="1508301" y="13494"/>
                  </a:lnTo>
                  <a:lnTo>
                    <a:pt x="1457649" y="7639"/>
                  </a:lnTo>
                  <a:lnTo>
                    <a:pt x="1406399" y="3416"/>
                  </a:lnTo>
                  <a:lnTo>
                    <a:pt x="1354588" y="859"/>
                  </a:lnTo>
                  <a:lnTo>
                    <a:pt x="1302258" y="0"/>
                  </a:lnTo>
                  <a:lnTo>
                    <a:pt x="1249874" y="859"/>
                  </a:lnTo>
                  <a:lnTo>
                    <a:pt x="1198016" y="3416"/>
                  </a:lnTo>
                  <a:lnTo>
                    <a:pt x="1146722" y="7639"/>
                  </a:lnTo>
                  <a:lnTo>
                    <a:pt x="1096032" y="13494"/>
                  </a:lnTo>
                  <a:lnTo>
                    <a:pt x="1045984" y="20950"/>
                  </a:lnTo>
                  <a:lnTo>
                    <a:pt x="996618" y="29975"/>
                  </a:lnTo>
                  <a:lnTo>
                    <a:pt x="947971" y="40537"/>
                  </a:lnTo>
                  <a:lnTo>
                    <a:pt x="900084" y="52602"/>
                  </a:lnTo>
                  <a:lnTo>
                    <a:pt x="852994" y="66139"/>
                  </a:lnTo>
                  <a:lnTo>
                    <a:pt x="806741" y="81116"/>
                  </a:lnTo>
                  <a:lnTo>
                    <a:pt x="761364" y="97500"/>
                  </a:lnTo>
                  <a:lnTo>
                    <a:pt x="716901" y="115260"/>
                  </a:lnTo>
                  <a:lnTo>
                    <a:pt x="673391" y="134362"/>
                  </a:lnTo>
                  <a:lnTo>
                    <a:pt x="630874" y="154776"/>
                  </a:lnTo>
                  <a:lnTo>
                    <a:pt x="589388" y="176467"/>
                  </a:lnTo>
                  <a:lnTo>
                    <a:pt x="548971" y="199405"/>
                  </a:lnTo>
                  <a:lnTo>
                    <a:pt x="509664" y="223557"/>
                  </a:lnTo>
                  <a:lnTo>
                    <a:pt x="471504" y="248890"/>
                  </a:lnTo>
                  <a:lnTo>
                    <a:pt x="434531" y="275373"/>
                  </a:lnTo>
                  <a:lnTo>
                    <a:pt x="398783" y="302973"/>
                  </a:lnTo>
                  <a:lnTo>
                    <a:pt x="364299" y="331658"/>
                  </a:lnTo>
                  <a:lnTo>
                    <a:pt x="331119" y="361396"/>
                  </a:lnTo>
                  <a:lnTo>
                    <a:pt x="299281" y="392155"/>
                  </a:lnTo>
                  <a:lnTo>
                    <a:pt x="268823" y="423901"/>
                  </a:lnTo>
                  <a:lnTo>
                    <a:pt x="239786" y="456604"/>
                  </a:lnTo>
                  <a:lnTo>
                    <a:pt x="212207" y="490231"/>
                  </a:lnTo>
                  <a:lnTo>
                    <a:pt x="186126" y="524749"/>
                  </a:lnTo>
                  <a:lnTo>
                    <a:pt x="161581" y="560126"/>
                  </a:lnTo>
                  <a:lnTo>
                    <a:pt x="138611" y="596331"/>
                  </a:lnTo>
                  <a:lnTo>
                    <a:pt x="117256" y="633330"/>
                  </a:lnTo>
                  <a:lnTo>
                    <a:pt x="97553" y="671092"/>
                  </a:lnTo>
                  <a:lnTo>
                    <a:pt x="79543" y="709585"/>
                  </a:lnTo>
                  <a:lnTo>
                    <a:pt x="63263" y="748775"/>
                  </a:lnTo>
                  <a:lnTo>
                    <a:pt x="48753" y="788632"/>
                  </a:lnTo>
                  <a:lnTo>
                    <a:pt x="36052" y="829122"/>
                  </a:lnTo>
                  <a:lnTo>
                    <a:pt x="25198" y="870213"/>
                  </a:lnTo>
                  <a:lnTo>
                    <a:pt x="16230" y="911874"/>
                  </a:lnTo>
                  <a:lnTo>
                    <a:pt x="9188" y="954072"/>
                  </a:lnTo>
                  <a:lnTo>
                    <a:pt x="4109" y="996774"/>
                  </a:lnTo>
                  <a:lnTo>
                    <a:pt x="1033" y="1039949"/>
                  </a:lnTo>
                  <a:lnTo>
                    <a:pt x="0" y="1083564"/>
                  </a:lnTo>
                  <a:lnTo>
                    <a:pt x="1033" y="1127180"/>
                  </a:lnTo>
                  <a:lnTo>
                    <a:pt x="4109" y="1170358"/>
                  </a:lnTo>
                  <a:lnTo>
                    <a:pt x="9188" y="1213067"/>
                  </a:lnTo>
                  <a:lnTo>
                    <a:pt x="16230" y="1255273"/>
                  </a:lnTo>
                  <a:lnTo>
                    <a:pt x="25198" y="1296945"/>
                  </a:lnTo>
                  <a:lnTo>
                    <a:pt x="36052" y="1338049"/>
                  </a:lnTo>
                  <a:lnTo>
                    <a:pt x="48753" y="1378554"/>
                  </a:lnTo>
                  <a:lnTo>
                    <a:pt x="63263" y="1418427"/>
                  </a:lnTo>
                  <a:lnTo>
                    <a:pt x="79543" y="1457636"/>
                  </a:lnTo>
                  <a:lnTo>
                    <a:pt x="97553" y="1496148"/>
                  </a:lnTo>
                  <a:lnTo>
                    <a:pt x="117256" y="1533932"/>
                  </a:lnTo>
                  <a:lnTo>
                    <a:pt x="138611" y="1570954"/>
                  </a:lnTo>
                  <a:lnTo>
                    <a:pt x="161581" y="1607182"/>
                  </a:lnTo>
                  <a:lnTo>
                    <a:pt x="186126" y="1642584"/>
                  </a:lnTo>
                  <a:lnTo>
                    <a:pt x="212207" y="1677128"/>
                  </a:lnTo>
                  <a:lnTo>
                    <a:pt x="239786" y="1710780"/>
                  </a:lnTo>
                  <a:lnTo>
                    <a:pt x="268823" y="1743510"/>
                  </a:lnTo>
                  <a:lnTo>
                    <a:pt x="299281" y="1775284"/>
                  </a:lnTo>
                  <a:lnTo>
                    <a:pt x="331119" y="1806070"/>
                  </a:lnTo>
                  <a:lnTo>
                    <a:pt x="364299" y="1835836"/>
                  </a:lnTo>
                  <a:lnTo>
                    <a:pt x="398783" y="1864549"/>
                  </a:lnTo>
                  <a:lnTo>
                    <a:pt x="434531" y="1892177"/>
                  </a:lnTo>
                  <a:lnTo>
                    <a:pt x="471504" y="1918687"/>
                  </a:lnTo>
                  <a:lnTo>
                    <a:pt x="509664" y="1944048"/>
                  </a:lnTo>
                  <a:lnTo>
                    <a:pt x="548971" y="1968227"/>
                  </a:lnTo>
                  <a:lnTo>
                    <a:pt x="589388" y="1991191"/>
                  </a:lnTo>
                  <a:lnTo>
                    <a:pt x="630874" y="2012908"/>
                  </a:lnTo>
                  <a:lnTo>
                    <a:pt x="673391" y="2033345"/>
                  </a:lnTo>
                  <a:lnTo>
                    <a:pt x="716901" y="2052471"/>
                  </a:lnTo>
                  <a:lnTo>
                    <a:pt x="761364" y="2070253"/>
                  </a:lnTo>
                  <a:lnTo>
                    <a:pt x="806741" y="2086659"/>
                  </a:lnTo>
                  <a:lnTo>
                    <a:pt x="852994" y="2101656"/>
                  </a:lnTo>
                  <a:lnTo>
                    <a:pt x="900084" y="2115211"/>
                  </a:lnTo>
                  <a:lnTo>
                    <a:pt x="947971" y="2127293"/>
                  </a:lnTo>
                  <a:lnTo>
                    <a:pt x="996618" y="2137870"/>
                  </a:lnTo>
                  <a:lnTo>
                    <a:pt x="1045984" y="2146907"/>
                  </a:lnTo>
                  <a:lnTo>
                    <a:pt x="1096032" y="2154375"/>
                  </a:lnTo>
                  <a:lnTo>
                    <a:pt x="1146722" y="2160239"/>
                  </a:lnTo>
                  <a:lnTo>
                    <a:pt x="1198016" y="2164468"/>
                  </a:lnTo>
                  <a:lnTo>
                    <a:pt x="1249874" y="2167029"/>
                  </a:lnTo>
                  <a:lnTo>
                    <a:pt x="1302258" y="2167890"/>
                  </a:lnTo>
                  <a:lnTo>
                    <a:pt x="1354588" y="2167029"/>
                  </a:lnTo>
                  <a:lnTo>
                    <a:pt x="1406399" y="2164468"/>
                  </a:lnTo>
                  <a:lnTo>
                    <a:pt x="1457649" y="2160239"/>
                  </a:lnTo>
                  <a:lnTo>
                    <a:pt x="1508301" y="2154375"/>
                  </a:lnTo>
                  <a:lnTo>
                    <a:pt x="1558316" y="2146907"/>
                  </a:lnTo>
                  <a:lnTo>
                    <a:pt x="1607654" y="2137870"/>
                  </a:lnTo>
                  <a:lnTo>
                    <a:pt x="1656275" y="2127293"/>
                  </a:lnTo>
                  <a:lnTo>
                    <a:pt x="1704142" y="2115211"/>
                  </a:lnTo>
                  <a:lnTo>
                    <a:pt x="1751215" y="2101656"/>
                  </a:lnTo>
                  <a:lnTo>
                    <a:pt x="1797455" y="2086659"/>
                  </a:lnTo>
                  <a:lnTo>
                    <a:pt x="1842823" y="2070253"/>
                  </a:lnTo>
                  <a:lnTo>
                    <a:pt x="1887279" y="2052471"/>
                  </a:lnTo>
                  <a:lnTo>
                    <a:pt x="1930786" y="2033345"/>
                  </a:lnTo>
                  <a:lnTo>
                    <a:pt x="1973303" y="2012908"/>
                  </a:lnTo>
                  <a:lnTo>
                    <a:pt x="2014791" y="1991191"/>
                  </a:lnTo>
                  <a:lnTo>
                    <a:pt x="2055212" y="1968227"/>
                  </a:lnTo>
                  <a:lnTo>
                    <a:pt x="2094527" y="1944048"/>
                  </a:lnTo>
                  <a:lnTo>
                    <a:pt x="2132695" y="1918687"/>
                  </a:lnTo>
                  <a:lnTo>
                    <a:pt x="2169679" y="1892177"/>
                  </a:lnTo>
                  <a:lnTo>
                    <a:pt x="2205440" y="1864549"/>
                  </a:lnTo>
                  <a:lnTo>
                    <a:pt x="2239937" y="1835836"/>
                  </a:lnTo>
                  <a:lnTo>
                    <a:pt x="2273133" y="1806070"/>
                  </a:lnTo>
                  <a:lnTo>
                    <a:pt x="2304987" y="1775284"/>
                  </a:lnTo>
                  <a:lnTo>
                    <a:pt x="2335462" y="1743510"/>
                  </a:lnTo>
                  <a:lnTo>
                    <a:pt x="2364517" y="1710780"/>
                  </a:lnTo>
                  <a:lnTo>
                    <a:pt x="2392114" y="1677128"/>
                  </a:lnTo>
                  <a:lnTo>
                    <a:pt x="2418214" y="1642584"/>
                  </a:lnTo>
                  <a:lnTo>
                    <a:pt x="2442777" y="1607182"/>
                  </a:lnTo>
                  <a:lnTo>
                    <a:pt x="2465765" y="1570954"/>
                  </a:lnTo>
                  <a:lnTo>
                    <a:pt x="2487139" y="1533932"/>
                  </a:lnTo>
                  <a:lnTo>
                    <a:pt x="2506859" y="1496148"/>
                  </a:lnTo>
                  <a:lnTo>
                    <a:pt x="2524886" y="1457636"/>
                  </a:lnTo>
                  <a:lnTo>
                    <a:pt x="2541182" y="1418427"/>
                  </a:lnTo>
                  <a:lnTo>
                    <a:pt x="2555706" y="1378554"/>
                  </a:lnTo>
                  <a:lnTo>
                    <a:pt x="2568421" y="1338049"/>
                  </a:lnTo>
                  <a:lnTo>
                    <a:pt x="2579287" y="1296945"/>
                  </a:lnTo>
                  <a:lnTo>
                    <a:pt x="2588265" y="1255273"/>
                  </a:lnTo>
                  <a:lnTo>
                    <a:pt x="2595316" y="1213067"/>
                  </a:lnTo>
                  <a:lnTo>
                    <a:pt x="2600401" y="1170358"/>
                  </a:lnTo>
                  <a:lnTo>
                    <a:pt x="2603480" y="1127180"/>
                  </a:lnTo>
                  <a:lnTo>
                    <a:pt x="2604516" y="1083564"/>
                  </a:lnTo>
                  <a:close/>
                </a:path>
              </a:pathLst>
            </a:custGeom>
            <a:ln w="34290">
              <a:solidFill>
                <a:srgbClr val="008000"/>
              </a:solidFill>
            </a:ln>
          </p:spPr>
          <p:txBody>
            <a:bodyPr wrap="square" lIns="0" tIns="0" rIns="0" bIns="0" rtlCol="0"/>
            <a:lstStyle/>
            <a:p>
              <a:endParaRPr/>
            </a:p>
          </p:txBody>
        </p:sp>
        <p:sp>
          <p:nvSpPr>
            <p:cNvPr id="55" name="object 55"/>
            <p:cNvSpPr/>
            <p:nvPr/>
          </p:nvSpPr>
          <p:spPr>
            <a:xfrm>
              <a:off x="1834133" y="8440674"/>
              <a:ext cx="217170" cy="250698"/>
            </a:xfrm>
            <a:prstGeom prst="rect">
              <a:avLst/>
            </a:prstGeom>
            <a:blipFill>
              <a:blip r:embed="rId33" cstate="print"/>
              <a:stretch>
                <a:fillRect/>
              </a:stretch>
            </a:blipFill>
          </p:spPr>
          <p:txBody>
            <a:bodyPr wrap="square" lIns="0" tIns="0" rIns="0" bIns="0" rtlCol="0"/>
            <a:lstStyle/>
            <a:p>
              <a:endParaRPr/>
            </a:p>
          </p:txBody>
        </p:sp>
        <p:sp>
          <p:nvSpPr>
            <p:cNvPr id="56" name="object 56"/>
            <p:cNvSpPr/>
            <p:nvPr/>
          </p:nvSpPr>
          <p:spPr>
            <a:xfrm>
              <a:off x="1834133" y="8440674"/>
              <a:ext cx="217170" cy="250825"/>
            </a:xfrm>
            <a:custGeom>
              <a:avLst/>
              <a:gdLst/>
              <a:ahLst/>
              <a:cxnLst/>
              <a:rect l="l" t="t" r="r" b="b"/>
              <a:pathLst>
                <a:path w="217169" h="250825">
                  <a:moveTo>
                    <a:pt x="108204" y="0"/>
                  </a:moveTo>
                  <a:lnTo>
                    <a:pt x="64770" y="49530"/>
                  </a:lnTo>
                  <a:lnTo>
                    <a:pt x="86868" y="49530"/>
                  </a:lnTo>
                  <a:lnTo>
                    <a:pt x="86868" y="99821"/>
                  </a:lnTo>
                  <a:lnTo>
                    <a:pt x="43434" y="99821"/>
                  </a:lnTo>
                  <a:lnTo>
                    <a:pt x="43434" y="74675"/>
                  </a:lnTo>
                  <a:lnTo>
                    <a:pt x="0" y="124968"/>
                  </a:lnTo>
                  <a:lnTo>
                    <a:pt x="43434" y="175259"/>
                  </a:lnTo>
                  <a:lnTo>
                    <a:pt x="43434" y="150113"/>
                  </a:lnTo>
                  <a:lnTo>
                    <a:pt x="86868" y="150113"/>
                  </a:lnTo>
                  <a:lnTo>
                    <a:pt x="86868" y="200406"/>
                  </a:lnTo>
                  <a:lnTo>
                    <a:pt x="64770" y="200406"/>
                  </a:lnTo>
                  <a:lnTo>
                    <a:pt x="108204" y="250698"/>
                  </a:lnTo>
                  <a:lnTo>
                    <a:pt x="151638" y="200406"/>
                  </a:lnTo>
                  <a:lnTo>
                    <a:pt x="130302" y="200406"/>
                  </a:lnTo>
                  <a:lnTo>
                    <a:pt x="130302" y="150113"/>
                  </a:lnTo>
                  <a:lnTo>
                    <a:pt x="173736" y="150113"/>
                  </a:lnTo>
                  <a:lnTo>
                    <a:pt x="173736" y="175259"/>
                  </a:lnTo>
                  <a:lnTo>
                    <a:pt x="217170" y="124968"/>
                  </a:lnTo>
                  <a:lnTo>
                    <a:pt x="173736" y="74675"/>
                  </a:lnTo>
                  <a:lnTo>
                    <a:pt x="173736" y="99821"/>
                  </a:lnTo>
                  <a:lnTo>
                    <a:pt x="130302" y="99821"/>
                  </a:lnTo>
                  <a:lnTo>
                    <a:pt x="130302" y="49530"/>
                  </a:lnTo>
                  <a:lnTo>
                    <a:pt x="151638" y="49530"/>
                  </a:lnTo>
                  <a:lnTo>
                    <a:pt x="108204" y="0"/>
                  </a:lnTo>
                  <a:close/>
                </a:path>
              </a:pathLst>
            </a:custGeom>
            <a:ln w="12954">
              <a:solidFill>
                <a:srgbClr val="008000"/>
              </a:solidFill>
            </a:ln>
          </p:spPr>
          <p:txBody>
            <a:bodyPr wrap="square" lIns="0" tIns="0" rIns="0" bIns="0" rtlCol="0"/>
            <a:lstStyle/>
            <a:p>
              <a:endParaRPr/>
            </a:p>
          </p:txBody>
        </p:sp>
      </p:grpSp>
      <p:sp>
        <p:nvSpPr>
          <p:cNvPr id="57" name="object 57"/>
          <p:cNvSpPr txBox="1"/>
          <p:nvPr/>
        </p:nvSpPr>
        <p:spPr>
          <a:xfrm>
            <a:off x="1850389" y="8316717"/>
            <a:ext cx="3371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0000"/>
                </a:solidFill>
                <a:latin typeface="Arial"/>
                <a:cs typeface="Arial"/>
              </a:rPr>
              <a:t>Etoile</a:t>
            </a:r>
            <a:endParaRPr sz="900">
              <a:latin typeface="Arial"/>
              <a:cs typeface="Arial"/>
            </a:endParaRPr>
          </a:p>
        </p:txBody>
      </p:sp>
      <p:grpSp>
        <p:nvGrpSpPr>
          <p:cNvPr id="58" name="object 58"/>
          <p:cNvGrpSpPr/>
          <p:nvPr/>
        </p:nvGrpSpPr>
        <p:grpSpPr>
          <a:xfrm>
            <a:off x="2665476" y="7690104"/>
            <a:ext cx="883285" cy="796290"/>
            <a:chOff x="2665476" y="7690104"/>
            <a:chExt cx="883285" cy="796290"/>
          </a:xfrm>
        </p:grpSpPr>
        <p:sp>
          <p:nvSpPr>
            <p:cNvPr id="59" name="object 59"/>
            <p:cNvSpPr/>
            <p:nvPr/>
          </p:nvSpPr>
          <p:spPr>
            <a:xfrm>
              <a:off x="2669286" y="7693914"/>
              <a:ext cx="875665" cy="788670"/>
            </a:xfrm>
            <a:custGeom>
              <a:avLst/>
              <a:gdLst/>
              <a:ahLst/>
              <a:cxnLst/>
              <a:rect l="l" t="t" r="r" b="b"/>
              <a:pathLst>
                <a:path w="875664" h="788670">
                  <a:moveTo>
                    <a:pt x="875538" y="393954"/>
                  </a:moveTo>
                  <a:lnTo>
                    <a:pt x="872584" y="347944"/>
                  </a:lnTo>
                  <a:lnTo>
                    <a:pt x="863943" y="303511"/>
                  </a:lnTo>
                  <a:lnTo>
                    <a:pt x="849947" y="260947"/>
                  </a:lnTo>
                  <a:lnTo>
                    <a:pt x="830928" y="220546"/>
                  </a:lnTo>
                  <a:lnTo>
                    <a:pt x="807217" y="182601"/>
                  </a:lnTo>
                  <a:lnTo>
                    <a:pt x="779146" y="147405"/>
                  </a:lnTo>
                  <a:lnTo>
                    <a:pt x="747045" y="115252"/>
                  </a:lnTo>
                  <a:lnTo>
                    <a:pt x="711248" y="86434"/>
                  </a:lnTo>
                  <a:lnTo>
                    <a:pt x="672084" y="61246"/>
                  </a:lnTo>
                  <a:lnTo>
                    <a:pt x="629887" y="39979"/>
                  </a:lnTo>
                  <a:lnTo>
                    <a:pt x="584987" y="22928"/>
                  </a:lnTo>
                  <a:lnTo>
                    <a:pt x="537716" y="10385"/>
                  </a:lnTo>
                  <a:lnTo>
                    <a:pt x="488406" y="2645"/>
                  </a:lnTo>
                  <a:lnTo>
                    <a:pt x="437388" y="0"/>
                  </a:lnTo>
                  <a:lnTo>
                    <a:pt x="386380" y="2645"/>
                  </a:lnTo>
                  <a:lnTo>
                    <a:pt x="337101" y="10385"/>
                  </a:lnTo>
                  <a:lnTo>
                    <a:pt x="289878" y="22928"/>
                  </a:lnTo>
                  <a:lnTo>
                    <a:pt x="245039" y="39979"/>
                  </a:lnTo>
                  <a:lnTo>
                    <a:pt x="202913" y="61246"/>
                  </a:lnTo>
                  <a:lnTo>
                    <a:pt x="163827" y="86434"/>
                  </a:lnTo>
                  <a:lnTo>
                    <a:pt x="128111" y="115252"/>
                  </a:lnTo>
                  <a:lnTo>
                    <a:pt x="96091" y="147405"/>
                  </a:lnTo>
                  <a:lnTo>
                    <a:pt x="68098" y="182601"/>
                  </a:lnTo>
                  <a:lnTo>
                    <a:pt x="44458" y="220546"/>
                  </a:lnTo>
                  <a:lnTo>
                    <a:pt x="25500" y="260947"/>
                  </a:lnTo>
                  <a:lnTo>
                    <a:pt x="11552" y="303511"/>
                  </a:lnTo>
                  <a:lnTo>
                    <a:pt x="2942" y="347944"/>
                  </a:lnTo>
                  <a:lnTo>
                    <a:pt x="0" y="393954"/>
                  </a:lnTo>
                  <a:lnTo>
                    <a:pt x="2942" y="439974"/>
                  </a:lnTo>
                  <a:lnTo>
                    <a:pt x="11552" y="484438"/>
                  </a:lnTo>
                  <a:lnTo>
                    <a:pt x="25500" y="527050"/>
                  </a:lnTo>
                  <a:lnTo>
                    <a:pt x="44458" y="567512"/>
                  </a:lnTo>
                  <a:lnTo>
                    <a:pt x="68098" y="605528"/>
                  </a:lnTo>
                  <a:lnTo>
                    <a:pt x="96091" y="640802"/>
                  </a:lnTo>
                  <a:lnTo>
                    <a:pt x="128111" y="673036"/>
                  </a:lnTo>
                  <a:lnTo>
                    <a:pt x="163827" y="701935"/>
                  </a:lnTo>
                  <a:lnTo>
                    <a:pt x="202913" y="727201"/>
                  </a:lnTo>
                  <a:lnTo>
                    <a:pt x="245039" y="748539"/>
                  </a:lnTo>
                  <a:lnTo>
                    <a:pt x="289878" y="765651"/>
                  </a:lnTo>
                  <a:lnTo>
                    <a:pt x="337101" y="778241"/>
                  </a:lnTo>
                  <a:lnTo>
                    <a:pt x="386380" y="786013"/>
                  </a:lnTo>
                  <a:lnTo>
                    <a:pt x="437388" y="788670"/>
                  </a:lnTo>
                  <a:lnTo>
                    <a:pt x="488406" y="786013"/>
                  </a:lnTo>
                  <a:lnTo>
                    <a:pt x="537716" y="778241"/>
                  </a:lnTo>
                  <a:lnTo>
                    <a:pt x="584987" y="765651"/>
                  </a:lnTo>
                  <a:lnTo>
                    <a:pt x="629887" y="748539"/>
                  </a:lnTo>
                  <a:lnTo>
                    <a:pt x="672084" y="727201"/>
                  </a:lnTo>
                  <a:lnTo>
                    <a:pt x="711248" y="701935"/>
                  </a:lnTo>
                  <a:lnTo>
                    <a:pt x="747045" y="673036"/>
                  </a:lnTo>
                  <a:lnTo>
                    <a:pt x="779146" y="640802"/>
                  </a:lnTo>
                  <a:lnTo>
                    <a:pt x="807217" y="605528"/>
                  </a:lnTo>
                  <a:lnTo>
                    <a:pt x="830928" y="567512"/>
                  </a:lnTo>
                  <a:lnTo>
                    <a:pt x="849947" y="527050"/>
                  </a:lnTo>
                  <a:lnTo>
                    <a:pt x="863943" y="484438"/>
                  </a:lnTo>
                  <a:lnTo>
                    <a:pt x="872584" y="439974"/>
                  </a:lnTo>
                  <a:lnTo>
                    <a:pt x="875538" y="393954"/>
                  </a:lnTo>
                  <a:close/>
                </a:path>
              </a:pathLst>
            </a:custGeom>
            <a:ln w="7620">
              <a:solidFill>
                <a:srgbClr val="800080"/>
              </a:solidFill>
            </a:ln>
          </p:spPr>
          <p:txBody>
            <a:bodyPr wrap="square" lIns="0" tIns="0" rIns="0" bIns="0" rtlCol="0"/>
            <a:lstStyle/>
            <a:p>
              <a:endParaRPr/>
            </a:p>
          </p:txBody>
        </p:sp>
        <p:sp>
          <p:nvSpPr>
            <p:cNvPr id="60" name="object 60"/>
            <p:cNvSpPr/>
            <p:nvPr/>
          </p:nvSpPr>
          <p:spPr>
            <a:xfrm>
              <a:off x="2692146" y="7716774"/>
              <a:ext cx="829944" cy="742950"/>
            </a:xfrm>
            <a:custGeom>
              <a:avLst/>
              <a:gdLst/>
              <a:ahLst/>
              <a:cxnLst/>
              <a:rect l="l" t="t" r="r" b="b"/>
              <a:pathLst>
                <a:path w="829945" h="742950">
                  <a:moveTo>
                    <a:pt x="829818" y="371094"/>
                  </a:moveTo>
                  <a:lnTo>
                    <a:pt x="826582" y="324539"/>
                  </a:lnTo>
                  <a:lnTo>
                    <a:pt x="817134" y="279711"/>
                  </a:lnTo>
                  <a:lnTo>
                    <a:pt x="801864" y="236958"/>
                  </a:lnTo>
                  <a:lnTo>
                    <a:pt x="781160" y="196628"/>
                  </a:lnTo>
                  <a:lnTo>
                    <a:pt x="755412" y="159067"/>
                  </a:lnTo>
                  <a:lnTo>
                    <a:pt x="725009" y="124624"/>
                  </a:lnTo>
                  <a:lnTo>
                    <a:pt x="690340" y="93645"/>
                  </a:lnTo>
                  <a:lnTo>
                    <a:pt x="651793" y="66479"/>
                  </a:lnTo>
                  <a:lnTo>
                    <a:pt x="609759" y="43473"/>
                  </a:lnTo>
                  <a:lnTo>
                    <a:pt x="564626" y="24975"/>
                  </a:lnTo>
                  <a:lnTo>
                    <a:pt x="516784" y="11331"/>
                  </a:lnTo>
                  <a:lnTo>
                    <a:pt x="466621" y="2890"/>
                  </a:lnTo>
                  <a:lnTo>
                    <a:pt x="414528" y="0"/>
                  </a:lnTo>
                  <a:lnTo>
                    <a:pt x="362447" y="2890"/>
                  </a:lnTo>
                  <a:lnTo>
                    <a:pt x="312320" y="11331"/>
                  </a:lnTo>
                  <a:lnTo>
                    <a:pt x="264532" y="24975"/>
                  </a:lnTo>
                  <a:lnTo>
                    <a:pt x="219468" y="43473"/>
                  </a:lnTo>
                  <a:lnTo>
                    <a:pt x="177513" y="66479"/>
                  </a:lnTo>
                  <a:lnTo>
                    <a:pt x="139053" y="93645"/>
                  </a:lnTo>
                  <a:lnTo>
                    <a:pt x="104471" y="124624"/>
                  </a:lnTo>
                  <a:lnTo>
                    <a:pt x="74153" y="159067"/>
                  </a:lnTo>
                  <a:lnTo>
                    <a:pt x="48484" y="196628"/>
                  </a:lnTo>
                  <a:lnTo>
                    <a:pt x="27850" y="236958"/>
                  </a:lnTo>
                  <a:lnTo>
                    <a:pt x="12634" y="279711"/>
                  </a:lnTo>
                  <a:lnTo>
                    <a:pt x="3222" y="324539"/>
                  </a:lnTo>
                  <a:lnTo>
                    <a:pt x="0" y="371094"/>
                  </a:lnTo>
                  <a:lnTo>
                    <a:pt x="3222" y="417661"/>
                  </a:lnTo>
                  <a:lnTo>
                    <a:pt x="12634" y="462524"/>
                  </a:lnTo>
                  <a:lnTo>
                    <a:pt x="27850" y="505332"/>
                  </a:lnTo>
                  <a:lnTo>
                    <a:pt x="48484" y="545731"/>
                  </a:lnTo>
                  <a:lnTo>
                    <a:pt x="74153" y="583371"/>
                  </a:lnTo>
                  <a:lnTo>
                    <a:pt x="104471" y="617900"/>
                  </a:lnTo>
                  <a:lnTo>
                    <a:pt x="139053" y="648966"/>
                  </a:lnTo>
                  <a:lnTo>
                    <a:pt x="177513" y="676218"/>
                  </a:lnTo>
                  <a:lnTo>
                    <a:pt x="219468" y="699304"/>
                  </a:lnTo>
                  <a:lnTo>
                    <a:pt x="264532" y="717871"/>
                  </a:lnTo>
                  <a:lnTo>
                    <a:pt x="312320" y="731569"/>
                  </a:lnTo>
                  <a:lnTo>
                    <a:pt x="362447" y="740046"/>
                  </a:lnTo>
                  <a:lnTo>
                    <a:pt x="414528" y="742950"/>
                  </a:lnTo>
                  <a:lnTo>
                    <a:pt x="466621" y="740046"/>
                  </a:lnTo>
                  <a:lnTo>
                    <a:pt x="516784" y="731569"/>
                  </a:lnTo>
                  <a:lnTo>
                    <a:pt x="564626" y="717871"/>
                  </a:lnTo>
                  <a:lnTo>
                    <a:pt x="609759" y="699304"/>
                  </a:lnTo>
                  <a:lnTo>
                    <a:pt x="651793" y="676218"/>
                  </a:lnTo>
                  <a:lnTo>
                    <a:pt x="690340" y="648966"/>
                  </a:lnTo>
                  <a:lnTo>
                    <a:pt x="725009" y="617900"/>
                  </a:lnTo>
                  <a:lnTo>
                    <a:pt x="755412" y="583371"/>
                  </a:lnTo>
                  <a:lnTo>
                    <a:pt x="781160" y="545731"/>
                  </a:lnTo>
                  <a:lnTo>
                    <a:pt x="801864" y="505332"/>
                  </a:lnTo>
                  <a:lnTo>
                    <a:pt x="817134" y="462524"/>
                  </a:lnTo>
                  <a:lnTo>
                    <a:pt x="826582" y="417661"/>
                  </a:lnTo>
                  <a:lnTo>
                    <a:pt x="829818" y="371094"/>
                  </a:lnTo>
                  <a:close/>
                </a:path>
              </a:pathLst>
            </a:custGeom>
            <a:ln w="22860">
              <a:solidFill>
                <a:srgbClr val="800080"/>
              </a:solidFill>
            </a:ln>
          </p:spPr>
          <p:txBody>
            <a:bodyPr wrap="square" lIns="0" tIns="0" rIns="0" bIns="0" rtlCol="0"/>
            <a:lstStyle/>
            <a:p>
              <a:endParaRPr/>
            </a:p>
          </p:txBody>
        </p:sp>
      </p:grpSp>
      <p:sp>
        <p:nvSpPr>
          <p:cNvPr id="61" name="object 61"/>
          <p:cNvSpPr txBox="1"/>
          <p:nvPr/>
        </p:nvSpPr>
        <p:spPr>
          <a:xfrm>
            <a:off x="2657348" y="8863832"/>
            <a:ext cx="574675" cy="147320"/>
          </a:xfrm>
          <a:prstGeom prst="rect">
            <a:avLst/>
          </a:prstGeom>
        </p:spPr>
        <p:txBody>
          <a:bodyPr vert="horz" wrap="square" lIns="0" tIns="12065" rIns="0" bIns="0" rtlCol="0">
            <a:spAutoFit/>
          </a:bodyPr>
          <a:lstStyle/>
          <a:p>
            <a:pPr marL="12700">
              <a:lnSpc>
                <a:spcPct val="100000"/>
              </a:lnSpc>
              <a:spcBef>
                <a:spcPts val="95"/>
              </a:spcBef>
            </a:pPr>
            <a:r>
              <a:rPr sz="800" b="1" spc="-10" dirty="0">
                <a:solidFill>
                  <a:srgbClr val="FF0000"/>
                </a:solidFill>
                <a:latin typeface="Arial"/>
                <a:cs typeface="Arial"/>
              </a:rPr>
              <a:t>Roquevaire</a:t>
            </a:r>
            <a:endParaRPr sz="800">
              <a:latin typeface="Arial"/>
              <a:cs typeface="Arial"/>
            </a:endParaRPr>
          </a:p>
        </p:txBody>
      </p:sp>
      <p:grpSp>
        <p:nvGrpSpPr>
          <p:cNvPr id="62" name="object 62"/>
          <p:cNvGrpSpPr/>
          <p:nvPr/>
        </p:nvGrpSpPr>
        <p:grpSpPr>
          <a:xfrm>
            <a:off x="1349502" y="8353043"/>
            <a:ext cx="2205355" cy="1300480"/>
            <a:chOff x="1349502" y="8353043"/>
            <a:chExt cx="2205355" cy="1300480"/>
          </a:xfrm>
        </p:grpSpPr>
        <p:sp>
          <p:nvSpPr>
            <p:cNvPr id="63" name="object 63"/>
            <p:cNvSpPr/>
            <p:nvPr/>
          </p:nvSpPr>
          <p:spPr>
            <a:xfrm>
              <a:off x="2854452" y="8692895"/>
              <a:ext cx="195834" cy="224028"/>
            </a:xfrm>
            <a:prstGeom prst="rect">
              <a:avLst/>
            </a:prstGeom>
            <a:blipFill>
              <a:blip r:embed="rId34" cstate="print"/>
              <a:stretch>
                <a:fillRect/>
              </a:stretch>
            </a:blipFill>
          </p:spPr>
          <p:txBody>
            <a:bodyPr wrap="square" lIns="0" tIns="0" rIns="0" bIns="0" rtlCol="0"/>
            <a:lstStyle/>
            <a:p>
              <a:endParaRPr/>
            </a:p>
          </p:txBody>
        </p:sp>
        <p:sp>
          <p:nvSpPr>
            <p:cNvPr id="64" name="object 64"/>
            <p:cNvSpPr/>
            <p:nvPr/>
          </p:nvSpPr>
          <p:spPr>
            <a:xfrm>
              <a:off x="2337054" y="8356853"/>
              <a:ext cx="1214120" cy="900430"/>
            </a:xfrm>
            <a:custGeom>
              <a:avLst/>
              <a:gdLst/>
              <a:ahLst/>
              <a:cxnLst/>
              <a:rect l="l" t="t" r="r" b="b"/>
              <a:pathLst>
                <a:path w="1214120" h="900429">
                  <a:moveTo>
                    <a:pt x="1213866" y="449580"/>
                  </a:moveTo>
                  <a:lnTo>
                    <a:pt x="1211382" y="408641"/>
                  </a:lnTo>
                  <a:lnTo>
                    <a:pt x="1204077" y="368736"/>
                  </a:lnTo>
                  <a:lnTo>
                    <a:pt x="1192163" y="330023"/>
                  </a:lnTo>
                  <a:lnTo>
                    <a:pt x="1175855" y="292660"/>
                  </a:lnTo>
                  <a:lnTo>
                    <a:pt x="1155370" y="256805"/>
                  </a:lnTo>
                  <a:lnTo>
                    <a:pt x="1130920" y="222616"/>
                  </a:lnTo>
                  <a:lnTo>
                    <a:pt x="1102722" y="190253"/>
                  </a:lnTo>
                  <a:lnTo>
                    <a:pt x="1070990" y="159873"/>
                  </a:lnTo>
                  <a:lnTo>
                    <a:pt x="1035938" y="131635"/>
                  </a:lnTo>
                  <a:lnTo>
                    <a:pt x="997783" y="105697"/>
                  </a:lnTo>
                  <a:lnTo>
                    <a:pt x="956737" y="82217"/>
                  </a:lnTo>
                  <a:lnTo>
                    <a:pt x="913017" y="61355"/>
                  </a:lnTo>
                  <a:lnTo>
                    <a:pt x="866836" y="43267"/>
                  </a:lnTo>
                  <a:lnTo>
                    <a:pt x="818410" y="28113"/>
                  </a:lnTo>
                  <a:lnTo>
                    <a:pt x="767954" y="16051"/>
                  </a:lnTo>
                  <a:lnTo>
                    <a:pt x="715683" y="7239"/>
                  </a:lnTo>
                  <a:lnTo>
                    <a:pt x="661810" y="1836"/>
                  </a:lnTo>
                  <a:lnTo>
                    <a:pt x="606551" y="0"/>
                  </a:lnTo>
                  <a:lnTo>
                    <a:pt x="551300" y="1836"/>
                  </a:lnTo>
                  <a:lnTo>
                    <a:pt x="497446" y="7239"/>
                  </a:lnTo>
                  <a:lnTo>
                    <a:pt x="445205" y="16051"/>
                  </a:lnTo>
                  <a:lnTo>
                    <a:pt x="394789" y="28113"/>
                  </a:lnTo>
                  <a:lnTo>
                    <a:pt x="346411" y="43267"/>
                  </a:lnTo>
                  <a:lnTo>
                    <a:pt x="300284" y="61355"/>
                  </a:lnTo>
                  <a:lnTo>
                    <a:pt x="256622" y="82217"/>
                  </a:lnTo>
                  <a:lnTo>
                    <a:pt x="215638" y="105697"/>
                  </a:lnTo>
                  <a:lnTo>
                    <a:pt x="177545" y="131635"/>
                  </a:lnTo>
                  <a:lnTo>
                    <a:pt x="142557" y="159873"/>
                  </a:lnTo>
                  <a:lnTo>
                    <a:pt x="110887" y="190253"/>
                  </a:lnTo>
                  <a:lnTo>
                    <a:pt x="82747" y="222616"/>
                  </a:lnTo>
                  <a:lnTo>
                    <a:pt x="58352" y="256805"/>
                  </a:lnTo>
                  <a:lnTo>
                    <a:pt x="37913" y="292660"/>
                  </a:lnTo>
                  <a:lnTo>
                    <a:pt x="21646" y="330023"/>
                  </a:lnTo>
                  <a:lnTo>
                    <a:pt x="9762" y="368736"/>
                  </a:lnTo>
                  <a:lnTo>
                    <a:pt x="2476" y="408641"/>
                  </a:lnTo>
                  <a:lnTo>
                    <a:pt x="0" y="449580"/>
                  </a:lnTo>
                  <a:lnTo>
                    <a:pt x="2476" y="490524"/>
                  </a:lnTo>
                  <a:lnTo>
                    <a:pt x="9762" y="530449"/>
                  </a:lnTo>
                  <a:lnTo>
                    <a:pt x="21646" y="569192"/>
                  </a:lnTo>
                  <a:lnTo>
                    <a:pt x="37913" y="606595"/>
                  </a:lnTo>
                  <a:lnTo>
                    <a:pt x="58352" y="642498"/>
                  </a:lnTo>
                  <a:lnTo>
                    <a:pt x="82747" y="676740"/>
                  </a:lnTo>
                  <a:lnTo>
                    <a:pt x="110887" y="709162"/>
                  </a:lnTo>
                  <a:lnTo>
                    <a:pt x="142557" y="739604"/>
                  </a:lnTo>
                  <a:lnTo>
                    <a:pt x="177545" y="767905"/>
                  </a:lnTo>
                  <a:lnTo>
                    <a:pt x="215638" y="793906"/>
                  </a:lnTo>
                  <a:lnTo>
                    <a:pt x="256622" y="817448"/>
                  </a:lnTo>
                  <a:lnTo>
                    <a:pt x="300284" y="838369"/>
                  </a:lnTo>
                  <a:lnTo>
                    <a:pt x="346411" y="856510"/>
                  </a:lnTo>
                  <a:lnTo>
                    <a:pt x="394789" y="871712"/>
                  </a:lnTo>
                  <a:lnTo>
                    <a:pt x="445205" y="883814"/>
                  </a:lnTo>
                  <a:lnTo>
                    <a:pt x="497446" y="892656"/>
                  </a:lnTo>
                  <a:lnTo>
                    <a:pt x="551300" y="898078"/>
                  </a:lnTo>
                  <a:lnTo>
                    <a:pt x="606551" y="899922"/>
                  </a:lnTo>
                  <a:lnTo>
                    <a:pt x="661810" y="898078"/>
                  </a:lnTo>
                  <a:lnTo>
                    <a:pt x="715683" y="892656"/>
                  </a:lnTo>
                  <a:lnTo>
                    <a:pt x="767954" y="883814"/>
                  </a:lnTo>
                  <a:lnTo>
                    <a:pt x="818410" y="871712"/>
                  </a:lnTo>
                  <a:lnTo>
                    <a:pt x="866836" y="856510"/>
                  </a:lnTo>
                  <a:lnTo>
                    <a:pt x="913017" y="838369"/>
                  </a:lnTo>
                  <a:lnTo>
                    <a:pt x="956737" y="817448"/>
                  </a:lnTo>
                  <a:lnTo>
                    <a:pt x="997783" y="793906"/>
                  </a:lnTo>
                  <a:lnTo>
                    <a:pt x="1035938" y="767905"/>
                  </a:lnTo>
                  <a:lnTo>
                    <a:pt x="1070990" y="739604"/>
                  </a:lnTo>
                  <a:lnTo>
                    <a:pt x="1102722" y="709162"/>
                  </a:lnTo>
                  <a:lnTo>
                    <a:pt x="1130920" y="676740"/>
                  </a:lnTo>
                  <a:lnTo>
                    <a:pt x="1155370" y="642498"/>
                  </a:lnTo>
                  <a:lnTo>
                    <a:pt x="1175855" y="606595"/>
                  </a:lnTo>
                  <a:lnTo>
                    <a:pt x="1192163" y="569192"/>
                  </a:lnTo>
                  <a:lnTo>
                    <a:pt x="1204077" y="530449"/>
                  </a:lnTo>
                  <a:lnTo>
                    <a:pt x="1211382" y="490524"/>
                  </a:lnTo>
                  <a:lnTo>
                    <a:pt x="1213866" y="449580"/>
                  </a:lnTo>
                  <a:close/>
                </a:path>
              </a:pathLst>
            </a:custGeom>
            <a:ln w="7620">
              <a:solidFill>
                <a:srgbClr val="3365FF"/>
              </a:solidFill>
            </a:ln>
          </p:spPr>
          <p:txBody>
            <a:bodyPr wrap="square" lIns="0" tIns="0" rIns="0" bIns="0" rtlCol="0"/>
            <a:lstStyle/>
            <a:p>
              <a:endParaRPr/>
            </a:p>
          </p:txBody>
        </p:sp>
        <p:sp>
          <p:nvSpPr>
            <p:cNvPr id="65" name="object 65"/>
            <p:cNvSpPr/>
            <p:nvPr/>
          </p:nvSpPr>
          <p:spPr>
            <a:xfrm>
              <a:off x="2359913" y="8379713"/>
              <a:ext cx="1168400" cy="854710"/>
            </a:xfrm>
            <a:custGeom>
              <a:avLst/>
              <a:gdLst/>
              <a:ahLst/>
              <a:cxnLst/>
              <a:rect l="l" t="t" r="r" b="b"/>
              <a:pathLst>
                <a:path w="1168400" h="854709">
                  <a:moveTo>
                    <a:pt x="1168146" y="426720"/>
                  </a:moveTo>
                  <a:lnTo>
                    <a:pt x="1165466" y="385657"/>
                  </a:lnTo>
                  <a:lnTo>
                    <a:pt x="1157590" y="345691"/>
                  </a:lnTo>
                  <a:lnTo>
                    <a:pt x="1144766" y="307003"/>
                  </a:lnTo>
                  <a:lnTo>
                    <a:pt x="1127239" y="269770"/>
                  </a:lnTo>
                  <a:lnTo>
                    <a:pt x="1105257" y="234174"/>
                  </a:lnTo>
                  <a:lnTo>
                    <a:pt x="1079065" y="200393"/>
                  </a:lnTo>
                  <a:lnTo>
                    <a:pt x="1048912" y="168607"/>
                  </a:lnTo>
                  <a:lnTo>
                    <a:pt x="1015042" y="138996"/>
                  </a:lnTo>
                  <a:lnTo>
                    <a:pt x="977703" y="111740"/>
                  </a:lnTo>
                  <a:lnTo>
                    <a:pt x="937141" y="87018"/>
                  </a:lnTo>
                  <a:lnTo>
                    <a:pt x="893604" y="65009"/>
                  </a:lnTo>
                  <a:lnTo>
                    <a:pt x="847337" y="45893"/>
                  </a:lnTo>
                  <a:lnTo>
                    <a:pt x="798587" y="29850"/>
                  </a:lnTo>
                  <a:lnTo>
                    <a:pt x="747601" y="17060"/>
                  </a:lnTo>
                  <a:lnTo>
                    <a:pt x="694625" y="7702"/>
                  </a:lnTo>
                  <a:lnTo>
                    <a:pt x="639907" y="1955"/>
                  </a:lnTo>
                  <a:lnTo>
                    <a:pt x="583692" y="0"/>
                  </a:lnTo>
                  <a:lnTo>
                    <a:pt x="527484" y="1955"/>
                  </a:lnTo>
                  <a:lnTo>
                    <a:pt x="472787" y="7702"/>
                  </a:lnTo>
                  <a:lnTo>
                    <a:pt x="419845" y="17060"/>
                  </a:lnTo>
                  <a:lnTo>
                    <a:pt x="368903" y="29850"/>
                  </a:lnTo>
                  <a:lnTo>
                    <a:pt x="320205" y="45893"/>
                  </a:lnTo>
                  <a:lnTo>
                    <a:pt x="273997" y="65009"/>
                  </a:lnTo>
                  <a:lnTo>
                    <a:pt x="230523" y="87018"/>
                  </a:lnTo>
                  <a:lnTo>
                    <a:pt x="190027" y="111740"/>
                  </a:lnTo>
                  <a:lnTo>
                    <a:pt x="152756" y="138996"/>
                  </a:lnTo>
                  <a:lnTo>
                    <a:pt x="118952" y="168607"/>
                  </a:lnTo>
                  <a:lnTo>
                    <a:pt x="88862" y="200393"/>
                  </a:lnTo>
                  <a:lnTo>
                    <a:pt x="62729" y="234174"/>
                  </a:lnTo>
                  <a:lnTo>
                    <a:pt x="40799" y="269770"/>
                  </a:lnTo>
                  <a:lnTo>
                    <a:pt x="23316" y="307003"/>
                  </a:lnTo>
                  <a:lnTo>
                    <a:pt x="10526" y="345691"/>
                  </a:lnTo>
                  <a:lnTo>
                    <a:pt x="2672" y="385657"/>
                  </a:lnTo>
                  <a:lnTo>
                    <a:pt x="0" y="426720"/>
                  </a:lnTo>
                  <a:lnTo>
                    <a:pt x="2672" y="467909"/>
                  </a:lnTo>
                  <a:lnTo>
                    <a:pt x="10526" y="507986"/>
                  </a:lnTo>
                  <a:lnTo>
                    <a:pt x="23316" y="546773"/>
                  </a:lnTo>
                  <a:lnTo>
                    <a:pt x="40799" y="584090"/>
                  </a:lnTo>
                  <a:lnTo>
                    <a:pt x="62729" y="619759"/>
                  </a:lnTo>
                  <a:lnTo>
                    <a:pt x="88862" y="653602"/>
                  </a:lnTo>
                  <a:lnTo>
                    <a:pt x="118952" y="685439"/>
                  </a:lnTo>
                  <a:lnTo>
                    <a:pt x="152756" y="715091"/>
                  </a:lnTo>
                  <a:lnTo>
                    <a:pt x="190027" y="742382"/>
                  </a:lnTo>
                  <a:lnTo>
                    <a:pt x="230523" y="767130"/>
                  </a:lnTo>
                  <a:lnTo>
                    <a:pt x="273997" y="789159"/>
                  </a:lnTo>
                  <a:lnTo>
                    <a:pt x="320205" y="808288"/>
                  </a:lnTo>
                  <a:lnTo>
                    <a:pt x="368903" y="824341"/>
                  </a:lnTo>
                  <a:lnTo>
                    <a:pt x="419845" y="837137"/>
                  </a:lnTo>
                  <a:lnTo>
                    <a:pt x="472787" y="846498"/>
                  </a:lnTo>
                  <a:lnTo>
                    <a:pt x="527484" y="852246"/>
                  </a:lnTo>
                  <a:lnTo>
                    <a:pt x="583692" y="854202"/>
                  </a:lnTo>
                  <a:lnTo>
                    <a:pt x="639907" y="852246"/>
                  </a:lnTo>
                  <a:lnTo>
                    <a:pt x="694625" y="846498"/>
                  </a:lnTo>
                  <a:lnTo>
                    <a:pt x="747601" y="837137"/>
                  </a:lnTo>
                  <a:lnTo>
                    <a:pt x="798587" y="824341"/>
                  </a:lnTo>
                  <a:lnTo>
                    <a:pt x="847337" y="808288"/>
                  </a:lnTo>
                  <a:lnTo>
                    <a:pt x="893604" y="789159"/>
                  </a:lnTo>
                  <a:lnTo>
                    <a:pt x="937141" y="767130"/>
                  </a:lnTo>
                  <a:lnTo>
                    <a:pt x="977703" y="742382"/>
                  </a:lnTo>
                  <a:lnTo>
                    <a:pt x="1015042" y="715091"/>
                  </a:lnTo>
                  <a:lnTo>
                    <a:pt x="1048912" y="685439"/>
                  </a:lnTo>
                  <a:lnTo>
                    <a:pt x="1079065" y="653602"/>
                  </a:lnTo>
                  <a:lnTo>
                    <a:pt x="1105257" y="619759"/>
                  </a:lnTo>
                  <a:lnTo>
                    <a:pt x="1127239" y="584090"/>
                  </a:lnTo>
                  <a:lnTo>
                    <a:pt x="1144766" y="546773"/>
                  </a:lnTo>
                  <a:lnTo>
                    <a:pt x="1157590" y="507986"/>
                  </a:lnTo>
                  <a:lnTo>
                    <a:pt x="1165466" y="467909"/>
                  </a:lnTo>
                  <a:lnTo>
                    <a:pt x="1168146" y="426720"/>
                  </a:lnTo>
                  <a:close/>
                </a:path>
              </a:pathLst>
            </a:custGeom>
            <a:ln w="22860">
              <a:solidFill>
                <a:srgbClr val="3365FF"/>
              </a:solidFill>
            </a:ln>
          </p:spPr>
          <p:txBody>
            <a:bodyPr wrap="square" lIns="0" tIns="0" rIns="0" bIns="0" rtlCol="0"/>
            <a:lstStyle/>
            <a:p>
              <a:endParaRPr/>
            </a:p>
          </p:txBody>
        </p:sp>
        <p:sp>
          <p:nvSpPr>
            <p:cNvPr id="66" name="object 66"/>
            <p:cNvSpPr/>
            <p:nvPr/>
          </p:nvSpPr>
          <p:spPr>
            <a:xfrm>
              <a:off x="1349502" y="9473183"/>
              <a:ext cx="1242060" cy="180340"/>
            </a:xfrm>
            <a:custGeom>
              <a:avLst/>
              <a:gdLst/>
              <a:ahLst/>
              <a:cxnLst/>
              <a:rect l="l" t="t" r="r" b="b"/>
              <a:pathLst>
                <a:path w="1242060" h="180340">
                  <a:moveTo>
                    <a:pt x="1242060" y="0"/>
                  </a:moveTo>
                  <a:lnTo>
                    <a:pt x="0" y="0"/>
                  </a:lnTo>
                  <a:lnTo>
                    <a:pt x="0" y="179832"/>
                  </a:lnTo>
                  <a:lnTo>
                    <a:pt x="1242060" y="179832"/>
                  </a:lnTo>
                  <a:lnTo>
                    <a:pt x="1242060" y="0"/>
                  </a:lnTo>
                  <a:close/>
                </a:path>
              </a:pathLst>
            </a:custGeom>
            <a:solidFill>
              <a:srgbClr val="FFFFFF"/>
            </a:solidFill>
          </p:spPr>
          <p:txBody>
            <a:bodyPr wrap="square" lIns="0" tIns="0" rIns="0" bIns="0" rtlCol="0"/>
            <a:lstStyle/>
            <a:p>
              <a:endParaRPr/>
            </a:p>
          </p:txBody>
        </p:sp>
      </p:grpSp>
      <p:sp>
        <p:nvSpPr>
          <p:cNvPr id="67" name="object 67"/>
          <p:cNvSpPr txBox="1"/>
          <p:nvPr/>
        </p:nvSpPr>
        <p:spPr>
          <a:xfrm>
            <a:off x="2904998" y="8174986"/>
            <a:ext cx="273685" cy="147320"/>
          </a:xfrm>
          <a:prstGeom prst="rect">
            <a:avLst/>
          </a:prstGeom>
        </p:spPr>
        <p:txBody>
          <a:bodyPr vert="horz" wrap="square" lIns="0" tIns="12065" rIns="0" bIns="0" rtlCol="0">
            <a:spAutoFit/>
          </a:bodyPr>
          <a:lstStyle/>
          <a:p>
            <a:pPr marL="12700">
              <a:lnSpc>
                <a:spcPct val="100000"/>
              </a:lnSpc>
              <a:spcBef>
                <a:spcPts val="95"/>
              </a:spcBef>
            </a:pPr>
            <a:r>
              <a:rPr sz="800" b="1" spc="-5" dirty="0">
                <a:solidFill>
                  <a:srgbClr val="FF0000"/>
                </a:solidFill>
                <a:latin typeface="Arial"/>
                <a:cs typeface="Arial"/>
              </a:rPr>
              <a:t>Trets</a:t>
            </a:r>
            <a:endParaRPr sz="800">
              <a:latin typeface="Arial"/>
              <a:cs typeface="Arial"/>
            </a:endParaRPr>
          </a:p>
        </p:txBody>
      </p:sp>
      <p:sp>
        <p:nvSpPr>
          <p:cNvPr id="68" name="object 68"/>
          <p:cNvSpPr txBox="1"/>
          <p:nvPr/>
        </p:nvSpPr>
        <p:spPr>
          <a:xfrm>
            <a:off x="2217669" y="8121647"/>
            <a:ext cx="498475" cy="147320"/>
          </a:xfrm>
          <a:prstGeom prst="rect">
            <a:avLst/>
          </a:prstGeom>
        </p:spPr>
        <p:txBody>
          <a:bodyPr vert="horz" wrap="square" lIns="0" tIns="12065" rIns="0" bIns="0" rtlCol="0">
            <a:spAutoFit/>
          </a:bodyPr>
          <a:lstStyle/>
          <a:p>
            <a:pPr marL="12700">
              <a:lnSpc>
                <a:spcPct val="100000"/>
              </a:lnSpc>
              <a:spcBef>
                <a:spcPts val="95"/>
              </a:spcBef>
            </a:pPr>
            <a:r>
              <a:rPr sz="800" b="1" spc="-10" dirty="0">
                <a:solidFill>
                  <a:srgbClr val="9A3300"/>
                </a:solidFill>
                <a:latin typeface="Arial"/>
                <a:cs typeface="Arial"/>
              </a:rPr>
              <a:t>Gardanne</a:t>
            </a:r>
            <a:endParaRPr sz="800">
              <a:latin typeface="Arial"/>
              <a:cs typeface="Arial"/>
            </a:endParaRPr>
          </a:p>
        </p:txBody>
      </p:sp>
      <p:grpSp>
        <p:nvGrpSpPr>
          <p:cNvPr id="69" name="object 69"/>
          <p:cNvGrpSpPr/>
          <p:nvPr/>
        </p:nvGrpSpPr>
        <p:grpSpPr>
          <a:xfrm>
            <a:off x="542544" y="7969377"/>
            <a:ext cx="3049270" cy="1509395"/>
            <a:chOff x="542544" y="7969377"/>
            <a:chExt cx="3049270" cy="1509395"/>
          </a:xfrm>
        </p:grpSpPr>
        <p:sp>
          <p:nvSpPr>
            <p:cNvPr id="70" name="object 70"/>
            <p:cNvSpPr/>
            <p:nvPr/>
          </p:nvSpPr>
          <p:spPr>
            <a:xfrm>
              <a:off x="3017901" y="7969377"/>
              <a:ext cx="198119" cy="232409"/>
            </a:xfrm>
            <a:prstGeom prst="rect">
              <a:avLst/>
            </a:prstGeom>
            <a:blipFill>
              <a:blip r:embed="rId35" cstate="print"/>
              <a:stretch>
                <a:fillRect/>
              </a:stretch>
            </a:blipFill>
          </p:spPr>
          <p:txBody>
            <a:bodyPr wrap="square" lIns="0" tIns="0" rIns="0" bIns="0" rtlCol="0"/>
            <a:lstStyle/>
            <a:p>
              <a:endParaRPr/>
            </a:p>
          </p:txBody>
        </p:sp>
        <p:sp>
          <p:nvSpPr>
            <p:cNvPr id="71" name="object 71"/>
            <p:cNvSpPr/>
            <p:nvPr/>
          </p:nvSpPr>
          <p:spPr>
            <a:xfrm>
              <a:off x="547116" y="9473184"/>
              <a:ext cx="3039745" cy="1270"/>
            </a:xfrm>
            <a:custGeom>
              <a:avLst/>
              <a:gdLst/>
              <a:ahLst/>
              <a:cxnLst/>
              <a:rect l="l" t="t" r="r" b="b"/>
              <a:pathLst>
                <a:path w="3039745" h="1270">
                  <a:moveTo>
                    <a:pt x="0" y="762"/>
                  </a:moveTo>
                  <a:lnTo>
                    <a:pt x="3039618" y="0"/>
                  </a:lnTo>
                </a:path>
              </a:pathLst>
            </a:custGeom>
            <a:ln w="9144">
              <a:solidFill>
                <a:srgbClr val="FF0000"/>
              </a:solidFill>
            </a:ln>
          </p:spPr>
          <p:txBody>
            <a:bodyPr wrap="square" lIns="0" tIns="0" rIns="0" bIns="0" rtlCol="0"/>
            <a:lstStyle/>
            <a:p>
              <a:endParaRPr/>
            </a:p>
          </p:txBody>
        </p:sp>
      </p:grpSp>
      <p:sp>
        <p:nvSpPr>
          <p:cNvPr id="72" name="object 72"/>
          <p:cNvSpPr txBox="1"/>
          <p:nvPr/>
        </p:nvSpPr>
        <p:spPr>
          <a:xfrm>
            <a:off x="587755" y="9476482"/>
            <a:ext cx="6435725" cy="558165"/>
          </a:xfrm>
          <a:prstGeom prst="rect">
            <a:avLst/>
          </a:prstGeom>
        </p:spPr>
        <p:txBody>
          <a:bodyPr vert="horz" wrap="square" lIns="0" tIns="20320" rIns="0" bIns="0" rtlCol="0">
            <a:spAutoFit/>
          </a:bodyPr>
          <a:lstStyle/>
          <a:p>
            <a:pPr marL="12700" marR="5080" algn="just">
              <a:lnSpc>
                <a:spcPct val="95600"/>
              </a:lnSpc>
              <a:spcBef>
                <a:spcPts val="160"/>
              </a:spcBef>
            </a:pPr>
            <a:r>
              <a:rPr sz="1200" spc="-5" dirty="0">
                <a:latin typeface="Arial"/>
                <a:cs typeface="Arial"/>
              </a:rPr>
              <a:t>Par exemple, </a:t>
            </a:r>
            <a:r>
              <a:rPr sz="1200" dirty="0">
                <a:latin typeface="Arial"/>
                <a:cs typeface="Arial"/>
              </a:rPr>
              <a:t>à </a:t>
            </a:r>
            <a:r>
              <a:rPr sz="1200" spc="-5" dirty="0">
                <a:latin typeface="Arial"/>
                <a:cs typeface="Arial"/>
              </a:rPr>
              <a:t>Gardanne pour recevoir FRANCE2, suivant précisément où est le récepteur, il  </a:t>
            </a:r>
            <a:r>
              <a:rPr sz="1200" dirty="0">
                <a:latin typeface="Arial"/>
                <a:cs typeface="Arial"/>
              </a:rPr>
              <a:t>faut </a:t>
            </a:r>
            <a:r>
              <a:rPr sz="1200" spc="-5" dirty="0">
                <a:latin typeface="Arial"/>
                <a:cs typeface="Arial"/>
              </a:rPr>
              <a:t>se caler sur le canal 23 (Etoile </a:t>
            </a:r>
            <a:r>
              <a:rPr sz="1200" dirty="0">
                <a:latin typeface="Arial"/>
                <a:cs typeface="Arial"/>
              </a:rPr>
              <a:t>: </a:t>
            </a:r>
            <a:r>
              <a:rPr sz="1200" spc="-10" dirty="0">
                <a:latin typeface="Arial"/>
                <a:cs typeface="Arial"/>
              </a:rPr>
              <a:t>475kW), </a:t>
            </a:r>
            <a:r>
              <a:rPr sz="1200" spc="-5" dirty="0">
                <a:latin typeface="Arial"/>
                <a:cs typeface="Arial"/>
              </a:rPr>
              <a:t>ou peut-être </a:t>
            </a:r>
            <a:r>
              <a:rPr sz="1200" dirty="0">
                <a:latin typeface="Arial"/>
                <a:cs typeface="Arial"/>
              </a:rPr>
              <a:t>sur </a:t>
            </a:r>
            <a:r>
              <a:rPr sz="1200" spc="-5" dirty="0">
                <a:latin typeface="Arial"/>
                <a:cs typeface="Arial"/>
              </a:rPr>
              <a:t>un autre, par exemple le canal  </a:t>
            </a:r>
            <a:r>
              <a:rPr sz="1200" dirty="0">
                <a:latin typeface="Arial"/>
                <a:cs typeface="Arial"/>
              </a:rPr>
              <a:t>41 (Trets :</a:t>
            </a:r>
            <a:r>
              <a:rPr sz="1200" spc="-5" dirty="0">
                <a:latin typeface="Arial"/>
                <a:cs typeface="Arial"/>
              </a:rPr>
              <a:t> </a:t>
            </a:r>
            <a:r>
              <a:rPr sz="1200" dirty="0">
                <a:latin typeface="Arial"/>
                <a:cs typeface="Arial"/>
              </a:rPr>
              <a:t>300W)...</a:t>
            </a:r>
            <a:endParaRPr sz="1200">
              <a:latin typeface="Arial"/>
              <a:cs typeface="Arial"/>
            </a:endParaRPr>
          </a:p>
        </p:txBody>
      </p:sp>
      <p:sp>
        <p:nvSpPr>
          <p:cNvPr id="77" name="object 77"/>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78" name="object 78"/>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23</a:t>
            </a:fld>
            <a:r>
              <a:rPr spc="-5" dirty="0"/>
              <a:t>/30</a:t>
            </a:r>
          </a:p>
        </p:txBody>
      </p:sp>
      <p:sp>
        <p:nvSpPr>
          <p:cNvPr id="73" name="object 73"/>
          <p:cNvSpPr txBox="1"/>
          <p:nvPr/>
        </p:nvSpPr>
        <p:spPr>
          <a:xfrm>
            <a:off x="3673094" y="7003029"/>
            <a:ext cx="2853055" cy="208279"/>
          </a:xfrm>
          <a:prstGeom prst="rect">
            <a:avLst/>
          </a:prstGeom>
        </p:spPr>
        <p:txBody>
          <a:bodyPr vert="horz" wrap="square" lIns="0" tIns="12700" rIns="0" bIns="0" rtlCol="0">
            <a:spAutoFit/>
          </a:bodyPr>
          <a:lstStyle/>
          <a:p>
            <a:pPr marL="12700">
              <a:lnSpc>
                <a:spcPct val="100000"/>
              </a:lnSpc>
              <a:spcBef>
                <a:spcPts val="100"/>
              </a:spcBef>
              <a:tabLst>
                <a:tab pos="1188085" algn="l"/>
                <a:tab pos="1442720" algn="l"/>
                <a:tab pos="1773555" algn="l"/>
                <a:tab pos="2670810" algn="l"/>
              </a:tabLst>
            </a:pPr>
            <a:r>
              <a:rPr sz="1200" spc="-5" dirty="0">
                <a:latin typeface="Arial"/>
                <a:cs typeface="Arial"/>
              </a:rPr>
              <a:t>proportionnell</a:t>
            </a:r>
            <a:r>
              <a:rPr sz="1200" dirty="0">
                <a:latin typeface="Arial"/>
                <a:cs typeface="Arial"/>
              </a:rPr>
              <a:t>e	à	</a:t>
            </a:r>
            <a:r>
              <a:rPr sz="1200" spc="-5" dirty="0">
                <a:latin typeface="Arial"/>
                <a:cs typeface="Arial"/>
              </a:rPr>
              <a:t>s</a:t>
            </a:r>
            <a:r>
              <a:rPr sz="1200" dirty="0">
                <a:latin typeface="Arial"/>
                <a:cs typeface="Arial"/>
              </a:rPr>
              <a:t>a	</a:t>
            </a:r>
            <a:r>
              <a:rPr sz="1200" spc="-5" dirty="0">
                <a:latin typeface="Arial"/>
                <a:cs typeface="Arial"/>
              </a:rPr>
              <a:t>puissance</a:t>
            </a:r>
            <a:r>
              <a:rPr sz="1200" dirty="0">
                <a:latin typeface="Arial"/>
                <a:cs typeface="Arial"/>
              </a:rPr>
              <a:t>,	</a:t>
            </a:r>
            <a:r>
              <a:rPr sz="1200" spc="-5" dirty="0">
                <a:latin typeface="Arial"/>
                <a:cs typeface="Arial"/>
              </a:rPr>
              <a:t>de</a:t>
            </a:r>
            <a:endParaRPr sz="1200">
              <a:latin typeface="Arial"/>
              <a:cs typeface="Arial"/>
            </a:endParaRPr>
          </a:p>
        </p:txBody>
      </p:sp>
      <p:sp>
        <p:nvSpPr>
          <p:cNvPr id="74" name="object 74"/>
          <p:cNvSpPr txBox="1"/>
          <p:nvPr/>
        </p:nvSpPr>
        <p:spPr>
          <a:xfrm>
            <a:off x="3673094" y="6827770"/>
            <a:ext cx="3395979" cy="383540"/>
          </a:xfrm>
          <a:prstGeom prst="rect">
            <a:avLst/>
          </a:prstGeom>
        </p:spPr>
        <p:txBody>
          <a:bodyPr vert="horz" wrap="square" lIns="0" tIns="12700" rIns="0" bIns="0" rtlCol="0">
            <a:spAutoFit/>
          </a:bodyPr>
          <a:lstStyle/>
          <a:p>
            <a:pPr marR="5080" algn="r">
              <a:lnSpc>
                <a:spcPts val="1410"/>
              </a:lnSpc>
              <a:spcBef>
                <a:spcPts val="100"/>
              </a:spcBef>
              <a:tabLst>
                <a:tab pos="789305" algn="l"/>
                <a:tab pos="1646555" algn="l"/>
                <a:tab pos="2360295" algn="l"/>
                <a:tab pos="2870200" algn="l"/>
              </a:tabLst>
            </a:pPr>
            <a:r>
              <a:rPr sz="1200" spc="-5" dirty="0">
                <a:latin typeface="Arial"/>
                <a:cs typeface="Arial"/>
              </a:rPr>
              <a:t>Chaqu</a:t>
            </a:r>
            <a:r>
              <a:rPr sz="1200" dirty="0">
                <a:latin typeface="Arial"/>
                <a:cs typeface="Arial"/>
              </a:rPr>
              <a:t>e	</a:t>
            </a:r>
            <a:r>
              <a:rPr sz="1200" spc="-5" dirty="0">
                <a:latin typeface="Arial"/>
                <a:cs typeface="Arial"/>
              </a:rPr>
              <a:t>émetteu</a:t>
            </a:r>
            <a:r>
              <a:rPr sz="1200" dirty="0">
                <a:latin typeface="Arial"/>
                <a:cs typeface="Arial"/>
              </a:rPr>
              <a:t>r	</a:t>
            </a:r>
            <a:r>
              <a:rPr sz="1200" spc="-5" dirty="0">
                <a:latin typeface="Arial"/>
                <a:cs typeface="Arial"/>
              </a:rPr>
              <a:t>couvr</a:t>
            </a:r>
            <a:r>
              <a:rPr sz="1200" dirty="0">
                <a:latin typeface="Arial"/>
                <a:cs typeface="Arial"/>
              </a:rPr>
              <a:t>e	</a:t>
            </a:r>
            <a:r>
              <a:rPr sz="1200" spc="-5" dirty="0">
                <a:latin typeface="Arial"/>
                <a:cs typeface="Arial"/>
              </a:rPr>
              <a:t>un</a:t>
            </a:r>
            <a:r>
              <a:rPr sz="1200" dirty="0">
                <a:latin typeface="Arial"/>
                <a:cs typeface="Arial"/>
              </a:rPr>
              <a:t>e	</a:t>
            </a:r>
            <a:r>
              <a:rPr sz="1200" spc="-5" dirty="0">
                <a:latin typeface="Arial"/>
                <a:cs typeface="Arial"/>
              </a:rPr>
              <a:t>surface</a:t>
            </a:r>
            <a:endParaRPr sz="1200">
              <a:latin typeface="Arial"/>
              <a:cs typeface="Arial"/>
            </a:endParaRPr>
          </a:p>
          <a:p>
            <a:pPr marR="5080" algn="r">
              <a:lnSpc>
                <a:spcPts val="1410"/>
              </a:lnSpc>
            </a:pPr>
            <a:r>
              <a:rPr sz="1200" spc="-5" dirty="0">
                <a:latin typeface="Arial"/>
                <a:cs typeface="Arial"/>
              </a:rPr>
              <a:t>façon</a:t>
            </a:r>
            <a:endParaRPr sz="1200">
              <a:latin typeface="Arial"/>
              <a:cs typeface="Arial"/>
            </a:endParaRPr>
          </a:p>
        </p:txBody>
      </p:sp>
      <p:sp>
        <p:nvSpPr>
          <p:cNvPr id="75" name="object 75"/>
          <p:cNvSpPr txBox="1"/>
          <p:nvPr/>
        </p:nvSpPr>
        <p:spPr>
          <a:xfrm>
            <a:off x="3673094" y="7178290"/>
            <a:ext cx="282003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isomorphe ou en favorisant une</a:t>
            </a:r>
            <a:r>
              <a:rPr sz="1200" spc="-50" dirty="0">
                <a:latin typeface="Arial"/>
                <a:cs typeface="Arial"/>
              </a:rPr>
              <a:t> </a:t>
            </a:r>
            <a:r>
              <a:rPr sz="1200" spc="-5" dirty="0">
                <a:latin typeface="Arial"/>
                <a:cs typeface="Arial"/>
              </a:rPr>
              <a:t>direction.</a:t>
            </a:r>
            <a:endParaRPr sz="1200">
              <a:latin typeface="Arial"/>
              <a:cs typeface="Arial"/>
            </a:endParaRPr>
          </a:p>
        </p:txBody>
      </p:sp>
      <p:sp>
        <p:nvSpPr>
          <p:cNvPr id="76" name="object 76"/>
          <p:cNvSpPr txBox="1"/>
          <p:nvPr/>
        </p:nvSpPr>
        <p:spPr>
          <a:xfrm>
            <a:off x="3673094" y="7425940"/>
            <a:ext cx="3396615" cy="1695450"/>
          </a:xfrm>
          <a:prstGeom prst="rect">
            <a:avLst/>
          </a:prstGeom>
        </p:spPr>
        <p:txBody>
          <a:bodyPr vert="horz" wrap="square" lIns="0" tIns="17145" rIns="0" bIns="0" rtlCol="0">
            <a:spAutoFit/>
          </a:bodyPr>
          <a:lstStyle/>
          <a:p>
            <a:pPr marL="12700" marR="5080" algn="just">
              <a:lnSpc>
                <a:spcPct val="97400"/>
              </a:lnSpc>
              <a:spcBef>
                <a:spcPts val="135"/>
              </a:spcBef>
            </a:pPr>
            <a:r>
              <a:rPr sz="1200" spc="-5" dirty="0">
                <a:latin typeface="Arial"/>
                <a:cs typeface="Arial"/>
              </a:rPr>
              <a:t>Pour qu’il n’y ait pas de zone d’ombre, un endroit  peut être </a:t>
            </a:r>
            <a:r>
              <a:rPr sz="1200" spc="-5" dirty="0">
                <a:latin typeface="Symbol"/>
                <a:cs typeface="Symbol"/>
              </a:rPr>
              <a:t></a:t>
            </a:r>
            <a:r>
              <a:rPr sz="1200" spc="-5" dirty="0">
                <a:latin typeface="Arial"/>
                <a:cs typeface="Arial"/>
              </a:rPr>
              <a:t>arrosé</a:t>
            </a:r>
            <a:r>
              <a:rPr sz="1200" spc="-5" dirty="0">
                <a:latin typeface="Symbol"/>
                <a:cs typeface="Symbol"/>
              </a:rPr>
              <a:t></a:t>
            </a:r>
            <a:r>
              <a:rPr sz="1200" spc="-5" dirty="0">
                <a:latin typeface="Times New Roman"/>
                <a:cs typeface="Times New Roman"/>
              </a:rPr>
              <a:t> </a:t>
            </a:r>
            <a:r>
              <a:rPr sz="1200" spc="-5" dirty="0">
                <a:latin typeface="Arial"/>
                <a:cs typeface="Arial"/>
              </a:rPr>
              <a:t>par plusieurs émetteurs, mais  avec des </a:t>
            </a:r>
            <a:r>
              <a:rPr sz="1200" dirty="0">
                <a:latin typeface="Arial"/>
                <a:cs typeface="Arial"/>
              </a:rPr>
              <a:t>fréquences </a:t>
            </a:r>
            <a:r>
              <a:rPr sz="1200" spc="-5" dirty="0">
                <a:latin typeface="Arial"/>
                <a:cs typeface="Arial"/>
              </a:rPr>
              <a:t>différentes, pour que les  signaux ne se brouillent pas mutuellement en  raison des écarts de</a:t>
            </a:r>
            <a:r>
              <a:rPr sz="1200" dirty="0">
                <a:latin typeface="Arial"/>
                <a:cs typeface="Arial"/>
              </a:rPr>
              <a:t> </a:t>
            </a:r>
            <a:r>
              <a:rPr sz="1200" spc="-5" dirty="0">
                <a:latin typeface="Arial"/>
                <a:cs typeface="Arial"/>
              </a:rPr>
              <a:t>propagation.</a:t>
            </a:r>
            <a:endParaRPr sz="1200">
              <a:latin typeface="Arial"/>
              <a:cs typeface="Arial"/>
            </a:endParaRPr>
          </a:p>
          <a:p>
            <a:pPr marL="12700" marR="5080" algn="just">
              <a:lnSpc>
                <a:spcPts val="1380"/>
              </a:lnSpc>
              <a:spcBef>
                <a:spcPts val="615"/>
              </a:spcBef>
            </a:pPr>
            <a:r>
              <a:rPr sz="1200" spc="-5" dirty="0">
                <a:latin typeface="Arial"/>
                <a:cs typeface="Arial"/>
              </a:rPr>
              <a:t>Pour une réception donnée, le choix optimisé se  </a:t>
            </a:r>
            <a:r>
              <a:rPr sz="1200" dirty="0">
                <a:latin typeface="Arial"/>
                <a:cs typeface="Arial"/>
              </a:rPr>
              <a:t>fait sur </a:t>
            </a:r>
            <a:r>
              <a:rPr sz="1200" spc="-5" dirty="0">
                <a:latin typeface="Arial"/>
                <a:cs typeface="Arial"/>
              </a:rPr>
              <a:t>un </a:t>
            </a:r>
            <a:r>
              <a:rPr sz="1200" dirty="0">
                <a:latin typeface="Arial"/>
                <a:cs typeface="Arial"/>
              </a:rPr>
              <a:t>seul </a:t>
            </a:r>
            <a:r>
              <a:rPr sz="1200" spc="-5" dirty="0">
                <a:latin typeface="Arial"/>
                <a:cs typeface="Arial"/>
              </a:rPr>
              <a:t>émetteur, compte </a:t>
            </a:r>
            <a:r>
              <a:rPr sz="1200" dirty="0">
                <a:latin typeface="Arial"/>
                <a:cs typeface="Arial"/>
              </a:rPr>
              <a:t>tenu </a:t>
            </a:r>
            <a:r>
              <a:rPr sz="1200" spc="-5" dirty="0">
                <a:latin typeface="Arial"/>
                <a:cs typeface="Arial"/>
              </a:rPr>
              <a:t>de ses  caractéristiques et de l’environnement topolo-  gique (montagne, immeuble…) où l’on se</a:t>
            </a:r>
            <a:r>
              <a:rPr sz="1200" spc="-30" dirty="0">
                <a:latin typeface="Arial"/>
                <a:cs typeface="Arial"/>
              </a:rPr>
              <a:t> </a:t>
            </a:r>
            <a:r>
              <a:rPr sz="1200" spc="-5" dirty="0">
                <a:latin typeface="Arial"/>
                <a:cs typeface="Arial"/>
              </a:rPr>
              <a:t>trouve.</a:t>
            </a:r>
            <a:endParaRPr sz="12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grpSp>
        <p:nvGrpSpPr>
          <p:cNvPr id="6" name="object 6"/>
          <p:cNvGrpSpPr/>
          <p:nvPr/>
        </p:nvGrpSpPr>
        <p:grpSpPr>
          <a:xfrm>
            <a:off x="529590" y="1444752"/>
            <a:ext cx="1728470" cy="2151380"/>
            <a:chOff x="529590" y="1444752"/>
            <a:chExt cx="1728470" cy="2151380"/>
          </a:xfrm>
        </p:grpSpPr>
        <p:sp>
          <p:nvSpPr>
            <p:cNvPr id="7" name="object 7"/>
            <p:cNvSpPr/>
            <p:nvPr/>
          </p:nvSpPr>
          <p:spPr>
            <a:xfrm>
              <a:off x="534162" y="1449324"/>
              <a:ext cx="1719580" cy="2142490"/>
            </a:xfrm>
            <a:custGeom>
              <a:avLst/>
              <a:gdLst/>
              <a:ahLst/>
              <a:cxnLst/>
              <a:rect l="l" t="t" r="r" b="b"/>
              <a:pathLst>
                <a:path w="1719580" h="2142490">
                  <a:moveTo>
                    <a:pt x="0" y="2141981"/>
                  </a:moveTo>
                  <a:lnTo>
                    <a:pt x="1719072" y="2141981"/>
                  </a:lnTo>
                  <a:lnTo>
                    <a:pt x="1719072" y="0"/>
                  </a:lnTo>
                  <a:lnTo>
                    <a:pt x="0" y="0"/>
                  </a:lnTo>
                  <a:lnTo>
                    <a:pt x="0" y="2141981"/>
                  </a:lnTo>
                  <a:close/>
                </a:path>
              </a:pathLst>
            </a:custGeom>
            <a:ln w="9144">
              <a:solidFill>
                <a:srgbClr val="FF0000"/>
              </a:solidFill>
            </a:ln>
          </p:spPr>
          <p:txBody>
            <a:bodyPr wrap="square" lIns="0" tIns="0" rIns="0" bIns="0" rtlCol="0"/>
            <a:lstStyle/>
            <a:p>
              <a:endParaRPr/>
            </a:p>
          </p:txBody>
        </p:sp>
        <p:sp>
          <p:nvSpPr>
            <p:cNvPr id="8" name="object 8"/>
            <p:cNvSpPr/>
            <p:nvPr/>
          </p:nvSpPr>
          <p:spPr>
            <a:xfrm>
              <a:off x="630174" y="1499612"/>
              <a:ext cx="1529085" cy="2039111"/>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p:nvPr/>
        </p:nvSpPr>
        <p:spPr>
          <a:xfrm>
            <a:off x="527558" y="687574"/>
            <a:ext cx="6506845" cy="6744970"/>
          </a:xfrm>
          <a:prstGeom prst="rect">
            <a:avLst/>
          </a:prstGeom>
        </p:spPr>
        <p:txBody>
          <a:bodyPr vert="horz" wrap="square" lIns="0" tIns="12700" rIns="0" bIns="0" rtlCol="0">
            <a:spAutoFit/>
          </a:bodyPr>
          <a:lstStyle/>
          <a:p>
            <a:pPr marL="439420" lvl="1" indent="-427355">
              <a:lnSpc>
                <a:spcPct val="100000"/>
              </a:lnSpc>
              <a:spcBef>
                <a:spcPts val="100"/>
              </a:spcBef>
              <a:buAutoNum type="arabicPeriod" startAt="6"/>
              <a:tabLst>
                <a:tab pos="440055" algn="l"/>
              </a:tabLst>
            </a:pPr>
            <a:r>
              <a:rPr sz="1600" b="1" u="heavy" dirty="0">
                <a:solidFill>
                  <a:srgbClr val="0000FF"/>
                </a:solidFill>
                <a:uFill>
                  <a:solidFill>
                    <a:srgbClr val="0000FF"/>
                  </a:solidFill>
                </a:uFill>
                <a:latin typeface="Comic Sans MS"/>
                <a:cs typeface="Comic Sans MS"/>
              </a:rPr>
              <a:t>Les</a:t>
            </a:r>
            <a:r>
              <a:rPr sz="1600" b="1" u="heavy" spc="-5" dirty="0">
                <a:solidFill>
                  <a:srgbClr val="0000FF"/>
                </a:solidFill>
                <a:uFill>
                  <a:solidFill>
                    <a:srgbClr val="0000FF"/>
                  </a:solidFill>
                </a:uFill>
                <a:latin typeface="Comic Sans MS"/>
                <a:cs typeface="Comic Sans MS"/>
              </a:rPr>
              <a:t> </a:t>
            </a:r>
            <a:r>
              <a:rPr sz="1600" b="1" u="heavy" dirty="0">
                <a:solidFill>
                  <a:srgbClr val="0000FF"/>
                </a:solidFill>
                <a:uFill>
                  <a:solidFill>
                    <a:srgbClr val="0000FF"/>
                  </a:solidFill>
                </a:uFill>
                <a:latin typeface="Comic Sans MS"/>
                <a:cs typeface="Comic Sans MS"/>
              </a:rPr>
              <a:t>antennes</a:t>
            </a:r>
            <a:endParaRPr sz="1600">
              <a:latin typeface="Comic Sans MS"/>
              <a:cs typeface="Comic Sans MS"/>
            </a:endParaRPr>
          </a:p>
          <a:p>
            <a:pPr marL="570230" lvl="2" indent="-558165">
              <a:lnSpc>
                <a:spcPct val="100000"/>
              </a:lnSpc>
              <a:spcBef>
                <a:spcPts val="990"/>
              </a:spcBef>
              <a:buAutoNum type="arabicPeriod"/>
              <a:tabLst>
                <a:tab pos="570865" algn="l"/>
              </a:tabLst>
            </a:pPr>
            <a:r>
              <a:rPr sz="1400" b="1" u="heavy" spc="-10" dirty="0">
                <a:solidFill>
                  <a:srgbClr val="0000FF"/>
                </a:solidFill>
                <a:uFill>
                  <a:solidFill>
                    <a:srgbClr val="0000FF"/>
                  </a:solidFill>
                </a:uFill>
                <a:latin typeface="Comic Sans MS"/>
                <a:cs typeface="Comic Sans MS"/>
              </a:rPr>
              <a:t>L’interface </a:t>
            </a:r>
            <a:r>
              <a:rPr sz="1400" b="1" u="heavy" spc="-5" dirty="0">
                <a:solidFill>
                  <a:srgbClr val="0000FF"/>
                </a:solidFill>
                <a:uFill>
                  <a:solidFill>
                    <a:srgbClr val="0000FF"/>
                  </a:solidFill>
                </a:uFill>
                <a:latin typeface="Comic Sans MS"/>
                <a:cs typeface="Comic Sans MS"/>
              </a:rPr>
              <a:t>avec le </a:t>
            </a:r>
            <a:r>
              <a:rPr sz="1400" b="1" u="heavy" spc="-10" dirty="0">
                <a:solidFill>
                  <a:srgbClr val="0000FF"/>
                </a:solidFill>
                <a:uFill>
                  <a:solidFill>
                    <a:srgbClr val="0000FF"/>
                  </a:solidFill>
                </a:uFill>
                <a:latin typeface="Comic Sans MS"/>
                <a:cs typeface="Comic Sans MS"/>
              </a:rPr>
              <a:t>milieu</a:t>
            </a:r>
            <a:endParaRPr sz="1400">
              <a:latin typeface="Comic Sans MS"/>
              <a:cs typeface="Comic Sans MS"/>
            </a:endParaRPr>
          </a:p>
          <a:p>
            <a:pPr marL="1764030" marR="8890" algn="just">
              <a:lnSpc>
                <a:spcPts val="1380"/>
              </a:lnSpc>
              <a:spcBef>
                <a:spcPts val="1110"/>
              </a:spcBef>
            </a:pPr>
            <a:r>
              <a:rPr sz="1200" spc="-5" dirty="0">
                <a:latin typeface="Arial"/>
                <a:cs typeface="Arial"/>
              </a:rPr>
              <a:t>L’étude des antennes est une affaire de spécialiste, néanmoins il est  nécessaire d’en connaître les propriétés</a:t>
            </a:r>
            <a:r>
              <a:rPr sz="1200" spc="5" dirty="0">
                <a:latin typeface="Arial"/>
                <a:cs typeface="Arial"/>
              </a:rPr>
              <a:t> </a:t>
            </a:r>
            <a:r>
              <a:rPr sz="1200" spc="-5" dirty="0">
                <a:latin typeface="Arial"/>
                <a:cs typeface="Arial"/>
              </a:rPr>
              <a:t>importantes.</a:t>
            </a:r>
            <a:endParaRPr sz="1200">
              <a:latin typeface="Arial"/>
              <a:cs typeface="Arial"/>
            </a:endParaRPr>
          </a:p>
          <a:p>
            <a:pPr marL="1764030" marR="7620" algn="just">
              <a:lnSpc>
                <a:spcPts val="1380"/>
              </a:lnSpc>
              <a:spcBef>
                <a:spcPts val="919"/>
              </a:spcBef>
            </a:pPr>
            <a:r>
              <a:rPr sz="1200" spc="-5" dirty="0">
                <a:latin typeface="Arial"/>
                <a:cs typeface="Arial"/>
              </a:rPr>
              <a:t>L’antenne est l’interface entre le milieu dans lequel les ondes se  propagent et l’appareil où elles sont guidées. Elle </a:t>
            </a:r>
            <a:r>
              <a:rPr sz="1200" dirty="0">
                <a:latin typeface="Arial"/>
                <a:cs typeface="Arial"/>
              </a:rPr>
              <a:t>a </a:t>
            </a:r>
            <a:r>
              <a:rPr sz="1200" spc="-5" dirty="0">
                <a:latin typeface="Arial"/>
                <a:cs typeface="Arial"/>
              </a:rPr>
              <a:t>la propriété de  transformer la tension qui lui est appliquée, en un champ  électromagnétique </a:t>
            </a:r>
            <a:r>
              <a:rPr sz="1200" dirty="0">
                <a:latin typeface="Arial"/>
                <a:cs typeface="Arial"/>
              </a:rPr>
              <a:t>(E, B) </a:t>
            </a:r>
            <a:r>
              <a:rPr sz="1200" spc="-5" dirty="0">
                <a:latin typeface="Arial"/>
                <a:cs typeface="Arial"/>
              </a:rPr>
              <a:t>proportionnel, rayonné dans l’espace. Ce  champ prend naissance </a:t>
            </a:r>
            <a:r>
              <a:rPr sz="1200" dirty="0">
                <a:latin typeface="Arial"/>
                <a:cs typeface="Arial"/>
              </a:rPr>
              <a:t>à </a:t>
            </a:r>
            <a:r>
              <a:rPr sz="1200" spc="-5" dirty="0">
                <a:latin typeface="Arial"/>
                <a:cs typeface="Arial"/>
              </a:rPr>
              <a:t>l’antenne et s’en éloigne </a:t>
            </a:r>
            <a:r>
              <a:rPr sz="1200" dirty="0">
                <a:latin typeface="Arial"/>
                <a:cs typeface="Arial"/>
              </a:rPr>
              <a:t>à </a:t>
            </a:r>
            <a:r>
              <a:rPr sz="1200" spc="-5" dirty="0">
                <a:latin typeface="Arial"/>
                <a:cs typeface="Arial"/>
              </a:rPr>
              <a:t>la vitesse de la  lumière. On dit que l’antenne émet une onde</a:t>
            </a:r>
            <a:r>
              <a:rPr sz="1200" spc="10" dirty="0">
                <a:latin typeface="Arial"/>
                <a:cs typeface="Arial"/>
              </a:rPr>
              <a:t> </a:t>
            </a:r>
            <a:r>
              <a:rPr sz="1200" spc="-5" dirty="0">
                <a:latin typeface="Arial"/>
                <a:cs typeface="Arial"/>
              </a:rPr>
              <a:t>électromagnétique.</a:t>
            </a:r>
            <a:endParaRPr sz="1200">
              <a:latin typeface="Arial"/>
              <a:cs typeface="Arial"/>
            </a:endParaRPr>
          </a:p>
          <a:p>
            <a:pPr marL="1764030" marR="8255" algn="just">
              <a:lnSpc>
                <a:spcPts val="1380"/>
              </a:lnSpc>
              <a:spcBef>
                <a:spcPts val="919"/>
              </a:spcBef>
            </a:pPr>
            <a:r>
              <a:rPr sz="1200" spc="-5" dirty="0">
                <a:latin typeface="Arial"/>
                <a:cs typeface="Arial"/>
              </a:rPr>
              <a:t>Dans son parcours l’onde perd de sa puissance au fur et </a:t>
            </a:r>
            <a:r>
              <a:rPr sz="1200" dirty="0">
                <a:latin typeface="Arial"/>
                <a:cs typeface="Arial"/>
              </a:rPr>
              <a:t>à </a:t>
            </a:r>
            <a:r>
              <a:rPr sz="1200" spc="-5" dirty="0">
                <a:latin typeface="Arial"/>
                <a:cs typeface="Arial"/>
              </a:rPr>
              <a:t>mesure  qu’elle s’éloigne de l’antenne, c’est ce qui limite la portée de  dispositifs tels que Talkie-walkie, télécommande de jouet, de</a:t>
            </a:r>
            <a:r>
              <a:rPr sz="1200" spc="-20" dirty="0">
                <a:latin typeface="Arial"/>
                <a:cs typeface="Arial"/>
              </a:rPr>
              <a:t> </a:t>
            </a:r>
            <a:r>
              <a:rPr sz="1200" spc="-5" dirty="0">
                <a:latin typeface="Arial"/>
                <a:cs typeface="Arial"/>
              </a:rPr>
              <a:t>portail…</a:t>
            </a:r>
            <a:endParaRPr sz="1200">
              <a:latin typeface="Arial"/>
              <a:cs typeface="Arial"/>
            </a:endParaRPr>
          </a:p>
          <a:p>
            <a:pPr marL="12700" marR="5715" algn="just">
              <a:lnSpc>
                <a:spcPts val="1380"/>
              </a:lnSpc>
              <a:spcBef>
                <a:spcPts val="640"/>
              </a:spcBef>
            </a:pPr>
            <a:r>
              <a:rPr sz="1200" spc="-5" dirty="0">
                <a:latin typeface="Arial"/>
                <a:cs typeface="Arial"/>
              </a:rPr>
              <a:t>Plus la fréquence est élevée, plus les antennes sont petites, mais les exigences de précision et  de stabilités des oscillateurs (émetteur et </a:t>
            </a:r>
            <a:r>
              <a:rPr sz="1200" dirty="0">
                <a:latin typeface="Arial"/>
                <a:cs typeface="Arial"/>
              </a:rPr>
              <a:t>récepteurs) sont </a:t>
            </a:r>
            <a:r>
              <a:rPr sz="1200" spc="-5" dirty="0">
                <a:latin typeface="Arial"/>
                <a:cs typeface="Arial"/>
              </a:rPr>
              <a:t>plus</a:t>
            </a:r>
            <a:r>
              <a:rPr sz="1200" spc="15" dirty="0">
                <a:latin typeface="Arial"/>
                <a:cs typeface="Arial"/>
              </a:rPr>
              <a:t> </a:t>
            </a:r>
            <a:r>
              <a:rPr sz="1200" dirty="0">
                <a:latin typeface="Arial"/>
                <a:cs typeface="Arial"/>
              </a:rPr>
              <a:t>sévères.</a:t>
            </a:r>
            <a:endParaRPr sz="1200">
              <a:latin typeface="Arial"/>
              <a:cs typeface="Arial"/>
            </a:endParaRPr>
          </a:p>
          <a:p>
            <a:pPr marL="12700" marR="5715" algn="just">
              <a:lnSpc>
                <a:spcPts val="1380"/>
              </a:lnSpc>
              <a:spcBef>
                <a:spcPts val="919"/>
              </a:spcBef>
            </a:pPr>
            <a:r>
              <a:rPr sz="1200" spc="-5" dirty="0">
                <a:latin typeface="Arial"/>
                <a:cs typeface="Arial"/>
              </a:rPr>
              <a:t>Les propriétés des ondes radioélectriques évoluent quand on se déplace du bas du spectre  </a:t>
            </a:r>
            <a:r>
              <a:rPr sz="1200" dirty="0">
                <a:latin typeface="Arial"/>
                <a:cs typeface="Arial"/>
              </a:rPr>
              <a:t>vers le haut</a:t>
            </a:r>
            <a:r>
              <a:rPr sz="1200" spc="-5" dirty="0">
                <a:latin typeface="Arial"/>
                <a:cs typeface="Arial"/>
              </a:rPr>
              <a:t> </a:t>
            </a:r>
            <a:r>
              <a:rPr sz="1200" dirty="0">
                <a:latin typeface="Arial"/>
                <a:cs typeface="Arial"/>
              </a:rPr>
              <a:t>:</a:t>
            </a:r>
            <a:endParaRPr sz="1200">
              <a:latin typeface="Arial"/>
              <a:cs typeface="Arial"/>
            </a:endParaRPr>
          </a:p>
          <a:p>
            <a:pPr marL="552450" marR="5715" indent="-180340" algn="just">
              <a:lnSpc>
                <a:spcPts val="1380"/>
              </a:lnSpc>
            </a:pPr>
            <a:r>
              <a:rPr sz="1200" spc="-135" dirty="0">
                <a:latin typeface="Wingdings"/>
                <a:cs typeface="Wingdings"/>
              </a:rPr>
              <a:t></a:t>
            </a:r>
            <a:r>
              <a:rPr sz="1200" spc="-135" dirty="0">
                <a:latin typeface="Times New Roman"/>
                <a:cs typeface="Times New Roman"/>
              </a:rPr>
              <a:t> </a:t>
            </a:r>
            <a:r>
              <a:rPr sz="1200" spc="-5" dirty="0">
                <a:latin typeface="Arial"/>
                <a:cs typeface="Arial"/>
              </a:rPr>
              <a:t>Les ondes </a:t>
            </a:r>
            <a:r>
              <a:rPr sz="1200" dirty="0">
                <a:latin typeface="Arial"/>
                <a:cs typeface="Arial"/>
              </a:rPr>
              <a:t>à </a:t>
            </a:r>
            <a:r>
              <a:rPr sz="1200" spc="-5" dirty="0">
                <a:latin typeface="Arial"/>
                <a:cs typeface="Arial"/>
              </a:rPr>
              <a:t>fréquences basses se propagent </a:t>
            </a:r>
            <a:r>
              <a:rPr sz="1200" dirty="0">
                <a:latin typeface="Arial"/>
                <a:cs typeface="Arial"/>
              </a:rPr>
              <a:t>à </a:t>
            </a:r>
            <a:r>
              <a:rPr sz="1200" spc="-5" dirty="0">
                <a:latin typeface="Arial"/>
                <a:cs typeface="Arial"/>
              </a:rPr>
              <a:t>grande distance, mais nécessitent des  antennes de grandes</a:t>
            </a:r>
            <a:r>
              <a:rPr sz="1200" spc="5" dirty="0">
                <a:latin typeface="Arial"/>
                <a:cs typeface="Arial"/>
              </a:rPr>
              <a:t> </a:t>
            </a:r>
            <a:r>
              <a:rPr sz="1200" spc="-5" dirty="0">
                <a:latin typeface="Arial"/>
                <a:cs typeface="Arial"/>
              </a:rPr>
              <a:t>dimensions.</a:t>
            </a:r>
            <a:endParaRPr sz="1200">
              <a:latin typeface="Arial"/>
              <a:cs typeface="Arial"/>
            </a:endParaRPr>
          </a:p>
          <a:p>
            <a:pPr marL="552450" marR="5080" indent="-180340" algn="just">
              <a:lnSpc>
                <a:spcPts val="1380"/>
              </a:lnSpc>
              <a:spcBef>
                <a:spcPts val="575"/>
              </a:spcBef>
            </a:pPr>
            <a:r>
              <a:rPr sz="1200" spc="-135" dirty="0">
                <a:latin typeface="Wingdings"/>
                <a:cs typeface="Wingdings"/>
              </a:rPr>
              <a:t></a:t>
            </a:r>
            <a:r>
              <a:rPr sz="1200" spc="30" dirty="0">
                <a:latin typeface="Times New Roman"/>
                <a:cs typeface="Times New Roman"/>
              </a:rPr>
              <a:t> </a:t>
            </a:r>
            <a:r>
              <a:rPr sz="1200" dirty="0">
                <a:latin typeface="Arial"/>
                <a:cs typeface="Arial"/>
              </a:rPr>
              <a:t>Inversement, </a:t>
            </a:r>
            <a:r>
              <a:rPr sz="1200" spc="-5" dirty="0">
                <a:latin typeface="Arial"/>
                <a:cs typeface="Arial"/>
              </a:rPr>
              <a:t>les ondes </a:t>
            </a:r>
            <a:r>
              <a:rPr sz="1200" dirty="0">
                <a:latin typeface="Arial"/>
                <a:cs typeface="Arial"/>
              </a:rPr>
              <a:t>à fréquences </a:t>
            </a:r>
            <a:r>
              <a:rPr sz="1200" spc="-5" dirty="0">
                <a:latin typeface="Arial"/>
                <a:cs typeface="Arial"/>
              </a:rPr>
              <a:t>élevées permettent de miniaturiser les antennes,  mais elles ne couvrent que des distances faibles et sont </a:t>
            </a:r>
            <a:r>
              <a:rPr sz="1200" dirty="0">
                <a:latin typeface="Arial"/>
                <a:cs typeface="Arial"/>
              </a:rPr>
              <a:t>fortement </a:t>
            </a:r>
            <a:r>
              <a:rPr sz="1200" spc="-5" dirty="0">
                <a:latin typeface="Arial"/>
                <a:cs typeface="Arial"/>
              </a:rPr>
              <a:t>atténuées par les  obstacles. La focalisation en faisceau étroit permet des liaisons très fiables avec des  puissances modestes</a:t>
            </a:r>
            <a:r>
              <a:rPr sz="1200" dirty="0">
                <a:latin typeface="Arial"/>
                <a:cs typeface="Arial"/>
              </a:rPr>
              <a:t> </a:t>
            </a:r>
            <a:r>
              <a:rPr sz="1200" spc="-5" dirty="0">
                <a:latin typeface="Arial"/>
                <a:cs typeface="Arial"/>
              </a:rPr>
              <a:t>(satellite-parabole).</a:t>
            </a:r>
            <a:endParaRPr sz="1200">
              <a:latin typeface="Arial"/>
              <a:cs typeface="Arial"/>
            </a:endParaRPr>
          </a:p>
          <a:p>
            <a:pPr>
              <a:lnSpc>
                <a:spcPct val="100000"/>
              </a:lnSpc>
              <a:spcBef>
                <a:spcPts val="50"/>
              </a:spcBef>
            </a:pPr>
            <a:endParaRPr sz="1150">
              <a:latin typeface="Arial"/>
              <a:cs typeface="Arial"/>
            </a:endParaRPr>
          </a:p>
          <a:p>
            <a:pPr marL="12700" marR="5715">
              <a:lnSpc>
                <a:spcPts val="1380"/>
              </a:lnSpc>
              <a:spcBef>
                <a:spcPts val="5"/>
              </a:spcBef>
            </a:pPr>
            <a:r>
              <a:rPr sz="1200" spc="-5" dirty="0">
                <a:latin typeface="Arial"/>
                <a:cs typeface="Arial"/>
              </a:rPr>
              <a:t>Pour les </a:t>
            </a:r>
            <a:r>
              <a:rPr sz="1200" dirty="0">
                <a:latin typeface="Arial"/>
                <a:cs typeface="Arial"/>
              </a:rPr>
              <a:t>télécommunications, </a:t>
            </a:r>
            <a:r>
              <a:rPr sz="1200" spc="-5" dirty="0">
                <a:latin typeface="Arial"/>
                <a:cs typeface="Arial"/>
              </a:rPr>
              <a:t>les distances </a:t>
            </a:r>
            <a:r>
              <a:rPr sz="1200" spc="-10" dirty="0">
                <a:latin typeface="Arial"/>
                <a:cs typeface="Arial"/>
              </a:rPr>
              <a:t>maximales </a:t>
            </a:r>
            <a:r>
              <a:rPr sz="1200" spc="-5" dirty="0">
                <a:latin typeface="Arial"/>
                <a:cs typeface="Arial"/>
              </a:rPr>
              <a:t>qui peuvent être atteintes pour les  </a:t>
            </a:r>
            <a:r>
              <a:rPr sz="1200" dirty="0">
                <a:latin typeface="Arial"/>
                <a:cs typeface="Arial"/>
              </a:rPr>
              <a:t>transmissions </a:t>
            </a:r>
            <a:r>
              <a:rPr sz="1200" spc="-5" dirty="0">
                <a:latin typeface="Arial"/>
                <a:cs typeface="Arial"/>
              </a:rPr>
              <a:t>dépendent de plusieurs </a:t>
            </a:r>
            <a:r>
              <a:rPr sz="1200" dirty="0">
                <a:latin typeface="Arial"/>
                <a:cs typeface="Arial"/>
              </a:rPr>
              <a:t>facteurs</a:t>
            </a:r>
            <a:r>
              <a:rPr sz="1200" spc="5" dirty="0">
                <a:latin typeface="Arial"/>
                <a:cs typeface="Arial"/>
              </a:rPr>
              <a:t> </a:t>
            </a:r>
            <a:r>
              <a:rPr sz="1200" dirty="0">
                <a:latin typeface="Arial"/>
                <a:cs typeface="Arial"/>
              </a:rPr>
              <a:t>:</a:t>
            </a:r>
            <a:endParaRPr sz="1200">
              <a:latin typeface="Arial"/>
              <a:cs typeface="Arial"/>
            </a:endParaRPr>
          </a:p>
          <a:p>
            <a:pPr marL="469900" lvl="3" indent="-228600">
              <a:lnSpc>
                <a:spcPts val="1430"/>
              </a:lnSpc>
              <a:buFont typeface="Symbol"/>
              <a:buChar char=""/>
              <a:tabLst>
                <a:tab pos="469265" algn="l"/>
                <a:tab pos="469900" algn="l"/>
              </a:tabLst>
            </a:pPr>
            <a:r>
              <a:rPr sz="1200" spc="-5" dirty="0">
                <a:latin typeface="Arial"/>
                <a:cs typeface="Arial"/>
              </a:rPr>
              <a:t>la </a:t>
            </a:r>
            <a:r>
              <a:rPr sz="1200" dirty="0">
                <a:latin typeface="Arial"/>
                <a:cs typeface="Arial"/>
              </a:rPr>
              <a:t>topologie </a:t>
            </a:r>
            <a:r>
              <a:rPr sz="1200" spc="-5" dirty="0">
                <a:latin typeface="Arial"/>
                <a:cs typeface="Arial"/>
              </a:rPr>
              <a:t>du </a:t>
            </a:r>
            <a:r>
              <a:rPr sz="1200" dirty="0">
                <a:latin typeface="Arial"/>
                <a:cs typeface="Arial"/>
              </a:rPr>
              <a:t>terrain, </a:t>
            </a:r>
            <a:r>
              <a:rPr sz="1200" spc="-5" dirty="0">
                <a:latin typeface="Arial"/>
                <a:cs typeface="Arial"/>
              </a:rPr>
              <a:t>les obstacles</a:t>
            </a:r>
            <a:r>
              <a:rPr sz="1200" spc="5" dirty="0">
                <a:latin typeface="Arial"/>
                <a:cs typeface="Arial"/>
              </a:rPr>
              <a:t> </a:t>
            </a:r>
            <a:r>
              <a:rPr sz="1200" spc="-5" dirty="0">
                <a:latin typeface="Arial"/>
                <a:cs typeface="Arial"/>
              </a:rPr>
              <a:t>naturels.</a:t>
            </a:r>
            <a:endParaRPr sz="1200">
              <a:latin typeface="Arial"/>
              <a:cs typeface="Arial"/>
            </a:endParaRPr>
          </a:p>
          <a:p>
            <a:pPr marL="469900" marR="5715" lvl="3" indent="-228600">
              <a:lnSpc>
                <a:spcPts val="1370"/>
              </a:lnSpc>
              <a:spcBef>
                <a:spcPts val="125"/>
              </a:spcBef>
              <a:buFont typeface="Symbol"/>
              <a:buChar char=""/>
              <a:tabLst>
                <a:tab pos="469265" algn="l"/>
                <a:tab pos="469900" algn="l"/>
              </a:tabLst>
            </a:pPr>
            <a:r>
              <a:rPr sz="1200" spc="-5" dirty="0">
                <a:latin typeface="Arial"/>
                <a:cs typeface="Arial"/>
              </a:rPr>
              <a:t>les capacités d’absorption ou de réflexion des obstacles (mur en béton, structure  métallique…).</a:t>
            </a:r>
            <a:endParaRPr sz="1200">
              <a:latin typeface="Arial"/>
              <a:cs typeface="Arial"/>
            </a:endParaRPr>
          </a:p>
          <a:p>
            <a:pPr marL="469900" lvl="3" indent="-228600">
              <a:lnSpc>
                <a:spcPts val="1435"/>
              </a:lnSpc>
              <a:buFont typeface="Symbol"/>
              <a:buChar char=""/>
              <a:tabLst>
                <a:tab pos="469265" algn="l"/>
                <a:tab pos="469900" algn="l"/>
              </a:tabLst>
            </a:pPr>
            <a:r>
              <a:rPr sz="1200" spc="-5" dirty="0">
                <a:latin typeface="Arial"/>
                <a:cs typeface="Arial"/>
              </a:rPr>
              <a:t>le </a:t>
            </a:r>
            <a:r>
              <a:rPr sz="1200" dirty="0">
                <a:latin typeface="Arial"/>
                <a:cs typeface="Arial"/>
              </a:rPr>
              <a:t>type </a:t>
            </a:r>
            <a:r>
              <a:rPr sz="1200" spc="-5" dirty="0">
                <a:latin typeface="Arial"/>
                <a:cs typeface="Arial"/>
              </a:rPr>
              <a:t>d’antenne et sa </a:t>
            </a:r>
            <a:r>
              <a:rPr sz="1200" dirty="0">
                <a:latin typeface="Arial"/>
                <a:cs typeface="Arial"/>
              </a:rPr>
              <a:t>taille, </a:t>
            </a:r>
            <a:r>
              <a:rPr sz="1200" spc="-5" dirty="0">
                <a:latin typeface="Arial"/>
                <a:cs typeface="Arial"/>
              </a:rPr>
              <a:t>son câble et le soin apporté </a:t>
            </a:r>
            <a:r>
              <a:rPr sz="1200" dirty="0">
                <a:latin typeface="Arial"/>
                <a:cs typeface="Arial"/>
              </a:rPr>
              <a:t>à </a:t>
            </a:r>
            <a:r>
              <a:rPr sz="1200" spc="-5" dirty="0">
                <a:latin typeface="Arial"/>
                <a:cs typeface="Arial"/>
              </a:rPr>
              <a:t>sa</a:t>
            </a:r>
            <a:r>
              <a:rPr sz="1200" spc="30" dirty="0">
                <a:latin typeface="Arial"/>
                <a:cs typeface="Arial"/>
              </a:rPr>
              <a:t> </a:t>
            </a:r>
            <a:r>
              <a:rPr sz="1200" spc="-5" dirty="0">
                <a:latin typeface="Arial"/>
                <a:cs typeface="Arial"/>
              </a:rPr>
              <a:t>réalisation.</a:t>
            </a:r>
            <a:endParaRPr sz="1200">
              <a:latin typeface="Arial"/>
              <a:cs typeface="Arial"/>
            </a:endParaRPr>
          </a:p>
          <a:p>
            <a:pPr marL="469900" lvl="3" indent="-228600">
              <a:lnSpc>
                <a:spcPct val="100000"/>
              </a:lnSpc>
              <a:spcBef>
                <a:spcPts val="25"/>
              </a:spcBef>
              <a:buFont typeface="Symbol"/>
              <a:buChar char=""/>
              <a:tabLst>
                <a:tab pos="469265" algn="l"/>
                <a:tab pos="469900" algn="l"/>
              </a:tabLst>
            </a:pPr>
            <a:r>
              <a:rPr sz="1200" spc="-5" dirty="0">
                <a:latin typeface="Arial"/>
                <a:cs typeface="Arial"/>
              </a:rPr>
              <a:t>la position de l’antenne et son</a:t>
            </a:r>
            <a:r>
              <a:rPr sz="1200" spc="20" dirty="0">
                <a:latin typeface="Arial"/>
                <a:cs typeface="Arial"/>
              </a:rPr>
              <a:t> </a:t>
            </a:r>
            <a:r>
              <a:rPr sz="1200" spc="-5" dirty="0">
                <a:latin typeface="Arial"/>
                <a:cs typeface="Arial"/>
              </a:rPr>
              <a:t>réglage.</a:t>
            </a:r>
            <a:endParaRPr sz="1200">
              <a:latin typeface="Arial"/>
              <a:cs typeface="Arial"/>
            </a:endParaRPr>
          </a:p>
          <a:p>
            <a:pPr marL="469900" lvl="3" indent="-228600">
              <a:lnSpc>
                <a:spcPct val="100000"/>
              </a:lnSpc>
              <a:spcBef>
                <a:spcPts val="20"/>
              </a:spcBef>
              <a:buFont typeface="Symbol"/>
              <a:buChar char=""/>
              <a:tabLst>
                <a:tab pos="469265" algn="l"/>
                <a:tab pos="469900" algn="l"/>
              </a:tabLst>
            </a:pPr>
            <a:r>
              <a:rPr sz="1200" spc="-5" dirty="0">
                <a:latin typeface="Arial"/>
                <a:cs typeface="Arial"/>
              </a:rPr>
              <a:t>La fréquence</a:t>
            </a:r>
            <a:r>
              <a:rPr sz="1200" dirty="0">
                <a:latin typeface="Arial"/>
                <a:cs typeface="Arial"/>
              </a:rPr>
              <a:t> </a:t>
            </a:r>
            <a:r>
              <a:rPr sz="1200" spc="-5" dirty="0">
                <a:latin typeface="Arial"/>
                <a:cs typeface="Arial"/>
              </a:rPr>
              <a:t>utilisée.</a:t>
            </a:r>
            <a:endParaRPr sz="1200">
              <a:latin typeface="Arial"/>
              <a:cs typeface="Arial"/>
            </a:endParaRPr>
          </a:p>
          <a:p>
            <a:pPr marL="469900" lvl="3" indent="-228600">
              <a:lnSpc>
                <a:spcPct val="100000"/>
              </a:lnSpc>
              <a:spcBef>
                <a:spcPts val="20"/>
              </a:spcBef>
              <a:buFont typeface="Symbol"/>
              <a:buChar char=""/>
              <a:tabLst>
                <a:tab pos="469265" algn="l"/>
                <a:tab pos="469900" algn="l"/>
              </a:tabLst>
            </a:pPr>
            <a:r>
              <a:rPr sz="1200" spc="-5" dirty="0">
                <a:latin typeface="Arial"/>
                <a:cs typeface="Arial"/>
              </a:rPr>
              <a:t>la puissance</a:t>
            </a:r>
            <a:r>
              <a:rPr sz="1200" dirty="0">
                <a:latin typeface="Arial"/>
                <a:cs typeface="Arial"/>
              </a:rPr>
              <a:t> </a:t>
            </a:r>
            <a:r>
              <a:rPr sz="1200" spc="-5" dirty="0">
                <a:latin typeface="Arial"/>
                <a:cs typeface="Arial"/>
              </a:rPr>
              <a:t>d’émission.</a:t>
            </a:r>
            <a:endParaRPr sz="1200">
              <a:latin typeface="Arial"/>
              <a:cs typeface="Arial"/>
            </a:endParaRPr>
          </a:p>
        </p:txBody>
      </p:sp>
      <p:graphicFrame>
        <p:nvGraphicFramePr>
          <p:cNvPr id="10" name="object 10"/>
          <p:cNvGraphicFramePr>
            <a:graphicFrameLocks noGrp="1"/>
          </p:cNvGraphicFramePr>
          <p:nvPr/>
        </p:nvGraphicFramePr>
        <p:xfrm>
          <a:off x="535686" y="7485126"/>
          <a:ext cx="6425565" cy="2434590"/>
        </p:xfrm>
        <a:graphic>
          <a:graphicData uri="http://schemas.openxmlformats.org/drawingml/2006/table">
            <a:tbl>
              <a:tblPr firstRow="1" bandRow="1">
                <a:tableStyleId>{2D5ABB26-0587-4C30-8999-92F81FD0307C}</a:tableStyleId>
              </a:tblPr>
              <a:tblGrid>
                <a:gridCol w="1285240"/>
                <a:gridCol w="1160145"/>
                <a:gridCol w="1410969"/>
                <a:gridCol w="1266825"/>
                <a:gridCol w="1287145"/>
              </a:tblGrid>
              <a:tr h="2425446">
                <a:tc>
                  <a:txBody>
                    <a:bodyPr/>
                    <a:lstStyle/>
                    <a:p>
                      <a:pPr>
                        <a:lnSpc>
                          <a:spcPct val="100000"/>
                        </a:lnSpc>
                      </a:pPr>
                      <a:endParaRPr sz="1100">
                        <a:latin typeface="Times New Roman"/>
                        <a:cs typeface="Times New Roman"/>
                      </a:endParaRPr>
                    </a:p>
                  </a:txBody>
                  <a:tcPr marL="0" marR="0" marT="0" marB="0">
                    <a:lnL w="9525">
                      <a:solidFill>
                        <a:srgbClr val="FF0000"/>
                      </a:solidFill>
                      <a:prstDash val="solid"/>
                    </a:lnL>
                    <a:lnR w="9525">
                      <a:solidFill>
                        <a:srgbClr val="FF0000"/>
                      </a:solidFill>
                      <a:prstDash val="solid"/>
                    </a:lnR>
                    <a:lnT w="9525">
                      <a:solidFill>
                        <a:srgbClr val="FF0000"/>
                      </a:solidFill>
                      <a:prstDash val="solid"/>
                    </a:lnT>
                    <a:lnB w="9525">
                      <a:solidFill>
                        <a:srgbClr val="FF0000"/>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FF0000"/>
                      </a:solidFill>
                      <a:prstDash val="solid"/>
                    </a:lnL>
                    <a:lnR w="9525">
                      <a:solidFill>
                        <a:srgbClr val="FF0000"/>
                      </a:solidFill>
                      <a:prstDash val="solid"/>
                    </a:lnR>
                    <a:lnT w="9525">
                      <a:solidFill>
                        <a:srgbClr val="FF0000"/>
                      </a:solidFill>
                      <a:prstDash val="solid"/>
                    </a:lnT>
                    <a:lnB w="9525">
                      <a:solidFill>
                        <a:srgbClr val="FF0000"/>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FF0000"/>
                      </a:solidFill>
                      <a:prstDash val="solid"/>
                    </a:lnL>
                    <a:lnR w="9525">
                      <a:solidFill>
                        <a:srgbClr val="FF0000"/>
                      </a:solidFill>
                      <a:prstDash val="solid"/>
                    </a:lnR>
                    <a:lnT w="9525">
                      <a:solidFill>
                        <a:srgbClr val="FF0000"/>
                      </a:solidFill>
                      <a:prstDash val="solid"/>
                    </a:lnT>
                    <a:lnB w="9525">
                      <a:solidFill>
                        <a:srgbClr val="FF0000"/>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FF0000"/>
                      </a:solidFill>
                      <a:prstDash val="solid"/>
                    </a:lnL>
                    <a:lnR w="9525">
                      <a:solidFill>
                        <a:srgbClr val="FF0000"/>
                      </a:solidFill>
                      <a:prstDash val="solid"/>
                    </a:lnR>
                    <a:lnT w="9525">
                      <a:solidFill>
                        <a:srgbClr val="FF0000"/>
                      </a:solidFill>
                      <a:prstDash val="solid"/>
                    </a:lnT>
                    <a:lnB w="9525">
                      <a:solidFill>
                        <a:srgbClr val="FF0000"/>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FF0000"/>
                      </a:solidFill>
                      <a:prstDash val="solid"/>
                    </a:lnL>
                    <a:lnR w="9525">
                      <a:solidFill>
                        <a:srgbClr val="FF0000"/>
                      </a:solidFill>
                      <a:prstDash val="solid"/>
                    </a:lnR>
                    <a:lnT w="9525">
                      <a:solidFill>
                        <a:srgbClr val="FF0000"/>
                      </a:solidFill>
                      <a:prstDash val="solid"/>
                    </a:lnT>
                    <a:lnB w="9525">
                      <a:solidFill>
                        <a:srgbClr val="FF0000"/>
                      </a:solidFill>
                      <a:prstDash val="solid"/>
                    </a:lnB>
                  </a:tcPr>
                </a:tc>
              </a:tr>
            </a:tbl>
          </a:graphicData>
        </a:graphic>
      </p:graphicFrame>
      <p:sp>
        <p:nvSpPr>
          <p:cNvPr id="11" name="object 11"/>
          <p:cNvSpPr/>
          <p:nvPr/>
        </p:nvSpPr>
        <p:spPr>
          <a:xfrm>
            <a:off x="1884426" y="7530841"/>
            <a:ext cx="1048010" cy="234238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042666" y="7530841"/>
            <a:ext cx="1297804" cy="233248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81405" y="7530841"/>
            <a:ext cx="1189607" cy="2328672"/>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4454652" y="7530841"/>
            <a:ext cx="1157264" cy="234315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721096" y="7530841"/>
            <a:ext cx="1193951" cy="2312670"/>
          </a:xfrm>
          <a:prstGeom prst="rect">
            <a:avLst/>
          </a:prstGeom>
          <a:blipFill>
            <a:blip r:embed="rId8" cstate="print"/>
            <a:stretch>
              <a:fillRect/>
            </a:stretch>
          </a:blipFill>
        </p:spPr>
        <p:txBody>
          <a:bodyPr wrap="square" lIns="0" tIns="0" rIns="0" bIns="0" rtlCol="0"/>
          <a:lstStyle/>
          <a:p>
            <a:endParaRPr/>
          </a:p>
        </p:txBody>
      </p:sp>
      <p:sp>
        <p:nvSpPr>
          <p:cNvPr id="16" name="object 16"/>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17" name="object 17"/>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24</a:t>
            </a:fld>
            <a:r>
              <a:rPr spc="-5" dirty="0"/>
              <a:t>/30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558" y="449067"/>
            <a:ext cx="6506845" cy="998219"/>
          </a:xfrm>
          <a:prstGeom prst="rect">
            <a:avLst/>
          </a:prstGeom>
        </p:spPr>
        <p:txBody>
          <a:bodyPr vert="horz" wrap="square" lIns="0" tIns="12700" rIns="0" bIns="0" rtlCol="0">
            <a:spAutoFit/>
          </a:bodyPr>
          <a:lstStyle/>
          <a:p>
            <a:pPr marL="88900">
              <a:lnSpc>
                <a:spcPct val="100000"/>
              </a:lnSpc>
              <a:spcBef>
                <a:spcPts val="100"/>
              </a:spcBef>
              <a:tabLst>
                <a:tab pos="2827655" algn="l"/>
                <a:tab pos="5490845" algn="l"/>
              </a:tabLst>
            </a:pPr>
            <a:r>
              <a:rPr sz="900" spc="-5" dirty="0">
                <a:solidFill>
                  <a:srgbClr val="FF00FF"/>
                </a:solidFill>
                <a:latin typeface="Comic Sans MS"/>
                <a:cs typeface="Comic Sans MS"/>
              </a:rPr>
              <a:t>AIX-MARSEILLE	</a:t>
            </a:r>
            <a:r>
              <a:rPr sz="700" spc="-5" dirty="0">
                <a:solidFill>
                  <a:srgbClr val="FF00FF"/>
                </a:solidFill>
                <a:latin typeface="Comic Sans MS"/>
                <a:cs typeface="Comic Sans MS"/>
                <a:hlinkClick r:id="rId2"/>
              </a:rPr>
              <a:t>www.lyceefourcade.fr.fm</a:t>
            </a:r>
            <a:r>
              <a:rPr sz="700" spc="-5" dirty="0">
                <a:solidFill>
                  <a:srgbClr val="FF00FF"/>
                </a:solidFill>
                <a:latin typeface="Comic Sans MS"/>
                <a:cs typeface="Comic Sans MS"/>
              </a:rPr>
              <a:t>	</a:t>
            </a:r>
            <a:r>
              <a:rPr sz="900" spc="-5" dirty="0">
                <a:solidFill>
                  <a:srgbClr val="FF00FF"/>
                </a:solidFill>
                <a:latin typeface="Comic Sans MS"/>
                <a:cs typeface="Comic Sans MS"/>
              </a:rPr>
              <a:t>ELECTRONIQUE</a:t>
            </a:r>
            <a:endParaRPr sz="900">
              <a:latin typeface="Comic Sans MS"/>
              <a:cs typeface="Comic Sans MS"/>
            </a:endParaRPr>
          </a:p>
          <a:p>
            <a:pPr>
              <a:lnSpc>
                <a:spcPct val="100000"/>
              </a:lnSpc>
              <a:spcBef>
                <a:spcPts val="15"/>
              </a:spcBef>
            </a:pPr>
            <a:endParaRPr sz="950">
              <a:latin typeface="Comic Sans MS"/>
              <a:cs typeface="Comic Sans MS"/>
            </a:endParaRPr>
          </a:p>
          <a:p>
            <a:pPr marL="12700">
              <a:lnSpc>
                <a:spcPct val="100000"/>
              </a:lnSpc>
            </a:pPr>
            <a:r>
              <a:rPr sz="1400" b="1" u="heavy" spc="-5" dirty="0">
                <a:solidFill>
                  <a:srgbClr val="0000FF"/>
                </a:solidFill>
                <a:uFill>
                  <a:solidFill>
                    <a:srgbClr val="0000FF"/>
                  </a:solidFill>
                </a:uFill>
                <a:latin typeface="Comic Sans MS"/>
                <a:cs typeface="Comic Sans MS"/>
              </a:rPr>
              <a:t>C.6.1 </a:t>
            </a:r>
            <a:r>
              <a:rPr sz="1400" b="1" u="heavy" spc="-10" dirty="0">
                <a:solidFill>
                  <a:srgbClr val="0000FF"/>
                </a:solidFill>
                <a:uFill>
                  <a:solidFill>
                    <a:srgbClr val="0000FF"/>
                  </a:solidFill>
                </a:uFill>
                <a:latin typeface="Comic Sans MS"/>
                <a:cs typeface="Comic Sans MS"/>
              </a:rPr>
              <a:t>Antennes émettrices</a:t>
            </a:r>
            <a:endParaRPr sz="1400">
              <a:latin typeface="Comic Sans MS"/>
              <a:cs typeface="Comic Sans MS"/>
            </a:endParaRPr>
          </a:p>
          <a:p>
            <a:pPr marL="12700" marR="5080">
              <a:lnSpc>
                <a:spcPts val="1380"/>
              </a:lnSpc>
              <a:spcBef>
                <a:spcPts val="830"/>
              </a:spcBef>
            </a:pPr>
            <a:r>
              <a:rPr sz="1200" dirty="0">
                <a:latin typeface="Arial"/>
                <a:cs typeface="Arial"/>
              </a:rPr>
              <a:t>Toute </a:t>
            </a:r>
            <a:r>
              <a:rPr sz="1200" spc="-5" dirty="0">
                <a:latin typeface="Arial"/>
                <a:cs typeface="Arial"/>
              </a:rPr>
              <a:t>antenne est sélective (fréquences) et peut être directive. Suivant sa </a:t>
            </a:r>
            <a:r>
              <a:rPr sz="1200" dirty="0">
                <a:latin typeface="Arial"/>
                <a:cs typeface="Arial"/>
              </a:rPr>
              <a:t>forme </a:t>
            </a:r>
            <a:r>
              <a:rPr sz="1200" spc="-5" dirty="0">
                <a:latin typeface="Arial"/>
                <a:cs typeface="Arial"/>
              </a:rPr>
              <a:t>et </a:t>
            </a:r>
            <a:r>
              <a:rPr sz="1200" dirty="0">
                <a:latin typeface="Arial"/>
                <a:cs typeface="Arial"/>
              </a:rPr>
              <a:t>sa </a:t>
            </a:r>
            <a:r>
              <a:rPr sz="1200" spc="-5" dirty="0">
                <a:latin typeface="Arial"/>
                <a:cs typeface="Arial"/>
              </a:rPr>
              <a:t>position,  elle rayonne dans des directions privilégiées et </a:t>
            </a:r>
            <a:r>
              <a:rPr sz="1200" dirty="0">
                <a:latin typeface="Arial"/>
                <a:cs typeface="Arial"/>
              </a:rPr>
              <a:t>filtre </a:t>
            </a:r>
            <a:r>
              <a:rPr sz="1200" spc="-5" dirty="0">
                <a:latin typeface="Arial"/>
                <a:cs typeface="Arial"/>
              </a:rPr>
              <a:t>certaines longueurs</a:t>
            </a:r>
            <a:r>
              <a:rPr sz="1200" spc="30" dirty="0">
                <a:latin typeface="Arial"/>
                <a:cs typeface="Arial"/>
              </a:rPr>
              <a:t> </a:t>
            </a:r>
            <a:r>
              <a:rPr sz="1200" spc="-5" dirty="0">
                <a:latin typeface="Arial"/>
                <a:cs typeface="Arial"/>
              </a:rPr>
              <a:t>d'ondes.</a:t>
            </a:r>
            <a:endParaRPr sz="1200">
              <a:latin typeface="Arial"/>
              <a:cs typeface="Arial"/>
            </a:endParaRPr>
          </a:p>
        </p:txBody>
      </p:sp>
      <p:sp>
        <p:nvSpPr>
          <p:cNvPr id="3" name="object 3"/>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4" name="object 4"/>
          <p:cNvSpPr txBox="1"/>
          <p:nvPr/>
        </p:nvSpPr>
        <p:spPr>
          <a:xfrm>
            <a:off x="527558" y="3311902"/>
            <a:ext cx="6505575" cy="819150"/>
          </a:xfrm>
          <a:prstGeom prst="rect">
            <a:avLst/>
          </a:prstGeom>
        </p:spPr>
        <p:txBody>
          <a:bodyPr vert="horz" wrap="square" lIns="0" tIns="7620" rIns="0" bIns="0" rtlCol="0">
            <a:spAutoFit/>
          </a:bodyPr>
          <a:lstStyle/>
          <a:p>
            <a:pPr marL="12700" marR="5080">
              <a:lnSpc>
                <a:spcPct val="102499"/>
              </a:lnSpc>
              <a:spcBef>
                <a:spcPts val="60"/>
              </a:spcBef>
            </a:pPr>
            <a:r>
              <a:rPr sz="1200" spc="-5" dirty="0">
                <a:latin typeface="Arial"/>
                <a:cs typeface="Arial"/>
              </a:rPr>
              <a:t>Une onde électromagnétique est la superposition de </a:t>
            </a:r>
            <a:r>
              <a:rPr sz="1200" dirty="0">
                <a:latin typeface="Arial"/>
                <a:cs typeface="Arial"/>
              </a:rPr>
              <a:t>2 </a:t>
            </a:r>
            <a:r>
              <a:rPr sz="1200" spc="-5" dirty="0">
                <a:latin typeface="Arial"/>
                <a:cs typeface="Arial"/>
              </a:rPr>
              <a:t>champs qui se propagent dans la  direction </a:t>
            </a:r>
            <a:r>
              <a:rPr sz="1200" spc="-5" dirty="0">
                <a:latin typeface="Symbol"/>
                <a:cs typeface="Symbol"/>
              </a:rPr>
              <a:t></a:t>
            </a:r>
            <a:r>
              <a:rPr sz="1200" spc="-5" dirty="0">
                <a:latin typeface="Arial"/>
                <a:cs typeface="Arial"/>
              </a:rPr>
              <a:t>d</a:t>
            </a:r>
            <a:r>
              <a:rPr sz="1200" spc="-5" dirty="0">
                <a:latin typeface="Symbol"/>
                <a:cs typeface="Symbol"/>
              </a:rPr>
              <a:t></a:t>
            </a:r>
            <a:r>
              <a:rPr sz="1200" spc="30" dirty="0">
                <a:latin typeface="Times New Roman"/>
                <a:cs typeface="Times New Roman"/>
              </a:rPr>
              <a:t> </a:t>
            </a:r>
            <a:r>
              <a:rPr sz="1200" dirty="0">
                <a:latin typeface="Arial"/>
                <a:cs typeface="Arial"/>
              </a:rPr>
              <a:t>:</a:t>
            </a:r>
            <a:endParaRPr sz="1200">
              <a:latin typeface="Arial"/>
              <a:cs typeface="Arial"/>
            </a:endParaRPr>
          </a:p>
          <a:p>
            <a:pPr marL="462915">
              <a:lnSpc>
                <a:spcPts val="1375"/>
              </a:lnSpc>
            </a:pPr>
            <a:r>
              <a:rPr sz="1200" spc="-135" dirty="0">
                <a:latin typeface="Wingdings"/>
                <a:cs typeface="Wingdings"/>
              </a:rPr>
              <a:t></a:t>
            </a:r>
            <a:r>
              <a:rPr sz="1200" spc="-135" dirty="0">
                <a:latin typeface="Times New Roman"/>
                <a:cs typeface="Times New Roman"/>
              </a:rPr>
              <a:t> </a:t>
            </a:r>
            <a:r>
              <a:rPr sz="1200" spc="-5" dirty="0">
                <a:latin typeface="Arial"/>
                <a:cs typeface="Arial"/>
              </a:rPr>
              <a:t>d’un champ électrique </a:t>
            </a:r>
            <a:r>
              <a:rPr sz="1200" dirty="0">
                <a:latin typeface="Arial"/>
                <a:cs typeface="Arial"/>
              </a:rPr>
              <a:t>E </a:t>
            </a:r>
            <a:r>
              <a:rPr sz="1200" spc="-5" dirty="0">
                <a:latin typeface="Arial"/>
                <a:cs typeface="Arial"/>
              </a:rPr>
              <a:t>que l’on peut</a:t>
            </a:r>
            <a:r>
              <a:rPr sz="1200" spc="15" dirty="0">
                <a:latin typeface="Arial"/>
                <a:cs typeface="Arial"/>
              </a:rPr>
              <a:t> </a:t>
            </a:r>
            <a:r>
              <a:rPr sz="1200" spc="-5" dirty="0">
                <a:latin typeface="Arial"/>
                <a:cs typeface="Arial"/>
              </a:rPr>
              <a:t>capter</a:t>
            </a:r>
            <a:endParaRPr sz="1200">
              <a:latin typeface="Arial"/>
              <a:cs typeface="Arial"/>
            </a:endParaRPr>
          </a:p>
          <a:p>
            <a:pPr marL="462915">
              <a:lnSpc>
                <a:spcPct val="100000"/>
              </a:lnSpc>
              <a:spcBef>
                <a:spcPts val="520"/>
              </a:spcBef>
            </a:pPr>
            <a:r>
              <a:rPr sz="1200" spc="-135" dirty="0">
                <a:latin typeface="Wingdings"/>
                <a:cs typeface="Wingdings"/>
              </a:rPr>
              <a:t></a:t>
            </a:r>
            <a:r>
              <a:rPr sz="1200" spc="-135" dirty="0">
                <a:latin typeface="Times New Roman"/>
                <a:cs typeface="Times New Roman"/>
              </a:rPr>
              <a:t> </a:t>
            </a:r>
            <a:r>
              <a:rPr sz="1200" spc="-5" dirty="0">
                <a:latin typeface="Arial"/>
                <a:cs typeface="Arial"/>
              </a:rPr>
              <a:t>et d’un champ magnétique </a:t>
            </a:r>
            <a:r>
              <a:rPr sz="1200" dirty="0">
                <a:latin typeface="Arial"/>
                <a:cs typeface="Arial"/>
              </a:rPr>
              <a:t>B </a:t>
            </a:r>
            <a:r>
              <a:rPr sz="1200" spc="-5" dirty="0">
                <a:latin typeface="Arial"/>
                <a:cs typeface="Arial"/>
              </a:rPr>
              <a:t>que l’on peut capter</a:t>
            </a:r>
            <a:r>
              <a:rPr sz="1200" spc="25" dirty="0">
                <a:latin typeface="Arial"/>
                <a:cs typeface="Arial"/>
              </a:rPr>
              <a:t> </a:t>
            </a:r>
            <a:r>
              <a:rPr sz="1200" spc="-5" dirty="0">
                <a:latin typeface="Arial"/>
                <a:cs typeface="Arial"/>
              </a:rPr>
              <a:t>aussi.</a:t>
            </a:r>
            <a:endParaRPr sz="1200">
              <a:latin typeface="Arial"/>
              <a:cs typeface="Arial"/>
            </a:endParaRPr>
          </a:p>
        </p:txBody>
      </p:sp>
      <p:sp>
        <p:nvSpPr>
          <p:cNvPr id="5" name="object 5"/>
          <p:cNvSpPr/>
          <p:nvPr/>
        </p:nvSpPr>
        <p:spPr>
          <a:xfrm>
            <a:off x="997458" y="6092952"/>
            <a:ext cx="2170430" cy="186055"/>
          </a:xfrm>
          <a:custGeom>
            <a:avLst/>
            <a:gdLst/>
            <a:ahLst/>
            <a:cxnLst/>
            <a:rect l="l" t="t" r="r" b="b"/>
            <a:pathLst>
              <a:path w="2170430" h="186054">
                <a:moveTo>
                  <a:pt x="2170176" y="0"/>
                </a:moveTo>
                <a:lnTo>
                  <a:pt x="0" y="0"/>
                </a:lnTo>
                <a:lnTo>
                  <a:pt x="0" y="185927"/>
                </a:lnTo>
                <a:lnTo>
                  <a:pt x="2170176" y="185927"/>
                </a:lnTo>
                <a:lnTo>
                  <a:pt x="2170176" y="0"/>
                </a:lnTo>
                <a:close/>
              </a:path>
            </a:pathLst>
          </a:custGeom>
          <a:solidFill>
            <a:srgbClr val="FFFF00"/>
          </a:solidFill>
        </p:spPr>
        <p:txBody>
          <a:bodyPr wrap="square" lIns="0" tIns="0" rIns="0" bIns="0" rtlCol="0"/>
          <a:lstStyle/>
          <a:p>
            <a:endParaRPr/>
          </a:p>
        </p:txBody>
      </p:sp>
      <p:sp>
        <p:nvSpPr>
          <p:cNvPr id="6" name="object 6"/>
          <p:cNvSpPr txBox="1"/>
          <p:nvPr/>
        </p:nvSpPr>
        <p:spPr>
          <a:xfrm>
            <a:off x="527558" y="5645908"/>
            <a:ext cx="6506209" cy="992505"/>
          </a:xfrm>
          <a:prstGeom prst="rect">
            <a:avLst/>
          </a:prstGeom>
        </p:spPr>
        <p:txBody>
          <a:bodyPr vert="horz" wrap="square" lIns="0" tIns="24765" rIns="0" bIns="0" rtlCol="0">
            <a:spAutoFit/>
          </a:bodyPr>
          <a:lstStyle/>
          <a:p>
            <a:pPr marL="12700" marR="5080" algn="just">
              <a:lnSpc>
                <a:spcPts val="1380"/>
              </a:lnSpc>
              <a:spcBef>
                <a:spcPts val="195"/>
              </a:spcBef>
            </a:pPr>
            <a:r>
              <a:rPr sz="1200" spc="-5" dirty="0">
                <a:latin typeface="Arial"/>
                <a:cs typeface="Arial"/>
              </a:rPr>
              <a:t>Il </a:t>
            </a:r>
            <a:r>
              <a:rPr sz="1200" dirty="0">
                <a:latin typeface="Arial"/>
                <a:cs typeface="Arial"/>
              </a:rPr>
              <a:t>y a </a:t>
            </a:r>
            <a:r>
              <a:rPr sz="1200" spc="-5" dirty="0">
                <a:latin typeface="Arial"/>
                <a:cs typeface="Arial"/>
              </a:rPr>
              <a:t>de nombreux types d’antennes, avec des caractéristiques propres correspondant </a:t>
            </a:r>
            <a:r>
              <a:rPr sz="1200" dirty="0">
                <a:latin typeface="Arial"/>
                <a:cs typeface="Arial"/>
              </a:rPr>
              <a:t>à </a:t>
            </a:r>
            <a:r>
              <a:rPr sz="1200" spc="-5" dirty="0">
                <a:latin typeface="Arial"/>
                <a:cs typeface="Arial"/>
              </a:rPr>
              <a:t>un  besoin particulier. Leur coût est proportionnel </a:t>
            </a:r>
            <a:r>
              <a:rPr sz="1200" dirty="0">
                <a:latin typeface="Arial"/>
                <a:cs typeface="Arial"/>
              </a:rPr>
              <a:t>à </a:t>
            </a:r>
            <a:r>
              <a:rPr sz="1200" spc="-5" dirty="0">
                <a:latin typeface="Arial"/>
                <a:cs typeface="Arial"/>
              </a:rPr>
              <a:t>leurs performances et </a:t>
            </a:r>
            <a:r>
              <a:rPr sz="1200" dirty="0">
                <a:latin typeface="Arial"/>
                <a:cs typeface="Arial"/>
              </a:rPr>
              <a:t>à </a:t>
            </a:r>
            <a:r>
              <a:rPr sz="1200" spc="-5" dirty="0">
                <a:latin typeface="Arial"/>
                <a:cs typeface="Arial"/>
              </a:rPr>
              <a:t>leurs </a:t>
            </a:r>
            <a:r>
              <a:rPr sz="1200" dirty="0">
                <a:latin typeface="Arial"/>
                <a:cs typeface="Arial"/>
              </a:rPr>
              <a:t>caractéristiques</a:t>
            </a:r>
            <a:r>
              <a:rPr sz="1200" spc="10" dirty="0">
                <a:latin typeface="Arial"/>
                <a:cs typeface="Arial"/>
              </a:rPr>
              <a:t> </a:t>
            </a:r>
            <a:r>
              <a:rPr sz="1200" dirty="0">
                <a:latin typeface="Arial"/>
                <a:cs typeface="Arial"/>
              </a:rPr>
              <a:t>:</a:t>
            </a:r>
            <a:endParaRPr sz="1200">
              <a:latin typeface="Arial"/>
              <a:cs typeface="Arial"/>
            </a:endParaRPr>
          </a:p>
          <a:p>
            <a:pPr marL="469265" marR="2179320" indent="-228600" algn="just">
              <a:lnSpc>
                <a:spcPts val="1380"/>
              </a:lnSpc>
              <a:spcBef>
                <a:spcPts val="655"/>
              </a:spcBef>
              <a:buFont typeface="Symbol"/>
              <a:buChar char=""/>
              <a:tabLst>
                <a:tab pos="469900" algn="l"/>
              </a:tabLst>
            </a:pPr>
            <a:r>
              <a:rPr sz="1200" spc="-5" dirty="0">
                <a:latin typeface="Arial"/>
                <a:cs typeface="Arial"/>
              </a:rPr>
              <a:t>Le diagramme de rayonnement, permet de visualiser le  lobe de rayonnement </a:t>
            </a:r>
            <a:r>
              <a:rPr sz="1200" dirty="0">
                <a:latin typeface="Arial"/>
                <a:cs typeface="Arial"/>
              </a:rPr>
              <a:t>: </a:t>
            </a:r>
            <a:r>
              <a:rPr sz="1200" spc="-5" dirty="0">
                <a:latin typeface="Arial"/>
                <a:cs typeface="Arial"/>
              </a:rPr>
              <a:t>directive, omnidirectionnelle,  bidirectionnelle…</a:t>
            </a:r>
            <a:endParaRPr sz="1200">
              <a:latin typeface="Arial"/>
              <a:cs typeface="Arial"/>
            </a:endParaRPr>
          </a:p>
        </p:txBody>
      </p:sp>
      <p:sp>
        <p:nvSpPr>
          <p:cNvPr id="7" name="object 7"/>
          <p:cNvSpPr txBox="1"/>
          <p:nvPr/>
        </p:nvSpPr>
        <p:spPr>
          <a:xfrm>
            <a:off x="756158" y="6615932"/>
            <a:ext cx="958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Symbol"/>
                <a:cs typeface="Symbol"/>
              </a:rPr>
              <a:t></a:t>
            </a:r>
            <a:endParaRPr sz="1200">
              <a:latin typeface="Symbol"/>
              <a:cs typeface="Symbol"/>
            </a:endParaRPr>
          </a:p>
        </p:txBody>
      </p:sp>
      <p:sp>
        <p:nvSpPr>
          <p:cNvPr id="8" name="object 8"/>
          <p:cNvSpPr txBox="1"/>
          <p:nvPr/>
        </p:nvSpPr>
        <p:spPr>
          <a:xfrm>
            <a:off x="997458" y="6615932"/>
            <a:ext cx="3862070" cy="208279"/>
          </a:xfrm>
          <a:prstGeom prst="rect">
            <a:avLst/>
          </a:prstGeom>
          <a:solidFill>
            <a:srgbClr val="FFFF00"/>
          </a:solidFill>
        </p:spPr>
        <p:txBody>
          <a:bodyPr vert="horz" wrap="square" lIns="0" tIns="12700" rIns="0" bIns="0" rtlCol="0">
            <a:spAutoFit/>
          </a:bodyPr>
          <a:lstStyle/>
          <a:p>
            <a:pPr>
              <a:lnSpc>
                <a:spcPct val="100000"/>
              </a:lnSpc>
              <a:spcBef>
                <a:spcPts val="100"/>
              </a:spcBef>
            </a:pPr>
            <a:r>
              <a:rPr sz="1200" spc="-5" dirty="0">
                <a:latin typeface="Arial"/>
                <a:cs typeface="Arial"/>
              </a:rPr>
              <a:t>Le gain </a:t>
            </a:r>
            <a:r>
              <a:rPr sz="1200" dirty="0">
                <a:latin typeface="Arial"/>
                <a:cs typeface="Arial"/>
              </a:rPr>
              <a:t>: </a:t>
            </a:r>
            <a:r>
              <a:rPr sz="1200" spc="-5" dirty="0">
                <a:latin typeface="Arial"/>
                <a:cs typeface="Arial"/>
              </a:rPr>
              <a:t>généralement les antennes directives avec</a:t>
            </a:r>
            <a:r>
              <a:rPr sz="1200" spc="-45" dirty="0">
                <a:latin typeface="Arial"/>
                <a:cs typeface="Arial"/>
              </a:rPr>
              <a:t> </a:t>
            </a:r>
            <a:r>
              <a:rPr sz="1200" spc="-5" dirty="0">
                <a:latin typeface="Arial"/>
                <a:cs typeface="Arial"/>
              </a:rPr>
              <a:t>un</a:t>
            </a:r>
            <a:endParaRPr sz="1200">
              <a:latin typeface="Arial"/>
              <a:cs typeface="Arial"/>
            </a:endParaRPr>
          </a:p>
        </p:txBody>
      </p:sp>
      <p:sp>
        <p:nvSpPr>
          <p:cNvPr id="9" name="object 9"/>
          <p:cNvSpPr/>
          <p:nvPr/>
        </p:nvSpPr>
        <p:spPr>
          <a:xfrm>
            <a:off x="997458" y="7165085"/>
            <a:ext cx="1320165" cy="186055"/>
          </a:xfrm>
          <a:custGeom>
            <a:avLst/>
            <a:gdLst/>
            <a:ahLst/>
            <a:cxnLst/>
            <a:rect l="l" t="t" r="r" b="b"/>
            <a:pathLst>
              <a:path w="1320164" h="186054">
                <a:moveTo>
                  <a:pt x="1319784" y="0"/>
                </a:moveTo>
                <a:lnTo>
                  <a:pt x="0" y="0"/>
                </a:lnTo>
                <a:lnTo>
                  <a:pt x="0" y="185927"/>
                </a:lnTo>
                <a:lnTo>
                  <a:pt x="1319784" y="185927"/>
                </a:lnTo>
                <a:lnTo>
                  <a:pt x="1319784" y="0"/>
                </a:lnTo>
                <a:close/>
              </a:path>
            </a:pathLst>
          </a:custGeom>
          <a:solidFill>
            <a:srgbClr val="FFFF00"/>
          </a:solidFill>
        </p:spPr>
        <p:txBody>
          <a:bodyPr wrap="square" lIns="0" tIns="0" rIns="0" bIns="0" rtlCol="0"/>
          <a:lstStyle/>
          <a:p>
            <a:endParaRPr/>
          </a:p>
        </p:txBody>
      </p:sp>
      <p:sp>
        <p:nvSpPr>
          <p:cNvPr id="10" name="object 10"/>
          <p:cNvSpPr txBox="1"/>
          <p:nvPr/>
        </p:nvSpPr>
        <p:spPr>
          <a:xfrm>
            <a:off x="756158" y="6790430"/>
            <a:ext cx="6278245" cy="744855"/>
          </a:xfrm>
          <a:prstGeom prst="rect">
            <a:avLst/>
          </a:prstGeom>
        </p:spPr>
        <p:txBody>
          <a:bodyPr vert="horz" wrap="square" lIns="0" tIns="24765" rIns="0" bIns="0" rtlCol="0">
            <a:spAutoFit/>
          </a:bodyPr>
          <a:lstStyle/>
          <a:p>
            <a:pPr marL="240665" marR="2179955">
              <a:lnSpc>
                <a:spcPts val="1380"/>
              </a:lnSpc>
              <a:spcBef>
                <a:spcPts val="195"/>
              </a:spcBef>
            </a:pPr>
            <a:r>
              <a:rPr sz="1200" spc="-5" dirty="0">
                <a:latin typeface="Arial"/>
                <a:cs typeface="Arial"/>
              </a:rPr>
              <a:t>lobe étroit, ont l’énergie focalisée dans une direction et  donc un gain plus</a:t>
            </a:r>
            <a:r>
              <a:rPr sz="1200" spc="5" dirty="0">
                <a:latin typeface="Arial"/>
                <a:cs typeface="Arial"/>
              </a:rPr>
              <a:t> </a:t>
            </a:r>
            <a:r>
              <a:rPr sz="1200" spc="-5" dirty="0">
                <a:latin typeface="Arial"/>
                <a:cs typeface="Arial"/>
              </a:rPr>
              <a:t>grand.</a:t>
            </a:r>
            <a:endParaRPr sz="1200">
              <a:latin typeface="Arial"/>
              <a:cs typeface="Arial"/>
            </a:endParaRPr>
          </a:p>
          <a:p>
            <a:pPr marL="241300" marR="5080" indent="-228600">
              <a:lnSpc>
                <a:spcPts val="1380"/>
              </a:lnSpc>
              <a:spcBef>
                <a:spcPts val="85"/>
              </a:spcBef>
              <a:buFont typeface="Symbol"/>
              <a:buChar char=""/>
              <a:tabLst>
                <a:tab pos="240665" algn="l"/>
                <a:tab pos="241300" algn="l"/>
              </a:tabLst>
            </a:pPr>
            <a:r>
              <a:rPr sz="1200" spc="-5" dirty="0">
                <a:latin typeface="Arial"/>
                <a:cs typeface="Arial"/>
              </a:rPr>
              <a:t>La bande passante, est fonction de la gamme de travail </a:t>
            </a:r>
            <a:r>
              <a:rPr sz="1200" dirty="0">
                <a:latin typeface="Arial"/>
                <a:cs typeface="Arial"/>
              </a:rPr>
              <a:t>: </a:t>
            </a:r>
            <a:r>
              <a:rPr sz="1200" spc="-5" dirty="0">
                <a:latin typeface="Arial"/>
                <a:cs typeface="Arial"/>
              </a:rPr>
              <a:t>généralement le gain est plus  important pour les antennes </a:t>
            </a:r>
            <a:r>
              <a:rPr sz="1200" dirty="0">
                <a:latin typeface="Arial"/>
                <a:cs typeface="Arial"/>
              </a:rPr>
              <a:t>à </a:t>
            </a:r>
            <a:r>
              <a:rPr sz="1200" spc="-5" dirty="0">
                <a:latin typeface="Arial"/>
                <a:cs typeface="Arial"/>
              </a:rPr>
              <a:t>bande étroite que pour les larges</a:t>
            </a:r>
            <a:r>
              <a:rPr sz="1200" spc="30" dirty="0">
                <a:latin typeface="Arial"/>
                <a:cs typeface="Arial"/>
              </a:rPr>
              <a:t> </a:t>
            </a:r>
            <a:r>
              <a:rPr sz="1200" spc="-5" dirty="0">
                <a:latin typeface="Arial"/>
                <a:cs typeface="Arial"/>
              </a:rPr>
              <a:t>bandes.</a:t>
            </a:r>
            <a:endParaRPr sz="1200">
              <a:latin typeface="Arial"/>
              <a:cs typeface="Arial"/>
            </a:endParaRPr>
          </a:p>
        </p:txBody>
      </p:sp>
      <p:sp>
        <p:nvSpPr>
          <p:cNvPr id="11" name="object 11"/>
          <p:cNvSpPr txBox="1"/>
          <p:nvPr/>
        </p:nvSpPr>
        <p:spPr>
          <a:xfrm>
            <a:off x="756158" y="7512808"/>
            <a:ext cx="958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Symbol"/>
                <a:cs typeface="Symbol"/>
              </a:rPr>
              <a:t></a:t>
            </a:r>
            <a:endParaRPr sz="1200">
              <a:latin typeface="Symbol"/>
              <a:cs typeface="Symbol"/>
            </a:endParaRPr>
          </a:p>
        </p:txBody>
      </p:sp>
      <p:sp>
        <p:nvSpPr>
          <p:cNvPr id="12" name="object 12"/>
          <p:cNvSpPr txBox="1"/>
          <p:nvPr/>
        </p:nvSpPr>
        <p:spPr>
          <a:xfrm>
            <a:off x="997458" y="7512808"/>
            <a:ext cx="6036945" cy="208279"/>
          </a:xfrm>
          <a:prstGeom prst="rect">
            <a:avLst/>
          </a:prstGeom>
          <a:solidFill>
            <a:srgbClr val="FFFF00"/>
          </a:solidFill>
        </p:spPr>
        <p:txBody>
          <a:bodyPr vert="horz" wrap="square" lIns="0" tIns="12700" rIns="0" bIns="0" rtlCol="0">
            <a:spAutoFit/>
          </a:bodyPr>
          <a:lstStyle/>
          <a:p>
            <a:pPr>
              <a:lnSpc>
                <a:spcPct val="100000"/>
              </a:lnSpc>
              <a:spcBef>
                <a:spcPts val="100"/>
              </a:spcBef>
            </a:pPr>
            <a:r>
              <a:rPr sz="1200" spc="-5" dirty="0">
                <a:latin typeface="Arial"/>
                <a:cs typeface="Arial"/>
              </a:rPr>
              <a:t>La</a:t>
            </a:r>
            <a:r>
              <a:rPr sz="1200" spc="95" dirty="0">
                <a:latin typeface="Arial"/>
                <a:cs typeface="Arial"/>
              </a:rPr>
              <a:t> </a:t>
            </a:r>
            <a:r>
              <a:rPr sz="1200" spc="-5" dirty="0">
                <a:latin typeface="Arial"/>
                <a:cs typeface="Arial"/>
              </a:rPr>
              <a:t>polarisation</a:t>
            </a:r>
            <a:r>
              <a:rPr sz="1200" dirty="0">
                <a:latin typeface="Arial"/>
                <a:cs typeface="Arial"/>
              </a:rPr>
              <a:t> :</a:t>
            </a:r>
            <a:r>
              <a:rPr sz="1200" spc="95" dirty="0">
                <a:latin typeface="Arial"/>
                <a:cs typeface="Arial"/>
              </a:rPr>
              <a:t> </a:t>
            </a:r>
            <a:r>
              <a:rPr sz="1200" spc="-5" dirty="0">
                <a:latin typeface="Arial"/>
                <a:cs typeface="Arial"/>
              </a:rPr>
              <a:t>rectiligne</a:t>
            </a:r>
            <a:r>
              <a:rPr sz="1200" spc="100" dirty="0">
                <a:latin typeface="Arial"/>
                <a:cs typeface="Arial"/>
              </a:rPr>
              <a:t> </a:t>
            </a:r>
            <a:r>
              <a:rPr sz="1200" spc="-5" dirty="0">
                <a:latin typeface="Arial"/>
                <a:cs typeface="Arial"/>
              </a:rPr>
              <a:t>verticale</a:t>
            </a:r>
            <a:r>
              <a:rPr sz="1200" spc="95" dirty="0">
                <a:latin typeface="Arial"/>
                <a:cs typeface="Arial"/>
              </a:rPr>
              <a:t> </a:t>
            </a:r>
            <a:r>
              <a:rPr sz="1200" spc="-5" dirty="0">
                <a:latin typeface="Arial"/>
                <a:cs typeface="Arial"/>
              </a:rPr>
              <a:t>(plutôt</a:t>
            </a:r>
            <a:r>
              <a:rPr sz="1200" spc="100" dirty="0">
                <a:latin typeface="Arial"/>
                <a:cs typeface="Arial"/>
              </a:rPr>
              <a:t> </a:t>
            </a:r>
            <a:r>
              <a:rPr sz="1200" spc="-5" dirty="0">
                <a:latin typeface="Arial"/>
                <a:cs typeface="Arial"/>
              </a:rPr>
              <a:t>utilisée</a:t>
            </a:r>
            <a:r>
              <a:rPr sz="1200" spc="90" dirty="0">
                <a:latin typeface="Arial"/>
                <a:cs typeface="Arial"/>
              </a:rPr>
              <a:t> </a:t>
            </a:r>
            <a:r>
              <a:rPr sz="1200" spc="-5" dirty="0">
                <a:latin typeface="Arial"/>
                <a:cs typeface="Arial"/>
              </a:rPr>
              <a:t>en</a:t>
            </a:r>
            <a:r>
              <a:rPr sz="1200" spc="95" dirty="0">
                <a:latin typeface="Arial"/>
                <a:cs typeface="Arial"/>
              </a:rPr>
              <a:t> </a:t>
            </a:r>
            <a:r>
              <a:rPr sz="1200" spc="-5" dirty="0">
                <a:latin typeface="Arial"/>
                <a:cs typeface="Arial"/>
              </a:rPr>
              <a:t>ville</a:t>
            </a:r>
            <a:r>
              <a:rPr sz="1200" spc="90" dirty="0">
                <a:latin typeface="Arial"/>
                <a:cs typeface="Arial"/>
              </a:rPr>
              <a:t> </a:t>
            </a:r>
            <a:r>
              <a:rPr sz="1200" spc="-5" dirty="0">
                <a:latin typeface="Arial"/>
                <a:cs typeface="Arial"/>
              </a:rPr>
              <a:t>car</a:t>
            </a:r>
            <a:r>
              <a:rPr sz="1200" spc="95" dirty="0">
                <a:latin typeface="Arial"/>
                <a:cs typeface="Arial"/>
              </a:rPr>
              <a:t> </a:t>
            </a:r>
            <a:r>
              <a:rPr sz="1200" spc="-5" dirty="0">
                <a:latin typeface="Arial"/>
                <a:cs typeface="Arial"/>
              </a:rPr>
              <a:t>elle</a:t>
            </a:r>
            <a:r>
              <a:rPr sz="1200" spc="90" dirty="0">
                <a:latin typeface="Arial"/>
                <a:cs typeface="Arial"/>
              </a:rPr>
              <a:t> </a:t>
            </a:r>
            <a:r>
              <a:rPr sz="1200" spc="-5" dirty="0">
                <a:latin typeface="Arial"/>
                <a:cs typeface="Arial"/>
              </a:rPr>
              <a:t>favorise</a:t>
            </a:r>
            <a:r>
              <a:rPr sz="1200" spc="95" dirty="0">
                <a:latin typeface="Arial"/>
                <a:cs typeface="Arial"/>
              </a:rPr>
              <a:t> </a:t>
            </a:r>
            <a:r>
              <a:rPr sz="1200" spc="-5" dirty="0">
                <a:latin typeface="Arial"/>
                <a:cs typeface="Arial"/>
              </a:rPr>
              <a:t>les</a:t>
            </a:r>
            <a:r>
              <a:rPr sz="1200" spc="90" dirty="0">
                <a:latin typeface="Arial"/>
                <a:cs typeface="Arial"/>
              </a:rPr>
              <a:t> </a:t>
            </a:r>
            <a:r>
              <a:rPr sz="1200" spc="-5" dirty="0">
                <a:latin typeface="Arial"/>
                <a:cs typeface="Arial"/>
              </a:rPr>
              <a:t>réflexions</a:t>
            </a:r>
            <a:endParaRPr sz="1200">
              <a:latin typeface="Arial"/>
              <a:cs typeface="Arial"/>
            </a:endParaRPr>
          </a:p>
        </p:txBody>
      </p:sp>
      <p:sp>
        <p:nvSpPr>
          <p:cNvPr id="13" name="object 13"/>
          <p:cNvSpPr txBox="1"/>
          <p:nvPr/>
        </p:nvSpPr>
        <p:spPr>
          <a:xfrm>
            <a:off x="756158" y="7687305"/>
            <a:ext cx="6277610" cy="744855"/>
          </a:xfrm>
          <a:prstGeom prst="rect">
            <a:avLst/>
          </a:prstGeom>
        </p:spPr>
        <p:txBody>
          <a:bodyPr vert="horz" wrap="square" lIns="0" tIns="24765" rIns="0" bIns="0" rtlCol="0">
            <a:spAutoFit/>
          </a:bodyPr>
          <a:lstStyle/>
          <a:p>
            <a:pPr marL="241300" marR="5080">
              <a:lnSpc>
                <a:spcPts val="1380"/>
              </a:lnSpc>
              <a:spcBef>
                <a:spcPts val="195"/>
              </a:spcBef>
            </a:pPr>
            <a:r>
              <a:rPr sz="1200" spc="-5" dirty="0">
                <a:latin typeface="Arial"/>
                <a:cs typeface="Arial"/>
              </a:rPr>
              <a:t>sur les structures environnantes), rectiligne horizontale (pour les longues distances),  </a:t>
            </a:r>
            <a:r>
              <a:rPr sz="1200" dirty="0">
                <a:latin typeface="Arial"/>
                <a:cs typeface="Arial"/>
              </a:rPr>
              <a:t>circulaire (utilisées </a:t>
            </a:r>
            <a:r>
              <a:rPr sz="1200" spc="-5" dirty="0">
                <a:latin typeface="Arial"/>
                <a:cs typeface="Arial"/>
              </a:rPr>
              <a:t>avec des </a:t>
            </a:r>
            <a:r>
              <a:rPr sz="1200" dirty="0">
                <a:latin typeface="Arial"/>
                <a:cs typeface="Arial"/>
              </a:rPr>
              <a:t>stations </a:t>
            </a:r>
            <a:r>
              <a:rPr sz="1200" spc="-5" dirty="0">
                <a:latin typeface="Arial"/>
                <a:cs typeface="Arial"/>
              </a:rPr>
              <a:t>en </a:t>
            </a:r>
            <a:r>
              <a:rPr sz="1200" dirty="0">
                <a:latin typeface="Arial"/>
                <a:cs typeface="Arial"/>
              </a:rPr>
              <a:t>mouvement : voitures,</a:t>
            </a:r>
            <a:r>
              <a:rPr sz="1200" spc="-10" dirty="0">
                <a:latin typeface="Arial"/>
                <a:cs typeface="Arial"/>
              </a:rPr>
              <a:t> </a:t>
            </a:r>
            <a:r>
              <a:rPr sz="1200" spc="-5" dirty="0">
                <a:latin typeface="Arial"/>
                <a:cs typeface="Arial"/>
              </a:rPr>
              <a:t>avions…).</a:t>
            </a:r>
            <a:endParaRPr sz="1200">
              <a:latin typeface="Arial"/>
              <a:cs typeface="Arial"/>
            </a:endParaRPr>
          </a:p>
          <a:p>
            <a:pPr marL="241300" marR="5080" indent="-228600">
              <a:lnSpc>
                <a:spcPts val="1380"/>
              </a:lnSpc>
              <a:spcBef>
                <a:spcPts val="85"/>
              </a:spcBef>
              <a:buFont typeface="Symbol"/>
              <a:buChar char=""/>
              <a:tabLst>
                <a:tab pos="240665" algn="l"/>
                <a:tab pos="241300" algn="l"/>
              </a:tabLst>
            </a:pPr>
            <a:r>
              <a:rPr sz="1200" spc="-5" dirty="0">
                <a:latin typeface="Arial"/>
                <a:cs typeface="Arial"/>
              </a:rPr>
              <a:t>Souvent une même antenne peut être utilisée </a:t>
            </a:r>
            <a:r>
              <a:rPr sz="1200" dirty="0">
                <a:latin typeface="Arial"/>
                <a:cs typeface="Arial"/>
              </a:rPr>
              <a:t>tant </a:t>
            </a:r>
            <a:r>
              <a:rPr sz="1200" spc="-5" dirty="0">
                <a:latin typeface="Arial"/>
                <a:cs typeface="Arial"/>
              </a:rPr>
              <a:t>en émission qu’en réception, mais  alors le rendement en émission est moins</a:t>
            </a:r>
            <a:r>
              <a:rPr sz="1200" spc="20" dirty="0">
                <a:latin typeface="Arial"/>
                <a:cs typeface="Arial"/>
              </a:rPr>
              <a:t> </a:t>
            </a:r>
            <a:r>
              <a:rPr sz="1200" spc="-5" dirty="0">
                <a:latin typeface="Arial"/>
                <a:cs typeface="Arial"/>
              </a:rPr>
              <a:t>optimisé.</a:t>
            </a:r>
            <a:endParaRPr sz="1200">
              <a:latin typeface="Arial"/>
              <a:cs typeface="Arial"/>
            </a:endParaRPr>
          </a:p>
        </p:txBody>
      </p:sp>
      <p:grpSp>
        <p:nvGrpSpPr>
          <p:cNvPr id="14" name="object 14"/>
          <p:cNvGrpSpPr/>
          <p:nvPr/>
        </p:nvGrpSpPr>
        <p:grpSpPr>
          <a:xfrm>
            <a:off x="548640" y="1485138"/>
            <a:ext cx="1464310" cy="1790700"/>
            <a:chOff x="548640" y="1485138"/>
            <a:chExt cx="1464310" cy="1790700"/>
          </a:xfrm>
        </p:grpSpPr>
        <p:sp>
          <p:nvSpPr>
            <p:cNvPr id="15" name="object 15"/>
            <p:cNvSpPr/>
            <p:nvPr/>
          </p:nvSpPr>
          <p:spPr>
            <a:xfrm>
              <a:off x="553212" y="1489710"/>
              <a:ext cx="1454785" cy="1781810"/>
            </a:xfrm>
            <a:custGeom>
              <a:avLst/>
              <a:gdLst/>
              <a:ahLst/>
              <a:cxnLst/>
              <a:rect l="l" t="t" r="r" b="b"/>
              <a:pathLst>
                <a:path w="1454785" h="1781810">
                  <a:moveTo>
                    <a:pt x="0" y="1781555"/>
                  </a:moveTo>
                  <a:lnTo>
                    <a:pt x="1454658" y="1781555"/>
                  </a:lnTo>
                  <a:lnTo>
                    <a:pt x="1454658" y="0"/>
                  </a:lnTo>
                  <a:lnTo>
                    <a:pt x="0" y="0"/>
                  </a:lnTo>
                  <a:lnTo>
                    <a:pt x="0" y="1781555"/>
                  </a:lnTo>
                  <a:close/>
                </a:path>
              </a:pathLst>
            </a:custGeom>
            <a:ln w="9144">
              <a:solidFill>
                <a:srgbClr val="FF0000"/>
              </a:solidFill>
            </a:ln>
          </p:spPr>
          <p:txBody>
            <a:bodyPr wrap="square" lIns="0" tIns="0" rIns="0" bIns="0" rtlCol="0"/>
            <a:lstStyle/>
            <a:p>
              <a:endParaRPr/>
            </a:p>
          </p:txBody>
        </p:sp>
        <p:sp>
          <p:nvSpPr>
            <p:cNvPr id="16" name="object 16"/>
            <p:cNvSpPr/>
            <p:nvPr/>
          </p:nvSpPr>
          <p:spPr>
            <a:xfrm>
              <a:off x="649224" y="1540760"/>
              <a:ext cx="1261724" cy="1677924"/>
            </a:xfrm>
            <a:prstGeom prst="rect">
              <a:avLst/>
            </a:prstGeom>
            <a:blipFill>
              <a:blip r:embed="rId3" cstate="print"/>
              <a:stretch>
                <a:fillRect/>
              </a:stretch>
            </a:blipFill>
          </p:spPr>
          <p:txBody>
            <a:bodyPr wrap="square" lIns="0" tIns="0" rIns="0" bIns="0" rtlCol="0"/>
            <a:lstStyle/>
            <a:p>
              <a:endParaRPr/>
            </a:p>
          </p:txBody>
        </p:sp>
      </p:grpSp>
      <p:grpSp>
        <p:nvGrpSpPr>
          <p:cNvPr id="17" name="object 17"/>
          <p:cNvGrpSpPr/>
          <p:nvPr/>
        </p:nvGrpSpPr>
        <p:grpSpPr>
          <a:xfrm>
            <a:off x="3358896" y="8584692"/>
            <a:ext cx="1071880" cy="1195070"/>
            <a:chOff x="3358896" y="8584692"/>
            <a:chExt cx="1071880" cy="1195070"/>
          </a:xfrm>
        </p:grpSpPr>
        <p:sp>
          <p:nvSpPr>
            <p:cNvPr id="18" name="object 18"/>
            <p:cNvSpPr/>
            <p:nvPr/>
          </p:nvSpPr>
          <p:spPr>
            <a:xfrm>
              <a:off x="3363468" y="8589264"/>
              <a:ext cx="1062355" cy="1186180"/>
            </a:xfrm>
            <a:custGeom>
              <a:avLst/>
              <a:gdLst/>
              <a:ahLst/>
              <a:cxnLst/>
              <a:rect l="l" t="t" r="r" b="b"/>
              <a:pathLst>
                <a:path w="1062354" h="1186179">
                  <a:moveTo>
                    <a:pt x="0" y="1185672"/>
                  </a:moveTo>
                  <a:lnTo>
                    <a:pt x="1062227" y="1185672"/>
                  </a:lnTo>
                  <a:lnTo>
                    <a:pt x="1062227" y="0"/>
                  </a:lnTo>
                  <a:lnTo>
                    <a:pt x="0" y="0"/>
                  </a:lnTo>
                  <a:lnTo>
                    <a:pt x="0" y="1185672"/>
                  </a:lnTo>
                  <a:close/>
                </a:path>
              </a:pathLst>
            </a:custGeom>
            <a:ln w="9144">
              <a:solidFill>
                <a:srgbClr val="FF0000"/>
              </a:solidFill>
            </a:ln>
          </p:spPr>
          <p:txBody>
            <a:bodyPr wrap="square" lIns="0" tIns="0" rIns="0" bIns="0" rtlCol="0"/>
            <a:lstStyle/>
            <a:p>
              <a:endParaRPr/>
            </a:p>
          </p:txBody>
        </p:sp>
        <p:sp>
          <p:nvSpPr>
            <p:cNvPr id="19" name="object 19"/>
            <p:cNvSpPr/>
            <p:nvPr/>
          </p:nvSpPr>
          <p:spPr>
            <a:xfrm>
              <a:off x="3460242" y="8639556"/>
              <a:ext cx="783035" cy="1084322"/>
            </a:xfrm>
            <a:prstGeom prst="rect">
              <a:avLst/>
            </a:prstGeom>
            <a:blipFill>
              <a:blip r:embed="rId4" cstate="print"/>
              <a:stretch>
                <a:fillRect/>
              </a:stretch>
            </a:blipFill>
          </p:spPr>
          <p:txBody>
            <a:bodyPr wrap="square" lIns="0" tIns="0" rIns="0" bIns="0" rtlCol="0"/>
            <a:lstStyle/>
            <a:p>
              <a:endParaRPr/>
            </a:p>
          </p:txBody>
        </p:sp>
      </p:grpSp>
      <p:sp>
        <p:nvSpPr>
          <p:cNvPr id="20" name="object 20"/>
          <p:cNvSpPr/>
          <p:nvPr/>
        </p:nvSpPr>
        <p:spPr>
          <a:xfrm>
            <a:off x="4913757" y="6091809"/>
            <a:ext cx="2115312" cy="1059941"/>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3194304" y="4116323"/>
            <a:ext cx="3004566" cy="1487424"/>
          </a:xfrm>
          <a:prstGeom prst="rect">
            <a:avLst/>
          </a:prstGeom>
          <a:blipFill>
            <a:blip r:embed="rId6" cstate="print"/>
            <a:stretch>
              <a:fillRect/>
            </a:stretch>
          </a:blipFill>
        </p:spPr>
        <p:txBody>
          <a:bodyPr wrap="square" lIns="0" tIns="0" rIns="0" bIns="0" rtlCol="0"/>
          <a:lstStyle/>
          <a:p>
            <a:endParaRPr/>
          </a:p>
        </p:txBody>
      </p:sp>
      <p:sp>
        <p:nvSpPr>
          <p:cNvPr id="22" name="object 22"/>
          <p:cNvSpPr txBox="1"/>
          <p:nvPr/>
        </p:nvSpPr>
        <p:spPr>
          <a:xfrm>
            <a:off x="2053082" y="1528822"/>
            <a:ext cx="2090420" cy="1609725"/>
          </a:xfrm>
          <a:prstGeom prst="rect">
            <a:avLst/>
          </a:prstGeom>
        </p:spPr>
        <p:txBody>
          <a:bodyPr vert="horz" wrap="square" lIns="0" tIns="20320" rIns="0" bIns="0" rtlCol="0">
            <a:spAutoFit/>
          </a:bodyPr>
          <a:lstStyle/>
          <a:p>
            <a:pPr marL="12700" marR="5080" algn="just">
              <a:lnSpc>
                <a:spcPct val="95600"/>
              </a:lnSpc>
              <a:spcBef>
                <a:spcPts val="160"/>
              </a:spcBef>
            </a:pPr>
            <a:r>
              <a:rPr sz="1200" spc="-5" dirty="0">
                <a:latin typeface="Arial"/>
                <a:cs typeface="Arial"/>
              </a:rPr>
              <a:t>Dans le cas des bateaux, la  radio se fait par VHF </a:t>
            </a:r>
            <a:r>
              <a:rPr sz="1200" dirty="0">
                <a:latin typeface="Arial"/>
                <a:cs typeface="Arial"/>
              </a:rPr>
              <a:t>à  </a:t>
            </a:r>
            <a:r>
              <a:rPr sz="1200" spc="-5" dirty="0">
                <a:latin typeface="Arial"/>
                <a:cs typeface="Arial"/>
              </a:rPr>
              <a:t>160MHz.</a:t>
            </a:r>
            <a:endParaRPr sz="1200">
              <a:latin typeface="Arial"/>
              <a:cs typeface="Arial"/>
            </a:endParaRPr>
          </a:p>
          <a:p>
            <a:pPr marL="12700" algn="just">
              <a:lnSpc>
                <a:spcPts val="1350"/>
              </a:lnSpc>
            </a:pPr>
            <a:r>
              <a:rPr sz="1200" spc="-5" dirty="0">
                <a:latin typeface="Arial"/>
                <a:cs typeface="Arial"/>
              </a:rPr>
              <a:t>La longueur d’onde est</a:t>
            </a:r>
            <a:r>
              <a:rPr sz="1200" spc="-10" dirty="0">
                <a:latin typeface="Arial"/>
                <a:cs typeface="Arial"/>
              </a:rPr>
              <a:t> </a:t>
            </a:r>
            <a:r>
              <a:rPr sz="1200" dirty="0">
                <a:latin typeface="Arial"/>
                <a:cs typeface="Arial"/>
              </a:rPr>
              <a:t>:</a:t>
            </a:r>
            <a:endParaRPr sz="1200">
              <a:latin typeface="Arial"/>
              <a:cs typeface="Arial"/>
            </a:endParaRPr>
          </a:p>
          <a:p>
            <a:pPr marL="12700" algn="just">
              <a:lnSpc>
                <a:spcPts val="1380"/>
              </a:lnSpc>
            </a:pPr>
            <a:r>
              <a:rPr sz="1200" dirty="0">
                <a:solidFill>
                  <a:srgbClr val="0000FF"/>
                </a:solidFill>
                <a:latin typeface="Arial"/>
                <a:cs typeface="Arial"/>
              </a:rPr>
              <a:t>λ = c / f = 1,88</a:t>
            </a:r>
            <a:r>
              <a:rPr sz="1200" spc="-35" dirty="0">
                <a:solidFill>
                  <a:srgbClr val="0000FF"/>
                </a:solidFill>
                <a:latin typeface="Arial"/>
                <a:cs typeface="Arial"/>
              </a:rPr>
              <a:t> </a:t>
            </a:r>
            <a:r>
              <a:rPr sz="1200" dirty="0">
                <a:solidFill>
                  <a:srgbClr val="0000FF"/>
                </a:solidFill>
                <a:latin typeface="Arial"/>
                <a:cs typeface="Arial"/>
              </a:rPr>
              <a:t>mètres</a:t>
            </a:r>
            <a:endParaRPr sz="1200">
              <a:latin typeface="Arial"/>
              <a:cs typeface="Arial"/>
            </a:endParaRPr>
          </a:p>
          <a:p>
            <a:pPr marL="12700" marR="5080" algn="just">
              <a:lnSpc>
                <a:spcPts val="1380"/>
              </a:lnSpc>
              <a:spcBef>
                <a:spcPts val="70"/>
              </a:spcBef>
            </a:pPr>
            <a:r>
              <a:rPr sz="1200" dirty="0">
                <a:latin typeface="Arial"/>
                <a:cs typeface="Arial"/>
              </a:rPr>
              <a:t>A </a:t>
            </a:r>
            <a:r>
              <a:rPr sz="1200" spc="-5" dirty="0">
                <a:latin typeface="Arial"/>
                <a:cs typeface="Arial"/>
              </a:rPr>
              <a:t>comparer avec la longueur  de l’antenne (qui est liée </a:t>
            </a:r>
            <a:r>
              <a:rPr sz="1200" dirty="0">
                <a:latin typeface="Arial"/>
                <a:cs typeface="Arial"/>
              </a:rPr>
              <a:t>à </a:t>
            </a:r>
            <a:r>
              <a:rPr sz="1200" spc="-5" dirty="0">
                <a:latin typeface="Arial"/>
                <a:cs typeface="Arial"/>
              </a:rPr>
              <a:t>la  valeur </a:t>
            </a:r>
            <a:r>
              <a:rPr sz="1200" dirty="0">
                <a:latin typeface="Arial"/>
                <a:cs typeface="Arial"/>
              </a:rPr>
              <a:t>λ </a:t>
            </a:r>
            <a:r>
              <a:rPr sz="1200" spc="-5" dirty="0">
                <a:latin typeface="Arial"/>
                <a:cs typeface="Arial"/>
              </a:rPr>
              <a:t>ou </a:t>
            </a:r>
            <a:r>
              <a:rPr sz="1200" dirty="0">
                <a:latin typeface="Arial"/>
                <a:cs typeface="Arial"/>
              </a:rPr>
              <a:t>à </a:t>
            </a:r>
            <a:r>
              <a:rPr sz="1200" spc="-5" dirty="0">
                <a:latin typeface="Arial"/>
                <a:cs typeface="Arial"/>
              </a:rPr>
              <a:t>une fraction </a:t>
            </a:r>
            <a:r>
              <a:rPr sz="1200" dirty="0">
                <a:latin typeface="Arial"/>
                <a:cs typeface="Arial"/>
              </a:rPr>
              <a:t>: ½  </a:t>
            </a:r>
            <a:r>
              <a:rPr sz="1200" spc="-5" dirty="0">
                <a:latin typeface="Arial"/>
                <a:cs typeface="Arial"/>
              </a:rPr>
              <a:t>ou </a:t>
            </a:r>
            <a:r>
              <a:rPr sz="1200" dirty="0">
                <a:latin typeface="Arial"/>
                <a:cs typeface="Arial"/>
              </a:rPr>
              <a:t>¼ </a:t>
            </a:r>
            <a:r>
              <a:rPr sz="1200" spc="-5" dirty="0">
                <a:latin typeface="Arial"/>
                <a:cs typeface="Arial"/>
              </a:rPr>
              <a:t>d’onde ).</a:t>
            </a:r>
            <a:endParaRPr sz="1200">
              <a:latin typeface="Arial"/>
              <a:cs typeface="Arial"/>
            </a:endParaRPr>
          </a:p>
        </p:txBody>
      </p:sp>
      <p:grpSp>
        <p:nvGrpSpPr>
          <p:cNvPr id="23" name="object 23"/>
          <p:cNvGrpSpPr/>
          <p:nvPr/>
        </p:nvGrpSpPr>
        <p:grpSpPr>
          <a:xfrm>
            <a:off x="5045392" y="1633918"/>
            <a:ext cx="1520825" cy="1279525"/>
            <a:chOff x="5045392" y="1633918"/>
            <a:chExt cx="1520825" cy="1279525"/>
          </a:xfrm>
        </p:grpSpPr>
        <p:sp>
          <p:nvSpPr>
            <p:cNvPr id="24" name="object 24"/>
            <p:cNvSpPr/>
            <p:nvPr/>
          </p:nvSpPr>
          <p:spPr>
            <a:xfrm>
              <a:off x="5052059" y="2551938"/>
              <a:ext cx="360680" cy="354330"/>
            </a:xfrm>
            <a:custGeom>
              <a:avLst/>
              <a:gdLst/>
              <a:ahLst/>
              <a:cxnLst/>
              <a:rect l="l" t="t" r="r" b="b"/>
              <a:pathLst>
                <a:path w="360679" h="354330">
                  <a:moveTo>
                    <a:pt x="360425" y="176783"/>
                  </a:moveTo>
                  <a:lnTo>
                    <a:pt x="353980" y="129822"/>
                  </a:lnTo>
                  <a:lnTo>
                    <a:pt x="335788" y="87601"/>
                  </a:lnTo>
                  <a:lnTo>
                    <a:pt x="307562" y="51815"/>
                  </a:lnTo>
                  <a:lnTo>
                    <a:pt x="271017" y="24158"/>
                  </a:lnTo>
                  <a:lnTo>
                    <a:pt x="227869" y="6321"/>
                  </a:lnTo>
                  <a:lnTo>
                    <a:pt x="179831" y="0"/>
                  </a:lnTo>
                  <a:lnTo>
                    <a:pt x="131850" y="6321"/>
                  </a:lnTo>
                  <a:lnTo>
                    <a:pt x="88843" y="24158"/>
                  </a:lnTo>
                  <a:lnTo>
                    <a:pt x="52482" y="51815"/>
                  </a:lnTo>
                  <a:lnTo>
                    <a:pt x="24440" y="87601"/>
                  </a:lnTo>
                  <a:lnTo>
                    <a:pt x="6388" y="129822"/>
                  </a:lnTo>
                  <a:lnTo>
                    <a:pt x="0" y="176783"/>
                  </a:lnTo>
                  <a:lnTo>
                    <a:pt x="6388" y="223802"/>
                  </a:lnTo>
                  <a:lnTo>
                    <a:pt x="24440" y="266163"/>
                  </a:lnTo>
                  <a:lnTo>
                    <a:pt x="52482" y="302132"/>
                  </a:lnTo>
                  <a:lnTo>
                    <a:pt x="88843" y="329974"/>
                  </a:lnTo>
                  <a:lnTo>
                    <a:pt x="131850" y="347951"/>
                  </a:lnTo>
                  <a:lnTo>
                    <a:pt x="179831" y="354329"/>
                  </a:lnTo>
                  <a:lnTo>
                    <a:pt x="227869" y="347951"/>
                  </a:lnTo>
                  <a:lnTo>
                    <a:pt x="271017" y="329974"/>
                  </a:lnTo>
                  <a:lnTo>
                    <a:pt x="307562" y="302132"/>
                  </a:lnTo>
                  <a:lnTo>
                    <a:pt x="335788" y="266163"/>
                  </a:lnTo>
                  <a:lnTo>
                    <a:pt x="353980" y="223802"/>
                  </a:lnTo>
                  <a:lnTo>
                    <a:pt x="360425" y="176783"/>
                  </a:lnTo>
                  <a:close/>
                </a:path>
              </a:pathLst>
            </a:custGeom>
            <a:ln w="12954">
              <a:solidFill>
                <a:srgbClr val="000000"/>
              </a:solidFill>
            </a:ln>
          </p:spPr>
          <p:txBody>
            <a:bodyPr wrap="square" lIns="0" tIns="0" rIns="0" bIns="0" rtlCol="0"/>
            <a:lstStyle/>
            <a:p>
              <a:endParaRPr/>
            </a:p>
          </p:txBody>
        </p:sp>
        <p:sp>
          <p:nvSpPr>
            <p:cNvPr id="25" name="object 25"/>
            <p:cNvSpPr/>
            <p:nvPr/>
          </p:nvSpPr>
          <p:spPr>
            <a:xfrm>
              <a:off x="5232653" y="2624327"/>
              <a:ext cx="0" cy="281940"/>
            </a:xfrm>
            <a:custGeom>
              <a:avLst/>
              <a:gdLst/>
              <a:ahLst/>
              <a:cxnLst/>
              <a:rect l="l" t="t" r="r" b="b"/>
              <a:pathLst>
                <a:path h="281939">
                  <a:moveTo>
                    <a:pt x="0" y="0"/>
                  </a:moveTo>
                  <a:lnTo>
                    <a:pt x="0" y="281940"/>
                  </a:lnTo>
                </a:path>
              </a:pathLst>
            </a:custGeom>
            <a:ln w="12954">
              <a:solidFill>
                <a:srgbClr val="000000"/>
              </a:solidFill>
            </a:ln>
          </p:spPr>
          <p:txBody>
            <a:bodyPr wrap="square" lIns="0" tIns="0" rIns="0" bIns="0" rtlCol="0"/>
            <a:lstStyle/>
            <a:p>
              <a:endParaRPr/>
            </a:p>
          </p:txBody>
        </p:sp>
        <p:sp>
          <p:nvSpPr>
            <p:cNvPr id="26" name="object 26"/>
            <p:cNvSpPr/>
            <p:nvPr/>
          </p:nvSpPr>
          <p:spPr>
            <a:xfrm>
              <a:off x="5179313" y="2552700"/>
              <a:ext cx="107950" cy="107950"/>
            </a:xfrm>
            <a:custGeom>
              <a:avLst/>
              <a:gdLst/>
              <a:ahLst/>
              <a:cxnLst/>
              <a:rect l="l" t="t" r="r" b="b"/>
              <a:pathLst>
                <a:path w="107950" h="107950">
                  <a:moveTo>
                    <a:pt x="54101" y="0"/>
                  </a:moveTo>
                  <a:lnTo>
                    <a:pt x="0" y="107442"/>
                  </a:lnTo>
                  <a:lnTo>
                    <a:pt x="54101" y="73914"/>
                  </a:lnTo>
                  <a:lnTo>
                    <a:pt x="107441" y="107442"/>
                  </a:lnTo>
                  <a:lnTo>
                    <a:pt x="54101" y="0"/>
                  </a:lnTo>
                  <a:close/>
                </a:path>
              </a:pathLst>
            </a:custGeom>
            <a:solidFill>
              <a:srgbClr val="000000"/>
            </a:solidFill>
          </p:spPr>
          <p:txBody>
            <a:bodyPr wrap="square" lIns="0" tIns="0" rIns="0" bIns="0" rtlCol="0"/>
            <a:lstStyle/>
            <a:p>
              <a:endParaRPr/>
            </a:p>
          </p:txBody>
        </p:sp>
        <p:sp>
          <p:nvSpPr>
            <p:cNvPr id="27" name="object 27"/>
            <p:cNvSpPr/>
            <p:nvPr/>
          </p:nvSpPr>
          <p:spPr>
            <a:xfrm>
              <a:off x="5972555" y="1743455"/>
              <a:ext cx="0" cy="887730"/>
            </a:xfrm>
            <a:custGeom>
              <a:avLst/>
              <a:gdLst/>
              <a:ahLst/>
              <a:cxnLst/>
              <a:rect l="l" t="t" r="r" b="b"/>
              <a:pathLst>
                <a:path h="887730">
                  <a:moveTo>
                    <a:pt x="0" y="0"/>
                  </a:moveTo>
                  <a:lnTo>
                    <a:pt x="0" y="887729"/>
                  </a:lnTo>
                </a:path>
              </a:pathLst>
            </a:custGeom>
            <a:ln w="19050">
              <a:solidFill>
                <a:srgbClr val="0000FF"/>
              </a:solidFill>
            </a:ln>
          </p:spPr>
          <p:txBody>
            <a:bodyPr wrap="square" lIns="0" tIns="0" rIns="0" bIns="0" rtlCol="0"/>
            <a:lstStyle/>
            <a:p>
              <a:endParaRPr/>
            </a:p>
          </p:txBody>
        </p:sp>
        <p:sp>
          <p:nvSpPr>
            <p:cNvPr id="28" name="object 28"/>
            <p:cNvSpPr/>
            <p:nvPr/>
          </p:nvSpPr>
          <p:spPr>
            <a:xfrm>
              <a:off x="5228081" y="2461236"/>
              <a:ext cx="739140" cy="168275"/>
            </a:xfrm>
            <a:custGeom>
              <a:avLst/>
              <a:gdLst/>
              <a:ahLst/>
              <a:cxnLst/>
              <a:rect l="l" t="t" r="r" b="b"/>
              <a:pathLst>
                <a:path w="739139" h="168275">
                  <a:moveTo>
                    <a:pt x="0" y="86129"/>
                  </a:moveTo>
                  <a:lnTo>
                    <a:pt x="22098" y="33647"/>
                  </a:lnTo>
                  <a:lnTo>
                    <a:pt x="62483" y="2309"/>
                  </a:lnTo>
                  <a:lnTo>
                    <a:pt x="93916" y="0"/>
                  </a:lnTo>
                  <a:lnTo>
                    <a:pt x="131635" y="4976"/>
                  </a:lnTo>
                  <a:lnTo>
                    <a:pt x="174783" y="16240"/>
                  </a:lnTo>
                  <a:lnTo>
                    <a:pt x="222503" y="32789"/>
                  </a:lnTo>
                  <a:lnTo>
                    <a:pt x="265023" y="53534"/>
                  </a:lnTo>
                  <a:lnTo>
                    <a:pt x="311383" y="81338"/>
                  </a:lnTo>
                  <a:lnTo>
                    <a:pt x="360486" y="111190"/>
                  </a:lnTo>
                  <a:lnTo>
                    <a:pt x="411236" y="138079"/>
                  </a:lnTo>
                  <a:lnTo>
                    <a:pt x="462533" y="156995"/>
                  </a:lnTo>
                  <a:lnTo>
                    <a:pt x="510169" y="164756"/>
                  </a:lnTo>
                  <a:lnTo>
                    <a:pt x="563710" y="167776"/>
                  </a:lnTo>
                  <a:lnTo>
                    <a:pt x="618267" y="167663"/>
                  </a:lnTo>
                  <a:lnTo>
                    <a:pt x="668951" y="166026"/>
                  </a:lnTo>
                  <a:lnTo>
                    <a:pt x="710871" y="164474"/>
                  </a:lnTo>
                  <a:lnTo>
                    <a:pt x="739139" y="164615"/>
                  </a:lnTo>
                </a:path>
              </a:pathLst>
            </a:custGeom>
            <a:ln w="12954">
              <a:solidFill>
                <a:srgbClr val="000000"/>
              </a:solidFill>
            </a:ln>
          </p:spPr>
          <p:txBody>
            <a:bodyPr wrap="square" lIns="0" tIns="0" rIns="0" bIns="0" rtlCol="0"/>
            <a:lstStyle/>
            <a:p>
              <a:endParaRPr/>
            </a:p>
          </p:txBody>
        </p:sp>
        <p:sp>
          <p:nvSpPr>
            <p:cNvPr id="29" name="object 29"/>
            <p:cNvSpPr/>
            <p:nvPr/>
          </p:nvSpPr>
          <p:spPr>
            <a:xfrm>
              <a:off x="6076187" y="1640585"/>
              <a:ext cx="483234" cy="1062355"/>
            </a:xfrm>
            <a:custGeom>
              <a:avLst/>
              <a:gdLst/>
              <a:ahLst/>
              <a:cxnLst/>
              <a:rect l="l" t="t" r="r" b="b"/>
              <a:pathLst>
                <a:path w="483234" h="1062355">
                  <a:moveTo>
                    <a:pt x="0" y="336804"/>
                  </a:moveTo>
                  <a:lnTo>
                    <a:pt x="27889" y="377190"/>
                  </a:lnTo>
                  <a:lnTo>
                    <a:pt x="53400" y="418124"/>
                  </a:lnTo>
                  <a:lnTo>
                    <a:pt x="74340" y="459973"/>
                  </a:lnTo>
                  <a:lnTo>
                    <a:pt x="88513" y="503102"/>
                  </a:lnTo>
                  <a:lnTo>
                    <a:pt x="93725" y="547878"/>
                  </a:lnTo>
                  <a:lnTo>
                    <a:pt x="85368" y="599614"/>
                  </a:lnTo>
                  <a:lnTo>
                    <a:pt x="64904" y="657642"/>
                  </a:lnTo>
                  <a:lnTo>
                    <a:pt x="39246" y="714719"/>
                  </a:lnTo>
                  <a:lnTo>
                    <a:pt x="15307" y="763603"/>
                  </a:lnTo>
                  <a:lnTo>
                    <a:pt x="0" y="797052"/>
                  </a:lnTo>
                </a:path>
                <a:path w="483234" h="1062355">
                  <a:moveTo>
                    <a:pt x="368046" y="0"/>
                  </a:moveTo>
                  <a:lnTo>
                    <a:pt x="385340" y="46655"/>
                  </a:lnTo>
                  <a:lnTo>
                    <a:pt x="402250" y="93439"/>
                  </a:lnTo>
                  <a:lnTo>
                    <a:pt x="418438" y="140479"/>
                  </a:lnTo>
                  <a:lnTo>
                    <a:pt x="433565" y="187903"/>
                  </a:lnTo>
                  <a:lnTo>
                    <a:pt x="447294" y="235839"/>
                  </a:lnTo>
                  <a:lnTo>
                    <a:pt x="459284" y="284414"/>
                  </a:lnTo>
                  <a:lnTo>
                    <a:pt x="469199" y="333759"/>
                  </a:lnTo>
                  <a:lnTo>
                    <a:pt x="476701" y="383999"/>
                  </a:lnTo>
                  <a:lnTo>
                    <a:pt x="481449" y="435263"/>
                  </a:lnTo>
                  <a:lnTo>
                    <a:pt x="483108" y="487680"/>
                  </a:lnTo>
                  <a:lnTo>
                    <a:pt x="481193" y="534404"/>
                  </a:lnTo>
                  <a:lnTo>
                    <a:pt x="475854" y="585378"/>
                  </a:lnTo>
                  <a:lnTo>
                    <a:pt x="467701" y="639389"/>
                  </a:lnTo>
                  <a:lnTo>
                    <a:pt x="457341" y="695226"/>
                  </a:lnTo>
                  <a:lnTo>
                    <a:pt x="445382" y="751676"/>
                  </a:lnTo>
                  <a:lnTo>
                    <a:pt x="432435" y="807529"/>
                  </a:lnTo>
                  <a:lnTo>
                    <a:pt x="419106" y="861572"/>
                  </a:lnTo>
                  <a:lnTo>
                    <a:pt x="406004" y="912593"/>
                  </a:lnTo>
                  <a:lnTo>
                    <a:pt x="393739" y="959381"/>
                  </a:lnTo>
                  <a:lnTo>
                    <a:pt x="382919" y="1000724"/>
                  </a:lnTo>
                  <a:lnTo>
                    <a:pt x="374151" y="1035410"/>
                  </a:lnTo>
                  <a:lnTo>
                    <a:pt x="368046" y="1062228"/>
                  </a:lnTo>
                </a:path>
                <a:path w="483234" h="1062355">
                  <a:moveTo>
                    <a:pt x="162306" y="178308"/>
                  </a:moveTo>
                  <a:lnTo>
                    <a:pt x="184037" y="226034"/>
                  </a:lnTo>
                  <a:lnTo>
                    <a:pt x="204875" y="274040"/>
                  </a:lnTo>
                  <a:lnTo>
                    <a:pt x="223928" y="322605"/>
                  </a:lnTo>
                  <a:lnTo>
                    <a:pt x="240301" y="372011"/>
                  </a:lnTo>
                  <a:lnTo>
                    <a:pt x="253101" y="422536"/>
                  </a:lnTo>
                  <a:lnTo>
                    <a:pt x="261437" y="474461"/>
                  </a:lnTo>
                  <a:lnTo>
                    <a:pt x="264413" y="528066"/>
                  </a:lnTo>
                  <a:lnTo>
                    <a:pt x="260682" y="579438"/>
                  </a:lnTo>
                  <a:lnTo>
                    <a:pt x="250709" y="636722"/>
                  </a:lnTo>
                  <a:lnTo>
                    <a:pt x="236325" y="696971"/>
                  </a:lnTo>
                  <a:lnTo>
                    <a:pt x="219360" y="757237"/>
                  </a:lnTo>
                  <a:lnTo>
                    <a:pt x="201645" y="814575"/>
                  </a:lnTo>
                  <a:lnTo>
                    <a:pt x="185011" y="866036"/>
                  </a:lnTo>
                  <a:lnTo>
                    <a:pt x="171287" y="908676"/>
                  </a:lnTo>
                  <a:lnTo>
                    <a:pt x="162306" y="939546"/>
                  </a:lnTo>
                </a:path>
              </a:pathLst>
            </a:custGeom>
            <a:ln w="12954">
              <a:solidFill>
                <a:srgbClr val="FF0000"/>
              </a:solidFill>
            </a:ln>
          </p:spPr>
          <p:txBody>
            <a:bodyPr wrap="square" lIns="0" tIns="0" rIns="0" bIns="0" rtlCol="0"/>
            <a:lstStyle/>
            <a:p>
              <a:endParaRPr/>
            </a:p>
          </p:txBody>
        </p:sp>
      </p:grpSp>
      <p:sp>
        <p:nvSpPr>
          <p:cNvPr id="30" name="object 30"/>
          <p:cNvSpPr txBox="1"/>
          <p:nvPr/>
        </p:nvSpPr>
        <p:spPr>
          <a:xfrm>
            <a:off x="4251197" y="2888992"/>
            <a:ext cx="974090" cy="178435"/>
          </a:xfrm>
          <a:prstGeom prst="rect">
            <a:avLst/>
          </a:prstGeom>
        </p:spPr>
        <p:txBody>
          <a:bodyPr vert="horz" wrap="square" lIns="0" tIns="12700" rIns="0" bIns="0" rtlCol="0">
            <a:spAutoFit/>
          </a:bodyPr>
          <a:lstStyle/>
          <a:p>
            <a:pPr>
              <a:lnSpc>
                <a:spcPct val="100000"/>
              </a:lnSpc>
              <a:spcBef>
                <a:spcPts val="100"/>
              </a:spcBef>
            </a:pPr>
            <a:r>
              <a:rPr sz="1000" b="1" spc="-5" dirty="0">
                <a:solidFill>
                  <a:srgbClr val="0000FF"/>
                </a:solidFill>
                <a:latin typeface="Arial"/>
                <a:cs typeface="Arial"/>
              </a:rPr>
              <a:t>v(t)=A </a:t>
            </a:r>
            <a:r>
              <a:rPr sz="1000" b="1" dirty="0">
                <a:solidFill>
                  <a:srgbClr val="0000FF"/>
                </a:solidFill>
                <a:latin typeface="Arial"/>
                <a:cs typeface="Arial"/>
              </a:rPr>
              <a:t>sin(2</a:t>
            </a:r>
            <a:r>
              <a:rPr sz="1000" b="1" dirty="0">
                <a:solidFill>
                  <a:srgbClr val="0000FF"/>
                </a:solidFill>
                <a:latin typeface="Times New Roman"/>
                <a:cs typeface="Times New Roman"/>
              </a:rPr>
              <a:t>π </a:t>
            </a:r>
            <a:r>
              <a:rPr sz="1000" b="1" dirty="0">
                <a:solidFill>
                  <a:srgbClr val="0000FF"/>
                </a:solidFill>
                <a:latin typeface="Arial"/>
                <a:cs typeface="Arial"/>
              </a:rPr>
              <a:t>f</a:t>
            </a:r>
            <a:r>
              <a:rPr sz="1000" b="1" spc="-70" dirty="0">
                <a:solidFill>
                  <a:srgbClr val="0000FF"/>
                </a:solidFill>
                <a:latin typeface="Arial"/>
                <a:cs typeface="Arial"/>
              </a:rPr>
              <a:t> </a:t>
            </a:r>
            <a:r>
              <a:rPr sz="1000" b="1" dirty="0">
                <a:solidFill>
                  <a:srgbClr val="0000FF"/>
                </a:solidFill>
                <a:latin typeface="Arial"/>
                <a:cs typeface="Arial"/>
              </a:rPr>
              <a:t>t)</a:t>
            </a:r>
            <a:endParaRPr sz="1000">
              <a:latin typeface="Arial"/>
              <a:cs typeface="Arial"/>
            </a:endParaRPr>
          </a:p>
        </p:txBody>
      </p:sp>
      <p:sp>
        <p:nvSpPr>
          <p:cNvPr id="31" name="object 31"/>
          <p:cNvSpPr/>
          <p:nvPr/>
        </p:nvSpPr>
        <p:spPr>
          <a:xfrm>
            <a:off x="4246626" y="1533144"/>
            <a:ext cx="2748915" cy="1739264"/>
          </a:xfrm>
          <a:custGeom>
            <a:avLst/>
            <a:gdLst/>
            <a:ahLst/>
            <a:cxnLst/>
            <a:rect l="l" t="t" r="r" b="b"/>
            <a:pathLst>
              <a:path w="2748915" h="1739264">
                <a:moveTo>
                  <a:pt x="0" y="1738883"/>
                </a:moveTo>
                <a:lnTo>
                  <a:pt x="2748533" y="1738883"/>
                </a:lnTo>
                <a:lnTo>
                  <a:pt x="2748533" y="0"/>
                </a:lnTo>
                <a:lnTo>
                  <a:pt x="0" y="0"/>
                </a:lnTo>
                <a:lnTo>
                  <a:pt x="0" y="1738883"/>
                </a:lnTo>
                <a:close/>
              </a:path>
            </a:pathLst>
          </a:custGeom>
          <a:ln w="12954">
            <a:solidFill>
              <a:srgbClr val="FF0000"/>
            </a:solidFill>
          </a:ln>
        </p:spPr>
        <p:txBody>
          <a:bodyPr wrap="square" lIns="0" tIns="0" rIns="0" bIns="0" rtlCol="0"/>
          <a:lstStyle/>
          <a:p>
            <a:endParaRPr/>
          </a:p>
        </p:txBody>
      </p:sp>
      <p:sp>
        <p:nvSpPr>
          <p:cNvPr id="32" name="object 32"/>
          <p:cNvSpPr txBox="1"/>
          <p:nvPr/>
        </p:nvSpPr>
        <p:spPr>
          <a:xfrm>
            <a:off x="5378196" y="1773424"/>
            <a:ext cx="57086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0000FF"/>
                </a:solidFill>
                <a:latin typeface="Comic Sans MS"/>
                <a:cs typeface="Comic Sans MS"/>
              </a:rPr>
              <a:t>antenne</a:t>
            </a:r>
            <a:endParaRPr sz="1200">
              <a:latin typeface="Comic Sans MS"/>
              <a:cs typeface="Comic Sans MS"/>
            </a:endParaRPr>
          </a:p>
        </p:txBody>
      </p:sp>
      <p:sp>
        <p:nvSpPr>
          <p:cNvPr id="33" name="object 33"/>
          <p:cNvSpPr txBox="1"/>
          <p:nvPr/>
        </p:nvSpPr>
        <p:spPr>
          <a:xfrm>
            <a:off x="6529578" y="1598164"/>
            <a:ext cx="419734" cy="208279"/>
          </a:xfrm>
          <a:prstGeom prst="rect">
            <a:avLst/>
          </a:prstGeom>
        </p:spPr>
        <p:txBody>
          <a:bodyPr vert="horz" wrap="square" lIns="0" tIns="12700" rIns="0" bIns="0" rtlCol="0">
            <a:spAutoFit/>
          </a:bodyPr>
          <a:lstStyle/>
          <a:p>
            <a:pPr>
              <a:lnSpc>
                <a:spcPct val="100000"/>
              </a:lnSpc>
              <a:spcBef>
                <a:spcPts val="100"/>
              </a:spcBef>
            </a:pPr>
            <a:r>
              <a:rPr sz="1200" spc="-5" dirty="0">
                <a:solidFill>
                  <a:srgbClr val="FF0000"/>
                </a:solidFill>
                <a:latin typeface="Comic Sans MS"/>
                <a:cs typeface="Comic Sans MS"/>
              </a:rPr>
              <a:t>ondes</a:t>
            </a:r>
            <a:endParaRPr sz="1200">
              <a:latin typeface="Comic Sans MS"/>
              <a:cs typeface="Comic Sans MS"/>
            </a:endParaRPr>
          </a:p>
        </p:txBody>
      </p:sp>
      <p:sp>
        <p:nvSpPr>
          <p:cNvPr id="34" name="object 34"/>
          <p:cNvSpPr/>
          <p:nvPr/>
        </p:nvSpPr>
        <p:spPr>
          <a:xfrm>
            <a:off x="5068061" y="2903982"/>
            <a:ext cx="315595" cy="328930"/>
          </a:xfrm>
          <a:custGeom>
            <a:avLst/>
            <a:gdLst/>
            <a:ahLst/>
            <a:cxnLst/>
            <a:rect l="l" t="t" r="r" b="b"/>
            <a:pathLst>
              <a:path w="315595" h="328930">
                <a:moveTo>
                  <a:pt x="167639" y="0"/>
                </a:moveTo>
                <a:lnTo>
                  <a:pt x="167639" y="231648"/>
                </a:lnTo>
              </a:path>
              <a:path w="315595" h="328930">
                <a:moveTo>
                  <a:pt x="315467" y="225551"/>
                </a:moveTo>
                <a:lnTo>
                  <a:pt x="0" y="225551"/>
                </a:lnTo>
              </a:path>
              <a:path w="315595" h="328930">
                <a:moveTo>
                  <a:pt x="270510" y="276606"/>
                </a:moveTo>
                <a:lnTo>
                  <a:pt x="44958" y="276606"/>
                </a:lnTo>
              </a:path>
              <a:path w="315595" h="328930">
                <a:moveTo>
                  <a:pt x="224789" y="328422"/>
                </a:moveTo>
                <a:lnTo>
                  <a:pt x="102108" y="328422"/>
                </a:lnTo>
              </a:path>
            </a:pathLst>
          </a:custGeom>
          <a:ln w="12954">
            <a:solidFill>
              <a:srgbClr val="000000"/>
            </a:solidFill>
          </a:ln>
        </p:spPr>
        <p:txBody>
          <a:bodyPr wrap="square" lIns="0" tIns="0" rIns="0" bIns="0" rtlCol="0"/>
          <a:lstStyle/>
          <a:p>
            <a:endParaRPr/>
          </a:p>
        </p:txBody>
      </p:sp>
      <p:sp>
        <p:nvSpPr>
          <p:cNvPr id="35" name="object 35"/>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36" name="object 36"/>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25</a:t>
            </a:fld>
            <a:r>
              <a:rPr spc="-5" dirty="0"/>
              <a:t>/30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grpSp>
        <p:nvGrpSpPr>
          <p:cNvPr id="5" name="object 5"/>
          <p:cNvGrpSpPr/>
          <p:nvPr/>
        </p:nvGrpSpPr>
        <p:grpSpPr>
          <a:xfrm>
            <a:off x="544830" y="2706623"/>
            <a:ext cx="2828925" cy="3941445"/>
            <a:chOff x="544830" y="2706623"/>
            <a:chExt cx="2828925" cy="3941445"/>
          </a:xfrm>
        </p:grpSpPr>
        <p:sp>
          <p:nvSpPr>
            <p:cNvPr id="6" name="object 6"/>
            <p:cNvSpPr/>
            <p:nvPr/>
          </p:nvSpPr>
          <p:spPr>
            <a:xfrm>
              <a:off x="549402" y="2711195"/>
              <a:ext cx="2819400" cy="3931920"/>
            </a:xfrm>
            <a:custGeom>
              <a:avLst/>
              <a:gdLst/>
              <a:ahLst/>
              <a:cxnLst/>
              <a:rect l="l" t="t" r="r" b="b"/>
              <a:pathLst>
                <a:path w="2819400" h="3931920">
                  <a:moveTo>
                    <a:pt x="0" y="3931919"/>
                  </a:moveTo>
                  <a:lnTo>
                    <a:pt x="2819400" y="3931919"/>
                  </a:lnTo>
                  <a:lnTo>
                    <a:pt x="2819400" y="0"/>
                  </a:lnTo>
                  <a:lnTo>
                    <a:pt x="0" y="0"/>
                  </a:lnTo>
                  <a:lnTo>
                    <a:pt x="0" y="3931919"/>
                  </a:lnTo>
                  <a:close/>
                </a:path>
              </a:pathLst>
            </a:custGeom>
            <a:ln w="9144">
              <a:solidFill>
                <a:srgbClr val="FF0000"/>
              </a:solidFill>
            </a:ln>
          </p:spPr>
          <p:txBody>
            <a:bodyPr wrap="square" lIns="0" tIns="0" rIns="0" bIns="0" rtlCol="0"/>
            <a:lstStyle/>
            <a:p>
              <a:endParaRPr/>
            </a:p>
          </p:txBody>
        </p:sp>
        <p:sp>
          <p:nvSpPr>
            <p:cNvPr id="7" name="object 7"/>
            <p:cNvSpPr/>
            <p:nvPr/>
          </p:nvSpPr>
          <p:spPr>
            <a:xfrm>
              <a:off x="646176" y="2862268"/>
              <a:ext cx="2628605" cy="3729788"/>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527558" y="666012"/>
            <a:ext cx="6506845" cy="5854700"/>
          </a:xfrm>
          <a:prstGeom prst="rect">
            <a:avLst/>
          </a:prstGeom>
        </p:spPr>
        <p:txBody>
          <a:bodyPr vert="horz" wrap="square" lIns="0" tIns="102870" rIns="0" bIns="0" rtlCol="0">
            <a:spAutoFit/>
          </a:bodyPr>
          <a:lstStyle/>
          <a:p>
            <a:pPr marL="12700" algn="just">
              <a:lnSpc>
                <a:spcPct val="100000"/>
              </a:lnSpc>
              <a:spcBef>
                <a:spcPts val="810"/>
              </a:spcBef>
            </a:pPr>
            <a:r>
              <a:rPr sz="1400" b="1" u="heavy" spc="-5" dirty="0">
                <a:solidFill>
                  <a:srgbClr val="0000FF"/>
                </a:solidFill>
                <a:uFill>
                  <a:solidFill>
                    <a:srgbClr val="0000FF"/>
                  </a:solidFill>
                </a:uFill>
                <a:latin typeface="Comic Sans MS"/>
                <a:cs typeface="Comic Sans MS"/>
              </a:rPr>
              <a:t>C.6.2 </a:t>
            </a:r>
            <a:r>
              <a:rPr sz="1400" b="1" u="heavy" spc="-10" dirty="0">
                <a:solidFill>
                  <a:srgbClr val="0000FF"/>
                </a:solidFill>
                <a:uFill>
                  <a:solidFill>
                    <a:srgbClr val="0000FF"/>
                  </a:solidFill>
                </a:uFill>
                <a:latin typeface="Comic Sans MS"/>
                <a:cs typeface="Comic Sans MS"/>
              </a:rPr>
              <a:t>Antennes réceptrices</a:t>
            </a:r>
            <a:r>
              <a:rPr sz="1400" b="1" u="heavy" spc="5" dirty="0">
                <a:solidFill>
                  <a:srgbClr val="0000FF"/>
                </a:solidFill>
                <a:uFill>
                  <a:solidFill>
                    <a:srgbClr val="0000FF"/>
                  </a:solidFill>
                </a:uFill>
                <a:latin typeface="Comic Sans MS"/>
                <a:cs typeface="Comic Sans MS"/>
              </a:rPr>
              <a:t> </a:t>
            </a:r>
            <a:r>
              <a:rPr sz="1400" b="1" u="heavy" spc="-10" dirty="0">
                <a:solidFill>
                  <a:srgbClr val="0000FF"/>
                </a:solidFill>
                <a:uFill>
                  <a:solidFill>
                    <a:srgbClr val="0000FF"/>
                  </a:solidFill>
                </a:uFill>
                <a:latin typeface="Comic Sans MS"/>
                <a:cs typeface="Comic Sans MS"/>
              </a:rPr>
              <a:t>TV</a:t>
            </a:r>
            <a:endParaRPr sz="1400">
              <a:latin typeface="Comic Sans MS"/>
              <a:cs typeface="Comic Sans MS"/>
            </a:endParaRPr>
          </a:p>
          <a:p>
            <a:pPr marL="12700" marR="5080" algn="just">
              <a:lnSpc>
                <a:spcPts val="1390"/>
              </a:lnSpc>
              <a:spcBef>
                <a:spcPts val="705"/>
              </a:spcBef>
            </a:pPr>
            <a:r>
              <a:rPr sz="1200" spc="-5" dirty="0">
                <a:latin typeface="Arial"/>
                <a:cs typeface="Arial"/>
              </a:rPr>
              <a:t>Ce type d’antenne terrestre capte les signaux émis par un émetteur relativement proche. </a:t>
            </a:r>
            <a:r>
              <a:rPr sz="1200" b="1" spc="-5" dirty="0">
                <a:latin typeface="Arial"/>
                <a:cs typeface="Arial"/>
              </a:rPr>
              <a:t>La  </a:t>
            </a:r>
            <a:r>
              <a:rPr sz="1200" b="1" dirty="0">
                <a:latin typeface="Arial"/>
                <a:cs typeface="Arial"/>
              </a:rPr>
              <a:t>forme et l'orientation de l'antenne </a:t>
            </a:r>
            <a:r>
              <a:rPr sz="1200" b="1" spc="-5" dirty="0">
                <a:latin typeface="Arial"/>
                <a:cs typeface="Arial"/>
              </a:rPr>
              <a:t>sont </a:t>
            </a:r>
            <a:r>
              <a:rPr sz="1200" b="1" dirty="0">
                <a:latin typeface="Arial"/>
                <a:cs typeface="Arial"/>
              </a:rPr>
              <a:t>imposées par les </a:t>
            </a:r>
            <a:r>
              <a:rPr sz="1200" b="1" spc="-5" dirty="0">
                <a:latin typeface="Arial"/>
                <a:cs typeface="Arial"/>
              </a:rPr>
              <a:t>choix</a:t>
            </a:r>
            <a:r>
              <a:rPr sz="1200" b="1" spc="-30" dirty="0">
                <a:latin typeface="Arial"/>
                <a:cs typeface="Arial"/>
              </a:rPr>
              <a:t> </a:t>
            </a:r>
            <a:r>
              <a:rPr sz="1200" b="1" spc="-5" dirty="0">
                <a:latin typeface="Arial"/>
                <a:cs typeface="Arial"/>
              </a:rPr>
              <a:t>technologiques.</a:t>
            </a:r>
            <a:endParaRPr sz="1200">
              <a:latin typeface="Arial"/>
              <a:cs typeface="Arial"/>
            </a:endParaRPr>
          </a:p>
          <a:p>
            <a:pPr marL="12700" marR="5080" algn="just">
              <a:lnSpc>
                <a:spcPts val="1380"/>
              </a:lnSpc>
              <a:spcBef>
                <a:spcPts val="555"/>
              </a:spcBef>
            </a:pPr>
            <a:r>
              <a:rPr sz="1200" spc="-5" dirty="0">
                <a:latin typeface="Arial"/>
                <a:cs typeface="Arial"/>
              </a:rPr>
              <a:t>Suivant la géométrie et l’orientation de l'antenne, on privilégie la direction d’un émetteur et une  gamme de fréquences pour recevoir une puissance </a:t>
            </a:r>
            <a:r>
              <a:rPr sz="1200" dirty="0">
                <a:latin typeface="Arial"/>
                <a:cs typeface="Arial"/>
              </a:rPr>
              <a:t>« </a:t>
            </a:r>
            <a:r>
              <a:rPr sz="1200" spc="-5" dirty="0">
                <a:latin typeface="Arial"/>
                <a:cs typeface="Arial"/>
              </a:rPr>
              <a:t>utile </a:t>
            </a:r>
            <a:r>
              <a:rPr sz="1200" dirty="0">
                <a:latin typeface="Arial"/>
                <a:cs typeface="Arial"/>
              </a:rPr>
              <a:t>» </a:t>
            </a:r>
            <a:r>
              <a:rPr sz="1200" spc="-5" dirty="0">
                <a:latin typeface="Arial"/>
                <a:cs typeface="Arial"/>
              </a:rPr>
              <a:t>exploitable par le tuner de la  télévision.</a:t>
            </a:r>
            <a:endParaRPr sz="1200">
              <a:latin typeface="Arial"/>
              <a:cs typeface="Arial"/>
            </a:endParaRPr>
          </a:p>
          <a:p>
            <a:pPr>
              <a:lnSpc>
                <a:spcPct val="100000"/>
              </a:lnSpc>
            </a:pPr>
            <a:endParaRPr sz="1200">
              <a:latin typeface="Arial"/>
              <a:cs typeface="Arial"/>
            </a:endParaRPr>
          </a:p>
          <a:p>
            <a:pPr marL="12700" marR="5715" algn="just">
              <a:lnSpc>
                <a:spcPts val="1380"/>
              </a:lnSpc>
            </a:pPr>
            <a:r>
              <a:rPr sz="1200" spc="-5" dirty="0">
                <a:latin typeface="Arial"/>
                <a:cs typeface="Arial"/>
              </a:rPr>
              <a:t>Pour la réception de la télévision analogique (TAT) ou numérique </a:t>
            </a:r>
            <a:r>
              <a:rPr sz="1200" dirty="0">
                <a:latin typeface="Arial"/>
                <a:cs typeface="Arial"/>
              </a:rPr>
              <a:t>terrestre </a:t>
            </a:r>
            <a:r>
              <a:rPr sz="1200" spc="-5" dirty="0">
                <a:latin typeface="Arial"/>
                <a:cs typeface="Arial"/>
              </a:rPr>
              <a:t>(TNT), on utilise des  antennes dites râteaux déployée au sommet d’un</a:t>
            </a:r>
            <a:r>
              <a:rPr sz="1200" spc="20" dirty="0">
                <a:latin typeface="Arial"/>
                <a:cs typeface="Arial"/>
              </a:rPr>
              <a:t> </a:t>
            </a:r>
            <a:r>
              <a:rPr sz="1200" spc="-5" dirty="0">
                <a:latin typeface="Arial"/>
                <a:cs typeface="Arial"/>
              </a:rPr>
              <a:t>mat.</a:t>
            </a:r>
            <a:endParaRPr sz="1200">
              <a:latin typeface="Arial"/>
              <a:cs typeface="Arial"/>
            </a:endParaRPr>
          </a:p>
          <a:p>
            <a:pPr>
              <a:lnSpc>
                <a:spcPct val="100000"/>
              </a:lnSpc>
            </a:pPr>
            <a:endParaRPr sz="1150">
              <a:latin typeface="Arial"/>
              <a:cs typeface="Arial"/>
            </a:endParaRPr>
          </a:p>
          <a:p>
            <a:pPr marL="3020060" marR="66675" algn="just">
              <a:lnSpc>
                <a:spcPts val="1380"/>
              </a:lnSpc>
            </a:pPr>
            <a:r>
              <a:rPr sz="1200" b="1" u="heavy" spc="-5" dirty="0">
                <a:uFill>
                  <a:solidFill>
                    <a:srgbClr val="000000"/>
                  </a:solidFill>
                </a:uFill>
                <a:latin typeface="Arial"/>
                <a:cs typeface="Arial"/>
              </a:rPr>
              <a:t>Dipôles (râteaux)</a:t>
            </a:r>
            <a:r>
              <a:rPr sz="1200" spc="-5" dirty="0">
                <a:latin typeface="Arial"/>
                <a:cs typeface="Arial"/>
              </a:rPr>
              <a:t>: </a:t>
            </a:r>
            <a:r>
              <a:rPr sz="1200" dirty="0">
                <a:latin typeface="Arial"/>
                <a:cs typeface="Arial"/>
              </a:rPr>
              <a:t>transforme </a:t>
            </a:r>
            <a:r>
              <a:rPr sz="1200" spc="-5" dirty="0">
                <a:latin typeface="Arial"/>
                <a:cs typeface="Arial"/>
              </a:rPr>
              <a:t>les ondes en signal  radio-électrique, leur dimension est liée </a:t>
            </a:r>
            <a:r>
              <a:rPr sz="1200" dirty="0">
                <a:latin typeface="Arial"/>
                <a:cs typeface="Arial"/>
              </a:rPr>
              <a:t>à </a:t>
            </a:r>
            <a:r>
              <a:rPr sz="1200" spc="-5" dirty="0">
                <a:latin typeface="Arial"/>
                <a:cs typeface="Arial"/>
              </a:rPr>
              <a:t>la  longueur d’onde.</a:t>
            </a:r>
            <a:endParaRPr sz="1200">
              <a:latin typeface="Arial"/>
              <a:cs typeface="Arial"/>
            </a:endParaRPr>
          </a:p>
          <a:p>
            <a:pPr marL="3020060" marR="67310" algn="just">
              <a:lnSpc>
                <a:spcPts val="1380"/>
              </a:lnSpc>
              <a:spcBef>
                <a:spcPts val="575"/>
              </a:spcBef>
            </a:pPr>
            <a:r>
              <a:rPr sz="1200" b="1" u="heavy" spc="-5" dirty="0">
                <a:uFill>
                  <a:solidFill>
                    <a:srgbClr val="000000"/>
                  </a:solidFill>
                </a:uFill>
                <a:latin typeface="Arial"/>
                <a:cs typeface="Arial"/>
              </a:rPr>
              <a:t>Réflecteur </a:t>
            </a:r>
            <a:r>
              <a:rPr sz="1200" b="1" u="heavy" dirty="0">
                <a:uFill>
                  <a:solidFill>
                    <a:srgbClr val="000000"/>
                  </a:solidFill>
                </a:uFill>
                <a:latin typeface="Arial"/>
                <a:cs typeface="Arial"/>
              </a:rPr>
              <a:t>(ou grille </a:t>
            </a:r>
            <a:r>
              <a:rPr sz="1200" b="1" u="heavy" spc="-5" dirty="0">
                <a:uFill>
                  <a:solidFill>
                    <a:srgbClr val="000000"/>
                  </a:solidFill>
                </a:uFill>
                <a:latin typeface="Arial"/>
                <a:cs typeface="Arial"/>
              </a:rPr>
              <a:t>anti-écho) </a:t>
            </a:r>
            <a:r>
              <a:rPr sz="1200" dirty="0">
                <a:latin typeface="Arial"/>
                <a:cs typeface="Arial"/>
              </a:rPr>
              <a:t>: </a:t>
            </a:r>
            <a:r>
              <a:rPr sz="1200" spc="-5" dirty="0">
                <a:latin typeface="Arial"/>
                <a:cs typeface="Arial"/>
              </a:rPr>
              <a:t>protège des  ondes venant de l’arrière et supprime le  dédoublement de l’image sur le téléviseur.</a:t>
            </a:r>
            <a:endParaRPr sz="1200">
              <a:latin typeface="Arial"/>
              <a:cs typeface="Arial"/>
            </a:endParaRPr>
          </a:p>
          <a:p>
            <a:pPr marL="3020060" marR="67310" algn="just">
              <a:lnSpc>
                <a:spcPts val="1380"/>
              </a:lnSpc>
              <a:spcBef>
                <a:spcPts val="575"/>
              </a:spcBef>
            </a:pPr>
            <a:r>
              <a:rPr sz="1200" b="1" u="heavy" spc="-5" dirty="0">
                <a:uFill>
                  <a:solidFill>
                    <a:srgbClr val="000000"/>
                  </a:solidFill>
                </a:uFill>
                <a:latin typeface="Arial"/>
                <a:cs typeface="Arial"/>
              </a:rPr>
              <a:t>Câble coaxial </a:t>
            </a:r>
            <a:r>
              <a:rPr sz="1200" b="1" u="heavy" spc="5" dirty="0">
                <a:uFill>
                  <a:solidFill>
                    <a:srgbClr val="000000"/>
                  </a:solidFill>
                </a:uFill>
                <a:latin typeface="Arial"/>
                <a:cs typeface="Arial"/>
              </a:rPr>
              <a:t>(75Ω) </a:t>
            </a:r>
            <a:r>
              <a:rPr sz="1200" dirty="0">
                <a:latin typeface="Arial"/>
                <a:cs typeface="Arial"/>
              </a:rPr>
              <a:t>: </a:t>
            </a:r>
            <a:r>
              <a:rPr sz="1200" spc="-5" dirty="0">
                <a:latin typeface="Arial"/>
                <a:cs typeface="Arial"/>
              </a:rPr>
              <a:t>relie l’antenne au TV en  véhiculant les images et le son, sa qualité peut  avoir une influence sur le rendu des images. La  norme 17 VATC, correspond </a:t>
            </a:r>
            <a:r>
              <a:rPr sz="1200" dirty="0">
                <a:latin typeface="Arial"/>
                <a:cs typeface="Arial"/>
              </a:rPr>
              <a:t>à </a:t>
            </a:r>
            <a:r>
              <a:rPr sz="1200" spc="-5" dirty="0">
                <a:latin typeface="Arial"/>
                <a:cs typeface="Arial"/>
              </a:rPr>
              <a:t>une perte de 17dB  pour 100m de câble. Pour un fonctionnement  optimal, l’impédance caractéristique du câble doit  être la même que l’impédance d’entrée du  récepteur 50 ou</a:t>
            </a:r>
            <a:r>
              <a:rPr sz="1200" spc="5" dirty="0">
                <a:latin typeface="Arial"/>
                <a:cs typeface="Arial"/>
              </a:rPr>
              <a:t> </a:t>
            </a:r>
            <a:r>
              <a:rPr sz="1200" spc="-10" dirty="0">
                <a:latin typeface="Arial"/>
                <a:cs typeface="Arial"/>
              </a:rPr>
              <a:t>75Ω.</a:t>
            </a:r>
            <a:endParaRPr sz="1200">
              <a:latin typeface="Arial"/>
              <a:cs typeface="Arial"/>
            </a:endParaRPr>
          </a:p>
          <a:p>
            <a:pPr marL="3020060" marR="66675" algn="just">
              <a:lnSpc>
                <a:spcPts val="1380"/>
              </a:lnSpc>
              <a:spcBef>
                <a:spcPts val="580"/>
              </a:spcBef>
            </a:pPr>
            <a:r>
              <a:rPr sz="1200" b="1" u="heavy" spc="-5" dirty="0">
                <a:uFill>
                  <a:solidFill>
                    <a:srgbClr val="000000"/>
                  </a:solidFill>
                </a:uFill>
                <a:latin typeface="Arial"/>
                <a:cs typeface="Arial"/>
              </a:rPr>
              <a:t>Coupleur </a:t>
            </a:r>
            <a:r>
              <a:rPr sz="1200" dirty="0">
                <a:latin typeface="Arial"/>
                <a:cs typeface="Arial"/>
              </a:rPr>
              <a:t>: </a:t>
            </a:r>
            <a:r>
              <a:rPr sz="1200" spc="-5" dirty="0">
                <a:latin typeface="Arial"/>
                <a:cs typeface="Arial"/>
              </a:rPr>
              <a:t>regroupe les signaux issus de chaque  antenne et les dirige sur un seul câble vers le ou  les téléviseurs.</a:t>
            </a:r>
            <a:endParaRPr sz="1200">
              <a:latin typeface="Arial"/>
              <a:cs typeface="Arial"/>
            </a:endParaRPr>
          </a:p>
          <a:p>
            <a:pPr marL="3020060" marR="67945" algn="just">
              <a:lnSpc>
                <a:spcPts val="1380"/>
              </a:lnSpc>
              <a:spcBef>
                <a:spcPts val="570"/>
              </a:spcBef>
            </a:pPr>
            <a:r>
              <a:rPr sz="1200" b="1" u="heavy" dirty="0">
                <a:uFill>
                  <a:solidFill>
                    <a:srgbClr val="000000"/>
                  </a:solidFill>
                </a:uFill>
                <a:latin typeface="Arial"/>
                <a:cs typeface="Arial"/>
              </a:rPr>
              <a:t>Amplificateur </a:t>
            </a:r>
            <a:r>
              <a:rPr sz="1200" dirty="0">
                <a:latin typeface="Arial"/>
                <a:cs typeface="Arial"/>
              </a:rPr>
              <a:t>: </a:t>
            </a:r>
            <a:r>
              <a:rPr sz="1200" spc="-5" dirty="0">
                <a:latin typeface="Arial"/>
                <a:cs typeface="Arial"/>
              </a:rPr>
              <a:t>avec son alimentation permet  d’avoir un signal suffisamment grand pour être  </a:t>
            </a:r>
            <a:r>
              <a:rPr sz="1200" dirty="0">
                <a:latin typeface="Arial"/>
                <a:cs typeface="Arial"/>
              </a:rPr>
              <a:t>transporté </a:t>
            </a:r>
            <a:r>
              <a:rPr sz="1200" spc="-5" dirty="0">
                <a:latin typeface="Arial"/>
                <a:cs typeface="Arial"/>
              </a:rPr>
              <a:t>jusqu’au </a:t>
            </a:r>
            <a:r>
              <a:rPr sz="1200" dirty="0">
                <a:latin typeface="Arial"/>
                <a:cs typeface="Arial"/>
              </a:rPr>
              <a:t>TV.</a:t>
            </a:r>
            <a:endParaRPr sz="120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10" name="object 10"/>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26</a:t>
            </a:fld>
            <a:r>
              <a:rPr spc="-5" dirty="0"/>
              <a:t>/30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5" name="object 5"/>
          <p:cNvSpPr txBox="1"/>
          <p:nvPr/>
        </p:nvSpPr>
        <p:spPr>
          <a:xfrm>
            <a:off x="527558" y="640866"/>
            <a:ext cx="6506209" cy="765810"/>
          </a:xfrm>
          <a:prstGeom prst="rect">
            <a:avLst/>
          </a:prstGeom>
        </p:spPr>
        <p:txBody>
          <a:bodyPr vert="horz" wrap="square" lIns="0" tIns="102870" rIns="0" bIns="0" rtlCol="0">
            <a:spAutoFit/>
          </a:bodyPr>
          <a:lstStyle/>
          <a:p>
            <a:pPr marL="12700">
              <a:lnSpc>
                <a:spcPct val="100000"/>
              </a:lnSpc>
              <a:spcBef>
                <a:spcPts val="810"/>
              </a:spcBef>
            </a:pPr>
            <a:r>
              <a:rPr sz="1400" b="1" u="heavy" spc="-5" dirty="0">
                <a:solidFill>
                  <a:srgbClr val="0000FF"/>
                </a:solidFill>
                <a:uFill>
                  <a:solidFill>
                    <a:srgbClr val="0000FF"/>
                  </a:solidFill>
                </a:uFill>
                <a:latin typeface="Comic Sans MS"/>
                <a:cs typeface="Comic Sans MS"/>
              </a:rPr>
              <a:t>C.6.3 </a:t>
            </a:r>
            <a:r>
              <a:rPr sz="1400" b="1" u="heavy" spc="-10" dirty="0">
                <a:solidFill>
                  <a:srgbClr val="0000FF"/>
                </a:solidFill>
                <a:uFill>
                  <a:solidFill>
                    <a:srgbClr val="0000FF"/>
                  </a:solidFill>
                </a:uFill>
                <a:latin typeface="Comic Sans MS"/>
                <a:cs typeface="Comic Sans MS"/>
              </a:rPr>
              <a:t>Antennes</a:t>
            </a:r>
            <a:r>
              <a:rPr sz="1400" b="1" u="heavy" spc="-5" dirty="0">
                <a:solidFill>
                  <a:srgbClr val="0000FF"/>
                </a:solidFill>
                <a:uFill>
                  <a:solidFill>
                    <a:srgbClr val="0000FF"/>
                  </a:solidFill>
                </a:uFill>
                <a:latin typeface="Comic Sans MS"/>
                <a:cs typeface="Comic Sans MS"/>
              </a:rPr>
              <a:t> </a:t>
            </a:r>
            <a:r>
              <a:rPr sz="1400" b="1" u="heavy" spc="-10" dirty="0">
                <a:solidFill>
                  <a:srgbClr val="0000FF"/>
                </a:solidFill>
                <a:uFill>
                  <a:solidFill>
                    <a:srgbClr val="0000FF"/>
                  </a:solidFill>
                </a:uFill>
                <a:latin typeface="Comic Sans MS"/>
                <a:cs typeface="Comic Sans MS"/>
              </a:rPr>
              <a:t>paraboliques</a:t>
            </a:r>
            <a:endParaRPr sz="1400">
              <a:latin typeface="Comic Sans MS"/>
              <a:cs typeface="Comic Sans MS"/>
            </a:endParaRPr>
          </a:p>
          <a:p>
            <a:pPr marL="12700" marR="5080">
              <a:lnSpc>
                <a:spcPts val="1380"/>
              </a:lnSpc>
              <a:spcBef>
                <a:spcPts val="710"/>
              </a:spcBef>
            </a:pPr>
            <a:r>
              <a:rPr sz="1200" spc="-5" dirty="0">
                <a:latin typeface="Arial"/>
                <a:cs typeface="Arial"/>
              </a:rPr>
              <a:t>Les ondes électromagnétiques envoyées par le satellite sont "concentrées" par le réflecteur  parabolique sur la </a:t>
            </a:r>
            <a:r>
              <a:rPr sz="1200" dirty="0">
                <a:latin typeface="Arial"/>
                <a:cs typeface="Arial"/>
              </a:rPr>
              <a:t>tête </a:t>
            </a:r>
            <a:r>
              <a:rPr sz="1200" spc="-5" dirty="0">
                <a:latin typeface="Arial"/>
                <a:cs typeface="Arial"/>
              </a:rPr>
              <a:t>de</a:t>
            </a:r>
            <a:r>
              <a:rPr sz="1200" spc="10" dirty="0">
                <a:latin typeface="Arial"/>
                <a:cs typeface="Arial"/>
              </a:rPr>
              <a:t> </a:t>
            </a:r>
            <a:r>
              <a:rPr sz="1200" spc="-5" dirty="0">
                <a:latin typeface="Arial"/>
                <a:cs typeface="Arial"/>
              </a:rPr>
              <a:t>réception.</a:t>
            </a:r>
            <a:endParaRPr sz="1200">
              <a:latin typeface="Arial"/>
              <a:cs typeface="Arial"/>
            </a:endParaRPr>
          </a:p>
        </p:txBody>
      </p:sp>
      <p:sp>
        <p:nvSpPr>
          <p:cNvPr id="6" name="object 6"/>
          <p:cNvSpPr txBox="1"/>
          <p:nvPr/>
        </p:nvSpPr>
        <p:spPr>
          <a:xfrm>
            <a:off x="527558" y="4819900"/>
            <a:ext cx="6506209" cy="489013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La </a:t>
            </a:r>
            <a:r>
              <a:rPr sz="1200" dirty="0">
                <a:latin typeface="Arial"/>
                <a:cs typeface="Arial"/>
              </a:rPr>
              <a:t>tête </a:t>
            </a:r>
            <a:r>
              <a:rPr sz="1200" spc="-5" dirty="0">
                <a:latin typeface="Arial"/>
                <a:cs typeface="Arial"/>
              </a:rPr>
              <a:t>est reliée au récepteur par un câble "75 ohms" dans lequel vont </a:t>
            </a:r>
            <a:r>
              <a:rPr sz="1200" dirty="0">
                <a:latin typeface="Arial"/>
                <a:cs typeface="Arial"/>
              </a:rPr>
              <a:t>transiter</a:t>
            </a:r>
            <a:r>
              <a:rPr sz="1200" spc="50" dirty="0">
                <a:latin typeface="Arial"/>
                <a:cs typeface="Arial"/>
              </a:rPr>
              <a:t> </a:t>
            </a:r>
            <a:r>
              <a:rPr sz="1200" dirty="0">
                <a:latin typeface="Arial"/>
                <a:cs typeface="Arial"/>
              </a:rPr>
              <a:t>:</a:t>
            </a:r>
            <a:endParaRPr sz="1200">
              <a:latin typeface="Arial"/>
              <a:cs typeface="Arial"/>
            </a:endParaRPr>
          </a:p>
          <a:p>
            <a:pPr marL="469900" indent="-228600">
              <a:lnSpc>
                <a:spcPct val="100000"/>
              </a:lnSpc>
              <a:spcBef>
                <a:spcPts val="20"/>
              </a:spcBef>
              <a:buFont typeface="Symbol"/>
              <a:buChar char=""/>
              <a:tabLst>
                <a:tab pos="469265" algn="l"/>
                <a:tab pos="469900" algn="l"/>
              </a:tabLst>
            </a:pPr>
            <a:r>
              <a:rPr sz="1200" spc="-5" dirty="0">
                <a:latin typeface="Arial"/>
                <a:cs typeface="Arial"/>
              </a:rPr>
              <a:t>Les </a:t>
            </a:r>
            <a:r>
              <a:rPr sz="1200" dirty="0">
                <a:latin typeface="Arial"/>
                <a:cs typeface="Arial"/>
              </a:rPr>
              <a:t>fréquences transposées (tête vers</a:t>
            </a:r>
            <a:r>
              <a:rPr sz="1200" spc="-5" dirty="0">
                <a:latin typeface="Arial"/>
                <a:cs typeface="Arial"/>
              </a:rPr>
              <a:t> </a:t>
            </a:r>
            <a:r>
              <a:rPr sz="1200" dirty="0">
                <a:latin typeface="Arial"/>
                <a:cs typeface="Arial"/>
              </a:rPr>
              <a:t>récepteurs)</a:t>
            </a:r>
            <a:endParaRPr sz="1200">
              <a:latin typeface="Arial"/>
              <a:cs typeface="Arial"/>
            </a:endParaRPr>
          </a:p>
          <a:p>
            <a:pPr marL="469900" indent="-228600">
              <a:lnSpc>
                <a:spcPct val="100000"/>
              </a:lnSpc>
              <a:spcBef>
                <a:spcPts val="25"/>
              </a:spcBef>
              <a:buFont typeface="Symbol"/>
              <a:buChar char=""/>
              <a:tabLst>
                <a:tab pos="469265" algn="l"/>
                <a:tab pos="469900" algn="l"/>
              </a:tabLst>
            </a:pPr>
            <a:r>
              <a:rPr sz="1200" spc="-5" dirty="0">
                <a:latin typeface="Arial"/>
                <a:cs typeface="Arial"/>
              </a:rPr>
              <a:t>L’alimentation de la tête en énergie</a:t>
            </a:r>
            <a:r>
              <a:rPr sz="1200" spc="15" dirty="0">
                <a:latin typeface="Arial"/>
                <a:cs typeface="Arial"/>
              </a:rPr>
              <a:t> </a:t>
            </a:r>
            <a:r>
              <a:rPr sz="1200" spc="-5" dirty="0">
                <a:latin typeface="Arial"/>
                <a:cs typeface="Arial"/>
              </a:rPr>
              <a:t>(13/18V).</a:t>
            </a:r>
            <a:endParaRPr sz="1200">
              <a:latin typeface="Arial"/>
              <a:cs typeface="Arial"/>
            </a:endParaRPr>
          </a:p>
          <a:p>
            <a:pPr marL="469900" marR="5080" indent="-228600">
              <a:lnSpc>
                <a:spcPts val="1370"/>
              </a:lnSpc>
              <a:spcBef>
                <a:spcPts val="125"/>
              </a:spcBef>
              <a:buFont typeface="Symbol"/>
              <a:buChar char=""/>
              <a:tabLst>
                <a:tab pos="469265" algn="l"/>
                <a:tab pos="469900" algn="l"/>
              </a:tabLst>
            </a:pPr>
            <a:r>
              <a:rPr sz="1200" spc="-5" dirty="0">
                <a:latin typeface="Arial"/>
                <a:cs typeface="Arial"/>
              </a:rPr>
              <a:t>Un signal carré </a:t>
            </a:r>
            <a:r>
              <a:rPr sz="1200" dirty="0">
                <a:latin typeface="Arial"/>
                <a:cs typeface="Arial"/>
              </a:rPr>
              <a:t>à </a:t>
            </a:r>
            <a:r>
              <a:rPr sz="1200" spc="-5" dirty="0">
                <a:latin typeface="Arial"/>
                <a:cs typeface="Arial"/>
              </a:rPr>
              <a:t>22 KHz indiquant </a:t>
            </a:r>
            <a:r>
              <a:rPr sz="1200" dirty="0">
                <a:latin typeface="Arial"/>
                <a:cs typeface="Arial"/>
              </a:rPr>
              <a:t>à </a:t>
            </a:r>
            <a:r>
              <a:rPr sz="1200" spc="-5" dirty="0">
                <a:latin typeface="Arial"/>
                <a:cs typeface="Arial"/>
              </a:rPr>
              <a:t>la tête quel "oscillateur local" (OL) doit être utilisé  par celle-ci.</a:t>
            </a:r>
            <a:endParaRPr sz="1200">
              <a:latin typeface="Arial"/>
              <a:cs typeface="Arial"/>
            </a:endParaRPr>
          </a:p>
          <a:p>
            <a:pPr marL="12700" marR="5080">
              <a:lnSpc>
                <a:spcPts val="1380"/>
              </a:lnSpc>
              <a:spcBef>
                <a:spcPts val="5"/>
              </a:spcBef>
            </a:pPr>
            <a:r>
              <a:rPr sz="1200" spc="-5" dirty="0">
                <a:latin typeface="Arial"/>
                <a:cs typeface="Arial"/>
              </a:rPr>
              <a:t>Le récepteur dispose de prises permettant de brancher un téléviseur, un magnétoscope, une  chaîne Hi-Fi, des équipements informatiques ou de communication (récepteurs</a:t>
            </a:r>
            <a:r>
              <a:rPr sz="1200" spc="15" dirty="0">
                <a:latin typeface="Arial"/>
                <a:cs typeface="Arial"/>
              </a:rPr>
              <a:t> </a:t>
            </a:r>
            <a:r>
              <a:rPr sz="1200" spc="-5" dirty="0">
                <a:latin typeface="Arial"/>
                <a:cs typeface="Arial"/>
              </a:rPr>
              <a:t>numériques)</a:t>
            </a:r>
            <a:endParaRPr sz="1200">
              <a:latin typeface="Arial"/>
              <a:cs typeface="Arial"/>
            </a:endParaRPr>
          </a:p>
          <a:p>
            <a:pPr>
              <a:lnSpc>
                <a:spcPct val="100000"/>
              </a:lnSpc>
              <a:spcBef>
                <a:spcPts val="15"/>
              </a:spcBef>
            </a:pPr>
            <a:endParaRPr sz="1500">
              <a:latin typeface="Arial"/>
              <a:cs typeface="Arial"/>
            </a:endParaRPr>
          </a:p>
          <a:p>
            <a:pPr marL="3021330" marR="72390" algn="just">
              <a:lnSpc>
                <a:spcPts val="1380"/>
              </a:lnSpc>
            </a:pPr>
            <a:r>
              <a:rPr sz="1200" b="1" u="heavy" dirty="0">
                <a:uFill>
                  <a:solidFill>
                    <a:srgbClr val="000000"/>
                  </a:solidFill>
                </a:uFill>
                <a:latin typeface="Arial"/>
                <a:cs typeface="Arial"/>
              </a:rPr>
              <a:t>Parabole (réflecteur) </a:t>
            </a:r>
            <a:r>
              <a:rPr sz="1200" dirty="0">
                <a:latin typeface="Arial"/>
                <a:cs typeface="Arial"/>
              </a:rPr>
              <a:t>: </a:t>
            </a:r>
            <a:r>
              <a:rPr sz="1200" spc="-5" dirty="0">
                <a:latin typeface="Arial"/>
                <a:cs typeface="Arial"/>
              </a:rPr>
              <a:t>capte et concentre le  signal issu d’un satellite. Existe dans différents  diamètres et</a:t>
            </a:r>
            <a:r>
              <a:rPr sz="1200" dirty="0">
                <a:latin typeface="Arial"/>
                <a:cs typeface="Arial"/>
              </a:rPr>
              <a:t> matières.</a:t>
            </a:r>
            <a:endParaRPr sz="1200">
              <a:latin typeface="Arial"/>
              <a:cs typeface="Arial"/>
            </a:endParaRPr>
          </a:p>
          <a:p>
            <a:pPr marL="3021330" marR="71755" algn="just">
              <a:lnSpc>
                <a:spcPts val="1380"/>
              </a:lnSpc>
              <a:spcBef>
                <a:spcPts val="570"/>
              </a:spcBef>
            </a:pPr>
            <a:r>
              <a:rPr sz="1200" b="1" u="heavy" dirty="0">
                <a:uFill>
                  <a:solidFill>
                    <a:srgbClr val="000000"/>
                  </a:solidFill>
                </a:uFill>
                <a:latin typeface="Arial"/>
                <a:cs typeface="Arial"/>
              </a:rPr>
              <a:t>Tête </a:t>
            </a:r>
            <a:r>
              <a:rPr sz="1200" b="1" u="heavy" spc="-5" dirty="0">
                <a:uFill>
                  <a:solidFill>
                    <a:srgbClr val="000000"/>
                  </a:solidFill>
                </a:uFill>
                <a:latin typeface="Arial"/>
                <a:cs typeface="Arial"/>
              </a:rPr>
              <a:t>(convertisseur) </a:t>
            </a:r>
            <a:r>
              <a:rPr sz="1200" dirty="0">
                <a:latin typeface="Arial"/>
                <a:cs typeface="Arial"/>
              </a:rPr>
              <a:t>: </a:t>
            </a:r>
            <a:r>
              <a:rPr sz="1200" spc="-5" dirty="0">
                <a:latin typeface="Arial"/>
                <a:cs typeface="Arial"/>
              </a:rPr>
              <a:t>reçoit le signal  électromagnétique et le transforme en un signal  électrique (tension).</a:t>
            </a:r>
            <a:endParaRPr sz="1200">
              <a:latin typeface="Arial"/>
              <a:cs typeface="Arial"/>
            </a:endParaRPr>
          </a:p>
          <a:p>
            <a:pPr marL="3021330" marR="72390" algn="just">
              <a:lnSpc>
                <a:spcPts val="1380"/>
              </a:lnSpc>
              <a:spcBef>
                <a:spcPts val="575"/>
              </a:spcBef>
            </a:pPr>
            <a:r>
              <a:rPr sz="1200" b="1" u="heavy" dirty="0">
                <a:uFill>
                  <a:solidFill>
                    <a:srgbClr val="000000"/>
                  </a:solidFill>
                </a:uFill>
                <a:latin typeface="Arial"/>
                <a:cs typeface="Arial"/>
              </a:rPr>
              <a:t>Moteur :</a:t>
            </a:r>
            <a:r>
              <a:rPr sz="1200" b="1" dirty="0">
                <a:latin typeface="Arial"/>
                <a:cs typeface="Arial"/>
              </a:rPr>
              <a:t> </a:t>
            </a:r>
            <a:r>
              <a:rPr sz="1200" spc="-5" dirty="0">
                <a:latin typeface="Arial"/>
                <a:cs typeface="Arial"/>
              </a:rPr>
              <a:t>déplace l’antenne vers différents  satellites, ce qui permet la réception de  nombreuses </a:t>
            </a:r>
            <a:r>
              <a:rPr sz="1200" dirty="0">
                <a:latin typeface="Arial"/>
                <a:cs typeface="Arial"/>
              </a:rPr>
              <a:t>chaînes.</a:t>
            </a:r>
            <a:endParaRPr sz="1200">
              <a:latin typeface="Arial"/>
              <a:cs typeface="Arial"/>
            </a:endParaRPr>
          </a:p>
          <a:p>
            <a:pPr marL="3021330" marR="72390" algn="just">
              <a:lnSpc>
                <a:spcPts val="1380"/>
              </a:lnSpc>
              <a:spcBef>
                <a:spcPts val="575"/>
              </a:spcBef>
            </a:pPr>
            <a:r>
              <a:rPr sz="1200" b="1" u="heavy" spc="-5" dirty="0">
                <a:uFill>
                  <a:solidFill>
                    <a:srgbClr val="000000"/>
                  </a:solidFill>
                </a:uFill>
                <a:latin typeface="Arial"/>
                <a:cs typeface="Arial"/>
              </a:rPr>
              <a:t>Démodulateur </a:t>
            </a:r>
            <a:r>
              <a:rPr sz="1200" dirty="0">
                <a:latin typeface="Arial"/>
                <a:cs typeface="Arial"/>
              </a:rPr>
              <a:t>: </a:t>
            </a:r>
            <a:r>
              <a:rPr sz="1200" spc="-5" dirty="0">
                <a:latin typeface="Arial"/>
                <a:cs typeface="Arial"/>
              </a:rPr>
              <a:t>permet la conversion des  signaux vers le TV pour les chaînes</a:t>
            </a:r>
            <a:r>
              <a:rPr sz="1200" spc="-20" dirty="0">
                <a:latin typeface="Arial"/>
                <a:cs typeface="Arial"/>
              </a:rPr>
              <a:t> </a:t>
            </a:r>
            <a:r>
              <a:rPr sz="1200" spc="-5" dirty="0">
                <a:latin typeface="Arial"/>
                <a:cs typeface="Arial"/>
              </a:rPr>
              <a:t>analogiques.</a:t>
            </a:r>
            <a:endParaRPr sz="1200">
              <a:latin typeface="Arial"/>
              <a:cs typeface="Arial"/>
            </a:endParaRPr>
          </a:p>
          <a:p>
            <a:pPr marL="3021330" marR="72390" algn="just">
              <a:lnSpc>
                <a:spcPct val="102299"/>
              </a:lnSpc>
              <a:spcBef>
                <a:spcPts val="450"/>
              </a:spcBef>
            </a:pPr>
            <a:r>
              <a:rPr sz="1200" b="1" u="heavy" spc="-5" dirty="0">
                <a:uFill>
                  <a:solidFill>
                    <a:srgbClr val="000000"/>
                  </a:solidFill>
                </a:uFill>
                <a:latin typeface="Arial"/>
                <a:cs typeface="Arial"/>
              </a:rPr>
              <a:t>Décodeur </a:t>
            </a:r>
            <a:r>
              <a:rPr sz="1200" dirty="0">
                <a:latin typeface="Arial"/>
                <a:cs typeface="Arial"/>
              </a:rPr>
              <a:t>: </a:t>
            </a:r>
            <a:r>
              <a:rPr sz="1200" spc="-5" dirty="0">
                <a:latin typeface="Arial"/>
                <a:cs typeface="Arial"/>
              </a:rPr>
              <a:t>fait le décodage du signal pour qu’il  soit lisible par le TV. </a:t>
            </a:r>
            <a:r>
              <a:rPr sz="1200" spc="-5" dirty="0">
                <a:latin typeface="Symbol"/>
                <a:cs typeface="Symbol"/>
              </a:rPr>
              <a:t></a:t>
            </a:r>
            <a:r>
              <a:rPr sz="1200" spc="-5" dirty="0">
                <a:latin typeface="Arial"/>
                <a:cs typeface="Arial"/>
              </a:rPr>
              <a:t>Free to air</a:t>
            </a:r>
            <a:r>
              <a:rPr sz="1200" spc="-5" dirty="0">
                <a:latin typeface="Symbol"/>
                <a:cs typeface="Symbol"/>
              </a:rPr>
              <a:t></a:t>
            </a:r>
            <a:r>
              <a:rPr sz="1200" spc="-5" dirty="0">
                <a:latin typeface="Times New Roman"/>
                <a:cs typeface="Times New Roman"/>
              </a:rPr>
              <a:t> </a:t>
            </a:r>
            <a:r>
              <a:rPr sz="1200" spc="-5" dirty="0">
                <a:latin typeface="Arial"/>
                <a:cs typeface="Arial"/>
              </a:rPr>
              <a:t>pour </a:t>
            </a:r>
            <a:r>
              <a:rPr sz="1200" dirty="0">
                <a:latin typeface="Arial"/>
                <a:cs typeface="Arial"/>
              </a:rPr>
              <a:t>toutes </a:t>
            </a:r>
            <a:r>
              <a:rPr sz="1200" spc="-5" dirty="0">
                <a:latin typeface="Arial"/>
                <a:cs typeface="Arial"/>
              </a:rPr>
              <a:t>les  chaînes non cryptées. </a:t>
            </a:r>
            <a:r>
              <a:rPr sz="1200" spc="-5" dirty="0">
                <a:latin typeface="Symbol"/>
                <a:cs typeface="Symbol"/>
              </a:rPr>
              <a:t></a:t>
            </a:r>
            <a:r>
              <a:rPr sz="1200" spc="-5" dirty="0">
                <a:latin typeface="Arial"/>
                <a:cs typeface="Arial"/>
              </a:rPr>
              <a:t>Viacess</a:t>
            </a:r>
            <a:r>
              <a:rPr sz="1200" spc="-5" dirty="0">
                <a:latin typeface="Symbol"/>
                <a:cs typeface="Symbol"/>
              </a:rPr>
              <a:t></a:t>
            </a:r>
            <a:r>
              <a:rPr sz="1200" spc="-5" dirty="0">
                <a:latin typeface="Times New Roman"/>
                <a:cs typeface="Times New Roman"/>
              </a:rPr>
              <a:t> </a:t>
            </a:r>
            <a:r>
              <a:rPr sz="1200" spc="-5" dirty="0">
                <a:latin typeface="Arial"/>
                <a:cs typeface="Arial"/>
              </a:rPr>
              <a:t>pour</a:t>
            </a:r>
            <a:r>
              <a:rPr sz="1200" spc="65" dirty="0">
                <a:latin typeface="Arial"/>
                <a:cs typeface="Arial"/>
              </a:rPr>
              <a:t> </a:t>
            </a:r>
            <a:r>
              <a:rPr sz="1200" spc="-5" dirty="0">
                <a:latin typeface="Arial"/>
                <a:cs typeface="Arial"/>
              </a:rPr>
              <a:t>Canal+.</a:t>
            </a:r>
            <a:endParaRPr sz="1200">
              <a:latin typeface="Arial"/>
              <a:cs typeface="Arial"/>
            </a:endParaRPr>
          </a:p>
          <a:p>
            <a:pPr marL="3021330" algn="just">
              <a:lnSpc>
                <a:spcPct val="100000"/>
              </a:lnSpc>
              <a:spcBef>
                <a:spcPts val="30"/>
              </a:spcBef>
            </a:pPr>
            <a:r>
              <a:rPr sz="1200" spc="-5" dirty="0">
                <a:latin typeface="Symbol"/>
                <a:cs typeface="Symbol"/>
              </a:rPr>
              <a:t></a:t>
            </a:r>
            <a:r>
              <a:rPr sz="1200" spc="-5" dirty="0">
                <a:latin typeface="Arial"/>
                <a:cs typeface="Arial"/>
              </a:rPr>
              <a:t>Médiaguard</a:t>
            </a:r>
            <a:r>
              <a:rPr sz="1200" spc="-5" dirty="0">
                <a:latin typeface="Symbol"/>
                <a:cs typeface="Symbol"/>
              </a:rPr>
              <a:t></a:t>
            </a:r>
            <a:r>
              <a:rPr sz="1200" spc="-5" dirty="0">
                <a:latin typeface="Times New Roman"/>
                <a:cs typeface="Times New Roman"/>
              </a:rPr>
              <a:t> </a:t>
            </a:r>
            <a:r>
              <a:rPr sz="1200" spc="-5" dirty="0">
                <a:latin typeface="Arial"/>
                <a:cs typeface="Arial"/>
              </a:rPr>
              <a:t>pour</a:t>
            </a:r>
            <a:r>
              <a:rPr sz="1200" spc="25" dirty="0">
                <a:latin typeface="Arial"/>
                <a:cs typeface="Arial"/>
              </a:rPr>
              <a:t> </a:t>
            </a:r>
            <a:r>
              <a:rPr sz="1200" dirty="0">
                <a:latin typeface="Arial"/>
                <a:cs typeface="Arial"/>
              </a:rPr>
              <a:t>TPS.</a:t>
            </a:r>
            <a:endParaRPr sz="1200">
              <a:latin typeface="Arial"/>
              <a:cs typeface="Arial"/>
            </a:endParaRPr>
          </a:p>
          <a:p>
            <a:pPr marL="3021330" marR="73025" algn="just">
              <a:lnSpc>
                <a:spcPts val="1380"/>
              </a:lnSpc>
              <a:spcBef>
                <a:spcPts val="605"/>
              </a:spcBef>
            </a:pPr>
            <a:r>
              <a:rPr sz="1200" b="1" u="heavy" dirty="0">
                <a:uFill>
                  <a:solidFill>
                    <a:srgbClr val="000000"/>
                  </a:solidFill>
                </a:uFill>
                <a:latin typeface="Arial"/>
                <a:cs typeface="Arial"/>
              </a:rPr>
              <a:t>Terminal numérique </a:t>
            </a:r>
            <a:r>
              <a:rPr sz="1200" dirty="0">
                <a:latin typeface="Arial"/>
                <a:cs typeface="Arial"/>
              </a:rPr>
              <a:t>: </a:t>
            </a:r>
            <a:r>
              <a:rPr sz="1200" spc="-5" dirty="0">
                <a:latin typeface="Arial"/>
                <a:cs typeface="Arial"/>
              </a:rPr>
              <a:t>idem pour les programmes  numériques.</a:t>
            </a:r>
            <a:endParaRPr sz="1200">
              <a:latin typeface="Arial"/>
              <a:cs typeface="Arial"/>
            </a:endParaRPr>
          </a:p>
        </p:txBody>
      </p:sp>
      <p:grpSp>
        <p:nvGrpSpPr>
          <p:cNvPr id="7" name="object 7"/>
          <p:cNvGrpSpPr/>
          <p:nvPr/>
        </p:nvGrpSpPr>
        <p:grpSpPr>
          <a:xfrm>
            <a:off x="2026157" y="1418844"/>
            <a:ext cx="2939415" cy="3298825"/>
            <a:chOff x="2026157" y="1418844"/>
            <a:chExt cx="2939415" cy="3298825"/>
          </a:xfrm>
        </p:grpSpPr>
        <p:sp>
          <p:nvSpPr>
            <p:cNvPr id="8" name="object 8"/>
            <p:cNvSpPr/>
            <p:nvPr/>
          </p:nvSpPr>
          <p:spPr>
            <a:xfrm>
              <a:off x="2030729" y="1423416"/>
              <a:ext cx="2929890" cy="3289935"/>
            </a:xfrm>
            <a:custGeom>
              <a:avLst/>
              <a:gdLst/>
              <a:ahLst/>
              <a:cxnLst/>
              <a:rect l="l" t="t" r="r" b="b"/>
              <a:pathLst>
                <a:path w="2929890" h="3289935">
                  <a:moveTo>
                    <a:pt x="0" y="3289554"/>
                  </a:moveTo>
                  <a:lnTo>
                    <a:pt x="2929890" y="3289554"/>
                  </a:lnTo>
                  <a:lnTo>
                    <a:pt x="2929890" y="0"/>
                  </a:lnTo>
                  <a:lnTo>
                    <a:pt x="0" y="0"/>
                  </a:lnTo>
                  <a:lnTo>
                    <a:pt x="0" y="3289554"/>
                  </a:lnTo>
                  <a:close/>
                </a:path>
              </a:pathLst>
            </a:custGeom>
            <a:ln w="9144">
              <a:solidFill>
                <a:srgbClr val="FF0000"/>
              </a:solidFill>
            </a:ln>
          </p:spPr>
          <p:txBody>
            <a:bodyPr wrap="square" lIns="0" tIns="0" rIns="0" bIns="0" rtlCol="0"/>
            <a:lstStyle/>
            <a:p>
              <a:endParaRPr/>
            </a:p>
          </p:txBody>
        </p:sp>
        <p:sp>
          <p:nvSpPr>
            <p:cNvPr id="9" name="object 9"/>
            <p:cNvSpPr/>
            <p:nvPr/>
          </p:nvSpPr>
          <p:spPr>
            <a:xfrm>
              <a:off x="2130551" y="1474466"/>
              <a:ext cx="2731007" cy="318744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241803" y="3874770"/>
              <a:ext cx="2365375" cy="712470"/>
            </a:xfrm>
            <a:custGeom>
              <a:avLst/>
              <a:gdLst/>
              <a:ahLst/>
              <a:cxnLst/>
              <a:rect l="l" t="t" r="r" b="b"/>
              <a:pathLst>
                <a:path w="2365375" h="712470">
                  <a:moveTo>
                    <a:pt x="0" y="680465"/>
                  </a:moveTo>
                  <a:lnTo>
                    <a:pt x="736092" y="680465"/>
                  </a:lnTo>
                  <a:lnTo>
                    <a:pt x="736092" y="257555"/>
                  </a:lnTo>
                  <a:lnTo>
                    <a:pt x="0" y="257555"/>
                  </a:lnTo>
                  <a:lnTo>
                    <a:pt x="0" y="680465"/>
                  </a:lnTo>
                  <a:close/>
                </a:path>
                <a:path w="2365375" h="712470">
                  <a:moveTo>
                    <a:pt x="1738121" y="152400"/>
                  </a:moveTo>
                  <a:lnTo>
                    <a:pt x="2365247" y="152400"/>
                  </a:lnTo>
                  <a:lnTo>
                    <a:pt x="2365247" y="0"/>
                  </a:lnTo>
                  <a:lnTo>
                    <a:pt x="1738121" y="0"/>
                  </a:lnTo>
                  <a:lnTo>
                    <a:pt x="1738121" y="152400"/>
                  </a:lnTo>
                  <a:close/>
                </a:path>
                <a:path w="2365375" h="712470">
                  <a:moveTo>
                    <a:pt x="1094232" y="712469"/>
                  </a:moveTo>
                  <a:lnTo>
                    <a:pt x="1599438" y="712469"/>
                  </a:lnTo>
                  <a:lnTo>
                    <a:pt x="1599438" y="231648"/>
                  </a:lnTo>
                  <a:lnTo>
                    <a:pt x="1094232" y="231648"/>
                  </a:lnTo>
                  <a:lnTo>
                    <a:pt x="1094232" y="712469"/>
                  </a:lnTo>
                  <a:close/>
                </a:path>
              </a:pathLst>
            </a:custGeom>
            <a:ln w="12954">
              <a:solidFill>
                <a:srgbClr val="000000"/>
              </a:solidFill>
            </a:ln>
          </p:spPr>
          <p:txBody>
            <a:bodyPr wrap="square" lIns="0" tIns="0" rIns="0" bIns="0" rtlCol="0"/>
            <a:lstStyle/>
            <a:p>
              <a:endParaRPr/>
            </a:p>
          </p:txBody>
        </p:sp>
      </p:grpSp>
      <p:sp>
        <p:nvSpPr>
          <p:cNvPr id="11" name="object 11"/>
          <p:cNvSpPr txBox="1"/>
          <p:nvPr/>
        </p:nvSpPr>
        <p:spPr>
          <a:xfrm>
            <a:off x="3871721" y="4472428"/>
            <a:ext cx="126364" cy="132715"/>
          </a:xfrm>
          <a:prstGeom prst="rect">
            <a:avLst/>
          </a:prstGeom>
        </p:spPr>
        <p:txBody>
          <a:bodyPr vert="horz" wrap="square" lIns="0" tIns="12700" rIns="0" bIns="0" rtlCol="0">
            <a:spAutoFit/>
          </a:bodyPr>
          <a:lstStyle/>
          <a:p>
            <a:pPr>
              <a:lnSpc>
                <a:spcPct val="100000"/>
              </a:lnSpc>
              <a:spcBef>
                <a:spcPts val="100"/>
              </a:spcBef>
            </a:pPr>
            <a:r>
              <a:rPr sz="700" b="1" spc="-5" dirty="0">
                <a:solidFill>
                  <a:srgbClr val="9A3300"/>
                </a:solidFill>
                <a:latin typeface="Arial"/>
                <a:cs typeface="Arial"/>
              </a:rPr>
              <a:t>TV</a:t>
            </a:r>
            <a:endParaRPr sz="700">
              <a:latin typeface="Arial"/>
              <a:cs typeface="Arial"/>
            </a:endParaRPr>
          </a:p>
        </p:txBody>
      </p:sp>
      <p:sp>
        <p:nvSpPr>
          <p:cNvPr id="12" name="object 12"/>
          <p:cNvSpPr txBox="1"/>
          <p:nvPr/>
        </p:nvSpPr>
        <p:spPr>
          <a:xfrm>
            <a:off x="3954779" y="4015990"/>
            <a:ext cx="692785" cy="116839"/>
          </a:xfrm>
          <a:prstGeom prst="rect">
            <a:avLst/>
          </a:prstGeom>
        </p:spPr>
        <p:txBody>
          <a:bodyPr vert="horz" wrap="square" lIns="0" tIns="12700" rIns="0" bIns="0" rtlCol="0">
            <a:spAutoFit/>
          </a:bodyPr>
          <a:lstStyle/>
          <a:p>
            <a:pPr>
              <a:lnSpc>
                <a:spcPct val="100000"/>
              </a:lnSpc>
              <a:spcBef>
                <a:spcPts val="100"/>
              </a:spcBef>
            </a:pPr>
            <a:r>
              <a:rPr sz="600" b="1" spc="-5" dirty="0">
                <a:solidFill>
                  <a:srgbClr val="9A3300"/>
                </a:solidFill>
                <a:latin typeface="Arial"/>
                <a:cs typeface="Arial"/>
              </a:rPr>
              <a:t>Récepteur</a:t>
            </a:r>
            <a:r>
              <a:rPr sz="600" b="1" spc="-15" dirty="0">
                <a:solidFill>
                  <a:srgbClr val="9A3300"/>
                </a:solidFill>
                <a:latin typeface="Arial"/>
                <a:cs typeface="Arial"/>
              </a:rPr>
              <a:t> </a:t>
            </a:r>
            <a:r>
              <a:rPr sz="600" b="1" spc="-5" dirty="0">
                <a:solidFill>
                  <a:srgbClr val="9A3300"/>
                </a:solidFill>
                <a:latin typeface="Arial"/>
                <a:cs typeface="Arial"/>
              </a:rPr>
              <a:t>satellite</a:t>
            </a:r>
            <a:endParaRPr sz="600">
              <a:latin typeface="Arial"/>
              <a:cs typeface="Arial"/>
            </a:endParaRPr>
          </a:p>
        </p:txBody>
      </p:sp>
      <p:sp>
        <p:nvSpPr>
          <p:cNvPr id="13" name="object 13"/>
          <p:cNvSpPr txBox="1"/>
          <p:nvPr/>
        </p:nvSpPr>
        <p:spPr>
          <a:xfrm>
            <a:off x="2319527" y="4534150"/>
            <a:ext cx="483234" cy="132715"/>
          </a:xfrm>
          <a:prstGeom prst="rect">
            <a:avLst/>
          </a:prstGeom>
        </p:spPr>
        <p:txBody>
          <a:bodyPr vert="horz" wrap="square" lIns="0" tIns="12700" rIns="0" bIns="0" rtlCol="0">
            <a:spAutoFit/>
          </a:bodyPr>
          <a:lstStyle/>
          <a:p>
            <a:pPr>
              <a:lnSpc>
                <a:spcPct val="100000"/>
              </a:lnSpc>
              <a:spcBef>
                <a:spcPts val="100"/>
              </a:spcBef>
            </a:pPr>
            <a:r>
              <a:rPr sz="700" spc="-5" dirty="0">
                <a:solidFill>
                  <a:srgbClr val="9A3300"/>
                </a:solidFill>
                <a:latin typeface="Arial"/>
                <a:cs typeface="Arial"/>
              </a:rPr>
              <a:t>Chaîne</a:t>
            </a:r>
            <a:r>
              <a:rPr sz="700" spc="-50" dirty="0">
                <a:solidFill>
                  <a:srgbClr val="9A3300"/>
                </a:solidFill>
                <a:latin typeface="Arial"/>
                <a:cs typeface="Arial"/>
              </a:rPr>
              <a:t> </a:t>
            </a:r>
            <a:r>
              <a:rPr sz="700" spc="-5" dirty="0">
                <a:solidFill>
                  <a:srgbClr val="9A3300"/>
                </a:solidFill>
                <a:latin typeface="Arial"/>
                <a:cs typeface="Arial"/>
              </a:rPr>
              <a:t>HiFi</a:t>
            </a:r>
            <a:endParaRPr sz="700">
              <a:latin typeface="Arial"/>
              <a:cs typeface="Arial"/>
            </a:endParaRPr>
          </a:p>
        </p:txBody>
      </p:sp>
      <p:sp>
        <p:nvSpPr>
          <p:cNvPr id="14" name="object 14"/>
          <p:cNvSpPr/>
          <p:nvPr/>
        </p:nvSpPr>
        <p:spPr>
          <a:xfrm>
            <a:off x="534923" y="6259829"/>
            <a:ext cx="2813304" cy="3380232"/>
          </a:xfrm>
          <a:prstGeom prst="rect">
            <a:avLst/>
          </a:prstGeom>
          <a:blipFill>
            <a:blip r:embed="rId4" cstate="print"/>
            <a:stretch>
              <a:fillRect/>
            </a:stretch>
          </a:blipFill>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16" name="object 16"/>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27</a:t>
            </a:fld>
            <a:r>
              <a:rPr spc="-5" dirty="0"/>
              <a:t>/30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grpSp>
        <p:nvGrpSpPr>
          <p:cNvPr id="5" name="object 5"/>
          <p:cNvGrpSpPr/>
          <p:nvPr/>
        </p:nvGrpSpPr>
        <p:grpSpPr>
          <a:xfrm>
            <a:off x="515112" y="2078732"/>
            <a:ext cx="6523990" cy="2945130"/>
            <a:chOff x="515112" y="2078732"/>
            <a:chExt cx="6523990" cy="2945130"/>
          </a:xfrm>
        </p:grpSpPr>
        <p:sp>
          <p:nvSpPr>
            <p:cNvPr id="6" name="object 6"/>
            <p:cNvSpPr/>
            <p:nvPr/>
          </p:nvSpPr>
          <p:spPr>
            <a:xfrm>
              <a:off x="540258" y="2078732"/>
              <a:ext cx="6472544" cy="286969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03910" y="3200400"/>
              <a:ext cx="5092700" cy="1610995"/>
            </a:xfrm>
            <a:custGeom>
              <a:avLst/>
              <a:gdLst/>
              <a:ahLst/>
              <a:cxnLst/>
              <a:rect l="l" t="t" r="r" b="b"/>
              <a:pathLst>
                <a:path w="5092700" h="1610995">
                  <a:moveTo>
                    <a:pt x="0" y="1610867"/>
                  </a:moveTo>
                  <a:lnTo>
                    <a:pt x="54077" y="1607616"/>
                  </a:lnTo>
                  <a:lnTo>
                    <a:pt x="108148" y="1604360"/>
                  </a:lnTo>
                  <a:lnTo>
                    <a:pt x="162207" y="1601093"/>
                  </a:lnTo>
                  <a:lnTo>
                    <a:pt x="216247" y="1597811"/>
                  </a:lnTo>
                  <a:lnTo>
                    <a:pt x="270263" y="1594509"/>
                  </a:lnTo>
                  <a:lnTo>
                    <a:pt x="324248" y="1591181"/>
                  </a:lnTo>
                  <a:lnTo>
                    <a:pt x="378197" y="1587823"/>
                  </a:lnTo>
                  <a:lnTo>
                    <a:pt x="432103" y="1584428"/>
                  </a:lnTo>
                  <a:lnTo>
                    <a:pt x="485959" y="1580993"/>
                  </a:lnTo>
                  <a:lnTo>
                    <a:pt x="539761" y="1577512"/>
                  </a:lnTo>
                  <a:lnTo>
                    <a:pt x="593502" y="1573979"/>
                  </a:lnTo>
                  <a:lnTo>
                    <a:pt x="647175" y="1570391"/>
                  </a:lnTo>
                  <a:lnTo>
                    <a:pt x="700774" y="1566741"/>
                  </a:lnTo>
                  <a:lnTo>
                    <a:pt x="754294" y="1563025"/>
                  </a:lnTo>
                  <a:lnTo>
                    <a:pt x="807729" y="1559237"/>
                  </a:lnTo>
                  <a:lnTo>
                    <a:pt x="861071" y="1555372"/>
                  </a:lnTo>
                  <a:lnTo>
                    <a:pt x="914316" y="1551426"/>
                  </a:lnTo>
                  <a:lnTo>
                    <a:pt x="967457" y="1547393"/>
                  </a:lnTo>
                  <a:lnTo>
                    <a:pt x="1020487" y="1543268"/>
                  </a:lnTo>
                  <a:lnTo>
                    <a:pt x="1073401" y="1539046"/>
                  </a:lnTo>
                  <a:lnTo>
                    <a:pt x="1126193" y="1534721"/>
                  </a:lnTo>
                  <a:lnTo>
                    <a:pt x="1178856" y="1530290"/>
                  </a:lnTo>
                  <a:lnTo>
                    <a:pt x="1231384" y="1525746"/>
                  </a:lnTo>
                  <a:lnTo>
                    <a:pt x="1283772" y="1521084"/>
                  </a:lnTo>
                  <a:lnTo>
                    <a:pt x="1336012" y="1516300"/>
                  </a:lnTo>
                  <a:lnTo>
                    <a:pt x="1388100" y="1511388"/>
                  </a:lnTo>
                  <a:lnTo>
                    <a:pt x="1440028" y="1506343"/>
                  </a:lnTo>
                  <a:lnTo>
                    <a:pt x="1491791" y="1501160"/>
                  </a:lnTo>
                  <a:lnTo>
                    <a:pt x="1543383" y="1495834"/>
                  </a:lnTo>
                  <a:lnTo>
                    <a:pt x="1594797" y="1490360"/>
                  </a:lnTo>
                  <a:lnTo>
                    <a:pt x="1646028" y="1484732"/>
                  </a:lnTo>
                  <a:lnTo>
                    <a:pt x="1697069" y="1478946"/>
                  </a:lnTo>
                  <a:lnTo>
                    <a:pt x="1747914" y="1472997"/>
                  </a:lnTo>
                  <a:lnTo>
                    <a:pt x="1798557" y="1466879"/>
                  </a:lnTo>
                  <a:lnTo>
                    <a:pt x="1848991" y="1460587"/>
                  </a:lnTo>
                  <a:lnTo>
                    <a:pt x="1899212" y="1454116"/>
                  </a:lnTo>
                  <a:lnTo>
                    <a:pt x="1949212" y="1447462"/>
                  </a:lnTo>
                  <a:lnTo>
                    <a:pt x="1998985" y="1440618"/>
                  </a:lnTo>
                  <a:lnTo>
                    <a:pt x="2048526" y="1433580"/>
                  </a:lnTo>
                  <a:lnTo>
                    <a:pt x="2097829" y="1426343"/>
                  </a:lnTo>
                  <a:lnTo>
                    <a:pt x="2146886" y="1418901"/>
                  </a:lnTo>
                  <a:lnTo>
                    <a:pt x="2195692" y="1411250"/>
                  </a:lnTo>
                  <a:lnTo>
                    <a:pt x="2244242" y="1403385"/>
                  </a:lnTo>
                  <a:lnTo>
                    <a:pt x="2292528" y="1395299"/>
                  </a:lnTo>
                  <a:lnTo>
                    <a:pt x="2340544" y="1386989"/>
                  </a:lnTo>
                  <a:lnTo>
                    <a:pt x="2388286" y="1378449"/>
                  </a:lnTo>
                  <a:lnTo>
                    <a:pt x="2435745" y="1369673"/>
                  </a:lnTo>
                  <a:lnTo>
                    <a:pt x="2482917" y="1360658"/>
                  </a:lnTo>
                  <a:lnTo>
                    <a:pt x="2529795" y="1351397"/>
                  </a:lnTo>
                  <a:lnTo>
                    <a:pt x="2576373" y="1341886"/>
                  </a:lnTo>
                  <a:lnTo>
                    <a:pt x="2622645" y="1332119"/>
                  </a:lnTo>
                  <a:lnTo>
                    <a:pt x="2668605" y="1322092"/>
                  </a:lnTo>
                  <a:lnTo>
                    <a:pt x="2714246" y="1311799"/>
                  </a:lnTo>
                  <a:lnTo>
                    <a:pt x="2759563" y="1301235"/>
                  </a:lnTo>
                  <a:lnTo>
                    <a:pt x="2804550" y="1290395"/>
                  </a:lnTo>
                  <a:lnTo>
                    <a:pt x="2849199" y="1279274"/>
                  </a:lnTo>
                  <a:lnTo>
                    <a:pt x="2893506" y="1267867"/>
                  </a:lnTo>
                  <a:lnTo>
                    <a:pt x="2937464" y="1256169"/>
                  </a:lnTo>
                  <a:lnTo>
                    <a:pt x="2981067" y="1244174"/>
                  </a:lnTo>
                  <a:lnTo>
                    <a:pt x="3024309" y="1231878"/>
                  </a:lnTo>
                  <a:lnTo>
                    <a:pt x="3067183" y="1219275"/>
                  </a:lnTo>
                  <a:lnTo>
                    <a:pt x="3109684" y="1206360"/>
                  </a:lnTo>
                  <a:lnTo>
                    <a:pt x="3151806" y="1193129"/>
                  </a:lnTo>
                  <a:lnTo>
                    <a:pt x="3193541" y="1179576"/>
                  </a:lnTo>
                  <a:lnTo>
                    <a:pt x="3242513" y="1162767"/>
                  </a:lnTo>
                  <a:lnTo>
                    <a:pt x="3291470" y="1144884"/>
                  </a:lnTo>
                  <a:lnTo>
                    <a:pt x="3340393" y="1125971"/>
                  </a:lnTo>
                  <a:lnTo>
                    <a:pt x="3389262" y="1106074"/>
                  </a:lnTo>
                  <a:lnTo>
                    <a:pt x="3438055" y="1085238"/>
                  </a:lnTo>
                  <a:lnTo>
                    <a:pt x="3486752" y="1063508"/>
                  </a:lnTo>
                  <a:lnTo>
                    <a:pt x="3535333" y="1040928"/>
                  </a:lnTo>
                  <a:lnTo>
                    <a:pt x="3583777" y="1017545"/>
                  </a:lnTo>
                  <a:lnTo>
                    <a:pt x="3632063" y="993404"/>
                  </a:lnTo>
                  <a:lnTo>
                    <a:pt x="3680172" y="968549"/>
                  </a:lnTo>
                  <a:lnTo>
                    <a:pt x="3728082" y="943025"/>
                  </a:lnTo>
                  <a:lnTo>
                    <a:pt x="3775774" y="916879"/>
                  </a:lnTo>
                  <a:lnTo>
                    <a:pt x="3823225" y="890154"/>
                  </a:lnTo>
                  <a:lnTo>
                    <a:pt x="3870417" y="862897"/>
                  </a:lnTo>
                  <a:lnTo>
                    <a:pt x="3917329" y="835151"/>
                  </a:lnTo>
                  <a:lnTo>
                    <a:pt x="3963939" y="806964"/>
                  </a:lnTo>
                  <a:lnTo>
                    <a:pt x="4010228" y="778379"/>
                  </a:lnTo>
                  <a:lnTo>
                    <a:pt x="4056174" y="749442"/>
                  </a:lnTo>
                  <a:lnTo>
                    <a:pt x="4101758" y="720197"/>
                  </a:lnTo>
                  <a:lnTo>
                    <a:pt x="4146959" y="690691"/>
                  </a:lnTo>
                  <a:lnTo>
                    <a:pt x="4191757" y="660968"/>
                  </a:lnTo>
                  <a:lnTo>
                    <a:pt x="4236130" y="631074"/>
                  </a:lnTo>
                  <a:lnTo>
                    <a:pt x="4280058" y="601053"/>
                  </a:lnTo>
                  <a:lnTo>
                    <a:pt x="4323521" y="570951"/>
                  </a:lnTo>
                  <a:lnTo>
                    <a:pt x="4366499" y="540813"/>
                  </a:lnTo>
                  <a:lnTo>
                    <a:pt x="4408970" y="510683"/>
                  </a:lnTo>
                  <a:lnTo>
                    <a:pt x="4450915" y="480608"/>
                  </a:lnTo>
                  <a:lnTo>
                    <a:pt x="4492312" y="450632"/>
                  </a:lnTo>
                  <a:lnTo>
                    <a:pt x="4533141" y="420801"/>
                  </a:lnTo>
                  <a:lnTo>
                    <a:pt x="4573382" y="391160"/>
                  </a:lnTo>
                  <a:lnTo>
                    <a:pt x="4613015" y="361753"/>
                  </a:lnTo>
                  <a:lnTo>
                    <a:pt x="4652018" y="332626"/>
                  </a:lnTo>
                  <a:lnTo>
                    <a:pt x="4690370" y="303824"/>
                  </a:lnTo>
                  <a:lnTo>
                    <a:pt x="4728053" y="275393"/>
                  </a:lnTo>
                  <a:lnTo>
                    <a:pt x="4765045" y="247377"/>
                  </a:lnTo>
                  <a:lnTo>
                    <a:pt x="4801325" y="219821"/>
                  </a:lnTo>
                  <a:lnTo>
                    <a:pt x="4836873" y="192772"/>
                  </a:lnTo>
                  <a:lnTo>
                    <a:pt x="4871669" y="166273"/>
                  </a:lnTo>
                  <a:lnTo>
                    <a:pt x="4905692" y="140370"/>
                  </a:lnTo>
                  <a:lnTo>
                    <a:pt x="4938921" y="115109"/>
                  </a:lnTo>
                  <a:lnTo>
                    <a:pt x="4971336" y="90533"/>
                  </a:lnTo>
                  <a:lnTo>
                    <a:pt x="5002916" y="66690"/>
                  </a:lnTo>
                  <a:lnTo>
                    <a:pt x="5033642" y="43623"/>
                  </a:lnTo>
                  <a:lnTo>
                    <a:pt x="5063492" y="21378"/>
                  </a:lnTo>
                  <a:lnTo>
                    <a:pt x="5092445" y="0"/>
                  </a:lnTo>
                </a:path>
              </a:pathLst>
            </a:custGeom>
            <a:ln w="63246">
              <a:solidFill>
                <a:srgbClr val="3365FF"/>
              </a:solidFill>
              <a:prstDash val="lgDash"/>
            </a:ln>
          </p:spPr>
          <p:txBody>
            <a:bodyPr wrap="square" lIns="0" tIns="0" rIns="0" bIns="0" rtlCol="0"/>
            <a:lstStyle/>
            <a:p>
              <a:endParaRPr/>
            </a:p>
          </p:txBody>
        </p:sp>
        <p:sp>
          <p:nvSpPr>
            <p:cNvPr id="8" name="object 8"/>
            <p:cNvSpPr/>
            <p:nvPr/>
          </p:nvSpPr>
          <p:spPr>
            <a:xfrm>
              <a:off x="5689091" y="3054096"/>
              <a:ext cx="429895" cy="375920"/>
            </a:xfrm>
            <a:custGeom>
              <a:avLst/>
              <a:gdLst/>
              <a:ahLst/>
              <a:cxnLst/>
              <a:rect l="l" t="t" r="r" b="b"/>
              <a:pathLst>
                <a:path w="429895" h="375920">
                  <a:moveTo>
                    <a:pt x="429768" y="0"/>
                  </a:moveTo>
                  <a:lnTo>
                    <a:pt x="0" y="54101"/>
                  </a:lnTo>
                  <a:lnTo>
                    <a:pt x="208787" y="147065"/>
                  </a:lnTo>
                  <a:lnTo>
                    <a:pt x="214884" y="375665"/>
                  </a:lnTo>
                  <a:lnTo>
                    <a:pt x="429768" y="0"/>
                  </a:lnTo>
                  <a:close/>
                </a:path>
              </a:pathLst>
            </a:custGeom>
            <a:solidFill>
              <a:srgbClr val="3365FF"/>
            </a:solidFill>
          </p:spPr>
          <p:txBody>
            <a:bodyPr wrap="square" lIns="0" tIns="0" rIns="0" bIns="0" rtlCol="0"/>
            <a:lstStyle/>
            <a:p>
              <a:endParaRPr/>
            </a:p>
          </p:txBody>
        </p:sp>
        <p:sp>
          <p:nvSpPr>
            <p:cNvPr id="9" name="object 9"/>
            <p:cNvSpPr/>
            <p:nvPr/>
          </p:nvSpPr>
          <p:spPr>
            <a:xfrm>
              <a:off x="515112" y="4901183"/>
              <a:ext cx="6523990" cy="123189"/>
            </a:xfrm>
            <a:custGeom>
              <a:avLst/>
              <a:gdLst/>
              <a:ahLst/>
              <a:cxnLst/>
              <a:rect l="l" t="t" r="r" b="b"/>
              <a:pathLst>
                <a:path w="6523990" h="123189">
                  <a:moveTo>
                    <a:pt x="6523482" y="0"/>
                  </a:moveTo>
                  <a:lnTo>
                    <a:pt x="0" y="0"/>
                  </a:lnTo>
                  <a:lnTo>
                    <a:pt x="0" y="122682"/>
                  </a:lnTo>
                  <a:lnTo>
                    <a:pt x="6523482" y="122682"/>
                  </a:lnTo>
                  <a:lnTo>
                    <a:pt x="6523482" y="0"/>
                  </a:lnTo>
                  <a:close/>
                </a:path>
              </a:pathLst>
            </a:custGeom>
            <a:solidFill>
              <a:srgbClr val="FFFFFF"/>
            </a:solidFill>
          </p:spPr>
          <p:txBody>
            <a:bodyPr wrap="square" lIns="0" tIns="0" rIns="0" bIns="0" rtlCol="0"/>
            <a:lstStyle/>
            <a:p>
              <a:endParaRPr/>
            </a:p>
          </p:txBody>
        </p:sp>
      </p:grpSp>
      <p:sp>
        <p:nvSpPr>
          <p:cNvPr id="10" name="object 10"/>
          <p:cNvSpPr/>
          <p:nvPr/>
        </p:nvSpPr>
        <p:spPr>
          <a:xfrm>
            <a:off x="2242566" y="6686550"/>
            <a:ext cx="414655" cy="185420"/>
          </a:xfrm>
          <a:custGeom>
            <a:avLst/>
            <a:gdLst/>
            <a:ahLst/>
            <a:cxnLst/>
            <a:rect l="l" t="t" r="r" b="b"/>
            <a:pathLst>
              <a:path w="414655" h="185420">
                <a:moveTo>
                  <a:pt x="414528" y="0"/>
                </a:moveTo>
                <a:lnTo>
                  <a:pt x="0" y="0"/>
                </a:lnTo>
                <a:lnTo>
                  <a:pt x="0" y="185165"/>
                </a:lnTo>
                <a:lnTo>
                  <a:pt x="414528" y="185165"/>
                </a:lnTo>
                <a:lnTo>
                  <a:pt x="414528" y="0"/>
                </a:lnTo>
                <a:close/>
              </a:path>
            </a:pathLst>
          </a:custGeom>
          <a:solidFill>
            <a:srgbClr val="FFFF00"/>
          </a:solidFill>
        </p:spPr>
        <p:txBody>
          <a:bodyPr wrap="square" lIns="0" tIns="0" rIns="0" bIns="0" rtlCol="0"/>
          <a:lstStyle/>
          <a:p>
            <a:endParaRPr/>
          </a:p>
        </p:txBody>
      </p:sp>
      <p:sp>
        <p:nvSpPr>
          <p:cNvPr id="11" name="object 11"/>
          <p:cNvSpPr/>
          <p:nvPr/>
        </p:nvSpPr>
        <p:spPr>
          <a:xfrm>
            <a:off x="5945123" y="8871204"/>
            <a:ext cx="295910" cy="186055"/>
          </a:xfrm>
          <a:custGeom>
            <a:avLst/>
            <a:gdLst/>
            <a:ahLst/>
            <a:cxnLst/>
            <a:rect l="l" t="t" r="r" b="b"/>
            <a:pathLst>
              <a:path w="295910" h="186054">
                <a:moveTo>
                  <a:pt x="295655" y="0"/>
                </a:moveTo>
                <a:lnTo>
                  <a:pt x="0" y="0"/>
                </a:lnTo>
                <a:lnTo>
                  <a:pt x="0" y="185928"/>
                </a:lnTo>
                <a:lnTo>
                  <a:pt x="295655" y="185928"/>
                </a:lnTo>
                <a:lnTo>
                  <a:pt x="295655" y="0"/>
                </a:lnTo>
                <a:close/>
              </a:path>
            </a:pathLst>
          </a:custGeom>
          <a:solidFill>
            <a:srgbClr val="FFFF00"/>
          </a:solidFill>
        </p:spPr>
        <p:txBody>
          <a:bodyPr wrap="square" lIns="0" tIns="0" rIns="0" bIns="0" rtlCol="0"/>
          <a:lstStyle/>
          <a:p>
            <a:endParaRPr/>
          </a:p>
        </p:txBody>
      </p:sp>
      <p:sp>
        <p:nvSpPr>
          <p:cNvPr id="12" name="object 12"/>
          <p:cNvSpPr/>
          <p:nvPr/>
        </p:nvSpPr>
        <p:spPr>
          <a:xfrm>
            <a:off x="5162550" y="9768078"/>
            <a:ext cx="414020" cy="175260"/>
          </a:xfrm>
          <a:custGeom>
            <a:avLst/>
            <a:gdLst/>
            <a:ahLst/>
            <a:cxnLst/>
            <a:rect l="l" t="t" r="r" b="b"/>
            <a:pathLst>
              <a:path w="414020" h="175259">
                <a:moveTo>
                  <a:pt x="413765" y="0"/>
                </a:moveTo>
                <a:lnTo>
                  <a:pt x="0" y="0"/>
                </a:lnTo>
                <a:lnTo>
                  <a:pt x="0" y="175260"/>
                </a:lnTo>
                <a:lnTo>
                  <a:pt x="413765" y="175260"/>
                </a:lnTo>
                <a:lnTo>
                  <a:pt x="413765" y="0"/>
                </a:lnTo>
                <a:close/>
              </a:path>
            </a:pathLst>
          </a:custGeom>
          <a:solidFill>
            <a:srgbClr val="FFFF00"/>
          </a:solidFill>
        </p:spPr>
        <p:txBody>
          <a:bodyPr wrap="square" lIns="0" tIns="0" rIns="0" bIns="0" rtlCol="0"/>
          <a:lstStyle/>
          <a:p>
            <a:endParaRPr/>
          </a:p>
        </p:txBody>
      </p:sp>
      <p:sp>
        <p:nvSpPr>
          <p:cNvPr id="13" name="object 13"/>
          <p:cNvSpPr txBox="1"/>
          <p:nvPr/>
        </p:nvSpPr>
        <p:spPr>
          <a:xfrm>
            <a:off x="413258" y="4874002"/>
            <a:ext cx="6771005" cy="5078730"/>
          </a:xfrm>
          <a:prstGeom prst="rect">
            <a:avLst/>
          </a:prstGeom>
        </p:spPr>
        <p:txBody>
          <a:bodyPr vert="horz" wrap="square" lIns="0" tIns="23495" rIns="0" bIns="0" rtlCol="0">
            <a:spAutoFit/>
          </a:bodyPr>
          <a:lstStyle/>
          <a:p>
            <a:pPr marL="257175">
              <a:lnSpc>
                <a:spcPct val="100000"/>
              </a:lnSpc>
              <a:spcBef>
                <a:spcPts val="185"/>
              </a:spcBef>
              <a:tabLst>
                <a:tab pos="920750" algn="l"/>
                <a:tab pos="1584325" algn="l"/>
                <a:tab pos="2249170" algn="l"/>
                <a:tab pos="2893060" algn="l"/>
                <a:tab pos="3535679" algn="l"/>
                <a:tab pos="4198620" algn="l"/>
                <a:tab pos="4864100" algn="l"/>
                <a:tab pos="5484495" algn="l"/>
              </a:tabLst>
            </a:pPr>
            <a:r>
              <a:rPr sz="600" b="1" dirty="0">
                <a:latin typeface="Arial"/>
                <a:cs typeface="Arial"/>
              </a:rPr>
              <a:t>1930	1940	1950	1960	1970	1980	1990	2000	2010</a:t>
            </a:r>
            <a:endParaRPr sz="600">
              <a:latin typeface="Arial"/>
              <a:cs typeface="Arial"/>
            </a:endParaRPr>
          </a:p>
          <a:p>
            <a:pPr marL="127000" marR="154305" algn="just">
              <a:lnSpc>
                <a:spcPts val="1380"/>
              </a:lnSpc>
              <a:spcBef>
                <a:spcPts val="260"/>
              </a:spcBef>
            </a:pPr>
            <a:r>
              <a:rPr sz="1200" spc="-5" dirty="0">
                <a:latin typeface="Arial"/>
                <a:cs typeface="Arial"/>
              </a:rPr>
              <a:t>La technologie permet d'exploiter des fréquences de plus en plus élevées, les transmissions  s’effectuent </a:t>
            </a:r>
            <a:r>
              <a:rPr sz="1200" dirty="0">
                <a:latin typeface="Arial"/>
                <a:cs typeface="Arial"/>
              </a:rPr>
              <a:t>à </a:t>
            </a:r>
            <a:r>
              <a:rPr sz="1200" spc="-5" dirty="0">
                <a:latin typeface="Arial"/>
                <a:cs typeface="Arial"/>
              </a:rPr>
              <a:t>des </a:t>
            </a:r>
            <a:r>
              <a:rPr sz="1200" dirty="0">
                <a:latin typeface="Arial"/>
                <a:cs typeface="Arial"/>
              </a:rPr>
              <a:t>fréquences </a:t>
            </a:r>
            <a:r>
              <a:rPr sz="1200" spc="-5" dirty="0">
                <a:latin typeface="Arial"/>
                <a:cs typeface="Arial"/>
              </a:rPr>
              <a:t>croissantes, c’est </a:t>
            </a:r>
            <a:r>
              <a:rPr sz="1200" dirty="0">
                <a:latin typeface="Arial"/>
                <a:cs typeface="Arial"/>
              </a:rPr>
              <a:t>à </a:t>
            </a:r>
            <a:r>
              <a:rPr sz="1200" spc="-5" dirty="0">
                <a:latin typeface="Arial"/>
                <a:cs typeface="Arial"/>
              </a:rPr>
              <a:t>dire </a:t>
            </a:r>
            <a:r>
              <a:rPr sz="1200" dirty="0">
                <a:latin typeface="Arial"/>
                <a:cs typeface="Arial"/>
              </a:rPr>
              <a:t>à </a:t>
            </a:r>
            <a:r>
              <a:rPr sz="1200" spc="-5" dirty="0">
                <a:latin typeface="Arial"/>
                <a:cs typeface="Arial"/>
              </a:rPr>
              <a:t>des longueurs d’ondes de plus en plus  courtes. Actuellement, on utilise des fréquences extrêmement hautes (EHF) </a:t>
            </a:r>
            <a:r>
              <a:rPr sz="1200" dirty="0">
                <a:latin typeface="Arial"/>
                <a:cs typeface="Arial"/>
              </a:rPr>
              <a:t>à </a:t>
            </a:r>
            <a:r>
              <a:rPr sz="1200" spc="-5" dirty="0">
                <a:latin typeface="Arial"/>
                <a:cs typeface="Arial"/>
              </a:rPr>
              <a:t>plusieurs  dizaines de giga</a:t>
            </a:r>
            <a:r>
              <a:rPr sz="1200" spc="5" dirty="0">
                <a:latin typeface="Arial"/>
                <a:cs typeface="Arial"/>
              </a:rPr>
              <a:t> </a:t>
            </a:r>
            <a:r>
              <a:rPr sz="1200" spc="-5" dirty="0">
                <a:latin typeface="Arial"/>
                <a:cs typeface="Arial"/>
              </a:rPr>
              <a:t>hertz.</a:t>
            </a:r>
            <a:endParaRPr sz="1200">
              <a:latin typeface="Arial"/>
              <a:cs typeface="Arial"/>
            </a:endParaRPr>
          </a:p>
          <a:p>
            <a:pPr marL="606425" lvl="2" indent="-480059" algn="just">
              <a:lnSpc>
                <a:spcPct val="100000"/>
              </a:lnSpc>
              <a:spcBef>
                <a:spcPts val="1035"/>
              </a:spcBef>
              <a:buAutoNum type="arabicPeriod" startAt="2"/>
              <a:tabLst>
                <a:tab pos="607060" algn="l"/>
              </a:tabLst>
            </a:pPr>
            <a:r>
              <a:rPr sz="1200" b="1" u="heavy" dirty="0">
                <a:solidFill>
                  <a:srgbClr val="0000FF"/>
                </a:solidFill>
                <a:uFill>
                  <a:solidFill>
                    <a:srgbClr val="0000FF"/>
                  </a:solidFill>
                </a:uFill>
                <a:latin typeface="Comic Sans MS"/>
                <a:cs typeface="Comic Sans MS"/>
              </a:rPr>
              <a:t>Evolution </a:t>
            </a:r>
            <a:r>
              <a:rPr sz="1200" b="1" u="heavy" spc="-5" dirty="0">
                <a:solidFill>
                  <a:srgbClr val="0000FF"/>
                </a:solidFill>
                <a:uFill>
                  <a:solidFill>
                    <a:srgbClr val="0000FF"/>
                  </a:solidFill>
                </a:uFill>
                <a:latin typeface="Comic Sans MS"/>
                <a:cs typeface="Comic Sans MS"/>
              </a:rPr>
              <a:t>dans </a:t>
            </a:r>
            <a:r>
              <a:rPr sz="1200" b="1" u="heavy" dirty="0">
                <a:solidFill>
                  <a:srgbClr val="0000FF"/>
                </a:solidFill>
                <a:uFill>
                  <a:solidFill>
                    <a:srgbClr val="0000FF"/>
                  </a:solidFill>
                </a:uFill>
                <a:latin typeface="Comic Sans MS"/>
                <a:cs typeface="Comic Sans MS"/>
              </a:rPr>
              <a:t>la </a:t>
            </a:r>
            <a:r>
              <a:rPr sz="1200" b="1" u="heavy" spc="-5" dirty="0">
                <a:solidFill>
                  <a:srgbClr val="0000FF"/>
                </a:solidFill>
                <a:uFill>
                  <a:solidFill>
                    <a:srgbClr val="0000FF"/>
                  </a:solidFill>
                </a:uFill>
                <a:latin typeface="Comic Sans MS"/>
                <a:cs typeface="Comic Sans MS"/>
              </a:rPr>
              <a:t>télévision française</a:t>
            </a:r>
            <a:endParaRPr sz="1200">
              <a:latin typeface="Comic Sans MS"/>
              <a:cs typeface="Comic Sans MS"/>
            </a:endParaRPr>
          </a:p>
          <a:p>
            <a:pPr marL="127000" algn="just">
              <a:lnSpc>
                <a:spcPct val="100000"/>
              </a:lnSpc>
              <a:spcBef>
                <a:spcPts val="720"/>
              </a:spcBef>
            </a:pPr>
            <a:r>
              <a:rPr sz="1200" spc="-5" dirty="0">
                <a:latin typeface="Arial"/>
                <a:cs typeface="Arial"/>
              </a:rPr>
              <a:t>L’évolution de la télévision est ces dernières années très rapide</a:t>
            </a:r>
            <a:r>
              <a:rPr sz="1200" spc="35" dirty="0">
                <a:latin typeface="Arial"/>
                <a:cs typeface="Arial"/>
              </a:rPr>
              <a:t> </a:t>
            </a:r>
            <a:r>
              <a:rPr sz="1200" dirty="0">
                <a:latin typeface="Arial"/>
                <a:cs typeface="Arial"/>
              </a:rPr>
              <a:t>:</a:t>
            </a:r>
            <a:endParaRPr sz="1200">
              <a:latin typeface="Arial"/>
              <a:cs typeface="Arial"/>
            </a:endParaRPr>
          </a:p>
          <a:p>
            <a:pPr marL="584200" lvl="3" indent="-228600" algn="just">
              <a:lnSpc>
                <a:spcPct val="100000"/>
              </a:lnSpc>
              <a:spcBef>
                <a:spcPts val="25"/>
              </a:spcBef>
              <a:buFont typeface="Symbol"/>
              <a:buChar char=""/>
              <a:tabLst>
                <a:tab pos="584200" algn="l"/>
              </a:tabLst>
            </a:pPr>
            <a:r>
              <a:rPr sz="1200" spc="-5" dirty="0">
                <a:latin typeface="Arial"/>
                <a:cs typeface="Arial"/>
              </a:rPr>
              <a:t>1935, naît la </a:t>
            </a:r>
            <a:r>
              <a:rPr sz="1200" spc="-10" dirty="0">
                <a:latin typeface="Arial"/>
                <a:cs typeface="Arial"/>
              </a:rPr>
              <a:t>1</a:t>
            </a:r>
            <a:r>
              <a:rPr sz="1200" spc="-15" baseline="38194" dirty="0">
                <a:latin typeface="Arial"/>
                <a:cs typeface="Arial"/>
              </a:rPr>
              <a:t>ère </a:t>
            </a:r>
            <a:r>
              <a:rPr sz="1200" dirty="0">
                <a:latin typeface="Arial"/>
                <a:cs typeface="Arial"/>
              </a:rPr>
              <a:t>chaîne </a:t>
            </a:r>
            <a:r>
              <a:rPr sz="1200" spc="-5" dirty="0">
                <a:latin typeface="Arial"/>
                <a:cs typeface="Arial"/>
              </a:rPr>
              <a:t>gratuite par ondes hertziennes</a:t>
            </a:r>
            <a:r>
              <a:rPr sz="1200" spc="25" dirty="0">
                <a:latin typeface="Arial"/>
                <a:cs typeface="Arial"/>
              </a:rPr>
              <a:t> </a:t>
            </a:r>
            <a:r>
              <a:rPr sz="1200" dirty="0">
                <a:latin typeface="Arial"/>
                <a:cs typeface="Arial"/>
              </a:rPr>
              <a:t>;</a:t>
            </a:r>
            <a:endParaRPr sz="1200">
              <a:latin typeface="Arial"/>
              <a:cs typeface="Arial"/>
            </a:endParaRPr>
          </a:p>
          <a:p>
            <a:pPr marL="584200" lvl="3" indent="-228600" algn="just">
              <a:lnSpc>
                <a:spcPct val="100000"/>
              </a:lnSpc>
              <a:spcBef>
                <a:spcPts val="15"/>
              </a:spcBef>
              <a:buFont typeface="Symbol"/>
              <a:buChar char=""/>
              <a:tabLst>
                <a:tab pos="584200" algn="l"/>
              </a:tabLst>
            </a:pPr>
            <a:r>
              <a:rPr sz="1200" spc="-5" dirty="0">
                <a:latin typeface="Arial"/>
                <a:cs typeface="Arial"/>
              </a:rPr>
              <a:t>1950, il n’y </a:t>
            </a:r>
            <a:r>
              <a:rPr sz="1200" dirty="0">
                <a:latin typeface="Arial"/>
                <a:cs typeface="Arial"/>
              </a:rPr>
              <a:t>a </a:t>
            </a:r>
            <a:r>
              <a:rPr sz="1200" spc="-5" dirty="0">
                <a:latin typeface="Arial"/>
                <a:cs typeface="Arial"/>
              </a:rPr>
              <a:t>en France que </a:t>
            </a:r>
            <a:r>
              <a:rPr sz="1200" dirty="0">
                <a:latin typeface="Arial"/>
                <a:cs typeface="Arial"/>
              </a:rPr>
              <a:t>3 </a:t>
            </a:r>
            <a:r>
              <a:rPr sz="1200" spc="-5" dirty="0">
                <a:latin typeface="Arial"/>
                <a:cs typeface="Arial"/>
              </a:rPr>
              <a:t>000 récepteurs, 10% du </a:t>
            </a:r>
            <a:r>
              <a:rPr sz="1200" dirty="0">
                <a:latin typeface="Arial"/>
                <a:cs typeface="Arial"/>
              </a:rPr>
              <a:t>territoire </a:t>
            </a:r>
            <a:r>
              <a:rPr sz="1200" spc="-5" dirty="0">
                <a:latin typeface="Arial"/>
                <a:cs typeface="Arial"/>
              </a:rPr>
              <a:t>est </a:t>
            </a:r>
            <a:r>
              <a:rPr sz="1200" dirty="0">
                <a:latin typeface="Arial"/>
                <a:cs typeface="Arial"/>
              </a:rPr>
              <a:t>couvert </a:t>
            </a:r>
            <a:r>
              <a:rPr sz="1200" spc="-5" dirty="0">
                <a:latin typeface="Arial"/>
                <a:cs typeface="Arial"/>
              </a:rPr>
              <a:t>par les</a:t>
            </a:r>
            <a:r>
              <a:rPr sz="1200" spc="30" dirty="0">
                <a:latin typeface="Arial"/>
                <a:cs typeface="Arial"/>
              </a:rPr>
              <a:t> </a:t>
            </a:r>
            <a:r>
              <a:rPr sz="1200" dirty="0">
                <a:latin typeface="Arial"/>
                <a:cs typeface="Arial"/>
              </a:rPr>
              <a:t>relais.</a:t>
            </a:r>
            <a:endParaRPr sz="1200">
              <a:latin typeface="Arial"/>
              <a:cs typeface="Arial"/>
            </a:endParaRPr>
          </a:p>
          <a:p>
            <a:pPr marL="583565" marR="155575" lvl="3" indent="-228600" algn="just">
              <a:lnSpc>
                <a:spcPct val="95600"/>
              </a:lnSpc>
              <a:spcBef>
                <a:spcPts val="90"/>
              </a:spcBef>
              <a:buFont typeface="Symbol"/>
              <a:buChar char=""/>
              <a:tabLst>
                <a:tab pos="584200" algn="l"/>
              </a:tabLst>
            </a:pPr>
            <a:r>
              <a:rPr sz="1200" spc="-5" dirty="0">
                <a:latin typeface="Arial"/>
                <a:cs typeface="Arial"/>
              </a:rPr>
              <a:t>1964, loi créant l'ORTF, placé sous la tutelle (et non plus l'autorité) du ministère de  l'information. Création de la redevance pour le droit d'usage des postes de radio et de  télévision.</a:t>
            </a:r>
            <a:endParaRPr sz="1200">
              <a:latin typeface="Arial"/>
              <a:cs typeface="Arial"/>
            </a:endParaRPr>
          </a:p>
          <a:p>
            <a:pPr marL="584200" lvl="3" indent="-228600">
              <a:lnSpc>
                <a:spcPct val="100000"/>
              </a:lnSpc>
              <a:spcBef>
                <a:spcPts val="20"/>
              </a:spcBef>
              <a:buFont typeface="Symbol"/>
              <a:buChar char=""/>
              <a:tabLst>
                <a:tab pos="583565" algn="l"/>
                <a:tab pos="584200" algn="l"/>
              </a:tabLst>
            </a:pPr>
            <a:r>
              <a:rPr sz="1200" spc="-5" dirty="0">
                <a:latin typeface="Arial"/>
                <a:cs typeface="Arial"/>
              </a:rPr>
              <a:t>1967, début de la couleur en France (1500 récepteurs couleur en</a:t>
            </a:r>
            <a:r>
              <a:rPr sz="1200" dirty="0">
                <a:latin typeface="Arial"/>
                <a:cs typeface="Arial"/>
              </a:rPr>
              <a:t> </a:t>
            </a:r>
            <a:r>
              <a:rPr sz="1200" spc="-5" dirty="0">
                <a:latin typeface="Arial"/>
                <a:cs typeface="Arial"/>
              </a:rPr>
              <a:t>service).</a:t>
            </a:r>
            <a:endParaRPr sz="1200">
              <a:latin typeface="Arial"/>
              <a:cs typeface="Arial"/>
            </a:endParaRPr>
          </a:p>
          <a:p>
            <a:pPr marL="584200" lvl="3" indent="-229235">
              <a:lnSpc>
                <a:spcPct val="100000"/>
              </a:lnSpc>
              <a:spcBef>
                <a:spcPts val="25"/>
              </a:spcBef>
              <a:buFont typeface="Symbol"/>
              <a:buChar char=""/>
              <a:tabLst>
                <a:tab pos="583565" algn="l"/>
                <a:tab pos="584200" algn="l"/>
              </a:tabLst>
            </a:pPr>
            <a:r>
              <a:rPr sz="1200" spc="-5" dirty="0">
                <a:latin typeface="Arial"/>
                <a:cs typeface="Arial"/>
              </a:rPr>
              <a:t>1973, lancement de la 3</a:t>
            </a:r>
            <a:r>
              <a:rPr sz="1200" spc="-7" baseline="38194" dirty="0">
                <a:latin typeface="Arial"/>
                <a:cs typeface="Arial"/>
              </a:rPr>
              <a:t>ème  </a:t>
            </a:r>
            <a:r>
              <a:rPr sz="1200" spc="-5" dirty="0">
                <a:latin typeface="Arial"/>
                <a:cs typeface="Arial"/>
              </a:rPr>
              <a:t>chaîne de télévision en couleur sur 625</a:t>
            </a:r>
            <a:r>
              <a:rPr sz="1200" spc="-85" dirty="0">
                <a:latin typeface="Arial"/>
                <a:cs typeface="Arial"/>
              </a:rPr>
              <a:t> </a:t>
            </a:r>
            <a:r>
              <a:rPr sz="1200" spc="-5" dirty="0">
                <a:latin typeface="Arial"/>
                <a:cs typeface="Arial"/>
              </a:rPr>
              <a:t>lignes.</a:t>
            </a:r>
            <a:endParaRPr sz="1200">
              <a:latin typeface="Arial"/>
              <a:cs typeface="Arial"/>
            </a:endParaRPr>
          </a:p>
          <a:p>
            <a:pPr marL="584200" lvl="3" indent="-228600">
              <a:lnSpc>
                <a:spcPct val="100000"/>
              </a:lnSpc>
              <a:spcBef>
                <a:spcPts val="20"/>
              </a:spcBef>
              <a:buFont typeface="Symbol"/>
              <a:buChar char=""/>
              <a:tabLst>
                <a:tab pos="583565" algn="l"/>
                <a:tab pos="584200" algn="l"/>
              </a:tabLst>
            </a:pPr>
            <a:r>
              <a:rPr sz="1200" spc="-5" dirty="0">
                <a:latin typeface="Arial"/>
                <a:cs typeface="Arial"/>
              </a:rPr>
              <a:t>1984, apparaît la </a:t>
            </a:r>
            <a:r>
              <a:rPr sz="1200" dirty="0">
                <a:latin typeface="Arial"/>
                <a:cs typeface="Arial"/>
              </a:rPr>
              <a:t>TV </a:t>
            </a:r>
            <a:r>
              <a:rPr sz="1200" spc="-5" dirty="0">
                <a:latin typeface="Arial"/>
                <a:cs typeface="Arial"/>
              </a:rPr>
              <a:t>par câble (NumeriCable, puis Noos et </a:t>
            </a:r>
            <a:r>
              <a:rPr sz="1200" dirty="0">
                <a:latin typeface="Arial"/>
                <a:cs typeface="Arial"/>
              </a:rPr>
              <a:t>France-Télécom </a:t>
            </a:r>
            <a:r>
              <a:rPr sz="1200" spc="-5" dirty="0">
                <a:latin typeface="Arial"/>
                <a:cs typeface="Arial"/>
              </a:rPr>
              <a:t>Câble)</a:t>
            </a:r>
            <a:r>
              <a:rPr sz="1200" spc="15" dirty="0">
                <a:latin typeface="Arial"/>
                <a:cs typeface="Arial"/>
              </a:rPr>
              <a:t> </a:t>
            </a:r>
            <a:r>
              <a:rPr sz="1200" dirty="0">
                <a:latin typeface="Arial"/>
                <a:cs typeface="Arial"/>
              </a:rPr>
              <a:t>;</a:t>
            </a:r>
            <a:endParaRPr sz="1200">
              <a:latin typeface="Arial"/>
              <a:cs typeface="Arial"/>
            </a:endParaRPr>
          </a:p>
          <a:p>
            <a:pPr marL="584200" lvl="3" indent="-228600">
              <a:lnSpc>
                <a:spcPct val="100000"/>
              </a:lnSpc>
              <a:spcBef>
                <a:spcPts val="25"/>
              </a:spcBef>
              <a:buFont typeface="Symbol"/>
              <a:buChar char=""/>
              <a:tabLst>
                <a:tab pos="583565" algn="l"/>
                <a:tab pos="584200" algn="l"/>
              </a:tabLst>
            </a:pPr>
            <a:r>
              <a:rPr sz="1200" spc="-5" dirty="0">
                <a:latin typeface="Arial"/>
                <a:cs typeface="Arial"/>
              </a:rPr>
              <a:t>1987, il </a:t>
            </a:r>
            <a:r>
              <a:rPr sz="1200" dirty="0">
                <a:latin typeface="Arial"/>
                <a:cs typeface="Arial"/>
              </a:rPr>
              <a:t>y 6 chaînes </a:t>
            </a:r>
            <a:r>
              <a:rPr sz="1200" spc="-5" dirty="0">
                <a:latin typeface="Arial"/>
                <a:cs typeface="Arial"/>
              </a:rPr>
              <a:t>hertziennes-terrestres gratuites</a:t>
            </a:r>
            <a:r>
              <a:rPr sz="1200" spc="5" dirty="0">
                <a:latin typeface="Arial"/>
                <a:cs typeface="Arial"/>
              </a:rPr>
              <a:t> </a:t>
            </a:r>
            <a:r>
              <a:rPr sz="1200" dirty="0">
                <a:latin typeface="Arial"/>
                <a:cs typeface="Arial"/>
              </a:rPr>
              <a:t>;</a:t>
            </a:r>
            <a:endParaRPr sz="1200">
              <a:latin typeface="Arial"/>
              <a:cs typeface="Arial"/>
            </a:endParaRPr>
          </a:p>
          <a:p>
            <a:pPr marL="584200" marR="156210" lvl="3" indent="-228600" algn="just">
              <a:lnSpc>
                <a:spcPts val="1460"/>
              </a:lnSpc>
              <a:spcBef>
                <a:spcPts val="50"/>
              </a:spcBef>
              <a:buFont typeface="Symbol"/>
              <a:buChar char=""/>
              <a:tabLst>
                <a:tab pos="584200" algn="l"/>
              </a:tabLst>
            </a:pPr>
            <a:r>
              <a:rPr sz="1200" spc="-5" dirty="0">
                <a:latin typeface="Arial"/>
                <a:cs typeface="Arial"/>
              </a:rPr>
              <a:t>1996 arrivent la TV numérique par satellite (bouquets Canalsatellite puis TPS) grâce aux  lancements des satellites Astra et</a:t>
            </a:r>
            <a:r>
              <a:rPr sz="1200" spc="15" dirty="0">
                <a:latin typeface="Arial"/>
                <a:cs typeface="Arial"/>
              </a:rPr>
              <a:t> </a:t>
            </a:r>
            <a:r>
              <a:rPr sz="1200" spc="-5" dirty="0">
                <a:latin typeface="Verdana"/>
                <a:cs typeface="Verdana"/>
              </a:rPr>
              <a:t>Hot-Bird…</a:t>
            </a:r>
            <a:r>
              <a:rPr sz="1200" spc="-5" dirty="0">
                <a:latin typeface="Arial"/>
                <a:cs typeface="Arial"/>
              </a:rPr>
              <a:t>;</a:t>
            </a:r>
            <a:endParaRPr sz="1200">
              <a:latin typeface="Arial"/>
              <a:cs typeface="Arial"/>
            </a:endParaRPr>
          </a:p>
          <a:p>
            <a:pPr marL="583565" marR="154940" lvl="3" indent="-228600" algn="just">
              <a:lnSpc>
                <a:spcPct val="95600"/>
              </a:lnSpc>
              <a:spcBef>
                <a:spcPts val="30"/>
              </a:spcBef>
              <a:buFont typeface="Symbol"/>
              <a:buChar char=""/>
              <a:tabLst>
                <a:tab pos="584200" algn="l"/>
              </a:tabLst>
            </a:pPr>
            <a:r>
              <a:rPr sz="1200" spc="-5" dirty="0">
                <a:latin typeface="Arial"/>
                <a:cs typeface="Arial"/>
              </a:rPr>
              <a:t>2004, apparaît la télévision par l’ADSL (Freebox, TPSL et Canalsatellite), dans les zones  de dégroupage du service téléphonique (boucle locale), soit là où l’opérateur est  connecté jusqu’au central de </a:t>
            </a:r>
            <a:r>
              <a:rPr sz="1200" dirty="0">
                <a:latin typeface="Arial"/>
                <a:cs typeface="Arial"/>
              </a:rPr>
              <a:t>France Télécom </a:t>
            </a:r>
            <a:r>
              <a:rPr sz="1200" spc="-5" dirty="0">
                <a:latin typeface="Arial"/>
                <a:cs typeface="Arial"/>
              </a:rPr>
              <a:t>par </a:t>
            </a:r>
            <a:r>
              <a:rPr sz="1200" dirty="0">
                <a:latin typeface="Arial"/>
                <a:cs typeface="Arial"/>
              </a:rPr>
              <a:t>fibre </a:t>
            </a:r>
            <a:r>
              <a:rPr sz="1200" spc="-5" dirty="0">
                <a:latin typeface="Arial"/>
                <a:cs typeface="Arial"/>
              </a:rPr>
              <a:t>optique</a:t>
            </a:r>
            <a:r>
              <a:rPr sz="1200" spc="10" dirty="0">
                <a:latin typeface="Arial"/>
                <a:cs typeface="Arial"/>
              </a:rPr>
              <a:t> </a:t>
            </a:r>
            <a:r>
              <a:rPr sz="1200" dirty="0">
                <a:latin typeface="Arial"/>
                <a:cs typeface="Arial"/>
              </a:rPr>
              <a:t>;</a:t>
            </a:r>
            <a:endParaRPr sz="1200">
              <a:latin typeface="Arial"/>
              <a:cs typeface="Arial"/>
            </a:endParaRPr>
          </a:p>
          <a:p>
            <a:pPr marL="584200" marR="154305" lvl="3" indent="-228600" algn="just">
              <a:lnSpc>
                <a:spcPts val="1380"/>
              </a:lnSpc>
              <a:spcBef>
                <a:spcPts val="120"/>
              </a:spcBef>
              <a:buFont typeface="Symbol"/>
              <a:buChar char=""/>
              <a:tabLst>
                <a:tab pos="584200" algn="l"/>
              </a:tabLst>
            </a:pPr>
            <a:r>
              <a:rPr sz="1200" spc="-5" dirty="0">
                <a:latin typeface="Arial"/>
                <a:cs typeface="Arial"/>
              </a:rPr>
              <a:t>2005 c’est le lancement de la TV numérique par ondes hertziennes (TNT), il </a:t>
            </a:r>
            <a:r>
              <a:rPr sz="1200" dirty="0">
                <a:latin typeface="Arial"/>
                <a:cs typeface="Arial"/>
              </a:rPr>
              <a:t>y a </a:t>
            </a:r>
            <a:r>
              <a:rPr sz="1200" spc="-5" dirty="0">
                <a:latin typeface="Arial"/>
                <a:cs typeface="Arial"/>
              </a:rPr>
              <a:t>14  chaînes gratuites codées en MPEG2 (moyennant l’achat d’un décodeur </a:t>
            </a:r>
            <a:r>
              <a:rPr sz="1200" dirty="0">
                <a:latin typeface="Arial"/>
                <a:cs typeface="Arial"/>
              </a:rPr>
              <a:t>à </a:t>
            </a:r>
            <a:r>
              <a:rPr sz="1200" spc="-5" dirty="0">
                <a:latin typeface="Arial"/>
                <a:cs typeface="Arial"/>
              </a:rPr>
              <a:t>environ 100 €)  et environ 15 chaînes payantes codées en MPEG4. Vers 2008, 80% des </a:t>
            </a:r>
            <a:r>
              <a:rPr sz="1200" dirty="0">
                <a:latin typeface="Arial"/>
                <a:cs typeface="Arial"/>
              </a:rPr>
              <a:t>téléspectateurs  </a:t>
            </a:r>
            <a:r>
              <a:rPr sz="1200" spc="-5" dirty="0">
                <a:latin typeface="Arial"/>
                <a:cs typeface="Arial"/>
              </a:rPr>
              <a:t>devraient en</a:t>
            </a:r>
            <a:r>
              <a:rPr sz="1200" dirty="0">
                <a:latin typeface="Arial"/>
                <a:cs typeface="Arial"/>
              </a:rPr>
              <a:t> </a:t>
            </a:r>
            <a:r>
              <a:rPr sz="1200" spc="-5" dirty="0">
                <a:latin typeface="Arial"/>
                <a:cs typeface="Arial"/>
              </a:rPr>
              <a:t>bénéficier.</a:t>
            </a:r>
            <a:endParaRPr sz="1200">
              <a:latin typeface="Arial"/>
              <a:cs typeface="Arial"/>
            </a:endParaRPr>
          </a:p>
          <a:p>
            <a:pPr marL="584200" marR="155575" lvl="3" indent="-228600" algn="just">
              <a:lnSpc>
                <a:spcPts val="1370"/>
              </a:lnSpc>
              <a:spcBef>
                <a:spcPts val="95"/>
              </a:spcBef>
              <a:buFont typeface="Symbol"/>
              <a:buChar char=""/>
              <a:tabLst>
                <a:tab pos="584200" algn="l"/>
              </a:tabLst>
            </a:pPr>
            <a:r>
              <a:rPr sz="1200" spc="-5" dirty="0">
                <a:latin typeface="Arial"/>
                <a:cs typeface="Arial"/>
              </a:rPr>
              <a:t>Vers 2010, le réseau analogique sera progressivement abandonné, libérant les  fréquences pour la deuxième phase de télévision numérique</a:t>
            </a:r>
            <a:r>
              <a:rPr sz="1200" spc="20" dirty="0">
                <a:latin typeface="Arial"/>
                <a:cs typeface="Arial"/>
              </a:rPr>
              <a:t> </a:t>
            </a:r>
            <a:r>
              <a:rPr sz="1200" spc="-5" dirty="0">
                <a:latin typeface="Arial"/>
                <a:cs typeface="Arial"/>
              </a:rPr>
              <a:t>(TVHD).</a:t>
            </a:r>
            <a:endParaRPr sz="1200">
              <a:latin typeface="Arial"/>
              <a:cs typeface="Arial"/>
            </a:endParaRPr>
          </a:p>
        </p:txBody>
      </p:sp>
      <p:sp>
        <p:nvSpPr>
          <p:cNvPr id="14" name="object 14"/>
          <p:cNvSpPr txBox="1"/>
          <p:nvPr/>
        </p:nvSpPr>
        <p:spPr>
          <a:xfrm>
            <a:off x="527558" y="801874"/>
            <a:ext cx="6506209" cy="1634489"/>
          </a:xfrm>
          <a:prstGeom prst="rect">
            <a:avLst/>
          </a:prstGeom>
        </p:spPr>
        <p:txBody>
          <a:bodyPr vert="horz" wrap="square" lIns="0" tIns="12700" rIns="0" bIns="0" rtlCol="0">
            <a:spAutoFit/>
          </a:bodyPr>
          <a:lstStyle/>
          <a:p>
            <a:pPr marL="439420" lvl="1" indent="-427355">
              <a:lnSpc>
                <a:spcPct val="100000"/>
              </a:lnSpc>
              <a:spcBef>
                <a:spcPts val="100"/>
              </a:spcBef>
              <a:buAutoNum type="arabicPeriod" startAt="7"/>
              <a:tabLst>
                <a:tab pos="440055" algn="l"/>
              </a:tabLst>
            </a:pPr>
            <a:r>
              <a:rPr sz="1600" b="1" u="heavy" dirty="0">
                <a:solidFill>
                  <a:srgbClr val="0000FF"/>
                </a:solidFill>
                <a:uFill>
                  <a:solidFill>
                    <a:srgbClr val="0000FF"/>
                  </a:solidFill>
                </a:uFill>
                <a:latin typeface="Comic Sans MS"/>
                <a:cs typeface="Comic Sans MS"/>
              </a:rPr>
              <a:t>Evolution </a:t>
            </a:r>
            <a:r>
              <a:rPr sz="1600" b="1" u="heavy" spc="-5" dirty="0">
                <a:solidFill>
                  <a:srgbClr val="0000FF"/>
                </a:solidFill>
                <a:uFill>
                  <a:solidFill>
                    <a:srgbClr val="0000FF"/>
                  </a:solidFill>
                </a:uFill>
                <a:latin typeface="Comic Sans MS"/>
                <a:cs typeface="Comic Sans MS"/>
              </a:rPr>
              <a:t>des transmissions</a:t>
            </a:r>
            <a:endParaRPr sz="1600">
              <a:latin typeface="Comic Sans MS"/>
              <a:cs typeface="Comic Sans MS"/>
            </a:endParaRPr>
          </a:p>
          <a:p>
            <a:pPr marL="491490" lvl="2" indent="-479425">
              <a:lnSpc>
                <a:spcPct val="100000"/>
              </a:lnSpc>
              <a:spcBef>
                <a:spcPts val="965"/>
              </a:spcBef>
              <a:buAutoNum type="arabicPeriod"/>
              <a:tabLst>
                <a:tab pos="492125" algn="l"/>
              </a:tabLst>
            </a:pPr>
            <a:r>
              <a:rPr sz="1200" b="1" u="heavy" dirty="0">
                <a:solidFill>
                  <a:srgbClr val="0000FF"/>
                </a:solidFill>
                <a:uFill>
                  <a:solidFill>
                    <a:srgbClr val="0000FF"/>
                  </a:solidFill>
                </a:uFill>
                <a:latin typeface="Comic Sans MS"/>
                <a:cs typeface="Comic Sans MS"/>
              </a:rPr>
              <a:t>Evolution </a:t>
            </a:r>
            <a:r>
              <a:rPr sz="1200" b="1" u="heavy" spc="-5" dirty="0">
                <a:solidFill>
                  <a:srgbClr val="0000FF"/>
                </a:solidFill>
                <a:uFill>
                  <a:solidFill>
                    <a:srgbClr val="0000FF"/>
                  </a:solidFill>
                </a:uFill>
                <a:latin typeface="Comic Sans MS"/>
                <a:cs typeface="Comic Sans MS"/>
              </a:rPr>
              <a:t>des fréquences</a:t>
            </a:r>
            <a:r>
              <a:rPr sz="1200" b="1" u="heavy" dirty="0">
                <a:solidFill>
                  <a:srgbClr val="0000FF"/>
                </a:solidFill>
                <a:uFill>
                  <a:solidFill>
                    <a:srgbClr val="0000FF"/>
                  </a:solidFill>
                </a:uFill>
                <a:latin typeface="Comic Sans MS"/>
                <a:cs typeface="Comic Sans MS"/>
              </a:rPr>
              <a:t> utilisées</a:t>
            </a:r>
            <a:endParaRPr sz="1200">
              <a:latin typeface="Comic Sans MS"/>
              <a:cs typeface="Comic Sans MS"/>
            </a:endParaRPr>
          </a:p>
          <a:p>
            <a:pPr marL="12700" marR="5080" algn="just">
              <a:lnSpc>
                <a:spcPct val="95400"/>
              </a:lnSpc>
              <a:spcBef>
                <a:spcPts val="85"/>
              </a:spcBef>
            </a:pPr>
            <a:r>
              <a:rPr sz="1200" spc="-5" dirty="0">
                <a:latin typeface="Arial"/>
                <a:cs typeface="Arial"/>
              </a:rPr>
              <a:t>D’abord essentiellement limitée </a:t>
            </a:r>
            <a:r>
              <a:rPr sz="1200" dirty="0">
                <a:latin typeface="Arial"/>
                <a:cs typeface="Arial"/>
              </a:rPr>
              <a:t>à </a:t>
            </a:r>
            <a:r>
              <a:rPr sz="1200" spc="-5" dirty="0">
                <a:latin typeface="Arial"/>
                <a:cs typeface="Arial"/>
              </a:rPr>
              <a:t>l’optimisation de liaisons radioélectriques lors de la première  guerre mondiale, l’électronique militaire s’imposa réellement lors de la seconde guerre par des  méthodes de radiolocalisation et de radionavigation. Après la </a:t>
            </a:r>
            <a:r>
              <a:rPr sz="1200" dirty="0">
                <a:latin typeface="Arial"/>
                <a:cs typeface="Arial"/>
              </a:rPr>
              <a:t>fin </a:t>
            </a:r>
            <a:r>
              <a:rPr sz="1200" spc="-5" dirty="0">
                <a:latin typeface="Arial"/>
                <a:cs typeface="Arial"/>
              </a:rPr>
              <a:t>de la guerre, les crédits consi-  dérables accordés </a:t>
            </a:r>
            <a:r>
              <a:rPr sz="1200" dirty="0">
                <a:latin typeface="Arial"/>
                <a:cs typeface="Arial"/>
              </a:rPr>
              <a:t>à </a:t>
            </a:r>
            <a:r>
              <a:rPr sz="1200" spc="-5" dirty="0">
                <a:latin typeface="Arial"/>
                <a:cs typeface="Arial"/>
              </a:rPr>
              <a:t>la recherche, permirent d’étendre les techniques</a:t>
            </a:r>
            <a:r>
              <a:rPr sz="1200" spc="315" dirty="0">
                <a:latin typeface="Arial"/>
                <a:cs typeface="Arial"/>
              </a:rPr>
              <a:t> </a:t>
            </a:r>
            <a:r>
              <a:rPr sz="1200" spc="-5" dirty="0">
                <a:latin typeface="Arial"/>
                <a:cs typeface="Arial"/>
              </a:rPr>
              <a:t>au</a:t>
            </a:r>
            <a:endParaRPr sz="1200">
              <a:latin typeface="Arial"/>
              <a:cs typeface="Arial"/>
            </a:endParaRPr>
          </a:p>
          <a:p>
            <a:pPr marL="21590" marR="1174115" algn="just">
              <a:lnSpc>
                <a:spcPts val="1380"/>
              </a:lnSpc>
              <a:spcBef>
                <a:spcPts val="35"/>
              </a:spcBef>
            </a:pPr>
            <a:r>
              <a:rPr sz="1200" spc="-5" dirty="0">
                <a:latin typeface="Arial"/>
                <a:cs typeface="Arial"/>
              </a:rPr>
              <a:t>guidage automatique des missiles, au cryptage des messages, </a:t>
            </a:r>
            <a:r>
              <a:rPr sz="1200" dirty="0">
                <a:latin typeface="Arial"/>
                <a:cs typeface="Arial"/>
              </a:rPr>
              <a:t>à </a:t>
            </a:r>
            <a:r>
              <a:rPr sz="1200" spc="-5" dirty="0">
                <a:latin typeface="Arial"/>
                <a:cs typeface="Arial"/>
              </a:rPr>
              <a:t>l’analyse des  messages du camp</a:t>
            </a:r>
            <a:r>
              <a:rPr sz="1200" spc="5" dirty="0">
                <a:latin typeface="Arial"/>
                <a:cs typeface="Arial"/>
              </a:rPr>
              <a:t> </a:t>
            </a:r>
            <a:r>
              <a:rPr sz="1200" spc="-5" dirty="0">
                <a:latin typeface="Arial"/>
                <a:cs typeface="Arial"/>
              </a:rPr>
              <a:t>adverse…</a:t>
            </a:r>
            <a:endParaRPr sz="1200">
              <a:latin typeface="Arial"/>
              <a:cs typeface="Arial"/>
            </a:endParaRPr>
          </a:p>
        </p:txBody>
      </p:sp>
      <p:grpSp>
        <p:nvGrpSpPr>
          <p:cNvPr id="15" name="object 15"/>
          <p:cNvGrpSpPr/>
          <p:nvPr/>
        </p:nvGrpSpPr>
        <p:grpSpPr>
          <a:xfrm>
            <a:off x="6367271" y="7084308"/>
            <a:ext cx="537210" cy="478155"/>
            <a:chOff x="6367271" y="7084308"/>
            <a:chExt cx="537210" cy="478155"/>
          </a:xfrm>
        </p:grpSpPr>
        <p:sp>
          <p:nvSpPr>
            <p:cNvPr id="16" name="object 16"/>
            <p:cNvSpPr/>
            <p:nvPr/>
          </p:nvSpPr>
          <p:spPr>
            <a:xfrm>
              <a:off x="6611110" y="7085832"/>
              <a:ext cx="55244" cy="0"/>
            </a:xfrm>
            <a:custGeom>
              <a:avLst/>
              <a:gdLst/>
              <a:ahLst/>
              <a:cxnLst/>
              <a:rect l="l" t="t" r="r" b="b"/>
              <a:pathLst>
                <a:path w="55245">
                  <a:moveTo>
                    <a:pt x="0" y="0"/>
                  </a:moveTo>
                  <a:lnTo>
                    <a:pt x="54792" y="0"/>
                  </a:lnTo>
                </a:path>
              </a:pathLst>
            </a:custGeom>
            <a:ln w="3175">
              <a:solidFill>
                <a:srgbClr val="000000"/>
              </a:solidFill>
              <a:prstDash val="lgDash"/>
            </a:ln>
          </p:spPr>
          <p:txBody>
            <a:bodyPr wrap="square" lIns="0" tIns="0" rIns="0" bIns="0" rtlCol="0"/>
            <a:lstStyle/>
            <a:p>
              <a:endParaRPr/>
            </a:p>
          </p:txBody>
        </p:sp>
        <p:sp>
          <p:nvSpPr>
            <p:cNvPr id="17" name="object 17"/>
            <p:cNvSpPr/>
            <p:nvPr/>
          </p:nvSpPr>
          <p:spPr>
            <a:xfrm>
              <a:off x="6367271" y="7087357"/>
              <a:ext cx="537029" cy="471678"/>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6501383" y="7560559"/>
              <a:ext cx="267970" cy="0"/>
            </a:xfrm>
            <a:custGeom>
              <a:avLst/>
              <a:gdLst/>
              <a:ahLst/>
              <a:cxnLst/>
              <a:rect l="l" t="t" r="r" b="b"/>
              <a:pathLst>
                <a:path w="267970">
                  <a:moveTo>
                    <a:pt x="0" y="0"/>
                  </a:moveTo>
                  <a:lnTo>
                    <a:pt x="54881" y="0"/>
                  </a:lnTo>
                </a:path>
                <a:path w="267970">
                  <a:moveTo>
                    <a:pt x="212597" y="0"/>
                  </a:moveTo>
                  <a:lnTo>
                    <a:pt x="267479" y="0"/>
                  </a:lnTo>
                </a:path>
              </a:pathLst>
            </a:custGeom>
            <a:ln w="3175">
              <a:solidFill>
                <a:srgbClr val="000000"/>
              </a:solidFill>
              <a:prstDash val="lgDash"/>
            </a:ln>
          </p:spPr>
          <p:txBody>
            <a:bodyPr wrap="square" lIns="0" tIns="0" rIns="0" bIns="0" rtlCol="0"/>
            <a:lstStyle/>
            <a:p>
              <a:endParaRPr/>
            </a:p>
          </p:txBody>
        </p:sp>
      </p:grpSp>
      <p:sp>
        <p:nvSpPr>
          <p:cNvPr id="19" name="object 19"/>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20" name="object 20"/>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28</a:t>
            </a:fld>
            <a:r>
              <a:rPr spc="-5" dirty="0"/>
              <a:t>/30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grpSp>
        <p:nvGrpSpPr>
          <p:cNvPr id="5" name="object 5"/>
          <p:cNvGrpSpPr/>
          <p:nvPr/>
        </p:nvGrpSpPr>
        <p:grpSpPr>
          <a:xfrm>
            <a:off x="559688" y="8508872"/>
            <a:ext cx="6452870" cy="1552575"/>
            <a:chOff x="559688" y="8508872"/>
            <a:chExt cx="6452870" cy="1552575"/>
          </a:xfrm>
        </p:grpSpPr>
        <p:sp>
          <p:nvSpPr>
            <p:cNvPr id="6" name="object 6"/>
            <p:cNvSpPr/>
            <p:nvPr/>
          </p:nvSpPr>
          <p:spPr>
            <a:xfrm>
              <a:off x="569213" y="10050017"/>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7" name="object 7"/>
            <p:cNvSpPr/>
            <p:nvPr/>
          </p:nvSpPr>
          <p:spPr>
            <a:xfrm>
              <a:off x="2878455" y="8508872"/>
              <a:ext cx="2722625" cy="150266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907791" y="8535161"/>
              <a:ext cx="2678430" cy="1447800"/>
            </a:xfrm>
            <a:custGeom>
              <a:avLst/>
              <a:gdLst/>
              <a:ahLst/>
              <a:cxnLst/>
              <a:rect l="l" t="t" r="r" b="b"/>
              <a:pathLst>
                <a:path w="2678429" h="1447800">
                  <a:moveTo>
                    <a:pt x="0" y="1447800"/>
                  </a:moveTo>
                  <a:lnTo>
                    <a:pt x="2678430" y="1447800"/>
                  </a:lnTo>
                  <a:lnTo>
                    <a:pt x="2678430" y="0"/>
                  </a:lnTo>
                  <a:lnTo>
                    <a:pt x="0" y="0"/>
                  </a:lnTo>
                  <a:lnTo>
                    <a:pt x="0" y="1447800"/>
                  </a:lnTo>
                  <a:close/>
                </a:path>
              </a:pathLst>
            </a:custGeom>
            <a:ln w="19050">
              <a:solidFill>
                <a:srgbClr val="FFFFFF"/>
              </a:solidFill>
            </a:ln>
          </p:spPr>
          <p:txBody>
            <a:bodyPr wrap="square" lIns="0" tIns="0" rIns="0" bIns="0" rtlCol="0"/>
            <a:lstStyle/>
            <a:p>
              <a:endParaRPr/>
            </a:p>
          </p:txBody>
        </p:sp>
      </p:grpSp>
      <p:sp>
        <p:nvSpPr>
          <p:cNvPr id="9" name="object 9"/>
          <p:cNvSpPr/>
          <p:nvPr/>
        </p:nvSpPr>
        <p:spPr>
          <a:xfrm>
            <a:off x="570356" y="5218557"/>
            <a:ext cx="1165097" cy="1408938"/>
          </a:xfrm>
          <a:prstGeom prst="rect">
            <a:avLst/>
          </a:prstGeom>
          <a:blipFill>
            <a:blip r:embed="rId4" cstate="print"/>
            <a:stretch>
              <a:fillRect/>
            </a:stretch>
          </a:blipFill>
        </p:spPr>
        <p:txBody>
          <a:bodyPr wrap="square" lIns="0" tIns="0" rIns="0" bIns="0" rtlCol="0"/>
          <a:lstStyle/>
          <a:p>
            <a:endParaRPr/>
          </a:p>
        </p:txBody>
      </p:sp>
      <p:grpSp>
        <p:nvGrpSpPr>
          <p:cNvPr id="10" name="object 10"/>
          <p:cNvGrpSpPr/>
          <p:nvPr/>
        </p:nvGrpSpPr>
        <p:grpSpPr>
          <a:xfrm>
            <a:off x="561212" y="6859905"/>
            <a:ext cx="1175385" cy="1577340"/>
            <a:chOff x="561212" y="6859905"/>
            <a:chExt cx="1175385" cy="1577340"/>
          </a:xfrm>
        </p:grpSpPr>
        <p:sp>
          <p:nvSpPr>
            <p:cNvPr id="11" name="object 11"/>
            <p:cNvSpPr/>
            <p:nvPr/>
          </p:nvSpPr>
          <p:spPr>
            <a:xfrm>
              <a:off x="657224" y="6908099"/>
              <a:ext cx="870966" cy="143808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67689" y="6866382"/>
              <a:ext cx="1162050" cy="1564640"/>
            </a:xfrm>
            <a:custGeom>
              <a:avLst/>
              <a:gdLst/>
              <a:ahLst/>
              <a:cxnLst/>
              <a:rect l="l" t="t" r="r" b="b"/>
              <a:pathLst>
                <a:path w="1162050" h="1564640">
                  <a:moveTo>
                    <a:pt x="0" y="1564386"/>
                  </a:moveTo>
                  <a:lnTo>
                    <a:pt x="1162049" y="1564386"/>
                  </a:lnTo>
                  <a:lnTo>
                    <a:pt x="1162049" y="0"/>
                  </a:lnTo>
                  <a:lnTo>
                    <a:pt x="0" y="0"/>
                  </a:lnTo>
                  <a:lnTo>
                    <a:pt x="0" y="1564386"/>
                  </a:lnTo>
                  <a:close/>
                </a:path>
              </a:pathLst>
            </a:custGeom>
            <a:ln w="12954">
              <a:solidFill>
                <a:srgbClr val="FF0000"/>
              </a:solidFill>
            </a:ln>
          </p:spPr>
          <p:txBody>
            <a:bodyPr wrap="square" lIns="0" tIns="0" rIns="0" bIns="0" rtlCol="0"/>
            <a:lstStyle/>
            <a:p>
              <a:endParaRPr/>
            </a:p>
          </p:txBody>
        </p:sp>
        <p:sp>
          <p:nvSpPr>
            <p:cNvPr id="13" name="object 13"/>
            <p:cNvSpPr/>
            <p:nvPr/>
          </p:nvSpPr>
          <p:spPr>
            <a:xfrm>
              <a:off x="939546" y="7604760"/>
              <a:ext cx="419100" cy="185420"/>
            </a:xfrm>
            <a:custGeom>
              <a:avLst/>
              <a:gdLst/>
              <a:ahLst/>
              <a:cxnLst/>
              <a:rect l="l" t="t" r="r" b="b"/>
              <a:pathLst>
                <a:path w="419100" h="185420">
                  <a:moveTo>
                    <a:pt x="419100" y="0"/>
                  </a:moveTo>
                  <a:lnTo>
                    <a:pt x="0" y="0"/>
                  </a:lnTo>
                  <a:lnTo>
                    <a:pt x="0" y="142494"/>
                  </a:lnTo>
                  <a:lnTo>
                    <a:pt x="11430" y="142494"/>
                  </a:lnTo>
                  <a:lnTo>
                    <a:pt x="11430" y="185166"/>
                  </a:lnTo>
                  <a:lnTo>
                    <a:pt x="192786" y="185166"/>
                  </a:lnTo>
                  <a:lnTo>
                    <a:pt x="192786" y="142494"/>
                  </a:lnTo>
                  <a:lnTo>
                    <a:pt x="419100" y="142494"/>
                  </a:lnTo>
                  <a:lnTo>
                    <a:pt x="419100" y="0"/>
                  </a:lnTo>
                  <a:close/>
                </a:path>
              </a:pathLst>
            </a:custGeom>
            <a:solidFill>
              <a:srgbClr val="FFFFFF"/>
            </a:solidFill>
          </p:spPr>
          <p:txBody>
            <a:bodyPr wrap="square" lIns="0" tIns="0" rIns="0" bIns="0" rtlCol="0"/>
            <a:lstStyle/>
            <a:p>
              <a:endParaRPr/>
            </a:p>
          </p:txBody>
        </p:sp>
      </p:grpSp>
      <p:grpSp>
        <p:nvGrpSpPr>
          <p:cNvPr id="14" name="object 14"/>
          <p:cNvGrpSpPr/>
          <p:nvPr/>
        </p:nvGrpSpPr>
        <p:grpSpPr>
          <a:xfrm>
            <a:off x="572262" y="1006602"/>
            <a:ext cx="1130935" cy="2040255"/>
            <a:chOff x="572262" y="1006602"/>
            <a:chExt cx="1130935" cy="2040255"/>
          </a:xfrm>
        </p:grpSpPr>
        <p:sp>
          <p:nvSpPr>
            <p:cNvPr id="15" name="object 15"/>
            <p:cNvSpPr/>
            <p:nvPr/>
          </p:nvSpPr>
          <p:spPr>
            <a:xfrm>
              <a:off x="576834" y="1011174"/>
              <a:ext cx="1122045" cy="2030730"/>
            </a:xfrm>
            <a:custGeom>
              <a:avLst/>
              <a:gdLst/>
              <a:ahLst/>
              <a:cxnLst/>
              <a:rect l="l" t="t" r="r" b="b"/>
              <a:pathLst>
                <a:path w="1122045" h="2030730">
                  <a:moveTo>
                    <a:pt x="0" y="2030729"/>
                  </a:moveTo>
                  <a:lnTo>
                    <a:pt x="1121664" y="2030729"/>
                  </a:lnTo>
                  <a:lnTo>
                    <a:pt x="1121664" y="0"/>
                  </a:lnTo>
                  <a:lnTo>
                    <a:pt x="0" y="0"/>
                  </a:lnTo>
                  <a:lnTo>
                    <a:pt x="0" y="2030729"/>
                  </a:lnTo>
                  <a:close/>
                </a:path>
              </a:pathLst>
            </a:custGeom>
            <a:ln w="9144">
              <a:solidFill>
                <a:srgbClr val="FF0000"/>
              </a:solidFill>
            </a:ln>
          </p:spPr>
          <p:txBody>
            <a:bodyPr wrap="square" lIns="0" tIns="0" rIns="0" bIns="0" rtlCol="0"/>
            <a:lstStyle/>
            <a:p>
              <a:endParaRPr/>
            </a:p>
          </p:txBody>
        </p:sp>
        <p:sp>
          <p:nvSpPr>
            <p:cNvPr id="16" name="object 16"/>
            <p:cNvSpPr/>
            <p:nvPr/>
          </p:nvSpPr>
          <p:spPr>
            <a:xfrm>
              <a:off x="714446" y="1052318"/>
              <a:ext cx="859845" cy="1948433"/>
            </a:xfrm>
            <a:prstGeom prst="rect">
              <a:avLst/>
            </a:prstGeom>
            <a:blipFill>
              <a:blip r:embed="rId6" cstate="print"/>
              <a:stretch>
                <a:fillRect/>
              </a:stretch>
            </a:blipFill>
          </p:spPr>
          <p:txBody>
            <a:bodyPr wrap="square" lIns="0" tIns="0" rIns="0" bIns="0" rtlCol="0"/>
            <a:lstStyle/>
            <a:p>
              <a:endParaRPr/>
            </a:p>
          </p:txBody>
        </p:sp>
      </p:grpSp>
      <p:grpSp>
        <p:nvGrpSpPr>
          <p:cNvPr id="17" name="object 17"/>
          <p:cNvGrpSpPr/>
          <p:nvPr/>
        </p:nvGrpSpPr>
        <p:grpSpPr>
          <a:xfrm>
            <a:off x="572262" y="3286505"/>
            <a:ext cx="1130935" cy="1685289"/>
            <a:chOff x="572262" y="3286505"/>
            <a:chExt cx="1130935" cy="1685289"/>
          </a:xfrm>
        </p:grpSpPr>
        <p:sp>
          <p:nvSpPr>
            <p:cNvPr id="18" name="object 18"/>
            <p:cNvSpPr/>
            <p:nvPr/>
          </p:nvSpPr>
          <p:spPr>
            <a:xfrm>
              <a:off x="576834" y="3291077"/>
              <a:ext cx="1122045" cy="1675764"/>
            </a:xfrm>
            <a:custGeom>
              <a:avLst/>
              <a:gdLst/>
              <a:ahLst/>
              <a:cxnLst/>
              <a:rect l="l" t="t" r="r" b="b"/>
              <a:pathLst>
                <a:path w="1122045" h="1675764">
                  <a:moveTo>
                    <a:pt x="0" y="1675638"/>
                  </a:moveTo>
                  <a:lnTo>
                    <a:pt x="1121664" y="1675638"/>
                  </a:lnTo>
                  <a:lnTo>
                    <a:pt x="1121664" y="0"/>
                  </a:lnTo>
                  <a:lnTo>
                    <a:pt x="0" y="0"/>
                  </a:lnTo>
                  <a:lnTo>
                    <a:pt x="0" y="1675638"/>
                  </a:lnTo>
                  <a:close/>
                </a:path>
              </a:pathLst>
            </a:custGeom>
            <a:ln w="9144">
              <a:solidFill>
                <a:srgbClr val="FF0000"/>
              </a:solidFill>
            </a:ln>
          </p:spPr>
          <p:txBody>
            <a:bodyPr wrap="square" lIns="0" tIns="0" rIns="0" bIns="0" rtlCol="0"/>
            <a:lstStyle/>
            <a:p>
              <a:endParaRPr/>
            </a:p>
          </p:txBody>
        </p:sp>
        <p:sp>
          <p:nvSpPr>
            <p:cNvPr id="19" name="object 19"/>
            <p:cNvSpPr/>
            <p:nvPr/>
          </p:nvSpPr>
          <p:spPr>
            <a:xfrm>
              <a:off x="764286" y="3340067"/>
              <a:ext cx="746759" cy="1584734"/>
            </a:xfrm>
            <a:prstGeom prst="rect">
              <a:avLst/>
            </a:prstGeom>
            <a:blipFill>
              <a:blip r:embed="rId7" cstate="print"/>
              <a:stretch>
                <a:fillRect/>
              </a:stretch>
            </a:blipFill>
          </p:spPr>
          <p:txBody>
            <a:bodyPr wrap="square" lIns="0" tIns="0" rIns="0" bIns="0" rtlCol="0"/>
            <a:lstStyle/>
            <a:p>
              <a:endParaRPr/>
            </a:p>
          </p:txBody>
        </p:sp>
      </p:grpSp>
      <p:sp>
        <p:nvSpPr>
          <p:cNvPr id="20" name="object 20"/>
          <p:cNvSpPr txBox="1"/>
          <p:nvPr/>
        </p:nvSpPr>
        <p:spPr>
          <a:xfrm>
            <a:off x="514858" y="753867"/>
            <a:ext cx="6682105" cy="7951470"/>
          </a:xfrm>
          <a:prstGeom prst="rect">
            <a:avLst/>
          </a:prstGeom>
        </p:spPr>
        <p:txBody>
          <a:bodyPr vert="horz" wrap="square" lIns="0" tIns="12700" rIns="0" bIns="0" rtlCol="0">
            <a:spAutoFit/>
          </a:bodyPr>
          <a:lstStyle/>
          <a:p>
            <a:pPr marL="25400">
              <a:lnSpc>
                <a:spcPct val="100000"/>
              </a:lnSpc>
              <a:spcBef>
                <a:spcPts val="100"/>
              </a:spcBef>
            </a:pPr>
            <a:r>
              <a:rPr sz="1200" b="1" u="heavy" dirty="0">
                <a:solidFill>
                  <a:srgbClr val="0000FF"/>
                </a:solidFill>
                <a:uFill>
                  <a:solidFill>
                    <a:srgbClr val="0000FF"/>
                  </a:solidFill>
                </a:uFill>
                <a:latin typeface="Comic Sans MS"/>
                <a:cs typeface="Comic Sans MS"/>
              </a:rPr>
              <a:t>C.7.3 Evolution </a:t>
            </a:r>
            <a:r>
              <a:rPr sz="1200" b="1" u="heavy" spc="-5" dirty="0">
                <a:solidFill>
                  <a:srgbClr val="0000FF"/>
                </a:solidFill>
                <a:uFill>
                  <a:solidFill>
                    <a:srgbClr val="0000FF"/>
                  </a:solidFill>
                </a:uFill>
                <a:latin typeface="Comic Sans MS"/>
                <a:cs typeface="Comic Sans MS"/>
              </a:rPr>
              <a:t>dans </a:t>
            </a:r>
            <a:r>
              <a:rPr sz="1200" b="1" u="heavy" dirty="0">
                <a:solidFill>
                  <a:srgbClr val="0000FF"/>
                </a:solidFill>
                <a:uFill>
                  <a:solidFill>
                    <a:srgbClr val="0000FF"/>
                  </a:solidFill>
                </a:uFill>
                <a:latin typeface="Comic Sans MS"/>
                <a:cs typeface="Comic Sans MS"/>
              </a:rPr>
              <a:t>la </a:t>
            </a:r>
            <a:r>
              <a:rPr sz="1200" b="1" u="heavy" spc="-5" dirty="0">
                <a:solidFill>
                  <a:srgbClr val="0000FF"/>
                </a:solidFill>
                <a:uFill>
                  <a:solidFill>
                    <a:srgbClr val="0000FF"/>
                  </a:solidFill>
                </a:uFill>
                <a:latin typeface="Comic Sans MS"/>
                <a:cs typeface="Comic Sans MS"/>
              </a:rPr>
              <a:t>téléphonie </a:t>
            </a:r>
            <a:r>
              <a:rPr sz="1200" b="1" u="heavy" dirty="0">
                <a:solidFill>
                  <a:srgbClr val="0000FF"/>
                </a:solidFill>
                <a:uFill>
                  <a:solidFill>
                    <a:srgbClr val="0000FF"/>
                  </a:solidFill>
                </a:uFill>
                <a:latin typeface="Comic Sans MS"/>
                <a:cs typeface="Comic Sans MS"/>
              </a:rPr>
              <a:t>mobile</a:t>
            </a:r>
            <a:endParaRPr sz="1200">
              <a:latin typeface="Comic Sans MS"/>
              <a:cs typeface="Comic Sans MS"/>
            </a:endParaRPr>
          </a:p>
          <a:p>
            <a:pPr marL="1292225" marR="167005" algn="just">
              <a:lnSpc>
                <a:spcPts val="1380"/>
              </a:lnSpc>
              <a:spcBef>
                <a:spcPts val="115"/>
              </a:spcBef>
            </a:pPr>
            <a:r>
              <a:rPr sz="1200" spc="-5" dirty="0">
                <a:latin typeface="Arial"/>
                <a:cs typeface="Arial"/>
              </a:rPr>
              <a:t>La norme de téléphonie mobile </a:t>
            </a:r>
            <a:r>
              <a:rPr sz="1200" b="1" dirty="0">
                <a:latin typeface="Arial"/>
                <a:cs typeface="Arial"/>
              </a:rPr>
              <a:t>GSM </a:t>
            </a:r>
            <a:r>
              <a:rPr sz="1200" spc="-5" dirty="0">
                <a:latin typeface="Arial"/>
                <a:cs typeface="Arial"/>
              </a:rPr>
              <a:t>(</a:t>
            </a:r>
            <a:r>
              <a:rPr sz="1200" b="1" spc="-5" dirty="0">
                <a:latin typeface="Arial"/>
                <a:cs typeface="Arial"/>
              </a:rPr>
              <a:t>G</a:t>
            </a:r>
            <a:r>
              <a:rPr sz="1200" spc="-5" dirty="0">
                <a:latin typeface="Arial"/>
                <a:cs typeface="Arial"/>
              </a:rPr>
              <a:t>lobal </a:t>
            </a:r>
            <a:r>
              <a:rPr sz="1200" b="1" spc="-5" dirty="0">
                <a:latin typeface="Arial"/>
                <a:cs typeface="Arial"/>
              </a:rPr>
              <a:t>S</a:t>
            </a:r>
            <a:r>
              <a:rPr sz="1200" spc="-5" dirty="0">
                <a:latin typeface="Arial"/>
                <a:cs typeface="Arial"/>
              </a:rPr>
              <a:t>ystem </a:t>
            </a:r>
            <a:r>
              <a:rPr sz="1200" dirty="0">
                <a:latin typeface="Arial"/>
                <a:cs typeface="Arial"/>
              </a:rPr>
              <a:t>for </a:t>
            </a:r>
            <a:r>
              <a:rPr sz="1200" b="1" spc="-5" dirty="0">
                <a:latin typeface="Arial"/>
                <a:cs typeface="Arial"/>
              </a:rPr>
              <a:t>M</a:t>
            </a:r>
            <a:r>
              <a:rPr sz="1200" spc="-5" dirty="0">
                <a:latin typeface="Arial"/>
                <a:cs typeface="Arial"/>
              </a:rPr>
              <a:t>obile  communication) date de 1992, ici la voix est numérisée et </a:t>
            </a:r>
            <a:r>
              <a:rPr sz="1200" dirty="0">
                <a:latin typeface="Arial"/>
                <a:cs typeface="Arial"/>
              </a:rPr>
              <a:t>traitée </a:t>
            </a:r>
            <a:r>
              <a:rPr sz="1200" spc="-5" dirty="0">
                <a:latin typeface="Arial"/>
                <a:cs typeface="Arial"/>
              </a:rPr>
              <a:t>par un  processeur de signal (DSP </a:t>
            </a:r>
            <a:r>
              <a:rPr sz="1200" dirty="0">
                <a:latin typeface="Arial"/>
                <a:cs typeface="Arial"/>
              </a:rPr>
              <a:t>: </a:t>
            </a:r>
            <a:r>
              <a:rPr sz="1200" spc="-5" dirty="0">
                <a:latin typeface="Arial"/>
                <a:cs typeface="Arial"/>
              </a:rPr>
              <a:t>Digital Signal </a:t>
            </a:r>
            <a:r>
              <a:rPr sz="1200" dirty="0">
                <a:latin typeface="Arial"/>
                <a:cs typeface="Arial"/>
              </a:rPr>
              <a:t>Processor) </a:t>
            </a:r>
            <a:r>
              <a:rPr sz="1200" spc="-5" dirty="0">
                <a:latin typeface="Arial"/>
                <a:cs typeface="Arial"/>
              </a:rPr>
              <a:t>avant d’être émise </a:t>
            </a:r>
            <a:r>
              <a:rPr sz="1200" dirty="0">
                <a:latin typeface="Arial"/>
                <a:cs typeface="Arial"/>
              </a:rPr>
              <a:t>sur  </a:t>
            </a:r>
            <a:r>
              <a:rPr sz="1200" spc="-5" dirty="0">
                <a:latin typeface="Arial"/>
                <a:cs typeface="Arial"/>
              </a:rPr>
              <a:t>une porteuse dans la gamme de fréquence des 900 MHz (880-960MHz).  Cette norme </a:t>
            </a:r>
            <a:r>
              <a:rPr sz="1200" dirty="0">
                <a:latin typeface="Arial"/>
                <a:cs typeface="Arial"/>
              </a:rPr>
              <a:t>GSM </a:t>
            </a:r>
            <a:r>
              <a:rPr sz="1200" spc="-5" dirty="0">
                <a:latin typeface="Arial"/>
                <a:cs typeface="Arial"/>
              </a:rPr>
              <a:t>était initialement utilisée par les opérateurs Orange  (Itinéris) et SFR. En 1996, une partie de la bande de 1,8GHz (1710-  1880MHz), utilisant une autre norme </a:t>
            </a:r>
            <a:r>
              <a:rPr sz="1200" dirty="0">
                <a:latin typeface="Arial"/>
                <a:cs typeface="Arial"/>
              </a:rPr>
              <a:t>: </a:t>
            </a:r>
            <a:r>
              <a:rPr sz="1200" b="1" spc="-5" dirty="0">
                <a:latin typeface="Arial"/>
                <a:cs typeface="Arial"/>
              </a:rPr>
              <a:t>DCS </a:t>
            </a:r>
            <a:r>
              <a:rPr sz="1200" spc="-5" dirty="0">
                <a:latin typeface="Arial"/>
                <a:cs typeface="Arial"/>
              </a:rPr>
              <a:t>est allouée </a:t>
            </a:r>
            <a:r>
              <a:rPr sz="1200" dirty="0">
                <a:latin typeface="Arial"/>
                <a:cs typeface="Arial"/>
              </a:rPr>
              <a:t>à </a:t>
            </a:r>
            <a:r>
              <a:rPr sz="1200" spc="-5" dirty="0">
                <a:latin typeface="Arial"/>
                <a:cs typeface="Arial"/>
              </a:rPr>
              <a:t>un troisième  opérateur </a:t>
            </a:r>
            <a:r>
              <a:rPr sz="1200" dirty="0">
                <a:latin typeface="Arial"/>
                <a:cs typeface="Arial"/>
              </a:rPr>
              <a:t>: </a:t>
            </a:r>
            <a:r>
              <a:rPr sz="1200" spc="-5" dirty="0">
                <a:latin typeface="Arial"/>
                <a:cs typeface="Arial"/>
              </a:rPr>
              <a:t>Bouygues</a:t>
            </a:r>
            <a:r>
              <a:rPr sz="1200" b="1" spc="-5" dirty="0">
                <a:latin typeface="Arial"/>
                <a:cs typeface="Arial"/>
              </a:rPr>
              <a:t>.</a:t>
            </a:r>
            <a:endParaRPr sz="1200">
              <a:latin typeface="Arial"/>
              <a:cs typeface="Arial"/>
            </a:endParaRPr>
          </a:p>
          <a:p>
            <a:pPr marL="1292225" marR="167005" algn="just">
              <a:lnSpc>
                <a:spcPts val="1380"/>
              </a:lnSpc>
            </a:pPr>
            <a:r>
              <a:rPr sz="1200" dirty="0">
                <a:latin typeface="Arial"/>
                <a:cs typeface="Arial"/>
              </a:rPr>
              <a:t>A </a:t>
            </a:r>
            <a:r>
              <a:rPr sz="1200" spc="-5" dirty="0">
                <a:latin typeface="Arial"/>
                <a:cs typeface="Arial"/>
              </a:rPr>
              <a:t>partir de 1999, les </a:t>
            </a:r>
            <a:r>
              <a:rPr sz="1200" dirty="0">
                <a:latin typeface="Arial"/>
                <a:cs typeface="Arial"/>
              </a:rPr>
              <a:t>3 </a:t>
            </a:r>
            <a:r>
              <a:rPr sz="1200" spc="-5" dirty="0">
                <a:latin typeface="Arial"/>
                <a:cs typeface="Arial"/>
              </a:rPr>
              <a:t>opérateurs utilisent soit la gamme </a:t>
            </a:r>
            <a:r>
              <a:rPr sz="1200" dirty="0">
                <a:latin typeface="Arial"/>
                <a:cs typeface="Arial"/>
              </a:rPr>
              <a:t>GSM, </a:t>
            </a:r>
            <a:r>
              <a:rPr sz="1200" spc="-5" dirty="0">
                <a:latin typeface="Arial"/>
                <a:cs typeface="Arial"/>
              </a:rPr>
              <a:t>soit la  gamme DCS, leur permettant de se délester suivant la saturation de leurs  canaux. Les appareils utilisant ces </a:t>
            </a:r>
            <a:r>
              <a:rPr sz="1200" dirty="0">
                <a:latin typeface="Arial"/>
                <a:cs typeface="Arial"/>
              </a:rPr>
              <a:t>2 </a:t>
            </a:r>
            <a:r>
              <a:rPr sz="1200" spc="-5" dirty="0">
                <a:latin typeface="Arial"/>
                <a:cs typeface="Arial"/>
              </a:rPr>
              <a:t>normes sont dits bi-bandes. </a:t>
            </a:r>
            <a:r>
              <a:rPr sz="1200" dirty="0">
                <a:latin typeface="Arial"/>
                <a:cs typeface="Arial"/>
              </a:rPr>
              <a:t>Il </a:t>
            </a:r>
            <a:r>
              <a:rPr sz="1200" spc="-5" dirty="0">
                <a:latin typeface="Arial"/>
                <a:cs typeface="Arial"/>
              </a:rPr>
              <a:t>est </a:t>
            </a:r>
            <a:r>
              <a:rPr sz="1200" dirty="0">
                <a:latin typeface="Arial"/>
                <a:cs typeface="Arial"/>
              </a:rPr>
              <a:t>a  </a:t>
            </a:r>
            <a:r>
              <a:rPr sz="1200" spc="-5" dirty="0">
                <a:latin typeface="Arial"/>
                <a:cs typeface="Arial"/>
              </a:rPr>
              <a:t>noté, que la technologie permet </a:t>
            </a:r>
            <a:r>
              <a:rPr sz="1200" dirty="0">
                <a:latin typeface="Arial"/>
                <a:cs typeface="Arial"/>
              </a:rPr>
              <a:t>à </a:t>
            </a:r>
            <a:r>
              <a:rPr sz="1200" spc="-5" dirty="0">
                <a:latin typeface="Arial"/>
                <a:cs typeface="Arial"/>
              </a:rPr>
              <a:t>une même antenne intégrée sur un  terminal portable de recevoir plusieurs standards de télécommunications  mobiles.</a:t>
            </a:r>
            <a:endParaRPr sz="1200">
              <a:latin typeface="Arial"/>
              <a:cs typeface="Arial"/>
            </a:endParaRPr>
          </a:p>
          <a:p>
            <a:pPr marL="1292225" marR="165735" algn="just">
              <a:lnSpc>
                <a:spcPts val="1380"/>
              </a:lnSpc>
              <a:spcBef>
                <a:spcPts val="915"/>
              </a:spcBef>
            </a:pPr>
            <a:r>
              <a:rPr sz="1200" spc="-5" dirty="0">
                <a:latin typeface="Arial"/>
                <a:cs typeface="Arial"/>
              </a:rPr>
              <a:t>Lié </a:t>
            </a:r>
            <a:r>
              <a:rPr sz="1200" dirty="0">
                <a:latin typeface="Arial"/>
                <a:cs typeface="Arial"/>
              </a:rPr>
              <a:t>à </a:t>
            </a:r>
            <a:r>
              <a:rPr sz="1200" spc="-5" dirty="0">
                <a:latin typeface="Arial"/>
                <a:cs typeface="Arial"/>
              </a:rPr>
              <a:t>un besoin, réel ou suscité, de mobilité des usagers, la croissance du  nombre de </a:t>
            </a:r>
            <a:r>
              <a:rPr sz="1200" dirty="0">
                <a:latin typeface="Arial"/>
                <a:cs typeface="Arial"/>
              </a:rPr>
              <a:t>téléphones </a:t>
            </a:r>
            <a:r>
              <a:rPr sz="1200" spc="-5" dirty="0">
                <a:latin typeface="Arial"/>
                <a:cs typeface="Arial"/>
              </a:rPr>
              <a:t>portables est </a:t>
            </a:r>
            <a:r>
              <a:rPr sz="1200" dirty="0">
                <a:latin typeface="Arial"/>
                <a:cs typeface="Arial"/>
              </a:rPr>
              <a:t>très forte. Pour </a:t>
            </a:r>
            <a:r>
              <a:rPr sz="1200" spc="-5" dirty="0">
                <a:latin typeface="Arial"/>
                <a:cs typeface="Arial"/>
              </a:rPr>
              <a:t>la </a:t>
            </a:r>
            <a:r>
              <a:rPr sz="1200" dirty="0">
                <a:latin typeface="Arial"/>
                <a:cs typeface="Arial"/>
              </a:rPr>
              <a:t>France, c’est </a:t>
            </a:r>
            <a:r>
              <a:rPr sz="1200" spc="-5" dirty="0">
                <a:latin typeface="Arial"/>
                <a:cs typeface="Arial"/>
              </a:rPr>
              <a:t>en  septembre 2001 que le nombre de téléphones mobiles dépasse le nombre  de lignes fixes </a:t>
            </a:r>
            <a:r>
              <a:rPr sz="1200" dirty="0">
                <a:latin typeface="Arial"/>
                <a:cs typeface="Arial"/>
              </a:rPr>
              <a:t>: </a:t>
            </a:r>
            <a:r>
              <a:rPr sz="1200" spc="-5" dirty="0">
                <a:latin typeface="Arial"/>
                <a:cs typeface="Arial"/>
              </a:rPr>
              <a:t>34 millions. Actuellement plus de </a:t>
            </a:r>
            <a:r>
              <a:rPr sz="1200" dirty="0">
                <a:latin typeface="Arial"/>
                <a:cs typeface="Arial"/>
              </a:rPr>
              <a:t>3 </a:t>
            </a:r>
            <a:r>
              <a:rPr sz="1200" spc="-5" dirty="0">
                <a:latin typeface="Arial"/>
                <a:cs typeface="Arial"/>
              </a:rPr>
              <a:t>français sur </a:t>
            </a:r>
            <a:r>
              <a:rPr sz="1200" dirty="0">
                <a:latin typeface="Arial"/>
                <a:cs typeface="Arial"/>
              </a:rPr>
              <a:t>4 </a:t>
            </a:r>
            <a:r>
              <a:rPr sz="1200" spc="-5" dirty="0">
                <a:latin typeface="Arial"/>
                <a:cs typeface="Arial"/>
              </a:rPr>
              <a:t>en  possèdent un.</a:t>
            </a:r>
            <a:endParaRPr sz="1200">
              <a:latin typeface="Arial"/>
              <a:cs typeface="Arial"/>
            </a:endParaRPr>
          </a:p>
          <a:p>
            <a:pPr marL="1285240" marR="166370" algn="just">
              <a:lnSpc>
                <a:spcPts val="1380"/>
              </a:lnSpc>
              <a:spcBef>
                <a:spcPts val="575"/>
              </a:spcBef>
            </a:pPr>
            <a:r>
              <a:rPr sz="1200" spc="-5" dirty="0">
                <a:latin typeface="Arial"/>
                <a:cs typeface="Arial"/>
              </a:rPr>
              <a:t>Pour la transmission de données par téléphone mobile, en 1997 et sur  l’initiative de Nokia, un protocole est standardisé </a:t>
            </a:r>
            <a:r>
              <a:rPr sz="1200" dirty="0">
                <a:latin typeface="Arial"/>
                <a:cs typeface="Arial"/>
              </a:rPr>
              <a:t>: </a:t>
            </a:r>
            <a:r>
              <a:rPr sz="1200" spc="-5" dirty="0">
                <a:latin typeface="Arial"/>
                <a:cs typeface="Arial"/>
              </a:rPr>
              <a:t>le </a:t>
            </a:r>
            <a:r>
              <a:rPr sz="1200" b="1" spc="-5" dirty="0">
                <a:latin typeface="Arial"/>
                <a:cs typeface="Arial"/>
              </a:rPr>
              <a:t>WAP </a:t>
            </a:r>
            <a:r>
              <a:rPr sz="1200" spc="-5" dirty="0">
                <a:latin typeface="Arial"/>
                <a:cs typeface="Arial"/>
              </a:rPr>
              <a:t>(</a:t>
            </a:r>
            <a:r>
              <a:rPr sz="1200" b="1" spc="-5" dirty="0">
                <a:latin typeface="Arial"/>
                <a:cs typeface="Arial"/>
              </a:rPr>
              <a:t>W</a:t>
            </a:r>
            <a:r>
              <a:rPr sz="1200" spc="-5" dirty="0">
                <a:latin typeface="Arial"/>
                <a:cs typeface="Arial"/>
              </a:rPr>
              <a:t>ireless  </a:t>
            </a:r>
            <a:r>
              <a:rPr sz="1200" b="1" spc="-5" dirty="0">
                <a:latin typeface="Arial"/>
                <a:cs typeface="Arial"/>
              </a:rPr>
              <a:t>A</a:t>
            </a:r>
            <a:r>
              <a:rPr sz="1200" spc="-5" dirty="0">
                <a:latin typeface="Arial"/>
                <a:cs typeface="Arial"/>
              </a:rPr>
              <a:t>pplication </a:t>
            </a:r>
            <a:r>
              <a:rPr sz="1200" b="1" spc="-5" dirty="0">
                <a:latin typeface="Arial"/>
                <a:cs typeface="Arial"/>
              </a:rPr>
              <a:t>P</a:t>
            </a:r>
            <a:r>
              <a:rPr sz="1200" spc="-5" dirty="0">
                <a:latin typeface="Arial"/>
                <a:cs typeface="Arial"/>
              </a:rPr>
              <a:t>rotocol), permettant la convergence entre les mobiles et  internet. Mais le réseau </a:t>
            </a:r>
            <a:r>
              <a:rPr sz="1200" dirty="0">
                <a:latin typeface="Arial"/>
                <a:cs typeface="Arial"/>
              </a:rPr>
              <a:t>GSM </a:t>
            </a:r>
            <a:r>
              <a:rPr sz="1200" spc="-5" dirty="0">
                <a:latin typeface="Arial"/>
                <a:cs typeface="Arial"/>
              </a:rPr>
              <a:t>de base ne propose qu’un débit de 9,6kbits/s,  certe satisfaisant pour la voix, mais insuffisant pour le </a:t>
            </a:r>
            <a:r>
              <a:rPr sz="1200" dirty="0">
                <a:latin typeface="Arial"/>
                <a:cs typeface="Arial"/>
              </a:rPr>
              <a:t>transfert </a:t>
            </a:r>
            <a:r>
              <a:rPr sz="1200" spc="-5" dirty="0">
                <a:latin typeface="Arial"/>
                <a:cs typeface="Arial"/>
              </a:rPr>
              <a:t>de </a:t>
            </a:r>
            <a:r>
              <a:rPr sz="1200" dirty="0">
                <a:latin typeface="Arial"/>
                <a:cs typeface="Arial"/>
              </a:rPr>
              <a:t>fichiers,  </a:t>
            </a:r>
            <a:r>
              <a:rPr sz="1200" spc="-5" dirty="0">
                <a:latin typeface="Arial"/>
                <a:cs typeface="Arial"/>
              </a:rPr>
              <a:t>d’images, de vidéos et d’accès </a:t>
            </a:r>
            <a:r>
              <a:rPr sz="1200" dirty="0">
                <a:latin typeface="Arial"/>
                <a:cs typeface="Arial"/>
              </a:rPr>
              <a:t>à</a:t>
            </a:r>
            <a:r>
              <a:rPr sz="1200" spc="15" dirty="0">
                <a:latin typeface="Arial"/>
                <a:cs typeface="Arial"/>
              </a:rPr>
              <a:t> </a:t>
            </a:r>
            <a:r>
              <a:rPr sz="1200" dirty="0">
                <a:latin typeface="Arial"/>
                <a:cs typeface="Arial"/>
              </a:rPr>
              <a:t>Internet.</a:t>
            </a:r>
            <a:endParaRPr sz="1200">
              <a:latin typeface="Arial"/>
              <a:cs typeface="Arial"/>
            </a:endParaRPr>
          </a:p>
          <a:p>
            <a:pPr marL="1292225" marR="84455" algn="just">
              <a:lnSpc>
                <a:spcPts val="1380"/>
              </a:lnSpc>
              <a:spcBef>
                <a:spcPts val="170"/>
              </a:spcBef>
            </a:pPr>
            <a:r>
              <a:rPr sz="1200" spc="-5" dirty="0">
                <a:latin typeface="Arial"/>
                <a:cs typeface="Arial"/>
              </a:rPr>
              <a:t>D’où la création en 2001, du standard </a:t>
            </a:r>
            <a:r>
              <a:rPr sz="1200" b="1" spc="-5" dirty="0">
                <a:latin typeface="Arial"/>
                <a:cs typeface="Arial"/>
              </a:rPr>
              <a:t>GPRS </a:t>
            </a:r>
            <a:r>
              <a:rPr sz="1200" spc="-5" dirty="0">
                <a:latin typeface="Arial"/>
                <a:cs typeface="Arial"/>
              </a:rPr>
              <a:t>(</a:t>
            </a:r>
            <a:r>
              <a:rPr sz="1200" b="1" spc="-5" dirty="0">
                <a:latin typeface="Arial"/>
                <a:cs typeface="Arial"/>
              </a:rPr>
              <a:t>G</a:t>
            </a:r>
            <a:r>
              <a:rPr sz="1200" spc="-5" dirty="0">
                <a:latin typeface="Arial"/>
                <a:cs typeface="Arial"/>
              </a:rPr>
              <a:t>eneral </a:t>
            </a:r>
            <a:r>
              <a:rPr sz="1200" b="1" spc="-5" dirty="0">
                <a:latin typeface="Arial"/>
                <a:cs typeface="Arial"/>
              </a:rPr>
              <a:t>P</a:t>
            </a:r>
            <a:r>
              <a:rPr sz="1200" spc="-5" dirty="0">
                <a:latin typeface="Arial"/>
                <a:cs typeface="Arial"/>
              </a:rPr>
              <a:t>acket </a:t>
            </a:r>
            <a:r>
              <a:rPr sz="1200" b="1" spc="-5" dirty="0">
                <a:latin typeface="Arial"/>
                <a:cs typeface="Arial"/>
              </a:rPr>
              <a:t>R</a:t>
            </a:r>
            <a:r>
              <a:rPr sz="1200" spc="-5" dirty="0">
                <a:latin typeface="Arial"/>
                <a:cs typeface="Arial"/>
              </a:rPr>
              <a:t>adio </a:t>
            </a:r>
            <a:r>
              <a:rPr sz="1200" b="1" spc="-5" dirty="0">
                <a:latin typeface="Arial"/>
                <a:cs typeface="Arial"/>
              </a:rPr>
              <a:t>S</a:t>
            </a:r>
            <a:r>
              <a:rPr sz="1200" spc="-5" dirty="0">
                <a:latin typeface="Arial"/>
                <a:cs typeface="Arial"/>
              </a:rPr>
              <a:t>ervice)  qui offre un débit plus élevé allant jusqu’à 170kbits/s, tout en travaillant dans  la bande </a:t>
            </a:r>
            <a:r>
              <a:rPr sz="1200" dirty="0">
                <a:latin typeface="Arial"/>
                <a:cs typeface="Arial"/>
              </a:rPr>
              <a:t>GSM. </a:t>
            </a:r>
            <a:r>
              <a:rPr sz="1200" spc="-5" dirty="0">
                <a:latin typeface="Arial"/>
                <a:cs typeface="Arial"/>
              </a:rPr>
              <a:t>Par la suite, en 2004, le standard </a:t>
            </a:r>
            <a:r>
              <a:rPr sz="1200" b="1" dirty="0">
                <a:latin typeface="Arial"/>
                <a:cs typeface="Arial"/>
              </a:rPr>
              <a:t>EDGE </a:t>
            </a:r>
            <a:r>
              <a:rPr sz="1200" spc="-5" dirty="0">
                <a:latin typeface="Arial"/>
                <a:cs typeface="Arial"/>
              </a:rPr>
              <a:t>(</a:t>
            </a:r>
            <a:r>
              <a:rPr sz="1200" b="1" spc="-5" dirty="0">
                <a:latin typeface="Arial"/>
                <a:cs typeface="Arial"/>
              </a:rPr>
              <a:t>E</a:t>
            </a:r>
            <a:r>
              <a:rPr sz="1200" spc="-5" dirty="0">
                <a:latin typeface="Arial"/>
                <a:cs typeface="Arial"/>
              </a:rPr>
              <a:t>nhanced </a:t>
            </a:r>
            <a:r>
              <a:rPr sz="1200" b="1" spc="-5" dirty="0">
                <a:latin typeface="Arial"/>
                <a:cs typeface="Arial"/>
              </a:rPr>
              <a:t>D</a:t>
            </a:r>
            <a:r>
              <a:rPr sz="1200" spc="-5" dirty="0">
                <a:latin typeface="Arial"/>
                <a:cs typeface="Arial"/>
              </a:rPr>
              <a:t>ata </a:t>
            </a:r>
            <a:r>
              <a:rPr sz="1200" dirty="0">
                <a:latin typeface="Arial"/>
                <a:cs typeface="Arial"/>
              </a:rPr>
              <a:t>rates  for </a:t>
            </a:r>
            <a:r>
              <a:rPr sz="1200" b="1" dirty="0">
                <a:latin typeface="Arial"/>
                <a:cs typeface="Arial"/>
              </a:rPr>
              <a:t>G</a:t>
            </a:r>
            <a:r>
              <a:rPr sz="1200" dirty="0">
                <a:latin typeface="Arial"/>
                <a:cs typeface="Arial"/>
              </a:rPr>
              <a:t>SM </a:t>
            </a:r>
            <a:r>
              <a:rPr sz="1200" b="1" spc="-5" dirty="0">
                <a:latin typeface="Arial"/>
                <a:cs typeface="Arial"/>
              </a:rPr>
              <a:t>E</a:t>
            </a:r>
            <a:r>
              <a:rPr sz="1200" spc="-5" dirty="0">
                <a:latin typeface="Arial"/>
                <a:cs typeface="Arial"/>
              </a:rPr>
              <a:t>volution) offre un débit maximum de 470kbits/s, c’est un réseau de  </a:t>
            </a:r>
            <a:r>
              <a:rPr sz="1200" dirty="0">
                <a:latin typeface="Arial"/>
                <a:cs typeface="Arial"/>
              </a:rPr>
              <a:t>transition </a:t>
            </a:r>
            <a:r>
              <a:rPr sz="1200" spc="-5" dirty="0">
                <a:latin typeface="Arial"/>
                <a:cs typeface="Arial"/>
              </a:rPr>
              <a:t>entre le </a:t>
            </a:r>
            <a:r>
              <a:rPr sz="1200" dirty="0">
                <a:latin typeface="Arial"/>
                <a:cs typeface="Arial"/>
              </a:rPr>
              <a:t>GPRS </a:t>
            </a:r>
            <a:r>
              <a:rPr sz="1200" spc="-5" dirty="0">
                <a:latin typeface="Arial"/>
                <a:cs typeface="Arial"/>
              </a:rPr>
              <a:t>et</a:t>
            </a:r>
            <a:r>
              <a:rPr sz="1200" dirty="0">
                <a:latin typeface="Arial"/>
                <a:cs typeface="Arial"/>
              </a:rPr>
              <a:t> </a:t>
            </a:r>
            <a:r>
              <a:rPr sz="1200" spc="-5" dirty="0">
                <a:latin typeface="Arial"/>
                <a:cs typeface="Arial"/>
              </a:rPr>
              <a:t>l’UMTS.</a:t>
            </a:r>
            <a:endParaRPr sz="1200">
              <a:latin typeface="Arial"/>
              <a:cs typeface="Arial"/>
            </a:endParaRPr>
          </a:p>
          <a:p>
            <a:pPr marL="1292225" marR="83820" algn="just">
              <a:lnSpc>
                <a:spcPct val="95800"/>
              </a:lnSpc>
              <a:spcBef>
                <a:spcPts val="540"/>
              </a:spcBef>
            </a:pPr>
            <a:r>
              <a:rPr sz="1200" spc="-5" dirty="0">
                <a:latin typeface="Arial"/>
                <a:cs typeface="Arial"/>
              </a:rPr>
              <a:t>Dans la gamme 1920-2170MHz, la norme </a:t>
            </a:r>
            <a:r>
              <a:rPr sz="1200" b="1" spc="-5" dirty="0">
                <a:latin typeface="Arial"/>
                <a:cs typeface="Arial"/>
              </a:rPr>
              <a:t>UMTS </a:t>
            </a:r>
            <a:r>
              <a:rPr sz="1200" spc="-5" dirty="0">
                <a:latin typeface="Arial"/>
                <a:cs typeface="Arial"/>
              </a:rPr>
              <a:t>(</a:t>
            </a:r>
            <a:r>
              <a:rPr sz="1200" b="1" spc="-5" dirty="0">
                <a:latin typeface="Arial"/>
                <a:cs typeface="Arial"/>
              </a:rPr>
              <a:t>U</a:t>
            </a:r>
            <a:r>
              <a:rPr sz="1200" spc="-5" dirty="0">
                <a:latin typeface="Arial"/>
                <a:cs typeface="Arial"/>
              </a:rPr>
              <a:t>niversal </a:t>
            </a:r>
            <a:r>
              <a:rPr sz="1200" b="1" spc="-5" dirty="0">
                <a:latin typeface="Arial"/>
                <a:cs typeface="Arial"/>
              </a:rPr>
              <a:t>M</a:t>
            </a:r>
            <a:r>
              <a:rPr sz="1200" spc="-5" dirty="0">
                <a:latin typeface="Arial"/>
                <a:cs typeface="Arial"/>
              </a:rPr>
              <a:t>obile  </a:t>
            </a:r>
            <a:r>
              <a:rPr sz="1200" b="1" spc="-5" dirty="0">
                <a:latin typeface="Arial"/>
                <a:cs typeface="Arial"/>
              </a:rPr>
              <a:t>T</a:t>
            </a:r>
            <a:r>
              <a:rPr sz="1200" spc="-5" dirty="0">
                <a:latin typeface="Arial"/>
                <a:cs typeface="Arial"/>
              </a:rPr>
              <a:t>elecommunication </a:t>
            </a:r>
            <a:r>
              <a:rPr sz="1200" b="1" spc="-5" dirty="0">
                <a:latin typeface="Arial"/>
                <a:cs typeface="Arial"/>
              </a:rPr>
              <a:t>S</a:t>
            </a:r>
            <a:r>
              <a:rPr sz="1200" spc="-5" dirty="0">
                <a:latin typeface="Arial"/>
                <a:cs typeface="Arial"/>
              </a:rPr>
              <a:t>ystem) dite de 3</a:t>
            </a:r>
            <a:r>
              <a:rPr sz="1200" spc="-7" baseline="38194" dirty="0">
                <a:latin typeface="Arial"/>
                <a:cs typeface="Arial"/>
              </a:rPr>
              <a:t>ème </a:t>
            </a:r>
            <a:r>
              <a:rPr sz="1200" spc="-5" dirty="0">
                <a:latin typeface="Arial"/>
                <a:cs typeface="Arial"/>
              </a:rPr>
              <a:t>génération (ou </a:t>
            </a:r>
            <a:r>
              <a:rPr sz="1200" b="1" spc="-5" dirty="0">
                <a:latin typeface="Arial"/>
                <a:cs typeface="Arial"/>
              </a:rPr>
              <a:t>3G</a:t>
            </a:r>
            <a:r>
              <a:rPr sz="1200" spc="-5" dirty="0">
                <a:latin typeface="Arial"/>
                <a:cs typeface="Arial"/>
              </a:rPr>
              <a:t>) est le réseau  </a:t>
            </a:r>
            <a:r>
              <a:rPr sz="1200" dirty="0">
                <a:latin typeface="Arial"/>
                <a:cs typeface="Arial"/>
              </a:rPr>
              <a:t>mobile </a:t>
            </a:r>
            <a:r>
              <a:rPr sz="1200" spc="-5" dirty="0">
                <a:latin typeface="Arial"/>
                <a:cs typeface="Arial"/>
              </a:rPr>
              <a:t>prometteur, progressivement mis en service </a:t>
            </a:r>
            <a:r>
              <a:rPr sz="1200" dirty="0">
                <a:latin typeface="Arial"/>
                <a:cs typeface="Arial"/>
              </a:rPr>
              <a:t>à </a:t>
            </a:r>
            <a:r>
              <a:rPr sz="1200" spc="-5" dirty="0">
                <a:latin typeface="Arial"/>
                <a:cs typeface="Arial"/>
              </a:rPr>
              <a:t>partir de 2005, avec des  débits importants allant jusqu’à 2048kbits/s </a:t>
            </a:r>
            <a:r>
              <a:rPr sz="1200" dirty="0">
                <a:latin typeface="Arial"/>
                <a:cs typeface="Arial"/>
              </a:rPr>
              <a:t>(2Mpbs). </a:t>
            </a:r>
            <a:r>
              <a:rPr sz="1200" spc="-5" dirty="0">
                <a:latin typeface="Arial"/>
                <a:cs typeface="Arial"/>
              </a:rPr>
              <a:t>Ce </a:t>
            </a:r>
            <a:r>
              <a:rPr sz="1200" dirty="0">
                <a:latin typeface="Arial"/>
                <a:cs typeface="Arial"/>
              </a:rPr>
              <a:t>standard </a:t>
            </a:r>
            <a:r>
              <a:rPr sz="1200" spc="-5" dirty="0">
                <a:latin typeface="Arial"/>
                <a:cs typeface="Arial"/>
              </a:rPr>
              <a:t>permet de  </a:t>
            </a:r>
            <a:r>
              <a:rPr sz="1200" dirty="0">
                <a:latin typeface="Arial"/>
                <a:cs typeface="Arial"/>
              </a:rPr>
              <a:t>transformer </a:t>
            </a:r>
            <a:r>
              <a:rPr sz="1200" spc="-5" dirty="0">
                <a:latin typeface="Arial"/>
                <a:cs typeface="Arial"/>
              </a:rPr>
              <a:t>le </a:t>
            </a:r>
            <a:r>
              <a:rPr sz="1200" dirty="0">
                <a:latin typeface="Arial"/>
                <a:cs typeface="Arial"/>
              </a:rPr>
              <a:t>terminal </a:t>
            </a:r>
            <a:r>
              <a:rPr sz="1200" spc="-5" dirty="0">
                <a:latin typeface="Arial"/>
                <a:cs typeface="Arial"/>
              </a:rPr>
              <a:t>en </a:t>
            </a:r>
            <a:r>
              <a:rPr sz="1200" dirty="0">
                <a:latin typeface="Arial"/>
                <a:cs typeface="Arial"/>
              </a:rPr>
              <a:t>serveur Web, </a:t>
            </a:r>
            <a:r>
              <a:rPr sz="1200" spc="-5" dirty="0">
                <a:latin typeface="Arial"/>
                <a:cs typeface="Arial"/>
              </a:rPr>
              <a:t>fournissant des services multimédias  et de vidéoconférence de grande</a:t>
            </a:r>
            <a:r>
              <a:rPr sz="1200" spc="10" dirty="0">
                <a:latin typeface="Arial"/>
                <a:cs typeface="Arial"/>
              </a:rPr>
              <a:t> </a:t>
            </a:r>
            <a:r>
              <a:rPr sz="1200" spc="-5" dirty="0">
                <a:latin typeface="Arial"/>
                <a:cs typeface="Arial"/>
              </a:rPr>
              <a:t>qualité.</a:t>
            </a:r>
            <a:endParaRPr sz="1200">
              <a:latin typeface="Arial"/>
              <a:cs typeface="Arial"/>
            </a:endParaRPr>
          </a:p>
          <a:p>
            <a:pPr marL="1311275" marR="43180" algn="just">
              <a:lnSpc>
                <a:spcPts val="1380"/>
              </a:lnSpc>
              <a:spcBef>
                <a:spcPts val="730"/>
              </a:spcBef>
            </a:pPr>
            <a:r>
              <a:rPr sz="1200" spc="-5" dirty="0">
                <a:latin typeface="Arial"/>
                <a:cs typeface="Arial"/>
              </a:rPr>
              <a:t>Après l’UMTS, la téléphonie mobile </a:t>
            </a:r>
            <a:r>
              <a:rPr sz="1200" b="1" spc="-5" dirty="0">
                <a:latin typeface="Arial"/>
                <a:cs typeface="Arial"/>
              </a:rPr>
              <a:t>4G </a:t>
            </a:r>
            <a:r>
              <a:rPr sz="1200" spc="-5" dirty="0">
                <a:latin typeface="Arial"/>
                <a:cs typeface="Arial"/>
              </a:rPr>
              <a:t>se profile. L’industrie des  télécommunications </a:t>
            </a:r>
            <a:r>
              <a:rPr sz="1200" dirty="0">
                <a:latin typeface="Arial"/>
                <a:cs typeface="Arial"/>
              </a:rPr>
              <a:t>y </a:t>
            </a:r>
            <a:r>
              <a:rPr sz="1200" spc="-5" dirty="0">
                <a:latin typeface="Arial"/>
                <a:cs typeface="Arial"/>
              </a:rPr>
              <a:t>travaille déjà, et la quatrième génération serait prévue  pour un lancement </a:t>
            </a:r>
            <a:r>
              <a:rPr sz="1200" dirty="0">
                <a:latin typeface="Arial"/>
                <a:cs typeface="Arial"/>
              </a:rPr>
              <a:t>à </a:t>
            </a:r>
            <a:r>
              <a:rPr sz="1200" spc="-5" dirty="0">
                <a:latin typeface="Arial"/>
                <a:cs typeface="Arial"/>
              </a:rPr>
              <a:t>l’horizon 2008-2010 au Japon, puis après en Europe.  Des tests sont conduits sur une technologie intitulée </a:t>
            </a:r>
            <a:r>
              <a:rPr sz="1200" b="1" spc="-5" dirty="0">
                <a:latin typeface="Arial"/>
                <a:cs typeface="Arial"/>
              </a:rPr>
              <a:t>OFDM </a:t>
            </a:r>
            <a:r>
              <a:rPr sz="1200" spc="-5" dirty="0">
                <a:latin typeface="Arial"/>
                <a:cs typeface="Arial"/>
              </a:rPr>
              <a:t>(</a:t>
            </a:r>
            <a:r>
              <a:rPr sz="1200" b="1" spc="-5" dirty="0">
                <a:latin typeface="Arial"/>
                <a:cs typeface="Arial"/>
              </a:rPr>
              <a:t>O</a:t>
            </a:r>
            <a:r>
              <a:rPr sz="1200" spc="-5" dirty="0">
                <a:latin typeface="Arial"/>
                <a:cs typeface="Arial"/>
              </a:rPr>
              <a:t>rthogonal  </a:t>
            </a:r>
            <a:r>
              <a:rPr sz="1200" b="1" spc="-5" dirty="0">
                <a:latin typeface="Arial"/>
                <a:cs typeface="Arial"/>
              </a:rPr>
              <a:t>F</a:t>
            </a:r>
            <a:r>
              <a:rPr sz="1200" spc="-5" dirty="0">
                <a:latin typeface="Arial"/>
                <a:cs typeface="Arial"/>
              </a:rPr>
              <a:t>requency </a:t>
            </a:r>
            <a:r>
              <a:rPr sz="1200" b="1" spc="-5" dirty="0">
                <a:latin typeface="Arial"/>
                <a:cs typeface="Arial"/>
              </a:rPr>
              <a:t>D</a:t>
            </a:r>
            <a:r>
              <a:rPr sz="1200" spc="-5" dirty="0">
                <a:latin typeface="Arial"/>
                <a:cs typeface="Arial"/>
              </a:rPr>
              <a:t>ivision </a:t>
            </a:r>
            <a:r>
              <a:rPr sz="1200" b="1" spc="-5" dirty="0">
                <a:latin typeface="Arial"/>
                <a:cs typeface="Arial"/>
              </a:rPr>
              <a:t>M</a:t>
            </a:r>
            <a:r>
              <a:rPr sz="1200" spc="-5" dirty="0">
                <a:latin typeface="Arial"/>
                <a:cs typeface="Arial"/>
              </a:rPr>
              <a:t>ultiplexing) permettant d’atteindre des pics de débits de  300Mpbs.</a:t>
            </a:r>
            <a:endParaRPr sz="1200">
              <a:latin typeface="Arial"/>
              <a:cs typeface="Arial"/>
            </a:endParaRPr>
          </a:p>
        </p:txBody>
      </p:sp>
      <p:sp>
        <p:nvSpPr>
          <p:cNvPr id="21" name="object 21"/>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22" name="object 22"/>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29</a:t>
            </a:fld>
            <a:r>
              <a:rPr spc="-5" dirty="0"/>
              <a:t>/30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0936" y="449067"/>
            <a:ext cx="6464300" cy="162560"/>
          </a:xfrm>
          <a:prstGeom prst="rect">
            <a:avLst/>
          </a:prstGeom>
        </p:spPr>
        <p:txBody>
          <a:bodyPr vert="horz" wrap="square" lIns="0" tIns="12700" rIns="0" bIns="0" rtlCol="0">
            <a:spAutoFit/>
          </a:bodyPr>
          <a:lstStyle/>
          <a:p>
            <a:pPr marL="74930">
              <a:lnSpc>
                <a:spcPct val="100000"/>
              </a:lnSpc>
              <a:spcBef>
                <a:spcPts val="100"/>
              </a:spcBef>
              <a:tabLst>
                <a:tab pos="2814320" algn="l"/>
                <a:tab pos="5477510" algn="l"/>
              </a:tabLst>
            </a:pPr>
            <a:r>
              <a:rPr sz="900" spc="-5" dirty="0">
                <a:solidFill>
                  <a:srgbClr val="FF00FF"/>
                </a:solidFill>
                <a:latin typeface="Comic Sans MS"/>
                <a:cs typeface="Comic Sans MS"/>
              </a:rPr>
              <a:t>AIX-MARSEILLE	</a:t>
            </a:r>
            <a:r>
              <a:rPr sz="700" spc="-5" dirty="0">
                <a:solidFill>
                  <a:srgbClr val="FF00FF"/>
                </a:solidFill>
                <a:latin typeface="Comic Sans MS"/>
                <a:cs typeface="Comic Sans MS"/>
                <a:hlinkClick r:id="rId2"/>
              </a:rPr>
              <a:t>www.lyceefourcade.fr.fm</a:t>
            </a:r>
            <a:r>
              <a:rPr sz="700" spc="-5" dirty="0">
                <a:solidFill>
                  <a:srgbClr val="FF00FF"/>
                </a:solidFill>
                <a:latin typeface="Comic Sans MS"/>
                <a:cs typeface="Comic Sans MS"/>
              </a:rPr>
              <a:t>	</a:t>
            </a:r>
            <a:r>
              <a:rPr sz="900" spc="-5" dirty="0">
                <a:solidFill>
                  <a:srgbClr val="FF00FF"/>
                </a:solidFill>
                <a:latin typeface="Comic Sans MS"/>
                <a:cs typeface="Comic Sans MS"/>
              </a:rPr>
              <a:t>ELECTRONIQUE</a:t>
            </a:r>
            <a:endParaRPr sz="900">
              <a:latin typeface="Comic Sans MS"/>
              <a:cs typeface="Comic Sans MS"/>
            </a:endParaRPr>
          </a:p>
        </p:txBody>
      </p:sp>
      <p:sp>
        <p:nvSpPr>
          <p:cNvPr id="3" name="object 3"/>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4" name="object 4"/>
          <p:cNvSpPr/>
          <p:nvPr/>
        </p:nvSpPr>
        <p:spPr>
          <a:xfrm>
            <a:off x="1998726" y="2356104"/>
            <a:ext cx="1279525" cy="175260"/>
          </a:xfrm>
          <a:custGeom>
            <a:avLst/>
            <a:gdLst/>
            <a:ahLst/>
            <a:cxnLst/>
            <a:rect l="l" t="t" r="r" b="b"/>
            <a:pathLst>
              <a:path w="1279525" h="175260">
                <a:moveTo>
                  <a:pt x="1279398" y="0"/>
                </a:moveTo>
                <a:lnTo>
                  <a:pt x="0" y="0"/>
                </a:lnTo>
                <a:lnTo>
                  <a:pt x="0" y="175259"/>
                </a:lnTo>
                <a:lnTo>
                  <a:pt x="1279398" y="175259"/>
                </a:lnTo>
                <a:lnTo>
                  <a:pt x="1279398" y="0"/>
                </a:lnTo>
                <a:close/>
              </a:path>
            </a:pathLst>
          </a:custGeom>
          <a:solidFill>
            <a:srgbClr val="FFFF00"/>
          </a:solidFill>
        </p:spPr>
        <p:txBody>
          <a:bodyPr wrap="square" lIns="0" tIns="0" rIns="0" bIns="0" rtlCol="0"/>
          <a:lstStyle/>
          <a:p>
            <a:endParaRPr/>
          </a:p>
        </p:txBody>
      </p:sp>
      <p:sp>
        <p:nvSpPr>
          <p:cNvPr id="5" name="object 5"/>
          <p:cNvSpPr/>
          <p:nvPr/>
        </p:nvSpPr>
        <p:spPr>
          <a:xfrm>
            <a:off x="4110990" y="4547615"/>
            <a:ext cx="338455" cy="175260"/>
          </a:xfrm>
          <a:custGeom>
            <a:avLst/>
            <a:gdLst/>
            <a:ahLst/>
            <a:cxnLst/>
            <a:rect l="l" t="t" r="r" b="b"/>
            <a:pathLst>
              <a:path w="338454" h="175260">
                <a:moveTo>
                  <a:pt x="338327" y="0"/>
                </a:moveTo>
                <a:lnTo>
                  <a:pt x="0" y="0"/>
                </a:lnTo>
                <a:lnTo>
                  <a:pt x="0" y="175260"/>
                </a:lnTo>
                <a:lnTo>
                  <a:pt x="338327" y="175260"/>
                </a:lnTo>
                <a:lnTo>
                  <a:pt x="338327" y="0"/>
                </a:lnTo>
                <a:close/>
              </a:path>
            </a:pathLst>
          </a:custGeom>
          <a:solidFill>
            <a:srgbClr val="FFFF00"/>
          </a:solidFill>
        </p:spPr>
        <p:txBody>
          <a:bodyPr wrap="square" lIns="0" tIns="0" rIns="0" bIns="0" rtlCol="0"/>
          <a:lstStyle/>
          <a:p>
            <a:endParaRPr/>
          </a:p>
        </p:txBody>
      </p:sp>
      <p:sp>
        <p:nvSpPr>
          <p:cNvPr id="6" name="object 6"/>
          <p:cNvSpPr/>
          <p:nvPr/>
        </p:nvSpPr>
        <p:spPr>
          <a:xfrm>
            <a:off x="4229100" y="6526530"/>
            <a:ext cx="338455" cy="175260"/>
          </a:xfrm>
          <a:custGeom>
            <a:avLst/>
            <a:gdLst/>
            <a:ahLst/>
            <a:cxnLst/>
            <a:rect l="l" t="t" r="r" b="b"/>
            <a:pathLst>
              <a:path w="338454" h="175259">
                <a:moveTo>
                  <a:pt x="338327" y="0"/>
                </a:moveTo>
                <a:lnTo>
                  <a:pt x="0" y="0"/>
                </a:lnTo>
                <a:lnTo>
                  <a:pt x="0" y="175260"/>
                </a:lnTo>
                <a:lnTo>
                  <a:pt x="338327" y="175260"/>
                </a:lnTo>
                <a:lnTo>
                  <a:pt x="338327" y="0"/>
                </a:lnTo>
                <a:close/>
              </a:path>
            </a:pathLst>
          </a:custGeom>
          <a:solidFill>
            <a:srgbClr val="FFFF00"/>
          </a:solidFill>
        </p:spPr>
        <p:txBody>
          <a:bodyPr wrap="square" lIns="0" tIns="0" rIns="0" bIns="0" rtlCol="0"/>
          <a:lstStyle/>
          <a:p>
            <a:endParaRPr/>
          </a:p>
        </p:txBody>
      </p:sp>
      <p:sp>
        <p:nvSpPr>
          <p:cNvPr id="7" name="object 7"/>
          <p:cNvSpPr txBox="1"/>
          <p:nvPr/>
        </p:nvSpPr>
        <p:spPr>
          <a:xfrm>
            <a:off x="349758" y="762250"/>
            <a:ext cx="6861809" cy="8103870"/>
          </a:xfrm>
          <a:prstGeom prst="rect">
            <a:avLst/>
          </a:prstGeom>
        </p:spPr>
        <p:txBody>
          <a:bodyPr vert="horz" wrap="square" lIns="0" tIns="12700" rIns="0" bIns="0" rtlCol="0">
            <a:spAutoFit/>
          </a:bodyPr>
          <a:lstStyle/>
          <a:p>
            <a:pPr algn="ctr">
              <a:lnSpc>
                <a:spcPct val="100000"/>
              </a:lnSpc>
              <a:spcBef>
                <a:spcPts val="100"/>
              </a:spcBef>
            </a:pPr>
            <a:r>
              <a:rPr sz="1800" b="1" u="heavy" spc="-5" dirty="0">
                <a:solidFill>
                  <a:srgbClr val="0000FF"/>
                </a:solidFill>
                <a:uFill>
                  <a:solidFill>
                    <a:srgbClr val="0000FF"/>
                  </a:solidFill>
                </a:uFill>
                <a:latin typeface="Comic Sans MS"/>
                <a:cs typeface="Comic Sans MS"/>
              </a:rPr>
              <a:t>A. </a:t>
            </a:r>
            <a:r>
              <a:rPr sz="1800" b="1" u="heavy" dirty="0">
                <a:solidFill>
                  <a:srgbClr val="0000FF"/>
                </a:solidFill>
                <a:uFill>
                  <a:solidFill>
                    <a:srgbClr val="0000FF"/>
                  </a:solidFill>
                </a:uFill>
                <a:latin typeface="Comic Sans MS"/>
                <a:cs typeface="Comic Sans MS"/>
              </a:rPr>
              <a:t>Les </a:t>
            </a:r>
            <a:r>
              <a:rPr sz="1800" b="1" u="heavy" spc="-5" dirty="0">
                <a:solidFill>
                  <a:srgbClr val="0000FF"/>
                </a:solidFill>
                <a:uFill>
                  <a:solidFill>
                    <a:srgbClr val="0000FF"/>
                  </a:solidFill>
                </a:uFill>
                <a:latin typeface="Comic Sans MS"/>
                <a:cs typeface="Comic Sans MS"/>
              </a:rPr>
              <a:t>télécommunications dans</a:t>
            </a:r>
            <a:r>
              <a:rPr sz="1800" b="1" u="heavy" spc="-30" dirty="0">
                <a:solidFill>
                  <a:srgbClr val="0000FF"/>
                </a:solidFill>
                <a:uFill>
                  <a:solidFill>
                    <a:srgbClr val="0000FF"/>
                  </a:solidFill>
                </a:uFill>
                <a:latin typeface="Comic Sans MS"/>
                <a:cs typeface="Comic Sans MS"/>
              </a:rPr>
              <a:t> </a:t>
            </a:r>
            <a:r>
              <a:rPr sz="1800" b="1" u="heavy" spc="-5" dirty="0">
                <a:solidFill>
                  <a:srgbClr val="0000FF"/>
                </a:solidFill>
                <a:uFill>
                  <a:solidFill>
                    <a:srgbClr val="0000FF"/>
                  </a:solidFill>
                </a:uFill>
                <a:latin typeface="Comic Sans MS"/>
                <a:cs typeface="Comic Sans MS"/>
              </a:rPr>
              <a:t>l’histoire</a:t>
            </a:r>
            <a:endParaRPr sz="1800">
              <a:latin typeface="Comic Sans MS"/>
              <a:cs typeface="Comic Sans MS"/>
            </a:endParaRPr>
          </a:p>
          <a:p>
            <a:pPr marL="190500" marR="182880" algn="just">
              <a:lnSpc>
                <a:spcPct val="98800"/>
              </a:lnSpc>
              <a:spcBef>
                <a:spcPts val="1450"/>
              </a:spcBef>
            </a:pPr>
            <a:r>
              <a:rPr sz="1200" spc="-5" dirty="0">
                <a:latin typeface="Arial"/>
                <a:cs typeface="Arial"/>
              </a:rPr>
              <a:t>Le terme </a:t>
            </a:r>
            <a:r>
              <a:rPr sz="1200" dirty="0">
                <a:latin typeface="Arial"/>
                <a:cs typeface="Arial"/>
              </a:rPr>
              <a:t>« </a:t>
            </a:r>
            <a:r>
              <a:rPr sz="1200" spc="-5" dirty="0">
                <a:latin typeface="Arial"/>
                <a:cs typeface="Arial"/>
              </a:rPr>
              <a:t>télécommunications </a:t>
            </a:r>
            <a:r>
              <a:rPr sz="1200" dirty="0">
                <a:latin typeface="Arial"/>
                <a:cs typeface="Arial"/>
              </a:rPr>
              <a:t>» </a:t>
            </a:r>
            <a:r>
              <a:rPr sz="1200" spc="-5" dirty="0">
                <a:latin typeface="Arial"/>
                <a:cs typeface="Arial"/>
              </a:rPr>
              <a:t>fut inventé en 1904 par E. Estaunié et signifie </a:t>
            </a:r>
            <a:r>
              <a:rPr sz="1200" spc="-10" dirty="0">
                <a:latin typeface="Symbol"/>
                <a:cs typeface="Symbol"/>
              </a:rPr>
              <a:t></a:t>
            </a:r>
            <a:r>
              <a:rPr sz="1200" spc="-10" dirty="0">
                <a:latin typeface="Arial"/>
                <a:cs typeface="Arial"/>
              </a:rPr>
              <a:t>communiquer  </a:t>
            </a:r>
            <a:r>
              <a:rPr sz="1200" dirty="0">
                <a:latin typeface="Arial"/>
                <a:cs typeface="Arial"/>
              </a:rPr>
              <a:t>à </a:t>
            </a:r>
            <a:r>
              <a:rPr sz="1200" spc="-5" dirty="0">
                <a:latin typeface="Arial"/>
                <a:cs typeface="Arial"/>
              </a:rPr>
              <a:t>distance</a:t>
            </a:r>
            <a:r>
              <a:rPr sz="1200" spc="-5" dirty="0">
                <a:latin typeface="Symbol"/>
                <a:cs typeface="Symbol"/>
              </a:rPr>
              <a:t></a:t>
            </a:r>
            <a:r>
              <a:rPr sz="1200" spc="-5" dirty="0">
                <a:latin typeface="Arial"/>
                <a:cs typeface="Arial"/>
              </a:rPr>
              <a:t>. Le but des </a:t>
            </a:r>
            <a:r>
              <a:rPr sz="1200" dirty="0">
                <a:latin typeface="Arial"/>
                <a:cs typeface="Arial"/>
              </a:rPr>
              <a:t>télécommunications </a:t>
            </a:r>
            <a:r>
              <a:rPr sz="1200" spc="-5" dirty="0">
                <a:latin typeface="Arial"/>
                <a:cs typeface="Arial"/>
              </a:rPr>
              <a:t>est donc de </a:t>
            </a:r>
            <a:r>
              <a:rPr sz="1200" dirty="0">
                <a:latin typeface="Arial"/>
                <a:cs typeface="Arial"/>
              </a:rPr>
              <a:t>transmettre </a:t>
            </a:r>
            <a:r>
              <a:rPr sz="1200" spc="-5" dirty="0">
                <a:latin typeface="Arial"/>
                <a:cs typeface="Arial"/>
              </a:rPr>
              <a:t>un signal, porteur d’une  information (voie, musique, images, données…), d’un lieu </a:t>
            </a:r>
            <a:r>
              <a:rPr sz="1200" dirty="0">
                <a:latin typeface="Arial"/>
                <a:cs typeface="Arial"/>
              </a:rPr>
              <a:t>à </a:t>
            </a:r>
            <a:r>
              <a:rPr sz="1200" spc="-5" dirty="0">
                <a:latin typeface="Arial"/>
                <a:cs typeface="Arial"/>
              </a:rPr>
              <a:t>un autre lieu situé </a:t>
            </a:r>
            <a:r>
              <a:rPr sz="1200" dirty="0">
                <a:latin typeface="Arial"/>
                <a:cs typeface="Arial"/>
              </a:rPr>
              <a:t>à</a:t>
            </a:r>
            <a:r>
              <a:rPr sz="1200" spc="30" dirty="0">
                <a:latin typeface="Arial"/>
                <a:cs typeface="Arial"/>
              </a:rPr>
              <a:t> </a:t>
            </a:r>
            <a:r>
              <a:rPr sz="1200" spc="-5" dirty="0">
                <a:latin typeface="Arial"/>
                <a:cs typeface="Arial"/>
              </a:rPr>
              <a:t>distance.</a:t>
            </a:r>
            <a:endParaRPr sz="1200">
              <a:latin typeface="Arial"/>
              <a:cs typeface="Arial"/>
            </a:endParaRPr>
          </a:p>
          <a:p>
            <a:pPr marL="526415" lvl="1" indent="-336550">
              <a:lnSpc>
                <a:spcPct val="100000"/>
              </a:lnSpc>
              <a:spcBef>
                <a:spcPts val="1070"/>
              </a:spcBef>
              <a:buAutoNum type="arabicPeriod"/>
              <a:tabLst>
                <a:tab pos="527050" algn="l"/>
              </a:tabLst>
            </a:pPr>
            <a:r>
              <a:rPr sz="1200" b="1" u="heavy" dirty="0">
                <a:solidFill>
                  <a:srgbClr val="0000FF"/>
                </a:solidFill>
                <a:uFill>
                  <a:solidFill>
                    <a:srgbClr val="0000FF"/>
                  </a:solidFill>
                </a:uFill>
                <a:latin typeface="Comic Sans MS"/>
                <a:cs typeface="Comic Sans MS"/>
              </a:rPr>
              <a:t>Communication</a:t>
            </a:r>
            <a:r>
              <a:rPr sz="1200" b="1" u="heavy" spc="-5" dirty="0">
                <a:solidFill>
                  <a:srgbClr val="0000FF"/>
                </a:solidFill>
                <a:uFill>
                  <a:solidFill>
                    <a:srgbClr val="0000FF"/>
                  </a:solidFill>
                </a:uFill>
                <a:latin typeface="Comic Sans MS"/>
                <a:cs typeface="Comic Sans MS"/>
              </a:rPr>
              <a:t> visuelle</a:t>
            </a:r>
            <a:endParaRPr sz="1200">
              <a:latin typeface="Comic Sans MS"/>
              <a:cs typeface="Comic Sans MS"/>
            </a:endParaRPr>
          </a:p>
          <a:p>
            <a:pPr marL="1360805" marR="1353820" algn="just">
              <a:lnSpc>
                <a:spcPts val="1380"/>
              </a:lnSpc>
              <a:spcBef>
                <a:spcPts val="690"/>
              </a:spcBef>
            </a:pPr>
            <a:r>
              <a:rPr sz="1200" spc="-5" dirty="0">
                <a:latin typeface="Arial"/>
                <a:cs typeface="Arial"/>
              </a:rPr>
              <a:t>On </a:t>
            </a:r>
            <a:r>
              <a:rPr sz="1200" dirty="0">
                <a:latin typeface="Arial"/>
                <a:cs typeface="Arial"/>
              </a:rPr>
              <a:t>a </a:t>
            </a:r>
            <a:r>
              <a:rPr sz="1200" spc="-5" dirty="0">
                <a:latin typeface="Arial"/>
                <a:cs typeface="Arial"/>
              </a:rPr>
              <a:t>vu naître divers dispositifs de communication depuis  des </a:t>
            </a:r>
            <a:r>
              <a:rPr sz="1200" dirty="0">
                <a:latin typeface="Arial"/>
                <a:cs typeface="Arial"/>
              </a:rPr>
              <a:t>temps très </a:t>
            </a:r>
            <a:r>
              <a:rPr sz="1200" spc="-5" dirty="0">
                <a:latin typeface="Arial"/>
                <a:cs typeface="Arial"/>
              </a:rPr>
              <a:t>anciens.</a:t>
            </a:r>
            <a:endParaRPr sz="1200">
              <a:latin typeface="Arial"/>
              <a:cs typeface="Arial"/>
            </a:endParaRPr>
          </a:p>
          <a:p>
            <a:pPr marL="1360805" marR="1352550" algn="just">
              <a:lnSpc>
                <a:spcPts val="1380"/>
              </a:lnSpc>
            </a:pPr>
            <a:r>
              <a:rPr sz="1200" spc="-5" dirty="0">
                <a:latin typeface="Arial"/>
                <a:cs typeface="Arial"/>
              </a:rPr>
              <a:t>Les Romains avaient un système de signaux militaires qui  permettait de </a:t>
            </a:r>
            <a:r>
              <a:rPr sz="1200" dirty="0">
                <a:latin typeface="Arial"/>
                <a:cs typeface="Arial"/>
              </a:rPr>
              <a:t>faire </a:t>
            </a:r>
            <a:r>
              <a:rPr sz="1200" spc="-5" dirty="0">
                <a:latin typeface="Arial"/>
                <a:cs typeface="Arial"/>
              </a:rPr>
              <a:t>circuler assez vite, de poste en poste, les  ordres et les nouvelles d’importance. Cependant, ce n’était  que l’échange de quelques signes conventionnels qui  codaient</a:t>
            </a:r>
            <a:r>
              <a:rPr sz="1200" spc="195" dirty="0">
                <a:latin typeface="Arial"/>
                <a:cs typeface="Arial"/>
              </a:rPr>
              <a:t> </a:t>
            </a:r>
            <a:r>
              <a:rPr sz="1200" spc="-5" dirty="0">
                <a:latin typeface="Arial"/>
                <a:cs typeface="Arial"/>
              </a:rPr>
              <a:t>une</a:t>
            </a:r>
            <a:r>
              <a:rPr sz="1200" spc="190" dirty="0">
                <a:latin typeface="Arial"/>
                <a:cs typeface="Arial"/>
              </a:rPr>
              <a:t> </a:t>
            </a:r>
            <a:r>
              <a:rPr sz="1200" spc="-5" dirty="0">
                <a:latin typeface="Arial"/>
                <a:cs typeface="Arial"/>
              </a:rPr>
              <a:t>signification</a:t>
            </a:r>
            <a:r>
              <a:rPr sz="1200" spc="200" dirty="0">
                <a:latin typeface="Arial"/>
                <a:cs typeface="Arial"/>
              </a:rPr>
              <a:t> </a:t>
            </a:r>
            <a:r>
              <a:rPr sz="1200" spc="-5" dirty="0">
                <a:latin typeface="Arial"/>
                <a:cs typeface="Arial"/>
              </a:rPr>
              <a:t>globale</a:t>
            </a:r>
            <a:r>
              <a:rPr sz="1200" spc="190" dirty="0">
                <a:latin typeface="Arial"/>
                <a:cs typeface="Arial"/>
              </a:rPr>
              <a:t> </a:t>
            </a:r>
            <a:r>
              <a:rPr sz="1200" spc="-5" dirty="0">
                <a:latin typeface="Arial"/>
                <a:cs typeface="Arial"/>
              </a:rPr>
              <a:t>du</a:t>
            </a:r>
            <a:r>
              <a:rPr sz="1200" spc="195" dirty="0">
                <a:latin typeface="Arial"/>
                <a:cs typeface="Arial"/>
              </a:rPr>
              <a:t> </a:t>
            </a:r>
            <a:r>
              <a:rPr sz="1200" spc="-5" dirty="0">
                <a:latin typeface="Arial"/>
                <a:cs typeface="Arial"/>
              </a:rPr>
              <a:t>message</a:t>
            </a:r>
            <a:r>
              <a:rPr sz="1200" spc="195" dirty="0">
                <a:latin typeface="Arial"/>
                <a:cs typeface="Arial"/>
              </a:rPr>
              <a:t> </a:t>
            </a:r>
            <a:r>
              <a:rPr sz="1200" spc="-5" dirty="0">
                <a:latin typeface="Arial"/>
                <a:cs typeface="Arial"/>
              </a:rPr>
              <a:t>(victoire,</a:t>
            </a:r>
            <a:endParaRPr sz="1200">
              <a:latin typeface="Arial"/>
              <a:cs typeface="Arial"/>
            </a:endParaRPr>
          </a:p>
          <a:p>
            <a:pPr marL="1360805" algn="just">
              <a:lnSpc>
                <a:spcPct val="100000"/>
              </a:lnSpc>
            </a:pPr>
            <a:r>
              <a:rPr sz="1200" spc="-5" dirty="0">
                <a:latin typeface="Arial"/>
                <a:cs typeface="Arial"/>
              </a:rPr>
              <a:t>défaite, attaquer </a:t>
            </a:r>
            <a:r>
              <a:rPr sz="1200" dirty="0">
                <a:latin typeface="Arial"/>
                <a:cs typeface="Arial"/>
              </a:rPr>
              <a:t>à </a:t>
            </a:r>
            <a:r>
              <a:rPr sz="1200" spc="-5" dirty="0">
                <a:latin typeface="Arial"/>
                <a:cs typeface="Arial"/>
              </a:rPr>
              <a:t>l’ouest,</a:t>
            </a:r>
            <a:r>
              <a:rPr sz="1200" spc="5" dirty="0">
                <a:latin typeface="Arial"/>
                <a:cs typeface="Arial"/>
              </a:rPr>
              <a:t> </a:t>
            </a:r>
            <a:r>
              <a:rPr sz="1200" spc="-5" dirty="0">
                <a:latin typeface="Arial"/>
                <a:cs typeface="Arial"/>
              </a:rPr>
              <a:t>etc</a:t>
            </a:r>
            <a:r>
              <a:rPr sz="1200" spc="-5" dirty="0">
                <a:latin typeface="Symbol"/>
                <a:cs typeface="Symbol"/>
              </a:rPr>
              <a:t></a:t>
            </a:r>
            <a:r>
              <a:rPr sz="1200" spc="-5" dirty="0">
                <a:latin typeface="Arial"/>
                <a:cs typeface="Arial"/>
              </a:rPr>
              <a:t>).</a:t>
            </a:r>
            <a:endParaRPr sz="1200">
              <a:latin typeface="Arial"/>
              <a:cs typeface="Arial"/>
            </a:endParaRPr>
          </a:p>
          <a:p>
            <a:pPr marL="527050" lvl="1" indent="-337185">
              <a:lnSpc>
                <a:spcPct val="100000"/>
              </a:lnSpc>
              <a:spcBef>
                <a:spcPts val="1260"/>
              </a:spcBef>
              <a:buAutoNum type="arabicPeriod" startAt="2"/>
              <a:tabLst>
                <a:tab pos="527685" algn="l"/>
              </a:tabLst>
            </a:pPr>
            <a:r>
              <a:rPr sz="1200" b="1" u="heavy" dirty="0">
                <a:solidFill>
                  <a:srgbClr val="0000FF"/>
                </a:solidFill>
                <a:uFill>
                  <a:solidFill>
                    <a:srgbClr val="0000FF"/>
                  </a:solidFill>
                </a:uFill>
                <a:latin typeface="Comic Sans MS"/>
                <a:cs typeface="Comic Sans MS"/>
              </a:rPr>
              <a:t>Télégraphe </a:t>
            </a:r>
            <a:r>
              <a:rPr sz="1200" b="1" u="heavy" spc="-5" dirty="0">
                <a:solidFill>
                  <a:srgbClr val="0000FF"/>
                </a:solidFill>
                <a:uFill>
                  <a:solidFill>
                    <a:srgbClr val="0000FF"/>
                  </a:solidFill>
                </a:uFill>
                <a:latin typeface="Comic Sans MS"/>
                <a:cs typeface="Comic Sans MS"/>
              </a:rPr>
              <a:t>visuel </a:t>
            </a:r>
            <a:r>
              <a:rPr sz="1200" b="1" u="heavy" dirty="0">
                <a:solidFill>
                  <a:srgbClr val="0000FF"/>
                </a:solidFill>
                <a:uFill>
                  <a:solidFill>
                    <a:srgbClr val="0000FF"/>
                  </a:solidFill>
                </a:uFill>
                <a:latin typeface="Comic Sans MS"/>
                <a:cs typeface="Comic Sans MS"/>
              </a:rPr>
              <a:t>+ mécanique</a:t>
            </a:r>
            <a:endParaRPr sz="1200">
              <a:latin typeface="Comic Sans MS"/>
              <a:cs typeface="Comic Sans MS"/>
            </a:endParaRPr>
          </a:p>
          <a:p>
            <a:pPr marL="1360805" marR="1351280" algn="just">
              <a:lnSpc>
                <a:spcPts val="1380"/>
              </a:lnSpc>
              <a:spcBef>
                <a:spcPts val="695"/>
              </a:spcBef>
            </a:pPr>
            <a:r>
              <a:rPr sz="1200" dirty="0">
                <a:latin typeface="Arial"/>
                <a:cs typeface="Arial"/>
              </a:rPr>
              <a:t>Il fallut </a:t>
            </a:r>
            <a:r>
              <a:rPr sz="1200" spc="-5" dirty="0">
                <a:latin typeface="Arial"/>
                <a:cs typeface="Arial"/>
              </a:rPr>
              <a:t>attendre la </a:t>
            </a:r>
            <a:r>
              <a:rPr sz="1200" dirty="0">
                <a:latin typeface="Arial"/>
                <a:cs typeface="Arial"/>
              </a:rPr>
              <a:t>fin </a:t>
            </a:r>
            <a:r>
              <a:rPr sz="1200" spc="-5" dirty="0">
                <a:latin typeface="Arial"/>
                <a:cs typeface="Arial"/>
              </a:rPr>
              <a:t>du XVIII</a:t>
            </a:r>
            <a:r>
              <a:rPr sz="1200" spc="-7" baseline="38194" dirty="0">
                <a:latin typeface="Arial"/>
                <a:cs typeface="Arial"/>
              </a:rPr>
              <a:t>e </a:t>
            </a:r>
            <a:r>
              <a:rPr sz="1200" spc="-5" dirty="0">
                <a:latin typeface="Arial"/>
                <a:cs typeface="Arial"/>
              </a:rPr>
              <a:t>siècle pour voir apparaître le  premier </a:t>
            </a:r>
            <a:r>
              <a:rPr sz="1200" dirty="0">
                <a:latin typeface="Arial"/>
                <a:cs typeface="Arial"/>
              </a:rPr>
              <a:t>système </a:t>
            </a:r>
            <a:r>
              <a:rPr sz="1200" spc="-5" dirty="0">
                <a:latin typeface="Arial"/>
                <a:cs typeface="Arial"/>
              </a:rPr>
              <a:t>permettant de communiquer </a:t>
            </a:r>
            <a:r>
              <a:rPr sz="1200" dirty="0">
                <a:latin typeface="Arial"/>
                <a:cs typeface="Arial"/>
              </a:rPr>
              <a:t>à </a:t>
            </a:r>
            <a:r>
              <a:rPr sz="1200" spc="-5" dirty="0">
                <a:latin typeface="Arial"/>
                <a:cs typeface="Arial"/>
              </a:rPr>
              <a:t>distance des  messages complets construits avec des phrases. Cette  réalisation des frères Chappe, en 1794, était basée sur </a:t>
            </a:r>
            <a:r>
              <a:rPr sz="1200" b="1" spc="-5" dirty="0">
                <a:latin typeface="Arial"/>
                <a:cs typeface="Arial"/>
              </a:rPr>
              <a:t>un  </a:t>
            </a:r>
            <a:r>
              <a:rPr sz="1200" b="1" dirty="0">
                <a:latin typeface="Arial"/>
                <a:cs typeface="Arial"/>
              </a:rPr>
              <a:t>dispositif </a:t>
            </a:r>
            <a:r>
              <a:rPr sz="1200" b="1" spc="-5" dirty="0">
                <a:latin typeface="Arial"/>
                <a:cs typeface="Arial"/>
              </a:rPr>
              <a:t>mécanique </a:t>
            </a:r>
            <a:r>
              <a:rPr sz="1200" dirty="0">
                <a:latin typeface="Arial"/>
                <a:cs typeface="Arial"/>
              </a:rPr>
              <a:t>: trois </a:t>
            </a:r>
            <a:r>
              <a:rPr sz="1200" spc="-5" dirty="0">
                <a:latin typeface="Arial"/>
                <a:cs typeface="Arial"/>
              </a:rPr>
              <a:t>règles mobiles au haut d’un mât  codaient, par leur position, des mots d’un</a:t>
            </a:r>
            <a:r>
              <a:rPr sz="1200" spc="10" dirty="0">
                <a:latin typeface="Arial"/>
                <a:cs typeface="Arial"/>
              </a:rPr>
              <a:t> </a:t>
            </a:r>
            <a:r>
              <a:rPr sz="1200" spc="-5" dirty="0">
                <a:latin typeface="Arial"/>
                <a:cs typeface="Arial"/>
              </a:rPr>
              <a:t>lexique.</a:t>
            </a:r>
            <a:endParaRPr sz="1200">
              <a:latin typeface="Arial"/>
              <a:cs typeface="Arial"/>
            </a:endParaRPr>
          </a:p>
          <a:p>
            <a:pPr marL="1360805" marR="1352550" algn="just">
              <a:lnSpc>
                <a:spcPts val="1380"/>
              </a:lnSpc>
            </a:pPr>
            <a:r>
              <a:rPr sz="1200" spc="-5" dirty="0">
                <a:latin typeface="Arial"/>
                <a:cs typeface="Arial"/>
              </a:rPr>
              <a:t>Grâce </a:t>
            </a:r>
            <a:r>
              <a:rPr sz="1200" dirty="0">
                <a:latin typeface="Arial"/>
                <a:cs typeface="Arial"/>
              </a:rPr>
              <a:t>à </a:t>
            </a:r>
            <a:r>
              <a:rPr sz="1200" spc="-5" dirty="0">
                <a:latin typeface="Arial"/>
                <a:cs typeface="Arial"/>
              </a:rPr>
              <a:t>l’utilisation d'une "chaîne" d'observateurs relayant la  transmission, des messages pouvaient être communiqués</a:t>
            </a:r>
            <a:r>
              <a:rPr sz="1200" spc="20" dirty="0">
                <a:latin typeface="Arial"/>
                <a:cs typeface="Arial"/>
              </a:rPr>
              <a:t> </a:t>
            </a:r>
            <a:r>
              <a:rPr sz="1200" spc="-5" dirty="0">
                <a:latin typeface="Arial"/>
                <a:cs typeface="Arial"/>
              </a:rPr>
              <a:t>en</a:t>
            </a:r>
            <a:endParaRPr sz="1200">
              <a:latin typeface="Arial"/>
              <a:cs typeface="Arial"/>
            </a:endParaRPr>
          </a:p>
          <a:p>
            <a:pPr marL="1360805" marR="1353185" algn="just">
              <a:lnSpc>
                <a:spcPts val="1370"/>
              </a:lnSpc>
              <a:spcBef>
                <a:spcPts val="5"/>
              </a:spcBef>
            </a:pPr>
            <a:r>
              <a:rPr sz="1200" spc="-5" dirty="0">
                <a:latin typeface="Arial"/>
                <a:cs typeface="Arial"/>
              </a:rPr>
              <a:t>quelques minutes sur des distances importantes. L’ancêtre  du </a:t>
            </a:r>
            <a:r>
              <a:rPr sz="1200" dirty="0">
                <a:latin typeface="Arial"/>
                <a:cs typeface="Arial"/>
              </a:rPr>
              <a:t>télégraphe </a:t>
            </a:r>
            <a:r>
              <a:rPr sz="1200" spc="-5" dirty="0">
                <a:latin typeface="Arial"/>
                <a:cs typeface="Arial"/>
              </a:rPr>
              <a:t>était né </a:t>
            </a:r>
            <a:r>
              <a:rPr sz="1200" dirty="0">
                <a:latin typeface="Arial"/>
                <a:cs typeface="Arial"/>
              </a:rPr>
              <a:t>!</a:t>
            </a:r>
            <a:r>
              <a:rPr sz="1200" spc="5" dirty="0">
                <a:latin typeface="Arial"/>
                <a:cs typeface="Arial"/>
              </a:rPr>
              <a:t> </a:t>
            </a:r>
            <a:r>
              <a:rPr sz="1200" dirty="0">
                <a:latin typeface="Arial"/>
                <a:cs typeface="Arial"/>
              </a:rPr>
              <a:t>...</a:t>
            </a:r>
            <a:endParaRPr sz="1200">
              <a:latin typeface="Arial"/>
              <a:cs typeface="Arial"/>
            </a:endParaRPr>
          </a:p>
          <a:p>
            <a:pPr marL="190500" algn="just">
              <a:lnSpc>
                <a:spcPts val="1350"/>
              </a:lnSpc>
            </a:pPr>
            <a:r>
              <a:rPr sz="1200" spc="-5" dirty="0">
                <a:latin typeface="Arial"/>
                <a:cs typeface="Arial"/>
              </a:rPr>
              <a:t>Le télégraphe de Chappe fut en usage en Algérie jusqu'en</a:t>
            </a:r>
            <a:r>
              <a:rPr sz="1200" spc="35" dirty="0">
                <a:latin typeface="Arial"/>
                <a:cs typeface="Arial"/>
              </a:rPr>
              <a:t> </a:t>
            </a:r>
            <a:r>
              <a:rPr sz="1200" spc="-5" dirty="0">
                <a:latin typeface="Arial"/>
                <a:cs typeface="Arial"/>
              </a:rPr>
              <a:t>1859.</a:t>
            </a:r>
            <a:endParaRPr sz="1200">
              <a:latin typeface="Arial"/>
              <a:cs typeface="Arial"/>
            </a:endParaRPr>
          </a:p>
          <a:p>
            <a:pPr marL="527050" lvl="1" indent="-337185">
              <a:lnSpc>
                <a:spcPct val="100000"/>
              </a:lnSpc>
              <a:spcBef>
                <a:spcPts val="1075"/>
              </a:spcBef>
              <a:buAutoNum type="arabicPeriod" startAt="3"/>
              <a:tabLst>
                <a:tab pos="527685" algn="l"/>
              </a:tabLst>
            </a:pPr>
            <a:r>
              <a:rPr sz="1200" b="1" u="heavy" dirty="0">
                <a:solidFill>
                  <a:srgbClr val="0000FF"/>
                </a:solidFill>
                <a:uFill>
                  <a:solidFill>
                    <a:srgbClr val="0000FF"/>
                  </a:solidFill>
                </a:uFill>
                <a:latin typeface="Comic Sans MS"/>
                <a:cs typeface="Comic Sans MS"/>
              </a:rPr>
              <a:t>Télégraphe</a:t>
            </a:r>
            <a:r>
              <a:rPr sz="1200" b="1" u="heavy" spc="-5" dirty="0">
                <a:solidFill>
                  <a:srgbClr val="0000FF"/>
                </a:solidFill>
                <a:uFill>
                  <a:solidFill>
                    <a:srgbClr val="0000FF"/>
                  </a:solidFill>
                </a:uFill>
                <a:latin typeface="Comic Sans MS"/>
                <a:cs typeface="Comic Sans MS"/>
              </a:rPr>
              <a:t> </a:t>
            </a:r>
            <a:r>
              <a:rPr sz="1200" b="1" u="heavy" dirty="0">
                <a:solidFill>
                  <a:srgbClr val="0000FF"/>
                </a:solidFill>
                <a:uFill>
                  <a:solidFill>
                    <a:srgbClr val="0000FF"/>
                  </a:solidFill>
                </a:uFill>
                <a:latin typeface="Comic Sans MS"/>
                <a:cs typeface="Comic Sans MS"/>
              </a:rPr>
              <a:t>électrique</a:t>
            </a:r>
            <a:endParaRPr sz="1200">
              <a:latin typeface="Comic Sans MS"/>
              <a:cs typeface="Comic Sans MS"/>
            </a:endParaRPr>
          </a:p>
          <a:p>
            <a:pPr marL="1360805" marR="1442085" algn="just">
              <a:lnSpc>
                <a:spcPts val="1380"/>
              </a:lnSpc>
              <a:spcBef>
                <a:spcPts val="690"/>
              </a:spcBef>
            </a:pPr>
            <a:r>
              <a:rPr sz="1200" spc="-5" dirty="0">
                <a:latin typeface="Arial"/>
                <a:cs typeface="Arial"/>
              </a:rPr>
              <a:t>L’a révolution suivante fut celle du télégraphe électrique  inventé par Samuel MORSE en 1832. Cette fois, un  véritable alphabet était utilisé, le fameux code morse  (exemple </a:t>
            </a:r>
            <a:r>
              <a:rPr sz="1200" dirty="0">
                <a:latin typeface="Arial"/>
                <a:cs typeface="Arial"/>
              </a:rPr>
              <a:t>: </a:t>
            </a:r>
            <a:r>
              <a:rPr sz="1200" b="1" dirty="0">
                <a:solidFill>
                  <a:srgbClr val="0000FF"/>
                </a:solidFill>
                <a:latin typeface="Arial"/>
                <a:cs typeface="Arial"/>
              </a:rPr>
              <a:t>S </a:t>
            </a:r>
            <a:r>
              <a:rPr sz="1200" b="1" dirty="0">
                <a:solidFill>
                  <a:srgbClr val="008000"/>
                </a:solidFill>
                <a:latin typeface="Arial"/>
                <a:cs typeface="Arial"/>
              </a:rPr>
              <a:t>O </a:t>
            </a:r>
            <a:r>
              <a:rPr sz="1200" b="1" dirty="0">
                <a:solidFill>
                  <a:srgbClr val="FF6500"/>
                </a:solidFill>
                <a:latin typeface="Arial"/>
                <a:cs typeface="Arial"/>
              </a:rPr>
              <a:t>S </a:t>
            </a:r>
            <a:r>
              <a:rPr sz="1200" spc="-135" dirty="0">
                <a:latin typeface="Wingdings"/>
                <a:cs typeface="Wingdings"/>
              </a:rPr>
              <a:t></a:t>
            </a:r>
            <a:r>
              <a:rPr sz="1200" spc="30" dirty="0">
                <a:latin typeface="Times New Roman"/>
                <a:cs typeface="Times New Roman"/>
              </a:rPr>
              <a:t> </a:t>
            </a:r>
            <a:r>
              <a:rPr sz="1200" spc="-525" dirty="0">
                <a:solidFill>
                  <a:srgbClr val="0000FF"/>
                </a:solidFill>
                <a:latin typeface="Lucida Sans Unicode"/>
                <a:cs typeface="Lucida Sans Unicode"/>
              </a:rPr>
              <a:t>◆</a:t>
            </a:r>
            <a:r>
              <a:rPr sz="1200" spc="105" dirty="0">
                <a:solidFill>
                  <a:srgbClr val="0000FF"/>
                </a:solidFill>
                <a:latin typeface="Lucida Sans Unicode"/>
                <a:cs typeface="Lucida Sans Unicode"/>
              </a:rPr>
              <a:t> </a:t>
            </a:r>
            <a:r>
              <a:rPr sz="1200" spc="-525" dirty="0">
                <a:solidFill>
                  <a:srgbClr val="0000FF"/>
                </a:solidFill>
                <a:latin typeface="Lucida Sans Unicode"/>
                <a:cs typeface="Lucida Sans Unicode"/>
              </a:rPr>
              <a:t>◆</a:t>
            </a:r>
            <a:r>
              <a:rPr sz="1200" spc="100" dirty="0">
                <a:solidFill>
                  <a:srgbClr val="0000FF"/>
                </a:solidFill>
                <a:latin typeface="Lucida Sans Unicode"/>
                <a:cs typeface="Lucida Sans Unicode"/>
              </a:rPr>
              <a:t> </a:t>
            </a:r>
            <a:r>
              <a:rPr sz="1200" spc="-525" dirty="0">
                <a:solidFill>
                  <a:srgbClr val="0000FF"/>
                </a:solidFill>
                <a:latin typeface="Lucida Sans Unicode"/>
                <a:cs typeface="Lucida Sans Unicode"/>
              </a:rPr>
              <a:t>◆</a:t>
            </a:r>
            <a:r>
              <a:rPr sz="1200" spc="100" dirty="0">
                <a:solidFill>
                  <a:srgbClr val="0000FF"/>
                </a:solidFill>
                <a:latin typeface="Lucida Sans Unicode"/>
                <a:cs typeface="Lucida Sans Unicode"/>
              </a:rPr>
              <a:t> </a:t>
            </a:r>
            <a:r>
              <a:rPr sz="1200" b="1" dirty="0">
                <a:solidFill>
                  <a:srgbClr val="008000"/>
                </a:solidFill>
                <a:latin typeface="Arial"/>
                <a:cs typeface="Arial"/>
              </a:rPr>
              <a:t>- - - </a:t>
            </a:r>
            <a:r>
              <a:rPr sz="1200" spc="-525" dirty="0">
                <a:solidFill>
                  <a:srgbClr val="FF6500"/>
                </a:solidFill>
                <a:latin typeface="Lucida Sans Unicode"/>
                <a:cs typeface="Lucida Sans Unicode"/>
              </a:rPr>
              <a:t>◆</a:t>
            </a:r>
            <a:r>
              <a:rPr sz="1200" spc="95" dirty="0">
                <a:solidFill>
                  <a:srgbClr val="FF6500"/>
                </a:solidFill>
                <a:latin typeface="Lucida Sans Unicode"/>
                <a:cs typeface="Lucida Sans Unicode"/>
              </a:rPr>
              <a:t> </a:t>
            </a:r>
            <a:r>
              <a:rPr sz="1200" spc="-525" dirty="0">
                <a:solidFill>
                  <a:srgbClr val="FF6500"/>
                </a:solidFill>
                <a:latin typeface="Lucida Sans Unicode"/>
                <a:cs typeface="Lucida Sans Unicode"/>
              </a:rPr>
              <a:t>◆</a:t>
            </a:r>
            <a:r>
              <a:rPr sz="1200" spc="100" dirty="0">
                <a:solidFill>
                  <a:srgbClr val="FF6500"/>
                </a:solidFill>
                <a:latin typeface="Lucida Sans Unicode"/>
                <a:cs typeface="Lucida Sans Unicode"/>
              </a:rPr>
              <a:t> </a:t>
            </a:r>
            <a:r>
              <a:rPr sz="1200" spc="-525" dirty="0">
                <a:solidFill>
                  <a:srgbClr val="FF6500"/>
                </a:solidFill>
                <a:latin typeface="Lucida Sans Unicode"/>
                <a:cs typeface="Lucida Sans Unicode"/>
              </a:rPr>
              <a:t>◆</a:t>
            </a:r>
            <a:r>
              <a:rPr sz="1200" spc="105" dirty="0">
                <a:solidFill>
                  <a:srgbClr val="FF6500"/>
                </a:solidFill>
                <a:latin typeface="Lucida Sans Unicode"/>
                <a:cs typeface="Lucida Sans Unicode"/>
              </a:rPr>
              <a:t> </a:t>
            </a:r>
            <a:r>
              <a:rPr sz="1200" spc="-5" dirty="0">
                <a:latin typeface="Arial"/>
                <a:cs typeface="Arial"/>
              </a:rPr>
              <a:t>). Cette invention était  rendue possible par les avancées révolutionnaires  successives de la physique en électricité (courant  électrique, pile de </a:t>
            </a:r>
            <a:r>
              <a:rPr sz="1200" dirty="0">
                <a:latin typeface="Arial"/>
                <a:cs typeface="Arial"/>
              </a:rPr>
              <a:t>Volta, </a:t>
            </a:r>
            <a:r>
              <a:rPr sz="1200" spc="-5" dirty="0">
                <a:latin typeface="Arial"/>
                <a:cs typeface="Arial"/>
              </a:rPr>
              <a:t>électro-aimant...).</a:t>
            </a:r>
            <a:endParaRPr sz="1200">
              <a:latin typeface="Arial"/>
              <a:cs typeface="Arial"/>
            </a:endParaRPr>
          </a:p>
          <a:p>
            <a:pPr marL="190500" algn="just">
              <a:lnSpc>
                <a:spcPts val="1345"/>
              </a:lnSpc>
            </a:pPr>
            <a:r>
              <a:rPr sz="1200" spc="-5" dirty="0">
                <a:latin typeface="Arial"/>
                <a:cs typeface="Arial"/>
              </a:rPr>
              <a:t>C’est ce principe qui servira plus tard pour réaliser les premières liaisons</a:t>
            </a:r>
            <a:r>
              <a:rPr sz="1200" spc="40" dirty="0">
                <a:latin typeface="Arial"/>
                <a:cs typeface="Arial"/>
              </a:rPr>
              <a:t> </a:t>
            </a:r>
            <a:r>
              <a:rPr sz="1200" spc="-5" dirty="0">
                <a:latin typeface="Arial"/>
                <a:cs typeface="Arial"/>
              </a:rPr>
              <a:t>radio.</a:t>
            </a:r>
            <a:endParaRPr sz="1200">
              <a:latin typeface="Arial"/>
              <a:cs typeface="Arial"/>
            </a:endParaRPr>
          </a:p>
          <a:p>
            <a:pPr marL="527050" lvl="1" indent="-337185">
              <a:lnSpc>
                <a:spcPct val="100000"/>
              </a:lnSpc>
              <a:spcBef>
                <a:spcPts val="1070"/>
              </a:spcBef>
              <a:buAutoNum type="arabicPeriod" startAt="4"/>
              <a:tabLst>
                <a:tab pos="527685" algn="l"/>
              </a:tabLst>
            </a:pPr>
            <a:r>
              <a:rPr sz="1200" b="1" u="heavy" dirty="0">
                <a:solidFill>
                  <a:srgbClr val="0000FF"/>
                </a:solidFill>
                <a:uFill>
                  <a:solidFill>
                    <a:srgbClr val="0000FF"/>
                  </a:solidFill>
                </a:uFill>
                <a:latin typeface="Comic Sans MS"/>
                <a:cs typeface="Comic Sans MS"/>
              </a:rPr>
              <a:t>Téléphone</a:t>
            </a:r>
            <a:endParaRPr sz="1200">
              <a:latin typeface="Comic Sans MS"/>
              <a:cs typeface="Comic Sans MS"/>
            </a:endParaRPr>
          </a:p>
          <a:p>
            <a:pPr marL="1450340" marR="1351915" algn="just">
              <a:lnSpc>
                <a:spcPts val="1380"/>
              </a:lnSpc>
              <a:spcBef>
                <a:spcPts val="695"/>
              </a:spcBef>
            </a:pPr>
            <a:r>
              <a:rPr sz="1200" spc="-5" dirty="0">
                <a:latin typeface="Arial"/>
                <a:cs typeface="Arial"/>
              </a:rPr>
              <a:t>En 1876, l'Américain Graham Bell inventa le téléphone </a:t>
            </a:r>
            <a:r>
              <a:rPr sz="1200" dirty="0">
                <a:latin typeface="Arial"/>
                <a:cs typeface="Arial"/>
              </a:rPr>
              <a:t>:  </a:t>
            </a:r>
            <a:r>
              <a:rPr sz="1200" spc="-5" dirty="0">
                <a:latin typeface="Arial"/>
                <a:cs typeface="Arial"/>
              </a:rPr>
              <a:t>enfin, la voix humaine pouvait être </a:t>
            </a:r>
            <a:r>
              <a:rPr sz="1200" dirty="0">
                <a:latin typeface="Arial"/>
                <a:cs typeface="Arial"/>
              </a:rPr>
              <a:t>transportée </a:t>
            </a:r>
            <a:r>
              <a:rPr sz="1200" spc="-5" dirty="0">
                <a:latin typeface="Arial"/>
                <a:cs typeface="Arial"/>
              </a:rPr>
              <a:t>au-delà de  l'horizon sonore. De nombreuses améliorations du  téléphone</a:t>
            </a:r>
            <a:r>
              <a:rPr sz="1200" spc="100" dirty="0">
                <a:latin typeface="Arial"/>
                <a:cs typeface="Arial"/>
              </a:rPr>
              <a:t> </a:t>
            </a:r>
            <a:r>
              <a:rPr sz="1200" spc="-5" dirty="0">
                <a:latin typeface="Arial"/>
                <a:cs typeface="Arial"/>
              </a:rPr>
              <a:t>de</a:t>
            </a:r>
            <a:r>
              <a:rPr sz="1200" spc="100" dirty="0">
                <a:latin typeface="Arial"/>
                <a:cs typeface="Arial"/>
              </a:rPr>
              <a:t> </a:t>
            </a:r>
            <a:r>
              <a:rPr sz="1200" spc="-5" dirty="0">
                <a:latin typeface="Arial"/>
                <a:cs typeface="Arial"/>
              </a:rPr>
              <a:t>Bell</a:t>
            </a:r>
            <a:r>
              <a:rPr sz="1200" spc="100" dirty="0">
                <a:latin typeface="Arial"/>
                <a:cs typeface="Arial"/>
              </a:rPr>
              <a:t> </a:t>
            </a:r>
            <a:r>
              <a:rPr sz="1200" spc="-5" dirty="0">
                <a:latin typeface="Arial"/>
                <a:cs typeface="Arial"/>
              </a:rPr>
              <a:t>(comme</a:t>
            </a:r>
            <a:r>
              <a:rPr sz="1200" spc="100" dirty="0">
                <a:latin typeface="Arial"/>
                <a:cs typeface="Arial"/>
              </a:rPr>
              <a:t> </a:t>
            </a:r>
            <a:r>
              <a:rPr sz="1200" spc="-5" dirty="0">
                <a:latin typeface="Arial"/>
                <a:cs typeface="Arial"/>
              </a:rPr>
              <a:t>l'invention</a:t>
            </a:r>
            <a:r>
              <a:rPr sz="1200" spc="105" dirty="0">
                <a:latin typeface="Arial"/>
                <a:cs typeface="Arial"/>
              </a:rPr>
              <a:t> </a:t>
            </a:r>
            <a:r>
              <a:rPr sz="1200" spc="-5" dirty="0">
                <a:latin typeface="Arial"/>
                <a:cs typeface="Arial"/>
              </a:rPr>
              <a:t>du</a:t>
            </a:r>
            <a:r>
              <a:rPr sz="1200" spc="100" dirty="0">
                <a:latin typeface="Arial"/>
                <a:cs typeface="Arial"/>
              </a:rPr>
              <a:t> </a:t>
            </a:r>
            <a:r>
              <a:rPr sz="1200" spc="-5" dirty="0">
                <a:latin typeface="Arial"/>
                <a:cs typeface="Arial"/>
              </a:rPr>
              <a:t>microphone</a:t>
            </a:r>
            <a:r>
              <a:rPr sz="1200" spc="100" dirty="0">
                <a:latin typeface="Arial"/>
                <a:cs typeface="Arial"/>
              </a:rPr>
              <a:t> </a:t>
            </a:r>
            <a:r>
              <a:rPr sz="1200" dirty="0">
                <a:latin typeface="Arial"/>
                <a:cs typeface="Arial"/>
              </a:rPr>
              <a:t>à</a:t>
            </a:r>
            <a:endParaRPr sz="1200">
              <a:latin typeface="Arial"/>
              <a:cs typeface="Arial"/>
            </a:endParaRPr>
          </a:p>
        </p:txBody>
      </p:sp>
      <p:sp>
        <p:nvSpPr>
          <p:cNvPr id="8" name="object 8"/>
          <p:cNvSpPr txBox="1"/>
          <p:nvPr/>
        </p:nvSpPr>
        <p:spPr>
          <a:xfrm>
            <a:off x="3454146" y="8856726"/>
            <a:ext cx="338455" cy="175260"/>
          </a:xfrm>
          <a:prstGeom prst="rect">
            <a:avLst/>
          </a:prstGeom>
          <a:solidFill>
            <a:srgbClr val="FFFF00"/>
          </a:solidFill>
        </p:spPr>
        <p:txBody>
          <a:bodyPr vert="horz" wrap="square" lIns="0" tIns="0" rIns="0" bIns="0" rtlCol="0">
            <a:spAutoFit/>
          </a:bodyPr>
          <a:lstStyle/>
          <a:p>
            <a:pPr>
              <a:lnSpc>
                <a:spcPts val="1350"/>
              </a:lnSpc>
            </a:pPr>
            <a:r>
              <a:rPr sz="1200" spc="-5" dirty="0">
                <a:latin typeface="Arial"/>
                <a:cs typeface="Arial"/>
              </a:rPr>
              <a:t>1878</a:t>
            </a:r>
            <a:endParaRPr sz="1200">
              <a:latin typeface="Arial"/>
              <a:cs typeface="Arial"/>
            </a:endParaRPr>
          </a:p>
        </p:txBody>
      </p:sp>
      <p:sp>
        <p:nvSpPr>
          <p:cNvPr id="9" name="object 9"/>
          <p:cNvSpPr txBox="1"/>
          <p:nvPr/>
        </p:nvSpPr>
        <p:spPr>
          <a:xfrm>
            <a:off x="1787905" y="8832591"/>
            <a:ext cx="4074160" cy="208279"/>
          </a:xfrm>
          <a:prstGeom prst="rect">
            <a:avLst/>
          </a:prstGeom>
        </p:spPr>
        <p:txBody>
          <a:bodyPr vert="horz" wrap="square" lIns="0" tIns="12700" rIns="0" bIns="0" rtlCol="0">
            <a:spAutoFit/>
          </a:bodyPr>
          <a:lstStyle/>
          <a:p>
            <a:pPr marL="12700">
              <a:lnSpc>
                <a:spcPct val="100000"/>
              </a:lnSpc>
              <a:spcBef>
                <a:spcPts val="100"/>
              </a:spcBef>
              <a:tabLst>
                <a:tab pos="2051050" algn="l"/>
              </a:tabLst>
            </a:pPr>
            <a:r>
              <a:rPr sz="1200" spc="-5" dirty="0">
                <a:latin typeface="Arial"/>
                <a:cs typeface="Arial"/>
              </a:rPr>
              <a:t>charbon par</a:t>
            </a:r>
            <a:r>
              <a:rPr sz="1200" spc="80" dirty="0">
                <a:latin typeface="Arial"/>
                <a:cs typeface="Arial"/>
              </a:rPr>
              <a:t> </a:t>
            </a:r>
            <a:r>
              <a:rPr sz="1200" spc="-5" dirty="0">
                <a:latin typeface="Arial"/>
                <a:cs typeface="Arial"/>
              </a:rPr>
              <a:t>Hughes</a:t>
            </a:r>
            <a:r>
              <a:rPr sz="1200" spc="40" dirty="0">
                <a:latin typeface="Arial"/>
                <a:cs typeface="Arial"/>
              </a:rPr>
              <a:t> </a:t>
            </a:r>
            <a:r>
              <a:rPr sz="1200" spc="-5" dirty="0">
                <a:latin typeface="Arial"/>
                <a:cs typeface="Arial"/>
              </a:rPr>
              <a:t>en	et l'introduction dans le</a:t>
            </a:r>
            <a:r>
              <a:rPr sz="1200" spc="85" dirty="0">
                <a:latin typeface="Arial"/>
                <a:cs typeface="Arial"/>
              </a:rPr>
              <a:t> </a:t>
            </a:r>
            <a:r>
              <a:rPr sz="1200" spc="-5" dirty="0">
                <a:latin typeface="Arial"/>
                <a:cs typeface="Arial"/>
              </a:rPr>
              <a:t>circuit</a:t>
            </a:r>
            <a:endParaRPr sz="1200">
              <a:latin typeface="Arial"/>
              <a:cs typeface="Arial"/>
            </a:endParaRPr>
          </a:p>
        </p:txBody>
      </p:sp>
      <p:sp>
        <p:nvSpPr>
          <p:cNvPr id="10" name="object 10"/>
          <p:cNvSpPr txBox="1"/>
          <p:nvPr/>
        </p:nvSpPr>
        <p:spPr>
          <a:xfrm>
            <a:off x="1787905" y="9007850"/>
            <a:ext cx="4076065" cy="734060"/>
          </a:xfrm>
          <a:prstGeom prst="rect">
            <a:avLst/>
          </a:prstGeom>
        </p:spPr>
        <p:txBody>
          <a:bodyPr vert="horz" wrap="square" lIns="0" tIns="24765" rIns="0" bIns="0" rtlCol="0">
            <a:spAutoFit/>
          </a:bodyPr>
          <a:lstStyle/>
          <a:p>
            <a:pPr marL="12700" marR="5080">
              <a:lnSpc>
                <a:spcPts val="1380"/>
              </a:lnSpc>
              <a:spcBef>
                <a:spcPts val="195"/>
              </a:spcBef>
            </a:pPr>
            <a:r>
              <a:rPr sz="1200" spc="-5" dirty="0">
                <a:latin typeface="Arial"/>
                <a:cs typeface="Arial"/>
              </a:rPr>
              <a:t>de piles et </a:t>
            </a:r>
            <a:r>
              <a:rPr sz="1200" dirty="0">
                <a:latin typeface="Arial"/>
                <a:cs typeface="Arial"/>
              </a:rPr>
              <a:t>transformateurs) </a:t>
            </a:r>
            <a:r>
              <a:rPr sz="1200" spc="-5" dirty="0">
                <a:latin typeface="Arial"/>
                <a:cs typeface="Arial"/>
              </a:rPr>
              <a:t>conduisirent au développement  que l'on</a:t>
            </a:r>
            <a:r>
              <a:rPr sz="1200" dirty="0">
                <a:latin typeface="Arial"/>
                <a:cs typeface="Arial"/>
              </a:rPr>
              <a:t> </a:t>
            </a:r>
            <a:r>
              <a:rPr sz="1200" spc="-5" dirty="0">
                <a:latin typeface="Arial"/>
                <a:cs typeface="Arial"/>
              </a:rPr>
              <a:t>connaît.</a:t>
            </a:r>
            <a:endParaRPr sz="1200">
              <a:latin typeface="Arial"/>
              <a:cs typeface="Arial"/>
            </a:endParaRPr>
          </a:p>
          <a:p>
            <a:pPr marL="12700" marR="5080">
              <a:lnSpc>
                <a:spcPts val="1380"/>
              </a:lnSpc>
            </a:pPr>
            <a:r>
              <a:rPr sz="1200" spc="-5" dirty="0">
                <a:latin typeface="Arial"/>
                <a:cs typeface="Arial"/>
              </a:rPr>
              <a:t>Paris </a:t>
            </a:r>
            <a:r>
              <a:rPr sz="1200" dirty="0">
                <a:latin typeface="Arial"/>
                <a:cs typeface="Arial"/>
              </a:rPr>
              <a:t>fut </a:t>
            </a:r>
            <a:r>
              <a:rPr sz="1200" spc="-5" dirty="0">
                <a:latin typeface="Arial"/>
                <a:cs typeface="Arial"/>
              </a:rPr>
              <a:t>la première ville </a:t>
            </a:r>
            <a:r>
              <a:rPr sz="1200" dirty="0">
                <a:latin typeface="Arial"/>
                <a:cs typeface="Arial"/>
              </a:rPr>
              <a:t>à </a:t>
            </a:r>
            <a:r>
              <a:rPr sz="1200" spc="-5" dirty="0">
                <a:latin typeface="Arial"/>
                <a:cs typeface="Arial"/>
              </a:rPr>
              <a:t>posséder un réseau de  "téléphonie urbaine".</a:t>
            </a:r>
            <a:endParaRPr sz="1200">
              <a:latin typeface="Arial"/>
              <a:cs typeface="Arial"/>
            </a:endParaRPr>
          </a:p>
        </p:txBody>
      </p:sp>
      <p:sp>
        <p:nvSpPr>
          <p:cNvPr id="11" name="object 11"/>
          <p:cNvSpPr/>
          <p:nvPr/>
        </p:nvSpPr>
        <p:spPr>
          <a:xfrm>
            <a:off x="542544" y="2180082"/>
            <a:ext cx="1067562" cy="1394460"/>
          </a:xfrm>
          <a:prstGeom prst="rect">
            <a:avLst/>
          </a:prstGeom>
          <a:blipFill>
            <a:blip r:embed="rId3" cstate="print"/>
            <a:stretch>
              <a:fillRect/>
            </a:stretch>
          </a:blipFill>
        </p:spPr>
        <p:txBody>
          <a:bodyPr wrap="square" lIns="0" tIns="0" rIns="0" bIns="0" rtlCol="0"/>
          <a:lstStyle/>
          <a:p>
            <a:endParaRPr/>
          </a:p>
        </p:txBody>
      </p:sp>
      <p:grpSp>
        <p:nvGrpSpPr>
          <p:cNvPr id="12" name="object 12"/>
          <p:cNvGrpSpPr/>
          <p:nvPr/>
        </p:nvGrpSpPr>
        <p:grpSpPr>
          <a:xfrm>
            <a:off x="5922264" y="1958339"/>
            <a:ext cx="1085215" cy="1482090"/>
            <a:chOff x="5922264" y="1958339"/>
            <a:chExt cx="1085215" cy="1482090"/>
          </a:xfrm>
        </p:grpSpPr>
        <p:sp>
          <p:nvSpPr>
            <p:cNvPr id="13" name="object 13"/>
            <p:cNvSpPr/>
            <p:nvPr/>
          </p:nvSpPr>
          <p:spPr>
            <a:xfrm>
              <a:off x="5926836" y="1962911"/>
              <a:ext cx="1076325" cy="1473200"/>
            </a:xfrm>
            <a:custGeom>
              <a:avLst/>
              <a:gdLst/>
              <a:ahLst/>
              <a:cxnLst/>
              <a:rect l="l" t="t" r="r" b="b"/>
              <a:pathLst>
                <a:path w="1076325" h="1473200">
                  <a:moveTo>
                    <a:pt x="0" y="1472946"/>
                  </a:moveTo>
                  <a:lnTo>
                    <a:pt x="1075943" y="1472946"/>
                  </a:lnTo>
                  <a:lnTo>
                    <a:pt x="1075943" y="0"/>
                  </a:lnTo>
                  <a:lnTo>
                    <a:pt x="0" y="0"/>
                  </a:lnTo>
                  <a:lnTo>
                    <a:pt x="0" y="1472946"/>
                  </a:lnTo>
                  <a:close/>
                </a:path>
              </a:pathLst>
            </a:custGeom>
            <a:ln w="9144">
              <a:solidFill>
                <a:srgbClr val="FF0000"/>
              </a:solidFill>
            </a:ln>
          </p:spPr>
          <p:txBody>
            <a:bodyPr wrap="square" lIns="0" tIns="0" rIns="0" bIns="0" rtlCol="0"/>
            <a:lstStyle/>
            <a:p>
              <a:endParaRPr/>
            </a:p>
          </p:txBody>
        </p:sp>
        <p:sp>
          <p:nvSpPr>
            <p:cNvPr id="14" name="object 14"/>
            <p:cNvSpPr/>
            <p:nvPr/>
          </p:nvSpPr>
          <p:spPr>
            <a:xfrm>
              <a:off x="5967984" y="2004056"/>
              <a:ext cx="994585" cy="1388363"/>
            </a:xfrm>
            <a:prstGeom prst="rect">
              <a:avLst/>
            </a:prstGeom>
            <a:blipFill>
              <a:blip r:embed="rId4" cstate="print"/>
              <a:stretch>
                <a:fillRect/>
              </a:stretch>
            </a:blipFill>
          </p:spPr>
          <p:txBody>
            <a:bodyPr wrap="square" lIns="0" tIns="0" rIns="0" bIns="0" rtlCol="0"/>
            <a:lstStyle/>
            <a:p>
              <a:endParaRPr/>
            </a:p>
          </p:txBody>
        </p:sp>
      </p:grpSp>
      <p:grpSp>
        <p:nvGrpSpPr>
          <p:cNvPr id="15" name="object 15"/>
          <p:cNvGrpSpPr/>
          <p:nvPr/>
        </p:nvGrpSpPr>
        <p:grpSpPr>
          <a:xfrm>
            <a:off x="535686" y="4085844"/>
            <a:ext cx="1004569" cy="1661160"/>
            <a:chOff x="535686" y="4085844"/>
            <a:chExt cx="1004569" cy="1661160"/>
          </a:xfrm>
        </p:grpSpPr>
        <p:sp>
          <p:nvSpPr>
            <p:cNvPr id="16" name="object 16"/>
            <p:cNvSpPr/>
            <p:nvPr/>
          </p:nvSpPr>
          <p:spPr>
            <a:xfrm>
              <a:off x="540258" y="4090416"/>
              <a:ext cx="995680" cy="1652270"/>
            </a:xfrm>
            <a:custGeom>
              <a:avLst/>
              <a:gdLst/>
              <a:ahLst/>
              <a:cxnLst/>
              <a:rect l="l" t="t" r="r" b="b"/>
              <a:pathLst>
                <a:path w="995680" h="1652270">
                  <a:moveTo>
                    <a:pt x="0" y="1652015"/>
                  </a:moveTo>
                  <a:lnTo>
                    <a:pt x="995172" y="1652015"/>
                  </a:lnTo>
                  <a:lnTo>
                    <a:pt x="995172" y="0"/>
                  </a:lnTo>
                  <a:lnTo>
                    <a:pt x="0" y="0"/>
                  </a:lnTo>
                  <a:lnTo>
                    <a:pt x="0" y="1652015"/>
                  </a:lnTo>
                  <a:close/>
                </a:path>
              </a:pathLst>
            </a:custGeom>
            <a:ln w="9144">
              <a:solidFill>
                <a:srgbClr val="FF0000"/>
              </a:solidFill>
            </a:ln>
          </p:spPr>
          <p:txBody>
            <a:bodyPr wrap="square" lIns="0" tIns="0" rIns="0" bIns="0" rtlCol="0"/>
            <a:lstStyle/>
            <a:p>
              <a:endParaRPr/>
            </a:p>
          </p:txBody>
        </p:sp>
        <p:sp>
          <p:nvSpPr>
            <p:cNvPr id="17" name="object 17"/>
            <p:cNvSpPr/>
            <p:nvPr/>
          </p:nvSpPr>
          <p:spPr>
            <a:xfrm>
              <a:off x="1495044" y="4099937"/>
              <a:ext cx="8890" cy="0"/>
            </a:xfrm>
            <a:custGeom>
              <a:avLst/>
              <a:gdLst/>
              <a:ahLst/>
              <a:cxnLst/>
              <a:rect l="l" t="t" r="r" b="b"/>
              <a:pathLst>
                <a:path w="8890">
                  <a:moveTo>
                    <a:pt x="0" y="0"/>
                  </a:moveTo>
                  <a:lnTo>
                    <a:pt x="8381" y="0"/>
                  </a:lnTo>
                </a:path>
              </a:pathLst>
            </a:custGeom>
            <a:ln w="8381">
              <a:solidFill>
                <a:srgbClr val="000000"/>
              </a:solidFill>
            </a:ln>
          </p:spPr>
          <p:txBody>
            <a:bodyPr wrap="square" lIns="0" tIns="0" rIns="0" bIns="0" rtlCol="0"/>
            <a:lstStyle/>
            <a:p>
              <a:endParaRPr/>
            </a:p>
          </p:txBody>
        </p:sp>
        <p:sp>
          <p:nvSpPr>
            <p:cNvPr id="18" name="object 18"/>
            <p:cNvSpPr/>
            <p:nvPr/>
          </p:nvSpPr>
          <p:spPr>
            <a:xfrm>
              <a:off x="1490472" y="4104126"/>
              <a:ext cx="0" cy="9525"/>
            </a:xfrm>
            <a:custGeom>
              <a:avLst/>
              <a:gdLst/>
              <a:ahLst/>
              <a:cxnLst/>
              <a:rect l="l" t="t" r="r" b="b"/>
              <a:pathLst>
                <a:path h="9525">
                  <a:moveTo>
                    <a:pt x="-4571" y="4572"/>
                  </a:moveTo>
                  <a:lnTo>
                    <a:pt x="4571" y="4572"/>
                  </a:lnTo>
                </a:path>
              </a:pathLst>
            </a:custGeom>
            <a:ln w="9144">
              <a:solidFill>
                <a:srgbClr val="000000"/>
              </a:solidFill>
            </a:ln>
          </p:spPr>
          <p:txBody>
            <a:bodyPr wrap="square" lIns="0" tIns="0" rIns="0" bIns="0" rtlCol="0"/>
            <a:lstStyle/>
            <a:p>
              <a:endParaRPr/>
            </a:p>
          </p:txBody>
        </p:sp>
        <p:sp>
          <p:nvSpPr>
            <p:cNvPr id="19" name="object 19"/>
            <p:cNvSpPr/>
            <p:nvPr/>
          </p:nvSpPr>
          <p:spPr>
            <a:xfrm>
              <a:off x="1485900" y="4117463"/>
              <a:ext cx="44450" cy="0"/>
            </a:xfrm>
            <a:custGeom>
              <a:avLst/>
              <a:gdLst/>
              <a:ahLst/>
              <a:cxnLst/>
              <a:rect l="l" t="t" r="r" b="b"/>
              <a:pathLst>
                <a:path w="44450">
                  <a:moveTo>
                    <a:pt x="0" y="0"/>
                  </a:moveTo>
                  <a:lnTo>
                    <a:pt x="9143" y="0"/>
                  </a:lnTo>
                </a:path>
                <a:path w="44450">
                  <a:moveTo>
                    <a:pt x="35052" y="0"/>
                  </a:moveTo>
                  <a:lnTo>
                    <a:pt x="44196" y="0"/>
                  </a:lnTo>
                </a:path>
              </a:pathLst>
            </a:custGeom>
            <a:ln w="8381">
              <a:solidFill>
                <a:srgbClr val="000000"/>
              </a:solidFill>
            </a:ln>
          </p:spPr>
          <p:txBody>
            <a:bodyPr wrap="square" lIns="0" tIns="0" rIns="0" bIns="0" rtlCol="0"/>
            <a:lstStyle/>
            <a:p>
              <a:endParaRPr/>
            </a:p>
          </p:txBody>
        </p:sp>
        <p:sp>
          <p:nvSpPr>
            <p:cNvPr id="20" name="object 20"/>
            <p:cNvSpPr/>
            <p:nvPr/>
          </p:nvSpPr>
          <p:spPr>
            <a:xfrm>
              <a:off x="1477518" y="4126224"/>
              <a:ext cx="52705" cy="0"/>
            </a:xfrm>
            <a:custGeom>
              <a:avLst/>
              <a:gdLst/>
              <a:ahLst/>
              <a:cxnLst/>
              <a:rect l="l" t="t" r="r" b="b"/>
              <a:pathLst>
                <a:path w="52705">
                  <a:moveTo>
                    <a:pt x="0" y="0"/>
                  </a:moveTo>
                  <a:lnTo>
                    <a:pt x="8381" y="0"/>
                  </a:lnTo>
                </a:path>
                <a:path w="52705">
                  <a:moveTo>
                    <a:pt x="35051" y="0"/>
                  </a:moveTo>
                  <a:lnTo>
                    <a:pt x="52577" y="0"/>
                  </a:lnTo>
                </a:path>
              </a:pathLst>
            </a:custGeom>
            <a:ln w="9144">
              <a:solidFill>
                <a:srgbClr val="000000"/>
              </a:solidFill>
            </a:ln>
          </p:spPr>
          <p:txBody>
            <a:bodyPr wrap="square" lIns="0" tIns="0" rIns="0" bIns="0" rtlCol="0"/>
            <a:lstStyle/>
            <a:p>
              <a:endParaRPr/>
            </a:p>
          </p:txBody>
        </p:sp>
        <p:sp>
          <p:nvSpPr>
            <p:cNvPr id="21" name="object 21"/>
            <p:cNvSpPr/>
            <p:nvPr/>
          </p:nvSpPr>
          <p:spPr>
            <a:xfrm>
              <a:off x="1468374" y="4134987"/>
              <a:ext cx="62230" cy="0"/>
            </a:xfrm>
            <a:custGeom>
              <a:avLst/>
              <a:gdLst/>
              <a:ahLst/>
              <a:cxnLst/>
              <a:rect l="l" t="t" r="r" b="b"/>
              <a:pathLst>
                <a:path w="62230">
                  <a:moveTo>
                    <a:pt x="0" y="0"/>
                  </a:moveTo>
                  <a:lnTo>
                    <a:pt x="9143" y="0"/>
                  </a:lnTo>
                </a:path>
                <a:path w="62230">
                  <a:moveTo>
                    <a:pt x="44195" y="0"/>
                  </a:moveTo>
                  <a:lnTo>
                    <a:pt x="61721" y="0"/>
                  </a:lnTo>
                </a:path>
              </a:pathLst>
            </a:custGeom>
            <a:ln w="8381">
              <a:solidFill>
                <a:srgbClr val="000000"/>
              </a:solidFill>
            </a:ln>
          </p:spPr>
          <p:txBody>
            <a:bodyPr wrap="square" lIns="0" tIns="0" rIns="0" bIns="0" rtlCol="0"/>
            <a:lstStyle/>
            <a:p>
              <a:endParaRPr/>
            </a:p>
          </p:txBody>
        </p:sp>
        <p:sp>
          <p:nvSpPr>
            <p:cNvPr id="22" name="object 22"/>
            <p:cNvSpPr/>
            <p:nvPr/>
          </p:nvSpPr>
          <p:spPr>
            <a:xfrm>
              <a:off x="1459991" y="4143750"/>
              <a:ext cx="70485" cy="0"/>
            </a:xfrm>
            <a:custGeom>
              <a:avLst/>
              <a:gdLst/>
              <a:ahLst/>
              <a:cxnLst/>
              <a:rect l="l" t="t" r="r" b="b"/>
              <a:pathLst>
                <a:path w="70484">
                  <a:moveTo>
                    <a:pt x="0" y="0"/>
                  </a:moveTo>
                  <a:lnTo>
                    <a:pt x="8381" y="0"/>
                  </a:lnTo>
                </a:path>
                <a:path w="70484">
                  <a:moveTo>
                    <a:pt x="43434" y="0"/>
                  </a:moveTo>
                  <a:lnTo>
                    <a:pt x="70103" y="0"/>
                  </a:lnTo>
                </a:path>
              </a:pathLst>
            </a:custGeom>
            <a:ln w="9144">
              <a:solidFill>
                <a:srgbClr val="000000"/>
              </a:solidFill>
            </a:ln>
          </p:spPr>
          <p:txBody>
            <a:bodyPr wrap="square" lIns="0" tIns="0" rIns="0" bIns="0" rtlCol="0"/>
            <a:lstStyle/>
            <a:p>
              <a:endParaRPr/>
            </a:p>
          </p:txBody>
        </p:sp>
        <p:sp>
          <p:nvSpPr>
            <p:cNvPr id="23" name="object 23"/>
            <p:cNvSpPr/>
            <p:nvPr/>
          </p:nvSpPr>
          <p:spPr>
            <a:xfrm>
              <a:off x="1451610" y="4152513"/>
              <a:ext cx="78740" cy="0"/>
            </a:xfrm>
            <a:custGeom>
              <a:avLst/>
              <a:gdLst/>
              <a:ahLst/>
              <a:cxnLst/>
              <a:rect l="l" t="t" r="r" b="b"/>
              <a:pathLst>
                <a:path w="78740">
                  <a:moveTo>
                    <a:pt x="0" y="0"/>
                  </a:moveTo>
                  <a:lnTo>
                    <a:pt x="8381" y="0"/>
                  </a:lnTo>
                </a:path>
                <a:path w="78740">
                  <a:moveTo>
                    <a:pt x="43434" y="0"/>
                  </a:moveTo>
                  <a:lnTo>
                    <a:pt x="78486" y="0"/>
                  </a:lnTo>
                </a:path>
              </a:pathLst>
            </a:custGeom>
            <a:ln w="8381">
              <a:solidFill>
                <a:srgbClr val="000000"/>
              </a:solidFill>
            </a:ln>
          </p:spPr>
          <p:txBody>
            <a:bodyPr wrap="square" lIns="0" tIns="0" rIns="0" bIns="0" rtlCol="0"/>
            <a:lstStyle/>
            <a:p>
              <a:endParaRPr/>
            </a:p>
          </p:txBody>
        </p:sp>
        <p:sp>
          <p:nvSpPr>
            <p:cNvPr id="24" name="object 24"/>
            <p:cNvSpPr/>
            <p:nvPr/>
          </p:nvSpPr>
          <p:spPr>
            <a:xfrm>
              <a:off x="1442466" y="4161278"/>
              <a:ext cx="78740" cy="0"/>
            </a:xfrm>
            <a:custGeom>
              <a:avLst/>
              <a:gdLst/>
              <a:ahLst/>
              <a:cxnLst/>
              <a:rect l="l" t="t" r="r" b="b"/>
              <a:pathLst>
                <a:path w="78740">
                  <a:moveTo>
                    <a:pt x="0" y="0"/>
                  </a:moveTo>
                  <a:lnTo>
                    <a:pt x="9143" y="0"/>
                  </a:lnTo>
                </a:path>
                <a:path w="78740">
                  <a:moveTo>
                    <a:pt x="43434" y="0"/>
                  </a:moveTo>
                  <a:lnTo>
                    <a:pt x="60959" y="0"/>
                  </a:lnTo>
                </a:path>
                <a:path w="78740">
                  <a:moveTo>
                    <a:pt x="70103" y="0"/>
                  </a:moveTo>
                  <a:lnTo>
                    <a:pt x="78485" y="0"/>
                  </a:lnTo>
                </a:path>
              </a:pathLst>
            </a:custGeom>
            <a:ln w="9144">
              <a:solidFill>
                <a:srgbClr val="000000"/>
              </a:solidFill>
            </a:ln>
          </p:spPr>
          <p:txBody>
            <a:bodyPr wrap="square" lIns="0" tIns="0" rIns="0" bIns="0" rtlCol="0"/>
            <a:lstStyle/>
            <a:p>
              <a:endParaRPr/>
            </a:p>
          </p:txBody>
        </p:sp>
        <p:sp>
          <p:nvSpPr>
            <p:cNvPr id="25" name="object 25"/>
            <p:cNvSpPr/>
            <p:nvPr/>
          </p:nvSpPr>
          <p:spPr>
            <a:xfrm>
              <a:off x="1434083" y="4170039"/>
              <a:ext cx="78740" cy="0"/>
            </a:xfrm>
            <a:custGeom>
              <a:avLst/>
              <a:gdLst/>
              <a:ahLst/>
              <a:cxnLst/>
              <a:rect l="l" t="t" r="r" b="b"/>
              <a:pathLst>
                <a:path w="78740">
                  <a:moveTo>
                    <a:pt x="0" y="0"/>
                  </a:moveTo>
                  <a:lnTo>
                    <a:pt x="8381" y="0"/>
                  </a:lnTo>
                </a:path>
                <a:path w="78740">
                  <a:moveTo>
                    <a:pt x="51815" y="0"/>
                  </a:moveTo>
                  <a:lnTo>
                    <a:pt x="78485" y="0"/>
                  </a:lnTo>
                </a:path>
              </a:pathLst>
            </a:custGeom>
            <a:ln w="8381">
              <a:solidFill>
                <a:srgbClr val="000000"/>
              </a:solidFill>
            </a:ln>
          </p:spPr>
          <p:txBody>
            <a:bodyPr wrap="square" lIns="0" tIns="0" rIns="0" bIns="0" rtlCol="0"/>
            <a:lstStyle/>
            <a:p>
              <a:endParaRPr/>
            </a:p>
          </p:txBody>
        </p:sp>
        <p:sp>
          <p:nvSpPr>
            <p:cNvPr id="26" name="object 26"/>
            <p:cNvSpPr/>
            <p:nvPr/>
          </p:nvSpPr>
          <p:spPr>
            <a:xfrm>
              <a:off x="1434083" y="4178804"/>
              <a:ext cx="78740" cy="0"/>
            </a:xfrm>
            <a:custGeom>
              <a:avLst/>
              <a:gdLst/>
              <a:ahLst/>
              <a:cxnLst/>
              <a:rect l="l" t="t" r="r" b="b"/>
              <a:pathLst>
                <a:path w="78740">
                  <a:moveTo>
                    <a:pt x="0" y="0"/>
                  </a:moveTo>
                  <a:lnTo>
                    <a:pt x="8381" y="0"/>
                  </a:lnTo>
                </a:path>
                <a:path w="78740">
                  <a:moveTo>
                    <a:pt x="34290" y="0"/>
                  </a:moveTo>
                  <a:lnTo>
                    <a:pt x="51815" y="0"/>
                  </a:lnTo>
                </a:path>
                <a:path w="78740">
                  <a:moveTo>
                    <a:pt x="60959" y="0"/>
                  </a:moveTo>
                  <a:lnTo>
                    <a:pt x="78485" y="0"/>
                  </a:lnTo>
                </a:path>
              </a:pathLst>
            </a:custGeom>
            <a:ln w="9144">
              <a:solidFill>
                <a:srgbClr val="000000"/>
              </a:solidFill>
            </a:ln>
          </p:spPr>
          <p:txBody>
            <a:bodyPr wrap="square" lIns="0" tIns="0" rIns="0" bIns="0" rtlCol="0"/>
            <a:lstStyle/>
            <a:p>
              <a:endParaRPr/>
            </a:p>
          </p:txBody>
        </p:sp>
        <p:sp>
          <p:nvSpPr>
            <p:cNvPr id="27" name="object 27"/>
            <p:cNvSpPr/>
            <p:nvPr/>
          </p:nvSpPr>
          <p:spPr>
            <a:xfrm>
              <a:off x="1424939" y="4187567"/>
              <a:ext cx="78740" cy="0"/>
            </a:xfrm>
            <a:custGeom>
              <a:avLst/>
              <a:gdLst/>
              <a:ahLst/>
              <a:cxnLst/>
              <a:rect l="l" t="t" r="r" b="b"/>
              <a:pathLst>
                <a:path w="78740">
                  <a:moveTo>
                    <a:pt x="0" y="0"/>
                  </a:moveTo>
                  <a:lnTo>
                    <a:pt x="9143" y="0"/>
                  </a:lnTo>
                </a:path>
                <a:path w="78740">
                  <a:moveTo>
                    <a:pt x="43434" y="0"/>
                  </a:moveTo>
                  <a:lnTo>
                    <a:pt x="78486" y="0"/>
                  </a:lnTo>
                </a:path>
              </a:pathLst>
            </a:custGeom>
            <a:ln w="8381">
              <a:solidFill>
                <a:srgbClr val="000000"/>
              </a:solidFill>
            </a:ln>
          </p:spPr>
          <p:txBody>
            <a:bodyPr wrap="square" lIns="0" tIns="0" rIns="0" bIns="0" rtlCol="0"/>
            <a:lstStyle/>
            <a:p>
              <a:endParaRPr/>
            </a:p>
          </p:txBody>
        </p:sp>
        <p:sp>
          <p:nvSpPr>
            <p:cNvPr id="28" name="object 28"/>
            <p:cNvSpPr/>
            <p:nvPr/>
          </p:nvSpPr>
          <p:spPr>
            <a:xfrm>
              <a:off x="1416558" y="4196330"/>
              <a:ext cx="78740" cy="0"/>
            </a:xfrm>
            <a:custGeom>
              <a:avLst/>
              <a:gdLst/>
              <a:ahLst/>
              <a:cxnLst/>
              <a:rect l="l" t="t" r="r" b="b"/>
              <a:pathLst>
                <a:path w="78740">
                  <a:moveTo>
                    <a:pt x="0" y="0"/>
                  </a:moveTo>
                  <a:lnTo>
                    <a:pt x="8381" y="0"/>
                  </a:lnTo>
                </a:path>
                <a:path w="78740">
                  <a:moveTo>
                    <a:pt x="35051" y="0"/>
                  </a:moveTo>
                  <a:lnTo>
                    <a:pt x="78485" y="0"/>
                  </a:lnTo>
                </a:path>
              </a:pathLst>
            </a:custGeom>
            <a:ln w="9144">
              <a:solidFill>
                <a:srgbClr val="000000"/>
              </a:solidFill>
            </a:ln>
          </p:spPr>
          <p:txBody>
            <a:bodyPr wrap="square" lIns="0" tIns="0" rIns="0" bIns="0" rtlCol="0"/>
            <a:lstStyle/>
            <a:p>
              <a:endParaRPr/>
            </a:p>
          </p:txBody>
        </p:sp>
        <p:sp>
          <p:nvSpPr>
            <p:cNvPr id="29" name="object 29"/>
            <p:cNvSpPr/>
            <p:nvPr/>
          </p:nvSpPr>
          <p:spPr>
            <a:xfrm>
              <a:off x="1407413" y="4205093"/>
              <a:ext cx="78740" cy="0"/>
            </a:xfrm>
            <a:custGeom>
              <a:avLst/>
              <a:gdLst/>
              <a:ahLst/>
              <a:cxnLst/>
              <a:rect l="l" t="t" r="r" b="b"/>
              <a:pathLst>
                <a:path w="78740">
                  <a:moveTo>
                    <a:pt x="0" y="0"/>
                  </a:moveTo>
                  <a:lnTo>
                    <a:pt x="9143" y="0"/>
                  </a:lnTo>
                </a:path>
                <a:path w="78740">
                  <a:moveTo>
                    <a:pt x="44196" y="0"/>
                  </a:moveTo>
                  <a:lnTo>
                    <a:pt x="78486" y="0"/>
                  </a:lnTo>
                </a:path>
              </a:pathLst>
            </a:custGeom>
            <a:ln w="8382">
              <a:solidFill>
                <a:srgbClr val="000000"/>
              </a:solidFill>
            </a:ln>
          </p:spPr>
          <p:txBody>
            <a:bodyPr wrap="square" lIns="0" tIns="0" rIns="0" bIns="0" rtlCol="0"/>
            <a:lstStyle/>
            <a:p>
              <a:endParaRPr/>
            </a:p>
          </p:txBody>
        </p:sp>
        <p:sp>
          <p:nvSpPr>
            <p:cNvPr id="30" name="object 30"/>
            <p:cNvSpPr/>
            <p:nvPr/>
          </p:nvSpPr>
          <p:spPr>
            <a:xfrm>
              <a:off x="1399032" y="4213856"/>
              <a:ext cx="78740" cy="0"/>
            </a:xfrm>
            <a:custGeom>
              <a:avLst/>
              <a:gdLst/>
              <a:ahLst/>
              <a:cxnLst/>
              <a:rect l="l" t="t" r="r" b="b"/>
              <a:pathLst>
                <a:path w="78740">
                  <a:moveTo>
                    <a:pt x="0" y="0"/>
                  </a:moveTo>
                  <a:lnTo>
                    <a:pt x="8381" y="0"/>
                  </a:lnTo>
                </a:path>
                <a:path w="78740">
                  <a:moveTo>
                    <a:pt x="43434" y="0"/>
                  </a:moveTo>
                  <a:lnTo>
                    <a:pt x="60959" y="0"/>
                  </a:lnTo>
                </a:path>
                <a:path w="78740">
                  <a:moveTo>
                    <a:pt x="69342" y="0"/>
                  </a:moveTo>
                  <a:lnTo>
                    <a:pt x="78486" y="0"/>
                  </a:lnTo>
                </a:path>
              </a:pathLst>
            </a:custGeom>
            <a:ln w="9144">
              <a:solidFill>
                <a:srgbClr val="000000"/>
              </a:solidFill>
            </a:ln>
          </p:spPr>
          <p:txBody>
            <a:bodyPr wrap="square" lIns="0" tIns="0" rIns="0" bIns="0" rtlCol="0"/>
            <a:lstStyle/>
            <a:p>
              <a:endParaRPr/>
            </a:p>
          </p:txBody>
        </p:sp>
        <p:sp>
          <p:nvSpPr>
            <p:cNvPr id="31" name="object 31"/>
            <p:cNvSpPr/>
            <p:nvPr/>
          </p:nvSpPr>
          <p:spPr>
            <a:xfrm>
              <a:off x="1390650" y="4222619"/>
              <a:ext cx="78105" cy="0"/>
            </a:xfrm>
            <a:custGeom>
              <a:avLst/>
              <a:gdLst/>
              <a:ahLst/>
              <a:cxnLst/>
              <a:rect l="l" t="t" r="r" b="b"/>
              <a:pathLst>
                <a:path w="78105">
                  <a:moveTo>
                    <a:pt x="0" y="0"/>
                  </a:moveTo>
                  <a:lnTo>
                    <a:pt x="8381" y="0"/>
                  </a:lnTo>
                </a:path>
                <a:path w="78105">
                  <a:moveTo>
                    <a:pt x="51815" y="0"/>
                  </a:moveTo>
                  <a:lnTo>
                    <a:pt x="77724" y="0"/>
                  </a:lnTo>
                </a:path>
              </a:pathLst>
            </a:custGeom>
            <a:ln w="8382">
              <a:solidFill>
                <a:srgbClr val="000000"/>
              </a:solidFill>
            </a:ln>
          </p:spPr>
          <p:txBody>
            <a:bodyPr wrap="square" lIns="0" tIns="0" rIns="0" bIns="0" rtlCol="0"/>
            <a:lstStyle/>
            <a:p>
              <a:endParaRPr/>
            </a:p>
          </p:txBody>
        </p:sp>
        <p:sp>
          <p:nvSpPr>
            <p:cNvPr id="32" name="object 32"/>
            <p:cNvSpPr/>
            <p:nvPr/>
          </p:nvSpPr>
          <p:spPr>
            <a:xfrm>
              <a:off x="1381505" y="4231382"/>
              <a:ext cx="78740" cy="0"/>
            </a:xfrm>
            <a:custGeom>
              <a:avLst/>
              <a:gdLst/>
              <a:ahLst/>
              <a:cxnLst/>
              <a:rect l="l" t="t" r="r" b="b"/>
              <a:pathLst>
                <a:path w="78740">
                  <a:moveTo>
                    <a:pt x="0" y="0"/>
                  </a:moveTo>
                  <a:lnTo>
                    <a:pt x="9143" y="0"/>
                  </a:lnTo>
                </a:path>
                <a:path w="78740">
                  <a:moveTo>
                    <a:pt x="43434" y="0"/>
                  </a:moveTo>
                  <a:lnTo>
                    <a:pt x="60959" y="0"/>
                  </a:lnTo>
                </a:path>
                <a:path w="78740">
                  <a:moveTo>
                    <a:pt x="70103" y="0"/>
                  </a:moveTo>
                  <a:lnTo>
                    <a:pt x="78485" y="0"/>
                  </a:lnTo>
                </a:path>
              </a:pathLst>
            </a:custGeom>
            <a:ln w="9144">
              <a:solidFill>
                <a:srgbClr val="000000"/>
              </a:solidFill>
            </a:ln>
          </p:spPr>
          <p:txBody>
            <a:bodyPr wrap="square" lIns="0" tIns="0" rIns="0" bIns="0" rtlCol="0"/>
            <a:lstStyle/>
            <a:p>
              <a:endParaRPr/>
            </a:p>
          </p:txBody>
        </p:sp>
        <p:sp>
          <p:nvSpPr>
            <p:cNvPr id="33" name="object 33"/>
            <p:cNvSpPr/>
            <p:nvPr/>
          </p:nvSpPr>
          <p:spPr>
            <a:xfrm>
              <a:off x="1373124" y="4240145"/>
              <a:ext cx="86995" cy="0"/>
            </a:xfrm>
            <a:custGeom>
              <a:avLst/>
              <a:gdLst/>
              <a:ahLst/>
              <a:cxnLst/>
              <a:rect l="l" t="t" r="r" b="b"/>
              <a:pathLst>
                <a:path w="86994">
                  <a:moveTo>
                    <a:pt x="0" y="0"/>
                  </a:moveTo>
                  <a:lnTo>
                    <a:pt x="8381" y="0"/>
                  </a:lnTo>
                </a:path>
                <a:path w="86994">
                  <a:moveTo>
                    <a:pt x="51815" y="0"/>
                  </a:moveTo>
                  <a:lnTo>
                    <a:pt x="86868" y="0"/>
                  </a:lnTo>
                </a:path>
              </a:pathLst>
            </a:custGeom>
            <a:ln w="8382">
              <a:solidFill>
                <a:srgbClr val="000000"/>
              </a:solidFill>
            </a:ln>
          </p:spPr>
          <p:txBody>
            <a:bodyPr wrap="square" lIns="0" tIns="0" rIns="0" bIns="0" rtlCol="0"/>
            <a:lstStyle/>
            <a:p>
              <a:endParaRPr/>
            </a:p>
          </p:txBody>
        </p:sp>
        <p:sp>
          <p:nvSpPr>
            <p:cNvPr id="34" name="object 34"/>
            <p:cNvSpPr/>
            <p:nvPr/>
          </p:nvSpPr>
          <p:spPr>
            <a:xfrm>
              <a:off x="1363980" y="4248908"/>
              <a:ext cx="87630" cy="0"/>
            </a:xfrm>
            <a:custGeom>
              <a:avLst/>
              <a:gdLst/>
              <a:ahLst/>
              <a:cxnLst/>
              <a:rect l="l" t="t" r="r" b="b"/>
              <a:pathLst>
                <a:path w="87630">
                  <a:moveTo>
                    <a:pt x="0" y="0"/>
                  </a:moveTo>
                  <a:lnTo>
                    <a:pt x="17525" y="0"/>
                  </a:lnTo>
                </a:path>
                <a:path w="87630">
                  <a:moveTo>
                    <a:pt x="52578" y="0"/>
                  </a:moveTo>
                  <a:lnTo>
                    <a:pt x="87630" y="0"/>
                  </a:lnTo>
                </a:path>
              </a:pathLst>
            </a:custGeom>
            <a:ln w="9144">
              <a:solidFill>
                <a:srgbClr val="000000"/>
              </a:solidFill>
            </a:ln>
          </p:spPr>
          <p:txBody>
            <a:bodyPr wrap="square" lIns="0" tIns="0" rIns="0" bIns="0" rtlCol="0"/>
            <a:lstStyle/>
            <a:p>
              <a:endParaRPr/>
            </a:p>
          </p:txBody>
        </p:sp>
        <p:sp>
          <p:nvSpPr>
            <p:cNvPr id="35" name="object 35"/>
            <p:cNvSpPr/>
            <p:nvPr/>
          </p:nvSpPr>
          <p:spPr>
            <a:xfrm>
              <a:off x="1363980" y="4257671"/>
              <a:ext cx="78740" cy="0"/>
            </a:xfrm>
            <a:custGeom>
              <a:avLst/>
              <a:gdLst/>
              <a:ahLst/>
              <a:cxnLst/>
              <a:rect l="l" t="t" r="r" b="b"/>
              <a:pathLst>
                <a:path w="78740">
                  <a:moveTo>
                    <a:pt x="0" y="0"/>
                  </a:moveTo>
                  <a:lnTo>
                    <a:pt x="9143" y="0"/>
                  </a:lnTo>
                </a:path>
                <a:path w="78740">
                  <a:moveTo>
                    <a:pt x="35051" y="0"/>
                  </a:moveTo>
                  <a:lnTo>
                    <a:pt x="78485" y="0"/>
                  </a:lnTo>
                </a:path>
              </a:pathLst>
            </a:custGeom>
            <a:ln w="8382">
              <a:solidFill>
                <a:srgbClr val="000000"/>
              </a:solidFill>
            </a:ln>
          </p:spPr>
          <p:txBody>
            <a:bodyPr wrap="square" lIns="0" tIns="0" rIns="0" bIns="0" rtlCol="0"/>
            <a:lstStyle/>
            <a:p>
              <a:endParaRPr/>
            </a:p>
          </p:txBody>
        </p:sp>
        <p:sp>
          <p:nvSpPr>
            <p:cNvPr id="36" name="object 36"/>
            <p:cNvSpPr/>
            <p:nvPr/>
          </p:nvSpPr>
          <p:spPr>
            <a:xfrm>
              <a:off x="1355597" y="4266434"/>
              <a:ext cx="78740" cy="0"/>
            </a:xfrm>
            <a:custGeom>
              <a:avLst/>
              <a:gdLst/>
              <a:ahLst/>
              <a:cxnLst/>
              <a:rect l="l" t="t" r="r" b="b"/>
              <a:pathLst>
                <a:path w="78740">
                  <a:moveTo>
                    <a:pt x="0" y="0"/>
                  </a:moveTo>
                  <a:lnTo>
                    <a:pt x="8381" y="0"/>
                  </a:lnTo>
                </a:path>
                <a:path w="78740">
                  <a:moveTo>
                    <a:pt x="43434" y="0"/>
                  </a:moveTo>
                  <a:lnTo>
                    <a:pt x="78486" y="0"/>
                  </a:lnTo>
                </a:path>
              </a:pathLst>
            </a:custGeom>
            <a:ln w="9144">
              <a:solidFill>
                <a:srgbClr val="000000"/>
              </a:solidFill>
            </a:ln>
          </p:spPr>
          <p:txBody>
            <a:bodyPr wrap="square" lIns="0" tIns="0" rIns="0" bIns="0" rtlCol="0"/>
            <a:lstStyle/>
            <a:p>
              <a:endParaRPr/>
            </a:p>
          </p:txBody>
        </p:sp>
        <p:sp>
          <p:nvSpPr>
            <p:cNvPr id="37" name="object 37"/>
            <p:cNvSpPr/>
            <p:nvPr/>
          </p:nvSpPr>
          <p:spPr>
            <a:xfrm>
              <a:off x="1346454" y="4275197"/>
              <a:ext cx="87630" cy="0"/>
            </a:xfrm>
            <a:custGeom>
              <a:avLst/>
              <a:gdLst/>
              <a:ahLst/>
              <a:cxnLst/>
              <a:rect l="l" t="t" r="r" b="b"/>
              <a:pathLst>
                <a:path w="87630">
                  <a:moveTo>
                    <a:pt x="0" y="0"/>
                  </a:moveTo>
                  <a:lnTo>
                    <a:pt x="9143" y="0"/>
                  </a:lnTo>
                </a:path>
                <a:path w="87630">
                  <a:moveTo>
                    <a:pt x="35052" y="0"/>
                  </a:moveTo>
                  <a:lnTo>
                    <a:pt x="87630" y="0"/>
                  </a:lnTo>
                </a:path>
              </a:pathLst>
            </a:custGeom>
            <a:ln w="8382">
              <a:solidFill>
                <a:srgbClr val="000000"/>
              </a:solidFill>
            </a:ln>
          </p:spPr>
          <p:txBody>
            <a:bodyPr wrap="square" lIns="0" tIns="0" rIns="0" bIns="0" rtlCol="0"/>
            <a:lstStyle/>
            <a:p>
              <a:endParaRPr/>
            </a:p>
          </p:txBody>
        </p:sp>
        <p:sp>
          <p:nvSpPr>
            <p:cNvPr id="38" name="object 38"/>
            <p:cNvSpPr/>
            <p:nvPr/>
          </p:nvSpPr>
          <p:spPr>
            <a:xfrm>
              <a:off x="1338072" y="4283960"/>
              <a:ext cx="86995" cy="0"/>
            </a:xfrm>
            <a:custGeom>
              <a:avLst/>
              <a:gdLst/>
              <a:ahLst/>
              <a:cxnLst/>
              <a:rect l="l" t="t" r="r" b="b"/>
              <a:pathLst>
                <a:path w="86994">
                  <a:moveTo>
                    <a:pt x="0" y="0"/>
                  </a:moveTo>
                  <a:lnTo>
                    <a:pt x="8381" y="0"/>
                  </a:lnTo>
                </a:path>
                <a:path w="86994">
                  <a:moveTo>
                    <a:pt x="43434" y="0"/>
                  </a:moveTo>
                  <a:lnTo>
                    <a:pt x="86868" y="0"/>
                  </a:lnTo>
                </a:path>
              </a:pathLst>
            </a:custGeom>
            <a:ln w="9144">
              <a:solidFill>
                <a:srgbClr val="000000"/>
              </a:solidFill>
            </a:ln>
          </p:spPr>
          <p:txBody>
            <a:bodyPr wrap="square" lIns="0" tIns="0" rIns="0" bIns="0" rtlCol="0"/>
            <a:lstStyle/>
            <a:p>
              <a:endParaRPr/>
            </a:p>
          </p:txBody>
        </p:sp>
        <p:sp>
          <p:nvSpPr>
            <p:cNvPr id="39" name="object 39"/>
            <p:cNvSpPr/>
            <p:nvPr/>
          </p:nvSpPr>
          <p:spPr>
            <a:xfrm>
              <a:off x="1329690" y="4292723"/>
              <a:ext cx="182880" cy="0"/>
            </a:xfrm>
            <a:custGeom>
              <a:avLst/>
              <a:gdLst/>
              <a:ahLst/>
              <a:cxnLst/>
              <a:rect l="l" t="t" r="r" b="b"/>
              <a:pathLst>
                <a:path w="182880">
                  <a:moveTo>
                    <a:pt x="0" y="0"/>
                  </a:moveTo>
                  <a:lnTo>
                    <a:pt x="8381" y="0"/>
                  </a:lnTo>
                </a:path>
                <a:path w="182880">
                  <a:moveTo>
                    <a:pt x="43434" y="0"/>
                  </a:moveTo>
                  <a:lnTo>
                    <a:pt x="86868" y="0"/>
                  </a:lnTo>
                </a:path>
                <a:path w="182880">
                  <a:moveTo>
                    <a:pt x="173735" y="0"/>
                  </a:moveTo>
                  <a:lnTo>
                    <a:pt x="182879" y="0"/>
                  </a:lnTo>
                </a:path>
              </a:pathLst>
            </a:custGeom>
            <a:ln w="8382">
              <a:solidFill>
                <a:srgbClr val="000000"/>
              </a:solidFill>
            </a:ln>
          </p:spPr>
          <p:txBody>
            <a:bodyPr wrap="square" lIns="0" tIns="0" rIns="0" bIns="0" rtlCol="0"/>
            <a:lstStyle/>
            <a:p>
              <a:endParaRPr/>
            </a:p>
          </p:txBody>
        </p:sp>
        <p:sp>
          <p:nvSpPr>
            <p:cNvPr id="40" name="object 40"/>
            <p:cNvSpPr/>
            <p:nvPr/>
          </p:nvSpPr>
          <p:spPr>
            <a:xfrm>
              <a:off x="1320545" y="4301486"/>
              <a:ext cx="192405" cy="0"/>
            </a:xfrm>
            <a:custGeom>
              <a:avLst/>
              <a:gdLst/>
              <a:ahLst/>
              <a:cxnLst/>
              <a:rect l="l" t="t" r="r" b="b"/>
              <a:pathLst>
                <a:path w="192405">
                  <a:moveTo>
                    <a:pt x="0" y="0"/>
                  </a:moveTo>
                  <a:lnTo>
                    <a:pt x="17525" y="0"/>
                  </a:lnTo>
                </a:path>
                <a:path w="192405">
                  <a:moveTo>
                    <a:pt x="43434" y="0"/>
                  </a:moveTo>
                  <a:lnTo>
                    <a:pt x="86868" y="0"/>
                  </a:lnTo>
                </a:path>
                <a:path w="192405">
                  <a:moveTo>
                    <a:pt x="165353" y="0"/>
                  </a:moveTo>
                  <a:lnTo>
                    <a:pt x="192023" y="0"/>
                  </a:lnTo>
                </a:path>
              </a:pathLst>
            </a:custGeom>
            <a:ln w="9144">
              <a:solidFill>
                <a:srgbClr val="000000"/>
              </a:solidFill>
            </a:ln>
          </p:spPr>
          <p:txBody>
            <a:bodyPr wrap="square" lIns="0" tIns="0" rIns="0" bIns="0" rtlCol="0"/>
            <a:lstStyle/>
            <a:p>
              <a:endParaRPr/>
            </a:p>
          </p:txBody>
        </p:sp>
        <p:sp>
          <p:nvSpPr>
            <p:cNvPr id="41" name="object 41"/>
            <p:cNvSpPr/>
            <p:nvPr/>
          </p:nvSpPr>
          <p:spPr>
            <a:xfrm>
              <a:off x="1312163" y="4310249"/>
              <a:ext cx="200660" cy="0"/>
            </a:xfrm>
            <a:custGeom>
              <a:avLst/>
              <a:gdLst/>
              <a:ahLst/>
              <a:cxnLst/>
              <a:rect l="l" t="t" r="r" b="b"/>
              <a:pathLst>
                <a:path w="200659">
                  <a:moveTo>
                    <a:pt x="0" y="0"/>
                  </a:moveTo>
                  <a:lnTo>
                    <a:pt x="17525" y="0"/>
                  </a:lnTo>
                </a:path>
                <a:path w="200659">
                  <a:moveTo>
                    <a:pt x="43434" y="0"/>
                  </a:moveTo>
                  <a:lnTo>
                    <a:pt x="86868" y="0"/>
                  </a:lnTo>
                </a:path>
                <a:path w="200659">
                  <a:moveTo>
                    <a:pt x="182880" y="0"/>
                  </a:moveTo>
                  <a:lnTo>
                    <a:pt x="200406" y="0"/>
                  </a:lnTo>
                </a:path>
              </a:pathLst>
            </a:custGeom>
            <a:ln w="8382">
              <a:solidFill>
                <a:srgbClr val="000000"/>
              </a:solidFill>
            </a:ln>
          </p:spPr>
          <p:txBody>
            <a:bodyPr wrap="square" lIns="0" tIns="0" rIns="0" bIns="0" rtlCol="0"/>
            <a:lstStyle/>
            <a:p>
              <a:endParaRPr/>
            </a:p>
          </p:txBody>
        </p:sp>
        <p:sp>
          <p:nvSpPr>
            <p:cNvPr id="42" name="object 42"/>
            <p:cNvSpPr/>
            <p:nvPr/>
          </p:nvSpPr>
          <p:spPr>
            <a:xfrm>
              <a:off x="1303019" y="4319012"/>
              <a:ext cx="174625" cy="9525"/>
            </a:xfrm>
            <a:custGeom>
              <a:avLst/>
              <a:gdLst/>
              <a:ahLst/>
              <a:cxnLst/>
              <a:rect l="l" t="t" r="r" b="b"/>
              <a:pathLst>
                <a:path w="174625" h="9525">
                  <a:moveTo>
                    <a:pt x="0" y="0"/>
                  </a:moveTo>
                  <a:lnTo>
                    <a:pt x="17525" y="0"/>
                  </a:lnTo>
                </a:path>
                <a:path w="174625" h="9525">
                  <a:moveTo>
                    <a:pt x="43434" y="0"/>
                  </a:moveTo>
                  <a:lnTo>
                    <a:pt x="87630" y="0"/>
                  </a:lnTo>
                </a:path>
                <a:path w="174625" h="9525">
                  <a:moveTo>
                    <a:pt x="156972" y="0"/>
                  </a:moveTo>
                  <a:lnTo>
                    <a:pt x="165353" y="0"/>
                  </a:lnTo>
                </a:path>
                <a:path w="174625" h="9525">
                  <a:moveTo>
                    <a:pt x="0" y="9143"/>
                  </a:moveTo>
                  <a:lnTo>
                    <a:pt x="9143" y="9143"/>
                  </a:lnTo>
                </a:path>
                <a:path w="174625" h="9525">
                  <a:moveTo>
                    <a:pt x="35052" y="9143"/>
                  </a:moveTo>
                  <a:lnTo>
                    <a:pt x="78486" y="9143"/>
                  </a:lnTo>
                </a:path>
                <a:path w="174625" h="9525">
                  <a:moveTo>
                    <a:pt x="156972" y="9143"/>
                  </a:moveTo>
                  <a:lnTo>
                    <a:pt x="174497" y="9143"/>
                  </a:lnTo>
                </a:path>
              </a:pathLst>
            </a:custGeom>
            <a:ln w="9144">
              <a:solidFill>
                <a:srgbClr val="000000"/>
              </a:solidFill>
            </a:ln>
          </p:spPr>
          <p:txBody>
            <a:bodyPr wrap="square" lIns="0" tIns="0" rIns="0" bIns="0" rtlCol="0"/>
            <a:lstStyle/>
            <a:p>
              <a:endParaRPr/>
            </a:p>
          </p:txBody>
        </p:sp>
        <p:sp>
          <p:nvSpPr>
            <p:cNvPr id="43" name="object 43"/>
            <p:cNvSpPr/>
            <p:nvPr/>
          </p:nvSpPr>
          <p:spPr>
            <a:xfrm>
              <a:off x="1233677" y="4336919"/>
              <a:ext cx="269875" cy="0"/>
            </a:xfrm>
            <a:custGeom>
              <a:avLst/>
              <a:gdLst/>
              <a:ahLst/>
              <a:cxnLst/>
              <a:rect l="l" t="t" r="r" b="b"/>
              <a:pathLst>
                <a:path w="269875">
                  <a:moveTo>
                    <a:pt x="0" y="0"/>
                  </a:moveTo>
                  <a:lnTo>
                    <a:pt x="17525" y="0"/>
                  </a:lnTo>
                </a:path>
                <a:path w="269875">
                  <a:moveTo>
                    <a:pt x="60959" y="0"/>
                  </a:moveTo>
                  <a:lnTo>
                    <a:pt x="86868" y="0"/>
                  </a:lnTo>
                </a:path>
                <a:path w="269875">
                  <a:moveTo>
                    <a:pt x="96012" y="0"/>
                  </a:moveTo>
                  <a:lnTo>
                    <a:pt x="147828" y="0"/>
                  </a:lnTo>
                </a:path>
                <a:path w="269875">
                  <a:moveTo>
                    <a:pt x="226313" y="0"/>
                  </a:moveTo>
                  <a:lnTo>
                    <a:pt x="269747" y="0"/>
                  </a:lnTo>
                </a:path>
              </a:pathLst>
            </a:custGeom>
            <a:ln w="8382">
              <a:solidFill>
                <a:srgbClr val="000000"/>
              </a:solidFill>
            </a:ln>
          </p:spPr>
          <p:txBody>
            <a:bodyPr wrap="square" lIns="0" tIns="0" rIns="0" bIns="0" rtlCol="0"/>
            <a:lstStyle/>
            <a:p>
              <a:endParaRPr/>
            </a:p>
          </p:txBody>
        </p:sp>
        <p:sp>
          <p:nvSpPr>
            <p:cNvPr id="44" name="object 44"/>
            <p:cNvSpPr/>
            <p:nvPr/>
          </p:nvSpPr>
          <p:spPr>
            <a:xfrm>
              <a:off x="1216152" y="4345682"/>
              <a:ext cx="296545" cy="0"/>
            </a:xfrm>
            <a:custGeom>
              <a:avLst/>
              <a:gdLst/>
              <a:ahLst/>
              <a:cxnLst/>
              <a:rect l="l" t="t" r="r" b="b"/>
              <a:pathLst>
                <a:path w="296544">
                  <a:moveTo>
                    <a:pt x="0" y="0"/>
                  </a:moveTo>
                  <a:lnTo>
                    <a:pt x="8381" y="0"/>
                  </a:lnTo>
                </a:path>
                <a:path w="296544">
                  <a:moveTo>
                    <a:pt x="17525" y="0"/>
                  </a:moveTo>
                  <a:lnTo>
                    <a:pt x="78485" y="0"/>
                  </a:lnTo>
                </a:path>
                <a:path w="296544">
                  <a:moveTo>
                    <a:pt x="96011" y="0"/>
                  </a:moveTo>
                  <a:lnTo>
                    <a:pt x="156971" y="0"/>
                  </a:lnTo>
                </a:path>
                <a:path w="296544">
                  <a:moveTo>
                    <a:pt x="252222" y="0"/>
                  </a:moveTo>
                  <a:lnTo>
                    <a:pt x="296418" y="0"/>
                  </a:lnTo>
                </a:path>
              </a:pathLst>
            </a:custGeom>
            <a:ln w="9144">
              <a:solidFill>
                <a:srgbClr val="000000"/>
              </a:solidFill>
            </a:ln>
          </p:spPr>
          <p:txBody>
            <a:bodyPr wrap="square" lIns="0" tIns="0" rIns="0" bIns="0" rtlCol="0"/>
            <a:lstStyle/>
            <a:p>
              <a:endParaRPr/>
            </a:p>
          </p:txBody>
        </p:sp>
        <p:sp>
          <p:nvSpPr>
            <p:cNvPr id="45" name="object 45"/>
            <p:cNvSpPr/>
            <p:nvPr/>
          </p:nvSpPr>
          <p:spPr>
            <a:xfrm>
              <a:off x="1207008" y="4354445"/>
              <a:ext cx="306070" cy="0"/>
            </a:xfrm>
            <a:custGeom>
              <a:avLst/>
              <a:gdLst/>
              <a:ahLst/>
              <a:cxnLst/>
              <a:rect l="l" t="t" r="r" b="b"/>
              <a:pathLst>
                <a:path w="306069">
                  <a:moveTo>
                    <a:pt x="0" y="0"/>
                  </a:moveTo>
                  <a:lnTo>
                    <a:pt x="9143" y="0"/>
                  </a:lnTo>
                </a:path>
                <a:path w="306069">
                  <a:moveTo>
                    <a:pt x="70103" y="0"/>
                  </a:moveTo>
                  <a:lnTo>
                    <a:pt x="96012" y="0"/>
                  </a:lnTo>
                </a:path>
                <a:path w="306069">
                  <a:moveTo>
                    <a:pt x="105155" y="0"/>
                  </a:moveTo>
                  <a:lnTo>
                    <a:pt x="156971" y="0"/>
                  </a:lnTo>
                </a:path>
                <a:path w="306069">
                  <a:moveTo>
                    <a:pt x="288035" y="0"/>
                  </a:moveTo>
                  <a:lnTo>
                    <a:pt x="305561" y="0"/>
                  </a:lnTo>
                </a:path>
              </a:pathLst>
            </a:custGeom>
            <a:ln w="8382">
              <a:solidFill>
                <a:srgbClr val="000000"/>
              </a:solidFill>
            </a:ln>
          </p:spPr>
          <p:txBody>
            <a:bodyPr wrap="square" lIns="0" tIns="0" rIns="0" bIns="0" rtlCol="0"/>
            <a:lstStyle/>
            <a:p>
              <a:endParaRPr/>
            </a:p>
          </p:txBody>
        </p:sp>
        <p:sp>
          <p:nvSpPr>
            <p:cNvPr id="46" name="object 46"/>
            <p:cNvSpPr/>
            <p:nvPr/>
          </p:nvSpPr>
          <p:spPr>
            <a:xfrm>
              <a:off x="1198626" y="4363208"/>
              <a:ext cx="314325" cy="0"/>
            </a:xfrm>
            <a:custGeom>
              <a:avLst/>
              <a:gdLst/>
              <a:ahLst/>
              <a:cxnLst/>
              <a:rect l="l" t="t" r="r" b="b"/>
              <a:pathLst>
                <a:path w="314325">
                  <a:moveTo>
                    <a:pt x="0" y="0"/>
                  </a:moveTo>
                  <a:lnTo>
                    <a:pt x="8381" y="0"/>
                  </a:lnTo>
                </a:path>
                <a:path w="314325">
                  <a:moveTo>
                    <a:pt x="86868" y="0"/>
                  </a:moveTo>
                  <a:lnTo>
                    <a:pt x="156972" y="0"/>
                  </a:lnTo>
                </a:path>
                <a:path w="314325">
                  <a:moveTo>
                    <a:pt x="252984" y="0"/>
                  </a:moveTo>
                  <a:lnTo>
                    <a:pt x="261365" y="0"/>
                  </a:lnTo>
                </a:path>
                <a:path w="314325">
                  <a:moveTo>
                    <a:pt x="304800" y="0"/>
                  </a:moveTo>
                  <a:lnTo>
                    <a:pt x="313944" y="0"/>
                  </a:lnTo>
                </a:path>
              </a:pathLst>
            </a:custGeom>
            <a:ln w="9144">
              <a:solidFill>
                <a:srgbClr val="000000"/>
              </a:solidFill>
            </a:ln>
          </p:spPr>
          <p:txBody>
            <a:bodyPr wrap="square" lIns="0" tIns="0" rIns="0" bIns="0" rtlCol="0"/>
            <a:lstStyle/>
            <a:p>
              <a:endParaRPr/>
            </a:p>
          </p:txBody>
        </p:sp>
        <p:sp>
          <p:nvSpPr>
            <p:cNvPr id="47" name="object 47"/>
            <p:cNvSpPr/>
            <p:nvPr/>
          </p:nvSpPr>
          <p:spPr>
            <a:xfrm>
              <a:off x="1190244" y="4371971"/>
              <a:ext cx="322580" cy="0"/>
            </a:xfrm>
            <a:custGeom>
              <a:avLst/>
              <a:gdLst/>
              <a:ahLst/>
              <a:cxnLst/>
              <a:rect l="l" t="t" r="r" b="b"/>
              <a:pathLst>
                <a:path w="322580">
                  <a:moveTo>
                    <a:pt x="0" y="0"/>
                  </a:moveTo>
                  <a:lnTo>
                    <a:pt x="16763" y="0"/>
                  </a:lnTo>
                </a:path>
                <a:path w="322580">
                  <a:moveTo>
                    <a:pt x="86868" y="0"/>
                  </a:moveTo>
                  <a:lnTo>
                    <a:pt x="104393" y="0"/>
                  </a:lnTo>
                </a:path>
                <a:path w="322580">
                  <a:moveTo>
                    <a:pt x="112775" y="0"/>
                  </a:moveTo>
                  <a:lnTo>
                    <a:pt x="156209" y="0"/>
                  </a:lnTo>
                </a:path>
                <a:path w="322580">
                  <a:moveTo>
                    <a:pt x="261365" y="0"/>
                  </a:moveTo>
                  <a:lnTo>
                    <a:pt x="278129" y="0"/>
                  </a:lnTo>
                </a:path>
                <a:path w="322580">
                  <a:moveTo>
                    <a:pt x="313181" y="0"/>
                  </a:moveTo>
                  <a:lnTo>
                    <a:pt x="322325" y="0"/>
                  </a:lnTo>
                </a:path>
              </a:pathLst>
            </a:custGeom>
            <a:ln w="8382">
              <a:solidFill>
                <a:srgbClr val="000000"/>
              </a:solidFill>
            </a:ln>
          </p:spPr>
          <p:txBody>
            <a:bodyPr wrap="square" lIns="0" tIns="0" rIns="0" bIns="0" rtlCol="0"/>
            <a:lstStyle/>
            <a:p>
              <a:endParaRPr/>
            </a:p>
          </p:txBody>
        </p:sp>
        <p:sp>
          <p:nvSpPr>
            <p:cNvPr id="48" name="object 48"/>
            <p:cNvSpPr/>
            <p:nvPr/>
          </p:nvSpPr>
          <p:spPr>
            <a:xfrm>
              <a:off x="1181100" y="4380734"/>
              <a:ext cx="322580" cy="0"/>
            </a:xfrm>
            <a:custGeom>
              <a:avLst/>
              <a:gdLst/>
              <a:ahLst/>
              <a:cxnLst/>
              <a:rect l="l" t="t" r="r" b="b"/>
              <a:pathLst>
                <a:path w="322580">
                  <a:moveTo>
                    <a:pt x="0" y="0"/>
                  </a:moveTo>
                  <a:lnTo>
                    <a:pt x="17525" y="0"/>
                  </a:lnTo>
                </a:path>
                <a:path w="322580">
                  <a:moveTo>
                    <a:pt x="86868" y="0"/>
                  </a:moveTo>
                  <a:lnTo>
                    <a:pt x="104393" y="0"/>
                  </a:lnTo>
                </a:path>
                <a:path w="322580">
                  <a:moveTo>
                    <a:pt x="113537" y="0"/>
                  </a:moveTo>
                  <a:lnTo>
                    <a:pt x="165353" y="0"/>
                  </a:lnTo>
                </a:path>
                <a:path w="322580">
                  <a:moveTo>
                    <a:pt x="270509" y="0"/>
                  </a:moveTo>
                  <a:lnTo>
                    <a:pt x="322325" y="0"/>
                  </a:lnTo>
                </a:path>
              </a:pathLst>
            </a:custGeom>
            <a:ln w="9144">
              <a:solidFill>
                <a:srgbClr val="000000"/>
              </a:solidFill>
            </a:ln>
          </p:spPr>
          <p:txBody>
            <a:bodyPr wrap="square" lIns="0" tIns="0" rIns="0" bIns="0" rtlCol="0"/>
            <a:lstStyle/>
            <a:p>
              <a:endParaRPr/>
            </a:p>
          </p:txBody>
        </p:sp>
        <p:sp>
          <p:nvSpPr>
            <p:cNvPr id="49" name="object 49"/>
            <p:cNvSpPr/>
            <p:nvPr/>
          </p:nvSpPr>
          <p:spPr>
            <a:xfrm>
              <a:off x="1172718" y="4389497"/>
              <a:ext cx="295910" cy="0"/>
            </a:xfrm>
            <a:custGeom>
              <a:avLst/>
              <a:gdLst/>
              <a:ahLst/>
              <a:cxnLst/>
              <a:rect l="l" t="t" r="r" b="b"/>
              <a:pathLst>
                <a:path w="295909">
                  <a:moveTo>
                    <a:pt x="0" y="0"/>
                  </a:moveTo>
                  <a:lnTo>
                    <a:pt x="17525" y="0"/>
                  </a:lnTo>
                </a:path>
                <a:path w="295909">
                  <a:moveTo>
                    <a:pt x="95250" y="0"/>
                  </a:moveTo>
                  <a:lnTo>
                    <a:pt x="165353" y="0"/>
                  </a:lnTo>
                </a:path>
                <a:path w="295909">
                  <a:moveTo>
                    <a:pt x="278891" y="0"/>
                  </a:moveTo>
                  <a:lnTo>
                    <a:pt x="295655" y="0"/>
                  </a:lnTo>
                </a:path>
              </a:pathLst>
            </a:custGeom>
            <a:ln w="8382">
              <a:solidFill>
                <a:srgbClr val="000000"/>
              </a:solidFill>
            </a:ln>
          </p:spPr>
          <p:txBody>
            <a:bodyPr wrap="square" lIns="0" tIns="0" rIns="0" bIns="0" rtlCol="0"/>
            <a:lstStyle/>
            <a:p>
              <a:endParaRPr/>
            </a:p>
          </p:txBody>
        </p:sp>
        <p:sp>
          <p:nvSpPr>
            <p:cNvPr id="50" name="object 50"/>
            <p:cNvSpPr/>
            <p:nvPr/>
          </p:nvSpPr>
          <p:spPr>
            <a:xfrm>
              <a:off x="1172718" y="4398260"/>
              <a:ext cx="157480" cy="0"/>
            </a:xfrm>
            <a:custGeom>
              <a:avLst/>
              <a:gdLst/>
              <a:ahLst/>
              <a:cxnLst/>
              <a:rect l="l" t="t" r="r" b="b"/>
              <a:pathLst>
                <a:path w="157480">
                  <a:moveTo>
                    <a:pt x="0" y="0"/>
                  </a:moveTo>
                  <a:lnTo>
                    <a:pt x="8381" y="0"/>
                  </a:lnTo>
                </a:path>
                <a:path w="157480">
                  <a:moveTo>
                    <a:pt x="78485" y="0"/>
                  </a:moveTo>
                  <a:lnTo>
                    <a:pt x="95249" y="0"/>
                  </a:lnTo>
                </a:path>
                <a:path w="157480">
                  <a:moveTo>
                    <a:pt x="104393" y="0"/>
                  </a:moveTo>
                  <a:lnTo>
                    <a:pt x="156972" y="0"/>
                  </a:lnTo>
                </a:path>
              </a:pathLst>
            </a:custGeom>
            <a:ln w="9144">
              <a:solidFill>
                <a:srgbClr val="000000"/>
              </a:solidFill>
            </a:ln>
          </p:spPr>
          <p:txBody>
            <a:bodyPr wrap="square" lIns="0" tIns="0" rIns="0" bIns="0" rtlCol="0"/>
            <a:lstStyle/>
            <a:p>
              <a:endParaRPr/>
            </a:p>
          </p:txBody>
        </p:sp>
        <p:sp>
          <p:nvSpPr>
            <p:cNvPr id="51" name="object 51"/>
            <p:cNvSpPr/>
            <p:nvPr/>
          </p:nvSpPr>
          <p:spPr>
            <a:xfrm>
              <a:off x="1163573" y="4407023"/>
              <a:ext cx="157480" cy="0"/>
            </a:xfrm>
            <a:custGeom>
              <a:avLst/>
              <a:gdLst/>
              <a:ahLst/>
              <a:cxnLst/>
              <a:rect l="l" t="t" r="r" b="b"/>
              <a:pathLst>
                <a:path w="157480">
                  <a:moveTo>
                    <a:pt x="0" y="0"/>
                  </a:moveTo>
                  <a:lnTo>
                    <a:pt x="9143" y="0"/>
                  </a:lnTo>
                </a:path>
                <a:path w="157480">
                  <a:moveTo>
                    <a:pt x="87629" y="0"/>
                  </a:moveTo>
                  <a:lnTo>
                    <a:pt x="156971" y="0"/>
                  </a:lnTo>
                </a:path>
              </a:pathLst>
            </a:custGeom>
            <a:ln w="8382">
              <a:solidFill>
                <a:srgbClr val="000000"/>
              </a:solidFill>
            </a:ln>
          </p:spPr>
          <p:txBody>
            <a:bodyPr wrap="square" lIns="0" tIns="0" rIns="0" bIns="0" rtlCol="0"/>
            <a:lstStyle/>
            <a:p>
              <a:endParaRPr/>
            </a:p>
          </p:txBody>
        </p:sp>
        <p:sp>
          <p:nvSpPr>
            <p:cNvPr id="52" name="object 52"/>
            <p:cNvSpPr/>
            <p:nvPr/>
          </p:nvSpPr>
          <p:spPr>
            <a:xfrm>
              <a:off x="876300" y="4415786"/>
              <a:ext cx="436245" cy="0"/>
            </a:xfrm>
            <a:custGeom>
              <a:avLst/>
              <a:gdLst/>
              <a:ahLst/>
              <a:cxnLst/>
              <a:rect l="l" t="t" r="r" b="b"/>
              <a:pathLst>
                <a:path w="436244">
                  <a:moveTo>
                    <a:pt x="0" y="0"/>
                  </a:moveTo>
                  <a:lnTo>
                    <a:pt x="86868" y="0"/>
                  </a:lnTo>
                </a:path>
                <a:path w="436244">
                  <a:moveTo>
                    <a:pt x="278891" y="0"/>
                  </a:moveTo>
                  <a:lnTo>
                    <a:pt x="287273" y="0"/>
                  </a:lnTo>
                </a:path>
                <a:path w="436244">
                  <a:moveTo>
                    <a:pt x="365759" y="0"/>
                  </a:moveTo>
                  <a:lnTo>
                    <a:pt x="374903" y="0"/>
                  </a:lnTo>
                </a:path>
                <a:path w="436244">
                  <a:moveTo>
                    <a:pt x="391668" y="0"/>
                  </a:moveTo>
                  <a:lnTo>
                    <a:pt x="435864" y="0"/>
                  </a:lnTo>
                </a:path>
              </a:pathLst>
            </a:custGeom>
            <a:ln w="9144">
              <a:solidFill>
                <a:srgbClr val="000000"/>
              </a:solidFill>
            </a:ln>
          </p:spPr>
          <p:txBody>
            <a:bodyPr wrap="square" lIns="0" tIns="0" rIns="0" bIns="0" rtlCol="0"/>
            <a:lstStyle/>
            <a:p>
              <a:endParaRPr/>
            </a:p>
          </p:txBody>
        </p:sp>
        <p:sp>
          <p:nvSpPr>
            <p:cNvPr id="53" name="object 53"/>
            <p:cNvSpPr/>
            <p:nvPr/>
          </p:nvSpPr>
          <p:spPr>
            <a:xfrm>
              <a:off x="902208" y="4424549"/>
              <a:ext cx="401320" cy="0"/>
            </a:xfrm>
            <a:custGeom>
              <a:avLst/>
              <a:gdLst/>
              <a:ahLst/>
              <a:cxnLst/>
              <a:rect l="l" t="t" r="r" b="b"/>
              <a:pathLst>
                <a:path w="401319">
                  <a:moveTo>
                    <a:pt x="0" y="0"/>
                  </a:moveTo>
                  <a:lnTo>
                    <a:pt x="17525" y="0"/>
                  </a:lnTo>
                </a:path>
                <a:path w="401319">
                  <a:moveTo>
                    <a:pt x="43433" y="0"/>
                  </a:moveTo>
                  <a:lnTo>
                    <a:pt x="70103" y="0"/>
                  </a:lnTo>
                </a:path>
                <a:path w="401319">
                  <a:moveTo>
                    <a:pt x="243839" y="0"/>
                  </a:moveTo>
                  <a:lnTo>
                    <a:pt x="252983" y="0"/>
                  </a:lnTo>
                </a:path>
                <a:path w="401319">
                  <a:moveTo>
                    <a:pt x="331469" y="0"/>
                  </a:moveTo>
                  <a:lnTo>
                    <a:pt x="400811" y="0"/>
                  </a:lnTo>
                </a:path>
              </a:pathLst>
            </a:custGeom>
            <a:ln w="8382">
              <a:solidFill>
                <a:srgbClr val="000000"/>
              </a:solidFill>
            </a:ln>
          </p:spPr>
          <p:txBody>
            <a:bodyPr wrap="square" lIns="0" tIns="0" rIns="0" bIns="0" rtlCol="0"/>
            <a:lstStyle/>
            <a:p>
              <a:endParaRPr/>
            </a:p>
          </p:txBody>
        </p:sp>
        <p:sp>
          <p:nvSpPr>
            <p:cNvPr id="54" name="object 54"/>
            <p:cNvSpPr/>
            <p:nvPr/>
          </p:nvSpPr>
          <p:spPr>
            <a:xfrm>
              <a:off x="902208" y="4433312"/>
              <a:ext cx="401320" cy="0"/>
            </a:xfrm>
            <a:custGeom>
              <a:avLst/>
              <a:gdLst/>
              <a:ahLst/>
              <a:cxnLst/>
              <a:rect l="l" t="t" r="r" b="b"/>
              <a:pathLst>
                <a:path w="401319">
                  <a:moveTo>
                    <a:pt x="0" y="0"/>
                  </a:moveTo>
                  <a:lnTo>
                    <a:pt x="17525" y="0"/>
                  </a:lnTo>
                </a:path>
                <a:path w="401319">
                  <a:moveTo>
                    <a:pt x="43433" y="0"/>
                  </a:moveTo>
                  <a:lnTo>
                    <a:pt x="70103" y="0"/>
                  </a:lnTo>
                </a:path>
                <a:path w="401319">
                  <a:moveTo>
                    <a:pt x="235457" y="0"/>
                  </a:moveTo>
                  <a:lnTo>
                    <a:pt x="243839" y="0"/>
                  </a:lnTo>
                </a:path>
                <a:path w="401319">
                  <a:moveTo>
                    <a:pt x="322325" y="0"/>
                  </a:moveTo>
                  <a:lnTo>
                    <a:pt x="339851" y="0"/>
                  </a:lnTo>
                </a:path>
                <a:path w="401319">
                  <a:moveTo>
                    <a:pt x="348995" y="0"/>
                  </a:moveTo>
                  <a:lnTo>
                    <a:pt x="400811" y="0"/>
                  </a:lnTo>
                </a:path>
              </a:pathLst>
            </a:custGeom>
            <a:ln w="9144">
              <a:solidFill>
                <a:srgbClr val="000000"/>
              </a:solidFill>
            </a:ln>
          </p:spPr>
          <p:txBody>
            <a:bodyPr wrap="square" lIns="0" tIns="0" rIns="0" bIns="0" rtlCol="0"/>
            <a:lstStyle/>
            <a:p>
              <a:endParaRPr/>
            </a:p>
          </p:txBody>
        </p:sp>
        <p:sp>
          <p:nvSpPr>
            <p:cNvPr id="55" name="object 55"/>
            <p:cNvSpPr/>
            <p:nvPr/>
          </p:nvSpPr>
          <p:spPr>
            <a:xfrm>
              <a:off x="902208" y="4442075"/>
              <a:ext cx="392430" cy="0"/>
            </a:xfrm>
            <a:custGeom>
              <a:avLst/>
              <a:gdLst/>
              <a:ahLst/>
              <a:cxnLst/>
              <a:rect l="l" t="t" r="r" b="b"/>
              <a:pathLst>
                <a:path w="392430">
                  <a:moveTo>
                    <a:pt x="0" y="0"/>
                  </a:moveTo>
                  <a:lnTo>
                    <a:pt x="17525" y="0"/>
                  </a:lnTo>
                </a:path>
                <a:path w="392430">
                  <a:moveTo>
                    <a:pt x="43433" y="0"/>
                  </a:moveTo>
                  <a:lnTo>
                    <a:pt x="70103" y="0"/>
                  </a:lnTo>
                </a:path>
                <a:path w="392430">
                  <a:moveTo>
                    <a:pt x="227075" y="0"/>
                  </a:moveTo>
                  <a:lnTo>
                    <a:pt x="235457" y="0"/>
                  </a:lnTo>
                </a:path>
                <a:path w="392430">
                  <a:moveTo>
                    <a:pt x="322325" y="0"/>
                  </a:moveTo>
                  <a:lnTo>
                    <a:pt x="392429" y="0"/>
                  </a:lnTo>
                </a:path>
              </a:pathLst>
            </a:custGeom>
            <a:ln w="8382">
              <a:solidFill>
                <a:srgbClr val="000000"/>
              </a:solidFill>
            </a:ln>
          </p:spPr>
          <p:txBody>
            <a:bodyPr wrap="square" lIns="0" tIns="0" rIns="0" bIns="0" rtlCol="0"/>
            <a:lstStyle/>
            <a:p>
              <a:endParaRPr/>
            </a:p>
          </p:txBody>
        </p:sp>
        <p:sp>
          <p:nvSpPr>
            <p:cNvPr id="56" name="object 56"/>
            <p:cNvSpPr/>
            <p:nvPr/>
          </p:nvSpPr>
          <p:spPr>
            <a:xfrm>
              <a:off x="902208" y="4450838"/>
              <a:ext cx="383540" cy="0"/>
            </a:xfrm>
            <a:custGeom>
              <a:avLst/>
              <a:gdLst/>
              <a:ahLst/>
              <a:cxnLst/>
              <a:rect l="l" t="t" r="r" b="b"/>
              <a:pathLst>
                <a:path w="383540">
                  <a:moveTo>
                    <a:pt x="0" y="0"/>
                  </a:moveTo>
                  <a:lnTo>
                    <a:pt x="17525" y="0"/>
                  </a:lnTo>
                </a:path>
                <a:path w="383540">
                  <a:moveTo>
                    <a:pt x="43433" y="0"/>
                  </a:moveTo>
                  <a:lnTo>
                    <a:pt x="60959" y="0"/>
                  </a:lnTo>
                </a:path>
                <a:path w="383540">
                  <a:moveTo>
                    <a:pt x="227075" y="0"/>
                  </a:moveTo>
                  <a:lnTo>
                    <a:pt x="235457" y="0"/>
                  </a:lnTo>
                </a:path>
                <a:path w="383540">
                  <a:moveTo>
                    <a:pt x="313944" y="0"/>
                  </a:moveTo>
                  <a:lnTo>
                    <a:pt x="322325" y="0"/>
                  </a:lnTo>
                </a:path>
                <a:path w="383540">
                  <a:moveTo>
                    <a:pt x="331469" y="0"/>
                  </a:moveTo>
                  <a:lnTo>
                    <a:pt x="383285" y="0"/>
                  </a:lnTo>
                </a:path>
              </a:pathLst>
            </a:custGeom>
            <a:ln w="9144">
              <a:solidFill>
                <a:srgbClr val="000000"/>
              </a:solidFill>
            </a:ln>
          </p:spPr>
          <p:txBody>
            <a:bodyPr wrap="square" lIns="0" tIns="0" rIns="0" bIns="0" rtlCol="0"/>
            <a:lstStyle/>
            <a:p>
              <a:endParaRPr/>
            </a:p>
          </p:txBody>
        </p:sp>
        <p:sp>
          <p:nvSpPr>
            <p:cNvPr id="57" name="object 57"/>
            <p:cNvSpPr/>
            <p:nvPr/>
          </p:nvSpPr>
          <p:spPr>
            <a:xfrm>
              <a:off x="902208" y="4459601"/>
              <a:ext cx="375285" cy="0"/>
            </a:xfrm>
            <a:custGeom>
              <a:avLst/>
              <a:gdLst/>
              <a:ahLst/>
              <a:cxnLst/>
              <a:rect l="l" t="t" r="r" b="b"/>
              <a:pathLst>
                <a:path w="375284">
                  <a:moveTo>
                    <a:pt x="0" y="0"/>
                  </a:moveTo>
                  <a:lnTo>
                    <a:pt x="52578" y="0"/>
                  </a:lnTo>
                </a:path>
                <a:path w="375284">
                  <a:moveTo>
                    <a:pt x="209550" y="0"/>
                  </a:moveTo>
                  <a:lnTo>
                    <a:pt x="227075" y="0"/>
                  </a:lnTo>
                </a:path>
                <a:path w="375284">
                  <a:moveTo>
                    <a:pt x="304800" y="0"/>
                  </a:moveTo>
                  <a:lnTo>
                    <a:pt x="374903" y="0"/>
                  </a:lnTo>
                </a:path>
              </a:pathLst>
            </a:custGeom>
            <a:ln w="8382">
              <a:solidFill>
                <a:srgbClr val="000000"/>
              </a:solidFill>
            </a:ln>
          </p:spPr>
          <p:txBody>
            <a:bodyPr wrap="square" lIns="0" tIns="0" rIns="0" bIns="0" rtlCol="0"/>
            <a:lstStyle/>
            <a:p>
              <a:endParaRPr/>
            </a:p>
          </p:txBody>
        </p:sp>
        <p:sp>
          <p:nvSpPr>
            <p:cNvPr id="58" name="object 58"/>
            <p:cNvSpPr/>
            <p:nvPr/>
          </p:nvSpPr>
          <p:spPr>
            <a:xfrm>
              <a:off x="911352" y="4468364"/>
              <a:ext cx="365760" cy="0"/>
            </a:xfrm>
            <a:custGeom>
              <a:avLst/>
              <a:gdLst/>
              <a:ahLst/>
              <a:cxnLst/>
              <a:rect l="l" t="t" r="r" b="b"/>
              <a:pathLst>
                <a:path w="365759">
                  <a:moveTo>
                    <a:pt x="0" y="0"/>
                  </a:moveTo>
                  <a:lnTo>
                    <a:pt x="17525" y="0"/>
                  </a:lnTo>
                </a:path>
                <a:path w="365759">
                  <a:moveTo>
                    <a:pt x="200406" y="0"/>
                  </a:moveTo>
                  <a:lnTo>
                    <a:pt x="208787" y="0"/>
                  </a:lnTo>
                </a:path>
                <a:path w="365759">
                  <a:moveTo>
                    <a:pt x="287273" y="0"/>
                  </a:moveTo>
                  <a:lnTo>
                    <a:pt x="304799" y="0"/>
                  </a:lnTo>
                </a:path>
                <a:path w="365759">
                  <a:moveTo>
                    <a:pt x="313181" y="0"/>
                  </a:moveTo>
                  <a:lnTo>
                    <a:pt x="365759" y="0"/>
                  </a:lnTo>
                </a:path>
              </a:pathLst>
            </a:custGeom>
            <a:ln w="9144">
              <a:solidFill>
                <a:srgbClr val="000000"/>
              </a:solidFill>
            </a:ln>
          </p:spPr>
          <p:txBody>
            <a:bodyPr wrap="square" lIns="0" tIns="0" rIns="0" bIns="0" rtlCol="0"/>
            <a:lstStyle/>
            <a:p>
              <a:endParaRPr/>
            </a:p>
          </p:txBody>
        </p:sp>
        <p:sp>
          <p:nvSpPr>
            <p:cNvPr id="59" name="object 59"/>
            <p:cNvSpPr/>
            <p:nvPr/>
          </p:nvSpPr>
          <p:spPr>
            <a:xfrm>
              <a:off x="911352" y="4477127"/>
              <a:ext cx="356870" cy="0"/>
            </a:xfrm>
            <a:custGeom>
              <a:avLst/>
              <a:gdLst/>
              <a:ahLst/>
              <a:cxnLst/>
              <a:rect l="l" t="t" r="r" b="b"/>
              <a:pathLst>
                <a:path w="356869">
                  <a:moveTo>
                    <a:pt x="0" y="0"/>
                  </a:moveTo>
                  <a:lnTo>
                    <a:pt x="17525" y="0"/>
                  </a:lnTo>
                </a:path>
                <a:path w="356869">
                  <a:moveTo>
                    <a:pt x="191261" y="0"/>
                  </a:moveTo>
                  <a:lnTo>
                    <a:pt x="200405" y="0"/>
                  </a:lnTo>
                </a:path>
                <a:path w="356869">
                  <a:moveTo>
                    <a:pt x="278891" y="0"/>
                  </a:moveTo>
                  <a:lnTo>
                    <a:pt x="356616" y="0"/>
                  </a:lnTo>
                </a:path>
              </a:pathLst>
            </a:custGeom>
            <a:ln w="8382">
              <a:solidFill>
                <a:srgbClr val="000000"/>
              </a:solidFill>
            </a:ln>
          </p:spPr>
          <p:txBody>
            <a:bodyPr wrap="square" lIns="0" tIns="0" rIns="0" bIns="0" rtlCol="0"/>
            <a:lstStyle/>
            <a:p>
              <a:endParaRPr/>
            </a:p>
          </p:txBody>
        </p:sp>
        <p:sp>
          <p:nvSpPr>
            <p:cNvPr id="60" name="object 60"/>
            <p:cNvSpPr/>
            <p:nvPr/>
          </p:nvSpPr>
          <p:spPr>
            <a:xfrm>
              <a:off x="911352" y="4485890"/>
              <a:ext cx="348615" cy="0"/>
            </a:xfrm>
            <a:custGeom>
              <a:avLst/>
              <a:gdLst/>
              <a:ahLst/>
              <a:cxnLst/>
              <a:rect l="l" t="t" r="r" b="b"/>
              <a:pathLst>
                <a:path w="348615">
                  <a:moveTo>
                    <a:pt x="0" y="0"/>
                  </a:moveTo>
                  <a:lnTo>
                    <a:pt x="17525" y="0"/>
                  </a:lnTo>
                </a:path>
                <a:path w="348615">
                  <a:moveTo>
                    <a:pt x="182879" y="0"/>
                  </a:moveTo>
                  <a:lnTo>
                    <a:pt x="191261" y="0"/>
                  </a:lnTo>
                </a:path>
                <a:path w="348615">
                  <a:moveTo>
                    <a:pt x="269747" y="0"/>
                  </a:moveTo>
                  <a:lnTo>
                    <a:pt x="287273" y="0"/>
                  </a:lnTo>
                </a:path>
                <a:path w="348615">
                  <a:moveTo>
                    <a:pt x="295656" y="0"/>
                  </a:moveTo>
                  <a:lnTo>
                    <a:pt x="348234" y="0"/>
                  </a:lnTo>
                </a:path>
              </a:pathLst>
            </a:custGeom>
            <a:ln w="9144">
              <a:solidFill>
                <a:srgbClr val="000000"/>
              </a:solidFill>
            </a:ln>
          </p:spPr>
          <p:txBody>
            <a:bodyPr wrap="square" lIns="0" tIns="0" rIns="0" bIns="0" rtlCol="0"/>
            <a:lstStyle/>
            <a:p>
              <a:endParaRPr/>
            </a:p>
          </p:txBody>
        </p:sp>
        <p:sp>
          <p:nvSpPr>
            <p:cNvPr id="61" name="object 61"/>
            <p:cNvSpPr/>
            <p:nvPr/>
          </p:nvSpPr>
          <p:spPr>
            <a:xfrm>
              <a:off x="902208" y="4494653"/>
              <a:ext cx="349250" cy="0"/>
            </a:xfrm>
            <a:custGeom>
              <a:avLst/>
              <a:gdLst/>
              <a:ahLst/>
              <a:cxnLst/>
              <a:rect l="l" t="t" r="r" b="b"/>
              <a:pathLst>
                <a:path w="349250">
                  <a:moveTo>
                    <a:pt x="0" y="0"/>
                  </a:moveTo>
                  <a:lnTo>
                    <a:pt x="26669" y="0"/>
                  </a:lnTo>
                </a:path>
                <a:path w="349250">
                  <a:moveTo>
                    <a:pt x="182879" y="0"/>
                  </a:moveTo>
                  <a:lnTo>
                    <a:pt x="192023" y="0"/>
                  </a:lnTo>
                </a:path>
                <a:path w="349250">
                  <a:moveTo>
                    <a:pt x="278891" y="0"/>
                  </a:moveTo>
                  <a:lnTo>
                    <a:pt x="348995" y="0"/>
                  </a:lnTo>
                </a:path>
              </a:pathLst>
            </a:custGeom>
            <a:ln w="8382">
              <a:solidFill>
                <a:srgbClr val="000000"/>
              </a:solidFill>
            </a:ln>
          </p:spPr>
          <p:txBody>
            <a:bodyPr wrap="square" lIns="0" tIns="0" rIns="0" bIns="0" rtlCol="0"/>
            <a:lstStyle/>
            <a:p>
              <a:endParaRPr/>
            </a:p>
          </p:txBody>
        </p:sp>
        <p:sp>
          <p:nvSpPr>
            <p:cNvPr id="62" name="object 62"/>
            <p:cNvSpPr/>
            <p:nvPr/>
          </p:nvSpPr>
          <p:spPr>
            <a:xfrm>
              <a:off x="867918" y="4503416"/>
              <a:ext cx="496570" cy="0"/>
            </a:xfrm>
            <a:custGeom>
              <a:avLst/>
              <a:gdLst/>
              <a:ahLst/>
              <a:cxnLst/>
              <a:rect l="l" t="t" r="r" b="b"/>
              <a:pathLst>
                <a:path w="496569">
                  <a:moveTo>
                    <a:pt x="0" y="0"/>
                  </a:moveTo>
                  <a:lnTo>
                    <a:pt x="86868" y="0"/>
                  </a:lnTo>
                </a:path>
                <a:path w="496569">
                  <a:moveTo>
                    <a:pt x="208787" y="0"/>
                  </a:moveTo>
                  <a:lnTo>
                    <a:pt x="217169" y="0"/>
                  </a:lnTo>
                </a:path>
                <a:path w="496569">
                  <a:moveTo>
                    <a:pt x="304800" y="0"/>
                  </a:moveTo>
                  <a:lnTo>
                    <a:pt x="374141" y="0"/>
                  </a:lnTo>
                </a:path>
                <a:path w="496569">
                  <a:moveTo>
                    <a:pt x="435101" y="0"/>
                  </a:moveTo>
                  <a:lnTo>
                    <a:pt x="496061" y="0"/>
                  </a:lnTo>
                </a:path>
              </a:pathLst>
            </a:custGeom>
            <a:ln w="9144">
              <a:solidFill>
                <a:srgbClr val="000000"/>
              </a:solidFill>
            </a:ln>
          </p:spPr>
          <p:txBody>
            <a:bodyPr wrap="square" lIns="0" tIns="0" rIns="0" bIns="0" rtlCol="0"/>
            <a:lstStyle/>
            <a:p>
              <a:endParaRPr/>
            </a:p>
          </p:txBody>
        </p:sp>
        <p:sp>
          <p:nvSpPr>
            <p:cNvPr id="63" name="object 63"/>
            <p:cNvSpPr/>
            <p:nvPr/>
          </p:nvSpPr>
          <p:spPr>
            <a:xfrm>
              <a:off x="1068323" y="4512179"/>
              <a:ext cx="304800" cy="0"/>
            </a:xfrm>
            <a:custGeom>
              <a:avLst/>
              <a:gdLst/>
              <a:ahLst/>
              <a:cxnLst/>
              <a:rect l="l" t="t" r="r" b="b"/>
              <a:pathLst>
                <a:path w="304800">
                  <a:moveTo>
                    <a:pt x="0" y="0"/>
                  </a:moveTo>
                  <a:lnTo>
                    <a:pt x="16763" y="0"/>
                  </a:lnTo>
                </a:path>
                <a:path w="304800">
                  <a:moveTo>
                    <a:pt x="86867" y="0"/>
                  </a:moveTo>
                  <a:lnTo>
                    <a:pt x="104393" y="0"/>
                  </a:lnTo>
                </a:path>
                <a:path w="304800">
                  <a:moveTo>
                    <a:pt x="112775" y="0"/>
                  </a:moveTo>
                  <a:lnTo>
                    <a:pt x="165353" y="0"/>
                  </a:lnTo>
                </a:path>
                <a:path w="304800">
                  <a:moveTo>
                    <a:pt x="226313" y="0"/>
                  </a:moveTo>
                  <a:lnTo>
                    <a:pt x="243839" y="0"/>
                  </a:lnTo>
                </a:path>
                <a:path w="304800">
                  <a:moveTo>
                    <a:pt x="278129" y="0"/>
                  </a:moveTo>
                  <a:lnTo>
                    <a:pt x="304799" y="0"/>
                  </a:lnTo>
                </a:path>
              </a:pathLst>
            </a:custGeom>
            <a:ln w="8382">
              <a:solidFill>
                <a:srgbClr val="000000"/>
              </a:solidFill>
            </a:ln>
          </p:spPr>
          <p:txBody>
            <a:bodyPr wrap="square" lIns="0" tIns="0" rIns="0" bIns="0" rtlCol="0"/>
            <a:lstStyle/>
            <a:p>
              <a:endParaRPr/>
            </a:p>
          </p:txBody>
        </p:sp>
        <p:sp>
          <p:nvSpPr>
            <p:cNvPr id="64" name="object 64"/>
            <p:cNvSpPr/>
            <p:nvPr/>
          </p:nvSpPr>
          <p:spPr>
            <a:xfrm>
              <a:off x="1068323" y="4520942"/>
              <a:ext cx="304800" cy="0"/>
            </a:xfrm>
            <a:custGeom>
              <a:avLst/>
              <a:gdLst/>
              <a:ahLst/>
              <a:cxnLst/>
              <a:rect l="l" t="t" r="r" b="b"/>
              <a:pathLst>
                <a:path w="304800">
                  <a:moveTo>
                    <a:pt x="0" y="0"/>
                  </a:moveTo>
                  <a:lnTo>
                    <a:pt x="8381" y="0"/>
                  </a:lnTo>
                </a:path>
                <a:path w="304800">
                  <a:moveTo>
                    <a:pt x="86867" y="0"/>
                  </a:moveTo>
                  <a:lnTo>
                    <a:pt x="104393" y="0"/>
                  </a:lnTo>
                </a:path>
                <a:path w="304800">
                  <a:moveTo>
                    <a:pt x="112775" y="0"/>
                  </a:moveTo>
                  <a:lnTo>
                    <a:pt x="165353" y="0"/>
                  </a:lnTo>
                </a:path>
                <a:path w="304800">
                  <a:moveTo>
                    <a:pt x="226313" y="0"/>
                  </a:moveTo>
                  <a:lnTo>
                    <a:pt x="234695" y="0"/>
                  </a:lnTo>
                </a:path>
                <a:path w="304800">
                  <a:moveTo>
                    <a:pt x="287273" y="0"/>
                  </a:moveTo>
                  <a:lnTo>
                    <a:pt x="304799" y="0"/>
                  </a:lnTo>
                </a:path>
              </a:pathLst>
            </a:custGeom>
            <a:ln w="9144">
              <a:solidFill>
                <a:srgbClr val="000000"/>
              </a:solidFill>
            </a:ln>
          </p:spPr>
          <p:txBody>
            <a:bodyPr wrap="square" lIns="0" tIns="0" rIns="0" bIns="0" rtlCol="0"/>
            <a:lstStyle/>
            <a:p>
              <a:endParaRPr/>
            </a:p>
          </p:txBody>
        </p:sp>
        <p:sp>
          <p:nvSpPr>
            <p:cNvPr id="65" name="object 65"/>
            <p:cNvSpPr/>
            <p:nvPr/>
          </p:nvSpPr>
          <p:spPr>
            <a:xfrm>
              <a:off x="1059180" y="4529705"/>
              <a:ext cx="322580" cy="0"/>
            </a:xfrm>
            <a:custGeom>
              <a:avLst/>
              <a:gdLst/>
              <a:ahLst/>
              <a:cxnLst/>
              <a:rect l="l" t="t" r="r" b="b"/>
              <a:pathLst>
                <a:path w="322580">
                  <a:moveTo>
                    <a:pt x="0" y="0"/>
                  </a:moveTo>
                  <a:lnTo>
                    <a:pt x="35052" y="0"/>
                  </a:lnTo>
                </a:path>
                <a:path w="322580">
                  <a:moveTo>
                    <a:pt x="86867" y="0"/>
                  </a:moveTo>
                  <a:lnTo>
                    <a:pt x="165353" y="0"/>
                  </a:lnTo>
                </a:path>
                <a:path w="322580">
                  <a:moveTo>
                    <a:pt x="226313" y="0"/>
                  </a:moveTo>
                  <a:lnTo>
                    <a:pt x="243839" y="0"/>
                  </a:lnTo>
                </a:path>
                <a:path w="322580">
                  <a:moveTo>
                    <a:pt x="296417" y="0"/>
                  </a:moveTo>
                  <a:lnTo>
                    <a:pt x="322325" y="0"/>
                  </a:lnTo>
                </a:path>
              </a:pathLst>
            </a:custGeom>
            <a:ln w="8382">
              <a:solidFill>
                <a:srgbClr val="000000"/>
              </a:solidFill>
            </a:ln>
          </p:spPr>
          <p:txBody>
            <a:bodyPr wrap="square" lIns="0" tIns="0" rIns="0" bIns="0" rtlCol="0"/>
            <a:lstStyle/>
            <a:p>
              <a:endParaRPr/>
            </a:p>
          </p:txBody>
        </p:sp>
        <p:sp>
          <p:nvSpPr>
            <p:cNvPr id="66" name="object 66"/>
            <p:cNvSpPr/>
            <p:nvPr/>
          </p:nvSpPr>
          <p:spPr>
            <a:xfrm>
              <a:off x="1059180" y="4538468"/>
              <a:ext cx="322580" cy="0"/>
            </a:xfrm>
            <a:custGeom>
              <a:avLst/>
              <a:gdLst/>
              <a:ahLst/>
              <a:cxnLst/>
              <a:rect l="l" t="t" r="r" b="b"/>
              <a:pathLst>
                <a:path w="322580">
                  <a:moveTo>
                    <a:pt x="0" y="0"/>
                  </a:moveTo>
                  <a:lnTo>
                    <a:pt x="9143" y="0"/>
                  </a:lnTo>
                </a:path>
                <a:path w="322580">
                  <a:moveTo>
                    <a:pt x="17525" y="0"/>
                  </a:moveTo>
                  <a:lnTo>
                    <a:pt x="25907" y="0"/>
                  </a:lnTo>
                </a:path>
                <a:path w="322580">
                  <a:moveTo>
                    <a:pt x="35051" y="0"/>
                  </a:moveTo>
                  <a:lnTo>
                    <a:pt x="52577" y="0"/>
                  </a:lnTo>
                </a:path>
                <a:path w="322580">
                  <a:moveTo>
                    <a:pt x="78485" y="0"/>
                  </a:moveTo>
                  <a:lnTo>
                    <a:pt x="156971" y="0"/>
                  </a:lnTo>
                </a:path>
                <a:path w="322580">
                  <a:moveTo>
                    <a:pt x="226313" y="0"/>
                  </a:moveTo>
                  <a:lnTo>
                    <a:pt x="243839" y="0"/>
                  </a:lnTo>
                </a:path>
                <a:path w="322580">
                  <a:moveTo>
                    <a:pt x="304800" y="0"/>
                  </a:moveTo>
                  <a:lnTo>
                    <a:pt x="322325" y="0"/>
                  </a:lnTo>
                </a:path>
              </a:pathLst>
            </a:custGeom>
            <a:ln w="9144">
              <a:solidFill>
                <a:srgbClr val="000000"/>
              </a:solidFill>
            </a:ln>
          </p:spPr>
          <p:txBody>
            <a:bodyPr wrap="square" lIns="0" tIns="0" rIns="0" bIns="0" rtlCol="0"/>
            <a:lstStyle/>
            <a:p>
              <a:endParaRPr/>
            </a:p>
          </p:txBody>
        </p:sp>
        <p:sp>
          <p:nvSpPr>
            <p:cNvPr id="67" name="object 67"/>
            <p:cNvSpPr/>
            <p:nvPr/>
          </p:nvSpPr>
          <p:spPr>
            <a:xfrm>
              <a:off x="1059180" y="4547231"/>
              <a:ext cx="322580" cy="0"/>
            </a:xfrm>
            <a:custGeom>
              <a:avLst/>
              <a:gdLst/>
              <a:ahLst/>
              <a:cxnLst/>
              <a:rect l="l" t="t" r="r" b="b"/>
              <a:pathLst>
                <a:path w="322580">
                  <a:moveTo>
                    <a:pt x="0" y="0"/>
                  </a:moveTo>
                  <a:lnTo>
                    <a:pt x="17525" y="0"/>
                  </a:lnTo>
                </a:path>
                <a:path w="322580">
                  <a:moveTo>
                    <a:pt x="60959" y="0"/>
                  </a:moveTo>
                  <a:lnTo>
                    <a:pt x="70103" y="0"/>
                  </a:lnTo>
                </a:path>
                <a:path w="322580">
                  <a:moveTo>
                    <a:pt x="78485" y="0"/>
                  </a:moveTo>
                  <a:lnTo>
                    <a:pt x="86867" y="0"/>
                  </a:lnTo>
                </a:path>
                <a:path w="322580">
                  <a:moveTo>
                    <a:pt x="96011" y="0"/>
                  </a:moveTo>
                  <a:lnTo>
                    <a:pt x="147827" y="0"/>
                  </a:lnTo>
                </a:path>
                <a:path w="322580">
                  <a:moveTo>
                    <a:pt x="226313" y="0"/>
                  </a:moveTo>
                  <a:lnTo>
                    <a:pt x="243839" y="0"/>
                  </a:lnTo>
                </a:path>
                <a:path w="322580">
                  <a:moveTo>
                    <a:pt x="304800" y="0"/>
                  </a:moveTo>
                  <a:lnTo>
                    <a:pt x="322325" y="0"/>
                  </a:lnTo>
                </a:path>
              </a:pathLst>
            </a:custGeom>
            <a:ln w="8382">
              <a:solidFill>
                <a:srgbClr val="000000"/>
              </a:solidFill>
            </a:ln>
          </p:spPr>
          <p:txBody>
            <a:bodyPr wrap="square" lIns="0" tIns="0" rIns="0" bIns="0" rtlCol="0"/>
            <a:lstStyle/>
            <a:p>
              <a:endParaRPr/>
            </a:p>
          </p:txBody>
        </p:sp>
        <p:sp>
          <p:nvSpPr>
            <p:cNvPr id="68" name="object 68"/>
            <p:cNvSpPr/>
            <p:nvPr/>
          </p:nvSpPr>
          <p:spPr>
            <a:xfrm>
              <a:off x="1059180" y="4555994"/>
              <a:ext cx="314325" cy="9525"/>
            </a:xfrm>
            <a:custGeom>
              <a:avLst/>
              <a:gdLst/>
              <a:ahLst/>
              <a:cxnLst/>
              <a:rect l="l" t="t" r="r" b="b"/>
              <a:pathLst>
                <a:path w="314325" h="9525">
                  <a:moveTo>
                    <a:pt x="0" y="0"/>
                  </a:moveTo>
                  <a:lnTo>
                    <a:pt x="9143" y="0"/>
                  </a:lnTo>
                </a:path>
                <a:path w="314325" h="9525">
                  <a:moveTo>
                    <a:pt x="70103" y="0"/>
                  </a:moveTo>
                  <a:lnTo>
                    <a:pt x="156972" y="0"/>
                  </a:lnTo>
                </a:path>
                <a:path w="314325" h="9525">
                  <a:moveTo>
                    <a:pt x="226313" y="0"/>
                  </a:moveTo>
                  <a:lnTo>
                    <a:pt x="243839" y="0"/>
                  </a:lnTo>
                </a:path>
                <a:path w="314325" h="9525">
                  <a:moveTo>
                    <a:pt x="296417" y="0"/>
                  </a:moveTo>
                  <a:lnTo>
                    <a:pt x="313943" y="0"/>
                  </a:lnTo>
                </a:path>
                <a:path w="314325" h="9525">
                  <a:moveTo>
                    <a:pt x="0" y="9144"/>
                  </a:moveTo>
                  <a:lnTo>
                    <a:pt x="9143" y="9144"/>
                  </a:lnTo>
                </a:path>
                <a:path w="314325" h="9525">
                  <a:moveTo>
                    <a:pt x="78485" y="9144"/>
                  </a:moveTo>
                  <a:lnTo>
                    <a:pt x="131063" y="9144"/>
                  </a:lnTo>
                </a:path>
                <a:path w="314325" h="9525">
                  <a:moveTo>
                    <a:pt x="139445" y="9144"/>
                  </a:moveTo>
                  <a:lnTo>
                    <a:pt x="156971" y="9144"/>
                  </a:lnTo>
                </a:path>
                <a:path w="314325" h="9525">
                  <a:moveTo>
                    <a:pt x="226313" y="9144"/>
                  </a:moveTo>
                  <a:lnTo>
                    <a:pt x="243839" y="9144"/>
                  </a:lnTo>
                </a:path>
                <a:path w="314325" h="9525">
                  <a:moveTo>
                    <a:pt x="287273" y="9144"/>
                  </a:moveTo>
                  <a:lnTo>
                    <a:pt x="304799" y="9144"/>
                  </a:lnTo>
                </a:path>
              </a:pathLst>
            </a:custGeom>
            <a:ln w="9144">
              <a:solidFill>
                <a:srgbClr val="000000"/>
              </a:solidFill>
            </a:ln>
          </p:spPr>
          <p:txBody>
            <a:bodyPr wrap="square" lIns="0" tIns="0" rIns="0" bIns="0" rtlCol="0"/>
            <a:lstStyle/>
            <a:p>
              <a:endParaRPr/>
            </a:p>
          </p:txBody>
        </p:sp>
        <p:sp>
          <p:nvSpPr>
            <p:cNvPr id="69" name="object 69"/>
            <p:cNvSpPr/>
            <p:nvPr/>
          </p:nvSpPr>
          <p:spPr>
            <a:xfrm>
              <a:off x="902208" y="4573901"/>
              <a:ext cx="462280" cy="0"/>
            </a:xfrm>
            <a:custGeom>
              <a:avLst/>
              <a:gdLst/>
              <a:ahLst/>
              <a:cxnLst/>
              <a:rect l="l" t="t" r="r" b="b"/>
              <a:pathLst>
                <a:path w="462280">
                  <a:moveTo>
                    <a:pt x="0" y="0"/>
                  </a:moveTo>
                  <a:lnTo>
                    <a:pt x="9143" y="0"/>
                  </a:lnTo>
                </a:path>
                <a:path w="462280">
                  <a:moveTo>
                    <a:pt x="17525" y="0"/>
                  </a:moveTo>
                  <a:lnTo>
                    <a:pt x="35051" y="0"/>
                  </a:lnTo>
                </a:path>
                <a:path w="462280">
                  <a:moveTo>
                    <a:pt x="148589" y="0"/>
                  </a:moveTo>
                  <a:lnTo>
                    <a:pt x="156971" y="0"/>
                  </a:lnTo>
                </a:path>
                <a:path w="462280">
                  <a:moveTo>
                    <a:pt x="235457" y="0"/>
                  </a:moveTo>
                  <a:lnTo>
                    <a:pt x="288035" y="0"/>
                  </a:lnTo>
                </a:path>
                <a:path w="462280">
                  <a:moveTo>
                    <a:pt x="296417" y="0"/>
                  </a:moveTo>
                  <a:lnTo>
                    <a:pt x="313943" y="0"/>
                  </a:lnTo>
                </a:path>
                <a:path w="462280">
                  <a:moveTo>
                    <a:pt x="392429" y="0"/>
                  </a:moveTo>
                  <a:lnTo>
                    <a:pt x="418338" y="0"/>
                  </a:lnTo>
                </a:path>
                <a:path w="462280">
                  <a:moveTo>
                    <a:pt x="435863" y="0"/>
                  </a:moveTo>
                  <a:lnTo>
                    <a:pt x="461772" y="0"/>
                  </a:lnTo>
                </a:path>
              </a:pathLst>
            </a:custGeom>
            <a:ln w="8382">
              <a:solidFill>
                <a:srgbClr val="000000"/>
              </a:solidFill>
            </a:ln>
          </p:spPr>
          <p:txBody>
            <a:bodyPr wrap="square" lIns="0" tIns="0" rIns="0" bIns="0" rtlCol="0"/>
            <a:lstStyle/>
            <a:p>
              <a:endParaRPr/>
            </a:p>
          </p:txBody>
        </p:sp>
        <p:sp>
          <p:nvSpPr>
            <p:cNvPr id="70" name="object 70"/>
            <p:cNvSpPr/>
            <p:nvPr/>
          </p:nvSpPr>
          <p:spPr>
            <a:xfrm>
              <a:off x="893826" y="4582664"/>
              <a:ext cx="444500" cy="0"/>
            </a:xfrm>
            <a:custGeom>
              <a:avLst/>
              <a:gdLst/>
              <a:ahLst/>
              <a:cxnLst/>
              <a:rect l="l" t="t" r="r" b="b"/>
              <a:pathLst>
                <a:path w="444500">
                  <a:moveTo>
                    <a:pt x="0" y="0"/>
                  </a:moveTo>
                  <a:lnTo>
                    <a:pt x="17525" y="0"/>
                  </a:lnTo>
                </a:path>
                <a:path w="444500">
                  <a:moveTo>
                    <a:pt x="51815" y="0"/>
                  </a:moveTo>
                  <a:lnTo>
                    <a:pt x="78485" y="0"/>
                  </a:lnTo>
                </a:path>
                <a:path w="444500">
                  <a:moveTo>
                    <a:pt x="147828" y="0"/>
                  </a:moveTo>
                  <a:lnTo>
                    <a:pt x="174497" y="0"/>
                  </a:lnTo>
                </a:path>
                <a:path w="444500">
                  <a:moveTo>
                    <a:pt x="226314" y="0"/>
                  </a:moveTo>
                  <a:lnTo>
                    <a:pt x="322326" y="0"/>
                  </a:lnTo>
                </a:path>
                <a:path w="444500">
                  <a:moveTo>
                    <a:pt x="426720" y="0"/>
                  </a:moveTo>
                  <a:lnTo>
                    <a:pt x="444246" y="0"/>
                  </a:lnTo>
                </a:path>
              </a:pathLst>
            </a:custGeom>
            <a:ln w="9144">
              <a:solidFill>
                <a:srgbClr val="000000"/>
              </a:solidFill>
            </a:ln>
          </p:spPr>
          <p:txBody>
            <a:bodyPr wrap="square" lIns="0" tIns="0" rIns="0" bIns="0" rtlCol="0"/>
            <a:lstStyle/>
            <a:p>
              <a:endParaRPr/>
            </a:p>
          </p:txBody>
        </p:sp>
        <p:sp>
          <p:nvSpPr>
            <p:cNvPr id="71" name="object 71"/>
            <p:cNvSpPr/>
            <p:nvPr/>
          </p:nvSpPr>
          <p:spPr>
            <a:xfrm>
              <a:off x="963168" y="4591427"/>
              <a:ext cx="367030" cy="0"/>
            </a:xfrm>
            <a:custGeom>
              <a:avLst/>
              <a:gdLst/>
              <a:ahLst/>
              <a:cxnLst/>
              <a:rect l="l" t="t" r="r" b="b"/>
              <a:pathLst>
                <a:path w="367030">
                  <a:moveTo>
                    <a:pt x="0" y="0"/>
                  </a:moveTo>
                  <a:lnTo>
                    <a:pt x="17525" y="0"/>
                  </a:lnTo>
                </a:path>
                <a:path w="367030">
                  <a:moveTo>
                    <a:pt x="70103" y="0"/>
                  </a:moveTo>
                  <a:lnTo>
                    <a:pt x="87629" y="0"/>
                  </a:lnTo>
                </a:path>
                <a:path w="367030">
                  <a:moveTo>
                    <a:pt x="96012" y="0"/>
                  </a:moveTo>
                  <a:lnTo>
                    <a:pt x="113537" y="0"/>
                  </a:lnTo>
                </a:path>
                <a:path w="367030">
                  <a:moveTo>
                    <a:pt x="156972" y="0"/>
                  </a:moveTo>
                  <a:lnTo>
                    <a:pt x="209550" y="0"/>
                  </a:lnTo>
                </a:path>
                <a:path w="367030">
                  <a:moveTo>
                    <a:pt x="217931" y="0"/>
                  </a:moveTo>
                  <a:lnTo>
                    <a:pt x="252984" y="0"/>
                  </a:lnTo>
                </a:path>
                <a:path w="367030">
                  <a:moveTo>
                    <a:pt x="357378" y="0"/>
                  </a:moveTo>
                  <a:lnTo>
                    <a:pt x="366522" y="0"/>
                  </a:lnTo>
                </a:path>
              </a:pathLst>
            </a:custGeom>
            <a:ln w="8382">
              <a:solidFill>
                <a:srgbClr val="000000"/>
              </a:solidFill>
            </a:ln>
          </p:spPr>
          <p:txBody>
            <a:bodyPr wrap="square" lIns="0" tIns="0" rIns="0" bIns="0" rtlCol="0"/>
            <a:lstStyle/>
            <a:p>
              <a:endParaRPr/>
            </a:p>
          </p:txBody>
        </p:sp>
        <p:sp>
          <p:nvSpPr>
            <p:cNvPr id="72" name="object 72"/>
            <p:cNvSpPr/>
            <p:nvPr/>
          </p:nvSpPr>
          <p:spPr>
            <a:xfrm>
              <a:off x="945641" y="4600190"/>
              <a:ext cx="392430" cy="0"/>
            </a:xfrm>
            <a:custGeom>
              <a:avLst/>
              <a:gdLst/>
              <a:ahLst/>
              <a:cxnLst/>
              <a:rect l="l" t="t" r="r" b="b"/>
              <a:pathLst>
                <a:path w="392430">
                  <a:moveTo>
                    <a:pt x="0" y="0"/>
                  </a:moveTo>
                  <a:lnTo>
                    <a:pt x="9143" y="0"/>
                  </a:lnTo>
                </a:path>
                <a:path w="392430">
                  <a:moveTo>
                    <a:pt x="17526" y="0"/>
                  </a:moveTo>
                  <a:lnTo>
                    <a:pt x="35052" y="0"/>
                  </a:lnTo>
                </a:path>
                <a:path w="392430">
                  <a:moveTo>
                    <a:pt x="87630" y="0"/>
                  </a:moveTo>
                  <a:lnTo>
                    <a:pt x="96012" y="0"/>
                  </a:lnTo>
                </a:path>
                <a:path w="392430">
                  <a:moveTo>
                    <a:pt x="105156" y="0"/>
                  </a:moveTo>
                  <a:lnTo>
                    <a:pt x="113537" y="0"/>
                  </a:lnTo>
                </a:path>
                <a:path w="392430">
                  <a:moveTo>
                    <a:pt x="122682" y="0"/>
                  </a:moveTo>
                  <a:lnTo>
                    <a:pt x="139446" y="0"/>
                  </a:lnTo>
                </a:path>
                <a:path w="392430">
                  <a:moveTo>
                    <a:pt x="166116" y="0"/>
                  </a:moveTo>
                  <a:lnTo>
                    <a:pt x="217932" y="0"/>
                  </a:lnTo>
                </a:path>
                <a:path w="392430">
                  <a:moveTo>
                    <a:pt x="235458" y="0"/>
                  </a:moveTo>
                  <a:lnTo>
                    <a:pt x="270510" y="0"/>
                  </a:lnTo>
                </a:path>
                <a:path w="392430">
                  <a:moveTo>
                    <a:pt x="348996" y="0"/>
                  </a:moveTo>
                  <a:lnTo>
                    <a:pt x="392430" y="0"/>
                  </a:lnTo>
                </a:path>
              </a:pathLst>
            </a:custGeom>
            <a:ln w="9144">
              <a:solidFill>
                <a:srgbClr val="000000"/>
              </a:solidFill>
            </a:ln>
          </p:spPr>
          <p:txBody>
            <a:bodyPr wrap="square" lIns="0" tIns="0" rIns="0" bIns="0" rtlCol="0"/>
            <a:lstStyle/>
            <a:p>
              <a:endParaRPr/>
            </a:p>
          </p:txBody>
        </p:sp>
        <p:sp>
          <p:nvSpPr>
            <p:cNvPr id="73" name="object 73"/>
            <p:cNvSpPr/>
            <p:nvPr/>
          </p:nvSpPr>
          <p:spPr>
            <a:xfrm>
              <a:off x="858774" y="4608953"/>
              <a:ext cx="487680" cy="0"/>
            </a:xfrm>
            <a:custGeom>
              <a:avLst/>
              <a:gdLst/>
              <a:ahLst/>
              <a:cxnLst/>
              <a:rect l="l" t="t" r="r" b="b"/>
              <a:pathLst>
                <a:path w="487680">
                  <a:moveTo>
                    <a:pt x="0" y="0"/>
                  </a:moveTo>
                  <a:lnTo>
                    <a:pt x="9143" y="0"/>
                  </a:lnTo>
                </a:path>
                <a:path w="487680">
                  <a:moveTo>
                    <a:pt x="86867" y="0"/>
                  </a:moveTo>
                  <a:lnTo>
                    <a:pt x="121919" y="0"/>
                  </a:lnTo>
                </a:path>
                <a:path w="487680">
                  <a:moveTo>
                    <a:pt x="165353" y="0"/>
                  </a:moveTo>
                  <a:lnTo>
                    <a:pt x="174497" y="0"/>
                  </a:lnTo>
                </a:path>
                <a:path w="487680">
                  <a:moveTo>
                    <a:pt x="182879" y="0"/>
                  </a:moveTo>
                  <a:lnTo>
                    <a:pt x="217931" y="0"/>
                  </a:lnTo>
                </a:path>
                <a:path w="487680">
                  <a:moveTo>
                    <a:pt x="226313" y="0"/>
                  </a:moveTo>
                  <a:lnTo>
                    <a:pt x="235457" y="0"/>
                  </a:lnTo>
                </a:path>
                <a:path w="487680">
                  <a:moveTo>
                    <a:pt x="243839" y="0"/>
                  </a:moveTo>
                  <a:lnTo>
                    <a:pt x="252983" y="0"/>
                  </a:lnTo>
                </a:path>
                <a:path w="487680">
                  <a:moveTo>
                    <a:pt x="261365" y="0"/>
                  </a:moveTo>
                  <a:lnTo>
                    <a:pt x="296418" y="0"/>
                  </a:lnTo>
                </a:path>
                <a:path w="487680">
                  <a:moveTo>
                    <a:pt x="322325" y="0"/>
                  </a:moveTo>
                  <a:lnTo>
                    <a:pt x="331469" y="0"/>
                  </a:lnTo>
                </a:path>
                <a:path w="487680">
                  <a:moveTo>
                    <a:pt x="348234" y="0"/>
                  </a:moveTo>
                  <a:lnTo>
                    <a:pt x="357378" y="0"/>
                  </a:lnTo>
                </a:path>
                <a:path w="487680">
                  <a:moveTo>
                    <a:pt x="426719" y="0"/>
                  </a:moveTo>
                  <a:lnTo>
                    <a:pt x="435863" y="0"/>
                  </a:lnTo>
                </a:path>
                <a:path w="487680">
                  <a:moveTo>
                    <a:pt x="461772" y="0"/>
                  </a:moveTo>
                  <a:lnTo>
                    <a:pt x="487680" y="0"/>
                  </a:lnTo>
                </a:path>
              </a:pathLst>
            </a:custGeom>
            <a:ln w="8382">
              <a:solidFill>
                <a:srgbClr val="000000"/>
              </a:solidFill>
            </a:ln>
          </p:spPr>
          <p:txBody>
            <a:bodyPr wrap="square" lIns="0" tIns="0" rIns="0" bIns="0" rtlCol="0"/>
            <a:lstStyle/>
            <a:p>
              <a:endParaRPr/>
            </a:p>
          </p:txBody>
        </p:sp>
        <p:sp>
          <p:nvSpPr>
            <p:cNvPr id="74" name="object 74"/>
            <p:cNvSpPr/>
            <p:nvPr/>
          </p:nvSpPr>
          <p:spPr>
            <a:xfrm>
              <a:off x="850392" y="4617716"/>
              <a:ext cx="505459" cy="0"/>
            </a:xfrm>
            <a:custGeom>
              <a:avLst/>
              <a:gdLst/>
              <a:ahLst/>
              <a:cxnLst/>
              <a:rect l="l" t="t" r="r" b="b"/>
              <a:pathLst>
                <a:path w="505459">
                  <a:moveTo>
                    <a:pt x="0" y="0"/>
                  </a:moveTo>
                  <a:lnTo>
                    <a:pt x="8381" y="0"/>
                  </a:lnTo>
                </a:path>
                <a:path w="505459">
                  <a:moveTo>
                    <a:pt x="95250" y="0"/>
                  </a:moveTo>
                  <a:lnTo>
                    <a:pt x="130302" y="0"/>
                  </a:lnTo>
                </a:path>
                <a:path w="505459">
                  <a:moveTo>
                    <a:pt x="173736" y="0"/>
                  </a:moveTo>
                  <a:lnTo>
                    <a:pt x="261366" y="0"/>
                  </a:lnTo>
                </a:path>
                <a:path w="505459">
                  <a:moveTo>
                    <a:pt x="269748" y="0"/>
                  </a:moveTo>
                  <a:lnTo>
                    <a:pt x="295656" y="0"/>
                  </a:lnTo>
                </a:path>
                <a:path w="505459">
                  <a:moveTo>
                    <a:pt x="330708" y="0"/>
                  </a:moveTo>
                  <a:lnTo>
                    <a:pt x="365760" y="0"/>
                  </a:lnTo>
                </a:path>
                <a:path w="505459">
                  <a:moveTo>
                    <a:pt x="426720" y="0"/>
                  </a:moveTo>
                  <a:lnTo>
                    <a:pt x="435102" y="0"/>
                  </a:lnTo>
                </a:path>
                <a:path w="505459">
                  <a:moveTo>
                    <a:pt x="470154" y="0"/>
                  </a:moveTo>
                  <a:lnTo>
                    <a:pt x="505206" y="0"/>
                  </a:lnTo>
                </a:path>
              </a:pathLst>
            </a:custGeom>
            <a:ln w="9144">
              <a:solidFill>
                <a:srgbClr val="000000"/>
              </a:solidFill>
            </a:ln>
          </p:spPr>
          <p:txBody>
            <a:bodyPr wrap="square" lIns="0" tIns="0" rIns="0" bIns="0" rtlCol="0"/>
            <a:lstStyle/>
            <a:p>
              <a:endParaRPr/>
            </a:p>
          </p:txBody>
        </p:sp>
        <p:sp>
          <p:nvSpPr>
            <p:cNvPr id="75" name="object 75"/>
            <p:cNvSpPr/>
            <p:nvPr/>
          </p:nvSpPr>
          <p:spPr>
            <a:xfrm>
              <a:off x="954786" y="4626479"/>
              <a:ext cx="401320" cy="0"/>
            </a:xfrm>
            <a:custGeom>
              <a:avLst/>
              <a:gdLst/>
              <a:ahLst/>
              <a:cxnLst/>
              <a:rect l="l" t="t" r="r" b="b"/>
              <a:pathLst>
                <a:path w="401319">
                  <a:moveTo>
                    <a:pt x="0" y="0"/>
                  </a:moveTo>
                  <a:lnTo>
                    <a:pt x="25908" y="0"/>
                  </a:lnTo>
                </a:path>
                <a:path w="401319">
                  <a:moveTo>
                    <a:pt x="69341" y="0"/>
                  </a:moveTo>
                  <a:lnTo>
                    <a:pt x="191261" y="0"/>
                  </a:lnTo>
                </a:path>
                <a:path w="401319">
                  <a:moveTo>
                    <a:pt x="226313" y="0"/>
                  </a:moveTo>
                  <a:lnTo>
                    <a:pt x="235457" y="0"/>
                  </a:lnTo>
                </a:path>
                <a:path w="401319">
                  <a:moveTo>
                    <a:pt x="243839" y="0"/>
                  </a:moveTo>
                  <a:lnTo>
                    <a:pt x="261365" y="0"/>
                  </a:lnTo>
                </a:path>
                <a:path w="401319">
                  <a:moveTo>
                    <a:pt x="374903" y="0"/>
                  </a:moveTo>
                  <a:lnTo>
                    <a:pt x="400812" y="0"/>
                  </a:lnTo>
                </a:path>
              </a:pathLst>
            </a:custGeom>
            <a:ln w="8382">
              <a:solidFill>
                <a:srgbClr val="000000"/>
              </a:solidFill>
            </a:ln>
          </p:spPr>
          <p:txBody>
            <a:bodyPr wrap="square" lIns="0" tIns="0" rIns="0" bIns="0" rtlCol="0"/>
            <a:lstStyle/>
            <a:p>
              <a:endParaRPr/>
            </a:p>
          </p:txBody>
        </p:sp>
        <p:sp>
          <p:nvSpPr>
            <p:cNvPr id="76" name="object 76"/>
            <p:cNvSpPr/>
            <p:nvPr/>
          </p:nvSpPr>
          <p:spPr>
            <a:xfrm>
              <a:off x="841247" y="4635242"/>
              <a:ext cx="540385" cy="0"/>
            </a:xfrm>
            <a:custGeom>
              <a:avLst/>
              <a:gdLst/>
              <a:ahLst/>
              <a:cxnLst/>
              <a:rect l="l" t="t" r="r" b="b"/>
              <a:pathLst>
                <a:path w="540385">
                  <a:moveTo>
                    <a:pt x="0" y="0"/>
                  </a:moveTo>
                  <a:lnTo>
                    <a:pt x="9143" y="0"/>
                  </a:lnTo>
                </a:path>
                <a:path w="540385">
                  <a:moveTo>
                    <a:pt x="113538" y="0"/>
                  </a:moveTo>
                  <a:lnTo>
                    <a:pt x="148590" y="0"/>
                  </a:lnTo>
                </a:path>
                <a:path w="540385">
                  <a:moveTo>
                    <a:pt x="165354" y="0"/>
                  </a:moveTo>
                  <a:lnTo>
                    <a:pt x="182880" y="0"/>
                  </a:lnTo>
                </a:path>
                <a:path w="540385">
                  <a:moveTo>
                    <a:pt x="192024" y="0"/>
                  </a:moveTo>
                  <a:lnTo>
                    <a:pt x="296418" y="0"/>
                  </a:lnTo>
                </a:path>
                <a:path w="540385">
                  <a:moveTo>
                    <a:pt x="339852" y="0"/>
                  </a:moveTo>
                  <a:lnTo>
                    <a:pt x="374904" y="0"/>
                  </a:lnTo>
                </a:path>
                <a:path w="540385">
                  <a:moveTo>
                    <a:pt x="496824" y="0"/>
                  </a:moveTo>
                  <a:lnTo>
                    <a:pt x="540258" y="0"/>
                  </a:lnTo>
                </a:path>
              </a:pathLst>
            </a:custGeom>
            <a:ln w="9144">
              <a:solidFill>
                <a:srgbClr val="000000"/>
              </a:solidFill>
            </a:ln>
          </p:spPr>
          <p:txBody>
            <a:bodyPr wrap="square" lIns="0" tIns="0" rIns="0" bIns="0" rtlCol="0"/>
            <a:lstStyle/>
            <a:p>
              <a:endParaRPr/>
            </a:p>
          </p:txBody>
        </p:sp>
        <p:sp>
          <p:nvSpPr>
            <p:cNvPr id="77" name="object 77"/>
            <p:cNvSpPr/>
            <p:nvPr/>
          </p:nvSpPr>
          <p:spPr>
            <a:xfrm>
              <a:off x="954786" y="4644005"/>
              <a:ext cx="261620" cy="0"/>
            </a:xfrm>
            <a:custGeom>
              <a:avLst/>
              <a:gdLst/>
              <a:ahLst/>
              <a:cxnLst/>
              <a:rect l="l" t="t" r="r" b="b"/>
              <a:pathLst>
                <a:path w="261619">
                  <a:moveTo>
                    <a:pt x="0" y="0"/>
                  </a:moveTo>
                  <a:lnTo>
                    <a:pt x="25908" y="0"/>
                  </a:lnTo>
                </a:path>
                <a:path w="261619">
                  <a:moveTo>
                    <a:pt x="43433" y="0"/>
                  </a:moveTo>
                  <a:lnTo>
                    <a:pt x="69341" y="0"/>
                  </a:lnTo>
                </a:path>
                <a:path w="261619">
                  <a:moveTo>
                    <a:pt x="78485" y="0"/>
                  </a:moveTo>
                  <a:lnTo>
                    <a:pt x="113537" y="0"/>
                  </a:lnTo>
                </a:path>
                <a:path w="261619">
                  <a:moveTo>
                    <a:pt x="121919" y="0"/>
                  </a:moveTo>
                  <a:lnTo>
                    <a:pt x="182879" y="0"/>
                  </a:lnTo>
                </a:path>
                <a:path w="261619">
                  <a:moveTo>
                    <a:pt x="226313" y="0"/>
                  </a:moveTo>
                  <a:lnTo>
                    <a:pt x="261365" y="0"/>
                  </a:lnTo>
                </a:path>
              </a:pathLst>
            </a:custGeom>
            <a:ln w="8382">
              <a:solidFill>
                <a:srgbClr val="000000"/>
              </a:solidFill>
            </a:ln>
          </p:spPr>
          <p:txBody>
            <a:bodyPr wrap="square" lIns="0" tIns="0" rIns="0" bIns="0" rtlCol="0"/>
            <a:lstStyle/>
            <a:p>
              <a:endParaRPr/>
            </a:p>
          </p:txBody>
        </p:sp>
        <p:sp>
          <p:nvSpPr>
            <p:cNvPr id="78" name="object 78"/>
            <p:cNvSpPr/>
            <p:nvPr/>
          </p:nvSpPr>
          <p:spPr>
            <a:xfrm>
              <a:off x="954786" y="4652768"/>
              <a:ext cx="261620" cy="0"/>
            </a:xfrm>
            <a:custGeom>
              <a:avLst/>
              <a:gdLst/>
              <a:ahLst/>
              <a:cxnLst/>
              <a:rect l="l" t="t" r="r" b="b"/>
              <a:pathLst>
                <a:path w="261619">
                  <a:moveTo>
                    <a:pt x="0" y="0"/>
                  </a:moveTo>
                  <a:lnTo>
                    <a:pt x="17525" y="0"/>
                  </a:lnTo>
                </a:path>
                <a:path w="261619">
                  <a:moveTo>
                    <a:pt x="43433" y="0"/>
                  </a:moveTo>
                  <a:lnTo>
                    <a:pt x="51815" y="0"/>
                  </a:lnTo>
                </a:path>
                <a:path w="261619">
                  <a:moveTo>
                    <a:pt x="78485" y="0"/>
                  </a:moveTo>
                  <a:lnTo>
                    <a:pt x="86867" y="0"/>
                  </a:lnTo>
                </a:path>
                <a:path w="261619">
                  <a:moveTo>
                    <a:pt x="104393" y="0"/>
                  </a:moveTo>
                  <a:lnTo>
                    <a:pt x="182880" y="0"/>
                  </a:lnTo>
                </a:path>
                <a:path w="261619">
                  <a:moveTo>
                    <a:pt x="226313" y="0"/>
                  </a:moveTo>
                  <a:lnTo>
                    <a:pt x="261365" y="0"/>
                  </a:lnTo>
                </a:path>
              </a:pathLst>
            </a:custGeom>
            <a:ln w="9144">
              <a:solidFill>
                <a:srgbClr val="000000"/>
              </a:solidFill>
            </a:ln>
          </p:spPr>
          <p:txBody>
            <a:bodyPr wrap="square" lIns="0" tIns="0" rIns="0" bIns="0" rtlCol="0"/>
            <a:lstStyle/>
            <a:p>
              <a:endParaRPr/>
            </a:p>
          </p:txBody>
        </p:sp>
        <p:sp>
          <p:nvSpPr>
            <p:cNvPr id="79" name="object 79"/>
            <p:cNvSpPr/>
            <p:nvPr/>
          </p:nvSpPr>
          <p:spPr>
            <a:xfrm>
              <a:off x="954786" y="4661531"/>
              <a:ext cx="261620" cy="0"/>
            </a:xfrm>
            <a:custGeom>
              <a:avLst/>
              <a:gdLst/>
              <a:ahLst/>
              <a:cxnLst/>
              <a:rect l="l" t="t" r="r" b="b"/>
              <a:pathLst>
                <a:path w="261619">
                  <a:moveTo>
                    <a:pt x="0" y="0"/>
                  </a:moveTo>
                  <a:lnTo>
                    <a:pt x="8381" y="0"/>
                  </a:lnTo>
                </a:path>
                <a:path w="261619">
                  <a:moveTo>
                    <a:pt x="86867" y="0"/>
                  </a:moveTo>
                  <a:lnTo>
                    <a:pt x="96011" y="0"/>
                  </a:lnTo>
                </a:path>
                <a:path w="261619">
                  <a:moveTo>
                    <a:pt x="121919" y="0"/>
                  </a:moveTo>
                  <a:lnTo>
                    <a:pt x="182879" y="0"/>
                  </a:lnTo>
                </a:path>
                <a:path w="261619">
                  <a:moveTo>
                    <a:pt x="217931" y="0"/>
                  </a:moveTo>
                  <a:lnTo>
                    <a:pt x="261365" y="0"/>
                  </a:lnTo>
                </a:path>
              </a:pathLst>
            </a:custGeom>
            <a:ln w="8382">
              <a:solidFill>
                <a:srgbClr val="000000"/>
              </a:solidFill>
            </a:ln>
          </p:spPr>
          <p:txBody>
            <a:bodyPr wrap="square" lIns="0" tIns="0" rIns="0" bIns="0" rtlCol="0"/>
            <a:lstStyle/>
            <a:p>
              <a:endParaRPr/>
            </a:p>
          </p:txBody>
        </p:sp>
        <p:sp>
          <p:nvSpPr>
            <p:cNvPr id="80" name="object 80"/>
            <p:cNvSpPr/>
            <p:nvPr/>
          </p:nvSpPr>
          <p:spPr>
            <a:xfrm>
              <a:off x="841247" y="4670294"/>
              <a:ext cx="365760" cy="0"/>
            </a:xfrm>
            <a:custGeom>
              <a:avLst/>
              <a:gdLst/>
              <a:ahLst/>
              <a:cxnLst/>
              <a:rect l="l" t="t" r="r" b="b"/>
              <a:pathLst>
                <a:path w="365759">
                  <a:moveTo>
                    <a:pt x="0" y="0"/>
                  </a:moveTo>
                  <a:lnTo>
                    <a:pt x="9143" y="0"/>
                  </a:lnTo>
                </a:path>
                <a:path w="365759">
                  <a:moveTo>
                    <a:pt x="104393" y="0"/>
                  </a:moveTo>
                  <a:lnTo>
                    <a:pt x="113537" y="0"/>
                  </a:lnTo>
                </a:path>
                <a:path w="365759">
                  <a:moveTo>
                    <a:pt x="131064" y="0"/>
                  </a:moveTo>
                  <a:lnTo>
                    <a:pt x="139446" y="0"/>
                  </a:lnTo>
                </a:path>
                <a:path w="365759">
                  <a:moveTo>
                    <a:pt x="235458" y="0"/>
                  </a:moveTo>
                  <a:lnTo>
                    <a:pt x="296418" y="0"/>
                  </a:lnTo>
                </a:path>
                <a:path w="365759">
                  <a:moveTo>
                    <a:pt x="322326" y="0"/>
                  </a:moveTo>
                  <a:lnTo>
                    <a:pt x="365760" y="0"/>
                  </a:lnTo>
                </a:path>
              </a:pathLst>
            </a:custGeom>
            <a:ln w="9144">
              <a:solidFill>
                <a:srgbClr val="000000"/>
              </a:solidFill>
            </a:ln>
          </p:spPr>
          <p:txBody>
            <a:bodyPr wrap="square" lIns="0" tIns="0" rIns="0" bIns="0" rtlCol="0"/>
            <a:lstStyle/>
            <a:p>
              <a:endParaRPr/>
            </a:p>
          </p:txBody>
        </p:sp>
        <p:sp>
          <p:nvSpPr>
            <p:cNvPr id="81" name="object 81"/>
            <p:cNvSpPr/>
            <p:nvPr/>
          </p:nvSpPr>
          <p:spPr>
            <a:xfrm>
              <a:off x="841247" y="4679057"/>
              <a:ext cx="365760" cy="0"/>
            </a:xfrm>
            <a:custGeom>
              <a:avLst/>
              <a:gdLst/>
              <a:ahLst/>
              <a:cxnLst/>
              <a:rect l="l" t="t" r="r" b="b"/>
              <a:pathLst>
                <a:path w="365759">
                  <a:moveTo>
                    <a:pt x="0" y="0"/>
                  </a:moveTo>
                  <a:lnTo>
                    <a:pt x="9143" y="0"/>
                  </a:lnTo>
                </a:path>
                <a:path w="365759">
                  <a:moveTo>
                    <a:pt x="104393" y="0"/>
                  </a:moveTo>
                  <a:lnTo>
                    <a:pt x="113537" y="0"/>
                  </a:lnTo>
                </a:path>
                <a:path w="365759">
                  <a:moveTo>
                    <a:pt x="121920" y="0"/>
                  </a:moveTo>
                  <a:lnTo>
                    <a:pt x="131064" y="0"/>
                  </a:lnTo>
                </a:path>
                <a:path w="365759">
                  <a:moveTo>
                    <a:pt x="182880" y="0"/>
                  </a:moveTo>
                  <a:lnTo>
                    <a:pt x="200406" y="0"/>
                  </a:lnTo>
                </a:path>
                <a:path w="365759">
                  <a:moveTo>
                    <a:pt x="261365" y="0"/>
                  </a:moveTo>
                  <a:lnTo>
                    <a:pt x="296418" y="0"/>
                  </a:lnTo>
                </a:path>
                <a:path w="365759">
                  <a:moveTo>
                    <a:pt x="322326" y="0"/>
                  </a:moveTo>
                  <a:lnTo>
                    <a:pt x="365760" y="0"/>
                  </a:lnTo>
                </a:path>
              </a:pathLst>
            </a:custGeom>
            <a:ln w="8382">
              <a:solidFill>
                <a:srgbClr val="000000"/>
              </a:solidFill>
            </a:ln>
          </p:spPr>
          <p:txBody>
            <a:bodyPr wrap="square" lIns="0" tIns="0" rIns="0" bIns="0" rtlCol="0"/>
            <a:lstStyle/>
            <a:p>
              <a:endParaRPr/>
            </a:p>
          </p:txBody>
        </p:sp>
        <p:sp>
          <p:nvSpPr>
            <p:cNvPr id="82" name="object 82"/>
            <p:cNvSpPr/>
            <p:nvPr/>
          </p:nvSpPr>
          <p:spPr>
            <a:xfrm>
              <a:off x="841247" y="4687820"/>
              <a:ext cx="357505" cy="0"/>
            </a:xfrm>
            <a:custGeom>
              <a:avLst/>
              <a:gdLst/>
              <a:ahLst/>
              <a:cxnLst/>
              <a:rect l="l" t="t" r="r" b="b"/>
              <a:pathLst>
                <a:path w="357505">
                  <a:moveTo>
                    <a:pt x="0" y="0"/>
                  </a:moveTo>
                  <a:lnTo>
                    <a:pt x="9143" y="0"/>
                  </a:lnTo>
                </a:path>
                <a:path w="357505">
                  <a:moveTo>
                    <a:pt x="96012" y="0"/>
                  </a:moveTo>
                  <a:lnTo>
                    <a:pt x="121920" y="0"/>
                  </a:lnTo>
                </a:path>
                <a:path w="357505">
                  <a:moveTo>
                    <a:pt x="131064" y="0"/>
                  </a:moveTo>
                  <a:lnTo>
                    <a:pt x="139446" y="0"/>
                  </a:lnTo>
                </a:path>
                <a:path w="357505">
                  <a:moveTo>
                    <a:pt x="182880" y="0"/>
                  </a:moveTo>
                  <a:lnTo>
                    <a:pt x="192024" y="0"/>
                  </a:lnTo>
                </a:path>
                <a:path w="357505">
                  <a:moveTo>
                    <a:pt x="200406" y="0"/>
                  </a:moveTo>
                  <a:lnTo>
                    <a:pt x="209550" y="0"/>
                  </a:lnTo>
                </a:path>
                <a:path w="357505">
                  <a:moveTo>
                    <a:pt x="261365" y="0"/>
                  </a:moveTo>
                  <a:lnTo>
                    <a:pt x="296418" y="0"/>
                  </a:lnTo>
                </a:path>
                <a:path w="357505">
                  <a:moveTo>
                    <a:pt x="322326" y="0"/>
                  </a:moveTo>
                  <a:lnTo>
                    <a:pt x="357378" y="0"/>
                  </a:lnTo>
                </a:path>
              </a:pathLst>
            </a:custGeom>
            <a:ln w="9144">
              <a:solidFill>
                <a:srgbClr val="000000"/>
              </a:solidFill>
            </a:ln>
          </p:spPr>
          <p:txBody>
            <a:bodyPr wrap="square" lIns="0" tIns="0" rIns="0" bIns="0" rtlCol="0"/>
            <a:lstStyle/>
            <a:p>
              <a:endParaRPr/>
            </a:p>
          </p:txBody>
        </p:sp>
        <p:sp>
          <p:nvSpPr>
            <p:cNvPr id="83" name="object 83"/>
            <p:cNvSpPr/>
            <p:nvPr/>
          </p:nvSpPr>
          <p:spPr>
            <a:xfrm>
              <a:off x="841247" y="4696583"/>
              <a:ext cx="357505" cy="0"/>
            </a:xfrm>
            <a:custGeom>
              <a:avLst/>
              <a:gdLst/>
              <a:ahLst/>
              <a:cxnLst/>
              <a:rect l="l" t="t" r="r" b="b"/>
              <a:pathLst>
                <a:path w="357505">
                  <a:moveTo>
                    <a:pt x="0" y="0"/>
                  </a:moveTo>
                  <a:lnTo>
                    <a:pt x="9143" y="0"/>
                  </a:lnTo>
                </a:path>
                <a:path w="357505">
                  <a:moveTo>
                    <a:pt x="96012" y="0"/>
                  </a:moveTo>
                  <a:lnTo>
                    <a:pt x="148590" y="0"/>
                  </a:lnTo>
                </a:path>
                <a:path w="357505">
                  <a:moveTo>
                    <a:pt x="192024" y="0"/>
                  </a:moveTo>
                  <a:lnTo>
                    <a:pt x="209550" y="0"/>
                  </a:lnTo>
                </a:path>
                <a:path w="357505">
                  <a:moveTo>
                    <a:pt x="261365" y="0"/>
                  </a:moveTo>
                  <a:lnTo>
                    <a:pt x="296418" y="0"/>
                  </a:lnTo>
                </a:path>
                <a:path w="357505">
                  <a:moveTo>
                    <a:pt x="313944" y="0"/>
                  </a:moveTo>
                  <a:lnTo>
                    <a:pt x="357378" y="0"/>
                  </a:lnTo>
                </a:path>
              </a:pathLst>
            </a:custGeom>
            <a:ln w="8382">
              <a:solidFill>
                <a:srgbClr val="000000"/>
              </a:solidFill>
            </a:ln>
          </p:spPr>
          <p:txBody>
            <a:bodyPr wrap="square" lIns="0" tIns="0" rIns="0" bIns="0" rtlCol="0"/>
            <a:lstStyle/>
            <a:p>
              <a:endParaRPr/>
            </a:p>
          </p:txBody>
        </p:sp>
        <p:sp>
          <p:nvSpPr>
            <p:cNvPr id="84" name="object 84"/>
            <p:cNvSpPr/>
            <p:nvPr/>
          </p:nvSpPr>
          <p:spPr>
            <a:xfrm>
              <a:off x="850392" y="4705346"/>
              <a:ext cx="470534" cy="0"/>
            </a:xfrm>
            <a:custGeom>
              <a:avLst/>
              <a:gdLst/>
              <a:ahLst/>
              <a:cxnLst/>
              <a:rect l="l" t="t" r="r" b="b"/>
              <a:pathLst>
                <a:path w="470534">
                  <a:moveTo>
                    <a:pt x="0" y="0"/>
                  </a:moveTo>
                  <a:lnTo>
                    <a:pt x="25908" y="0"/>
                  </a:lnTo>
                </a:path>
                <a:path w="470534">
                  <a:moveTo>
                    <a:pt x="86868" y="0"/>
                  </a:moveTo>
                  <a:lnTo>
                    <a:pt x="121920" y="0"/>
                  </a:lnTo>
                </a:path>
                <a:path w="470534">
                  <a:moveTo>
                    <a:pt x="130302" y="0"/>
                  </a:moveTo>
                  <a:lnTo>
                    <a:pt x="139446" y="0"/>
                  </a:lnTo>
                </a:path>
                <a:path w="470534">
                  <a:moveTo>
                    <a:pt x="173736" y="0"/>
                  </a:moveTo>
                  <a:lnTo>
                    <a:pt x="200406" y="0"/>
                  </a:lnTo>
                </a:path>
                <a:path w="470534">
                  <a:moveTo>
                    <a:pt x="252222" y="0"/>
                  </a:moveTo>
                  <a:lnTo>
                    <a:pt x="287274" y="0"/>
                  </a:lnTo>
                </a:path>
                <a:path w="470534">
                  <a:moveTo>
                    <a:pt x="304800" y="0"/>
                  </a:moveTo>
                  <a:lnTo>
                    <a:pt x="339852" y="0"/>
                  </a:lnTo>
                </a:path>
                <a:path w="470534">
                  <a:moveTo>
                    <a:pt x="383286" y="0"/>
                  </a:moveTo>
                  <a:lnTo>
                    <a:pt x="470154" y="0"/>
                  </a:lnTo>
                </a:path>
              </a:pathLst>
            </a:custGeom>
            <a:ln w="9144">
              <a:solidFill>
                <a:srgbClr val="000000"/>
              </a:solidFill>
            </a:ln>
          </p:spPr>
          <p:txBody>
            <a:bodyPr wrap="square" lIns="0" tIns="0" rIns="0" bIns="0" rtlCol="0"/>
            <a:lstStyle/>
            <a:p>
              <a:endParaRPr/>
            </a:p>
          </p:txBody>
        </p:sp>
        <p:sp>
          <p:nvSpPr>
            <p:cNvPr id="85" name="object 85"/>
            <p:cNvSpPr/>
            <p:nvPr/>
          </p:nvSpPr>
          <p:spPr>
            <a:xfrm>
              <a:off x="850392" y="4714109"/>
              <a:ext cx="479425" cy="0"/>
            </a:xfrm>
            <a:custGeom>
              <a:avLst/>
              <a:gdLst/>
              <a:ahLst/>
              <a:cxnLst/>
              <a:rect l="l" t="t" r="r" b="b"/>
              <a:pathLst>
                <a:path w="479425">
                  <a:moveTo>
                    <a:pt x="0" y="0"/>
                  </a:moveTo>
                  <a:lnTo>
                    <a:pt x="25908" y="0"/>
                  </a:lnTo>
                </a:path>
                <a:path w="479425">
                  <a:moveTo>
                    <a:pt x="34290" y="0"/>
                  </a:moveTo>
                  <a:lnTo>
                    <a:pt x="43434" y="0"/>
                  </a:lnTo>
                </a:path>
                <a:path w="479425">
                  <a:moveTo>
                    <a:pt x="69342" y="0"/>
                  </a:moveTo>
                  <a:lnTo>
                    <a:pt x="130302" y="0"/>
                  </a:lnTo>
                </a:path>
                <a:path w="479425">
                  <a:moveTo>
                    <a:pt x="200406" y="0"/>
                  </a:moveTo>
                  <a:lnTo>
                    <a:pt x="208787" y="0"/>
                  </a:lnTo>
                </a:path>
                <a:path w="479425">
                  <a:moveTo>
                    <a:pt x="252222" y="0"/>
                  </a:moveTo>
                  <a:lnTo>
                    <a:pt x="295656" y="0"/>
                  </a:lnTo>
                </a:path>
                <a:path w="479425">
                  <a:moveTo>
                    <a:pt x="304800" y="0"/>
                  </a:moveTo>
                  <a:lnTo>
                    <a:pt x="339852" y="0"/>
                  </a:lnTo>
                </a:path>
                <a:path w="479425">
                  <a:moveTo>
                    <a:pt x="417576" y="0"/>
                  </a:moveTo>
                  <a:lnTo>
                    <a:pt x="435102" y="0"/>
                  </a:lnTo>
                </a:path>
                <a:path w="479425">
                  <a:moveTo>
                    <a:pt x="452628" y="0"/>
                  </a:moveTo>
                  <a:lnTo>
                    <a:pt x="479297" y="0"/>
                  </a:lnTo>
                </a:path>
              </a:pathLst>
            </a:custGeom>
            <a:ln w="8382">
              <a:solidFill>
                <a:srgbClr val="000000"/>
              </a:solidFill>
            </a:ln>
          </p:spPr>
          <p:txBody>
            <a:bodyPr wrap="square" lIns="0" tIns="0" rIns="0" bIns="0" rtlCol="0"/>
            <a:lstStyle/>
            <a:p>
              <a:endParaRPr/>
            </a:p>
          </p:txBody>
        </p:sp>
        <p:sp>
          <p:nvSpPr>
            <p:cNvPr id="86" name="object 86"/>
            <p:cNvSpPr/>
            <p:nvPr/>
          </p:nvSpPr>
          <p:spPr>
            <a:xfrm>
              <a:off x="867918" y="4722872"/>
              <a:ext cx="462280" cy="0"/>
            </a:xfrm>
            <a:custGeom>
              <a:avLst/>
              <a:gdLst/>
              <a:ahLst/>
              <a:cxnLst/>
              <a:rect l="l" t="t" r="r" b="b"/>
              <a:pathLst>
                <a:path w="462280">
                  <a:moveTo>
                    <a:pt x="0" y="0"/>
                  </a:moveTo>
                  <a:lnTo>
                    <a:pt x="25908" y="0"/>
                  </a:lnTo>
                </a:path>
                <a:path w="462280">
                  <a:moveTo>
                    <a:pt x="34290" y="0"/>
                  </a:moveTo>
                  <a:lnTo>
                    <a:pt x="95250" y="0"/>
                  </a:lnTo>
                </a:path>
                <a:path w="462280">
                  <a:moveTo>
                    <a:pt x="104393" y="0"/>
                  </a:moveTo>
                  <a:lnTo>
                    <a:pt x="121919" y="0"/>
                  </a:lnTo>
                </a:path>
                <a:path w="462280">
                  <a:moveTo>
                    <a:pt x="182879" y="0"/>
                  </a:moveTo>
                  <a:lnTo>
                    <a:pt x="191261" y="0"/>
                  </a:lnTo>
                </a:path>
                <a:path w="462280">
                  <a:moveTo>
                    <a:pt x="243840" y="0"/>
                  </a:moveTo>
                  <a:lnTo>
                    <a:pt x="278130" y="0"/>
                  </a:lnTo>
                </a:path>
                <a:path w="462280">
                  <a:moveTo>
                    <a:pt x="287273" y="0"/>
                  </a:moveTo>
                  <a:lnTo>
                    <a:pt x="295655" y="0"/>
                  </a:lnTo>
                </a:path>
                <a:path w="462280">
                  <a:moveTo>
                    <a:pt x="304800" y="0"/>
                  </a:moveTo>
                  <a:lnTo>
                    <a:pt x="322325" y="0"/>
                  </a:lnTo>
                </a:path>
                <a:path w="462280">
                  <a:moveTo>
                    <a:pt x="400050" y="0"/>
                  </a:moveTo>
                  <a:lnTo>
                    <a:pt x="417575" y="0"/>
                  </a:lnTo>
                </a:path>
                <a:path w="462280">
                  <a:moveTo>
                    <a:pt x="444245" y="0"/>
                  </a:moveTo>
                  <a:lnTo>
                    <a:pt x="461771" y="0"/>
                  </a:lnTo>
                </a:path>
              </a:pathLst>
            </a:custGeom>
            <a:ln w="9144">
              <a:solidFill>
                <a:srgbClr val="000000"/>
              </a:solidFill>
            </a:ln>
          </p:spPr>
          <p:txBody>
            <a:bodyPr wrap="square" lIns="0" tIns="0" rIns="0" bIns="0" rtlCol="0"/>
            <a:lstStyle/>
            <a:p>
              <a:endParaRPr/>
            </a:p>
          </p:txBody>
        </p:sp>
        <p:sp>
          <p:nvSpPr>
            <p:cNvPr id="87" name="object 87"/>
            <p:cNvSpPr/>
            <p:nvPr/>
          </p:nvSpPr>
          <p:spPr>
            <a:xfrm>
              <a:off x="867918" y="4731635"/>
              <a:ext cx="462280" cy="0"/>
            </a:xfrm>
            <a:custGeom>
              <a:avLst/>
              <a:gdLst/>
              <a:ahLst/>
              <a:cxnLst/>
              <a:rect l="l" t="t" r="r" b="b"/>
              <a:pathLst>
                <a:path w="462280">
                  <a:moveTo>
                    <a:pt x="0" y="0"/>
                  </a:moveTo>
                  <a:lnTo>
                    <a:pt x="60959" y="0"/>
                  </a:lnTo>
                </a:path>
                <a:path w="462280">
                  <a:moveTo>
                    <a:pt x="77723" y="0"/>
                  </a:moveTo>
                  <a:lnTo>
                    <a:pt x="112775" y="0"/>
                  </a:lnTo>
                </a:path>
                <a:path w="462280">
                  <a:moveTo>
                    <a:pt x="182879" y="0"/>
                  </a:moveTo>
                  <a:lnTo>
                    <a:pt x="191261" y="0"/>
                  </a:lnTo>
                </a:path>
                <a:path w="462280">
                  <a:moveTo>
                    <a:pt x="243840" y="0"/>
                  </a:moveTo>
                  <a:lnTo>
                    <a:pt x="261365" y="0"/>
                  </a:lnTo>
                </a:path>
                <a:path w="462280">
                  <a:moveTo>
                    <a:pt x="278129" y="0"/>
                  </a:moveTo>
                  <a:lnTo>
                    <a:pt x="322325" y="0"/>
                  </a:lnTo>
                </a:path>
                <a:path w="462280">
                  <a:moveTo>
                    <a:pt x="400050" y="0"/>
                  </a:moveTo>
                  <a:lnTo>
                    <a:pt x="417575" y="0"/>
                  </a:lnTo>
                </a:path>
                <a:path w="462280">
                  <a:moveTo>
                    <a:pt x="444245" y="0"/>
                  </a:moveTo>
                  <a:lnTo>
                    <a:pt x="461771" y="0"/>
                  </a:lnTo>
                </a:path>
              </a:pathLst>
            </a:custGeom>
            <a:ln w="8382">
              <a:solidFill>
                <a:srgbClr val="000000"/>
              </a:solidFill>
            </a:ln>
          </p:spPr>
          <p:txBody>
            <a:bodyPr wrap="square" lIns="0" tIns="0" rIns="0" bIns="0" rtlCol="0"/>
            <a:lstStyle/>
            <a:p>
              <a:endParaRPr/>
            </a:p>
          </p:txBody>
        </p:sp>
        <p:sp>
          <p:nvSpPr>
            <p:cNvPr id="88" name="object 88"/>
            <p:cNvSpPr/>
            <p:nvPr/>
          </p:nvSpPr>
          <p:spPr>
            <a:xfrm>
              <a:off x="553974" y="4740398"/>
              <a:ext cx="775970" cy="0"/>
            </a:xfrm>
            <a:custGeom>
              <a:avLst/>
              <a:gdLst/>
              <a:ahLst/>
              <a:cxnLst/>
              <a:rect l="l" t="t" r="r" b="b"/>
              <a:pathLst>
                <a:path w="775969">
                  <a:moveTo>
                    <a:pt x="0" y="0"/>
                  </a:moveTo>
                  <a:lnTo>
                    <a:pt x="8381" y="0"/>
                  </a:lnTo>
                </a:path>
                <a:path w="775969">
                  <a:moveTo>
                    <a:pt x="322326" y="0"/>
                  </a:moveTo>
                  <a:lnTo>
                    <a:pt x="365760" y="0"/>
                  </a:lnTo>
                </a:path>
                <a:path w="775969">
                  <a:moveTo>
                    <a:pt x="383286" y="0"/>
                  </a:moveTo>
                  <a:lnTo>
                    <a:pt x="418338" y="0"/>
                  </a:lnTo>
                </a:path>
                <a:path w="775969">
                  <a:moveTo>
                    <a:pt x="426720" y="0"/>
                  </a:moveTo>
                  <a:lnTo>
                    <a:pt x="435864" y="0"/>
                  </a:lnTo>
                </a:path>
                <a:path w="775969">
                  <a:moveTo>
                    <a:pt x="487680" y="0"/>
                  </a:moveTo>
                  <a:lnTo>
                    <a:pt x="496823" y="0"/>
                  </a:lnTo>
                </a:path>
                <a:path w="775969">
                  <a:moveTo>
                    <a:pt x="566166" y="0"/>
                  </a:moveTo>
                  <a:lnTo>
                    <a:pt x="575310" y="0"/>
                  </a:lnTo>
                </a:path>
                <a:path w="775969">
                  <a:moveTo>
                    <a:pt x="601218" y="0"/>
                  </a:moveTo>
                  <a:lnTo>
                    <a:pt x="636270" y="0"/>
                  </a:lnTo>
                </a:path>
                <a:path w="775969">
                  <a:moveTo>
                    <a:pt x="713994" y="0"/>
                  </a:moveTo>
                  <a:lnTo>
                    <a:pt x="731520" y="0"/>
                  </a:lnTo>
                </a:path>
                <a:path w="775969">
                  <a:moveTo>
                    <a:pt x="758190" y="0"/>
                  </a:moveTo>
                  <a:lnTo>
                    <a:pt x="775715" y="0"/>
                  </a:lnTo>
                </a:path>
              </a:pathLst>
            </a:custGeom>
            <a:ln w="9144">
              <a:solidFill>
                <a:srgbClr val="000000"/>
              </a:solidFill>
            </a:ln>
          </p:spPr>
          <p:txBody>
            <a:bodyPr wrap="square" lIns="0" tIns="0" rIns="0" bIns="0" rtlCol="0"/>
            <a:lstStyle/>
            <a:p>
              <a:endParaRPr/>
            </a:p>
          </p:txBody>
        </p:sp>
        <p:sp>
          <p:nvSpPr>
            <p:cNvPr id="89" name="object 89"/>
            <p:cNvSpPr/>
            <p:nvPr/>
          </p:nvSpPr>
          <p:spPr>
            <a:xfrm>
              <a:off x="597408" y="4749161"/>
              <a:ext cx="723265" cy="0"/>
            </a:xfrm>
            <a:custGeom>
              <a:avLst/>
              <a:gdLst/>
              <a:ahLst/>
              <a:cxnLst/>
              <a:rect l="l" t="t" r="r" b="b"/>
              <a:pathLst>
                <a:path w="723265">
                  <a:moveTo>
                    <a:pt x="0" y="0"/>
                  </a:moveTo>
                  <a:lnTo>
                    <a:pt x="9143" y="0"/>
                  </a:lnTo>
                </a:path>
                <a:path w="723265">
                  <a:moveTo>
                    <a:pt x="287273" y="0"/>
                  </a:moveTo>
                  <a:lnTo>
                    <a:pt x="322326" y="0"/>
                  </a:lnTo>
                </a:path>
                <a:path w="723265">
                  <a:moveTo>
                    <a:pt x="339852" y="0"/>
                  </a:moveTo>
                  <a:lnTo>
                    <a:pt x="383286" y="0"/>
                  </a:lnTo>
                </a:path>
                <a:path w="723265">
                  <a:moveTo>
                    <a:pt x="435864" y="0"/>
                  </a:moveTo>
                  <a:lnTo>
                    <a:pt x="453389" y="0"/>
                  </a:lnTo>
                </a:path>
                <a:path w="723265">
                  <a:moveTo>
                    <a:pt x="531876" y="0"/>
                  </a:moveTo>
                  <a:lnTo>
                    <a:pt x="540258" y="0"/>
                  </a:lnTo>
                </a:path>
                <a:path w="723265">
                  <a:moveTo>
                    <a:pt x="566166" y="0"/>
                  </a:moveTo>
                  <a:lnTo>
                    <a:pt x="592836" y="0"/>
                  </a:lnTo>
                </a:path>
                <a:path w="723265">
                  <a:moveTo>
                    <a:pt x="670560" y="0"/>
                  </a:moveTo>
                  <a:lnTo>
                    <a:pt x="688086" y="0"/>
                  </a:lnTo>
                </a:path>
                <a:path w="723265">
                  <a:moveTo>
                    <a:pt x="705611" y="0"/>
                  </a:moveTo>
                  <a:lnTo>
                    <a:pt x="723137" y="0"/>
                  </a:lnTo>
                </a:path>
              </a:pathLst>
            </a:custGeom>
            <a:ln w="8382">
              <a:solidFill>
                <a:srgbClr val="000000"/>
              </a:solidFill>
            </a:ln>
          </p:spPr>
          <p:txBody>
            <a:bodyPr wrap="square" lIns="0" tIns="0" rIns="0" bIns="0" rtlCol="0"/>
            <a:lstStyle/>
            <a:p>
              <a:endParaRPr/>
            </a:p>
          </p:txBody>
        </p:sp>
        <p:sp>
          <p:nvSpPr>
            <p:cNvPr id="90" name="object 90"/>
            <p:cNvSpPr/>
            <p:nvPr/>
          </p:nvSpPr>
          <p:spPr>
            <a:xfrm>
              <a:off x="884681" y="4757924"/>
              <a:ext cx="436245" cy="0"/>
            </a:xfrm>
            <a:custGeom>
              <a:avLst/>
              <a:gdLst/>
              <a:ahLst/>
              <a:cxnLst/>
              <a:rect l="l" t="t" r="r" b="b"/>
              <a:pathLst>
                <a:path w="436244">
                  <a:moveTo>
                    <a:pt x="0" y="0"/>
                  </a:moveTo>
                  <a:lnTo>
                    <a:pt x="26669" y="0"/>
                  </a:lnTo>
                </a:path>
                <a:path w="436244">
                  <a:moveTo>
                    <a:pt x="52578" y="0"/>
                  </a:moveTo>
                  <a:lnTo>
                    <a:pt x="60959" y="0"/>
                  </a:lnTo>
                </a:path>
                <a:path w="436244">
                  <a:moveTo>
                    <a:pt x="87630" y="0"/>
                  </a:moveTo>
                  <a:lnTo>
                    <a:pt x="96012" y="0"/>
                  </a:lnTo>
                </a:path>
                <a:path w="436244">
                  <a:moveTo>
                    <a:pt x="131064" y="0"/>
                  </a:moveTo>
                  <a:lnTo>
                    <a:pt x="148590" y="0"/>
                  </a:lnTo>
                </a:path>
                <a:path w="436244">
                  <a:moveTo>
                    <a:pt x="252984" y="0"/>
                  </a:moveTo>
                  <a:lnTo>
                    <a:pt x="261365" y="0"/>
                  </a:lnTo>
                </a:path>
                <a:path w="436244">
                  <a:moveTo>
                    <a:pt x="278892" y="0"/>
                  </a:moveTo>
                  <a:lnTo>
                    <a:pt x="305562" y="0"/>
                  </a:lnTo>
                </a:path>
                <a:path w="436244">
                  <a:moveTo>
                    <a:pt x="383286" y="0"/>
                  </a:moveTo>
                  <a:lnTo>
                    <a:pt x="400812" y="0"/>
                  </a:lnTo>
                </a:path>
                <a:path w="436244">
                  <a:moveTo>
                    <a:pt x="409956" y="0"/>
                  </a:moveTo>
                  <a:lnTo>
                    <a:pt x="435864" y="0"/>
                  </a:lnTo>
                </a:path>
              </a:pathLst>
            </a:custGeom>
            <a:ln w="9144">
              <a:solidFill>
                <a:srgbClr val="000000"/>
              </a:solidFill>
            </a:ln>
          </p:spPr>
          <p:txBody>
            <a:bodyPr wrap="square" lIns="0" tIns="0" rIns="0" bIns="0" rtlCol="0"/>
            <a:lstStyle/>
            <a:p>
              <a:endParaRPr/>
            </a:p>
          </p:txBody>
        </p:sp>
        <p:sp>
          <p:nvSpPr>
            <p:cNvPr id="91" name="object 91"/>
            <p:cNvSpPr/>
            <p:nvPr/>
          </p:nvSpPr>
          <p:spPr>
            <a:xfrm>
              <a:off x="867918" y="4766687"/>
              <a:ext cx="462280" cy="0"/>
            </a:xfrm>
            <a:custGeom>
              <a:avLst/>
              <a:gdLst/>
              <a:ahLst/>
              <a:cxnLst/>
              <a:rect l="l" t="t" r="r" b="b"/>
              <a:pathLst>
                <a:path w="462280">
                  <a:moveTo>
                    <a:pt x="0" y="0"/>
                  </a:moveTo>
                  <a:lnTo>
                    <a:pt x="8381" y="0"/>
                  </a:lnTo>
                </a:path>
                <a:path w="462280">
                  <a:moveTo>
                    <a:pt x="16763" y="0"/>
                  </a:moveTo>
                  <a:lnTo>
                    <a:pt x="43433" y="0"/>
                  </a:lnTo>
                </a:path>
                <a:path w="462280">
                  <a:moveTo>
                    <a:pt x="60959" y="0"/>
                  </a:moveTo>
                  <a:lnTo>
                    <a:pt x="69341" y="0"/>
                  </a:lnTo>
                </a:path>
                <a:path w="462280">
                  <a:moveTo>
                    <a:pt x="77723" y="0"/>
                  </a:moveTo>
                  <a:lnTo>
                    <a:pt x="86867" y="0"/>
                  </a:lnTo>
                </a:path>
                <a:path w="462280">
                  <a:moveTo>
                    <a:pt x="121919" y="0"/>
                  </a:moveTo>
                  <a:lnTo>
                    <a:pt x="130301" y="0"/>
                  </a:lnTo>
                </a:path>
                <a:path w="462280">
                  <a:moveTo>
                    <a:pt x="278129" y="0"/>
                  </a:moveTo>
                  <a:lnTo>
                    <a:pt x="287273" y="0"/>
                  </a:lnTo>
                </a:path>
                <a:path w="462280">
                  <a:moveTo>
                    <a:pt x="295656" y="0"/>
                  </a:moveTo>
                  <a:lnTo>
                    <a:pt x="322325" y="0"/>
                  </a:lnTo>
                </a:path>
                <a:path w="462280">
                  <a:moveTo>
                    <a:pt x="400050" y="0"/>
                  </a:moveTo>
                  <a:lnTo>
                    <a:pt x="417575" y="0"/>
                  </a:lnTo>
                </a:path>
                <a:path w="462280">
                  <a:moveTo>
                    <a:pt x="435101" y="0"/>
                  </a:moveTo>
                  <a:lnTo>
                    <a:pt x="461771" y="0"/>
                  </a:lnTo>
                </a:path>
              </a:pathLst>
            </a:custGeom>
            <a:ln w="8382">
              <a:solidFill>
                <a:srgbClr val="000000"/>
              </a:solidFill>
            </a:ln>
          </p:spPr>
          <p:txBody>
            <a:bodyPr wrap="square" lIns="0" tIns="0" rIns="0" bIns="0" rtlCol="0"/>
            <a:lstStyle/>
            <a:p>
              <a:endParaRPr/>
            </a:p>
          </p:txBody>
        </p:sp>
        <p:sp>
          <p:nvSpPr>
            <p:cNvPr id="92" name="object 92"/>
            <p:cNvSpPr/>
            <p:nvPr/>
          </p:nvSpPr>
          <p:spPr>
            <a:xfrm>
              <a:off x="858774" y="4775450"/>
              <a:ext cx="471170" cy="0"/>
            </a:xfrm>
            <a:custGeom>
              <a:avLst/>
              <a:gdLst/>
              <a:ahLst/>
              <a:cxnLst/>
              <a:rect l="l" t="t" r="r" b="b"/>
              <a:pathLst>
                <a:path w="471169">
                  <a:moveTo>
                    <a:pt x="0" y="0"/>
                  </a:moveTo>
                  <a:lnTo>
                    <a:pt x="9143" y="0"/>
                  </a:lnTo>
                </a:path>
                <a:path w="471169">
                  <a:moveTo>
                    <a:pt x="17525" y="0"/>
                  </a:moveTo>
                  <a:lnTo>
                    <a:pt x="35051" y="0"/>
                  </a:lnTo>
                </a:path>
                <a:path w="471169">
                  <a:moveTo>
                    <a:pt x="70103" y="0"/>
                  </a:moveTo>
                  <a:lnTo>
                    <a:pt x="78485" y="0"/>
                  </a:lnTo>
                </a:path>
                <a:path w="471169">
                  <a:moveTo>
                    <a:pt x="86867" y="0"/>
                  </a:moveTo>
                  <a:lnTo>
                    <a:pt x="147827" y="0"/>
                  </a:lnTo>
                </a:path>
                <a:path w="471169">
                  <a:moveTo>
                    <a:pt x="287273" y="0"/>
                  </a:moveTo>
                  <a:lnTo>
                    <a:pt x="348233" y="0"/>
                  </a:lnTo>
                </a:path>
                <a:path w="471169">
                  <a:moveTo>
                    <a:pt x="409194" y="0"/>
                  </a:moveTo>
                  <a:lnTo>
                    <a:pt x="426719" y="0"/>
                  </a:lnTo>
                </a:path>
                <a:path w="471169">
                  <a:moveTo>
                    <a:pt x="444245" y="0"/>
                  </a:moveTo>
                  <a:lnTo>
                    <a:pt x="470915" y="0"/>
                  </a:lnTo>
                </a:path>
              </a:pathLst>
            </a:custGeom>
            <a:ln w="9144">
              <a:solidFill>
                <a:srgbClr val="000000"/>
              </a:solidFill>
            </a:ln>
          </p:spPr>
          <p:txBody>
            <a:bodyPr wrap="square" lIns="0" tIns="0" rIns="0" bIns="0" rtlCol="0"/>
            <a:lstStyle/>
            <a:p>
              <a:endParaRPr/>
            </a:p>
          </p:txBody>
        </p:sp>
        <p:sp>
          <p:nvSpPr>
            <p:cNvPr id="93" name="object 93"/>
            <p:cNvSpPr/>
            <p:nvPr/>
          </p:nvSpPr>
          <p:spPr>
            <a:xfrm>
              <a:off x="858774" y="4784213"/>
              <a:ext cx="479425" cy="0"/>
            </a:xfrm>
            <a:custGeom>
              <a:avLst/>
              <a:gdLst/>
              <a:ahLst/>
              <a:cxnLst/>
              <a:rect l="l" t="t" r="r" b="b"/>
              <a:pathLst>
                <a:path w="479425">
                  <a:moveTo>
                    <a:pt x="0" y="0"/>
                  </a:moveTo>
                  <a:lnTo>
                    <a:pt x="9143" y="0"/>
                  </a:lnTo>
                </a:path>
                <a:path w="479425">
                  <a:moveTo>
                    <a:pt x="25907" y="0"/>
                  </a:moveTo>
                  <a:lnTo>
                    <a:pt x="60959" y="0"/>
                  </a:lnTo>
                </a:path>
                <a:path w="479425">
                  <a:moveTo>
                    <a:pt x="70103" y="0"/>
                  </a:moveTo>
                  <a:lnTo>
                    <a:pt x="78485" y="0"/>
                  </a:lnTo>
                </a:path>
                <a:path w="479425">
                  <a:moveTo>
                    <a:pt x="86867" y="0"/>
                  </a:moveTo>
                  <a:lnTo>
                    <a:pt x="131063" y="0"/>
                  </a:lnTo>
                </a:path>
                <a:path w="479425">
                  <a:moveTo>
                    <a:pt x="139445" y="0"/>
                  </a:moveTo>
                  <a:lnTo>
                    <a:pt x="147827" y="0"/>
                  </a:lnTo>
                </a:path>
                <a:path w="479425">
                  <a:moveTo>
                    <a:pt x="287273" y="0"/>
                  </a:moveTo>
                  <a:lnTo>
                    <a:pt x="331469" y="0"/>
                  </a:lnTo>
                </a:path>
                <a:path w="479425">
                  <a:moveTo>
                    <a:pt x="339851" y="0"/>
                  </a:moveTo>
                  <a:lnTo>
                    <a:pt x="357377" y="0"/>
                  </a:lnTo>
                </a:path>
                <a:path w="479425">
                  <a:moveTo>
                    <a:pt x="409194" y="0"/>
                  </a:moveTo>
                  <a:lnTo>
                    <a:pt x="426719" y="0"/>
                  </a:lnTo>
                </a:path>
                <a:path w="479425">
                  <a:moveTo>
                    <a:pt x="453389" y="0"/>
                  </a:moveTo>
                  <a:lnTo>
                    <a:pt x="479297" y="0"/>
                  </a:lnTo>
                </a:path>
              </a:pathLst>
            </a:custGeom>
            <a:ln w="8382">
              <a:solidFill>
                <a:srgbClr val="000000"/>
              </a:solidFill>
            </a:ln>
          </p:spPr>
          <p:txBody>
            <a:bodyPr wrap="square" lIns="0" tIns="0" rIns="0" bIns="0" rtlCol="0"/>
            <a:lstStyle/>
            <a:p>
              <a:endParaRPr/>
            </a:p>
          </p:txBody>
        </p:sp>
        <p:sp>
          <p:nvSpPr>
            <p:cNvPr id="94" name="object 94"/>
            <p:cNvSpPr/>
            <p:nvPr/>
          </p:nvSpPr>
          <p:spPr>
            <a:xfrm>
              <a:off x="858774" y="4792976"/>
              <a:ext cx="497205" cy="9525"/>
            </a:xfrm>
            <a:custGeom>
              <a:avLst/>
              <a:gdLst/>
              <a:ahLst/>
              <a:cxnLst/>
              <a:rect l="l" t="t" r="r" b="b"/>
              <a:pathLst>
                <a:path w="497205" h="9525">
                  <a:moveTo>
                    <a:pt x="0" y="0"/>
                  </a:moveTo>
                  <a:lnTo>
                    <a:pt x="9143" y="0"/>
                  </a:lnTo>
                </a:path>
                <a:path w="497205" h="9525">
                  <a:moveTo>
                    <a:pt x="25907" y="0"/>
                  </a:moveTo>
                  <a:lnTo>
                    <a:pt x="78485" y="0"/>
                  </a:lnTo>
                </a:path>
                <a:path w="497205" h="9525">
                  <a:moveTo>
                    <a:pt x="139445" y="0"/>
                  </a:moveTo>
                  <a:lnTo>
                    <a:pt x="156971" y="0"/>
                  </a:lnTo>
                </a:path>
                <a:path w="497205" h="9525">
                  <a:moveTo>
                    <a:pt x="287273" y="0"/>
                  </a:moveTo>
                  <a:lnTo>
                    <a:pt x="331469" y="0"/>
                  </a:lnTo>
                </a:path>
                <a:path w="497205" h="9525">
                  <a:moveTo>
                    <a:pt x="339851" y="0"/>
                  </a:moveTo>
                  <a:lnTo>
                    <a:pt x="357377" y="0"/>
                  </a:lnTo>
                </a:path>
                <a:path w="497205" h="9525">
                  <a:moveTo>
                    <a:pt x="374903" y="0"/>
                  </a:moveTo>
                  <a:lnTo>
                    <a:pt x="444245" y="0"/>
                  </a:lnTo>
                </a:path>
                <a:path w="497205" h="9525">
                  <a:moveTo>
                    <a:pt x="461772" y="0"/>
                  </a:moveTo>
                  <a:lnTo>
                    <a:pt x="496824" y="0"/>
                  </a:lnTo>
                </a:path>
                <a:path w="497205" h="9525">
                  <a:moveTo>
                    <a:pt x="0" y="9143"/>
                  </a:moveTo>
                  <a:lnTo>
                    <a:pt x="25908" y="9143"/>
                  </a:lnTo>
                </a:path>
                <a:path w="497205" h="9525">
                  <a:moveTo>
                    <a:pt x="35051" y="9143"/>
                  </a:moveTo>
                  <a:lnTo>
                    <a:pt x="78485" y="9143"/>
                  </a:lnTo>
                </a:path>
                <a:path w="497205" h="9525">
                  <a:moveTo>
                    <a:pt x="86867" y="9143"/>
                  </a:moveTo>
                  <a:lnTo>
                    <a:pt x="131063" y="9143"/>
                  </a:lnTo>
                </a:path>
                <a:path w="497205" h="9525">
                  <a:moveTo>
                    <a:pt x="156972" y="9143"/>
                  </a:moveTo>
                  <a:lnTo>
                    <a:pt x="174497" y="9143"/>
                  </a:lnTo>
                </a:path>
                <a:path w="497205" h="9525">
                  <a:moveTo>
                    <a:pt x="287273" y="9143"/>
                  </a:moveTo>
                  <a:lnTo>
                    <a:pt x="339851" y="9143"/>
                  </a:lnTo>
                </a:path>
                <a:path w="497205" h="9525">
                  <a:moveTo>
                    <a:pt x="348234" y="9143"/>
                  </a:moveTo>
                  <a:lnTo>
                    <a:pt x="365759" y="9143"/>
                  </a:lnTo>
                </a:path>
              </a:pathLst>
            </a:custGeom>
            <a:ln w="9144">
              <a:solidFill>
                <a:srgbClr val="000000"/>
              </a:solidFill>
            </a:ln>
          </p:spPr>
          <p:txBody>
            <a:bodyPr wrap="square" lIns="0" tIns="0" rIns="0" bIns="0" rtlCol="0"/>
            <a:lstStyle/>
            <a:p>
              <a:endParaRPr/>
            </a:p>
          </p:txBody>
        </p:sp>
        <p:sp>
          <p:nvSpPr>
            <p:cNvPr id="95" name="object 95"/>
            <p:cNvSpPr/>
            <p:nvPr/>
          </p:nvSpPr>
          <p:spPr>
            <a:xfrm>
              <a:off x="867918" y="4810883"/>
              <a:ext cx="365760" cy="0"/>
            </a:xfrm>
            <a:custGeom>
              <a:avLst/>
              <a:gdLst/>
              <a:ahLst/>
              <a:cxnLst/>
              <a:rect l="l" t="t" r="r" b="b"/>
              <a:pathLst>
                <a:path w="365759">
                  <a:moveTo>
                    <a:pt x="0" y="0"/>
                  </a:moveTo>
                  <a:lnTo>
                    <a:pt x="69341" y="0"/>
                  </a:lnTo>
                </a:path>
                <a:path w="365759">
                  <a:moveTo>
                    <a:pt x="77723" y="0"/>
                  </a:moveTo>
                  <a:lnTo>
                    <a:pt x="104393" y="0"/>
                  </a:lnTo>
                </a:path>
                <a:path w="365759">
                  <a:moveTo>
                    <a:pt x="165353" y="0"/>
                  </a:moveTo>
                  <a:lnTo>
                    <a:pt x="173735" y="0"/>
                  </a:lnTo>
                </a:path>
                <a:path w="365759">
                  <a:moveTo>
                    <a:pt x="278129" y="0"/>
                  </a:moveTo>
                  <a:lnTo>
                    <a:pt x="287273" y="0"/>
                  </a:lnTo>
                </a:path>
                <a:path w="365759">
                  <a:moveTo>
                    <a:pt x="295656" y="0"/>
                  </a:moveTo>
                  <a:lnTo>
                    <a:pt x="330708" y="0"/>
                  </a:lnTo>
                </a:path>
                <a:path w="365759">
                  <a:moveTo>
                    <a:pt x="339090" y="0"/>
                  </a:moveTo>
                  <a:lnTo>
                    <a:pt x="365759" y="0"/>
                  </a:lnTo>
                </a:path>
              </a:pathLst>
            </a:custGeom>
            <a:ln w="8382">
              <a:solidFill>
                <a:srgbClr val="000000"/>
              </a:solidFill>
            </a:ln>
          </p:spPr>
          <p:txBody>
            <a:bodyPr wrap="square" lIns="0" tIns="0" rIns="0" bIns="0" rtlCol="0"/>
            <a:lstStyle/>
            <a:p>
              <a:endParaRPr/>
            </a:p>
          </p:txBody>
        </p:sp>
        <p:sp>
          <p:nvSpPr>
            <p:cNvPr id="96" name="object 96"/>
            <p:cNvSpPr/>
            <p:nvPr/>
          </p:nvSpPr>
          <p:spPr>
            <a:xfrm>
              <a:off x="719328" y="4819646"/>
              <a:ext cx="514350" cy="0"/>
            </a:xfrm>
            <a:custGeom>
              <a:avLst/>
              <a:gdLst/>
              <a:ahLst/>
              <a:cxnLst/>
              <a:rect l="l" t="t" r="r" b="b"/>
              <a:pathLst>
                <a:path w="514350">
                  <a:moveTo>
                    <a:pt x="0" y="0"/>
                  </a:moveTo>
                  <a:lnTo>
                    <a:pt x="9143" y="0"/>
                  </a:lnTo>
                </a:path>
                <a:path w="514350">
                  <a:moveTo>
                    <a:pt x="156972" y="0"/>
                  </a:moveTo>
                  <a:lnTo>
                    <a:pt x="217931" y="0"/>
                  </a:lnTo>
                </a:path>
                <a:path w="514350">
                  <a:moveTo>
                    <a:pt x="226313" y="0"/>
                  </a:moveTo>
                  <a:lnTo>
                    <a:pt x="252983" y="0"/>
                  </a:lnTo>
                </a:path>
                <a:path w="514350">
                  <a:moveTo>
                    <a:pt x="322325" y="0"/>
                  </a:moveTo>
                  <a:lnTo>
                    <a:pt x="331469" y="0"/>
                  </a:lnTo>
                </a:path>
                <a:path w="514350">
                  <a:moveTo>
                    <a:pt x="426719" y="0"/>
                  </a:moveTo>
                  <a:lnTo>
                    <a:pt x="435863" y="0"/>
                  </a:lnTo>
                </a:path>
                <a:path w="514350">
                  <a:moveTo>
                    <a:pt x="444246" y="0"/>
                  </a:moveTo>
                  <a:lnTo>
                    <a:pt x="514350" y="0"/>
                  </a:lnTo>
                </a:path>
              </a:pathLst>
            </a:custGeom>
            <a:ln w="9144">
              <a:solidFill>
                <a:srgbClr val="000000"/>
              </a:solidFill>
            </a:ln>
          </p:spPr>
          <p:txBody>
            <a:bodyPr wrap="square" lIns="0" tIns="0" rIns="0" bIns="0" rtlCol="0"/>
            <a:lstStyle/>
            <a:p>
              <a:endParaRPr/>
            </a:p>
          </p:txBody>
        </p:sp>
        <p:sp>
          <p:nvSpPr>
            <p:cNvPr id="97" name="object 97"/>
            <p:cNvSpPr/>
            <p:nvPr/>
          </p:nvSpPr>
          <p:spPr>
            <a:xfrm>
              <a:off x="884681" y="4828409"/>
              <a:ext cx="349250" cy="0"/>
            </a:xfrm>
            <a:custGeom>
              <a:avLst/>
              <a:gdLst/>
              <a:ahLst/>
              <a:cxnLst/>
              <a:rect l="l" t="t" r="r" b="b"/>
              <a:pathLst>
                <a:path w="349250">
                  <a:moveTo>
                    <a:pt x="0" y="0"/>
                  </a:moveTo>
                  <a:lnTo>
                    <a:pt x="78486" y="0"/>
                  </a:lnTo>
                </a:path>
                <a:path w="349250">
                  <a:moveTo>
                    <a:pt x="156972" y="0"/>
                  </a:moveTo>
                  <a:lnTo>
                    <a:pt x="183641" y="0"/>
                  </a:lnTo>
                </a:path>
                <a:path w="349250">
                  <a:moveTo>
                    <a:pt x="261365" y="0"/>
                  </a:moveTo>
                  <a:lnTo>
                    <a:pt x="270509" y="0"/>
                  </a:lnTo>
                </a:path>
                <a:path w="349250">
                  <a:moveTo>
                    <a:pt x="296418" y="0"/>
                  </a:moveTo>
                  <a:lnTo>
                    <a:pt x="305562" y="0"/>
                  </a:lnTo>
                </a:path>
                <a:path w="349250">
                  <a:moveTo>
                    <a:pt x="339852" y="0"/>
                  </a:moveTo>
                  <a:lnTo>
                    <a:pt x="348996" y="0"/>
                  </a:lnTo>
                </a:path>
              </a:pathLst>
            </a:custGeom>
            <a:ln w="8382">
              <a:solidFill>
                <a:srgbClr val="000000"/>
              </a:solidFill>
            </a:ln>
          </p:spPr>
          <p:txBody>
            <a:bodyPr wrap="square" lIns="0" tIns="0" rIns="0" bIns="0" rtlCol="0"/>
            <a:lstStyle/>
            <a:p>
              <a:endParaRPr/>
            </a:p>
          </p:txBody>
        </p:sp>
        <p:sp>
          <p:nvSpPr>
            <p:cNvPr id="98" name="object 98"/>
            <p:cNvSpPr/>
            <p:nvPr/>
          </p:nvSpPr>
          <p:spPr>
            <a:xfrm>
              <a:off x="884681" y="4837172"/>
              <a:ext cx="357505" cy="0"/>
            </a:xfrm>
            <a:custGeom>
              <a:avLst/>
              <a:gdLst/>
              <a:ahLst/>
              <a:cxnLst/>
              <a:rect l="l" t="t" r="r" b="b"/>
              <a:pathLst>
                <a:path w="357505">
                  <a:moveTo>
                    <a:pt x="0" y="0"/>
                  </a:moveTo>
                  <a:lnTo>
                    <a:pt x="78486" y="0"/>
                  </a:lnTo>
                </a:path>
                <a:path w="357505">
                  <a:moveTo>
                    <a:pt x="166115" y="0"/>
                  </a:moveTo>
                  <a:lnTo>
                    <a:pt x="200406" y="0"/>
                  </a:lnTo>
                </a:path>
                <a:path w="357505">
                  <a:moveTo>
                    <a:pt x="261365" y="0"/>
                  </a:moveTo>
                  <a:lnTo>
                    <a:pt x="288035" y="0"/>
                  </a:lnTo>
                </a:path>
                <a:path w="357505">
                  <a:moveTo>
                    <a:pt x="331470" y="0"/>
                  </a:moveTo>
                  <a:lnTo>
                    <a:pt x="357378" y="0"/>
                  </a:lnTo>
                </a:path>
              </a:pathLst>
            </a:custGeom>
            <a:ln w="9144">
              <a:solidFill>
                <a:srgbClr val="000000"/>
              </a:solidFill>
            </a:ln>
          </p:spPr>
          <p:txBody>
            <a:bodyPr wrap="square" lIns="0" tIns="0" rIns="0" bIns="0" rtlCol="0"/>
            <a:lstStyle/>
            <a:p>
              <a:endParaRPr/>
            </a:p>
          </p:txBody>
        </p:sp>
        <p:sp>
          <p:nvSpPr>
            <p:cNvPr id="99" name="object 99"/>
            <p:cNvSpPr/>
            <p:nvPr/>
          </p:nvSpPr>
          <p:spPr>
            <a:xfrm>
              <a:off x="876300" y="4845935"/>
              <a:ext cx="357505" cy="0"/>
            </a:xfrm>
            <a:custGeom>
              <a:avLst/>
              <a:gdLst/>
              <a:ahLst/>
              <a:cxnLst/>
              <a:rect l="l" t="t" r="r" b="b"/>
              <a:pathLst>
                <a:path w="357505">
                  <a:moveTo>
                    <a:pt x="0" y="0"/>
                  </a:moveTo>
                  <a:lnTo>
                    <a:pt x="69341" y="0"/>
                  </a:lnTo>
                </a:path>
                <a:path w="357505">
                  <a:moveTo>
                    <a:pt x="182880" y="0"/>
                  </a:moveTo>
                  <a:lnTo>
                    <a:pt x="208788" y="0"/>
                  </a:lnTo>
                </a:path>
                <a:path w="357505">
                  <a:moveTo>
                    <a:pt x="269747" y="0"/>
                  </a:moveTo>
                  <a:lnTo>
                    <a:pt x="287273" y="0"/>
                  </a:lnTo>
                </a:path>
                <a:path w="357505">
                  <a:moveTo>
                    <a:pt x="330708" y="0"/>
                  </a:moveTo>
                  <a:lnTo>
                    <a:pt x="357378" y="0"/>
                  </a:lnTo>
                </a:path>
              </a:pathLst>
            </a:custGeom>
            <a:ln w="8382">
              <a:solidFill>
                <a:srgbClr val="000000"/>
              </a:solidFill>
            </a:ln>
          </p:spPr>
          <p:txBody>
            <a:bodyPr wrap="square" lIns="0" tIns="0" rIns="0" bIns="0" rtlCol="0"/>
            <a:lstStyle/>
            <a:p>
              <a:endParaRPr/>
            </a:p>
          </p:txBody>
        </p:sp>
        <p:sp>
          <p:nvSpPr>
            <p:cNvPr id="100" name="object 100"/>
            <p:cNvSpPr/>
            <p:nvPr/>
          </p:nvSpPr>
          <p:spPr>
            <a:xfrm>
              <a:off x="858774" y="4854698"/>
              <a:ext cx="375285" cy="0"/>
            </a:xfrm>
            <a:custGeom>
              <a:avLst/>
              <a:gdLst/>
              <a:ahLst/>
              <a:cxnLst/>
              <a:rect l="l" t="t" r="r" b="b"/>
              <a:pathLst>
                <a:path w="375284">
                  <a:moveTo>
                    <a:pt x="0" y="0"/>
                  </a:moveTo>
                  <a:lnTo>
                    <a:pt x="86868" y="0"/>
                  </a:lnTo>
                </a:path>
                <a:path w="375284">
                  <a:moveTo>
                    <a:pt x="200406" y="0"/>
                  </a:moveTo>
                  <a:lnTo>
                    <a:pt x="235458" y="0"/>
                  </a:lnTo>
                </a:path>
                <a:path w="375284">
                  <a:moveTo>
                    <a:pt x="296417" y="0"/>
                  </a:moveTo>
                  <a:lnTo>
                    <a:pt x="304799" y="0"/>
                  </a:lnTo>
                </a:path>
                <a:path w="375284">
                  <a:moveTo>
                    <a:pt x="357378" y="0"/>
                  </a:moveTo>
                  <a:lnTo>
                    <a:pt x="374903" y="0"/>
                  </a:lnTo>
                </a:path>
              </a:pathLst>
            </a:custGeom>
            <a:ln w="9144">
              <a:solidFill>
                <a:srgbClr val="000000"/>
              </a:solidFill>
            </a:ln>
          </p:spPr>
          <p:txBody>
            <a:bodyPr wrap="square" lIns="0" tIns="0" rIns="0" bIns="0" rtlCol="0"/>
            <a:lstStyle/>
            <a:p>
              <a:endParaRPr/>
            </a:p>
          </p:txBody>
        </p:sp>
        <p:sp>
          <p:nvSpPr>
            <p:cNvPr id="101" name="object 101"/>
            <p:cNvSpPr/>
            <p:nvPr/>
          </p:nvSpPr>
          <p:spPr>
            <a:xfrm>
              <a:off x="850392" y="4863461"/>
              <a:ext cx="383540" cy="0"/>
            </a:xfrm>
            <a:custGeom>
              <a:avLst/>
              <a:gdLst/>
              <a:ahLst/>
              <a:cxnLst/>
              <a:rect l="l" t="t" r="r" b="b"/>
              <a:pathLst>
                <a:path w="383540">
                  <a:moveTo>
                    <a:pt x="0" y="0"/>
                  </a:moveTo>
                  <a:lnTo>
                    <a:pt x="95250" y="0"/>
                  </a:lnTo>
                </a:path>
                <a:path w="383540">
                  <a:moveTo>
                    <a:pt x="208788" y="0"/>
                  </a:moveTo>
                  <a:lnTo>
                    <a:pt x="261366" y="0"/>
                  </a:lnTo>
                </a:path>
                <a:path w="383540">
                  <a:moveTo>
                    <a:pt x="304800" y="0"/>
                  </a:moveTo>
                  <a:lnTo>
                    <a:pt x="313181" y="0"/>
                  </a:lnTo>
                </a:path>
                <a:path w="383540">
                  <a:moveTo>
                    <a:pt x="348234" y="0"/>
                  </a:moveTo>
                  <a:lnTo>
                    <a:pt x="356616" y="0"/>
                  </a:lnTo>
                </a:path>
                <a:path w="383540">
                  <a:moveTo>
                    <a:pt x="365760" y="0"/>
                  </a:moveTo>
                  <a:lnTo>
                    <a:pt x="383286" y="0"/>
                  </a:lnTo>
                </a:path>
              </a:pathLst>
            </a:custGeom>
            <a:ln w="8382">
              <a:solidFill>
                <a:srgbClr val="000000"/>
              </a:solidFill>
            </a:ln>
          </p:spPr>
          <p:txBody>
            <a:bodyPr wrap="square" lIns="0" tIns="0" rIns="0" bIns="0" rtlCol="0"/>
            <a:lstStyle/>
            <a:p>
              <a:endParaRPr/>
            </a:p>
          </p:txBody>
        </p:sp>
        <p:sp>
          <p:nvSpPr>
            <p:cNvPr id="102" name="object 102"/>
            <p:cNvSpPr/>
            <p:nvPr/>
          </p:nvSpPr>
          <p:spPr>
            <a:xfrm>
              <a:off x="850392" y="4872224"/>
              <a:ext cx="374650" cy="0"/>
            </a:xfrm>
            <a:custGeom>
              <a:avLst/>
              <a:gdLst/>
              <a:ahLst/>
              <a:cxnLst/>
              <a:rect l="l" t="t" r="r" b="b"/>
              <a:pathLst>
                <a:path w="374650">
                  <a:moveTo>
                    <a:pt x="0" y="0"/>
                  </a:moveTo>
                  <a:lnTo>
                    <a:pt x="8381" y="0"/>
                  </a:lnTo>
                </a:path>
                <a:path w="374650">
                  <a:moveTo>
                    <a:pt x="17526" y="0"/>
                  </a:moveTo>
                  <a:lnTo>
                    <a:pt x="104394" y="0"/>
                  </a:lnTo>
                </a:path>
                <a:path w="374650">
                  <a:moveTo>
                    <a:pt x="217932" y="0"/>
                  </a:moveTo>
                  <a:lnTo>
                    <a:pt x="269748" y="0"/>
                  </a:lnTo>
                </a:path>
                <a:path w="374650">
                  <a:moveTo>
                    <a:pt x="304800" y="0"/>
                  </a:moveTo>
                  <a:lnTo>
                    <a:pt x="322325" y="0"/>
                  </a:lnTo>
                </a:path>
                <a:path w="374650">
                  <a:moveTo>
                    <a:pt x="356616" y="0"/>
                  </a:moveTo>
                  <a:lnTo>
                    <a:pt x="374142" y="0"/>
                  </a:lnTo>
                </a:path>
              </a:pathLst>
            </a:custGeom>
            <a:ln w="9144">
              <a:solidFill>
                <a:srgbClr val="000000"/>
              </a:solidFill>
            </a:ln>
          </p:spPr>
          <p:txBody>
            <a:bodyPr wrap="square" lIns="0" tIns="0" rIns="0" bIns="0" rtlCol="0"/>
            <a:lstStyle/>
            <a:p>
              <a:endParaRPr/>
            </a:p>
          </p:txBody>
        </p:sp>
        <p:sp>
          <p:nvSpPr>
            <p:cNvPr id="103" name="object 103"/>
            <p:cNvSpPr/>
            <p:nvPr/>
          </p:nvSpPr>
          <p:spPr>
            <a:xfrm>
              <a:off x="841247" y="4880987"/>
              <a:ext cx="375285" cy="0"/>
            </a:xfrm>
            <a:custGeom>
              <a:avLst/>
              <a:gdLst/>
              <a:ahLst/>
              <a:cxnLst/>
              <a:rect l="l" t="t" r="r" b="b"/>
              <a:pathLst>
                <a:path w="375284">
                  <a:moveTo>
                    <a:pt x="0" y="0"/>
                  </a:moveTo>
                  <a:lnTo>
                    <a:pt x="113537" y="0"/>
                  </a:lnTo>
                </a:path>
                <a:path w="375284">
                  <a:moveTo>
                    <a:pt x="243840" y="0"/>
                  </a:moveTo>
                  <a:lnTo>
                    <a:pt x="288036" y="0"/>
                  </a:lnTo>
                </a:path>
                <a:path w="375284">
                  <a:moveTo>
                    <a:pt x="313944" y="0"/>
                  </a:moveTo>
                  <a:lnTo>
                    <a:pt x="339852" y="0"/>
                  </a:lnTo>
                </a:path>
                <a:path w="375284">
                  <a:moveTo>
                    <a:pt x="365760" y="0"/>
                  </a:moveTo>
                  <a:lnTo>
                    <a:pt x="374904" y="0"/>
                  </a:lnTo>
                </a:path>
              </a:pathLst>
            </a:custGeom>
            <a:ln w="8382">
              <a:solidFill>
                <a:srgbClr val="000000"/>
              </a:solidFill>
            </a:ln>
          </p:spPr>
          <p:txBody>
            <a:bodyPr wrap="square" lIns="0" tIns="0" rIns="0" bIns="0" rtlCol="0"/>
            <a:lstStyle/>
            <a:p>
              <a:endParaRPr/>
            </a:p>
          </p:txBody>
        </p:sp>
        <p:sp>
          <p:nvSpPr>
            <p:cNvPr id="104" name="object 104"/>
            <p:cNvSpPr/>
            <p:nvPr/>
          </p:nvSpPr>
          <p:spPr>
            <a:xfrm>
              <a:off x="841247" y="4889750"/>
              <a:ext cx="392430" cy="0"/>
            </a:xfrm>
            <a:custGeom>
              <a:avLst/>
              <a:gdLst/>
              <a:ahLst/>
              <a:cxnLst/>
              <a:rect l="l" t="t" r="r" b="b"/>
              <a:pathLst>
                <a:path w="392430">
                  <a:moveTo>
                    <a:pt x="0" y="0"/>
                  </a:moveTo>
                  <a:lnTo>
                    <a:pt x="9143" y="0"/>
                  </a:lnTo>
                </a:path>
                <a:path w="392430">
                  <a:moveTo>
                    <a:pt x="17526" y="0"/>
                  </a:moveTo>
                  <a:lnTo>
                    <a:pt x="104394" y="0"/>
                  </a:lnTo>
                </a:path>
                <a:path w="392430">
                  <a:moveTo>
                    <a:pt x="252984" y="0"/>
                  </a:moveTo>
                  <a:lnTo>
                    <a:pt x="296418" y="0"/>
                  </a:lnTo>
                </a:path>
                <a:path w="392430">
                  <a:moveTo>
                    <a:pt x="313944" y="0"/>
                  </a:moveTo>
                  <a:lnTo>
                    <a:pt x="322325" y="0"/>
                  </a:lnTo>
                </a:path>
                <a:path w="392430">
                  <a:moveTo>
                    <a:pt x="331470" y="0"/>
                  </a:moveTo>
                  <a:lnTo>
                    <a:pt x="392430" y="0"/>
                  </a:lnTo>
                </a:path>
              </a:pathLst>
            </a:custGeom>
            <a:ln w="9144">
              <a:solidFill>
                <a:srgbClr val="000000"/>
              </a:solidFill>
            </a:ln>
          </p:spPr>
          <p:txBody>
            <a:bodyPr wrap="square" lIns="0" tIns="0" rIns="0" bIns="0" rtlCol="0"/>
            <a:lstStyle/>
            <a:p>
              <a:endParaRPr/>
            </a:p>
          </p:txBody>
        </p:sp>
        <p:sp>
          <p:nvSpPr>
            <p:cNvPr id="105" name="object 105"/>
            <p:cNvSpPr/>
            <p:nvPr/>
          </p:nvSpPr>
          <p:spPr>
            <a:xfrm>
              <a:off x="841247" y="4898513"/>
              <a:ext cx="392430" cy="0"/>
            </a:xfrm>
            <a:custGeom>
              <a:avLst/>
              <a:gdLst/>
              <a:ahLst/>
              <a:cxnLst/>
              <a:rect l="l" t="t" r="r" b="b"/>
              <a:pathLst>
                <a:path w="392430">
                  <a:moveTo>
                    <a:pt x="0" y="0"/>
                  </a:moveTo>
                  <a:lnTo>
                    <a:pt x="9143" y="0"/>
                  </a:lnTo>
                </a:path>
                <a:path w="392430">
                  <a:moveTo>
                    <a:pt x="17526" y="0"/>
                  </a:moveTo>
                  <a:lnTo>
                    <a:pt x="104394" y="0"/>
                  </a:lnTo>
                </a:path>
                <a:path w="392430">
                  <a:moveTo>
                    <a:pt x="252984" y="0"/>
                  </a:moveTo>
                  <a:lnTo>
                    <a:pt x="261365" y="0"/>
                  </a:lnTo>
                </a:path>
                <a:path w="392430">
                  <a:moveTo>
                    <a:pt x="270510" y="0"/>
                  </a:moveTo>
                  <a:lnTo>
                    <a:pt x="304800" y="0"/>
                  </a:lnTo>
                </a:path>
                <a:path w="392430">
                  <a:moveTo>
                    <a:pt x="331470" y="0"/>
                  </a:moveTo>
                  <a:lnTo>
                    <a:pt x="392430" y="0"/>
                  </a:lnTo>
                </a:path>
              </a:pathLst>
            </a:custGeom>
            <a:ln w="8382">
              <a:solidFill>
                <a:srgbClr val="000000"/>
              </a:solidFill>
            </a:ln>
          </p:spPr>
          <p:txBody>
            <a:bodyPr wrap="square" lIns="0" tIns="0" rIns="0" bIns="0" rtlCol="0"/>
            <a:lstStyle/>
            <a:p>
              <a:endParaRPr/>
            </a:p>
          </p:txBody>
        </p:sp>
        <p:sp>
          <p:nvSpPr>
            <p:cNvPr id="106" name="object 106"/>
            <p:cNvSpPr/>
            <p:nvPr/>
          </p:nvSpPr>
          <p:spPr>
            <a:xfrm>
              <a:off x="832865" y="4907276"/>
              <a:ext cx="409575" cy="0"/>
            </a:xfrm>
            <a:custGeom>
              <a:avLst/>
              <a:gdLst/>
              <a:ahLst/>
              <a:cxnLst/>
              <a:rect l="l" t="t" r="r" b="b"/>
              <a:pathLst>
                <a:path w="409575">
                  <a:moveTo>
                    <a:pt x="0" y="0"/>
                  </a:moveTo>
                  <a:lnTo>
                    <a:pt x="8381" y="0"/>
                  </a:lnTo>
                </a:path>
                <a:path w="409575">
                  <a:moveTo>
                    <a:pt x="25908" y="0"/>
                  </a:moveTo>
                  <a:lnTo>
                    <a:pt x="43434" y="0"/>
                  </a:lnTo>
                </a:path>
                <a:path w="409575">
                  <a:moveTo>
                    <a:pt x="51815" y="0"/>
                  </a:moveTo>
                  <a:lnTo>
                    <a:pt x="121919" y="0"/>
                  </a:lnTo>
                </a:path>
                <a:path w="409575">
                  <a:moveTo>
                    <a:pt x="278892" y="0"/>
                  </a:moveTo>
                  <a:lnTo>
                    <a:pt x="330708" y="0"/>
                  </a:lnTo>
                </a:path>
                <a:path w="409575">
                  <a:moveTo>
                    <a:pt x="339852" y="0"/>
                  </a:moveTo>
                  <a:lnTo>
                    <a:pt x="409194" y="0"/>
                  </a:lnTo>
                </a:path>
              </a:pathLst>
            </a:custGeom>
            <a:ln w="9144">
              <a:solidFill>
                <a:srgbClr val="000000"/>
              </a:solidFill>
            </a:ln>
          </p:spPr>
          <p:txBody>
            <a:bodyPr wrap="square" lIns="0" tIns="0" rIns="0" bIns="0" rtlCol="0"/>
            <a:lstStyle/>
            <a:p>
              <a:endParaRPr/>
            </a:p>
          </p:txBody>
        </p:sp>
        <p:sp>
          <p:nvSpPr>
            <p:cNvPr id="107" name="object 107"/>
            <p:cNvSpPr/>
            <p:nvPr/>
          </p:nvSpPr>
          <p:spPr>
            <a:xfrm>
              <a:off x="832865" y="4916039"/>
              <a:ext cx="418465" cy="0"/>
            </a:xfrm>
            <a:custGeom>
              <a:avLst/>
              <a:gdLst/>
              <a:ahLst/>
              <a:cxnLst/>
              <a:rect l="l" t="t" r="r" b="b"/>
              <a:pathLst>
                <a:path w="418465">
                  <a:moveTo>
                    <a:pt x="0" y="0"/>
                  </a:moveTo>
                  <a:lnTo>
                    <a:pt x="8381" y="0"/>
                  </a:lnTo>
                </a:path>
                <a:path w="418465">
                  <a:moveTo>
                    <a:pt x="25908" y="0"/>
                  </a:moveTo>
                  <a:lnTo>
                    <a:pt x="112776" y="0"/>
                  </a:lnTo>
                </a:path>
                <a:path w="418465">
                  <a:moveTo>
                    <a:pt x="287274" y="0"/>
                  </a:moveTo>
                  <a:lnTo>
                    <a:pt x="418338" y="0"/>
                  </a:lnTo>
                </a:path>
              </a:pathLst>
            </a:custGeom>
            <a:ln w="8382">
              <a:solidFill>
                <a:srgbClr val="000000"/>
              </a:solidFill>
            </a:ln>
          </p:spPr>
          <p:txBody>
            <a:bodyPr wrap="square" lIns="0" tIns="0" rIns="0" bIns="0" rtlCol="0"/>
            <a:lstStyle/>
            <a:p>
              <a:endParaRPr/>
            </a:p>
          </p:txBody>
        </p:sp>
        <p:sp>
          <p:nvSpPr>
            <p:cNvPr id="108" name="object 108"/>
            <p:cNvSpPr/>
            <p:nvPr/>
          </p:nvSpPr>
          <p:spPr>
            <a:xfrm>
              <a:off x="867918" y="4924802"/>
              <a:ext cx="383540" cy="0"/>
            </a:xfrm>
            <a:custGeom>
              <a:avLst/>
              <a:gdLst/>
              <a:ahLst/>
              <a:cxnLst/>
              <a:rect l="l" t="t" r="r" b="b"/>
              <a:pathLst>
                <a:path w="383540">
                  <a:moveTo>
                    <a:pt x="0" y="0"/>
                  </a:moveTo>
                  <a:lnTo>
                    <a:pt x="86868" y="0"/>
                  </a:lnTo>
                </a:path>
                <a:path w="383540">
                  <a:moveTo>
                    <a:pt x="252222" y="0"/>
                  </a:moveTo>
                  <a:lnTo>
                    <a:pt x="383286" y="0"/>
                  </a:lnTo>
                </a:path>
              </a:pathLst>
            </a:custGeom>
            <a:ln w="9144">
              <a:solidFill>
                <a:srgbClr val="000000"/>
              </a:solidFill>
            </a:ln>
          </p:spPr>
          <p:txBody>
            <a:bodyPr wrap="square" lIns="0" tIns="0" rIns="0" bIns="0" rtlCol="0"/>
            <a:lstStyle/>
            <a:p>
              <a:endParaRPr/>
            </a:p>
          </p:txBody>
        </p:sp>
        <p:sp>
          <p:nvSpPr>
            <p:cNvPr id="109" name="object 109"/>
            <p:cNvSpPr/>
            <p:nvPr/>
          </p:nvSpPr>
          <p:spPr>
            <a:xfrm>
              <a:off x="911352" y="4933565"/>
              <a:ext cx="348615" cy="0"/>
            </a:xfrm>
            <a:custGeom>
              <a:avLst/>
              <a:gdLst/>
              <a:ahLst/>
              <a:cxnLst/>
              <a:rect l="l" t="t" r="r" b="b"/>
              <a:pathLst>
                <a:path w="348615">
                  <a:moveTo>
                    <a:pt x="0" y="0"/>
                  </a:moveTo>
                  <a:lnTo>
                    <a:pt x="34290" y="0"/>
                  </a:lnTo>
                </a:path>
                <a:path w="348615">
                  <a:moveTo>
                    <a:pt x="95250" y="0"/>
                  </a:moveTo>
                  <a:lnTo>
                    <a:pt x="104393" y="0"/>
                  </a:lnTo>
                </a:path>
                <a:path w="348615">
                  <a:moveTo>
                    <a:pt x="112775" y="0"/>
                  </a:moveTo>
                  <a:lnTo>
                    <a:pt x="121919" y="0"/>
                  </a:lnTo>
                </a:path>
                <a:path w="348615">
                  <a:moveTo>
                    <a:pt x="217931" y="0"/>
                  </a:moveTo>
                  <a:lnTo>
                    <a:pt x="348234" y="0"/>
                  </a:lnTo>
                </a:path>
              </a:pathLst>
            </a:custGeom>
            <a:ln w="8382">
              <a:solidFill>
                <a:srgbClr val="000000"/>
              </a:solidFill>
            </a:ln>
          </p:spPr>
          <p:txBody>
            <a:bodyPr wrap="square" lIns="0" tIns="0" rIns="0" bIns="0" rtlCol="0"/>
            <a:lstStyle/>
            <a:p>
              <a:endParaRPr/>
            </a:p>
          </p:txBody>
        </p:sp>
        <p:sp>
          <p:nvSpPr>
            <p:cNvPr id="110" name="object 110"/>
            <p:cNvSpPr/>
            <p:nvPr/>
          </p:nvSpPr>
          <p:spPr>
            <a:xfrm>
              <a:off x="823722" y="4942328"/>
              <a:ext cx="436245" cy="0"/>
            </a:xfrm>
            <a:custGeom>
              <a:avLst/>
              <a:gdLst/>
              <a:ahLst/>
              <a:cxnLst/>
              <a:rect l="l" t="t" r="r" b="b"/>
              <a:pathLst>
                <a:path w="436244">
                  <a:moveTo>
                    <a:pt x="0" y="0"/>
                  </a:moveTo>
                  <a:lnTo>
                    <a:pt x="17525" y="0"/>
                  </a:lnTo>
                </a:path>
                <a:path w="436244">
                  <a:moveTo>
                    <a:pt x="192024" y="0"/>
                  </a:moveTo>
                  <a:lnTo>
                    <a:pt x="209550" y="0"/>
                  </a:lnTo>
                </a:path>
                <a:path w="436244">
                  <a:moveTo>
                    <a:pt x="305562" y="0"/>
                  </a:moveTo>
                  <a:lnTo>
                    <a:pt x="435864" y="0"/>
                  </a:lnTo>
                </a:path>
              </a:pathLst>
            </a:custGeom>
            <a:ln w="9144">
              <a:solidFill>
                <a:srgbClr val="000000"/>
              </a:solidFill>
            </a:ln>
          </p:spPr>
          <p:txBody>
            <a:bodyPr wrap="square" lIns="0" tIns="0" rIns="0" bIns="0" rtlCol="0"/>
            <a:lstStyle/>
            <a:p>
              <a:endParaRPr/>
            </a:p>
          </p:txBody>
        </p:sp>
        <p:sp>
          <p:nvSpPr>
            <p:cNvPr id="111" name="object 111"/>
            <p:cNvSpPr/>
            <p:nvPr/>
          </p:nvSpPr>
          <p:spPr>
            <a:xfrm>
              <a:off x="823722" y="4951091"/>
              <a:ext cx="444500" cy="0"/>
            </a:xfrm>
            <a:custGeom>
              <a:avLst/>
              <a:gdLst/>
              <a:ahLst/>
              <a:cxnLst/>
              <a:rect l="l" t="t" r="r" b="b"/>
              <a:pathLst>
                <a:path w="444500">
                  <a:moveTo>
                    <a:pt x="0" y="0"/>
                  </a:moveTo>
                  <a:lnTo>
                    <a:pt x="17525" y="0"/>
                  </a:lnTo>
                </a:path>
                <a:path w="444500">
                  <a:moveTo>
                    <a:pt x="192024" y="0"/>
                  </a:moveTo>
                  <a:lnTo>
                    <a:pt x="217932" y="0"/>
                  </a:lnTo>
                </a:path>
                <a:path w="444500">
                  <a:moveTo>
                    <a:pt x="305562" y="0"/>
                  </a:moveTo>
                  <a:lnTo>
                    <a:pt x="444246" y="0"/>
                  </a:lnTo>
                </a:path>
              </a:pathLst>
            </a:custGeom>
            <a:ln w="8382">
              <a:solidFill>
                <a:srgbClr val="000000"/>
              </a:solidFill>
            </a:ln>
          </p:spPr>
          <p:txBody>
            <a:bodyPr wrap="square" lIns="0" tIns="0" rIns="0" bIns="0" rtlCol="0"/>
            <a:lstStyle/>
            <a:p>
              <a:endParaRPr/>
            </a:p>
          </p:txBody>
        </p:sp>
        <p:sp>
          <p:nvSpPr>
            <p:cNvPr id="112" name="object 112"/>
            <p:cNvSpPr/>
            <p:nvPr/>
          </p:nvSpPr>
          <p:spPr>
            <a:xfrm>
              <a:off x="823722" y="4959854"/>
              <a:ext cx="444500" cy="0"/>
            </a:xfrm>
            <a:custGeom>
              <a:avLst/>
              <a:gdLst/>
              <a:ahLst/>
              <a:cxnLst/>
              <a:rect l="l" t="t" r="r" b="b"/>
              <a:pathLst>
                <a:path w="444500">
                  <a:moveTo>
                    <a:pt x="0" y="0"/>
                  </a:moveTo>
                  <a:lnTo>
                    <a:pt x="9143" y="0"/>
                  </a:lnTo>
                </a:path>
                <a:path w="444500">
                  <a:moveTo>
                    <a:pt x="182880" y="0"/>
                  </a:moveTo>
                  <a:lnTo>
                    <a:pt x="227076" y="0"/>
                  </a:lnTo>
                </a:path>
                <a:path w="444500">
                  <a:moveTo>
                    <a:pt x="313944" y="0"/>
                  </a:moveTo>
                  <a:lnTo>
                    <a:pt x="444246" y="0"/>
                  </a:lnTo>
                </a:path>
              </a:pathLst>
            </a:custGeom>
            <a:ln w="9144">
              <a:solidFill>
                <a:srgbClr val="000000"/>
              </a:solidFill>
            </a:ln>
          </p:spPr>
          <p:txBody>
            <a:bodyPr wrap="square" lIns="0" tIns="0" rIns="0" bIns="0" rtlCol="0"/>
            <a:lstStyle/>
            <a:p>
              <a:endParaRPr/>
            </a:p>
          </p:txBody>
        </p:sp>
        <p:sp>
          <p:nvSpPr>
            <p:cNvPr id="113" name="object 113"/>
            <p:cNvSpPr/>
            <p:nvPr/>
          </p:nvSpPr>
          <p:spPr>
            <a:xfrm>
              <a:off x="823722" y="4968617"/>
              <a:ext cx="444500" cy="0"/>
            </a:xfrm>
            <a:custGeom>
              <a:avLst/>
              <a:gdLst/>
              <a:ahLst/>
              <a:cxnLst/>
              <a:rect l="l" t="t" r="r" b="b"/>
              <a:pathLst>
                <a:path w="444500">
                  <a:moveTo>
                    <a:pt x="0" y="0"/>
                  </a:moveTo>
                  <a:lnTo>
                    <a:pt x="9143" y="0"/>
                  </a:lnTo>
                </a:path>
                <a:path w="444500">
                  <a:moveTo>
                    <a:pt x="182880" y="0"/>
                  </a:moveTo>
                  <a:lnTo>
                    <a:pt x="227076" y="0"/>
                  </a:lnTo>
                </a:path>
                <a:path w="444500">
                  <a:moveTo>
                    <a:pt x="313944" y="0"/>
                  </a:moveTo>
                  <a:lnTo>
                    <a:pt x="444246" y="0"/>
                  </a:lnTo>
                </a:path>
              </a:pathLst>
            </a:custGeom>
            <a:ln w="8382">
              <a:solidFill>
                <a:srgbClr val="000000"/>
              </a:solidFill>
            </a:ln>
          </p:spPr>
          <p:txBody>
            <a:bodyPr wrap="square" lIns="0" tIns="0" rIns="0" bIns="0" rtlCol="0"/>
            <a:lstStyle/>
            <a:p>
              <a:endParaRPr/>
            </a:p>
          </p:txBody>
        </p:sp>
        <p:sp>
          <p:nvSpPr>
            <p:cNvPr id="114" name="object 114"/>
            <p:cNvSpPr/>
            <p:nvPr/>
          </p:nvSpPr>
          <p:spPr>
            <a:xfrm>
              <a:off x="823722" y="4977380"/>
              <a:ext cx="444500" cy="0"/>
            </a:xfrm>
            <a:custGeom>
              <a:avLst/>
              <a:gdLst/>
              <a:ahLst/>
              <a:cxnLst/>
              <a:rect l="l" t="t" r="r" b="b"/>
              <a:pathLst>
                <a:path w="444500">
                  <a:moveTo>
                    <a:pt x="0" y="0"/>
                  </a:moveTo>
                  <a:lnTo>
                    <a:pt x="9143" y="0"/>
                  </a:lnTo>
                </a:path>
                <a:path w="444500">
                  <a:moveTo>
                    <a:pt x="174497" y="0"/>
                  </a:moveTo>
                  <a:lnTo>
                    <a:pt x="227075" y="0"/>
                  </a:lnTo>
                </a:path>
                <a:path w="444500">
                  <a:moveTo>
                    <a:pt x="244602" y="0"/>
                  </a:moveTo>
                  <a:lnTo>
                    <a:pt x="252984" y="0"/>
                  </a:lnTo>
                </a:path>
                <a:path w="444500">
                  <a:moveTo>
                    <a:pt x="305562" y="0"/>
                  </a:moveTo>
                  <a:lnTo>
                    <a:pt x="444246" y="0"/>
                  </a:lnTo>
                </a:path>
              </a:pathLst>
            </a:custGeom>
            <a:ln w="9144">
              <a:solidFill>
                <a:srgbClr val="000000"/>
              </a:solidFill>
            </a:ln>
          </p:spPr>
          <p:txBody>
            <a:bodyPr wrap="square" lIns="0" tIns="0" rIns="0" bIns="0" rtlCol="0"/>
            <a:lstStyle/>
            <a:p>
              <a:endParaRPr/>
            </a:p>
          </p:txBody>
        </p:sp>
        <p:sp>
          <p:nvSpPr>
            <p:cNvPr id="115" name="object 115"/>
            <p:cNvSpPr/>
            <p:nvPr/>
          </p:nvSpPr>
          <p:spPr>
            <a:xfrm>
              <a:off x="823722" y="4986143"/>
              <a:ext cx="453390" cy="0"/>
            </a:xfrm>
            <a:custGeom>
              <a:avLst/>
              <a:gdLst/>
              <a:ahLst/>
              <a:cxnLst/>
              <a:rect l="l" t="t" r="r" b="b"/>
              <a:pathLst>
                <a:path w="453390">
                  <a:moveTo>
                    <a:pt x="0" y="0"/>
                  </a:moveTo>
                  <a:lnTo>
                    <a:pt x="9143" y="0"/>
                  </a:lnTo>
                </a:path>
                <a:path w="453390">
                  <a:moveTo>
                    <a:pt x="174497" y="0"/>
                  </a:moveTo>
                  <a:lnTo>
                    <a:pt x="261365" y="0"/>
                  </a:lnTo>
                </a:path>
                <a:path w="453390">
                  <a:moveTo>
                    <a:pt x="305562" y="0"/>
                  </a:moveTo>
                  <a:lnTo>
                    <a:pt x="453390" y="0"/>
                  </a:lnTo>
                </a:path>
              </a:pathLst>
            </a:custGeom>
            <a:ln w="8382">
              <a:solidFill>
                <a:srgbClr val="000000"/>
              </a:solidFill>
            </a:ln>
          </p:spPr>
          <p:txBody>
            <a:bodyPr wrap="square" lIns="0" tIns="0" rIns="0" bIns="0" rtlCol="0"/>
            <a:lstStyle/>
            <a:p>
              <a:endParaRPr/>
            </a:p>
          </p:txBody>
        </p:sp>
        <p:sp>
          <p:nvSpPr>
            <p:cNvPr id="116" name="object 116"/>
            <p:cNvSpPr/>
            <p:nvPr/>
          </p:nvSpPr>
          <p:spPr>
            <a:xfrm>
              <a:off x="823722" y="4994906"/>
              <a:ext cx="453390" cy="0"/>
            </a:xfrm>
            <a:custGeom>
              <a:avLst/>
              <a:gdLst/>
              <a:ahLst/>
              <a:cxnLst/>
              <a:rect l="l" t="t" r="r" b="b"/>
              <a:pathLst>
                <a:path w="453390">
                  <a:moveTo>
                    <a:pt x="0" y="0"/>
                  </a:moveTo>
                  <a:lnTo>
                    <a:pt x="9143" y="0"/>
                  </a:lnTo>
                </a:path>
                <a:path w="453390">
                  <a:moveTo>
                    <a:pt x="166115" y="0"/>
                  </a:moveTo>
                  <a:lnTo>
                    <a:pt x="270509" y="0"/>
                  </a:lnTo>
                </a:path>
                <a:path w="453390">
                  <a:moveTo>
                    <a:pt x="305562" y="0"/>
                  </a:moveTo>
                  <a:lnTo>
                    <a:pt x="453390" y="0"/>
                  </a:lnTo>
                </a:path>
              </a:pathLst>
            </a:custGeom>
            <a:ln w="9144">
              <a:solidFill>
                <a:srgbClr val="000000"/>
              </a:solidFill>
            </a:ln>
          </p:spPr>
          <p:txBody>
            <a:bodyPr wrap="square" lIns="0" tIns="0" rIns="0" bIns="0" rtlCol="0"/>
            <a:lstStyle/>
            <a:p>
              <a:endParaRPr/>
            </a:p>
          </p:txBody>
        </p:sp>
        <p:sp>
          <p:nvSpPr>
            <p:cNvPr id="117" name="object 117"/>
            <p:cNvSpPr/>
            <p:nvPr/>
          </p:nvSpPr>
          <p:spPr>
            <a:xfrm>
              <a:off x="823722" y="5003669"/>
              <a:ext cx="444500" cy="0"/>
            </a:xfrm>
            <a:custGeom>
              <a:avLst/>
              <a:gdLst/>
              <a:ahLst/>
              <a:cxnLst/>
              <a:rect l="l" t="t" r="r" b="b"/>
              <a:pathLst>
                <a:path w="444500">
                  <a:moveTo>
                    <a:pt x="0" y="0"/>
                  </a:moveTo>
                  <a:lnTo>
                    <a:pt x="9143" y="0"/>
                  </a:lnTo>
                </a:path>
                <a:path w="444500">
                  <a:moveTo>
                    <a:pt x="166115" y="0"/>
                  </a:moveTo>
                  <a:lnTo>
                    <a:pt x="227075" y="0"/>
                  </a:lnTo>
                </a:path>
                <a:path w="444500">
                  <a:moveTo>
                    <a:pt x="235458" y="0"/>
                  </a:moveTo>
                  <a:lnTo>
                    <a:pt x="278892" y="0"/>
                  </a:lnTo>
                </a:path>
                <a:path w="444500">
                  <a:moveTo>
                    <a:pt x="305562" y="0"/>
                  </a:moveTo>
                  <a:lnTo>
                    <a:pt x="444246" y="0"/>
                  </a:lnTo>
                </a:path>
              </a:pathLst>
            </a:custGeom>
            <a:ln w="8382">
              <a:solidFill>
                <a:srgbClr val="000000"/>
              </a:solidFill>
            </a:ln>
          </p:spPr>
          <p:txBody>
            <a:bodyPr wrap="square" lIns="0" tIns="0" rIns="0" bIns="0" rtlCol="0"/>
            <a:lstStyle/>
            <a:p>
              <a:endParaRPr/>
            </a:p>
          </p:txBody>
        </p:sp>
        <p:sp>
          <p:nvSpPr>
            <p:cNvPr id="118" name="object 118"/>
            <p:cNvSpPr/>
            <p:nvPr/>
          </p:nvSpPr>
          <p:spPr>
            <a:xfrm>
              <a:off x="823722" y="5012432"/>
              <a:ext cx="444500" cy="0"/>
            </a:xfrm>
            <a:custGeom>
              <a:avLst/>
              <a:gdLst/>
              <a:ahLst/>
              <a:cxnLst/>
              <a:rect l="l" t="t" r="r" b="b"/>
              <a:pathLst>
                <a:path w="444500">
                  <a:moveTo>
                    <a:pt x="0" y="0"/>
                  </a:moveTo>
                  <a:lnTo>
                    <a:pt x="9143" y="0"/>
                  </a:lnTo>
                </a:path>
                <a:path w="444500">
                  <a:moveTo>
                    <a:pt x="156972" y="0"/>
                  </a:moveTo>
                  <a:lnTo>
                    <a:pt x="227075" y="0"/>
                  </a:lnTo>
                </a:path>
                <a:path w="444500">
                  <a:moveTo>
                    <a:pt x="244602" y="0"/>
                  </a:moveTo>
                  <a:lnTo>
                    <a:pt x="305562" y="0"/>
                  </a:lnTo>
                </a:path>
                <a:path w="444500">
                  <a:moveTo>
                    <a:pt x="313944" y="0"/>
                  </a:moveTo>
                  <a:lnTo>
                    <a:pt x="444246" y="0"/>
                  </a:lnTo>
                </a:path>
              </a:pathLst>
            </a:custGeom>
            <a:ln w="9144">
              <a:solidFill>
                <a:srgbClr val="000000"/>
              </a:solidFill>
            </a:ln>
          </p:spPr>
          <p:txBody>
            <a:bodyPr wrap="square" lIns="0" tIns="0" rIns="0" bIns="0" rtlCol="0"/>
            <a:lstStyle/>
            <a:p>
              <a:endParaRPr/>
            </a:p>
          </p:txBody>
        </p:sp>
        <p:sp>
          <p:nvSpPr>
            <p:cNvPr id="119" name="object 119"/>
            <p:cNvSpPr/>
            <p:nvPr/>
          </p:nvSpPr>
          <p:spPr>
            <a:xfrm>
              <a:off x="823722" y="5021195"/>
              <a:ext cx="444500" cy="0"/>
            </a:xfrm>
            <a:custGeom>
              <a:avLst/>
              <a:gdLst/>
              <a:ahLst/>
              <a:cxnLst/>
              <a:rect l="l" t="t" r="r" b="b"/>
              <a:pathLst>
                <a:path w="444500">
                  <a:moveTo>
                    <a:pt x="0" y="0"/>
                  </a:moveTo>
                  <a:lnTo>
                    <a:pt x="9143" y="0"/>
                  </a:lnTo>
                </a:path>
                <a:path w="444500">
                  <a:moveTo>
                    <a:pt x="148590" y="0"/>
                  </a:moveTo>
                  <a:lnTo>
                    <a:pt x="227076" y="0"/>
                  </a:lnTo>
                </a:path>
                <a:path w="444500">
                  <a:moveTo>
                    <a:pt x="252984" y="0"/>
                  </a:moveTo>
                  <a:lnTo>
                    <a:pt x="261365" y="0"/>
                  </a:lnTo>
                </a:path>
                <a:path w="444500">
                  <a:moveTo>
                    <a:pt x="270509" y="0"/>
                  </a:moveTo>
                  <a:lnTo>
                    <a:pt x="288035" y="0"/>
                  </a:lnTo>
                </a:path>
                <a:path w="444500">
                  <a:moveTo>
                    <a:pt x="296418" y="0"/>
                  </a:moveTo>
                  <a:lnTo>
                    <a:pt x="444246" y="0"/>
                  </a:lnTo>
                </a:path>
              </a:pathLst>
            </a:custGeom>
            <a:ln w="8382">
              <a:solidFill>
                <a:srgbClr val="000000"/>
              </a:solidFill>
            </a:ln>
          </p:spPr>
          <p:txBody>
            <a:bodyPr wrap="square" lIns="0" tIns="0" rIns="0" bIns="0" rtlCol="0"/>
            <a:lstStyle/>
            <a:p>
              <a:endParaRPr/>
            </a:p>
          </p:txBody>
        </p:sp>
        <p:sp>
          <p:nvSpPr>
            <p:cNvPr id="120" name="object 120"/>
            <p:cNvSpPr/>
            <p:nvPr/>
          </p:nvSpPr>
          <p:spPr>
            <a:xfrm>
              <a:off x="823722" y="5029958"/>
              <a:ext cx="584200" cy="9525"/>
            </a:xfrm>
            <a:custGeom>
              <a:avLst/>
              <a:gdLst/>
              <a:ahLst/>
              <a:cxnLst/>
              <a:rect l="l" t="t" r="r" b="b"/>
              <a:pathLst>
                <a:path w="584200" h="9525">
                  <a:moveTo>
                    <a:pt x="156972" y="0"/>
                  </a:moveTo>
                  <a:lnTo>
                    <a:pt x="227075" y="0"/>
                  </a:lnTo>
                </a:path>
                <a:path w="584200" h="9525">
                  <a:moveTo>
                    <a:pt x="252984" y="0"/>
                  </a:moveTo>
                  <a:lnTo>
                    <a:pt x="296418" y="0"/>
                  </a:lnTo>
                </a:path>
                <a:path w="584200" h="9525">
                  <a:moveTo>
                    <a:pt x="313944" y="0"/>
                  </a:moveTo>
                  <a:lnTo>
                    <a:pt x="427481" y="0"/>
                  </a:lnTo>
                </a:path>
                <a:path w="584200" h="9525">
                  <a:moveTo>
                    <a:pt x="575310" y="0"/>
                  </a:moveTo>
                  <a:lnTo>
                    <a:pt x="583691" y="0"/>
                  </a:lnTo>
                </a:path>
                <a:path w="584200" h="9525">
                  <a:moveTo>
                    <a:pt x="0" y="9144"/>
                  </a:moveTo>
                  <a:lnTo>
                    <a:pt x="9143" y="9144"/>
                  </a:lnTo>
                </a:path>
                <a:path w="584200" h="9525">
                  <a:moveTo>
                    <a:pt x="148590" y="9144"/>
                  </a:moveTo>
                  <a:lnTo>
                    <a:pt x="156972" y="9144"/>
                  </a:lnTo>
                </a:path>
                <a:path w="584200" h="9525">
                  <a:moveTo>
                    <a:pt x="174497" y="9144"/>
                  </a:moveTo>
                  <a:lnTo>
                    <a:pt x="227075" y="9144"/>
                  </a:lnTo>
                </a:path>
                <a:path w="584200" h="9525">
                  <a:moveTo>
                    <a:pt x="252984" y="9144"/>
                  </a:moveTo>
                  <a:lnTo>
                    <a:pt x="296418" y="9144"/>
                  </a:lnTo>
                </a:path>
                <a:path w="584200" h="9525">
                  <a:moveTo>
                    <a:pt x="322325" y="9144"/>
                  </a:moveTo>
                  <a:lnTo>
                    <a:pt x="427481" y="9144"/>
                  </a:lnTo>
                </a:path>
              </a:pathLst>
            </a:custGeom>
            <a:ln w="9144">
              <a:solidFill>
                <a:srgbClr val="000000"/>
              </a:solidFill>
            </a:ln>
          </p:spPr>
          <p:txBody>
            <a:bodyPr wrap="square" lIns="0" tIns="0" rIns="0" bIns="0" rtlCol="0"/>
            <a:lstStyle/>
            <a:p>
              <a:endParaRPr/>
            </a:p>
          </p:txBody>
        </p:sp>
        <p:sp>
          <p:nvSpPr>
            <p:cNvPr id="121" name="object 121"/>
            <p:cNvSpPr/>
            <p:nvPr/>
          </p:nvSpPr>
          <p:spPr>
            <a:xfrm>
              <a:off x="815340" y="5047865"/>
              <a:ext cx="426720" cy="0"/>
            </a:xfrm>
            <a:custGeom>
              <a:avLst/>
              <a:gdLst/>
              <a:ahLst/>
              <a:cxnLst/>
              <a:rect l="l" t="t" r="r" b="b"/>
              <a:pathLst>
                <a:path w="426719">
                  <a:moveTo>
                    <a:pt x="0" y="0"/>
                  </a:moveTo>
                  <a:lnTo>
                    <a:pt x="8381" y="0"/>
                  </a:lnTo>
                </a:path>
                <a:path w="426719">
                  <a:moveTo>
                    <a:pt x="156972" y="0"/>
                  </a:moveTo>
                  <a:lnTo>
                    <a:pt x="226313" y="0"/>
                  </a:lnTo>
                </a:path>
                <a:path w="426719">
                  <a:moveTo>
                    <a:pt x="269747" y="0"/>
                  </a:moveTo>
                  <a:lnTo>
                    <a:pt x="313944" y="0"/>
                  </a:lnTo>
                </a:path>
                <a:path w="426719">
                  <a:moveTo>
                    <a:pt x="339851" y="0"/>
                  </a:moveTo>
                  <a:lnTo>
                    <a:pt x="426719" y="0"/>
                  </a:lnTo>
                </a:path>
              </a:pathLst>
            </a:custGeom>
            <a:ln w="8382">
              <a:solidFill>
                <a:srgbClr val="000000"/>
              </a:solidFill>
            </a:ln>
          </p:spPr>
          <p:txBody>
            <a:bodyPr wrap="square" lIns="0" tIns="0" rIns="0" bIns="0" rtlCol="0"/>
            <a:lstStyle/>
            <a:p>
              <a:endParaRPr/>
            </a:p>
          </p:txBody>
        </p:sp>
        <p:sp>
          <p:nvSpPr>
            <p:cNvPr id="122" name="object 122"/>
            <p:cNvSpPr/>
            <p:nvPr/>
          </p:nvSpPr>
          <p:spPr>
            <a:xfrm>
              <a:off x="815340" y="5056628"/>
              <a:ext cx="401320" cy="0"/>
            </a:xfrm>
            <a:custGeom>
              <a:avLst/>
              <a:gdLst/>
              <a:ahLst/>
              <a:cxnLst/>
              <a:rect l="l" t="t" r="r" b="b"/>
              <a:pathLst>
                <a:path w="401319">
                  <a:moveTo>
                    <a:pt x="0" y="0"/>
                  </a:moveTo>
                  <a:lnTo>
                    <a:pt x="8381" y="0"/>
                  </a:lnTo>
                </a:path>
                <a:path w="401319">
                  <a:moveTo>
                    <a:pt x="182879" y="0"/>
                  </a:moveTo>
                  <a:lnTo>
                    <a:pt x="226313" y="0"/>
                  </a:lnTo>
                </a:path>
                <a:path w="401319">
                  <a:moveTo>
                    <a:pt x="278891" y="0"/>
                  </a:moveTo>
                  <a:lnTo>
                    <a:pt x="322325" y="0"/>
                  </a:lnTo>
                </a:path>
                <a:path w="401319">
                  <a:moveTo>
                    <a:pt x="348234" y="0"/>
                  </a:moveTo>
                  <a:lnTo>
                    <a:pt x="400812" y="0"/>
                  </a:lnTo>
                </a:path>
              </a:pathLst>
            </a:custGeom>
            <a:ln w="9144">
              <a:solidFill>
                <a:srgbClr val="000000"/>
              </a:solidFill>
            </a:ln>
          </p:spPr>
          <p:txBody>
            <a:bodyPr wrap="square" lIns="0" tIns="0" rIns="0" bIns="0" rtlCol="0"/>
            <a:lstStyle/>
            <a:p>
              <a:endParaRPr/>
            </a:p>
          </p:txBody>
        </p:sp>
        <p:sp>
          <p:nvSpPr>
            <p:cNvPr id="123" name="object 123"/>
            <p:cNvSpPr/>
            <p:nvPr/>
          </p:nvSpPr>
          <p:spPr>
            <a:xfrm>
              <a:off x="815340" y="5065391"/>
              <a:ext cx="401320" cy="0"/>
            </a:xfrm>
            <a:custGeom>
              <a:avLst/>
              <a:gdLst/>
              <a:ahLst/>
              <a:cxnLst/>
              <a:rect l="l" t="t" r="r" b="b"/>
              <a:pathLst>
                <a:path w="401319">
                  <a:moveTo>
                    <a:pt x="0" y="0"/>
                  </a:moveTo>
                  <a:lnTo>
                    <a:pt x="8381" y="0"/>
                  </a:lnTo>
                </a:path>
                <a:path w="401319">
                  <a:moveTo>
                    <a:pt x="182879" y="0"/>
                  </a:moveTo>
                  <a:lnTo>
                    <a:pt x="226313" y="0"/>
                  </a:lnTo>
                </a:path>
                <a:path w="401319">
                  <a:moveTo>
                    <a:pt x="278891" y="0"/>
                  </a:moveTo>
                  <a:lnTo>
                    <a:pt x="296417" y="0"/>
                  </a:lnTo>
                </a:path>
                <a:path w="401319">
                  <a:moveTo>
                    <a:pt x="304800" y="0"/>
                  </a:moveTo>
                  <a:lnTo>
                    <a:pt x="322325" y="0"/>
                  </a:lnTo>
                </a:path>
                <a:path w="401319">
                  <a:moveTo>
                    <a:pt x="357378" y="0"/>
                  </a:moveTo>
                  <a:lnTo>
                    <a:pt x="400812" y="0"/>
                  </a:lnTo>
                </a:path>
              </a:pathLst>
            </a:custGeom>
            <a:ln w="8382">
              <a:solidFill>
                <a:srgbClr val="000000"/>
              </a:solidFill>
            </a:ln>
          </p:spPr>
          <p:txBody>
            <a:bodyPr wrap="square" lIns="0" tIns="0" rIns="0" bIns="0" rtlCol="0"/>
            <a:lstStyle/>
            <a:p>
              <a:endParaRPr/>
            </a:p>
          </p:txBody>
        </p:sp>
        <p:sp>
          <p:nvSpPr>
            <p:cNvPr id="124" name="object 124"/>
            <p:cNvSpPr/>
            <p:nvPr/>
          </p:nvSpPr>
          <p:spPr>
            <a:xfrm>
              <a:off x="815340" y="5074154"/>
              <a:ext cx="330835" cy="0"/>
            </a:xfrm>
            <a:custGeom>
              <a:avLst/>
              <a:gdLst/>
              <a:ahLst/>
              <a:cxnLst/>
              <a:rect l="l" t="t" r="r" b="b"/>
              <a:pathLst>
                <a:path w="330834">
                  <a:moveTo>
                    <a:pt x="0" y="0"/>
                  </a:moveTo>
                  <a:lnTo>
                    <a:pt x="8381" y="0"/>
                  </a:lnTo>
                </a:path>
                <a:path w="330834">
                  <a:moveTo>
                    <a:pt x="191262" y="0"/>
                  </a:moveTo>
                  <a:lnTo>
                    <a:pt x="226314" y="0"/>
                  </a:lnTo>
                </a:path>
                <a:path w="330834">
                  <a:moveTo>
                    <a:pt x="287273" y="0"/>
                  </a:moveTo>
                  <a:lnTo>
                    <a:pt x="330707" y="0"/>
                  </a:lnTo>
                </a:path>
              </a:pathLst>
            </a:custGeom>
            <a:ln w="9144">
              <a:solidFill>
                <a:srgbClr val="000000"/>
              </a:solidFill>
            </a:ln>
          </p:spPr>
          <p:txBody>
            <a:bodyPr wrap="square" lIns="0" tIns="0" rIns="0" bIns="0" rtlCol="0"/>
            <a:lstStyle/>
            <a:p>
              <a:endParaRPr/>
            </a:p>
          </p:txBody>
        </p:sp>
        <p:sp>
          <p:nvSpPr>
            <p:cNvPr id="125" name="object 125"/>
            <p:cNvSpPr/>
            <p:nvPr/>
          </p:nvSpPr>
          <p:spPr>
            <a:xfrm>
              <a:off x="815340" y="5082917"/>
              <a:ext cx="330835" cy="0"/>
            </a:xfrm>
            <a:custGeom>
              <a:avLst/>
              <a:gdLst/>
              <a:ahLst/>
              <a:cxnLst/>
              <a:rect l="l" t="t" r="r" b="b"/>
              <a:pathLst>
                <a:path w="330834">
                  <a:moveTo>
                    <a:pt x="0" y="0"/>
                  </a:moveTo>
                  <a:lnTo>
                    <a:pt x="8381" y="0"/>
                  </a:lnTo>
                </a:path>
                <a:path w="330834">
                  <a:moveTo>
                    <a:pt x="156972" y="0"/>
                  </a:moveTo>
                  <a:lnTo>
                    <a:pt x="165353" y="0"/>
                  </a:lnTo>
                </a:path>
                <a:path w="330834">
                  <a:moveTo>
                    <a:pt x="182879" y="0"/>
                  </a:moveTo>
                  <a:lnTo>
                    <a:pt x="235457" y="0"/>
                  </a:lnTo>
                </a:path>
                <a:path w="330834">
                  <a:moveTo>
                    <a:pt x="287273" y="0"/>
                  </a:moveTo>
                  <a:lnTo>
                    <a:pt x="330707" y="0"/>
                  </a:lnTo>
                </a:path>
              </a:pathLst>
            </a:custGeom>
            <a:ln w="8382">
              <a:solidFill>
                <a:srgbClr val="000000"/>
              </a:solidFill>
            </a:ln>
          </p:spPr>
          <p:txBody>
            <a:bodyPr wrap="square" lIns="0" tIns="0" rIns="0" bIns="0" rtlCol="0"/>
            <a:lstStyle/>
            <a:p>
              <a:endParaRPr/>
            </a:p>
          </p:txBody>
        </p:sp>
        <p:sp>
          <p:nvSpPr>
            <p:cNvPr id="126" name="object 126"/>
            <p:cNvSpPr/>
            <p:nvPr/>
          </p:nvSpPr>
          <p:spPr>
            <a:xfrm>
              <a:off x="815340" y="5091680"/>
              <a:ext cx="340360" cy="0"/>
            </a:xfrm>
            <a:custGeom>
              <a:avLst/>
              <a:gdLst/>
              <a:ahLst/>
              <a:cxnLst/>
              <a:rect l="l" t="t" r="r" b="b"/>
              <a:pathLst>
                <a:path w="340359">
                  <a:moveTo>
                    <a:pt x="0" y="0"/>
                  </a:moveTo>
                  <a:lnTo>
                    <a:pt x="8381" y="0"/>
                  </a:lnTo>
                </a:path>
                <a:path w="340359">
                  <a:moveTo>
                    <a:pt x="174497" y="0"/>
                  </a:moveTo>
                  <a:lnTo>
                    <a:pt x="217931" y="0"/>
                  </a:lnTo>
                </a:path>
                <a:path w="340359">
                  <a:moveTo>
                    <a:pt x="226313" y="0"/>
                  </a:moveTo>
                  <a:lnTo>
                    <a:pt x="235457" y="0"/>
                  </a:lnTo>
                </a:path>
                <a:path w="340359">
                  <a:moveTo>
                    <a:pt x="287273" y="0"/>
                  </a:moveTo>
                  <a:lnTo>
                    <a:pt x="313943" y="0"/>
                  </a:lnTo>
                </a:path>
                <a:path w="340359">
                  <a:moveTo>
                    <a:pt x="322325" y="0"/>
                  </a:moveTo>
                  <a:lnTo>
                    <a:pt x="339851" y="0"/>
                  </a:lnTo>
                </a:path>
              </a:pathLst>
            </a:custGeom>
            <a:ln w="9144">
              <a:solidFill>
                <a:srgbClr val="000000"/>
              </a:solidFill>
            </a:ln>
          </p:spPr>
          <p:txBody>
            <a:bodyPr wrap="square" lIns="0" tIns="0" rIns="0" bIns="0" rtlCol="0"/>
            <a:lstStyle/>
            <a:p>
              <a:endParaRPr/>
            </a:p>
          </p:txBody>
        </p:sp>
        <p:sp>
          <p:nvSpPr>
            <p:cNvPr id="127" name="object 127"/>
            <p:cNvSpPr/>
            <p:nvPr/>
          </p:nvSpPr>
          <p:spPr>
            <a:xfrm>
              <a:off x="806958" y="5100443"/>
              <a:ext cx="348615" cy="0"/>
            </a:xfrm>
            <a:custGeom>
              <a:avLst/>
              <a:gdLst/>
              <a:ahLst/>
              <a:cxnLst/>
              <a:rect l="l" t="t" r="r" b="b"/>
              <a:pathLst>
                <a:path w="348615">
                  <a:moveTo>
                    <a:pt x="0" y="0"/>
                  </a:moveTo>
                  <a:lnTo>
                    <a:pt x="16764" y="0"/>
                  </a:lnTo>
                </a:path>
                <a:path w="348615">
                  <a:moveTo>
                    <a:pt x="173736" y="0"/>
                  </a:moveTo>
                  <a:lnTo>
                    <a:pt x="252222" y="0"/>
                  </a:lnTo>
                </a:path>
                <a:path w="348615">
                  <a:moveTo>
                    <a:pt x="304800" y="0"/>
                  </a:moveTo>
                  <a:lnTo>
                    <a:pt x="348234" y="0"/>
                  </a:lnTo>
                </a:path>
              </a:pathLst>
            </a:custGeom>
            <a:ln w="8382">
              <a:solidFill>
                <a:srgbClr val="000000"/>
              </a:solidFill>
            </a:ln>
          </p:spPr>
          <p:txBody>
            <a:bodyPr wrap="square" lIns="0" tIns="0" rIns="0" bIns="0" rtlCol="0"/>
            <a:lstStyle/>
            <a:p>
              <a:endParaRPr/>
            </a:p>
          </p:txBody>
        </p:sp>
        <p:sp>
          <p:nvSpPr>
            <p:cNvPr id="128" name="object 128"/>
            <p:cNvSpPr/>
            <p:nvPr/>
          </p:nvSpPr>
          <p:spPr>
            <a:xfrm>
              <a:off x="806958" y="5109206"/>
              <a:ext cx="356870" cy="0"/>
            </a:xfrm>
            <a:custGeom>
              <a:avLst/>
              <a:gdLst/>
              <a:ahLst/>
              <a:cxnLst/>
              <a:rect l="l" t="t" r="r" b="b"/>
              <a:pathLst>
                <a:path w="356869">
                  <a:moveTo>
                    <a:pt x="0" y="0"/>
                  </a:moveTo>
                  <a:lnTo>
                    <a:pt x="16764" y="0"/>
                  </a:lnTo>
                </a:path>
                <a:path w="356869">
                  <a:moveTo>
                    <a:pt x="173736" y="0"/>
                  </a:moveTo>
                  <a:lnTo>
                    <a:pt x="234695" y="0"/>
                  </a:lnTo>
                </a:path>
                <a:path w="356869">
                  <a:moveTo>
                    <a:pt x="243839" y="0"/>
                  </a:moveTo>
                  <a:lnTo>
                    <a:pt x="252221" y="0"/>
                  </a:lnTo>
                </a:path>
                <a:path w="356869">
                  <a:moveTo>
                    <a:pt x="313182" y="0"/>
                  </a:moveTo>
                  <a:lnTo>
                    <a:pt x="322326" y="0"/>
                  </a:lnTo>
                </a:path>
                <a:path w="356869">
                  <a:moveTo>
                    <a:pt x="330708" y="0"/>
                  </a:moveTo>
                  <a:lnTo>
                    <a:pt x="356616" y="0"/>
                  </a:lnTo>
                </a:path>
              </a:pathLst>
            </a:custGeom>
            <a:ln w="9144">
              <a:solidFill>
                <a:srgbClr val="000000"/>
              </a:solidFill>
            </a:ln>
          </p:spPr>
          <p:txBody>
            <a:bodyPr wrap="square" lIns="0" tIns="0" rIns="0" bIns="0" rtlCol="0"/>
            <a:lstStyle/>
            <a:p>
              <a:endParaRPr/>
            </a:p>
          </p:txBody>
        </p:sp>
        <p:sp>
          <p:nvSpPr>
            <p:cNvPr id="129" name="object 129"/>
            <p:cNvSpPr/>
            <p:nvPr/>
          </p:nvSpPr>
          <p:spPr>
            <a:xfrm>
              <a:off x="797813" y="5117969"/>
              <a:ext cx="375285" cy="0"/>
            </a:xfrm>
            <a:custGeom>
              <a:avLst/>
              <a:gdLst/>
              <a:ahLst/>
              <a:cxnLst/>
              <a:rect l="l" t="t" r="r" b="b"/>
              <a:pathLst>
                <a:path w="375284">
                  <a:moveTo>
                    <a:pt x="0" y="0"/>
                  </a:moveTo>
                  <a:lnTo>
                    <a:pt x="25907" y="0"/>
                  </a:lnTo>
                </a:path>
                <a:path w="375284">
                  <a:moveTo>
                    <a:pt x="182879" y="0"/>
                  </a:moveTo>
                  <a:lnTo>
                    <a:pt x="226314" y="0"/>
                  </a:lnTo>
                </a:path>
                <a:path w="375284">
                  <a:moveTo>
                    <a:pt x="235458" y="0"/>
                  </a:moveTo>
                  <a:lnTo>
                    <a:pt x="270510" y="0"/>
                  </a:lnTo>
                </a:path>
                <a:path w="375284">
                  <a:moveTo>
                    <a:pt x="322326" y="0"/>
                  </a:moveTo>
                  <a:lnTo>
                    <a:pt x="348234" y="0"/>
                  </a:lnTo>
                </a:path>
                <a:path w="375284">
                  <a:moveTo>
                    <a:pt x="357377" y="0"/>
                  </a:moveTo>
                  <a:lnTo>
                    <a:pt x="374903" y="0"/>
                  </a:lnTo>
                </a:path>
              </a:pathLst>
            </a:custGeom>
            <a:ln w="8382">
              <a:solidFill>
                <a:srgbClr val="000000"/>
              </a:solidFill>
            </a:ln>
          </p:spPr>
          <p:txBody>
            <a:bodyPr wrap="square" lIns="0" tIns="0" rIns="0" bIns="0" rtlCol="0"/>
            <a:lstStyle/>
            <a:p>
              <a:endParaRPr/>
            </a:p>
          </p:txBody>
        </p:sp>
        <p:sp>
          <p:nvSpPr>
            <p:cNvPr id="130" name="object 130"/>
            <p:cNvSpPr/>
            <p:nvPr/>
          </p:nvSpPr>
          <p:spPr>
            <a:xfrm>
              <a:off x="789431" y="5126732"/>
              <a:ext cx="574675" cy="0"/>
            </a:xfrm>
            <a:custGeom>
              <a:avLst/>
              <a:gdLst/>
              <a:ahLst/>
              <a:cxnLst/>
              <a:rect l="l" t="t" r="r" b="b"/>
              <a:pathLst>
                <a:path w="574675">
                  <a:moveTo>
                    <a:pt x="0" y="0"/>
                  </a:moveTo>
                  <a:lnTo>
                    <a:pt x="34290" y="0"/>
                  </a:lnTo>
                </a:path>
                <a:path w="574675">
                  <a:moveTo>
                    <a:pt x="191262" y="0"/>
                  </a:moveTo>
                  <a:lnTo>
                    <a:pt x="234696" y="0"/>
                  </a:lnTo>
                </a:path>
                <a:path w="574675">
                  <a:moveTo>
                    <a:pt x="252222" y="0"/>
                  </a:moveTo>
                  <a:lnTo>
                    <a:pt x="261365" y="0"/>
                  </a:lnTo>
                </a:path>
                <a:path w="574675">
                  <a:moveTo>
                    <a:pt x="269748" y="0"/>
                  </a:moveTo>
                  <a:lnTo>
                    <a:pt x="278892" y="0"/>
                  </a:lnTo>
                </a:path>
                <a:path w="574675">
                  <a:moveTo>
                    <a:pt x="339852" y="0"/>
                  </a:moveTo>
                  <a:lnTo>
                    <a:pt x="348234" y="0"/>
                  </a:lnTo>
                </a:path>
                <a:path w="574675">
                  <a:moveTo>
                    <a:pt x="356616" y="0"/>
                  </a:moveTo>
                  <a:lnTo>
                    <a:pt x="383285" y="0"/>
                  </a:lnTo>
                </a:path>
                <a:path w="574675">
                  <a:moveTo>
                    <a:pt x="452628" y="0"/>
                  </a:moveTo>
                  <a:lnTo>
                    <a:pt x="513588" y="0"/>
                  </a:lnTo>
                </a:path>
                <a:path w="574675">
                  <a:moveTo>
                    <a:pt x="522731" y="0"/>
                  </a:moveTo>
                  <a:lnTo>
                    <a:pt x="574547" y="0"/>
                  </a:lnTo>
                </a:path>
              </a:pathLst>
            </a:custGeom>
            <a:ln w="9144">
              <a:solidFill>
                <a:srgbClr val="000000"/>
              </a:solidFill>
            </a:ln>
          </p:spPr>
          <p:txBody>
            <a:bodyPr wrap="square" lIns="0" tIns="0" rIns="0" bIns="0" rtlCol="0"/>
            <a:lstStyle/>
            <a:p>
              <a:endParaRPr/>
            </a:p>
          </p:txBody>
        </p:sp>
        <p:sp>
          <p:nvSpPr>
            <p:cNvPr id="131" name="object 131"/>
            <p:cNvSpPr/>
            <p:nvPr/>
          </p:nvSpPr>
          <p:spPr>
            <a:xfrm>
              <a:off x="789431" y="5135495"/>
              <a:ext cx="548640" cy="0"/>
            </a:xfrm>
            <a:custGeom>
              <a:avLst/>
              <a:gdLst/>
              <a:ahLst/>
              <a:cxnLst/>
              <a:rect l="l" t="t" r="r" b="b"/>
              <a:pathLst>
                <a:path w="548640">
                  <a:moveTo>
                    <a:pt x="0" y="0"/>
                  </a:moveTo>
                  <a:lnTo>
                    <a:pt x="34290" y="0"/>
                  </a:lnTo>
                </a:path>
                <a:path w="548640">
                  <a:moveTo>
                    <a:pt x="182880" y="0"/>
                  </a:moveTo>
                  <a:lnTo>
                    <a:pt x="234696" y="0"/>
                  </a:lnTo>
                </a:path>
                <a:path w="548640">
                  <a:moveTo>
                    <a:pt x="252222" y="0"/>
                  </a:moveTo>
                  <a:lnTo>
                    <a:pt x="269747" y="0"/>
                  </a:lnTo>
                </a:path>
                <a:path w="548640">
                  <a:moveTo>
                    <a:pt x="278892" y="0"/>
                  </a:moveTo>
                  <a:lnTo>
                    <a:pt x="287274" y="0"/>
                  </a:lnTo>
                </a:path>
                <a:path w="548640">
                  <a:moveTo>
                    <a:pt x="339852" y="0"/>
                  </a:moveTo>
                  <a:lnTo>
                    <a:pt x="391668" y="0"/>
                  </a:lnTo>
                </a:path>
                <a:path w="548640">
                  <a:moveTo>
                    <a:pt x="461772" y="0"/>
                  </a:moveTo>
                  <a:lnTo>
                    <a:pt x="496062" y="0"/>
                  </a:lnTo>
                </a:path>
                <a:path w="548640">
                  <a:moveTo>
                    <a:pt x="531114" y="0"/>
                  </a:moveTo>
                  <a:lnTo>
                    <a:pt x="548640" y="0"/>
                  </a:lnTo>
                </a:path>
              </a:pathLst>
            </a:custGeom>
            <a:ln w="8382">
              <a:solidFill>
                <a:srgbClr val="000000"/>
              </a:solidFill>
            </a:ln>
          </p:spPr>
          <p:txBody>
            <a:bodyPr wrap="square" lIns="0" tIns="0" rIns="0" bIns="0" rtlCol="0"/>
            <a:lstStyle/>
            <a:p>
              <a:endParaRPr/>
            </a:p>
          </p:txBody>
        </p:sp>
        <p:sp>
          <p:nvSpPr>
            <p:cNvPr id="132" name="object 132"/>
            <p:cNvSpPr/>
            <p:nvPr/>
          </p:nvSpPr>
          <p:spPr>
            <a:xfrm>
              <a:off x="780288" y="5144258"/>
              <a:ext cx="549910" cy="0"/>
            </a:xfrm>
            <a:custGeom>
              <a:avLst/>
              <a:gdLst/>
              <a:ahLst/>
              <a:cxnLst/>
              <a:rect l="l" t="t" r="r" b="b"/>
              <a:pathLst>
                <a:path w="549910">
                  <a:moveTo>
                    <a:pt x="0" y="0"/>
                  </a:moveTo>
                  <a:lnTo>
                    <a:pt x="17526" y="0"/>
                  </a:lnTo>
                </a:path>
                <a:path w="549910">
                  <a:moveTo>
                    <a:pt x="35052" y="0"/>
                  </a:moveTo>
                  <a:lnTo>
                    <a:pt x="43434" y="0"/>
                  </a:lnTo>
                </a:path>
                <a:path w="549910">
                  <a:moveTo>
                    <a:pt x="200406" y="0"/>
                  </a:moveTo>
                  <a:lnTo>
                    <a:pt x="243840" y="0"/>
                  </a:lnTo>
                </a:path>
                <a:path w="549910">
                  <a:moveTo>
                    <a:pt x="270509" y="0"/>
                  </a:moveTo>
                  <a:lnTo>
                    <a:pt x="278891" y="0"/>
                  </a:lnTo>
                </a:path>
                <a:path w="549910">
                  <a:moveTo>
                    <a:pt x="288036" y="0"/>
                  </a:moveTo>
                  <a:lnTo>
                    <a:pt x="304800" y="0"/>
                  </a:lnTo>
                </a:path>
                <a:path w="549910">
                  <a:moveTo>
                    <a:pt x="357378" y="0"/>
                  </a:moveTo>
                  <a:lnTo>
                    <a:pt x="400812" y="0"/>
                  </a:lnTo>
                </a:path>
                <a:path w="549910">
                  <a:moveTo>
                    <a:pt x="487680" y="0"/>
                  </a:moveTo>
                  <a:lnTo>
                    <a:pt x="514350" y="0"/>
                  </a:lnTo>
                </a:path>
                <a:path w="549910">
                  <a:moveTo>
                    <a:pt x="540258" y="0"/>
                  </a:moveTo>
                  <a:lnTo>
                    <a:pt x="549402" y="0"/>
                  </a:lnTo>
                </a:path>
              </a:pathLst>
            </a:custGeom>
            <a:ln w="9144">
              <a:solidFill>
                <a:srgbClr val="000000"/>
              </a:solidFill>
            </a:ln>
          </p:spPr>
          <p:txBody>
            <a:bodyPr wrap="square" lIns="0" tIns="0" rIns="0" bIns="0" rtlCol="0"/>
            <a:lstStyle/>
            <a:p>
              <a:endParaRPr/>
            </a:p>
          </p:txBody>
        </p:sp>
        <p:sp>
          <p:nvSpPr>
            <p:cNvPr id="133" name="object 133"/>
            <p:cNvSpPr/>
            <p:nvPr/>
          </p:nvSpPr>
          <p:spPr>
            <a:xfrm>
              <a:off x="780288" y="5153021"/>
              <a:ext cx="514350" cy="0"/>
            </a:xfrm>
            <a:custGeom>
              <a:avLst/>
              <a:gdLst/>
              <a:ahLst/>
              <a:cxnLst/>
              <a:rect l="l" t="t" r="r" b="b"/>
              <a:pathLst>
                <a:path w="514350">
                  <a:moveTo>
                    <a:pt x="0" y="0"/>
                  </a:moveTo>
                  <a:lnTo>
                    <a:pt x="9143" y="0"/>
                  </a:lnTo>
                </a:path>
                <a:path w="514350">
                  <a:moveTo>
                    <a:pt x="35052" y="0"/>
                  </a:moveTo>
                  <a:lnTo>
                    <a:pt x="43434" y="0"/>
                  </a:lnTo>
                </a:path>
                <a:path w="514350">
                  <a:moveTo>
                    <a:pt x="192024" y="0"/>
                  </a:moveTo>
                  <a:lnTo>
                    <a:pt x="252984" y="0"/>
                  </a:lnTo>
                </a:path>
                <a:path w="514350">
                  <a:moveTo>
                    <a:pt x="270509" y="0"/>
                  </a:moveTo>
                  <a:lnTo>
                    <a:pt x="288035" y="0"/>
                  </a:lnTo>
                </a:path>
                <a:path w="514350">
                  <a:moveTo>
                    <a:pt x="296418" y="0"/>
                  </a:moveTo>
                  <a:lnTo>
                    <a:pt x="304800" y="0"/>
                  </a:lnTo>
                </a:path>
                <a:path w="514350">
                  <a:moveTo>
                    <a:pt x="357378" y="0"/>
                  </a:moveTo>
                  <a:lnTo>
                    <a:pt x="374903" y="0"/>
                  </a:lnTo>
                </a:path>
                <a:path w="514350">
                  <a:moveTo>
                    <a:pt x="392430" y="0"/>
                  </a:moveTo>
                  <a:lnTo>
                    <a:pt x="409956" y="0"/>
                  </a:lnTo>
                </a:path>
                <a:path w="514350">
                  <a:moveTo>
                    <a:pt x="496824" y="0"/>
                  </a:moveTo>
                  <a:lnTo>
                    <a:pt x="514350" y="0"/>
                  </a:lnTo>
                </a:path>
              </a:pathLst>
            </a:custGeom>
            <a:ln w="8382">
              <a:solidFill>
                <a:srgbClr val="000000"/>
              </a:solidFill>
            </a:ln>
          </p:spPr>
          <p:txBody>
            <a:bodyPr wrap="square" lIns="0" tIns="0" rIns="0" bIns="0" rtlCol="0"/>
            <a:lstStyle/>
            <a:p>
              <a:endParaRPr/>
            </a:p>
          </p:txBody>
        </p:sp>
        <p:sp>
          <p:nvSpPr>
            <p:cNvPr id="134" name="object 134"/>
            <p:cNvSpPr/>
            <p:nvPr/>
          </p:nvSpPr>
          <p:spPr>
            <a:xfrm>
              <a:off x="771906" y="5161784"/>
              <a:ext cx="531495" cy="0"/>
            </a:xfrm>
            <a:custGeom>
              <a:avLst/>
              <a:gdLst/>
              <a:ahLst/>
              <a:cxnLst/>
              <a:rect l="l" t="t" r="r" b="b"/>
              <a:pathLst>
                <a:path w="531494">
                  <a:moveTo>
                    <a:pt x="0" y="0"/>
                  </a:moveTo>
                  <a:lnTo>
                    <a:pt x="17526" y="0"/>
                  </a:lnTo>
                </a:path>
                <a:path w="531494">
                  <a:moveTo>
                    <a:pt x="35051" y="0"/>
                  </a:moveTo>
                  <a:lnTo>
                    <a:pt x="51815" y="0"/>
                  </a:lnTo>
                </a:path>
                <a:path w="531494">
                  <a:moveTo>
                    <a:pt x="200406" y="0"/>
                  </a:moveTo>
                  <a:lnTo>
                    <a:pt x="269747" y="0"/>
                  </a:lnTo>
                </a:path>
                <a:path w="531494">
                  <a:moveTo>
                    <a:pt x="287274" y="0"/>
                  </a:moveTo>
                  <a:lnTo>
                    <a:pt x="296418" y="0"/>
                  </a:lnTo>
                </a:path>
                <a:path w="531494">
                  <a:moveTo>
                    <a:pt x="304800" y="0"/>
                  </a:moveTo>
                  <a:lnTo>
                    <a:pt x="322325" y="0"/>
                  </a:lnTo>
                </a:path>
                <a:path w="531494">
                  <a:moveTo>
                    <a:pt x="374141" y="0"/>
                  </a:moveTo>
                  <a:lnTo>
                    <a:pt x="418338" y="0"/>
                  </a:lnTo>
                </a:path>
                <a:path w="531494">
                  <a:moveTo>
                    <a:pt x="505206" y="0"/>
                  </a:moveTo>
                  <a:lnTo>
                    <a:pt x="531114" y="0"/>
                  </a:lnTo>
                </a:path>
              </a:pathLst>
            </a:custGeom>
            <a:ln w="9144">
              <a:solidFill>
                <a:srgbClr val="000000"/>
              </a:solidFill>
            </a:ln>
          </p:spPr>
          <p:txBody>
            <a:bodyPr wrap="square" lIns="0" tIns="0" rIns="0" bIns="0" rtlCol="0"/>
            <a:lstStyle/>
            <a:p>
              <a:endParaRPr/>
            </a:p>
          </p:txBody>
        </p:sp>
        <p:sp>
          <p:nvSpPr>
            <p:cNvPr id="135" name="object 135"/>
            <p:cNvSpPr/>
            <p:nvPr/>
          </p:nvSpPr>
          <p:spPr>
            <a:xfrm>
              <a:off x="771906" y="5170547"/>
              <a:ext cx="540385" cy="0"/>
            </a:xfrm>
            <a:custGeom>
              <a:avLst/>
              <a:gdLst/>
              <a:ahLst/>
              <a:cxnLst/>
              <a:rect l="l" t="t" r="r" b="b"/>
              <a:pathLst>
                <a:path w="540385">
                  <a:moveTo>
                    <a:pt x="0" y="0"/>
                  </a:moveTo>
                  <a:lnTo>
                    <a:pt x="8381" y="0"/>
                  </a:lnTo>
                </a:path>
                <a:path w="540385">
                  <a:moveTo>
                    <a:pt x="35051" y="0"/>
                  </a:moveTo>
                  <a:lnTo>
                    <a:pt x="51815" y="0"/>
                  </a:lnTo>
                </a:path>
                <a:path w="540385">
                  <a:moveTo>
                    <a:pt x="200406" y="0"/>
                  </a:moveTo>
                  <a:lnTo>
                    <a:pt x="269747" y="0"/>
                  </a:lnTo>
                </a:path>
                <a:path w="540385">
                  <a:moveTo>
                    <a:pt x="287274" y="0"/>
                  </a:moveTo>
                  <a:lnTo>
                    <a:pt x="304800" y="0"/>
                  </a:lnTo>
                </a:path>
                <a:path w="540385">
                  <a:moveTo>
                    <a:pt x="313181" y="0"/>
                  </a:moveTo>
                  <a:lnTo>
                    <a:pt x="322325" y="0"/>
                  </a:lnTo>
                </a:path>
                <a:path w="540385">
                  <a:moveTo>
                    <a:pt x="374141" y="0"/>
                  </a:moveTo>
                  <a:lnTo>
                    <a:pt x="391667" y="0"/>
                  </a:lnTo>
                </a:path>
                <a:path w="540385">
                  <a:moveTo>
                    <a:pt x="400812" y="0"/>
                  </a:moveTo>
                  <a:lnTo>
                    <a:pt x="426720" y="0"/>
                  </a:lnTo>
                </a:path>
                <a:path w="540385">
                  <a:moveTo>
                    <a:pt x="513588" y="0"/>
                  </a:moveTo>
                  <a:lnTo>
                    <a:pt x="540257" y="0"/>
                  </a:lnTo>
                </a:path>
              </a:pathLst>
            </a:custGeom>
            <a:ln w="8382">
              <a:solidFill>
                <a:srgbClr val="000000"/>
              </a:solidFill>
            </a:ln>
          </p:spPr>
          <p:txBody>
            <a:bodyPr wrap="square" lIns="0" tIns="0" rIns="0" bIns="0" rtlCol="0"/>
            <a:lstStyle/>
            <a:p>
              <a:endParaRPr/>
            </a:p>
          </p:txBody>
        </p:sp>
        <p:sp>
          <p:nvSpPr>
            <p:cNvPr id="136" name="object 136"/>
            <p:cNvSpPr/>
            <p:nvPr/>
          </p:nvSpPr>
          <p:spPr>
            <a:xfrm>
              <a:off x="771906" y="5179310"/>
              <a:ext cx="540385" cy="0"/>
            </a:xfrm>
            <a:custGeom>
              <a:avLst/>
              <a:gdLst/>
              <a:ahLst/>
              <a:cxnLst/>
              <a:rect l="l" t="t" r="r" b="b"/>
              <a:pathLst>
                <a:path w="540385">
                  <a:moveTo>
                    <a:pt x="0" y="0"/>
                  </a:moveTo>
                  <a:lnTo>
                    <a:pt x="8381" y="0"/>
                  </a:lnTo>
                </a:path>
                <a:path w="540385">
                  <a:moveTo>
                    <a:pt x="35051" y="0"/>
                  </a:moveTo>
                  <a:lnTo>
                    <a:pt x="51815" y="0"/>
                  </a:lnTo>
                </a:path>
                <a:path w="540385">
                  <a:moveTo>
                    <a:pt x="200406" y="0"/>
                  </a:moveTo>
                  <a:lnTo>
                    <a:pt x="278892" y="0"/>
                  </a:lnTo>
                </a:path>
                <a:path w="540385">
                  <a:moveTo>
                    <a:pt x="296418" y="0"/>
                  </a:moveTo>
                  <a:lnTo>
                    <a:pt x="304800" y="0"/>
                  </a:lnTo>
                </a:path>
                <a:path w="540385">
                  <a:moveTo>
                    <a:pt x="313181" y="0"/>
                  </a:moveTo>
                  <a:lnTo>
                    <a:pt x="330707" y="0"/>
                  </a:lnTo>
                </a:path>
                <a:path w="540385">
                  <a:moveTo>
                    <a:pt x="383285" y="0"/>
                  </a:moveTo>
                  <a:lnTo>
                    <a:pt x="400811" y="0"/>
                  </a:lnTo>
                </a:path>
                <a:path w="540385">
                  <a:moveTo>
                    <a:pt x="409194" y="0"/>
                  </a:moveTo>
                  <a:lnTo>
                    <a:pt x="426719" y="0"/>
                  </a:lnTo>
                </a:path>
                <a:path w="540385">
                  <a:moveTo>
                    <a:pt x="522731" y="0"/>
                  </a:moveTo>
                  <a:lnTo>
                    <a:pt x="540257" y="0"/>
                  </a:lnTo>
                </a:path>
              </a:pathLst>
            </a:custGeom>
            <a:ln w="9144">
              <a:solidFill>
                <a:srgbClr val="000000"/>
              </a:solidFill>
            </a:ln>
          </p:spPr>
          <p:txBody>
            <a:bodyPr wrap="square" lIns="0" tIns="0" rIns="0" bIns="0" rtlCol="0"/>
            <a:lstStyle/>
            <a:p>
              <a:endParaRPr/>
            </a:p>
          </p:txBody>
        </p:sp>
        <p:sp>
          <p:nvSpPr>
            <p:cNvPr id="137" name="object 137"/>
            <p:cNvSpPr/>
            <p:nvPr/>
          </p:nvSpPr>
          <p:spPr>
            <a:xfrm>
              <a:off x="762761" y="5188073"/>
              <a:ext cx="558165" cy="0"/>
            </a:xfrm>
            <a:custGeom>
              <a:avLst/>
              <a:gdLst/>
              <a:ahLst/>
              <a:cxnLst/>
              <a:rect l="l" t="t" r="r" b="b"/>
              <a:pathLst>
                <a:path w="558165">
                  <a:moveTo>
                    <a:pt x="0" y="0"/>
                  </a:moveTo>
                  <a:lnTo>
                    <a:pt x="9143" y="0"/>
                  </a:lnTo>
                </a:path>
                <a:path w="558165">
                  <a:moveTo>
                    <a:pt x="44195" y="0"/>
                  </a:moveTo>
                  <a:lnTo>
                    <a:pt x="60959" y="0"/>
                  </a:lnTo>
                </a:path>
                <a:path w="558165">
                  <a:moveTo>
                    <a:pt x="217931" y="0"/>
                  </a:moveTo>
                  <a:lnTo>
                    <a:pt x="296418" y="0"/>
                  </a:lnTo>
                </a:path>
                <a:path w="558165">
                  <a:moveTo>
                    <a:pt x="313944" y="0"/>
                  </a:moveTo>
                  <a:lnTo>
                    <a:pt x="322325" y="0"/>
                  </a:lnTo>
                </a:path>
                <a:path w="558165">
                  <a:moveTo>
                    <a:pt x="331469" y="0"/>
                  </a:moveTo>
                  <a:lnTo>
                    <a:pt x="348995" y="0"/>
                  </a:lnTo>
                </a:path>
                <a:path w="558165">
                  <a:moveTo>
                    <a:pt x="400812" y="0"/>
                  </a:moveTo>
                  <a:lnTo>
                    <a:pt x="444246" y="0"/>
                  </a:lnTo>
                </a:path>
                <a:path w="558165">
                  <a:moveTo>
                    <a:pt x="531876" y="0"/>
                  </a:moveTo>
                  <a:lnTo>
                    <a:pt x="557784" y="0"/>
                  </a:lnTo>
                </a:path>
              </a:pathLst>
            </a:custGeom>
            <a:ln w="8382">
              <a:solidFill>
                <a:srgbClr val="000000"/>
              </a:solidFill>
            </a:ln>
          </p:spPr>
          <p:txBody>
            <a:bodyPr wrap="square" lIns="0" tIns="0" rIns="0" bIns="0" rtlCol="0"/>
            <a:lstStyle/>
            <a:p>
              <a:endParaRPr/>
            </a:p>
          </p:txBody>
        </p:sp>
        <p:sp>
          <p:nvSpPr>
            <p:cNvPr id="138" name="object 138"/>
            <p:cNvSpPr/>
            <p:nvPr/>
          </p:nvSpPr>
          <p:spPr>
            <a:xfrm>
              <a:off x="762761" y="5196836"/>
              <a:ext cx="567055" cy="0"/>
            </a:xfrm>
            <a:custGeom>
              <a:avLst/>
              <a:gdLst/>
              <a:ahLst/>
              <a:cxnLst/>
              <a:rect l="l" t="t" r="r" b="b"/>
              <a:pathLst>
                <a:path w="567055">
                  <a:moveTo>
                    <a:pt x="0" y="0"/>
                  </a:moveTo>
                  <a:lnTo>
                    <a:pt x="9143" y="0"/>
                  </a:lnTo>
                </a:path>
                <a:path w="567055">
                  <a:moveTo>
                    <a:pt x="44195" y="0"/>
                  </a:moveTo>
                  <a:lnTo>
                    <a:pt x="60959" y="0"/>
                  </a:lnTo>
                </a:path>
                <a:path w="567055">
                  <a:moveTo>
                    <a:pt x="113537" y="0"/>
                  </a:moveTo>
                  <a:lnTo>
                    <a:pt x="121919" y="0"/>
                  </a:lnTo>
                </a:path>
                <a:path w="567055">
                  <a:moveTo>
                    <a:pt x="217931" y="0"/>
                  </a:moveTo>
                  <a:lnTo>
                    <a:pt x="296418" y="0"/>
                  </a:lnTo>
                </a:path>
                <a:path w="567055">
                  <a:moveTo>
                    <a:pt x="313944" y="0"/>
                  </a:moveTo>
                  <a:lnTo>
                    <a:pt x="331469" y="0"/>
                  </a:lnTo>
                </a:path>
                <a:path w="567055">
                  <a:moveTo>
                    <a:pt x="339851" y="0"/>
                  </a:moveTo>
                  <a:lnTo>
                    <a:pt x="348995" y="0"/>
                  </a:lnTo>
                </a:path>
                <a:path w="567055">
                  <a:moveTo>
                    <a:pt x="400812" y="0"/>
                  </a:moveTo>
                  <a:lnTo>
                    <a:pt x="418338" y="0"/>
                  </a:lnTo>
                </a:path>
                <a:path w="567055">
                  <a:moveTo>
                    <a:pt x="427481" y="0"/>
                  </a:moveTo>
                  <a:lnTo>
                    <a:pt x="444245" y="0"/>
                  </a:lnTo>
                </a:path>
                <a:path w="567055">
                  <a:moveTo>
                    <a:pt x="549401" y="0"/>
                  </a:moveTo>
                  <a:lnTo>
                    <a:pt x="566927" y="0"/>
                  </a:lnTo>
                </a:path>
              </a:pathLst>
            </a:custGeom>
            <a:ln w="9144">
              <a:solidFill>
                <a:srgbClr val="000000"/>
              </a:solidFill>
            </a:ln>
          </p:spPr>
          <p:txBody>
            <a:bodyPr wrap="square" lIns="0" tIns="0" rIns="0" bIns="0" rtlCol="0"/>
            <a:lstStyle/>
            <a:p>
              <a:endParaRPr/>
            </a:p>
          </p:txBody>
        </p:sp>
        <p:sp>
          <p:nvSpPr>
            <p:cNvPr id="139" name="object 139"/>
            <p:cNvSpPr/>
            <p:nvPr/>
          </p:nvSpPr>
          <p:spPr>
            <a:xfrm>
              <a:off x="754379" y="5205599"/>
              <a:ext cx="575310" cy="0"/>
            </a:xfrm>
            <a:custGeom>
              <a:avLst/>
              <a:gdLst/>
              <a:ahLst/>
              <a:cxnLst/>
              <a:rect l="l" t="t" r="r" b="b"/>
              <a:pathLst>
                <a:path w="575310">
                  <a:moveTo>
                    <a:pt x="0" y="0"/>
                  </a:moveTo>
                  <a:lnTo>
                    <a:pt x="17526" y="0"/>
                  </a:lnTo>
                </a:path>
                <a:path w="575310">
                  <a:moveTo>
                    <a:pt x="52578" y="0"/>
                  </a:moveTo>
                  <a:lnTo>
                    <a:pt x="69342" y="0"/>
                  </a:lnTo>
                </a:path>
                <a:path w="575310">
                  <a:moveTo>
                    <a:pt x="217932" y="0"/>
                  </a:moveTo>
                  <a:lnTo>
                    <a:pt x="304800" y="0"/>
                  </a:lnTo>
                </a:path>
                <a:path w="575310">
                  <a:moveTo>
                    <a:pt x="322326" y="0"/>
                  </a:moveTo>
                  <a:lnTo>
                    <a:pt x="339852" y="0"/>
                  </a:lnTo>
                </a:path>
                <a:path w="575310">
                  <a:moveTo>
                    <a:pt x="348233" y="0"/>
                  </a:moveTo>
                  <a:lnTo>
                    <a:pt x="365759" y="0"/>
                  </a:lnTo>
                </a:path>
                <a:path w="575310">
                  <a:moveTo>
                    <a:pt x="418338" y="0"/>
                  </a:moveTo>
                  <a:lnTo>
                    <a:pt x="435864" y="0"/>
                  </a:lnTo>
                </a:path>
                <a:path w="575310">
                  <a:moveTo>
                    <a:pt x="444245" y="0"/>
                  </a:moveTo>
                  <a:lnTo>
                    <a:pt x="461771" y="0"/>
                  </a:lnTo>
                </a:path>
                <a:path w="575310">
                  <a:moveTo>
                    <a:pt x="557783" y="0"/>
                  </a:moveTo>
                  <a:lnTo>
                    <a:pt x="575309" y="0"/>
                  </a:lnTo>
                </a:path>
              </a:pathLst>
            </a:custGeom>
            <a:ln w="8382">
              <a:solidFill>
                <a:srgbClr val="000000"/>
              </a:solidFill>
            </a:ln>
          </p:spPr>
          <p:txBody>
            <a:bodyPr wrap="square" lIns="0" tIns="0" rIns="0" bIns="0" rtlCol="0"/>
            <a:lstStyle/>
            <a:p>
              <a:endParaRPr/>
            </a:p>
          </p:txBody>
        </p:sp>
        <p:sp>
          <p:nvSpPr>
            <p:cNvPr id="140" name="object 140"/>
            <p:cNvSpPr/>
            <p:nvPr/>
          </p:nvSpPr>
          <p:spPr>
            <a:xfrm>
              <a:off x="754379" y="5214362"/>
              <a:ext cx="584200" cy="0"/>
            </a:xfrm>
            <a:custGeom>
              <a:avLst/>
              <a:gdLst/>
              <a:ahLst/>
              <a:cxnLst/>
              <a:rect l="l" t="t" r="r" b="b"/>
              <a:pathLst>
                <a:path w="584200">
                  <a:moveTo>
                    <a:pt x="0" y="0"/>
                  </a:moveTo>
                  <a:lnTo>
                    <a:pt x="8381" y="0"/>
                  </a:lnTo>
                </a:path>
                <a:path w="584200">
                  <a:moveTo>
                    <a:pt x="43434" y="0"/>
                  </a:moveTo>
                  <a:lnTo>
                    <a:pt x="69342" y="0"/>
                  </a:lnTo>
                </a:path>
                <a:path w="584200">
                  <a:moveTo>
                    <a:pt x="200406" y="0"/>
                  </a:moveTo>
                  <a:lnTo>
                    <a:pt x="313944" y="0"/>
                  </a:lnTo>
                </a:path>
                <a:path w="584200">
                  <a:moveTo>
                    <a:pt x="330708" y="0"/>
                  </a:moveTo>
                  <a:lnTo>
                    <a:pt x="339852" y="0"/>
                  </a:lnTo>
                </a:path>
                <a:path w="584200">
                  <a:moveTo>
                    <a:pt x="357378" y="0"/>
                  </a:moveTo>
                  <a:lnTo>
                    <a:pt x="365760" y="0"/>
                  </a:lnTo>
                </a:path>
                <a:path w="584200">
                  <a:moveTo>
                    <a:pt x="418338" y="0"/>
                  </a:moveTo>
                  <a:lnTo>
                    <a:pt x="426720" y="0"/>
                  </a:lnTo>
                </a:path>
                <a:path w="584200">
                  <a:moveTo>
                    <a:pt x="435864" y="0"/>
                  </a:moveTo>
                  <a:lnTo>
                    <a:pt x="470154" y="0"/>
                  </a:lnTo>
                </a:path>
                <a:path w="584200">
                  <a:moveTo>
                    <a:pt x="513588" y="0"/>
                  </a:moveTo>
                  <a:lnTo>
                    <a:pt x="531114" y="0"/>
                  </a:lnTo>
                </a:path>
                <a:path w="584200">
                  <a:moveTo>
                    <a:pt x="566166" y="0"/>
                  </a:moveTo>
                  <a:lnTo>
                    <a:pt x="583692" y="0"/>
                  </a:lnTo>
                </a:path>
              </a:pathLst>
            </a:custGeom>
            <a:ln w="9144">
              <a:solidFill>
                <a:srgbClr val="000000"/>
              </a:solidFill>
            </a:ln>
          </p:spPr>
          <p:txBody>
            <a:bodyPr wrap="square" lIns="0" tIns="0" rIns="0" bIns="0" rtlCol="0"/>
            <a:lstStyle/>
            <a:p>
              <a:endParaRPr/>
            </a:p>
          </p:txBody>
        </p:sp>
        <p:sp>
          <p:nvSpPr>
            <p:cNvPr id="141" name="object 141"/>
            <p:cNvSpPr/>
            <p:nvPr/>
          </p:nvSpPr>
          <p:spPr>
            <a:xfrm>
              <a:off x="745236" y="5223125"/>
              <a:ext cx="549910" cy="0"/>
            </a:xfrm>
            <a:custGeom>
              <a:avLst/>
              <a:gdLst/>
              <a:ahLst/>
              <a:cxnLst/>
              <a:rect l="l" t="t" r="r" b="b"/>
              <a:pathLst>
                <a:path w="549910">
                  <a:moveTo>
                    <a:pt x="0" y="0"/>
                  </a:moveTo>
                  <a:lnTo>
                    <a:pt x="17526" y="0"/>
                  </a:lnTo>
                </a:path>
                <a:path w="549910">
                  <a:moveTo>
                    <a:pt x="52578" y="0"/>
                  </a:moveTo>
                  <a:lnTo>
                    <a:pt x="78486" y="0"/>
                  </a:lnTo>
                </a:path>
                <a:path w="549910">
                  <a:moveTo>
                    <a:pt x="209550" y="0"/>
                  </a:moveTo>
                  <a:lnTo>
                    <a:pt x="217932" y="0"/>
                  </a:lnTo>
                </a:path>
                <a:path w="549910">
                  <a:moveTo>
                    <a:pt x="227076" y="0"/>
                  </a:moveTo>
                  <a:lnTo>
                    <a:pt x="331470" y="0"/>
                  </a:lnTo>
                </a:path>
                <a:path w="549910">
                  <a:moveTo>
                    <a:pt x="348995" y="0"/>
                  </a:moveTo>
                  <a:lnTo>
                    <a:pt x="357377" y="0"/>
                  </a:lnTo>
                </a:path>
                <a:path w="549910">
                  <a:moveTo>
                    <a:pt x="366522" y="0"/>
                  </a:moveTo>
                  <a:lnTo>
                    <a:pt x="384048" y="0"/>
                  </a:lnTo>
                </a:path>
                <a:path w="549910">
                  <a:moveTo>
                    <a:pt x="435864" y="0"/>
                  </a:moveTo>
                  <a:lnTo>
                    <a:pt x="445008" y="0"/>
                  </a:lnTo>
                </a:path>
                <a:path w="549910">
                  <a:moveTo>
                    <a:pt x="453389" y="0"/>
                  </a:moveTo>
                  <a:lnTo>
                    <a:pt x="479298" y="0"/>
                  </a:lnTo>
                </a:path>
                <a:path w="549910">
                  <a:moveTo>
                    <a:pt x="496823" y="0"/>
                  </a:moveTo>
                  <a:lnTo>
                    <a:pt x="549402" y="0"/>
                  </a:lnTo>
                </a:path>
              </a:pathLst>
            </a:custGeom>
            <a:ln w="8382">
              <a:solidFill>
                <a:srgbClr val="000000"/>
              </a:solidFill>
            </a:ln>
          </p:spPr>
          <p:txBody>
            <a:bodyPr wrap="square" lIns="0" tIns="0" rIns="0" bIns="0" rtlCol="0"/>
            <a:lstStyle/>
            <a:p>
              <a:endParaRPr/>
            </a:p>
          </p:txBody>
        </p:sp>
        <p:sp>
          <p:nvSpPr>
            <p:cNvPr id="142" name="object 142"/>
            <p:cNvSpPr/>
            <p:nvPr/>
          </p:nvSpPr>
          <p:spPr>
            <a:xfrm>
              <a:off x="745236" y="5231888"/>
              <a:ext cx="488950" cy="0"/>
            </a:xfrm>
            <a:custGeom>
              <a:avLst/>
              <a:gdLst/>
              <a:ahLst/>
              <a:cxnLst/>
              <a:rect l="l" t="t" r="r" b="b"/>
              <a:pathLst>
                <a:path w="488950">
                  <a:moveTo>
                    <a:pt x="0" y="0"/>
                  </a:moveTo>
                  <a:lnTo>
                    <a:pt x="17526" y="0"/>
                  </a:lnTo>
                </a:path>
                <a:path w="488950">
                  <a:moveTo>
                    <a:pt x="52578" y="0"/>
                  </a:moveTo>
                  <a:lnTo>
                    <a:pt x="78486" y="0"/>
                  </a:lnTo>
                </a:path>
                <a:path w="488950">
                  <a:moveTo>
                    <a:pt x="131064" y="0"/>
                  </a:moveTo>
                  <a:lnTo>
                    <a:pt x="139445" y="0"/>
                  </a:lnTo>
                </a:path>
                <a:path w="488950">
                  <a:moveTo>
                    <a:pt x="209550" y="0"/>
                  </a:moveTo>
                  <a:lnTo>
                    <a:pt x="331470" y="0"/>
                  </a:lnTo>
                </a:path>
                <a:path w="488950">
                  <a:moveTo>
                    <a:pt x="348995" y="0"/>
                  </a:moveTo>
                  <a:lnTo>
                    <a:pt x="357377" y="0"/>
                  </a:lnTo>
                </a:path>
                <a:path w="488950">
                  <a:moveTo>
                    <a:pt x="374904" y="0"/>
                  </a:moveTo>
                  <a:lnTo>
                    <a:pt x="384048" y="0"/>
                  </a:lnTo>
                </a:path>
                <a:path w="488950">
                  <a:moveTo>
                    <a:pt x="435864" y="0"/>
                  </a:moveTo>
                  <a:lnTo>
                    <a:pt x="453389" y="0"/>
                  </a:lnTo>
                </a:path>
                <a:path w="488950">
                  <a:moveTo>
                    <a:pt x="461772" y="0"/>
                  </a:moveTo>
                  <a:lnTo>
                    <a:pt x="488442" y="0"/>
                  </a:lnTo>
                </a:path>
              </a:pathLst>
            </a:custGeom>
            <a:ln w="9144">
              <a:solidFill>
                <a:srgbClr val="000000"/>
              </a:solidFill>
            </a:ln>
          </p:spPr>
          <p:txBody>
            <a:bodyPr wrap="square" lIns="0" tIns="0" rIns="0" bIns="0" rtlCol="0"/>
            <a:lstStyle/>
            <a:p>
              <a:endParaRPr/>
            </a:p>
          </p:txBody>
        </p:sp>
        <p:sp>
          <p:nvSpPr>
            <p:cNvPr id="143" name="object 143"/>
            <p:cNvSpPr/>
            <p:nvPr/>
          </p:nvSpPr>
          <p:spPr>
            <a:xfrm>
              <a:off x="745236" y="5240651"/>
              <a:ext cx="488950" cy="0"/>
            </a:xfrm>
            <a:custGeom>
              <a:avLst/>
              <a:gdLst/>
              <a:ahLst/>
              <a:cxnLst/>
              <a:rect l="l" t="t" r="r" b="b"/>
              <a:pathLst>
                <a:path w="488950">
                  <a:moveTo>
                    <a:pt x="0" y="0"/>
                  </a:moveTo>
                  <a:lnTo>
                    <a:pt x="17526" y="0"/>
                  </a:lnTo>
                </a:path>
                <a:path w="488950">
                  <a:moveTo>
                    <a:pt x="52578" y="0"/>
                  </a:moveTo>
                  <a:lnTo>
                    <a:pt x="78486" y="0"/>
                  </a:lnTo>
                </a:path>
                <a:path w="488950">
                  <a:moveTo>
                    <a:pt x="200405" y="0"/>
                  </a:moveTo>
                  <a:lnTo>
                    <a:pt x="339852" y="0"/>
                  </a:lnTo>
                </a:path>
                <a:path w="488950">
                  <a:moveTo>
                    <a:pt x="357377" y="0"/>
                  </a:moveTo>
                  <a:lnTo>
                    <a:pt x="366521" y="0"/>
                  </a:lnTo>
                </a:path>
                <a:path w="488950">
                  <a:moveTo>
                    <a:pt x="374904" y="0"/>
                  </a:moveTo>
                  <a:lnTo>
                    <a:pt x="409956" y="0"/>
                  </a:lnTo>
                </a:path>
                <a:path w="488950">
                  <a:moveTo>
                    <a:pt x="445008" y="0"/>
                  </a:moveTo>
                  <a:lnTo>
                    <a:pt x="461771" y="0"/>
                  </a:lnTo>
                </a:path>
                <a:path w="488950">
                  <a:moveTo>
                    <a:pt x="470916" y="0"/>
                  </a:moveTo>
                  <a:lnTo>
                    <a:pt x="488442" y="0"/>
                  </a:lnTo>
                </a:path>
              </a:pathLst>
            </a:custGeom>
            <a:ln w="8382">
              <a:solidFill>
                <a:srgbClr val="000000"/>
              </a:solidFill>
            </a:ln>
          </p:spPr>
          <p:txBody>
            <a:bodyPr wrap="square" lIns="0" tIns="0" rIns="0" bIns="0" rtlCol="0"/>
            <a:lstStyle/>
            <a:p>
              <a:endParaRPr/>
            </a:p>
          </p:txBody>
        </p:sp>
        <p:sp>
          <p:nvSpPr>
            <p:cNvPr id="144" name="object 144"/>
            <p:cNvSpPr/>
            <p:nvPr/>
          </p:nvSpPr>
          <p:spPr>
            <a:xfrm>
              <a:off x="736854" y="5249414"/>
              <a:ext cx="505459" cy="0"/>
            </a:xfrm>
            <a:custGeom>
              <a:avLst/>
              <a:gdLst/>
              <a:ahLst/>
              <a:cxnLst/>
              <a:rect l="l" t="t" r="r" b="b"/>
              <a:pathLst>
                <a:path w="505459">
                  <a:moveTo>
                    <a:pt x="0" y="0"/>
                  </a:moveTo>
                  <a:lnTo>
                    <a:pt x="8381" y="0"/>
                  </a:lnTo>
                </a:path>
                <a:path w="505459">
                  <a:moveTo>
                    <a:pt x="60959" y="0"/>
                  </a:moveTo>
                  <a:lnTo>
                    <a:pt x="86867" y="0"/>
                  </a:lnTo>
                </a:path>
                <a:path w="505459">
                  <a:moveTo>
                    <a:pt x="131064" y="0"/>
                  </a:moveTo>
                  <a:lnTo>
                    <a:pt x="139445" y="0"/>
                  </a:lnTo>
                </a:path>
                <a:path w="505459">
                  <a:moveTo>
                    <a:pt x="147827" y="0"/>
                  </a:moveTo>
                  <a:lnTo>
                    <a:pt x="156971" y="0"/>
                  </a:lnTo>
                </a:path>
                <a:path w="505459">
                  <a:moveTo>
                    <a:pt x="208787" y="0"/>
                  </a:moveTo>
                  <a:lnTo>
                    <a:pt x="217931" y="0"/>
                  </a:lnTo>
                </a:path>
                <a:path w="505459">
                  <a:moveTo>
                    <a:pt x="226314" y="0"/>
                  </a:moveTo>
                  <a:lnTo>
                    <a:pt x="348233" y="0"/>
                  </a:lnTo>
                </a:path>
                <a:path w="505459">
                  <a:moveTo>
                    <a:pt x="365759" y="0"/>
                  </a:moveTo>
                  <a:lnTo>
                    <a:pt x="383285" y="0"/>
                  </a:lnTo>
                </a:path>
                <a:path w="505459">
                  <a:moveTo>
                    <a:pt x="392430" y="0"/>
                  </a:moveTo>
                  <a:lnTo>
                    <a:pt x="444245" y="0"/>
                  </a:lnTo>
                </a:path>
                <a:path w="505459">
                  <a:moveTo>
                    <a:pt x="453389" y="0"/>
                  </a:moveTo>
                  <a:lnTo>
                    <a:pt x="461771" y="0"/>
                  </a:lnTo>
                </a:path>
                <a:path w="505459">
                  <a:moveTo>
                    <a:pt x="487680" y="0"/>
                  </a:moveTo>
                  <a:lnTo>
                    <a:pt x="505205" y="0"/>
                  </a:lnTo>
                </a:path>
              </a:pathLst>
            </a:custGeom>
            <a:ln w="9144">
              <a:solidFill>
                <a:srgbClr val="000000"/>
              </a:solidFill>
            </a:ln>
          </p:spPr>
          <p:txBody>
            <a:bodyPr wrap="square" lIns="0" tIns="0" rIns="0" bIns="0" rtlCol="0"/>
            <a:lstStyle/>
            <a:p>
              <a:endParaRPr/>
            </a:p>
          </p:txBody>
        </p:sp>
        <p:sp>
          <p:nvSpPr>
            <p:cNvPr id="145" name="object 145"/>
            <p:cNvSpPr/>
            <p:nvPr/>
          </p:nvSpPr>
          <p:spPr>
            <a:xfrm>
              <a:off x="736854" y="5258177"/>
              <a:ext cx="514350" cy="0"/>
            </a:xfrm>
            <a:custGeom>
              <a:avLst/>
              <a:gdLst/>
              <a:ahLst/>
              <a:cxnLst/>
              <a:rect l="l" t="t" r="r" b="b"/>
              <a:pathLst>
                <a:path w="514350">
                  <a:moveTo>
                    <a:pt x="0" y="0"/>
                  </a:moveTo>
                  <a:lnTo>
                    <a:pt x="8381" y="0"/>
                  </a:lnTo>
                </a:path>
                <a:path w="514350">
                  <a:moveTo>
                    <a:pt x="52577" y="0"/>
                  </a:moveTo>
                  <a:lnTo>
                    <a:pt x="78486" y="0"/>
                  </a:lnTo>
                </a:path>
                <a:path w="514350">
                  <a:moveTo>
                    <a:pt x="121920" y="0"/>
                  </a:moveTo>
                  <a:lnTo>
                    <a:pt x="131064" y="0"/>
                  </a:lnTo>
                </a:path>
                <a:path w="514350">
                  <a:moveTo>
                    <a:pt x="139445" y="0"/>
                  </a:moveTo>
                  <a:lnTo>
                    <a:pt x="147827" y="0"/>
                  </a:lnTo>
                </a:path>
                <a:path w="514350">
                  <a:moveTo>
                    <a:pt x="208787" y="0"/>
                  </a:moveTo>
                  <a:lnTo>
                    <a:pt x="217931" y="0"/>
                  </a:lnTo>
                </a:path>
                <a:path w="514350">
                  <a:moveTo>
                    <a:pt x="226314" y="0"/>
                  </a:moveTo>
                  <a:lnTo>
                    <a:pt x="357377" y="0"/>
                  </a:lnTo>
                </a:path>
                <a:path w="514350">
                  <a:moveTo>
                    <a:pt x="374904" y="0"/>
                  </a:moveTo>
                  <a:lnTo>
                    <a:pt x="383286" y="0"/>
                  </a:lnTo>
                </a:path>
                <a:path w="514350">
                  <a:moveTo>
                    <a:pt x="392430" y="0"/>
                  </a:moveTo>
                  <a:lnTo>
                    <a:pt x="470154" y="0"/>
                  </a:lnTo>
                </a:path>
                <a:path w="514350">
                  <a:moveTo>
                    <a:pt x="487680" y="0"/>
                  </a:moveTo>
                  <a:lnTo>
                    <a:pt x="514349" y="0"/>
                  </a:lnTo>
                </a:path>
              </a:pathLst>
            </a:custGeom>
            <a:ln w="8382">
              <a:solidFill>
                <a:srgbClr val="000000"/>
              </a:solidFill>
            </a:ln>
          </p:spPr>
          <p:txBody>
            <a:bodyPr wrap="square" lIns="0" tIns="0" rIns="0" bIns="0" rtlCol="0"/>
            <a:lstStyle/>
            <a:p>
              <a:endParaRPr/>
            </a:p>
          </p:txBody>
        </p:sp>
        <p:sp>
          <p:nvSpPr>
            <p:cNvPr id="146" name="object 146"/>
            <p:cNvSpPr/>
            <p:nvPr/>
          </p:nvSpPr>
          <p:spPr>
            <a:xfrm>
              <a:off x="728472" y="5266940"/>
              <a:ext cx="523240" cy="9525"/>
            </a:xfrm>
            <a:custGeom>
              <a:avLst/>
              <a:gdLst/>
              <a:ahLst/>
              <a:cxnLst/>
              <a:rect l="l" t="t" r="r" b="b"/>
              <a:pathLst>
                <a:path w="523240" h="9525">
                  <a:moveTo>
                    <a:pt x="0" y="0"/>
                  </a:moveTo>
                  <a:lnTo>
                    <a:pt x="16764" y="0"/>
                  </a:lnTo>
                </a:path>
                <a:path w="523240" h="9525">
                  <a:moveTo>
                    <a:pt x="60959" y="0"/>
                  </a:moveTo>
                  <a:lnTo>
                    <a:pt x="86868" y="0"/>
                  </a:lnTo>
                </a:path>
                <a:path w="523240" h="9525">
                  <a:moveTo>
                    <a:pt x="130302" y="0"/>
                  </a:moveTo>
                  <a:lnTo>
                    <a:pt x="139446" y="0"/>
                  </a:lnTo>
                </a:path>
                <a:path w="523240" h="9525">
                  <a:moveTo>
                    <a:pt x="147828" y="0"/>
                  </a:moveTo>
                  <a:lnTo>
                    <a:pt x="156209" y="0"/>
                  </a:lnTo>
                </a:path>
                <a:path w="523240" h="9525">
                  <a:moveTo>
                    <a:pt x="208787" y="0"/>
                  </a:moveTo>
                  <a:lnTo>
                    <a:pt x="374141" y="0"/>
                  </a:lnTo>
                </a:path>
                <a:path w="523240" h="9525">
                  <a:moveTo>
                    <a:pt x="383286" y="0"/>
                  </a:moveTo>
                  <a:lnTo>
                    <a:pt x="400812" y="0"/>
                  </a:lnTo>
                </a:path>
                <a:path w="523240" h="9525">
                  <a:moveTo>
                    <a:pt x="409194" y="0"/>
                  </a:moveTo>
                  <a:lnTo>
                    <a:pt x="461772" y="0"/>
                  </a:lnTo>
                </a:path>
                <a:path w="523240" h="9525">
                  <a:moveTo>
                    <a:pt x="470153" y="0"/>
                  </a:moveTo>
                  <a:lnTo>
                    <a:pt x="496062" y="0"/>
                  </a:lnTo>
                </a:path>
                <a:path w="523240" h="9525">
                  <a:moveTo>
                    <a:pt x="505206" y="0"/>
                  </a:moveTo>
                  <a:lnTo>
                    <a:pt x="522731" y="0"/>
                  </a:lnTo>
                </a:path>
                <a:path w="523240" h="9525">
                  <a:moveTo>
                    <a:pt x="0" y="9143"/>
                  </a:moveTo>
                  <a:lnTo>
                    <a:pt x="8381" y="9143"/>
                  </a:lnTo>
                </a:path>
                <a:path w="523240" h="9525">
                  <a:moveTo>
                    <a:pt x="60959" y="9143"/>
                  </a:moveTo>
                  <a:lnTo>
                    <a:pt x="69341" y="9143"/>
                  </a:lnTo>
                </a:path>
                <a:path w="523240" h="9525">
                  <a:moveTo>
                    <a:pt x="78486" y="9143"/>
                  </a:moveTo>
                  <a:lnTo>
                    <a:pt x="86868" y="9143"/>
                  </a:lnTo>
                </a:path>
                <a:path w="523240" h="9525">
                  <a:moveTo>
                    <a:pt x="121919" y="9143"/>
                  </a:moveTo>
                  <a:lnTo>
                    <a:pt x="130301" y="9143"/>
                  </a:lnTo>
                </a:path>
                <a:path w="523240" h="9525">
                  <a:moveTo>
                    <a:pt x="139446" y="9143"/>
                  </a:moveTo>
                  <a:lnTo>
                    <a:pt x="147828" y="9143"/>
                  </a:lnTo>
                </a:path>
                <a:path w="523240" h="9525">
                  <a:moveTo>
                    <a:pt x="208787" y="9143"/>
                  </a:moveTo>
                  <a:lnTo>
                    <a:pt x="217169" y="9143"/>
                  </a:lnTo>
                </a:path>
                <a:path w="523240" h="9525">
                  <a:moveTo>
                    <a:pt x="226314" y="9143"/>
                  </a:moveTo>
                  <a:lnTo>
                    <a:pt x="374142" y="9143"/>
                  </a:lnTo>
                </a:path>
                <a:path w="523240" h="9525">
                  <a:moveTo>
                    <a:pt x="391668" y="9143"/>
                  </a:moveTo>
                  <a:lnTo>
                    <a:pt x="400812" y="9143"/>
                  </a:lnTo>
                </a:path>
                <a:path w="523240" h="9525">
                  <a:moveTo>
                    <a:pt x="417575" y="9143"/>
                  </a:moveTo>
                  <a:lnTo>
                    <a:pt x="487679" y="9143"/>
                  </a:lnTo>
                </a:path>
                <a:path w="523240" h="9525">
                  <a:moveTo>
                    <a:pt x="496062" y="9143"/>
                  </a:moveTo>
                  <a:lnTo>
                    <a:pt x="522731" y="9143"/>
                  </a:lnTo>
                </a:path>
              </a:pathLst>
            </a:custGeom>
            <a:ln w="9144">
              <a:solidFill>
                <a:srgbClr val="000000"/>
              </a:solidFill>
            </a:ln>
          </p:spPr>
          <p:txBody>
            <a:bodyPr wrap="square" lIns="0" tIns="0" rIns="0" bIns="0" rtlCol="0"/>
            <a:lstStyle/>
            <a:p>
              <a:endParaRPr/>
            </a:p>
          </p:txBody>
        </p:sp>
        <p:sp>
          <p:nvSpPr>
            <p:cNvPr id="147" name="object 147"/>
            <p:cNvSpPr/>
            <p:nvPr/>
          </p:nvSpPr>
          <p:spPr>
            <a:xfrm>
              <a:off x="728472" y="5284847"/>
              <a:ext cx="531495" cy="0"/>
            </a:xfrm>
            <a:custGeom>
              <a:avLst/>
              <a:gdLst/>
              <a:ahLst/>
              <a:cxnLst/>
              <a:rect l="l" t="t" r="r" b="b"/>
              <a:pathLst>
                <a:path w="531494">
                  <a:moveTo>
                    <a:pt x="0" y="0"/>
                  </a:moveTo>
                  <a:lnTo>
                    <a:pt x="8381" y="0"/>
                  </a:lnTo>
                </a:path>
                <a:path w="531494">
                  <a:moveTo>
                    <a:pt x="60959" y="0"/>
                  </a:moveTo>
                  <a:lnTo>
                    <a:pt x="86868" y="0"/>
                  </a:lnTo>
                </a:path>
                <a:path w="531494">
                  <a:moveTo>
                    <a:pt x="130302" y="0"/>
                  </a:moveTo>
                  <a:lnTo>
                    <a:pt x="139446" y="0"/>
                  </a:lnTo>
                </a:path>
                <a:path w="531494">
                  <a:moveTo>
                    <a:pt x="156209" y="0"/>
                  </a:moveTo>
                  <a:lnTo>
                    <a:pt x="165353" y="0"/>
                  </a:lnTo>
                </a:path>
                <a:path w="531494">
                  <a:moveTo>
                    <a:pt x="208787" y="0"/>
                  </a:moveTo>
                  <a:lnTo>
                    <a:pt x="217169" y="0"/>
                  </a:lnTo>
                </a:path>
                <a:path w="531494">
                  <a:moveTo>
                    <a:pt x="226314" y="0"/>
                  </a:moveTo>
                  <a:lnTo>
                    <a:pt x="409194" y="0"/>
                  </a:lnTo>
                </a:path>
                <a:path w="531494">
                  <a:moveTo>
                    <a:pt x="417575" y="0"/>
                  </a:moveTo>
                  <a:lnTo>
                    <a:pt x="435101" y="0"/>
                  </a:lnTo>
                </a:path>
                <a:path w="531494">
                  <a:moveTo>
                    <a:pt x="444246" y="0"/>
                  </a:moveTo>
                  <a:lnTo>
                    <a:pt x="496062" y="0"/>
                  </a:lnTo>
                </a:path>
                <a:path w="531494">
                  <a:moveTo>
                    <a:pt x="513588" y="0"/>
                  </a:moveTo>
                  <a:lnTo>
                    <a:pt x="531113" y="0"/>
                  </a:lnTo>
                </a:path>
              </a:pathLst>
            </a:custGeom>
            <a:ln w="8382">
              <a:solidFill>
                <a:srgbClr val="000000"/>
              </a:solidFill>
            </a:ln>
          </p:spPr>
          <p:txBody>
            <a:bodyPr wrap="square" lIns="0" tIns="0" rIns="0" bIns="0" rtlCol="0"/>
            <a:lstStyle/>
            <a:p>
              <a:endParaRPr/>
            </a:p>
          </p:txBody>
        </p:sp>
        <p:sp>
          <p:nvSpPr>
            <p:cNvPr id="148" name="object 148"/>
            <p:cNvSpPr/>
            <p:nvPr/>
          </p:nvSpPr>
          <p:spPr>
            <a:xfrm>
              <a:off x="719328" y="5293610"/>
              <a:ext cx="548640" cy="0"/>
            </a:xfrm>
            <a:custGeom>
              <a:avLst/>
              <a:gdLst/>
              <a:ahLst/>
              <a:cxnLst/>
              <a:rect l="l" t="t" r="r" b="b"/>
              <a:pathLst>
                <a:path w="548640">
                  <a:moveTo>
                    <a:pt x="0" y="0"/>
                  </a:moveTo>
                  <a:lnTo>
                    <a:pt x="17526" y="0"/>
                  </a:lnTo>
                </a:path>
                <a:path w="548640">
                  <a:moveTo>
                    <a:pt x="70103" y="0"/>
                  </a:moveTo>
                  <a:lnTo>
                    <a:pt x="87629" y="0"/>
                  </a:lnTo>
                </a:path>
                <a:path w="548640">
                  <a:moveTo>
                    <a:pt x="139446" y="0"/>
                  </a:moveTo>
                  <a:lnTo>
                    <a:pt x="148590" y="0"/>
                  </a:lnTo>
                </a:path>
                <a:path w="548640">
                  <a:moveTo>
                    <a:pt x="217931" y="0"/>
                  </a:moveTo>
                  <a:lnTo>
                    <a:pt x="226313" y="0"/>
                  </a:lnTo>
                </a:path>
                <a:path w="548640">
                  <a:moveTo>
                    <a:pt x="235458" y="0"/>
                  </a:moveTo>
                  <a:lnTo>
                    <a:pt x="400812" y="0"/>
                  </a:lnTo>
                </a:path>
                <a:path w="548640">
                  <a:moveTo>
                    <a:pt x="409956" y="0"/>
                  </a:moveTo>
                  <a:lnTo>
                    <a:pt x="426719" y="0"/>
                  </a:lnTo>
                </a:path>
                <a:path w="548640">
                  <a:moveTo>
                    <a:pt x="435863" y="0"/>
                  </a:moveTo>
                  <a:lnTo>
                    <a:pt x="444245" y="0"/>
                  </a:lnTo>
                </a:path>
                <a:path w="548640">
                  <a:moveTo>
                    <a:pt x="487680" y="0"/>
                  </a:moveTo>
                  <a:lnTo>
                    <a:pt x="505206" y="0"/>
                  </a:lnTo>
                </a:path>
                <a:path w="548640">
                  <a:moveTo>
                    <a:pt x="531876" y="0"/>
                  </a:moveTo>
                  <a:lnTo>
                    <a:pt x="548639" y="0"/>
                  </a:lnTo>
                </a:path>
              </a:pathLst>
            </a:custGeom>
            <a:ln w="9144">
              <a:solidFill>
                <a:srgbClr val="000000"/>
              </a:solidFill>
            </a:ln>
          </p:spPr>
          <p:txBody>
            <a:bodyPr wrap="square" lIns="0" tIns="0" rIns="0" bIns="0" rtlCol="0"/>
            <a:lstStyle/>
            <a:p>
              <a:endParaRPr/>
            </a:p>
          </p:txBody>
        </p:sp>
        <p:sp>
          <p:nvSpPr>
            <p:cNvPr id="149" name="object 149"/>
            <p:cNvSpPr/>
            <p:nvPr/>
          </p:nvSpPr>
          <p:spPr>
            <a:xfrm>
              <a:off x="719328" y="5302373"/>
              <a:ext cx="548640" cy="0"/>
            </a:xfrm>
            <a:custGeom>
              <a:avLst/>
              <a:gdLst/>
              <a:ahLst/>
              <a:cxnLst/>
              <a:rect l="l" t="t" r="r" b="b"/>
              <a:pathLst>
                <a:path w="548640">
                  <a:moveTo>
                    <a:pt x="0" y="0"/>
                  </a:moveTo>
                  <a:lnTo>
                    <a:pt x="17526" y="0"/>
                  </a:lnTo>
                </a:path>
                <a:path w="548640">
                  <a:moveTo>
                    <a:pt x="70103" y="0"/>
                  </a:moveTo>
                  <a:lnTo>
                    <a:pt x="87629" y="0"/>
                  </a:lnTo>
                </a:path>
                <a:path w="548640">
                  <a:moveTo>
                    <a:pt x="174497" y="0"/>
                  </a:moveTo>
                  <a:lnTo>
                    <a:pt x="182879" y="0"/>
                  </a:lnTo>
                </a:path>
                <a:path w="548640">
                  <a:moveTo>
                    <a:pt x="226313" y="0"/>
                  </a:moveTo>
                  <a:lnTo>
                    <a:pt x="426719" y="0"/>
                  </a:lnTo>
                </a:path>
                <a:path w="548640">
                  <a:moveTo>
                    <a:pt x="435863" y="0"/>
                  </a:moveTo>
                  <a:lnTo>
                    <a:pt x="444245" y="0"/>
                  </a:lnTo>
                </a:path>
                <a:path w="548640">
                  <a:moveTo>
                    <a:pt x="496824" y="0"/>
                  </a:moveTo>
                  <a:lnTo>
                    <a:pt x="514350" y="0"/>
                  </a:lnTo>
                </a:path>
                <a:path w="548640">
                  <a:moveTo>
                    <a:pt x="522731" y="0"/>
                  </a:moveTo>
                  <a:lnTo>
                    <a:pt x="548640" y="0"/>
                  </a:lnTo>
                </a:path>
              </a:pathLst>
            </a:custGeom>
            <a:ln w="8382">
              <a:solidFill>
                <a:srgbClr val="000000"/>
              </a:solidFill>
            </a:ln>
          </p:spPr>
          <p:txBody>
            <a:bodyPr wrap="square" lIns="0" tIns="0" rIns="0" bIns="0" rtlCol="0"/>
            <a:lstStyle/>
            <a:p>
              <a:endParaRPr/>
            </a:p>
          </p:txBody>
        </p:sp>
        <p:sp>
          <p:nvSpPr>
            <p:cNvPr id="150" name="object 150"/>
            <p:cNvSpPr/>
            <p:nvPr/>
          </p:nvSpPr>
          <p:spPr>
            <a:xfrm>
              <a:off x="710946" y="5311136"/>
              <a:ext cx="566420" cy="0"/>
            </a:xfrm>
            <a:custGeom>
              <a:avLst/>
              <a:gdLst/>
              <a:ahLst/>
              <a:cxnLst/>
              <a:rect l="l" t="t" r="r" b="b"/>
              <a:pathLst>
                <a:path w="566419">
                  <a:moveTo>
                    <a:pt x="0" y="0"/>
                  </a:moveTo>
                  <a:lnTo>
                    <a:pt x="25907" y="0"/>
                  </a:lnTo>
                </a:path>
                <a:path w="566419">
                  <a:moveTo>
                    <a:pt x="69342" y="0"/>
                  </a:moveTo>
                  <a:lnTo>
                    <a:pt x="96012" y="0"/>
                  </a:lnTo>
                </a:path>
                <a:path w="566419">
                  <a:moveTo>
                    <a:pt x="139445" y="0"/>
                  </a:moveTo>
                  <a:lnTo>
                    <a:pt x="147827" y="0"/>
                  </a:lnTo>
                </a:path>
                <a:path w="566419">
                  <a:moveTo>
                    <a:pt x="156972" y="0"/>
                  </a:moveTo>
                  <a:lnTo>
                    <a:pt x="165354" y="0"/>
                  </a:lnTo>
                </a:path>
                <a:path w="566419">
                  <a:moveTo>
                    <a:pt x="243840" y="0"/>
                  </a:moveTo>
                  <a:lnTo>
                    <a:pt x="418338" y="0"/>
                  </a:lnTo>
                </a:path>
                <a:path w="566419">
                  <a:moveTo>
                    <a:pt x="426720" y="0"/>
                  </a:moveTo>
                  <a:lnTo>
                    <a:pt x="444245" y="0"/>
                  </a:lnTo>
                </a:path>
                <a:path w="566419">
                  <a:moveTo>
                    <a:pt x="452628" y="0"/>
                  </a:moveTo>
                  <a:lnTo>
                    <a:pt x="461772" y="0"/>
                  </a:lnTo>
                </a:path>
                <a:path w="566419">
                  <a:moveTo>
                    <a:pt x="513588" y="0"/>
                  </a:moveTo>
                  <a:lnTo>
                    <a:pt x="522732" y="0"/>
                  </a:lnTo>
                </a:path>
                <a:path w="566419">
                  <a:moveTo>
                    <a:pt x="540258" y="0"/>
                  </a:moveTo>
                  <a:lnTo>
                    <a:pt x="566166" y="0"/>
                  </a:lnTo>
                </a:path>
              </a:pathLst>
            </a:custGeom>
            <a:ln w="9144">
              <a:solidFill>
                <a:srgbClr val="000000"/>
              </a:solidFill>
            </a:ln>
          </p:spPr>
          <p:txBody>
            <a:bodyPr wrap="square" lIns="0" tIns="0" rIns="0" bIns="0" rtlCol="0"/>
            <a:lstStyle/>
            <a:p>
              <a:endParaRPr/>
            </a:p>
          </p:txBody>
        </p:sp>
        <p:sp>
          <p:nvSpPr>
            <p:cNvPr id="151" name="object 151"/>
            <p:cNvSpPr/>
            <p:nvPr/>
          </p:nvSpPr>
          <p:spPr>
            <a:xfrm>
              <a:off x="710946" y="5319899"/>
              <a:ext cx="566420" cy="0"/>
            </a:xfrm>
            <a:custGeom>
              <a:avLst/>
              <a:gdLst/>
              <a:ahLst/>
              <a:cxnLst/>
              <a:rect l="l" t="t" r="r" b="b"/>
              <a:pathLst>
                <a:path w="566419">
                  <a:moveTo>
                    <a:pt x="0" y="0"/>
                  </a:moveTo>
                  <a:lnTo>
                    <a:pt x="8381" y="0"/>
                  </a:lnTo>
                </a:path>
                <a:path w="566419">
                  <a:moveTo>
                    <a:pt x="69342" y="0"/>
                  </a:moveTo>
                  <a:lnTo>
                    <a:pt x="96012" y="0"/>
                  </a:lnTo>
                </a:path>
                <a:path w="566419">
                  <a:moveTo>
                    <a:pt x="173736" y="0"/>
                  </a:moveTo>
                  <a:lnTo>
                    <a:pt x="182879" y="0"/>
                  </a:lnTo>
                </a:path>
                <a:path w="566419">
                  <a:moveTo>
                    <a:pt x="243840" y="0"/>
                  </a:moveTo>
                  <a:lnTo>
                    <a:pt x="374142" y="0"/>
                  </a:lnTo>
                </a:path>
                <a:path w="566419">
                  <a:moveTo>
                    <a:pt x="383286" y="0"/>
                  </a:moveTo>
                  <a:lnTo>
                    <a:pt x="426720" y="0"/>
                  </a:lnTo>
                </a:path>
                <a:path w="566419">
                  <a:moveTo>
                    <a:pt x="435102" y="0"/>
                  </a:moveTo>
                  <a:lnTo>
                    <a:pt x="444245" y="0"/>
                  </a:lnTo>
                </a:path>
                <a:path w="566419">
                  <a:moveTo>
                    <a:pt x="452628" y="0"/>
                  </a:moveTo>
                  <a:lnTo>
                    <a:pt x="470154" y="0"/>
                  </a:lnTo>
                </a:path>
                <a:path w="566419">
                  <a:moveTo>
                    <a:pt x="522732" y="0"/>
                  </a:moveTo>
                  <a:lnTo>
                    <a:pt x="531114" y="0"/>
                  </a:lnTo>
                </a:path>
                <a:path w="566419">
                  <a:moveTo>
                    <a:pt x="540258" y="0"/>
                  </a:moveTo>
                  <a:lnTo>
                    <a:pt x="566166" y="0"/>
                  </a:lnTo>
                </a:path>
              </a:pathLst>
            </a:custGeom>
            <a:ln w="8382">
              <a:solidFill>
                <a:srgbClr val="000000"/>
              </a:solidFill>
            </a:ln>
          </p:spPr>
          <p:txBody>
            <a:bodyPr wrap="square" lIns="0" tIns="0" rIns="0" bIns="0" rtlCol="0"/>
            <a:lstStyle/>
            <a:p>
              <a:endParaRPr/>
            </a:p>
          </p:txBody>
        </p:sp>
        <p:sp>
          <p:nvSpPr>
            <p:cNvPr id="152" name="object 152"/>
            <p:cNvSpPr/>
            <p:nvPr/>
          </p:nvSpPr>
          <p:spPr>
            <a:xfrm>
              <a:off x="701802" y="5328662"/>
              <a:ext cx="584200" cy="0"/>
            </a:xfrm>
            <a:custGeom>
              <a:avLst/>
              <a:gdLst/>
              <a:ahLst/>
              <a:cxnLst/>
              <a:rect l="l" t="t" r="r" b="b"/>
              <a:pathLst>
                <a:path w="584200">
                  <a:moveTo>
                    <a:pt x="0" y="0"/>
                  </a:moveTo>
                  <a:lnTo>
                    <a:pt x="17526" y="0"/>
                  </a:lnTo>
                </a:path>
                <a:path w="584200">
                  <a:moveTo>
                    <a:pt x="78486" y="0"/>
                  </a:moveTo>
                  <a:lnTo>
                    <a:pt x="96012" y="0"/>
                  </a:lnTo>
                </a:path>
                <a:path w="584200">
                  <a:moveTo>
                    <a:pt x="156972" y="0"/>
                  </a:moveTo>
                  <a:lnTo>
                    <a:pt x="166116" y="0"/>
                  </a:lnTo>
                </a:path>
                <a:path w="584200">
                  <a:moveTo>
                    <a:pt x="174498" y="0"/>
                  </a:moveTo>
                  <a:lnTo>
                    <a:pt x="182879" y="0"/>
                  </a:lnTo>
                </a:path>
                <a:path w="584200">
                  <a:moveTo>
                    <a:pt x="252984" y="0"/>
                  </a:moveTo>
                  <a:lnTo>
                    <a:pt x="435864" y="0"/>
                  </a:lnTo>
                </a:path>
                <a:path w="584200">
                  <a:moveTo>
                    <a:pt x="444245" y="0"/>
                  </a:moveTo>
                  <a:lnTo>
                    <a:pt x="461771" y="0"/>
                  </a:lnTo>
                </a:path>
                <a:path w="584200">
                  <a:moveTo>
                    <a:pt x="470916" y="0"/>
                  </a:moveTo>
                  <a:lnTo>
                    <a:pt x="479298" y="0"/>
                  </a:lnTo>
                </a:path>
                <a:path w="584200">
                  <a:moveTo>
                    <a:pt x="531876" y="0"/>
                  </a:moveTo>
                  <a:lnTo>
                    <a:pt x="557784" y="0"/>
                  </a:lnTo>
                </a:path>
                <a:path w="584200">
                  <a:moveTo>
                    <a:pt x="566166" y="0"/>
                  </a:moveTo>
                  <a:lnTo>
                    <a:pt x="583692" y="0"/>
                  </a:lnTo>
                </a:path>
              </a:pathLst>
            </a:custGeom>
            <a:ln w="9144">
              <a:solidFill>
                <a:srgbClr val="000000"/>
              </a:solidFill>
            </a:ln>
          </p:spPr>
          <p:txBody>
            <a:bodyPr wrap="square" lIns="0" tIns="0" rIns="0" bIns="0" rtlCol="0"/>
            <a:lstStyle/>
            <a:p>
              <a:endParaRPr/>
            </a:p>
          </p:txBody>
        </p:sp>
        <p:sp>
          <p:nvSpPr>
            <p:cNvPr id="153" name="object 153"/>
            <p:cNvSpPr/>
            <p:nvPr/>
          </p:nvSpPr>
          <p:spPr>
            <a:xfrm>
              <a:off x="701802" y="5337425"/>
              <a:ext cx="584200" cy="0"/>
            </a:xfrm>
            <a:custGeom>
              <a:avLst/>
              <a:gdLst/>
              <a:ahLst/>
              <a:cxnLst/>
              <a:rect l="l" t="t" r="r" b="b"/>
              <a:pathLst>
                <a:path w="584200">
                  <a:moveTo>
                    <a:pt x="0" y="0"/>
                  </a:moveTo>
                  <a:lnTo>
                    <a:pt x="9143" y="0"/>
                  </a:lnTo>
                </a:path>
                <a:path w="584200">
                  <a:moveTo>
                    <a:pt x="78486" y="0"/>
                  </a:moveTo>
                  <a:lnTo>
                    <a:pt x="87629" y="0"/>
                  </a:lnTo>
                </a:path>
                <a:path w="584200">
                  <a:moveTo>
                    <a:pt x="96012" y="0"/>
                  </a:moveTo>
                  <a:lnTo>
                    <a:pt x="105156" y="0"/>
                  </a:lnTo>
                </a:path>
                <a:path w="584200">
                  <a:moveTo>
                    <a:pt x="148589" y="0"/>
                  </a:moveTo>
                  <a:lnTo>
                    <a:pt x="156971" y="0"/>
                  </a:lnTo>
                </a:path>
                <a:path w="584200">
                  <a:moveTo>
                    <a:pt x="166116" y="0"/>
                  </a:moveTo>
                  <a:lnTo>
                    <a:pt x="174498" y="0"/>
                  </a:lnTo>
                </a:path>
                <a:path w="584200">
                  <a:moveTo>
                    <a:pt x="252984" y="0"/>
                  </a:moveTo>
                  <a:lnTo>
                    <a:pt x="322326" y="0"/>
                  </a:lnTo>
                </a:path>
                <a:path w="584200">
                  <a:moveTo>
                    <a:pt x="331470" y="0"/>
                  </a:moveTo>
                  <a:lnTo>
                    <a:pt x="435864" y="0"/>
                  </a:lnTo>
                </a:path>
                <a:path w="584200">
                  <a:moveTo>
                    <a:pt x="453389" y="0"/>
                  </a:moveTo>
                  <a:lnTo>
                    <a:pt x="461771" y="0"/>
                  </a:lnTo>
                </a:path>
                <a:path w="584200">
                  <a:moveTo>
                    <a:pt x="479298" y="0"/>
                  </a:moveTo>
                  <a:lnTo>
                    <a:pt x="488442" y="0"/>
                  </a:lnTo>
                </a:path>
                <a:path w="584200">
                  <a:moveTo>
                    <a:pt x="540258" y="0"/>
                  </a:moveTo>
                  <a:lnTo>
                    <a:pt x="549402" y="0"/>
                  </a:lnTo>
                </a:path>
                <a:path w="584200">
                  <a:moveTo>
                    <a:pt x="557784" y="0"/>
                  </a:moveTo>
                  <a:lnTo>
                    <a:pt x="583692" y="0"/>
                  </a:lnTo>
                </a:path>
              </a:pathLst>
            </a:custGeom>
            <a:ln w="8382">
              <a:solidFill>
                <a:srgbClr val="000000"/>
              </a:solidFill>
            </a:ln>
          </p:spPr>
          <p:txBody>
            <a:bodyPr wrap="square" lIns="0" tIns="0" rIns="0" bIns="0" rtlCol="0"/>
            <a:lstStyle/>
            <a:p>
              <a:endParaRPr/>
            </a:p>
          </p:txBody>
        </p:sp>
        <p:sp>
          <p:nvSpPr>
            <p:cNvPr id="154" name="object 154"/>
            <p:cNvSpPr/>
            <p:nvPr/>
          </p:nvSpPr>
          <p:spPr>
            <a:xfrm>
              <a:off x="701802" y="5346188"/>
              <a:ext cx="593090" cy="0"/>
            </a:xfrm>
            <a:custGeom>
              <a:avLst/>
              <a:gdLst/>
              <a:ahLst/>
              <a:cxnLst/>
              <a:rect l="l" t="t" r="r" b="b"/>
              <a:pathLst>
                <a:path w="593090">
                  <a:moveTo>
                    <a:pt x="0" y="0"/>
                  </a:moveTo>
                  <a:lnTo>
                    <a:pt x="9143" y="0"/>
                  </a:lnTo>
                </a:path>
                <a:path w="593090">
                  <a:moveTo>
                    <a:pt x="60960" y="0"/>
                  </a:moveTo>
                  <a:lnTo>
                    <a:pt x="96012" y="0"/>
                  </a:lnTo>
                </a:path>
                <a:path w="593090">
                  <a:moveTo>
                    <a:pt x="243839" y="0"/>
                  </a:moveTo>
                  <a:lnTo>
                    <a:pt x="278892" y="0"/>
                  </a:lnTo>
                </a:path>
                <a:path w="593090">
                  <a:moveTo>
                    <a:pt x="288036" y="0"/>
                  </a:moveTo>
                  <a:lnTo>
                    <a:pt x="374904" y="0"/>
                  </a:lnTo>
                </a:path>
                <a:path w="593090">
                  <a:moveTo>
                    <a:pt x="383286" y="0"/>
                  </a:moveTo>
                  <a:lnTo>
                    <a:pt x="444245" y="0"/>
                  </a:lnTo>
                </a:path>
                <a:path w="593090">
                  <a:moveTo>
                    <a:pt x="453389" y="0"/>
                  </a:moveTo>
                  <a:lnTo>
                    <a:pt x="470915" y="0"/>
                  </a:lnTo>
                </a:path>
                <a:path w="593090">
                  <a:moveTo>
                    <a:pt x="479298" y="0"/>
                  </a:moveTo>
                  <a:lnTo>
                    <a:pt x="488442" y="0"/>
                  </a:lnTo>
                </a:path>
                <a:path w="593090">
                  <a:moveTo>
                    <a:pt x="540258" y="0"/>
                  </a:moveTo>
                  <a:lnTo>
                    <a:pt x="549402" y="0"/>
                  </a:lnTo>
                </a:path>
                <a:path w="593090">
                  <a:moveTo>
                    <a:pt x="575310" y="0"/>
                  </a:moveTo>
                  <a:lnTo>
                    <a:pt x="592836" y="0"/>
                  </a:lnTo>
                </a:path>
              </a:pathLst>
            </a:custGeom>
            <a:ln w="9144">
              <a:solidFill>
                <a:srgbClr val="000000"/>
              </a:solidFill>
            </a:ln>
          </p:spPr>
          <p:txBody>
            <a:bodyPr wrap="square" lIns="0" tIns="0" rIns="0" bIns="0" rtlCol="0"/>
            <a:lstStyle/>
            <a:p>
              <a:endParaRPr/>
            </a:p>
          </p:txBody>
        </p:sp>
        <p:sp>
          <p:nvSpPr>
            <p:cNvPr id="155" name="object 155"/>
            <p:cNvSpPr/>
            <p:nvPr/>
          </p:nvSpPr>
          <p:spPr>
            <a:xfrm>
              <a:off x="701802" y="5354951"/>
              <a:ext cx="601345" cy="0"/>
            </a:xfrm>
            <a:custGeom>
              <a:avLst/>
              <a:gdLst/>
              <a:ahLst/>
              <a:cxnLst/>
              <a:rect l="l" t="t" r="r" b="b"/>
              <a:pathLst>
                <a:path w="601344">
                  <a:moveTo>
                    <a:pt x="0" y="0"/>
                  </a:moveTo>
                  <a:lnTo>
                    <a:pt x="9143" y="0"/>
                  </a:lnTo>
                </a:path>
                <a:path w="601344">
                  <a:moveTo>
                    <a:pt x="70104" y="0"/>
                  </a:moveTo>
                  <a:lnTo>
                    <a:pt x="96012" y="0"/>
                  </a:lnTo>
                </a:path>
                <a:path w="601344">
                  <a:moveTo>
                    <a:pt x="139445" y="0"/>
                  </a:moveTo>
                  <a:lnTo>
                    <a:pt x="148589" y="0"/>
                  </a:lnTo>
                </a:path>
                <a:path w="601344">
                  <a:moveTo>
                    <a:pt x="156972" y="0"/>
                  </a:moveTo>
                  <a:lnTo>
                    <a:pt x="166116" y="0"/>
                  </a:lnTo>
                </a:path>
                <a:path w="601344">
                  <a:moveTo>
                    <a:pt x="252984" y="0"/>
                  </a:moveTo>
                  <a:lnTo>
                    <a:pt x="444246" y="0"/>
                  </a:lnTo>
                </a:path>
                <a:path w="601344">
                  <a:moveTo>
                    <a:pt x="461772" y="0"/>
                  </a:moveTo>
                  <a:lnTo>
                    <a:pt x="470916" y="0"/>
                  </a:lnTo>
                </a:path>
                <a:path w="601344">
                  <a:moveTo>
                    <a:pt x="479298" y="0"/>
                  </a:moveTo>
                  <a:lnTo>
                    <a:pt x="496823" y="0"/>
                  </a:lnTo>
                </a:path>
                <a:path w="601344">
                  <a:moveTo>
                    <a:pt x="549402" y="0"/>
                  </a:moveTo>
                  <a:lnTo>
                    <a:pt x="557783" y="0"/>
                  </a:lnTo>
                </a:path>
                <a:path w="601344">
                  <a:moveTo>
                    <a:pt x="575310" y="0"/>
                  </a:moveTo>
                  <a:lnTo>
                    <a:pt x="601218" y="0"/>
                  </a:lnTo>
                </a:path>
              </a:pathLst>
            </a:custGeom>
            <a:ln w="8382">
              <a:solidFill>
                <a:srgbClr val="000000"/>
              </a:solidFill>
            </a:ln>
          </p:spPr>
          <p:txBody>
            <a:bodyPr wrap="square" lIns="0" tIns="0" rIns="0" bIns="0" rtlCol="0"/>
            <a:lstStyle/>
            <a:p>
              <a:endParaRPr/>
            </a:p>
          </p:txBody>
        </p:sp>
        <p:sp>
          <p:nvSpPr>
            <p:cNvPr id="156" name="object 156"/>
            <p:cNvSpPr/>
            <p:nvPr/>
          </p:nvSpPr>
          <p:spPr>
            <a:xfrm>
              <a:off x="693420" y="5363714"/>
              <a:ext cx="609600" cy="0"/>
            </a:xfrm>
            <a:custGeom>
              <a:avLst/>
              <a:gdLst/>
              <a:ahLst/>
              <a:cxnLst/>
              <a:rect l="l" t="t" r="r" b="b"/>
              <a:pathLst>
                <a:path w="609600">
                  <a:moveTo>
                    <a:pt x="0" y="0"/>
                  </a:moveTo>
                  <a:lnTo>
                    <a:pt x="17526" y="0"/>
                  </a:lnTo>
                </a:path>
                <a:path w="609600">
                  <a:moveTo>
                    <a:pt x="25907" y="0"/>
                  </a:moveTo>
                  <a:lnTo>
                    <a:pt x="35051" y="0"/>
                  </a:lnTo>
                </a:path>
                <a:path w="609600">
                  <a:moveTo>
                    <a:pt x="60959" y="0"/>
                  </a:moveTo>
                  <a:lnTo>
                    <a:pt x="104393" y="0"/>
                  </a:lnTo>
                </a:path>
                <a:path w="609600">
                  <a:moveTo>
                    <a:pt x="139445" y="0"/>
                  </a:moveTo>
                  <a:lnTo>
                    <a:pt x="147827" y="0"/>
                  </a:lnTo>
                </a:path>
                <a:path w="609600">
                  <a:moveTo>
                    <a:pt x="156971" y="0"/>
                  </a:moveTo>
                  <a:lnTo>
                    <a:pt x="165353" y="0"/>
                  </a:lnTo>
                </a:path>
                <a:path w="609600">
                  <a:moveTo>
                    <a:pt x="252221" y="0"/>
                  </a:moveTo>
                  <a:lnTo>
                    <a:pt x="287273" y="0"/>
                  </a:lnTo>
                </a:path>
                <a:path w="609600">
                  <a:moveTo>
                    <a:pt x="313182" y="0"/>
                  </a:moveTo>
                  <a:lnTo>
                    <a:pt x="452628" y="0"/>
                  </a:lnTo>
                </a:path>
                <a:path w="609600">
                  <a:moveTo>
                    <a:pt x="470154" y="0"/>
                  </a:moveTo>
                  <a:lnTo>
                    <a:pt x="487680" y="0"/>
                  </a:lnTo>
                </a:path>
                <a:path w="609600">
                  <a:moveTo>
                    <a:pt x="496823" y="0"/>
                  </a:moveTo>
                  <a:lnTo>
                    <a:pt x="505205" y="0"/>
                  </a:lnTo>
                </a:path>
                <a:path w="609600">
                  <a:moveTo>
                    <a:pt x="592074" y="0"/>
                  </a:moveTo>
                  <a:lnTo>
                    <a:pt x="609599" y="0"/>
                  </a:lnTo>
                </a:path>
              </a:pathLst>
            </a:custGeom>
            <a:ln w="9144">
              <a:solidFill>
                <a:srgbClr val="000000"/>
              </a:solidFill>
            </a:ln>
          </p:spPr>
          <p:txBody>
            <a:bodyPr wrap="square" lIns="0" tIns="0" rIns="0" bIns="0" rtlCol="0"/>
            <a:lstStyle/>
            <a:p>
              <a:endParaRPr/>
            </a:p>
          </p:txBody>
        </p:sp>
        <p:sp>
          <p:nvSpPr>
            <p:cNvPr id="157" name="object 157"/>
            <p:cNvSpPr/>
            <p:nvPr/>
          </p:nvSpPr>
          <p:spPr>
            <a:xfrm>
              <a:off x="693420" y="5372477"/>
              <a:ext cx="619125" cy="0"/>
            </a:xfrm>
            <a:custGeom>
              <a:avLst/>
              <a:gdLst/>
              <a:ahLst/>
              <a:cxnLst/>
              <a:rect l="l" t="t" r="r" b="b"/>
              <a:pathLst>
                <a:path w="619125">
                  <a:moveTo>
                    <a:pt x="0" y="0"/>
                  </a:moveTo>
                  <a:lnTo>
                    <a:pt x="121920" y="0"/>
                  </a:lnTo>
                </a:path>
                <a:path w="619125">
                  <a:moveTo>
                    <a:pt x="252221" y="0"/>
                  </a:moveTo>
                  <a:lnTo>
                    <a:pt x="278891" y="0"/>
                  </a:lnTo>
                </a:path>
                <a:path w="619125">
                  <a:moveTo>
                    <a:pt x="339852" y="0"/>
                  </a:moveTo>
                  <a:lnTo>
                    <a:pt x="452627" y="0"/>
                  </a:lnTo>
                </a:path>
                <a:path w="619125">
                  <a:moveTo>
                    <a:pt x="479298" y="0"/>
                  </a:moveTo>
                  <a:lnTo>
                    <a:pt x="487680" y="0"/>
                  </a:lnTo>
                </a:path>
                <a:path w="619125">
                  <a:moveTo>
                    <a:pt x="505205" y="0"/>
                  </a:moveTo>
                  <a:lnTo>
                    <a:pt x="513587" y="0"/>
                  </a:lnTo>
                </a:path>
                <a:path w="619125">
                  <a:moveTo>
                    <a:pt x="566166" y="0"/>
                  </a:moveTo>
                  <a:lnTo>
                    <a:pt x="574548" y="0"/>
                  </a:lnTo>
                </a:path>
                <a:path w="619125">
                  <a:moveTo>
                    <a:pt x="592074" y="0"/>
                  </a:moveTo>
                  <a:lnTo>
                    <a:pt x="618743" y="0"/>
                  </a:lnTo>
                </a:path>
              </a:pathLst>
            </a:custGeom>
            <a:ln w="8382">
              <a:solidFill>
                <a:srgbClr val="000000"/>
              </a:solidFill>
            </a:ln>
          </p:spPr>
          <p:txBody>
            <a:bodyPr wrap="square" lIns="0" tIns="0" rIns="0" bIns="0" rtlCol="0"/>
            <a:lstStyle/>
            <a:p>
              <a:endParaRPr/>
            </a:p>
          </p:txBody>
        </p:sp>
        <p:sp>
          <p:nvSpPr>
            <p:cNvPr id="158" name="object 158"/>
            <p:cNvSpPr/>
            <p:nvPr/>
          </p:nvSpPr>
          <p:spPr>
            <a:xfrm>
              <a:off x="719328" y="5381240"/>
              <a:ext cx="593090" cy="0"/>
            </a:xfrm>
            <a:custGeom>
              <a:avLst/>
              <a:gdLst/>
              <a:ahLst/>
              <a:cxnLst/>
              <a:rect l="l" t="t" r="r" b="b"/>
              <a:pathLst>
                <a:path w="593090">
                  <a:moveTo>
                    <a:pt x="0" y="0"/>
                  </a:moveTo>
                  <a:lnTo>
                    <a:pt x="43434" y="0"/>
                  </a:lnTo>
                </a:path>
                <a:path w="593090">
                  <a:moveTo>
                    <a:pt x="52578" y="0"/>
                  </a:moveTo>
                  <a:lnTo>
                    <a:pt x="60959" y="0"/>
                  </a:lnTo>
                </a:path>
                <a:path w="593090">
                  <a:moveTo>
                    <a:pt x="87629" y="0"/>
                  </a:moveTo>
                  <a:lnTo>
                    <a:pt x="121919" y="0"/>
                  </a:lnTo>
                </a:path>
                <a:path w="593090">
                  <a:moveTo>
                    <a:pt x="139446" y="0"/>
                  </a:moveTo>
                  <a:lnTo>
                    <a:pt x="165354" y="0"/>
                  </a:lnTo>
                </a:path>
                <a:path w="593090">
                  <a:moveTo>
                    <a:pt x="235458" y="0"/>
                  </a:moveTo>
                  <a:lnTo>
                    <a:pt x="243840" y="0"/>
                  </a:lnTo>
                </a:path>
                <a:path w="593090">
                  <a:moveTo>
                    <a:pt x="331469" y="0"/>
                  </a:moveTo>
                  <a:lnTo>
                    <a:pt x="339851" y="0"/>
                  </a:lnTo>
                </a:path>
                <a:path w="593090">
                  <a:moveTo>
                    <a:pt x="357378" y="0"/>
                  </a:moveTo>
                  <a:lnTo>
                    <a:pt x="426719" y="0"/>
                  </a:lnTo>
                </a:path>
                <a:path w="593090">
                  <a:moveTo>
                    <a:pt x="461772" y="0"/>
                  </a:moveTo>
                  <a:lnTo>
                    <a:pt x="470916" y="0"/>
                  </a:lnTo>
                </a:path>
                <a:path w="593090">
                  <a:moveTo>
                    <a:pt x="479297" y="0"/>
                  </a:moveTo>
                  <a:lnTo>
                    <a:pt x="505206" y="0"/>
                  </a:lnTo>
                </a:path>
                <a:path w="593090">
                  <a:moveTo>
                    <a:pt x="548640" y="0"/>
                  </a:moveTo>
                  <a:lnTo>
                    <a:pt x="557784" y="0"/>
                  </a:lnTo>
                </a:path>
                <a:path w="593090">
                  <a:moveTo>
                    <a:pt x="575310" y="0"/>
                  </a:moveTo>
                  <a:lnTo>
                    <a:pt x="592835" y="0"/>
                  </a:lnTo>
                </a:path>
              </a:pathLst>
            </a:custGeom>
            <a:ln w="9144">
              <a:solidFill>
                <a:srgbClr val="000000"/>
              </a:solidFill>
            </a:ln>
          </p:spPr>
          <p:txBody>
            <a:bodyPr wrap="square" lIns="0" tIns="0" rIns="0" bIns="0" rtlCol="0"/>
            <a:lstStyle/>
            <a:p>
              <a:endParaRPr/>
            </a:p>
          </p:txBody>
        </p:sp>
        <p:sp>
          <p:nvSpPr>
            <p:cNvPr id="159" name="object 159"/>
            <p:cNvSpPr/>
            <p:nvPr/>
          </p:nvSpPr>
          <p:spPr>
            <a:xfrm>
              <a:off x="710946" y="5390003"/>
              <a:ext cx="609600" cy="0"/>
            </a:xfrm>
            <a:custGeom>
              <a:avLst/>
              <a:gdLst/>
              <a:ahLst/>
              <a:cxnLst/>
              <a:rect l="l" t="t" r="r" b="b"/>
              <a:pathLst>
                <a:path w="609600">
                  <a:moveTo>
                    <a:pt x="0" y="0"/>
                  </a:moveTo>
                  <a:lnTo>
                    <a:pt x="43434" y="0"/>
                  </a:lnTo>
                </a:path>
                <a:path w="609600">
                  <a:moveTo>
                    <a:pt x="104394" y="0"/>
                  </a:moveTo>
                  <a:lnTo>
                    <a:pt x="208788" y="0"/>
                  </a:lnTo>
                </a:path>
                <a:path w="609600">
                  <a:moveTo>
                    <a:pt x="226314" y="0"/>
                  </a:moveTo>
                  <a:lnTo>
                    <a:pt x="252222" y="0"/>
                  </a:lnTo>
                </a:path>
                <a:path w="609600">
                  <a:moveTo>
                    <a:pt x="374142" y="0"/>
                  </a:moveTo>
                  <a:lnTo>
                    <a:pt x="418338" y="0"/>
                  </a:lnTo>
                </a:path>
                <a:path w="609600">
                  <a:moveTo>
                    <a:pt x="470154" y="0"/>
                  </a:moveTo>
                  <a:lnTo>
                    <a:pt x="479298" y="0"/>
                  </a:lnTo>
                </a:path>
                <a:path w="609600">
                  <a:moveTo>
                    <a:pt x="496062" y="0"/>
                  </a:moveTo>
                  <a:lnTo>
                    <a:pt x="540258" y="0"/>
                  </a:lnTo>
                </a:path>
                <a:path w="609600">
                  <a:moveTo>
                    <a:pt x="557022" y="0"/>
                  </a:moveTo>
                  <a:lnTo>
                    <a:pt x="566166" y="0"/>
                  </a:lnTo>
                </a:path>
                <a:path w="609600">
                  <a:moveTo>
                    <a:pt x="592074" y="0"/>
                  </a:moveTo>
                  <a:lnTo>
                    <a:pt x="609599" y="0"/>
                  </a:lnTo>
                </a:path>
              </a:pathLst>
            </a:custGeom>
            <a:ln w="8382">
              <a:solidFill>
                <a:srgbClr val="000000"/>
              </a:solidFill>
            </a:ln>
          </p:spPr>
          <p:txBody>
            <a:bodyPr wrap="square" lIns="0" tIns="0" rIns="0" bIns="0" rtlCol="0"/>
            <a:lstStyle/>
            <a:p>
              <a:endParaRPr/>
            </a:p>
          </p:txBody>
        </p:sp>
        <p:sp>
          <p:nvSpPr>
            <p:cNvPr id="160" name="object 160"/>
            <p:cNvSpPr/>
            <p:nvPr/>
          </p:nvSpPr>
          <p:spPr>
            <a:xfrm>
              <a:off x="701802" y="5398766"/>
              <a:ext cx="619125" cy="0"/>
            </a:xfrm>
            <a:custGeom>
              <a:avLst/>
              <a:gdLst/>
              <a:ahLst/>
              <a:cxnLst/>
              <a:rect l="l" t="t" r="r" b="b"/>
              <a:pathLst>
                <a:path w="619125">
                  <a:moveTo>
                    <a:pt x="0" y="0"/>
                  </a:moveTo>
                  <a:lnTo>
                    <a:pt x="35051" y="0"/>
                  </a:lnTo>
                </a:path>
                <a:path w="619125">
                  <a:moveTo>
                    <a:pt x="87629" y="0"/>
                  </a:moveTo>
                  <a:lnTo>
                    <a:pt x="156971" y="0"/>
                  </a:lnTo>
                </a:path>
                <a:path w="619125">
                  <a:moveTo>
                    <a:pt x="209550" y="0"/>
                  </a:moveTo>
                  <a:lnTo>
                    <a:pt x="252984" y="0"/>
                  </a:lnTo>
                </a:path>
                <a:path w="619125">
                  <a:moveTo>
                    <a:pt x="392430" y="0"/>
                  </a:moveTo>
                  <a:lnTo>
                    <a:pt x="400811" y="0"/>
                  </a:lnTo>
                </a:path>
                <a:path w="619125">
                  <a:moveTo>
                    <a:pt x="409956" y="0"/>
                  </a:moveTo>
                  <a:lnTo>
                    <a:pt x="427482" y="0"/>
                  </a:lnTo>
                </a:path>
                <a:path w="619125">
                  <a:moveTo>
                    <a:pt x="488442" y="0"/>
                  </a:moveTo>
                  <a:lnTo>
                    <a:pt x="496823" y="0"/>
                  </a:lnTo>
                </a:path>
                <a:path w="619125">
                  <a:moveTo>
                    <a:pt x="505206" y="0"/>
                  </a:moveTo>
                  <a:lnTo>
                    <a:pt x="514350" y="0"/>
                  </a:lnTo>
                </a:path>
                <a:path w="619125">
                  <a:moveTo>
                    <a:pt x="522732" y="0"/>
                  </a:moveTo>
                  <a:lnTo>
                    <a:pt x="531876" y="0"/>
                  </a:lnTo>
                </a:path>
                <a:path w="619125">
                  <a:moveTo>
                    <a:pt x="540258" y="0"/>
                  </a:moveTo>
                  <a:lnTo>
                    <a:pt x="583692" y="0"/>
                  </a:lnTo>
                </a:path>
                <a:path w="619125">
                  <a:moveTo>
                    <a:pt x="610361" y="0"/>
                  </a:moveTo>
                  <a:lnTo>
                    <a:pt x="618743" y="0"/>
                  </a:lnTo>
                </a:path>
              </a:pathLst>
            </a:custGeom>
            <a:ln w="9144">
              <a:solidFill>
                <a:srgbClr val="000000"/>
              </a:solidFill>
            </a:ln>
          </p:spPr>
          <p:txBody>
            <a:bodyPr wrap="square" lIns="0" tIns="0" rIns="0" bIns="0" rtlCol="0"/>
            <a:lstStyle/>
            <a:p>
              <a:endParaRPr/>
            </a:p>
          </p:txBody>
        </p:sp>
        <p:sp>
          <p:nvSpPr>
            <p:cNvPr id="161" name="object 161"/>
            <p:cNvSpPr/>
            <p:nvPr/>
          </p:nvSpPr>
          <p:spPr>
            <a:xfrm>
              <a:off x="684276" y="5407529"/>
              <a:ext cx="645795" cy="0"/>
            </a:xfrm>
            <a:custGeom>
              <a:avLst/>
              <a:gdLst/>
              <a:ahLst/>
              <a:cxnLst/>
              <a:rect l="l" t="t" r="r" b="b"/>
              <a:pathLst>
                <a:path w="645794">
                  <a:moveTo>
                    <a:pt x="0" y="0"/>
                  </a:moveTo>
                  <a:lnTo>
                    <a:pt x="44195" y="0"/>
                  </a:lnTo>
                </a:path>
                <a:path w="645794">
                  <a:moveTo>
                    <a:pt x="105155" y="0"/>
                  </a:moveTo>
                  <a:lnTo>
                    <a:pt x="166115" y="0"/>
                  </a:lnTo>
                </a:path>
                <a:path w="645794">
                  <a:moveTo>
                    <a:pt x="235458" y="0"/>
                  </a:moveTo>
                  <a:lnTo>
                    <a:pt x="261366" y="0"/>
                  </a:lnTo>
                </a:path>
                <a:path w="645794">
                  <a:moveTo>
                    <a:pt x="366521" y="0"/>
                  </a:moveTo>
                  <a:lnTo>
                    <a:pt x="374903" y="0"/>
                  </a:lnTo>
                </a:path>
                <a:path w="645794">
                  <a:moveTo>
                    <a:pt x="418337" y="0"/>
                  </a:moveTo>
                  <a:lnTo>
                    <a:pt x="445007" y="0"/>
                  </a:lnTo>
                </a:path>
                <a:path w="645794">
                  <a:moveTo>
                    <a:pt x="505967" y="0"/>
                  </a:moveTo>
                  <a:lnTo>
                    <a:pt x="514349" y="0"/>
                  </a:lnTo>
                </a:path>
                <a:path w="645794">
                  <a:moveTo>
                    <a:pt x="531876" y="0"/>
                  </a:moveTo>
                  <a:lnTo>
                    <a:pt x="566928" y="0"/>
                  </a:lnTo>
                </a:path>
                <a:path w="645794">
                  <a:moveTo>
                    <a:pt x="575310" y="0"/>
                  </a:moveTo>
                  <a:lnTo>
                    <a:pt x="583692" y="0"/>
                  </a:lnTo>
                </a:path>
                <a:path w="645794">
                  <a:moveTo>
                    <a:pt x="592836" y="0"/>
                  </a:moveTo>
                  <a:lnTo>
                    <a:pt x="601218" y="0"/>
                  </a:lnTo>
                </a:path>
                <a:path w="645794">
                  <a:moveTo>
                    <a:pt x="618743" y="0"/>
                  </a:moveTo>
                  <a:lnTo>
                    <a:pt x="645413" y="0"/>
                  </a:lnTo>
                </a:path>
              </a:pathLst>
            </a:custGeom>
            <a:ln w="8382">
              <a:solidFill>
                <a:srgbClr val="000000"/>
              </a:solidFill>
            </a:ln>
          </p:spPr>
          <p:txBody>
            <a:bodyPr wrap="square" lIns="0" tIns="0" rIns="0" bIns="0" rtlCol="0"/>
            <a:lstStyle/>
            <a:p>
              <a:endParaRPr/>
            </a:p>
          </p:txBody>
        </p:sp>
        <p:sp>
          <p:nvSpPr>
            <p:cNvPr id="162" name="object 162"/>
            <p:cNvSpPr/>
            <p:nvPr/>
          </p:nvSpPr>
          <p:spPr>
            <a:xfrm>
              <a:off x="675894" y="5416292"/>
              <a:ext cx="654050" cy="0"/>
            </a:xfrm>
            <a:custGeom>
              <a:avLst/>
              <a:gdLst/>
              <a:ahLst/>
              <a:cxnLst/>
              <a:rect l="l" t="t" r="r" b="b"/>
              <a:pathLst>
                <a:path w="654050">
                  <a:moveTo>
                    <a:pt x="0" y="0"/>
                  </a:moveTo>
                  <a:lnTo>
                    <a:pt x="35051" y="0"/>
                  </a:lnTo>
                </a:path>
                <a:path w="654050">
                  <a:moveTo>
                    <a:pt x="86868" y="0"/>
                  </a:moveTo>
                  <a:lnTo>
                    <a:pt x="96012" y="0"/>
                  </a:lnTo>
                </a:path>
                <a:path w="654050">
                  <a:moveTo>
                    <a:pt x="131064" y="0"/>
                  </a:moveTo>
                  <a:lnTo>
                    <a:pt x="174497" y="0"/>
                  </a:lnTo>
                </a:path>
                <a:path w="654050">
                  <a:moveTo>
                    <a:pt x="374903" y="0"/>
                  </a:moveTo>
                  <a:lnTo>
                    <a:pt x="383285" y="0"/>
                  </a:lnTo>
                </a:path>
                <a:path w="654050">
                  <a:moveTo>
                    <a:pt x="418338" y="0"/>
                  </a:moveTo>
                  <a:lnTo>
                    <a:pt x="453390" y="0"/>
                  </a:lnTo>
                </a:path>
                <a:path w="654050">
                  <a:moveTo>
                    <a:pt x="522731" y="0"/>
                  </a:moveTo>
                  <a:lnTo>
                    <a:pt x="531113" y="0"/>
                  </a:lnTo>
                </a:path>
                <a:path w="654050">
                  <a:moveTo>
                    <a:pt x="540258" y="0"/>
                  </a:moveTo>
                  <a:lnTo>
                    <a:pt x="618744" y="0"/>
                  </a:lnTo>
                </a:path>
                <a:path w="654050">
                  <a:moveTo>
                    <a:pt x="636269" y="0"/>
                  </a:moveTo>
                  <a:lnTo>
                    <a:pt x="653795" y="0"/>
                  </a:lnTo>
                </a:path>
              </a:pathLst>
            </a:custGeom>
            <a:ln w="9144">
              <a:solidFill>
                <a:srgbClr val="000000"/>
              </a:solidFill>
            </a:ln>
          </p:spPr>
          <p:txBody>
            <a:bodyPr wrap="square" lIns="0" tIns="0" rIns="0" bIns="0" rtlCol="0"/>
            <a:lstStyle/>
            <a:p>
              <a:endParaRPr/>
            </a:p>
          </p:txBody>
        </p:sp>
        <p:sp>
          <p:nvSpPr>
            <p:cNvPr id="163" name="object 163"/>
            <p:cNvSpPr/>
            <p:nvPr/>
          </p:nvSpPr>
          <p:spPr>
            <a:xfrm>
              <a:off x="667512" y="5425055"/>
              <a:ext cx="670560" cy="0"/>
            </a:xfrm>
            <a:custGeom>
              <a:avLst/>
              <a:gdLst/>
              <a:ahLst/>
              <a:cxnLst/>
              <a:rect l="l" t="t" r="r" b="b"/>
              <a:pathLst>
                <a:path w="670560">
                  <a:moveTo>
                    <a:pt x="0" y="0"/>
                  </a:moveTo>
                  <a:lnTo>
                    <a:pt x="25907" y="0"/>
                  </a:lnTo>
                </a:path>
                <a:path w="670560">
                  <a:moveTo>
                    <a:pt x="86867" y="0"/>
                  </a:moveTo>
                  <a:lnTo>
                    <a:pt x="95249" y="0"/>
                  </a:lnTo>
                </a:path>
                <a:path w="670560">
                  <a:moveTo>
                    <a:pt x="139445" y="0"/>
                  </a:moveTo>
                  <a:lnTo>
                    <a:pt x="173735" y="0"/>
                  </a:lnTo>
                </a:path>
                <a:path w="670560">
                  <a:moveTo>
                    <a:pt x="330707" y="0"/>
                  </a:moveTo>
                  <a:lnTo>
                    <a:pt x="339089" y="0"/>
                  </a:lnTo>
                </a:path>
                <a:path w="670560">
                  <a:moveTo>
                    <a:pt x="435101" y="0"/>
                  </a:moveTo>
                  <a:lnTo>
                    <a:pt x="461771" y="0"/>
                  </a:lnTo>
                </a:path>
                <a:path w="670560">
                  <a:moveTo>
                    <a:pt x="531113" y="0"/>
                  </a:moveTo>
                  <a:lnTo>
                    <a:pt x="548639" y="0"/>
                  </a:lnTo>
                </a:path>
                <a:path w="670560">
                  <a:moveTo>
                    <a:pt x="557022" y="0"/>
                  </a:moveTo>
                  <a:lnTo>
                    <a:pt x="635507" y="0"/>
                  </a:lnTo>
                </a:path>
                <a:path w="670560">
                  <a:moveTo>
                    <a:pt x="653034" y="0"/>
                  </a:moveTo>
                  <a:lnTo>
                    <a:pt x="670560" y="0"/>
                  </a:lnTo>
                </a:path>
              </a:pathLst>
            </a:custGeom>
            <a:ln w="8382">
              <a:solidFill>
                <a:srgbClr val="000000"/>
              </a:solidFill>
            </a:ln>
          </p:spPr>
          <p:txBody>
            <a:bodyPr wrap="square" lIns="0" tIns="0" rIns="0" bIns="0" rtlCol="0"/>
            <a:lstStyle/>
            <a:p>
              <a:endParaRPr/>
            </a:p>
          </p:txBody>
        </p:sp>
        <p:sp>
          <p:nvSpPr>
            <p:cNvPr id="164" name="object 164"/>
            <p:cNvSpPr/>
            <p:nvPr/>
          </p:nvSpPr>
          <p:spPr>
            <a:xfrm>
              <a:off x="658368" y="5433818"/>
              <a:ext cx="680085" cy="0"/>
            </a:xfrm>
            <a:custGeom>
              <a:avLst/>
              <a:gdLst/>
              <a:ahLst/>
              <a:cxnLst/>
              <a:rect l="l" t="t" r="r" b="b"/>
              <a:pathLst>
                <a:path w="680085">
                  <a:moveTo>
                    <a:pt x="0" y="0"/>
                  </a:moveTo>
                  <a:lnTo>
                    <a:pt x="17526" y="0"/>
                  </a:lnTo>
                </a:path>
                <a:path w="680085">
                  <a:moveTo>
                    <a:pt x="96011" y="0"/>
                  </a:moveTo>
                  <a:lnTo>
                    <a:pt x="104393" y="0"/>
                  </a:lnTo>
                </a:path>
                <a:path w="680085">
                  <a:moveTo>
                    <a:pt x="139445" y="0"/>
                  </a:moveTo>
                  <a:lnTo>
                    <a:pt x="148589" y="0"/>
                  </a:lnTo>
                </a:path>
                <a:path w="680085">
                  <a:moveTo>
                    <a:pt x="156972" y="0"/>
                  </a:moveTo>
                  <a:lnTo>
                    <a:pt x="182880" y="0"/>
                  </a:lnTo>
                </a:path>
                <a:path w="680085">
                  <a:moveTo>
                    <a:pt x="226313" y="0"/>
                  </a:moveTo>
                  <a:lnTo>
                    <a:pt x="235457" y="0"/>
                  </a:lnTo>
                </a:path>
                <a:path w="680085">
                  <a:moveTo>
                    <a:pt x="261365" y="0"/>
                  </a:moveTo>
                  <a:lnTo>
                    <a:pt x="270509" y="0"/>
                  </a:lnTo>
                </a:path>
                <a:path w="680085">
                  <a:moveTo>
                    <a:pt x="392429" y="0"/>
                  </a:moveTo>
                  <a:lnTo>
                    <a:pt x="400811" y="0"/>
                  </a:lnTo>
                </a:path>
                <a:path w="680085">
                  <a:moveTo>
                    <a:pt x="435863" y="0"/>
                  </a:moveTo>
                  <a:lnTo>
                    <a:pt x="470916" y="0"/>
                  </a:lnTo>
                </a:path>
                <a:path w="680085">
                  <a:moveTo>
                    <a:pt x="548640" y="0"/>
                  </a:moveTo>
                  <a:lnTo>
                    <a:pt x="557784" y="0"/>
                  </a:lnTo>
                </a:path>
                <a:path w="680085">
                  <a:moveTo>
                    <a:pt x="566166" y="0"/>
                  </a:moveTo>
                  <a:lnTo>
                    <a:pt x="575310" y="0"/>
                  </a:lnTo>
                </a:path>
                <a:path w="680085">
                  <a:moveTo>
                    <a:pt x="609600" y="0"/>
                  </a:moveTo>
                  <a:lnTo>
                    <a:pt x="644652" y="0"/>
                  </a:lnTo>
                </a:path>
                <a:path w="680085">
                  <a:moveTo>
                    <a:pt x="662178" y="0"/>
                  </a:moveTo>
                  <a:lnTo>
                    <a:pt x="679704" y="0"/>
                  </a:lnTo>
                </a:path>
              </a:pathLst>
            </a:custGeom>
            <a:ln w="9144">
              <a:solidFill>
                <a:srgbClr val="000000"/>
              </a:solidFill>
            </a:ln>
          </p:spPr>
          <p:txBody>
            <a:bodyPr wrap="square" lIns="0" tIns="0" rIns="0" bIns="0" rtlCol="0"/>
            <a:lstStyle/>
            <a:p>
              <a:endParaRPr/>
            </a:p>
          </p:txBody>
        </p:sp>
        <p:sp>
          <p:nvSpPr>
            <p:cNvPr id="165" name="object 165"/>
            <p:cNvSpPr/>
            <p:nvPr/>
          </p:nvSpPr>
          <p:spPr>
            <a:xfrm>
              <a:off x="649986" y="5442581"/>
              <a:ext cx="862965" cy="0"/>
            </a:xfrm>
            <a:custGeom>
              <a:avLst/>
              <a:gdLst/>
              <a:ahLst/>
              <a:cxnLst/>
              <a:rect l="l" t="t" r="r" b="b"/>
              <a:pathLst>
                <a:path w="862965">
                  <a:moveTo>
                    <a:pt x="0" y="0"/>
                  </a:moveTo>
                  <a:lnTo>
                    <a:pt x="17526" y="0"/>
                  </a:lnTo>
                </a:path>
                <a:path w="862965">
                  <a:moveTo>
                    <a:pt x="95250" y="0"/>
                  </a:moveTo>
                  <a:lnTo>
                    <a:pt x="104393" y="0"/>
                  </a:lnTo>
                </a:path>
                <a:path w="862965">
                  <a:moveTo>
                    <a:pt x="139445" y="0"/>
                  </a:moveTo>
                  <a:lnTo>
                    <a:pt x="147827" y="0"/>
                  </a:lnTo>
                </a:path>
                <a:path w="862965">
                  <a:moveTo>
                    <a:pt x="156972" y="0"/>
                  </a:moveTo>
                  <a:lnTo>
                    <a:pt x="191261" y="0"/>
                  </a:lnTo>
                </a:path>
                <a:path w="862965">
                  <a:moveTo>
                    <a:pt x="444245" y="0"/>
                  </a:moveTo>
                  <a:lnTo>
                    <a:pt x="452627" y="0"/>
                  </a:lnTo>
                </a:path>
                <a:path w="862965">
                  <a:moveTo>
                    <a:pt x="461772" y="0"/>
                  </a:moveTo>
                  <a:lnTo>
                    <a:pt x="479298" y="0"/>
                  </a:lnTo>
                </a:path>
                <a:path w="862965">
                  <a:moveTo>
                    <a:pt x="557022" y="0"/>
                  </a:moveTo>
                  <a:lnTo>
                    <a:pt x="574548" y="0"/>
                  </a:lnTo>
                </a:path>
                <a:path w="862965">
                  <a:moveTo>
                    <a:pt x="583692" y="0"/>
                  </a:moveTo>
                  <a:lnTo>
                    <a:pt x="592074" y="0"/>
                  </a:lnTo>
                </a:path>
                <a:path w="862965">
                  <a:moveTo>
                    <a:pt x="644652" y="0"/>
                  </a:moveTo>
                  <a:lnTo>
                    <a:pt x="662177" y="0"/>
                  </a:lnTo>
                </a:path>
                <a:path w="862965">
                  <a:moveTo>
                    <a:pt x="679704" y="0"/>
                  </a:moveTo>
                  <a:lnTo>
                    <a:pt x="696468" y="0"/>
                  </a:lnTo>
                </a:path>
                <a:path w="862965">
                  <a:moveTo>
                    <a:pt x="731520" y="0"/>
                  </a:moveTo>
                  <a:lnTo>
                    <a:pt x="749046" y="0"/>
                  </a:lnTo>
                </a:path>
                <a:path w="862965">
                  <a:moveTo>
                    <a:pt x="774954" y="0"/>
                  </a:moveTo>
                  <a:lnTo>
                    <a:pt x="792480" y="0"/>
                  </a:lnTo>
                </a:path>
                <a:path w="862965">
                  <a:moveTo>
                    <a:pt x="827532" y="0"/>
                  </a:moveTo>
                  <a:lnTo>
                    <a:pt x="862584" y="0"/>
                  </a:lnTo>
                </a:path>
              </a:pathLst>
            </a:custGeom>
            <a:ln w="8382">
              <a:solidFill>
                <a:srgbClr val="000000"/>
              </a:solidFill>
            </a:ln>
          </p:spPr>
          <p:txBody>
            <a:bodyPr wrap="square" lIns="0" tIns="0" rIns="0" bIns="0" rtlCol="0"/>
            <a:lstStyle/>
            <a:p>
              <a:endParaRPr/>
            </a:p>
          </p:txBody>
        </p:sp>
        <p:sp>
          <p:nvSpPr>
            <p:cNvPr id="166" name="object 166"/>
            <p:cNvSpPr/>
            <p:nvPr/>
          </p:nvSpPr>
          <p:spPr>
            <a:xfrm>
              <a:off x="632460" y="5451344"/>
              <a:ext cx="714375" cy="0"/>
            </a:xfrm>
            <a:custGeom>
              <a:avLst/>
              <a:gdLst/>
              <a:ahLst/>
              <a:cxnLst/>
              <a:rect l="l" t="t" r="r" b="b"/>
              <a:pathLst>
                <a:path w="714375">
                  <a:moveTo>
                    <a:pt x="0" y="0"/>
                  </a:moveTo>
                  <a:lnTo>
                    <a:pt x="17526" y="0"/>
                  </a:lnTo>
                </a:path>
                <a:path w="714375">
                  <a:moveTo>
                    <a:pt x="112776" y="0"/>
                  </a:moveTo>
                  <a:lnTo>
                    <a:pt x="121920" y="0"/>
                  </a:lnTo>
                </a:path>
                <a:path w="714375">
                  <a:moveTo>
                    <a:pt x="165354" y="0"/>
                  </a:moveTo>
                  <a:lnTo>
                    <a:pt x="174498" y="0"/>
                  </a:lnTo>
                </a:path>
                <a:path w="714375">
                  <a:moveTo>
                    <a:pt x="182880" y="0"/>
                  </a:moveTo>
                  <a:lnTo>
                    <a:pt x="217932" y="0"/>
                  </a:lnTo>
                </a:path>
                <a:path w="714375">
                  <a:moveTo>
                    <a:pt x="470153" y="0"/>
                  </a:moveTo>
                  <a:lnTo>
                    <a:pt x="496823" y="0"/>
                  </a:lnTo>
                </a:path>
                <a:path w="714375">
                  <a:moveTo>
                    <a:pt x="583692" y="0"/>
                  </a:moveTo>
                  <a:lnTo>
                    <a:pt x="592074" y="0"/>
                  </a:lnTo>
                </a:path>
                <a:path w="714375">
                  <a:moveTo>
                    <a:pt x="670560" y="0"/>
                  </a:moveTo>
                  <a:lnTo>
                    <a:pt x="679704" y="0"/>
                  </a:lnTo>
                </a:path>
                <a:path w="714375">
                  <a:moveTo>
                    <a:pt x="697230" y="0"/>
                  </a:moveTo>
                  <a:lnTo>
                    <a:pt x="713994" y="0"/>
                  </a:lnTo>
                </a:path>
              </a:pathLst>
            </a:custGeom>
            <a:ln w="9144">
              <a:solidFill>
                <a:srgbClr val="000000"/>
              </a:solidFill>
            </a:ln>
          </p:spPr>
          <p:txBody>
            <a:bodyPr wrap="square" lIns="0" tIns="0" rIns="0" bIns="0" rtlCol="0"/>
            <a:lstStyle/>
            <a:p>
              <a:endParaRPr/>
            </a:p>
          </p:txBody>
        </p:sp>
        <p:sp>
          <p:nvSpPr>
            <p:cNvPr id="167" name="object 167"/>
            <p:cNvSpPr/>
            <p:nvPr/>
          </p:nvSpPr>
          <p:spPr>
            <a:xfrm>
              <a:off x="623316" y="5460107"/>
              <a:ext cx="732790" cy="0"/>
            </a:xfrm>
            <a:custGeom>
              <a:avLst/>
              <a:gdLst/>
              <a:ahLst/>
              <a:cxnLst/>
              <a:rect l="l" t="t" r="r" b="b"/>
              <a:pathLst>
                <a:path w="732790">
                  <a:moveTo>
                    <a:pt x="0" y="0"/>
                  </a:moveTo>
                  <a:lnTo>
                    <a:pt x="17526" y="0"/>
                  </a:lnTo>
                </a:path>
                <a:path w="732790">
                  <a:moveTo>
                    <a:pt x="121920" y="0"/>
                  </a:moveTo>
                  <a:lnTo>
                    <a:pt x="131064" y="0"/>
                  </a:lnTo>
                </a:path>
                <a:path w="732790">
                  <a:moveTo>
                    <a:pt x="166115" y="0"/>
                  </a:moveTo>
                  <a:lnTo>
                    <a:pt x="174497" y="0"/>
                  </a:lnTo>
                </a:path>
                <a:path w="732790">
                  <a:moveTo>
                    <a:pt x="183642" y="0"/>
                  </a:moveTo>
                  <a:lnTo>
                    <a:pt x="217931" y="0"/>
                  </a:lnTo>
                </a:path>
                <a:path w="732790">
                  <a:moveTo>
                    <a:pt x="470916" y="0"/>
                  </a:moveTo>
                  <a:lnTo>
                    <a:pt x="505968" y="0"/>
                  </a:lnTo>
                </a:path>
                <a:path w="732790">
                  <a:moveTo>
                    <a:pt x="592836" y="0"/>
                  </a:moveTo>
                  <a:lnTo>
                    <a:pt x="610362" y="0"/>
                  </a:lnTo>
                </a:path>
                <a:path w="732790">
                  <a:moveTo>
                    <a:pt x="618744" y="0"/>
                  </a:moveTo>
                  <a:lnTo>
                    <a:pt x="627888" y="0"/>
                  </a:lnTo>
                </a:path>
                <a:path w="732790">
                  <a:moveTo>
                    <a:pt x="688847" y="0"/>
                  </a:moveTo>
                  <a:lnTo>
                    <a:pt x="697229" y="0"/>
                  </a:lnTo>
                </a:path>
                <a:path w="732790">
                  <a:moveTo>
                    <a:pt x="714756" y="0"/>
                  </a:moveTo>
                  <a:lnTo>
                    <a:pt x="732282" y="0"/>
                  </a:lnTo>
                </a:path>
              </a:pathLst>
            </a:custGeom>
            <a:ln w="8382">
              <a:solidFill>
                <a:srgbClr val="000000"/>
              </a:solidFill>
            </a:ln>
          </p:spPr>
          <p:txBody>
            <a:bodyPr wrap="square" lIns="0" tIns="0" rIns="0" bIns="0" rtlCol="0"/>
            <a:lstStyle/>
            <a:p>
              <a:endParaRPr/>
            </a:p>
          </p:txBody>
        </p:sp>
        <p:sp>
          <p:nvSpPr>
            <p:cNvPr id="168" name="object 168"/>
            <p:cNvSpPr/>
            <p:nvPr/>
          </p:nvSpPr>
          <p:spPr>
            <a:xfrm>
              <a:off x="614934" y="5468870"/>
              <a:ext cx="741045" cy="0"/>
            </a:xfrm>
            <a:custGeom>
              <a:avLst/>
              <a:gdLst/>
              <a:ahLst/>
              <a:cxnLst/>
              <a:rect l="l" t="t" r="r" b="b"/>
              <a:pathLst>
                <a:path w="741044">
                  <a:moveTo>
                    <a:pt x="0" y="0"/>
                  </a:moveTo>
                  <a:lnTo>
                    <a:pt x="17526" y="0"/>
                  </a:lnTo>
                </a:path>
                <a:path w="741044">
                  <a:moveTo>
                    <a:pt x="121920" y="0"/>
                  </a:moveTo>
                  <a:lnTo>
                    <a:pt x="130301" y="0"/>
                  </a:lnTo>
                </a:path>
                <a:path w="741044">
                  <a:moveTo>
                    <a:pt x="182879" y="0"/>
                  </a:moveTo>
                  <a:lnTo>
                    <a:pt x="217931" y="0"/>
                  </a:lnTo>
                </a:path>
                <a:path w="741044">
                  <a:moveTo>
                    <a:pt x="435863" y="0"/>
                  </a:moveTo>
                  <a:lnTo>
                    <a:pt x="444245" y="0"/>
                  </a:lnTo>
                </a:path>
                <a:path w="741044">
                  <a:moveTo>
                    <a:pt x="470153" y="0"/>
                  </a:moveTo>
                  <a:lnTo>
                    <a:pt x="479297" y="0"/>
                  </a:lnTo>
                </a:path>
                <a:path w="741044">
                  <a:moveTo>
                    <a:pt x="487679" y="0"/>
                  </a:moveTo>
                  <a:lnTo>
                    <a:pt x="505205" y="0"/>
                  </a:lnTo>
                </a:path>
                <a:path w="741044">
                  <a:moveTo>
                    <a:pt x="609600" y="0"/>
                  </a:moveTo>
                  <a:lnTo>
                    <a:pt x="618744" y="0"/>
                  </a:lnTo>
                </a:path>
                <a:path w="741044">
                  <a:moveTo>
                    <a:pt x="627126" y="0"/>
                  </a:moveTo>
                  <a:lnTo>
                    <a:pt x="636269" y="0"/>
                  </a:lnTo>
                </a:path>
                <a:path w="741044">
                  <a:moveTo>
                    <a:pt x="697229" y="0"/>
                  </a:moveTo>
                  <a:lnTo>
                    <a:pt x="705611" y="0"/>
                  </a:lnTo>
                </a:path>
                <a:path w="741044">
                  <a:moveTo>
                    <a:pt x="723138" y="0"/>
                  </a:moveTo>
                  <a:lnTo>
                    <a:pt x="740663" y="0"/>
                  </a:lnTo>
                </a:path>
              </a:pathLst>
            </a:custGeom>
            <a:ln w="9144">
              <a:solidFill>
                <a:srgbClr val="000000"/>
              </a:solidFill>
            </a:ln>
          </p:spPr>
          <p:txBody>
            <a:bodyPr wrap="square" lIns="0" tIns="0" rIns="0" bIns="0" rtlCol="0"/>
            <a:lstStyle/>
            <a:p>
              <a:endParaRPr/>
            </a:p>
          </p:txBody>
        </p:sp>
        <p:sp>
          <p:nvSpPr>
            <p:cNvPr id="169" name="object 169"/>
            <p:cNvSpPr/>
            <p:nvPr/>
          </p:nvSpPr>
          <p:spPr>
            <a:xfrm>
              <a:off x="606552" y="5477633"/>
              <a:ext cx="757555" cy="0"/>
            </a:xfrm>
            <a:custGeom>
              <a:avLst/>
              <a:gdLst/>
              <a:ahLst/>
              <a:cxnLst/>
              <a:rect l="l" t="t" r="r" b="b"/>
              <a:pathLst>
                <a:path w="757555">
                  <a:moveTo>
                    <a:pt x="0" y="0"/>
                  </a:moveTo>
                  <a:lnTo>
                    <a:pt x="8381" y="0"/>
                  </a:lnTo>
                </a:path>
                <a:path w="757555">
                  <a:moveTo>
                    <a:pt x="130302" y="0"/>
                  </a:moveTo>
                  <a:lnTo>
                    <a:pt x="138684" y="0"/>
                  </a:lnTo>
                </a:path>
                <a:path w="757555">
                  <a:moveTo>
                    <a:pt x="182879" y="0"/>
                  </a:moveTo>
                  <a:lnTo>
                    <a:pt x="226314" y="0"/>
                  </a:lnTo>
                </a:path>
                <a:path w="757555">
                  <a:moveTo>
                    <a:pt x="496061" y="0"/>
                  </a:moveTo>
                  <a:lnTo>
                    <a:pt x="513587" y="0"/>
                  </a:lnTo>
                </a:path>
                <a:path w="757555">
                  <a:moveTo>
                    <a:pt x="627126" y="0"/>
                  </a:moveTo>
                  <a:lnTo>
                    <a:pt x="653034" y="0"/>
                  </a:lnTo>
                </a:path>
                <a:path w="757555">
                  <a:moveTo>
                    <a:pt x="713994" y="0"/>
                  </a:moveTo>
                  <a:lnTo>
                    <a:pt x="723138" y="0"/>
                  </a:lnTo>
                </a:path>
                <a:path w="757555">
                  <a:moveTo>
                    <a:pt x="739902" y="0"/>
                  </a:moveTo>
                  <a:lnTo>
                    <a:pt x="757427" y="0"/>
                  </a:lnTo>
                </a:path>
              </a:pathLst>
            </a:custGeom>
            <a:ln w="8382">
              <a:solidFill>
                <a:srgbClr val="000000"/>
              </a:solidFill>
            </a:ln>
          </p:spPr>
          <p:txBody>
            <a:bodyPr wrap="square" lIns="0" tIns="0" rIns="0" bIns="0" rtlCol="0"/>
            <a:lstStyle/>
            <a:p>
              <a:endParaRPr/>
            </a:p>
          </p:txBody>
        </p:sp>
        <p:sp>
          <p:nvSpPr>
            <p:cNvPr id="170" name="object 170"/>
            <p:cNvSpPr/>
            <p:nvPr/>
          </p:nvSpPr>
          <p:spPr>
            <a:xfrm>
              <a:off x="589026" y="5486396"/>
              <a:ext cx="784225" cy="0"/>
            </a:xfrm>
            <a:custGeom>
              <a:avLst/>
              <a:gdLst/>
              <a:ahLst/>
              <a:cxnLst/>
              <a:rect l="l" t="t" r="r" b="b"/>
              <a:pathLst>
                <a:path w="784225">
                  <a:moveTo>
                    <a:pt x="0" y="0"/>
                  </a:moveTo>
                  <a:lnTo>
                    <a:pt x="17526" y="0"/>
                  </a:lnTo>
                </a:path>
                <a:path w="784225">
                  <a:moveTo>
                    <a:pt x="147828" y="0"/>
                  </a:moveTo>
                  <a:lnTo>
                    <a:pt x="156209" y="0"/>
                  </a:lnTo>
                </a:path>
                <a:path w="784225">
                  <a:moveTo>
                    <a:pt x="200405" y="0"/>
                  </a:moveTo>
                  <a:lnTo>
                    <a:pt x="208787" y="0"/>
                  </a:lnTo>
                </a:path>
                <a:path w="784225">
                  <a:moveTo>
                    <a:pt x="217931" y="0"/>
                  </a:moveTo>
                  <a:lnTo>
                    <a:pt x="234695" y="0"/>
                  </a:lnTo>
                </a:path>
                <a:path w="784225">
                  <a:moveTo>
                    <a:pt x="435102" y="0"/>
                  </a:moveTo>
                  <a:lnTo>
                    <a:pt x="444245" y="0"/>
                  </a:lnTo>
                </a:path>
                <a:path w="784225">
                  <a:moveTo>
                    <a:pt x="505205" y="0"/>
                  </a:moveTo>
                  <a:lnTo>
                    <a:pt x="531114" y="0"/>
                  </a:lnTo>
                </a:path>
                <a:path w="784225">
                  <a:moveTo>
                    <a:pt x="731520" y="0"/>
                  </a:moveTo>
                  <a:lnTo>
                    <a:pt x="740664" y="0"/>
                  </a:lnTo>
                </a:path>
                <a:path w="784225">
                  <a:moveTo>
                    <a:pt x="757427" y="0"/>
                  </a:moveTo>
                  <a:lnTo>
                    <a:pt x="784097" y="0"/>
                  </a:lnTo>
                </a:path>
              </a:pathLst>
            </a:custGeom>
            <a:ln w="9144">
              <a:solidFill>
                <a:srgbClr val="000000"/>
              </a:solidFill>
            </a:ln>
          </p:spPr>
          <p:txBody>
            <a:bodyPr wrap="square" lIns="0" tIns="0" rIns="0" bIns="0" rtlCol="0"/>
            <a:lstStyle/>
            <a:p>
              <a:endParaRPr/>
            </a:p>
          </p:txBody>
        </p:sp>
        <p:sp>
          <p:nvSpPr>
            <p:cNvPr id="171" name="object 171"/>
            <p:cNvSpPr/>
            <p:nvPr/>
          </p:nvSpPr>
          <p:spPr>
            <a:xfrm>
              <a:off x="579882" y="5495159"/>
              <a:ext cx="793750" cy="0"/>
            </a:xfrm>
            <a:custGeom>
              <a:avLst/>
              <a:gdLst/>
              <a:ahLst/>
              <a:cxnLst/>
              <a:rect l="l" t="t" r="r" b="b"/>
              <a:pathLst>
                <a:path w="793750">
                  <a:moveTo>
                    <a:pt x="0" y="0"/>
                  </a:moveTo>
                  <a:lnTo>
                    <a:pt x="17526" y="0"/>
                  </a:lnTo>
                </a:path>
                <a:path w="793750">
                  <a:moveTo>
                    <a:pt x="156972" y="0"/>
                  </a:moveTo>
                  <a:lnTo>
                    <a:pt x="165354" y="0"/>
                  </a:lnTo>
                </a:path>
                <a:path w="793750">
                  <a:moveTo>
                    <a:pt x="209550" y="0"/>
                  </a:moveTo>
                  <a:lnTo>
                    <a:pt x="243840" y="0"/>
                  </a:lnTo>
                </a:path>
                <a:path w="793750">
                  <a:moveTo>
                    <a:pt x="426720" y="0"/>
                  </a:moveTo>
                  <a:lnTo>
                    <a:pt x="444246" y="0"/>
                  </a:lnTo>
                </a:path>
                <a:path w="793750">
                  <a:moveTo>
                    <a:pt x="514350" y="0"/>
                  </a:moveTo>
                  <a:lnTo>
                    <a:pt x="540258" y="0"/>
                  </a:lnTo>
                </a:path>
                <a:path w="793750">
                  <a:moveTo>
                    <a:pt x="662178" y="0"/>
                  </a:moveTo>
                  <a:lnTo>
                    <a:pt x="671322" y="0"/>
                  </a:lnTo>
                </a:path>
                <a:path w="793750">
                  <a:moveTo>
                    <a:pt x="749808" y="0"/>
                  </a:moveTo>
                  <a:lnTo>
                    <a:pt x="758190" y="0"/>
                  </a:lnTo>
                </a:path>
                <a:path w="793750">
                  <a:moveTo>
                    <a:pt x="775716" y="0"/>
                  </a:moveTo>
                  <a:lnTo>
                    <a:pt x="793241" y="0"/>
                  </a:lnTo>
                </a:path>
              </a:pathLst>
            </a:custGeom>
            <a:ln w="8382">
              <a:solidFill>
                <a:srgbClr val="000000"/>
              </a:solidFill>
            </a:ln>
          </p:spPr>
          <p:txBody>
            <a:bodyPr wrap="square" lIns="0" tIns="0" rIns="0" bIns="0" rtlCol="0"/>
            <a:lstStyle/>
            <a:p>
              <a:endParaRPr/>
            </a:p>
          </p:txBody>
        </p:sp>
        <p:sp>
          <p:nvSpPr>
            <p:cNvPr id="172" name="object 172"/>
            <p:cNvSpPr/>
            <p:nvPr/>
          </p:nvSpPr>
          <p:spPr>
            <a:xfrm>
              <a:off x="562356" y="5503922"/>
              <a:ext cx="967740" cy="9525"/>
            </a:xfrm>
            <a:custGeom>
              <a:avLst/>
              <a:gdLst/>
              <a:ahLst/>
              <a:cxnLst/>
              <a:rect l="l" t="t" r="r" b="b"/>
              <a:pathLst>
                <a:path w="967740" h="9525">
                  <a:moveTo>
                    <a:pt x="0" y="0"/>
                  </a:moveTo>
                  <a:lnTo>
                    <a:pt x="17526" y="0"/>
                  </a:lnTo>
                </a:path>
                <a:path w="967740" h="9525">
                  <a:moveTo>
                    <a:pt x="166115" y="0"/>
                  </a:moveTo>
                  <a:lnTo>
                    <a:pt x="174497" y="0"/>
                  </a:lnTo>
                </a:path>
                <a:path w="967740" h="9525">
                  <a:moveTo>
                    <a:pt x="217931" y="0"/>
                  </a:moveTo>
                  <a:lnTo>
                    <a:pt x="252984" y="0"/>
                  </a:lnTo>
                </a:path>
                <a:path w="967740" h="9525">
                  <a:moveTo>
                    <a:pt x="427481" y="0"/>
                  </a:moveTo>
                  <a:lnTo>
                    <a:pt x="435863" y="0"/>
                  </a:lnTo>
                </a:path>
                <a:path w="967740" h="9525">
                  <a:moveTo>
                    <a:pt x="531876" y="0"/>
                  </a:moveTo>
                  <a:lnTo>
                    <a:pt x="549401" y="0"/>
                  </a:lnTo>
                </a:path>
                <a:path w="967740" h="9525">
                  <a:moveTo>
                    <a:pt x="767334" y="0"/>
                  </a:moveTo>
                  <a:lnTo>
                    <a:pt x="775716" y="0"/>
                  </a:lnTo>
                </a:path>
                <a:path w="967740" h="9525">
                  <a:moveTo>
                    <a:pt x="801624" y="0"/>
                  </a:moveTo>
                  <a:lnTo>
                    <a:pt x="819150" y="0"/>
                  </a:lnTo>
                </a:path>
                <a:path w="967740" h="9525">
                  <a:moveTo>
                    <a:pt x="166115" y="9143"/>
                  </a:moveTo>
                  <a:lnTo>
                    <a:pt x="174497" y="9143"/>
                  </a:lnTo>
                </a:path>
                <a:path w="967740" h="9525">
                  <a:moveTo>
                    <a:pt x="217931" y="9143"/>
                  </a:moveTo>
                  <a:lnTo>
                    <a:pt x="252984" y="9143"/>
                  </a:lnTo>
                </a:path>
                <a:path w="967740" h="9525">
                  <a:moveTo>
                    <a:pt x="383285" y="9143"/>
                  </a:moveTo>
                  <a:lnTo>
                    <a:pt x="427481" y="9143"/>
                  </a:lnTo>
                </a:path>
                <a:path w="967740" h="9525">
                  <a:moveTo>
                    <a:pt x="488441" y="9143"/>
                  </a:moveTo>
                  <a:lnTo>
                    <a:pt x="496823" y="9143"/>
                  </a:lnTo>
                </a:path>
                <a:path w="967740" h="9525">
                  <a:moveTo>
                    <a:pt x="522731" y="9143"/>
                  </a:moveTo>
                  <a:lnTo>
                    <a:pt x="549401" y="9143"/>
                  </a:lnTo>
                </a:path>
                <a:path w="967740" h="9525">
                  <a:moveTo>
                    <a:pt x="688847" y="9143"/>
                  </a:moveTo>
                  <a:lnTo>
                    <a:pt x="697229" y="9143"/>
                  </a:lnTo>
                </a:path>
                <a:path w="967740" h="9525">
                  <a:moveTo>
                    <a:pt x="775716" y="9143"/>
                  </a:moveTo>
                  <a:lnTo>
                    <a:pt x="784097" y="9143"/>
                  </a:lnTo>
                </a:path>
                <a:path w="967740" h="9525">
                  <a:moveTo>
                    <a:pt x="801624" y="9143"/>
                  </a:moveTo>
                  <a:lnTo>
                    <a:pt x="819150" y="9143"/>
                  </a:lnTo>
                </a:path>
                <a:path w="967740" h="9525">
                  <a:moveTo>
                    <a:pt x="880110" y="9143"/>
                  </a:moveTo>
                  <a:lnTo>
                    <a:pt x="967740" y="9143"/>
                  </a:lnTo>
                </a:path>
              </a:pathLst>
            </a:custGeom>
            <a:ln w="9144">
              <a:solidFill>
                <a:srgbClr val="000000"/>
              </a:solidFill>
            </a:ln>
          </p:spPr>
          <p:txBody>
            <a:bodyPr wrap="square" lIns="0" tIns="0" rIns="0" bIns="0" rtlCol="0"/>
            <a:lstStyle/>
            <a:p>
              <a:endParaRPr/>
            </a:p>
          </p:txBody>
        </p:sp>
        <p:sp>
          <p:nvSpPr>
            <p:cNvPr id="173" name="object 173"/>
            <p:cNvSpPr/>
            <p:nvPr/>
          </p:nvSpPr>
          <p:spPr>
            <a:xfrm>
              <a:off x="728472" y="5521829"/>
              <a:ext cx="802005" cy="0"/>
            </a:xfrm>
            <a:custGeom>
              <a:avLst/>
              <a:gdLst/>
              <a:ahLst/>
              <a:cxnLst/>
              <a:rect l="l" t="t" r="r" b="b"/>
              <a:pathLst>
                <a:path w="802005">
                  <a:moveTo>
                    <a:pt x="0" y="0"/>
                  </a:moveTo>
                  <a:lnTo>
                    <a:pt x="8381" y="0"/>
                  </a:lnTo>
                </a:path>
                <a:path w="802005">
                  <a:moveTo>
                    <a:pt x="43434" y="0"/>
                  </a:moveTo>
                  <a:lnTo>
                    <a:pt x="78486" y="0"/>
                  </a:lnTo>
                </a:path>
                <a:path w="802005">
                  <a:moveTo>
                    <a:pt x="165353" y="0"/>
                  </a:moveTo>
                  <a:lnTo>
                    <a:pt x="173735" y="0"/>
                  </a:lnTo>
                </a:path>
                <a:path w="802005">
                  <a:moveTo>
                    <a:pt x="182880" y="0"/>
                  </a:moveTo>
                  <a:lnTo>
                    <a:pt x="226314" y="0"/>
                  </a:lnTo>
                </a:path>
                <a:path w="802005">
                  <a:moveTo>
                    <a:pt x="322325" y="0"/>
                  </a:moveTo>
                  <a:lnTo>
                    <a:pt x="330707" y="0"/>
                  </a:lnTo>
                </a:path>
                <a:path w="802005">
                  <a:moveTo>
                    <a:pt x="365759" y="0"/>
                  </a:moveTo>
                  <a:lnTo>
                    <a:pt x="383285" y="0"/>
                  </a:lnTo>
                </a:path>
                <a:path w="802005">
                  <a:moveTo>
                    <a:pt x="609600" y="0"/>
                  </a:moveTo>
                  <a:lnTo>
                    <a:pt x="617982" y="0"/>
                  </a:lnTo>
                </a:path>
                <a:path w="802005">
                  <a:moveTo>
                    <a:pt x="644652" y="0"/>
                  </a:moveTo>
                  <a:lnTo>
                    <a:pt x="662178" y="0"/>
                  </a:lnTo>
                </a:path>
                <a:path w="802005">
                  <a:moveTo>
                    <a:pt x="739902" y="0"/>
                  </a:moveTo>
                  <a:lnTo>
                    <a:pt x="749046" y="0"/>
                  </a:lnTo>
                </a:path>
                <a:path w="802005">
                  <a:moveTo>
                    <a:pt x="766572" y="0"/>
                  </a:moveTo>
                  <a:lnTo>
                    <a:pt x="801624" y="0"/>
                  </a:lnTo>
                </a:path>
              </a:pathLst>
            </a:custGeom>
            <a:ln w="8382">
              <a:solidFill>
                <a:srgbClr val="000000"/>
              </a:solidFill>
            </a:ln>
          </p:spPr>
          <p:txBody>
            <a:bodyPr wrap="square" lIns="0" tIns="0" rIns="0" bIns="0" rtlCol="0"/>
            <a:lstStyle/>
            <a:p>
              <a:endParaRPr/>
            </a:p>
          </p:txBody>
        </p:sp>
        <p:sp>
          <p:nvSpPr>
            <p:cNvPr id="174" name="object 174"/>
            <p:cNvSpPr/>
            <p:nvPr/>
          </p:nvSpPr>
          <p:spPr>
            <a:xfrm>
              <a:off x="728472" y="5530592"/>
              <a:ext cx="802005" cy="0"/>
            </a:xfrm>
            <a:custGeom>
              <a:avLst/>
              <a:gdLst/>
              <a:ahLst/>
              <a:cxnLst/>
              <a:rect l="l" t="t" r="r" b="b"/>
              <a:pathLst>
                <a:path w="802005">
                  <a:moveTo>
                    <a:pt x="0" y="0"/>
                  </a:moveTo>
                  <a:lnTo>
                    <a:pt x="8381" y="0"/>
                  </a:lnTo>
                </a:path>
                <a:path w="802005">
                  <a:moveTo>
                    <a:pt x="34290" y="0"/>
                  </a:moveTo>
                  <a:lnTo>
                    <a:pt x="69342" y="0"/>
                  </a:lnTo>
                </a:path>
                <a:path w="802005">
                  <a:moveTo>
                    <a:pt x="104393" y="0"/>
                  </a:moveTo>
                  <a:lnTo>
                    <a:pt x="112775" y="0"/>
                  </a:lnTo>
                </a:path>
                <a:path w="802005">
                  <a:moveTo>
                    <a:pt x="121919" y="0"/>
                  </a:moveTo>
                  <a:lnTo>
                    <a:pt x="208787" y="0"/>
                  </a:lnTo>
                </a:path>
                <a:path w="802005">
                  <a:moveTo>
                    <a:pt x="322325" y="0"/>
                  </a:moveTo>
                  <a:lnTo>
                    <a:pt x="330707" y="0"/>
                  </a:lnTo>
                </a:path>
                <a:path w="802005">
                  <a:moveTo>
                    <a:pt x="356616" y="0"/>
                  </a:moveTo>
                  <a:lnTo>
                    <a:pt x="383285" y="0"/>
                  </a:lnTo>
                </a:path>
                <a:path w="802005">
                  <a:moveTo>
                    <a:pt x="574547" y="0"/>
                  </a:moveTo>
                  <a:lnTo>
                    <a:pt x="592073" y="0"/>
                  </a:lnTo>
                </a:path>
                <a:path w="802005">
                  <a:moveTo>
                    <a:pt x="617982" y="0"/>
                  </a:moveTo>
                  <a:lnTo>
                    <a:pt x="627126" y="0"/>
                  </a:lnTo>
                </a:path>
                <a:path w="802005">
                  <a:moveTo>
                    <a:pt x="653034" y="0"/>
                  </a:moveTo>
                  <a:lnTo>
                    <a:pt x="662178" y="0"/>
                  </a:lnTo>
                </a:path>
                <a:path w="802005">
                  <a:moveTo>
                    <a:pt x="678941" y="0"/>
                  </a:moveTo>
                  <a:lnTo>
                    <a:pt x="801623" y="0"/>
                  </a:lnTo>
                </a:path>
              </a:pathLst>
            </a:custGeom>
            <a:ln w="9144">
              <a:solidFill>
                <a:srgbClr val="000000"/>
              </a:solidFill>
            </a:ln>
          </p:spPr>
          <p:txBody>
            <a:bodyPr wrap="square" lIns="0" tIns="0" rIns="0" bIns="0" rtlCol="0"/>
            <a:lstStyle/>
            <a:p>
              <a:endParaRPr/>
            </a:p>
          </p:txBody>
        </p:sp>
        <p:sp>
          <p:nvSpPr>
            <p:cNvPr id="175" name="object 175"/>
            <p:cNvSpPr/>
            <p:nvPr/>
          </p:nvSpPr>
          <p:spPr>
            <a:xfrm>
              <a:off x="719328" y="5539355"/>
              <a:ext cx="793750" cy="0"/>
            </a:xfrm>
            <a:custGeom>
              <a:avLst/>
              <a:gdLst/>
              <a:ahLst/>
              <a:cxnLst/>
              <a:rect l="l" t="t" r="r" b="b"/>
              <a:pathLst>
                <a:path w="793750">
                  <a:moveTo>
                    <a:pt x="0" y="0"/>
                  </a:moveTo>
                  <a:lnTo>
                    <a:pt x="9143" y="0"/>
                  </a:lnTo>
                </a:path>
                <a:path w="793750">
                  <a:moveTo>
                    <a:pt x="43434" y="0"/>
                  </a:moveTo>
                  <a:lnTo>
                    <a:pt x="78486" y="0"/>
                  </a:lnTo>
                </a:path>
                <a:path w="793750">
                  <a:moveTo>
                    <a:pt x="113537" y="0"/>
                  </a:moveTo>
                  <a:lnTo>
                    <a:pt x="156972" y="0"/>
                  </a:lnTo>
                </a:path>
                <a:path w="793750">
                  <a:moveTo>
                    <a:pt x="331469" y="0"/>
                  </a:moveTo>
                  <a:lnTo>
                    <a:pt x="339851" y="0"/>
                  </a:lnTo>
                </a:path>
                <a:path w="793750">
                  <a:moveTo>
                    <a:pt x="365759" y="0"/>
                  </a:moveTo>
                  <a:lnTo>
                    <a:pt x="392429" y="0"/>
                  </a:lnTo>
                </a:path>
                <a:path w="793750">
                  <a:moveTo>
                    <a:pt x="496824" y="0"/>
                  </a:moveTo>
                  <a:lnTo>
                    <a:pt x="505206" y="0"/>
                  </a:lnTo>
                </a:path>
                <a:path w="793750">
                  <a:moveTo>
                    <a:pt x="514350" y="0"/>
                  </a:moveTo>
                  <a:lnTo>
                    <a:pt x="531876" y="0"/>
                  </a:lnTo>
                </a:path>
                <a:path w="793750">
                  <a:moveTo>
                    <a:pt x="592835" y="0"/>
                  </a:moveTo>
                  <a:lnTo>
                    <a:pt x="610361" y="0"/>
                  </a:lnTo>
                </a:path>
                <a:path w="793750">
                  <a:moveTo>
                    <a:pt x="662178" y="0"/>
                  </a:moveTo>
                  <a:lnTo>
                    <a:pt x="793241" y="0"/>
                  </a:lnTo>
                </a:path>
              </a:pathLst>
            </a:custGeom>
            <a:ln w="8382">
              <a:solidFill>
                <a:srgbClr val="000000"/>
              </a:solidFill>
            </a:ln>
          </p:spPr>
          <p:txBody>
            <a:bodyPr wrap="square" lIns="0" tIns="0" rIns="0" bIns="0" rtlCol="0"/>
            <a:lstStyle/>
            <a:p>
              <a:endParaRPr/>
            </a:p>
          </p:txBody>
        </p:sp>
        <p:sp>
          <p:nvSpPr>
            <p:cNvPr id="176" name="object 176"/>
            <p:cNvSpPr/>
            <p:nvPr/>
          </p:nvSpPr>
          <p:spPr>
            <a:xfrm>
              <a:off x="701802" y="5548118"/>
              <a:ext cx="732790" cy="0"/>
            </a:xfrm>
            <a:custGeom>
              <a:avLst/>
              <a:gdLst/>
              <a:ahLst/>
              <a:cxnLst/>
              <a:rect l="l" t="t" r="r" b="b"/>
              <a:pathLst>
                <a:path w="732790">
                  <a:moveTo>
                    <a:pt x="0" y="0"/>
                  </a:moveTo>
                  <a:lnTo>
                    <a:pt x="9143" y="0"/>
                  </a:lnTo>
                </a:path>
                <a:path w="732790">
                  <a:moveTo>
                    <a:pt x="17526" y="0"/>
                  </a:moveTo>
                  <a:lnTo>
                    <a:pt x="26670" y="0"/>
                  </a:lnTo>
                </a:path>
                <a:path w="732790">
                  <a:moveTo>
                    <a:pt x="60960" y="0"/>
                  </a:moveTo>
                  <a:lnTo>
                    <a:pt x="87630" y="0"/>
                  </a:lnTo>
                </a:path>
                <a:path w="732790">
                  <a:moveTo>
                    <a:pt x="96012" y="0"/>
                  </a:moveTo>
                  <a:lnTo>
                    <a:pt x="113538" y="0"/>
                  </a:lnTo>
                </a:path>
                <a:path w="732790">
                  <a:moveTo>
                    <a:pt x="348995" y="0"/>
                  </a:moveTo>
                  <a:lnTo>
                    <a:pt x="357377" y="0"/>
                  </a:lnTo>
                </a:path>
                <a:path w="732790">
                  <a:moveTo>
                    <a:pt x="383286" y="0"/>
                  </a:moveTo>
                  <a:lnTo>
                    <a:pt x="400811" y="0"/>
                  </a:lnTo>
                </a:path>
                <a:path w="732790">
                  <a:moveTo>
                    <a:pt x="522732" y="0"/>
                  </a:moveTo>
                  <a:lnTo>
                    <a:pt x="549402" y="0"/>
                  </a:lnTo>
                </a:path>
                <a:path w="732790">
                  <a:moveTo>
                    <a:pt x="557784" y="0"/>
                  </a:moveTo>
                  <a:lnTo>
                    <a:pt x="592836" y="0"/>
                  </a:lnTo>
                </a:path>
                <a:path w="732790">
                  <a:moveTo>
                    <a:pt x="653796" y="0"/>
                  </a:moveTo>
                  <a:lnTo>
                    <a:pt x="662177" y="0"/>
                  </a:lnTo>
                </a:path>
                <a:path w="732790">
                  <a:moveTo>
                    <a:pt x="679704" y="0"/>
                  </a:moveTo>
                  <a:lnTo>
                    <a:pt x="732282" y="0"/>
                  </a:lnTo>
                </a:path>
              </a:pathLst>
            </a:custGeom>
            <a:ln w="9144">
              <a:solidFill>
                <a:srgbClr val="000000"/>
              </a:solidFill>
            </a:ln>
          </p:spPr>
          <p:txBody>
            <a:bodyPr wrap="square" lIns="0" tIns="0" rIns="0" bIns="0" rtlCol="0"/>
            <a:lstStyle/>
            <a:p>
              <a:endParaRPr/>
            </a:p>
          </p:txBody>
        </p:sp>
        <p:sp>
          <p:nvSpPr>
            <p:cNvPr id="177" name="object 177"/>
            <p:cNvSpPr/>
            <p:nvPr/>
          </p:nvSpPr>
          <p:spPr>
            <a:xfrm>
              <a:off x="658368" y="5556881"/>
              <a:ext cx="784225" cy="0"/>
            </a:xfrm>
            <a:custGeom>
              <a:avLst/>
              <a:gdLst/>
              <a:ahLst/>
              <a:cxnLst/>
              <a:rect l="l" t="t" r="r" b="b"/>
              <a:pathLst>
                <a:path w="784225">
                  <a:moveTo>
                    <a:pt x="0" y="0"/>
                  </a:moveTo>
                  <a:lnTo>
                    <a:pt x="17526" y="0"/>
                  </a:lnTo>
                </a:path>
                <a:path w="784225">
                  <a:moveTo>
                    <a:pt x="35051" y="0"/>
                  </a:moveTo>
                  <a:lnTo>
                    <a:pt x="43433" y="0"/>
                  </a:lnTo>
                </a:path>
                <a:path w="784225">
                  <a:moveTo>
                    <a:pt x="52577" y="0"/>
                  </a:moveTo>
                  <a:lnTo>
                    <a:pt x="70103" y="0"/>
                  </a:lnTo>
                </a:path>
                <a:path w="784225">
                  <a:moveTo>
                    <a:pt x="86867" y="0"/>
                  </a:moveTo>
                  <a:lnTo>
                    <a:pt x="96011" y="0"/>
                  </a:lnTo>
                </a:path>
                <a:path w="784225">
                  <a:moveTo>
                    <a:pt x="104393" y="0"/>
                  </a:moveTo>
                  <a:lnTo>
                    <a:pt x="148589" y="0"/>
                  </a:lnTo>
                </a:path>
                <a:path w="784225">
                  <a:moveTo>
                    <a:pt x="322325" y="0"/>
                  </a:moveTo>
                  <a:lnTo>
                    <a:pt x="348234" y="0"/>
                  </a:lnTo>
                </a:path>
                <a:path w="784225">
                  <a:moveTo>
                    <a:pt x="392429" y="0"/>
                  </a:moveTo>
                  <a:lnTo>
                    <a:pt x="400811" y="0"/>
                  </a:lnTo>
                </a:path>
                <a:path w="784225">
                  <a:moveTo>
                    <a:pt x="426719" y="0"/>
                  </a:moveTo>
                  <a:lnTo>
                    <a:pt x="444245" y="0"/>
                  </a:lnTo>
                </a:path>
                <a:path w="784225">
                  <a:moveTo>
                    <a:pt x="548640" y="0"/>
                  </a:moveTo>
                  <a:lnTo>
                    <a:pt x="566166" y="0"/>
                  </a:lnTo>
                </a:path>
                <a:path w="784225">
                  <a:moveTo>
                    <a:pt x="583691" y="0"/>
                  </a:moveTo>
                  <a:lnTo>
                    <a:pt x="609600" y="0"/>
                  </a:lnTo>
                </a:path>
                <a:path w="784225">
                  <a:moveTo>
                    <a:pt x="671322" y="0"/>
                  </a:moveTo>
                  <a:lnTo>
                    <a:pt x="679704" y="0"/>
                  </a:lnTo>
                </a:path>
                <a:path w="784225">
                  <a:moveTo>
                    <a:pt x="705612" y="0"/>
                  </a:moveTo>
                  <a:lnTo>
                    <a:pt x="758190" y="0"/>
                  </a:lnTo>
                </a:path>
                <a:path w="784225">
                  <a:moveTo>
                    <a:pt x="775716" y="0"/>
                  </a:moveTo>
                  <a:lnTo>
                    <a:pt x="784097" y="0"/>
                  </a:lnTo>
                </a:path>
              </a:pathLst>
            </a:custGeom>
            <a:ln w="8382">
              <a:solidFill>
                <a:srgbClr val="000000"/>
              </a:solidFill>
            </a:ln>
          </p:spPr>
          <p:txBody>
            <a:bodyPr wrap="square" lIns="0" tIns="0" rIns="0" bIns="0" rtlCol="0"/>
            <a:lstStyle/>
            <a:p>
              <a:endParaRPr/>
            </a:p>
          </p:txBody>
        </p:sp>
        <p:sp>
          <p:nvSpPr>
            <p:cNvPr id="178" name="object 178"/>
            <p:cNvSpPr/>
            <p:nvPr/>
          </p:nvSpPr>
          <p:spPr>
            <a:xfrm>
              <a:off x="658368" y="5565644"/>
              <a:ext cx="871855" cy="0"/>
            </a:xfrm>
            <a:custGeom>
              <a:avLst/>
              <a:gdLst/>
              <a:ahLst/>
              <a:cxnLst/>
              <a:rect l="l" t="t" r="r" b="b"/>
              <a:pathLst>
                <a:path w="871855">
                  <a:moveTo>
                    <a:pt x="0" y="0"/>
                  </a:moveTo>
                  <a:lnTo>
                    <a:pt x="17526" y="0"/>
                  </a:lnTo>
                </a:path>
                <a:path w="871855">
                  <a:moveTo>
                    <a:pt x="52577" y="0"/>
                  </a:moveTo>
                  <a:lnTo>
                    <a:pt x="60959" y="0"/>
                  </a:lnTo>
                </a:path>
                <a:path w="871855">
                  <a:moveTo>
                    <a:pt x="96011" y="0"/>
                  </a:moveTo>
                  <a:lnTo>
                    <a:pt x="121919" y="0"/>
                  </a:lnTo>
                </a:path>
                <a:path w="871855">
                  <a:moveTo>
                    <a:pt x="392429" y="0"/>
                  </a:moveTo>
                  <a:lnTo>
                    <a:pt x="400811" y="0"/>
                  </a:lnTo>
                </a:path>
                <a:path w="871855">
                  <a:moveTo>
                    <a:pt x="435863" y="0"/>
                  </a:moveTo>
                  <a:lnTo>
                    <a:pt x="444245" y="0"/>
                  </a:lnTo>
                </a:path>
                <a:path w="871855">
                  <a:moveTo>
                    <a:pt x="653795" y="0"/>
                  </a:moveTo>
                  <a:lnTo>
                    <a:pt x="662177" y="0"/>
                  </a:lnTo>
                </a:path>
                <a:path w="871855">
                  <a:moveTo>
                    <a:pt x="705612" y="0"/>
                  </a:moveTo>
                  <a:lnTo>
                    <a:pt x="714756" y="0"/>
                  </a:lnTo>
                </a:path>
                <a:path w="871855">
                  <a:moveTo>
                    <a:pt x="845057" y="0"/>
                  </a:moveTo>
                  <a:lnTo>
                    <a:pt x="871727" y="0"/>
                  </a:lnTo>
                </a:path>
              </a:pathLst>
            </a:custGeom>
            <a:ln w="9144">
              <a:solidFill>
                <a:srgbClr val="000000"/>
              </a:solidFill>
            </a:ln>
          </p:spPr>
          <p:txBody>
            <a:bodyPr wrap="square" lIns="0" tIns="0" rIns="0" bIns="0" rtlCol="0"/>
            <a:lstStyle/>
            <a:p>
              <a:endParaRPr/>
            </a:p>
          </p:txBody>
        </p:sp>
        <p:sp>
          <p:nvSpPr>
            <p:cNvPr id="179" name="object 179"/>
            <p:cNvSpPr/>
            <p:nvPr/>
          </p:nvSpPr>
          <p:spPr>
            <a:xfrm>
              <a:off x="710946" y="5574407"/>
              <a:ext cx="540385" cy="0"/>
            </a:xfrm>
            <a:custGeom>
              <a:avLst/>
              <a:gdLst/>
              <a:ahLst/>
              <a:cxnLst/>
              <a:rect l="l" t="t" r="r" b="b"/>
              <a:pathLst>
                <a:path w="540385">
                  <a:moveTo>
                    <a:pt x="0" y="0"/>
                  </a:moveTo>
                  <a:lnTo>
                    <a:pt x="8381" y="0"/>
                  </a:lnTo>
                </a:path>
                <a:path w="540385">
                  <a:moveTo>
                    <a:pt x="34290" y="0"/>
                  </a:moveTo>
                  <a:lnTo>
                    <a:pt x="69342" y="0"/>
                  </a:lnTo>
                </a:path>
                <a:path w="540385">
                  <a:moveTo>
                    <a:pt x="208788" y="0"/>
                  </a:moveTo>
                  <a:lnTo>
                    <a:pt x="287273" y="0"/>
                  </a:lnTo>
                </a:path>
                <a:path w="540385">
                  <a:moveTo>
                    <a:pt x="339852" y="0"/>
                  </a:moveTo>
                  <a:lnTo>
                    <a:pt x="348233" y="0"/>
                  </a:lnTo>
                </a:path>
                <a:path w="540385">
                  <a:moveTo>
                    <a:pt x="383286" y="0"/>
                  </a:moveTo>
                  <a:lnTo>
                    <a:pt x="391667" y="0"/>
                  </a:lnTo>
                </a:path>
                <a:path w="540385">
                  <a:moveTo>
                    <a:pt x="496062" y="0"/>
                  </a:moveTo>
                  <a:lnTo>
                    <a:pt x="513588" y="0"/>
                  </a:lnTo>
                </a:path>
                <a:path w="540385">
                  <a:moveTo>
                    <a:pt x="522732" y="0"/>
                  </a:moveTo>
                  <a:lnTo>
                    <a:pt x="540258" y="0"/>
                  </a:lnTo>
                </a:path>
              </a:pathLst>
            </a:custGeom>
            <a:ln w="8382">
              <a:solidFill>
                <a:srgbClr val="000000"/>
              </a:solidFill>
            </a:ln>
          </p:spPr>
          <p:txBody>
            <a:bodyPr wrap="square" lIns="0" tIns="0" rIns="0" bIns="0" rtlCol="0"/>
            <a:lstStyle/>
            <a:p>
              <a:endParaRPr/>
            </a:p>
          </p:txBody>
        </p:sp>
        <p:sp>
          <p:nvSpPr>
            <p:cNvPr id="180" name="object 180"/>
            <p:cNvSpPr/>
            <p:nvPr/>
          </p:nvSpPr>
          <p:spPr>
            <a:xfrm>
              <a:off x="701802" y="5583170"/>
              <a:ext cx="810895" cy="0"/>
            </a:xfrm>
            <a:custGeom>
              <a:avLst/>
              <a:gdLst/>
              <a:ahLst/>
              <a:cxnLst/>
              <a:rect l="l" t="t" r="r" b="b"/>
              <a:pathLst>
                <a:path w="810894">
                  <a:moveTo>
                    <a:pt x="0" y="0"/>
                  </a:moveTo>
                  <a:lnTo>
                    <a:pt x="17526" y="0"/>
                  </a:lnTo>
                </a:path>
                <a:path w="810894">
                  <a:moveTo>
                    <a:pt x="35052" y="0"/>
                  </a:moveTo>
                  <a:lnTo>
                    <a:pt x="70104" y="0"/>
                  </a:lnTo>
                </a:path>
                <a:path w="810894">
                  <a:moveTo>
                    <a:pt x="209550" y="0"/>
                  </a:moveTo>
                  <a:lnTo>
                    <a:pt x="227076" y="0"/>
                  </a:lnTo>
                </a:path>
                <a:path w="810894">
                  <a:moveTo>
                    <a:pt x="243839" y="0"/>
                  </a:moveTo>
                  <a:lnTo>
                    <a:pt x="261365" y="0"/>
                  </a:lnTo>
                </a:path>
                <a:path w="810894">
                  <a:moveTo>
                    <a:pt x="270510" y="0"/>
                  </a:moveTo>
                  <a:lnTo>
                    <a:pt x="296418" y="0"/>
                  </a:lnTo>
                </a:path>
                <a:path w="810894">
                  <a:moveTo>
                    <a:pt x="348995" y="0"/>
                  </a:moveTo>
                  <a:lnTo>
                    <a:pt x="357377" y="0"/>
                  </a:lnTo>
                </a:path>
                <a:path w="810894">
                  <a:moveTo>
                    <a:pt x="392430" y="0"/>
                  </a:moveTo>
                  <a:lnTo>
                    <a:pt x="400811" y="0"/>
                  </a:lnTo>
                </a:path>
                <a:path w="810894">
                  <a:moveTo>
                    <a:pt x="479298" y="0"/>
                  </a:moveTo>
                  <a:lnTo>
                    <a:pt x="522732" y="0"/>
                  </a:lnTo>
                </a:path>
                <a:path w="810894">
                  <a:moveTo>
                    <a:pt x="714756" y="0"/>
                  </a:moveTo>
                  <a:lnTo>
                    <a:pt x="758190" y="0"/>
                  </a:lnTo>
                </a:path>
                <a:path w="810894">
                  <a:moveTo>
                    <a:pt x="766572" y="0"/>
                  </a:moveTo>
                  <a:lnTo>
                    <a:pt x="775716" y="0"/>
                  </a:lnTo>
                </a:path>
                <a:path w="810894">
                  <a:moveTo>
                    <a:pt x="793242" y="0"/>
                  </a:moveTo>
                  <a:lnTo>
                    <a:pt x="810768" y="0"/>
                  </a:lnTo>
                </a:path>
              </a:pathLst>
            </a:custGeom>
            <a:ln w="9144">
              <a:solidFill>
                <a:srgbClr val="000000"/>
              </a:solidFill>
            </a:ln>
          </p:spPr>
          <p:txBody>
            <a:bodyPr wrap="square" lIns="0" tIns="0" rIns="0" bIns="0" rtlCol="0"/>
            <a:lstStyle/>
            <a:p>
              <a:endParaRPr/>
            </a:p>
          </p:txBody>
        </p:sp>
        <p:sp>
          <p:nvSpPr>
            <p:cNvPr id="181" name="object 181"/>
            <p:cNvSpPr/>
            <p:nvPr/>
          </p:nvSpPr>
          <p:spPr>
            <a:xfrm>
              <a:off x="701802" y="5591933"/>
              <a:ext cx="715010" cy="0"/>
            </a:xfrm>
            <a:custGeom>
              <a:avLst/>
              <a:gdLst/>
              <a:ahLst/>
              <a:cxnLst/>
              <a:rect l="l" t="t" r="r" b="b"/>
              <a:pathLst>
                <a:path w="715010">
                  <a:moveTo>
                    <a:pt x="0" y="0"/>
                  </a:moveTo>
                  <a:lnTo>
                    <a:pt x="9143" y="0"/>
                  </a:lnTo>
                </a:path>
                <a:path w="715010">
                  <a:moveTo>
                    <a:pt x="43434" y="0"/>
                  </a:moveTo>
                  <a:lnTo>
                    <a:pt x="60960" y="0"/>
                  </a:lnTo>
                </a:path>
                <a:path w="715010">
                  <a:moveTo>
                    <a:pt x="192023" y="0"/>
                  </a:moveTo>
                  <a:lnTo>
                    <a:pt x="278892" y="0"/>
                  </a:lnTo>
                </a:path>
                <a:path w="715010">
                  <a:moveTo>
                    <a:pt x="348995" y="0"/>
                  </a:moveTo>
                  <a:lnTo>
                    <a:pt x="357377" y="0"/>
                  </a:lnTo>
                </a:path>
                <a:path w="715010">
                  <a:moveTo>
                    <a:pt x="392430" y="0"/>
                  </a:moveTo>
                  <a:lnTo>
                    <a:pt x="400811" y="0"/>
                  </a:lnTo>
                </a:path>
                <a:path w="715010">
                  <a:moveTo>
                    <a:pt x="479298" y="0"/>
                  </a:moveTo>
                  <a:lnTo>
                    <a:pt x="488442" y="0"/>
                  </a:lnTo>
                </a:path>
                <a:path w="715010">
                  <a:moveTo>
                    <a:pt x="627888" y="0"/>
                  </a:moveTo>
                  <a:lnTo>
                    <a:pt x="662178" y="0"/>
                  </a:lnTo>
                </a:path>
                <a:path w="715010">
                  <a:moveTo>
                    <a:pt x="705611" y="0"/>
                  </a:moveTo>
                  <a:lnTo>
                    <a:pt x="714755" y="0"/>
                  </a:lnTo>
                </a:path>
              </a:pathLst>
            </a:custGeom>
            <a:ln w="8382">
              <a:solidFill>
                <a:srgbClr val="000000"/>
              </a:solidFill>
            </a:ln>
          </p:spPr>
          <p:txBody>
            <a:bodyPr wrap="square" lIns="0" tIns="0" rIns="0" bIns="0" rtlCol="0"/>
            <a:lstStyle/>
            <a:p>
              <a:endParaRPr/>
            </a:p>
          </p:txBody>
        </p:sp>
        <p:sp>
          <p:nvSpPr>
            <p:cNvPr id="182" name="object 182"/>
            <p:cNvSpPr/>
            <p:nvPr/>
          </p:nvSpPr>
          <p:spPr>
            <a:xfrm>
              <a:off x="701802" y="5600696"/>
              <a:ext cx="767080" cy="0"/>
            </a:xfrm>
            <a:custGeom>
              <a:avLst/>
              <a:gdLst/>
              <a:ahLst/>
              <a:cxnLst/>
              <a:rect l="l" t="t" r="r" b="b"/>
              <a:pathLst>
                <a:path w="767080">
                  <a:moveTo>
                    <a:pt x="0" y="0"/>
                  </a:moveTo>
                  <a:lnTo>
                    <a:pt x="9143" y="0"/>
                  </a:lnTo>
                </a:path>
                <a:path w="767080">
                  <a:moveTo>
                    <a:pt x="52578" y="0"/>
                  </a:moveTo>
                  <a:lnTo>
                    <a:pt x="60959" y="0"/>
                  </a:lnTo>
                </a:path>
                <a:path w="767080">
                  <a:moveTo>
                    <a:pt x="148589" y="0"/>
                  </a:moveTo>
                  <a:lnTo>
                    <a:pt x="278892" y="0"/>
                  </a:lnTo>
                </a:path>
                <a:path w="767080">
                  <a:moveTo>
                    <a:pt x="348995" y="0"/>
                  </a:moveTo>
                  <a:lnTo>
                    <a:pt x="374904" y="0"/>
                  </a:lnTo>
                </a:path>
                <a:path w="767080">
                  <a:moveTo>
                    <a:pt x="383286" y="0"/>
                  </a:moveTo>
                  <a:lnTo>
                    <a:pt x="400811" y="0"/>
                  </a:lnTo>
                </a:path>
                <a:path w="767080">
                  <a:moveTo>
                    <a:pt x="627888" y="0"/>
                  </a:moveTo>
                  <a:lnTo>
                    <a:pt x="766572" y="0"/>
                  </a:lnTo>
                </a:path>
              </a:pathLst>
            </a:custGeom>
            <a:ln w="9144">
              <a:solidFill>
                <a:srgbClr val="000000"/>
              </a:solidFill>
            </a:ln>
          </p:spPr>
          <p:txBody>
            <a:bodyPr wrap="square" lIns="0" tIns="0" rIns="0" bIns="0" rtlCol="0"/>
            <a:lstStyle/>
            <a:p>
              <a:endParaRPr/>
            </a:p>
          </p:txBody>
        </p:sp>
        <p:sp>
          <p:nvSpPr>
            <p:cNvPr id="183" name="object 183"/>
            <p:cNvSpPr/>
            <p:nvPr/>
          </p:nvSpPr>
          <p:spPr>
            <a:xfrm>
              <a:off x="701802" y="5609459"/>
              <a:ext cx="706120" cy="0"/>
            </a:xfrm>
            <a:custGeom>
              <a:avLst/>
              <a:gdLst/>
              <a:ahLst/>
              <a:cxnLst/>
              <a:rect l="l" t="t" r="r" b="b"/>
              <a:pathLst>
                <a:path w="706119">
                  <a:moveTo>
                    <a:pt x="0" y="0"/>
                  </a:moveTo>
                  <a:lnTo>
                    <a:pt x="9143" y="0"/>
                  </a:lnTo>
                </a:path>
                <a:path w="706119">
                  <a:moveTo>
                    <a:pt x="43434" y="0"/>
                  </a:moveTo>
                  <a:lnTo>
                    <a:pt x="96012" y="0"/>
                  </a:lnTo>
                </a:path>
                <a:path w="706119">
                  <a:moveTo>
                    <a:pt x="139445" y="0"/>
                  </a:moveTo>
                  <a:lnTo>
                    <a:pt x="148589" y="0"/>
                  </a:lnTo>
                </a:path>
                <a:path w="706119">
                  <a:moveTo>
                    <a:pt x="156972" y="0"/>
                  </a:moveTo>
                  <a:lnTo>
                    <a:pt x="243840" y="0"/>
                  </a:lnTo>
                </a:path>
                <a:path w="706119">
                  <a:moveTo>
                    <a:pt x="348995" y="0"/>
                  </a:moveTo>
                  <a:lnTo>
                    <a:pt x="357377" y="0"/>
                  </a:lnTo>
                </a:path>
                <a:path w="706119">
                  <a:moveTo>
                    <a:pt x="366522" y="0"/>
                  </a:moveTo>
                  <a:lnTo>
                    <a:pt x="409956" y="0"/>
                  </a:lnTo>
                </a:path>
                <a:path w="706119">
                  <a:moveTo>
                    <a:pt x="557784" y="0"/>
                  </a:moveTo>
                  <a:lnTo>
                    <a:pt x="644652" y="0"/>
                  </a:lnTo>
                </a:path>
                <a:path w="706119">
                  <a:moveTo>
                    <a:pt x="662178" y="0"/>
                  </a:moveTo>
                  <a:lnTo>
                    <a:pt x="679704" y="0"/>
                  </a:lnTo>
                </a:path>
                <a:path w="706119">
                  <a:moveTo>
                    <a:pt x="697230" y="0"/>
                  </a:moveTo>
                  <a:lnTo>
                    <a:pt x="705611" y="0"/>
                  </a:lnTo>
                </a:path>
              </a:pathLst>
            </a:custGeom>
            <a:ln w="8382">
              <a:solidFill>
                <a:srgbClr val="000000"/>
              </a:solidFill>
            </a:ln>
          </p:spPr>
          <p:txBody>
            <a:bodyPr wrap="square" lIns="0" tIns="0" rIns="0" bIns="0" rtlCol="0"/>
            <a:lstStyle/>
            <a:p>
              <a:endParaRPr/>
            </a:p>
          </p:txBody>
        </p:sp>
        <p:sp>
          <p:nvSpPr>
            <p:cNvPr id="184" name="object 184"/>
            <p:cNvSpPr/>
            <p:nvPr/>
          </p:nvSpPr>
          <p:spPr>
            <a:xfrm>
              <a:off x="693420" y="5618222"/>
              <a:ext cx="688340" cy="0"/>
            </a:xfrm>
            <a:custGeom>
              <a:avLst/>
              <a:gdLst/>
              <a:ahLst/>
              <a:cxnLst/>
              <a:rect l="l" t="t" r="r" b="b"/>
              <a:pathLst>
                <a:path w="688340">
                  <a:moveTo>
                    <a:pt x="0" y="0"/>
                  </a:moveTo>
                  <a:lnTo>
                    <a:pt x="17526" y="0"/>
                  </a:lnTo>
                </a:path>
                <a:path w="688340">
                  <a:moveTo>
                    <a:pt x="35051" y="0"/>
                  </a:moveTo>
                  <a:lnTo>
                    <a:pt x="104393" y="0"/>
                  </a:lnTo>
                </a:path>
                <a:path w="688340">
                  <a:moveTo>
                    <a:pt x="113537" y="0"/>
                  </a:moveTo>
                  <a:lnTo>
                    <a:pt x="235458" y="0"/>
                  </a:lnTo>
                </a:path>
                <a:path w="688340">
                  <a:moveTo>
                    <a:pt x="348233" y="0"/>
                  </a:moveTo>
                  <a:lnTo>
                    <a:pt x="357377" y="0"/>
                  </a:lnTo>
                </a:path>
                <a:path w="688340">
                  <a:moveTo>
                    <a:pt x="374904" y="0"/>
                  </a:moveTo>
                  <a:lnTo>
                    <a:pt x="426720" y="0"/>
                  </a:lnTo>
                </a:path>
                <a:path w="688340">
                  <a:moveTo>
                    <a:pt x="574548" y="0"/>
                  </a:moveTo>
                  <a:lnTo>
                    <a:pt x="644652" y="0"/>
                  </a:lnTo>
                </a:path>
                <a:path w="688340">
                  <a:moveTo>
                    <a:pt x="662177" y="0"/>
                  </a:moveTo>
                  <a:lnTo>
                    <a:pt x="688086" y="0"/>
                  </a:lnTo>
                </a:path>
              </a:pathLst>
            </a:custGeom>
            <a:ln w="9144">
              <a:solidFill>
                <a:srgbClr val="000000"/>
              </a:solidFill>
            </a:ln>
          </p:spPr>
          <p:txBody>
            <a:bodyPr wrap="square" lIns="0" tIns="0" rIns="0" bIns="0" rtlCol="0"/>
            <a:lstStyle/>
            <a:p>
              <a:endParaRPr/>
            </a:p>
          </p:txBody>
        </p:sp>
        <p:sp>
          <p:nvSpPr>
            <p:cNvPr id="185" name="object 185"/>
            <p:cNvSpPr/>
            <p:nvPr/>
          </p:nvSpPr>
          <p:spPr>
            <a:xfrm>
              <a:off x="693420" y="5626985"/>
              <a:ext cx="680085" cy="0"/>
            </a:xfrm>
            <a:custGeom>
              <a:avLst/>
              <a:gdLst/>
              <a:ahLst/>
              <a:cxnLst/>
              <a:rect l="l" t="t" r="r" b="b"/>
              <a:pathLst>
                <a:path w="680085">
                  <a:moveTo>
                    <a:pt x="0" y="0"/>
                  </a:moveTo>
                  <a:lnTo>
                    <a:pt x="200405" y="0"/>
                  </a:lnTo>
                </a:path>
                <a:path w="680085">
                  <a:moveTo>
                    <a:pt x="348233" y="0"/>
                  </a:moveTo>
                  <a:lnTo>
                    <a:pt x="418337" y="0"/>
                  </a:lnTo>
                </a:path>
                <a:path w="680085">
                  <a:moveTo>
                    <a:pt x="557783" y="0"/>
                  </a:moveTo>
                  <a:lnTo>
                    <a:pt x="644652" y="0"/>
                  </a:lnTo>
                </a:path>
                <a:path w="680085">
                  <a:moveTo>
                    <a:pt x="662177" y="0"/>
                  </a:moveTo>
                  <a:lnTo>
                    <a:pt x="679703" y="0"/>
                  </a:lnTo>
                </a:path>
              </a:pathLst>
            </a:custGeom>
            <a:ln w="8382">
              <a:solidFill>
                <a:srgbClr val="000000"/>
              </a:solidFill>
            </a:ln>
          </p:spPr>
          <p:txBody>
            <a:bodyPr wrap="square" lIns="0" tIns="0" rIns="0" bIns="0" rtlCol="0"/>
            <a:lstStyle/>
            <a:p>
              <a:endParaRPr/>
            </a:p>
          </p:txBody>
        </p:sp>
        <p:sp>
          <p:nvSpPr>
            <p:cNvPr id="186" name="object 186"/>
            <p:cNvSpPr/>
            <p:nvPr/>
          </p:nvSpPr>
          <p:spPr>
            <a:xfrm>
              <a:off x="684276" y="5635748"/>
              <a:ext cx="662305" cy="0"/>
            </a:xfrm>
            <a:custGeom>
              <a:avLst/>
              <a:gdLst/>
              <a:ahLst/>
              <a:cxnLst/>
              <a:rect l="l" t="t" r="r" b="b"/>
              <a:pathLst>
                <a:path w="662305">
                  <a:moveTo>
                    <a:pt x="0" y="0"/>
                  </a:moveTo>
                  <a:lnTo>
                    <a:pt x="70104" y="0"/>
                  </a:lnTo>
                </a:path>
                <a:path w="662305">
                  <a:moveTo>
                    <a:pt x="78486" y="0"/>
                  </a:moveTo>
                  <a:lnTo>
                    <a:pt x="174498" y="0"/>
                  </a:lnTo>
                </a:path>
                <a:path w="662305">
                  <a:moveTo>
                    <a:pt x="357377" y="0"/>
                  </a:moveTo>
                  <a:lnTo>
                    <a:pt x="427481" y="0"/>
                  </a:lnTo>
                </a:path>
                <a:path w="662305">
                  <a:moveTo>
                    <a:pt x="435864" y="0"/>
                  </a:moveTo>
                  <a:lnTo>
                    <a:pt x="470916" y="0"/>
                  </a:lnTo>
                </a:path>
                <a:path w="662305">
                  <a:moveTo>
                    <a:pt x="522732" y="0"/>
                  </a:moveTo>
                  <a:lnTo>
                    <a:pt x="662178" y="0"/>
                  </a:lnTo>
                </a:path>
              </a:pathLst>
            </a:custGeom>
            <a:ln w="9144">
              <a:solidFill>
                <a:srgbClr val="000000"/>
              </a:solidFill>
            </a:ln>
          </p:spPr>
          <p:txBody>
            <a:bodyPr wrap="square" lIns="0" tIns="0" rIns="0" bIns="0" rtlCol="0"/>
            <a:lstStyle/>
            <a:p>
              <a:endParaRPr/>
            </a:p>
          </p:txBody>
        </p:sp>
        <p:sp>
          <p:nvSpPr>
            <p:cNvPr id="187" name="object 187"/>
            <p:cNvSpPr/>
            <p:nvPr/>
          </p:nvSpPr>
          <p:spPr>
            <a:xfrm>
              <a:off x="675894" y="5644511"/>
              <a:ext cx="601345" cy="0"/>
            </a:xfrm>
            <a:custGeom>
              <a:avLst/>
              <a:gdLst/>
              <a:ahLst/>
              <a:cxnLst/>
              <a:rect l="l" t="t" r="r" b="b"/>
              <a:pathLst>
                <a:path w="601344">
                  <a:moveTo>
                    <a:pt x="0" y="0"/>
                  </a:moveTo>
                  <a:lnTo>
                    <a:pt x="131064" y="0"/>
                  </a:lnTo>
                </a:path>
                <a:path w="601344">
                  <a:moveTo>
                    <a:pt x="365759" y="0"/>
                  </a:moveTo>
                  <a:lnTo>
                    <a:pt x="426719" y="0"/>
                  </a:lnTo>
                </a:path>
                <a:path w="601344">
                  <a:moveTo>
                    <a:pt x="435864" y="0"/>
                  </a:moveTo>
                  <a:lnTo>
                    <a:pt x="487680" y="0"/>
                  </a:lnTo>
                </a:path>
                <a:path w="601344">
                  <a:moveTo>
                    <a:pt x="531114" y="0"/>
                  </a:moveTo>
                  <a:lnTo>
                    <a:pt x="601218" y="0"/>
                  </a:lnTo>
                </a:path>
              </a:pathLst>
            </a:custGeom>
            <a:ln w="8382">
              <a:solidFill>
                <a:srgbClr val="000000"/>
              </a:solidFill>
            </a:ln>
          </p:spPr>
          <p:txBody>
            <a:bodyPr wrap="square" lIns="0" tIns="0" rIns="0" bIns="0" rtlCol="0"/>
            <a:lstStyle/>
            <a:p>
              <a:endParaRPr/>
            </a:p>
          </p:txBody>
        </p:sp>
        <p:sp>
          <p:nvSpPr>
            <p:cNvPr id="188" name="object 188"/>
            <p:cNvSpPr/>
            <p:nvPr/>
          </p:nvSpPr>
          <p:spPr>
            <a:xfrm>
              <a:off x="684276" y="5653274"/>
              <a:ext cx="584200" cy="0"/>
            </a:xfrm>
            <a:custGeom>
              <a:avLst/>
              <a:gdLst/>
              <a:ahLst/>
              <a:cxnLst/>
              <a:rect l="l" t="t" r="r" b="b"/>
              <a:pathLst>
                <a:path w="584200">
                  <a:moveTo>
                    <a:pt x="0" y="0"/>
                  </a:moveTo>
                  <a:lnTo>
                    <a:pt x="26670" y="0"/>
                  </a:lnTo>
                </a:path>
                <a:path w="584200">
                  <a:moveTo>
                    <a:pt x="35051" y="0"/>
                  </a:moveTo>
                  <a:lnTo>
                    <a:pt x="105155" y="0"/>
                  </a:lnTo>
                </a:path>
                <a:path w="584200">
                  <a:moveTo>
                    <a:pt x="357377" y="0"/>
                  </a:moveTo>
                  <a:lnTo>
                    <a:pt x="366521" y="0"/>
                  </a:lnTo>
                </a:path>
                <a:path w="584200">
                  <a:moveTo>
                    <a:pt x="374904" y="0"/>
                  </a:moveTo>
                  <a:lnTo>
                    <a:pt x="557784" y="0"/>
                  </a:lnTo>
                </a:path>
                <a:path w="584200">
                  <a:moveTo>
                    <a:pt x="566927" y="0"/>
                  </a:moveTo>
                  <a:lnTo>
                    <a:pt x="583691" y="0"/>
                  </a:lnTo>
                </a:path>
              </a:pathLst>
            </a:custGeom>
            <a:ln w="9144">
              <a:solidFill>
                <a:srgbClr val="000000"/>
              </a:solidFill>
            </a:ln>
          </p:spPr>
          <p:txBody>
            <a:bodyPr wrap="square" lIns="0" tIns="0" rIns="0" bIns="0" rtlCol="0"/>
            <a:lstStyle/>
            <a:p>
              <a:endParaRPr/>
            </a:p>
          </p:txBody>
        </p:sp>
        <p:sp>
          <p:nvSpPr>
            <p:cNvPr id="189" name="object 189"/>
            <p:cNvSpPr/>
            <p:nvPr/>
          </p:nvSpPr>
          <p:spPr>
            <a:xfrm>
              <a:off x="684276" y="5662037"/>
              <a:ext cx="836930" cy="0"/>
            </a:xfrm>
            <a:custGeom>
              <a:avLst/>
              <a:gdLst/>
              <a:ahLst/>
              <a:cxnLst/>
              <a:rect l="l" t="t" r="r" b="b"/>
              <a:pathLst>
                <a:path w="836930">
                  <a:moveTo>
                    <a:pt x="0" y="0"/>
                  </a:moveTo>
                  <a:lnTo>
                    <a:pt x="87629" y="0"/>
                  </a:lnTo>
                </a:path>
                <a:path w="836930">
                  <a:moveTo>
                    <a:pt x="357377" y="0"/>
                  </a:moveTo>
                  <a:lnTo>
                    <a:pt x="418337" y="0"/>
                  </a:lnTo>
                </a:path>
                <a:path w="836930">
                  <a:moveTo>
                    <a:pt x="427482" y="0"/>
                  </a:moveTo>
                  <a:lnTo>
                    <a:pt x="479298" y="0"/>
                  </a:lnTo>
                </a:path>
                <a:path w="836930">
                  <a:moveTo>
                    <a:pt x="488442" y="0"/>
                  </a:moveTo>
                  <a:lnTo>
                    <a:pt x="496823" y="0"/>
                  </a:lnTo>
                </a:path>
                <a:path w="836930">
                  <a:moveTo>
                    <a:pt x="505967" y="0"/>
                  </a:moveTo>
                  <a:lnTo>
                    <a:pt x="557783" y="0"/>
                  </a:lnTo>
                </a:path>
                <a:path w="836930">
                  <a:moveTo>
                    <a:pt x="819150" y="0"/>
                  </a:moveTo>
                  <a:lnTo>
                    <a:pt x="836676" y="0"/>
                  </a:lnTo>
                </a:path>
              </a:pathLst>
            </a:custGeom>
            <a:ln w="8382">
              <a:solidFill>
                <a:srgbClr val="000000"/>
              </a:solidFill>
            </a:ln>
          </p:spPr>
          <p:txBody>
            <a:bodyPr wrap="square" lIns="0" tIns="0" rIns="0" bIns="0" rtlCol="0"/>
            <a:lstStyle/>
            <a:p>
              <a:endParaRPr/>
            </a:p>
          </p:txBody>
        </p:sp>
        <p:sp>
          <p:nvSpPr>
            <p:cNvPr id="190" name="object 190"/>
            <p:cNvSpPr/>
            <p:nvPr/>
          </p:nvSpPr>
          <p:spPr>
            <a:xfrm>
              <a:off x="545592" y="5670800"/>
              <a:ext cx="670560" cy="0"/>
            </a:xfrm>
            <a:custGeom>
              <a:avLst/>
              <a:gdLst/>
              <a:ahLst/>
              <a:cxnLst/>
              <a:rect l="l" t="t" r="r" b="b"/>
              <a:pathLst>
                <a:path w="670560">
                  <a:moveTo>
                    <a:pt x="0" y="0"/>
                  </a:moveTo>
                  <a:lnTo>
                    <a:pt x="16764" y="0"/>
                  </a:lnTo>
                </a:path>
                <a:path w="670560">
                  <a:moveTo>
                    <a:pt x="138684" y="0"/>
                  </a:moveTo>
                  <a:lnTo>
                    <a:pt x="199644" y="0"/>
                  </a:lnTo>
                </a:path>
                <a:path w="670560">
                  <a:moveTo>
                    <a:pt x="522732" y="0"/>
                  </a:moveTo>
                  <a:lnTo>
                    <a:pt x="548640" y="0"/>
                  </a:lnTo>
                </a:path>
                <a:path w="670560">
                  <a:moveTo>
                    <a:pt x="661416" y="0"/>
                  </a:moveTo>
                  <a:lnTo>
                    <a:pt x="670560" y="0"/>
                  </a:lnTo>
                </a:path>
              </a:pathLst>
            </a:custGeom>
            <a:ln w="9144">
              <a:solidFill>
                <a:srgbClr val="000000"/>
              </a:solidFill>
            </a:ln>
          </p:spPr>
          <p:txBody>
            <a:bodyPr wrap="square" lIns="0" tIns="0" rIns="0" bIns="0" rtlCol="0"/>
            <a:lstStyle/>
            <a:p>
              <a:endParaRPr/>
            </a:p>
          </p:txBody>
        </p:sp>
        <p:sp>
          <p:nvSpPr>
            <p:cNvPr id="191" name="object 191"/>
            <p:cNvSpPr/>
            <p:nvPr/>
          </p:nvSpPr>
          <p:spPr>
            <a:xfrm>
              <a:off x="684276" y="5679563"/>
              <a:ext cx="836930" cy="0"/>
            </a:xfrm>
            <a:custGeom>
              <a:avLst/>
              <a:gdLst/>
              <a:ahLst/>
              <a:cxnLst/>
              <a:rect l="l" t="t" r="r" b="b"/>
              <a:pathLst>
                <a:path w="836930">
                  <a:moveTo>
                    <a:pt x="0" y="0"/>
                  </a:moveTo>
                  <a:lnTo>
                    <a:pt x="60959" y="0"/>
                  </a:lnTo>
                </a:path>
                <a:path w="836930">
                  <a:moveTo>
                    <a:pt x="775715" y="0"/>
                  </a:moveTo>
                  <a:lnTo>
                    <a:pt x="784097" y="0"/>
                  </a:lnTo>
                </a:path>
                <a:path w="836930">
                  <a:moveTo>
                    <a:pt x="810768" y="0"/>
                  </a:moveTo>
                  <a:lnTo>
                    <a:pt x="819150" y="0"/>
                  </a:lnTo>
                </a:path>
                <a:path w="836930">
                  <a:moveTo>
                    <a:pt x="828294" y="0"/>
                  </a:moveTo>
                  <a:lnTo>
                    <a:pt x="836676" y="0"/>
                  </a:lnTo>
                </a:path>
              </a:pathLst>
            </a:custGeom>
            <a:ln w="8382">
              <a:solidFill>
                <a:srgbClr val="000000"/>
              </a:solidFill>
            </a:ln>
          </p:spPr>
          <p:txBody>
            <a:bodyPr wrap="square" lIns="0" tIns="0" rIns="0" bIns="0" rtlCol="0"/>
            <a:lstStyle/>
            <a:p>
              <a:endParaRPr/>
            </a:p>
          </p:txBody>
        </p:sp>
        <p:sp>
          <p:nvSpPr>
            <p:cNvPr id="192" name="object 192"/>
            <p:cNvSpPr/>
            <p:nvPr/>
          </p:nvSpPr>
          <p:spPr>
            <a:xfrm>
              <a:off x="693420" y="5688326"/>
              <a:ext cx="810260" cy="0"/>
            </a:xfrm>
            <a:custGeom>
              <a:avLst/>
              <a:gdLst/>
              <a:ahLst/>
              <a:cxnLst/>
              <a:rect l="l" t="t" r="r" b="b"/>
              <a:pathLst>
                <a:path w="810260">
                  <a:moveTo>
                    <a:pt x="0" y="0"/>
                  </a:moveTo>
                  <a:lnTo>
                    <a:pt x="25907" y="0"/>
                  </a:lnTo>
                </a:path>
                <a:path w="810260">
                  <a:moveTo>
                    <a:pt x="766571" y="0"/>
                  </a:moveTo>
                  <a:lnTo>
                    <a:pt x="774953" y="0"/>
                  </a:lnTo>
                </a:path>
                <a:path w="810260">
                  <a:moveTo>
                    <a:pt x="792480" y="0"/>
                  </a:moveTo>
                  <a:lnTo>
                    <a:pt x="810005" y="0"/>
                  </a:lnTo>
                </a:path>
              </a:pathLst>
            </a:custGeom>
            <a:ln w="9144">
              <a:solidFill>
                <a:srgbClr val="000000"/>
              </a:solidFill>
            </a:ln>
          </p:spPr>
          <p:txBody>
            <a:bodyPr wrap="square" lIns="0" tIns="0" rIns="0" bIns="0" rtlCol="0"/>
            <a:lstStyle/>
            <a:p>
              <a:endParaRPr/>
            </a:p>
          </p:txBody>
        </p:sp>
        <p:sp>
          <p:nvSpPr>
            <p:cNvPr id="193" name="object 193"/>
            <p:cNvSpPr/>
            <p:nvPr/>
          </p:nvSpPr>
          <p:spPr>
            <a:xfrm>
              <a:off x="1381505" y="5697089"/>
              <a:ext cx="70485" cy="0"/>
            </a:xfrm>
            <a:custGeom>
              <a:avLst/>
              <a:gdLst/>
              <a:ahLst/>
              <a:cxnLst/>
              <a:rect l="l" t="t" r="r" b="b"/>
              <a:pathLst>
                <a:path w="70484">
                  <a:moveTo>
                    <a:pt x="0" y="0"/>
                  </a:moveTo>
                  <a:lnTo>
                    <a:pt x="9143" y="0"/>
                  </a:lnTo>
                </a:path>
                <a:path w="70484">
                  <a:moveTo>
                    <a:pt x="25907" y="0"/>
                  </a:moveTo>
                  <a:lnTo>
                    <a:pt x="43433" y="0"/>
                  </a:lnTo>
                </a:path>
                <a:path w="70484">
                  <a:moveTo>
                    <a:pt x="60959" y="0"/>
                  </a:moveTo>
                  <a:lnTo>
                    <a:pt x="70103" y="0"/>
                  </a:lnTo>
                </a:path>
              </a:pathLst>
            </a:custGeom>
            <a:ln w="8382">
              <a:solidFill>
                <a:srgbClr val="000000"/>
              </a:solidFill>
            </a:ln>
          </p:spPr>
          <p:txBody>
            <a:bodyPr wrap="square" lIns="0" tIns="0" rIns="0" bIns="0" rtlCol="0"/>
            <a:lstStyle/>
            <a:p>
              <a:endParaRPr/>
            </a:p>
          </p:txBody>
        </p:sp>
        <p:sp>
          <p:nvSpPr>
            <p:cNvPr id="194" name="object 194"/>
            <p:cNvSpPr/>
            <p:nvPr/>
          </p:nvSpPr>
          <p:spPr>
            <a:xfrm>
              <a:off x="1346454" y="5705852"/>
              <a:ext cx="131445" cy="0"/>
            </a:xfrm>
            <a:custGeom>
              <a:avLst/>
              <a:gdLst/>
              <a:ahLst/>
              <a:cxnLst/>
              <a:rect l="l" t="t" r="r" b="b"/>
              <a:pathLst>
                <a:path w="131444">
                  <a:moveTo>
                    <a:pt x="0" y="0"/>
                  </a:moveTo>
                  <a:lnTo>
                    <a:pt x="9143" y="0"/>
                  </a:lnTo>
                </a:path>
                <a:path w="131444">
                  <a:moveTo>
                    <a:pt x="26670" y="0"/>
                  </a:moveTo>
                  <a:lnTo>
                    <a:pt x="35052" y="0"/>
                  </a:lnTo>
                </a:path>
                <a:path w="131444">
                  <a:moveTo>
                    <a:pt x="44196" y="0"/>
                  </a:moveTo>
                  <a:lnTo>
                    <a:pt x="60959" y="0"/>
                  </a:lnTo>
                </a:path>
                <a:path w="131444">
                  <a:moveTo>
                    <a:pt x="78486" y="0"/>
                  </a:moveTo>
                  <a:lnTo>
                    <a:pt x="96012" y="0"/>
                  </a:lnTo>
                </a:path>
                <a:path w="131444">
                  <a:moveTo>
                    <a:pt x="113537" y="0"/>
                  </a:moveTo>
                  <a:lnTo>
                    <a:pt x="131063" y="0"/>
                  </a:lnTo>
                </a:path>
              </a:pathLst>
            </a:custGeom>
            <a:ln w="9144">
              <a:solidFill>
                <a:srgbClr val="000000"/>
              </a:solidFill>
            </a:ln>
          </p:spPr>
          <p:txBody>
            <a:bodyPr wrap="square" lIns="0" tIns="0" rIns="0" bIns="0" rtlCol="0"/>
            <a:lstStyle/>
            <a:p>
              <a:endParaRPr/>
            </a:p>
          </p:txBody>
        </p:sp>
        <p:sp>
          <p:nvSpPr>
            <p:cNvPr id="195" name="object 195"/>
            <p:cNvSpPr/>
            <p:nvPr/>
          </p:nvSpPr>
          <p:spPr>
            <a:xfrm>
              <a:off x="1303019" y="5714615"/>
              <a:ext cx="157480" cy="0"/>
            </a:xfrm>
            <a:custGeom>
              <a:avLst/>
              <a:gdLst/>
              <a:ahLst/>
              <a:cxnLst/>
              <a:rect l="l" t="t" r="r" b="b"/>
              <a:pathLst>
                <a:path w="157480">
                  <a:moveTo>
                    <a:pt x="0" y="0"/>
                  </a:moveTo>
                  <a:lnTo>
                    <a:pt x="9143" y="0"/>
                  </a:lnTo>
                </a:path>
                <a:path w="157480">
                  <a:moveTo>
                    <a:pt x="35052" y="0"/>
                  </a:moveTo>
                  <a:lnTo>
                    <a:pt x="43434" y="0"/>
                  </a:lnTo>
                </a:path>
                <a:path w="157480">
                  <a:moveTo>
                    <a:pt x="78486" y="0"/>
                  </a:moveTo>
                  <a:lnTo>
                    <a:pt x="113538" y="0"/>
                  </a:lnTo>
                </a:path>
                <a:path w="157480">
                  <a:moveTo>
                    <a:pt x="148590" y="0"/>
                  </a:moveTo>
                  <a:lnTo>
                    <a:pt x="156972" y="0"/>
                  </a:lnTo>
                </a:path>
              </a:pathLst>
            </a:custGeom>
            <a:ln w="8382">
              <a:solidFill>
                <a:srgbClr val="000000"/>
              </a:solidFill>
            </a:ln>
          </p:spPr>
          <p:txBody>
            <a:bodyPr wrap="square" lIns="0" tIns="0" rIns="0" bIns="0" rtlCol="0"/>
            <a:lstStyle/>
            <a:p>
              <a:endParaRPr/>
            </a:p>
          </p:txBody>
        </p:sp>
        <p:sp>
          <p:nvSpPr>
            <p:cNvPr id="196" name="object 196"/>
            <p:cNvSpPr/>
            <p:nvPr/>
          </p:nvSpPr>
          <p:spPr>
            <a:xfrm>
              <a:off x="667512" y="5723378"/>
              <a:ext cx="862965" cy="9525"/>
            </a:xfrm>
            <a:custGeom>
              <a:avLst/>
              <a:gdLst/>
              <a:ahLst/>
              <a:cxnLst/>
              <a:rect l="l" t="t" r="r" b="b"/>
              <a:pathLst>
                <a:path w="862965" h="9525">
                  <a:moveTo>
                    <a:pt x="592074" y="0"/>
                  </a:moveTo>
                  <a:lnTo>
                    <a:pt x="609600" y="0"/>
                  </a:lnTo>
                </a:path>
                <a:path w="862965" h="9525">
                  <a:moveTo>
                    <a:pt x="705612" y="0"/>
                  </a:moveTo>
                  <a:lnTo>
                    <a:pt x="713994" y="0"/>
                  </a:lnTo>
                </a:path>
                <a:path w="862965" h="9525">
                  <a:moveTo>
                    <a:pt x="723138" y="0"/>
                  </a:moveTo>
                  <a:lnTo>
                    <a:pt x="731519" y="0"/>
                  </a:lnTo>
                </a:path>
                <a:path w="862965" h="9525">
                  <a:moveTo>
                    <a:pt x="792479" y="0"/>
                  </a:moveTo>
                  <a:lnTo>
                    <a:pt x="800861" y="0"/>
                  </a:lnTo>
                </a:path>
                <a:path w="862965" h="9525">
                  <a:moveTo>
                    <a:pt x="0" y="9144"/>
                  </a:moveTo>
                  <a:lnTo>
                    <a:pt x="25907" y="9144"/>
                  </a:lnTo>
                </a:path>
                <a:path w="862965" h="9525">
                  <a:moveTo>
                    <a:pt x="548640" y="9144"/>
                  </a:moveTo>
                  <a:lnTo>
                    <a:pt x="566166" y="9144"/>
                  </a:lnTo>
                </a:path>
                <a:path w="862965" h="9525">
                  <a:moveTo>
                    <a:pt x="574547" y="9144"/>
                  </a:moveTo>
                  <a:lnTo>
                    <a:pt x="600456" y="9144"/>
                  </a:lnTo>
                </a:path>
                <a:path w="862965" h="9525">
                  <a:moveTo>
                    <a:pt x="617982" y="9144"/>
                  </a:moveTo>
                  <a:lnTo>
                    <a:pt x="627126" y="9144"/>
                  </a:lnTo>
                </a:path>
                <a:path w="862965" h="9525">
                  <a:moveTo>
                    <a:pt x="644651" y="9144"/>
                  </a:moveTo>
                  <a:lnTo>
                    <a:pt x="653033" y="9144"/>
                  </a:lnTo>
                </a:path>
                <a:path w="862965" h="9525">
                  <a:moveTo>
                    <a:pt x="688085" y="9144"/>
                  </a:moveTo>
                  <a:lnTo>
                    <a:pt x="696467" y="9144"/>
                  </a:lnTo>
                </a:path>
                <a:path w="862965" h="9525">
                  <a:moveTo>
                    <a:pt x="749046" y="9144"/>
                  </a:moveTo>
                  <a:lnTo>
                    <a:pt x="784098" y="9144"/>
                  </a:lnTo>
                </a:path>
                <a:path w="862965" h="9525">
                  <a:moveTo>
                    <a:pt x="853440" y="9144"/>
                  </a:moveTo>
                  <a:lnTo>
                    <a:pt x="862584" y="9144"/>
                  </a:lnTo>
                </a:path>
              </a:pathLst>
            </a:custGeom>
            <a:ln w="9144">
              <a:solidFill>
                <a:srgbClr val="000000"/>
              </a:solidFill>
            </a:ln>
          </p:spPr>
          <p:txBody>
            <a:bodyPr wrap="square" lIns="0" tIns="0" rIns="0" bIns="0" rtlCol="0"/>
            <a:lstStyle/>
            <a:p>
              <a:endParaRPr/>
            </a:p>
          </p:txBody>
        </p:sp>
      </p:grpSp>
      <p:grpSp>
        <p:nvGrpSpPr>
          <p:cNvPr id="197" name="object 197"/>
          <p:cNvGrpSpPr/>
          <p:nvPr/>
        </p:nvGrpSpPr>
        <p:grpSpPr>
          <a:xfrm>
            <a:off x="653795" y="6355841"/>
            <a:ext cx="915669" cy="1157605"/>
            <a:chOff x="653795" y="6355841"/>
            <a:chExt cx="915669" cy="1157605"/>
          </a:xfrm>
        </p:grpSpPr>
        <p:sp>
          <p:nvSpPr>
            <p:cNvPr id="198" name="object 198"/>
            <p:cNvSpPr/>
            <p:nvPr/>
          </p:nvSpPr>
          <p:spPr>
            <a:xfrm>
              <a:off x="658367" y="6360413"/>
              <a:ext cx="906144" cy="1148715"/>
            </a:xfrm>
            <a:custGeom>
              <a:avLst/>
              <a:gdLst/>
              <a:ahLst/>
              <a:cxnLst/>
              <a:rect l="l" t="t" r="r" b="b"/>
              <a:pathLst>
                <a:path w="906144" h="1148715">
                  <a:moveTo>
                    <a:pt x="0" y="1148334"/>
                  </a:moveTo>
                  <a:lnTo>
                    <a:pt x="906018" y="1148334"/>
                  </a:lnTo>
                  <a:lnTo>
                    <a:pt x="906018" y="0"/>
                  </a:lnTo>
                  <a:lnTo>
                    <a:pt x="0" y="0"/>
                  </a:lnTo>
                  <a:lnTo>
                    <a:pt x="0" y="1148334"/>
                  </a:lnTo>
                  <a:close/>
                </a:path>
              </a:pathLst>
            </a:custGeom>
            <a:ln w="9144">
              <a:solidFill>
                <a:srgbClr val="FF0000"/>
              </a:solidFill>
            </a:ln>
          </p:spPr>
          <p:txBody>
            <a:bodyPr wrap="square" lIns="0" tIns="0" rIns="0" bIns="0" rtlCol="0"/>
            <a:lstStyle/>
            <a:p>
              <a:endParaRPr/>
            </a:p>
          </p:txBody>
        </p:sp>
        <p:sp>
          <p:nvSpPr>
            <p:cNvPr id="199" name="object 199"/>
            <p:cNvSpPr/>
            <p:nvPr/>
          </p:nvSpPr>
          <p:spPr>
            <a:xfrm>
              <a:off x="699515" y="6401558"/>
              <a:ext cx="828958" cy="1065275"/>
            </a:xfrm>
            <a:prstGeom prst="rect">
              <a:avLst/>
            </a:prstGeom>
            <a:blipFill>
              <a:blip r:embed="rId5" cstate="print"/>
              <a:stretch>
                <a:fillRect/>
              </a:stretch>
            </a:blipFill>
          </p:spPr>
          <p:txBody>
            <a:bodyPr wrap="square" lIns="0" tIns="0" rIns="0" bIns="0" rtlCol="0"/>
            <a:lstStyle/>
            <a:p>
              <a:endParaRPr/>
            </a:p>
          </p:txBody>
        </p:sp>
      </p:grpSp>
      <p:sp>
        <p:nvSpPr>
          <p:cNvPr id="200" name="object 200"/>
          <p:cNvSpPr/>
          <p:nvPr/>
        </p:nvSpPr>
        <p:spPr>
          <a:xfrm>
            <a:off x="5887973" y="6252209"/>
            <a:ext cx="1098042" cy="896874"/>
          </a:xfrm>
          <a:prstGeom prst="rect">
            <a:avLst/>
          </a:prstGeom>
          <a:blipFill>
            <a:blip r:embed="rId6" cstate="print"/>
            <a:stretch>
              <a:fillRect/>
            </a:stretch>
          </a:blipFill>
        </p:spPr>
        <p:txBody>
          <a:bodyPr wrap="square" lIns="0" tIns="0" rIns="0" bIns="0" rtlCol="0"/>
          <a:lstStyle/>
          <a:p>
            <a:endParaRPr/>
          </a:p>
        </p:txBody>
      </p:sp>
      <p:grpSp>
        <p:nvGrpSpPr>
          <p:cNvPr id="201" name="object 201"/>
          <p:cNvGrpSpPr/>
          <p:nvPr/>
        </p:nvGrpSpPr>
        <p:grpSpPr>
          <a:xfrm>
            <a:off x="5919978" y="8038338"/>
            <a:ext cx="1108710" cy="1525270"/>
            <a:chOff x="5919978" y="8038338"/>
            <a:chExt cx="1108710" cy="1525270"/>
          </a:xfrm>
        </p:grpSpPr>
        <p:sp>
          <p:nvSpPr>
            <p:cNvPr id="202" name="object 202"/>
            <p:cNvSpPr/>
            <p:nvPr/>
          </p:nvSpPr>
          <p:spPr>
            <a:xfrm>
              <a:off x="5924550" y="8042910"/>
              <a:ext cx="1099820" cy="1515745"/>
            </a:xfrm>
            <a:custGeom>
              <a:avLst/>
              <a:gdLst/>
              <a:ahLst/>
              <a:cxnLst/>
              <a:rect l="l" t="t" r="r" b="b"/>
              <a:pathLst>
                <a:path w="1099820" h="1515745">
                  <a:moveTo>
                    <a:pt x="0" y="1515618"/>
                  </a:moveTo>
                  <a:lnTo>
                    <a:pt x="1099566" y="1515618"/>
                  </a:lnTo>
                  <a:lnTo>
                    <a:pt x="1099566" y="0"/>
                  </a:lnTo>
                  <a:lnTo>
                    <a:pt x="0" y="0"/>
                  </a:lnTo>
                  <a:lnTo>
                    <a:pt x="0" y="1515618"/>
                  </a:lnTo>
                  <a:close/>
                </a:path>
              </a:pathLst>
            </a:custGeom>
            <a:ln w="9144">
              <a:solidFill>
                <a:srgbClr val="FF0000"/>
              </a:solidFill>
            </a:ln>
          </p:spPr>
          <p:txBody>
            <a:bodyPr wrap="square" lIns="0" tIns="0" rIns="0" bIns="0" rtlCol="0"/>
            <a:lstStyle/>
            <a:p>
              <a:endParaRPr/>
            </a:p>
          </p:txBody>
        </p:sp>
        <p:sp>
          <p:nvSpPr>
            <p:cNvPr id="203" name="object 203"/>
            <p:cNvSpPr/>
            <p:nvPr/>
          </p:nvSpPr>
          <p:spPr>
            <a:xfrm>
              <a:off x="6625590" y="8048238"/>
              <a:ext cx="67055" cy="95251"/>
            </a:xfrm>
            <a:prstGeom prst="rect">
              <a:avLst/>
            </a:prstGeom>
            <a:blipFill>
              <a:blip r:embed="rId7" cstate="print"/>
              <a:stretch>
                <a:fillRect/>
              </a:stretch>
            </a:blipFill>
          </p:spPr>
          <p:txBody>
            <a:bodyPr wrap="square" lIns="0" tIns="0" rIns="0" bIns="0" rtlCol="0"/>
            <a:lstStyle/>
            <a:p>
              <a:endParaRPr/>
            </a:p>
          </p:txBody>
        </p:sp>
        <p:sp>
          <p:nvSpPr>
            <p:cNvPr id="204" name="object 204"/>
            <p:cNvSpPr/>
            <p:nvPr/>
          </p:nvSpPr>
          <p:spPr>
            <a:xfrm>
              <a:off x="6344412" y="8146917"/>
              <a:ext cx="7620" cy="0"/>
            </a:xfrm>
            <a:custGeom>
              <a:avLst/>
              <a:gdLst/>
              <a:ahLst/>
              <a:cxnLst/>
              <a:rect l="l" t="t" r="r" b="b"/>
              <a:pathLst>
                <a:path w="7620">
                  <a:moveTo>
                    <a:pt x="0" y="0"/>
                  </a:moveTo>
                  <a:lnTo>
                    <a:pt x="7620" y="0"/>
                  </a:lnTo>
                </a:path>
              </a:pathLst>
            </a:custGeom>
            <a:ln w="6857">
              <a:solidFill>
                <a:srgbClr val="CBCBCB"/>
              </a:solidFill>
            </a:ln>
          </p:spPr>
          <p:txBody>
            <a:bodyPr wrap="square" lIns="0" tIns="0" rIns="0" bIns="0" rtlCol="0"/>
            <a:lstStyle/>
            <a:p>
              <a:endParaRPr/>
            </a:p>
          </p:txBody>
        </p:sp>
        <p:sp>
          <p:nvSpPr>
            <p:cNvPr id="205" name="object 205"/>
            <p:cNvSpPr/>
            <p:nvPr/>
          </p:nvSpPr>
          <p:spPr>
            <a:xfrm>
              <a:off x="6358890" y="8154158"/>
              <a:ext cx="7620" cy="0"/>
            </a:xfrm>
            <a:custGeom>
              <a:avLst/>
              <a:gdLst/>
              <a:ahLst/>
              <a:cxnLst/>
              <a:rect l="l" t="t" r="r" b="b"/>
              <a:pathLst>
                <a:path w="7620">
                  <a:moveTo>
                    <a:pt x="0" y="0"/>
                  </a:moveTo>
                  <a:lnTo>
                    <a:pt x="7620" y="0"/>
                  </a:lnTo>
                </a:path>
              </a:pathLst>
            </a:custGeom>
            <a:ln w="7619">
              <a:solidFill>
                <a:srgbClr val="CBCBCB"/>
              </a:solidFill>
            </a:ln>
          </p:spPr>
          <p:txBody>
            <a:bodyPr wrap="square" lIns="0" tIns="0" rIns="0" bIns="0" rtlCol="0"/>
            <a:lstStyle/>
            <a:p>
              <a:endParaRPr/>
            </a:p>
          </p:txBody>
        </p:sp>
        <p:sp>
          <p:nvSpPr>
            <p:cNvPr id="206" name="object 206"/>
            <p:cNvSpPr/>
            <p:nvPr/>
          </p:nvSpPr>
          <p:spPr>
            <a:xfrm>
              <a:off x="6129528" y="8169015"/>
              <a:ext cx="7620" cy="0"/>
            </a:xfrm>
            <a:custGeom>
              <a:avLst/>
              <a:gdLst/>
              <a:ahLst/>
              <a:cxnLst/>
              <a:rect l="l" t="t" r="r" b="b"/>
              <a:pathLst>
                <a:path w="7620">
                  <a:moveTo>
                    <a:pt x="0" y="0"/>
                  </a:moveTo>
                  <a:lnTo>
                    <a:pt x="7620" y="0"/>
                  </a:lnTo>
                </a:path>
              </a:pathLst>
            </a:custGeom>
            <a:ln w="6857">
              <a:solidFill>
                <a:srgbClr val="CBCBCB"/>
              </a:solidFill>
            </a:ln>
          </p:spPr>
          <p:txBody>
            <a:bodyPr wrap="square" lIns="0" tIns="0" rIns="0" bIns="0" rtlCol="0"/>
            <a:lstStyle/>
            <a:p>
              <a:endParaRPr/>
            </a:p>
          </p:txBody>
        </p:sp>
        <p:sp>
          <p:nvSpPr>
            <p:cNvPr id="207" name="object 207"/>
            <p:cNvSpPr/>
            <p:nvPr/>
          </p:nvSpPr>
          <p:spPr>
            <a:xfrm>
              <a:off x="6470142" y="8143488"/>
              <a:ext cx="407670" cy="58675"/>
            </a:xfrm>
            <a:prstGeom prst="rect">
              <a:avLst/>
            </a:prstGeom>
            <a:blipFill>
              <a:blip r:embed="rId8" cstate="print"/>
              <a:stretch>
                <a:fillRect/>
              </a:stretch>
            </a:blipFill>
          </p:spPr>
          <p:txBody>
            <a:bodyPr wrap="square" lIns="0" tIns="0" rIns="0" bIns="0" rtlCol="0"/>
            <a:lstStyle/>
            <a:p>
              <a:endParaRPr/>
            </a:p>
          </p:txBody>
        </p:sp>
        <p:sp>
          <p:nvSpPr>
            <p:cNvPr id="208" name="object 208"/>
            <p:cNvSpPr/>
            <p:nvPr/>
          </p:nvSpPr>
          <p:spPr>
            <a:xfrm>
              <a:off x="6729222" y="8183876"/>
              <a:ext cx="7620" cy="0"/>
            </a:xfrm>
            <a:custGeom>
              <a:avLst/>
              <a:gdLst/>
              <a:ahLst/>
              <a:cxnLst/>
              <a:rect l="l" t="t" r="r" b="b"/>
              <a:pathLst>
                <a:path w="7620">
                  <a:moveTo>
                    <a:pt x="0" y="0"/>
                  </a:moveTo>
                  <a:lnTo>
                    <a:pt x="7620" y="0"/>
                  </a:lnTo>
                </a:path>
              </a:pathLst>
            </a:custGeom>
            <a:ln w="7619">
              <a:solidFill>
                <a:srgbClr val="CBCBCB"/>
              </a:solidFill>
            </a:ln>
          </p:spPr>
          <p:txBody>
            <a:bodyPr wrap="square" lIns="0" tIns="0" rIns="0" bIns="0" rtlCol="0"/>
            <a:lstStyle/>
            <a:p>
              <a:endParaRPr/>
            </a:p>
          </p:txBody>
        </p:sp>
        <p:sp>
          <p:nvSpPr>
            <p:cNvPr id="209" name="object 209"/>
            <p:cNvSpPr/>
            <p:nvPr/>
          </p:nvSpPr>
          <p:spPr>
            <a:xfrm>
              <a:off x="6514336" y="8191115"/>
              <a:ext cx="74930" cy="0"/>
            </a:xfrm>
            <a:custGeom>
              <a:avLst/>
              <a:gdLst/>
              <a:ahLst/>
              <a:cxnLst/>
              <a:rect l="l" t="t" r="r" b="b"/>
              <a:pathLst>
                <a:path w="74929">
                  <a:moveTo>
                    <a:pt x="0" y="0"/>
                  </a:moveTo>
                  <a:lnTo>
                    <a:pt x="7620" y="0"/>
                  </a:lnTo>
                </a:path>
                <a:path w="74929">
                  <a:moveTo>
                    <a:pt x="67057" y="0"/>
                  </a:moveTo>
                  <a:lnTo>
                    <a:pt x="74677" y="0"/>
                  </a:lnTo>
                </a:path>
              </a:pathLst>
            </a:custGeom>
            <a:ln w="6857">
              <a:solidFill>
                <a:srgbClr val="CBCBCB"/>
              </a:solidFill>
            </a:ln>
          </p:spPr>
          <p:txBody>
            <a:bodyPr wrap="square" lIns="0" tIns="0" rIns="0" bIns="0" rtlCol="0"/>
            <a:lstStyle/>
            <a:p>
              <a:endParaRPr/>
            </a:p>
          </p:txBody>
        </p:sp>
        <p:sp>
          <p:nvSpPr>
            <p:cNvPr id="210" name="object 210"/>
            <p:cNvSpPr/>
            <p:nvPr/>
          </p:nvSpPr>
          <p:spPr>
            <a:xfrm>
              <a:off x="6077712" y="8143488"/>
              <a:ext cx="778002" cy="73151"/>
            </a:xfrm>
            <a:prstGeom prst="rect">
              <a:avLst/>
            </a:prstGeom>
            <a:blipFill>
              <a:blip r:embed="rId9" cstate="print"/>
              <a:stretch>
                <a:fillRect/>
              </a:stretch>
            </a:blipFill>
          </p:spPr>
          <p:txBody>
            <a:bodyPr wrap="square" lIns="0" tIns="0" rIns="0" bIns="0" rtlCol="0"/>
            <a:lstStyle/>
            <a:p>
              <a:endParaRPr/>
            </a:p>
          </p:txBody>
        </p:sp>
        <p:sp>
          <p:nvSpPr>
            <p:cNvPr id="211" name="object 211"/>
            <p:cNvSpPr/>
            <p:nvPr/>
          </p:nvSpPr>
          <p:spPr>
            <a:xfrm>
              <a:off x="6859141" y="8194544"/>
              <a:ext cx="0" cy="7620"/>
            </a:xfrm>
            <a:custGeom>
              <a:avLst/>
              <a:gdLst/>
              <a:ahLst/>
              <a:cxnLst/>
              <a:rect l="l" t="t" r="r" b="b"/>
              <a:pathLst>
                <a:path h="7620">
                  <a:moveTo>
                    <a:pt x="-3428" y="3810"/>
                  </a:moveTo>
                  <a:lnTo>
                    <a:pt x="3428" y="3810"/>
                  </a:lnTo>
                </a:path>
              </a:pathLst>
            </a:custGeom>
            <a:ln w="7619">
              <a:solidFill>
                <a:srgbClr val="CBCBCB"/>
              </a:solidFill>
            </a:ln>
          </p:spPr>
          <p:txBody>
            <a:bodyPr wrap="square" lIns="0" tIns="0" rIns="0" bIns="0" rtlCol="0"/>
            <a:lstStyle/>
            <a:p>
              <a:endParaRPr/>
            </a:p>
          </p:txBody>
        </p:sp>
        <p:sp>
          <p:nvSpPr>
            <p:cNvPr id="212" name="object 212"/>
            <p:cNvSpPr/>
            <p:nvPr/>
          </p:nvSpPr>
          <p:spPr>
            <a:xfrm>
              <a:off x="6832854" y="8213211"/>
              <a:ext cx="7620" cy="0"/>
            </a:xfrm>
            <a:custGeom>
              <a:avLst/>
              <a:gdLst/>
              <a:ahLst/>
              <a:cxnLst/>
              <a:rect l="l" t="t" r="r" b="b"/>
              <a:pathLst>
                <a:path w="7620">
                  <a:moveTo>
                    <a:pt x="0" y="0"/>
                  </a:moveTo>
                  <a:lnTo>
                    <a:pt x="7620" y="0"/>
                  </a:lnTo>
                </a:path>
              </a:pathLst>
            </a:custGeom>
            <a:ln w="6857">
              <a:solidFill>
                <a:srgbClr val="A9A9A9"/>
              </a:solidFill>
            </a:ln>
          </p:spPr>
          <p:txBody>
            <a:bodyPr wrap="square" lIns="0" tIns="0" rIns="0" bIns="0" rtlCol="0"/>
            <a:lstStyle/>
            <a:p>
              <a:endParaRPr/>
            </a:p>
          </p:txBody>
        </p:sp>
        <p:sp>
          <p:nvSpPr>
            <p:cNvPr id="213" name="object 213"/>
            <p:cNvSpPr/>
            <p:nvPr/>
          </p:nvSpPr>
          <p:spPr>
            <a:xfrm>
              <a:off x="6062472" y="8194544"/>
              <a:ext cx="659892" cy="51816"/>
            </a:xfrm>
            <a:prstGeom prst="rect">
              <a:avLst/>
            </a:prstGeom>
            <a:blipFill>
              <a:blip r:embed="rId10" cstate="print"/>
              <a:stretch>
                <a:fillRect/>
              </a:stretch>
            </a:blipFill>
          </p:spPr>
          <p:txBody>
            <a:bodyPr wrap="square" lIns="0" tIns="0" rIns="0" bIns="0" rtlCol="0"/>
            <a:lstStyle/>
            <a:p>
              <a:endParaRPr/>
            </a:p>
          </p:txBody>
        </p:sp>
        <p:sp>
          <p:nvSpPr>
            <p:cNvPr id="214" name="object 214"/>
            <p:cNvSpPr/>
            <p:nvPr/>
          </p:nvSpPr>
          <p:spPr>
            <a:xfrm>
              <a:off x="6611110" y="8238740"/>
              <a:ext cx="88393" cy="22098"/>
            </a:xfrm>
            <a:prstGeom prst="rect">
              <a:avLst/>
            </a:prstGeom>
            <a:blipFill>
              <a:blip r:embed="rId11" cstate="print"/>
              <a:stretch>
                <a:fillRect/>
              </a:stretch>
            </a:blipFill>
          </p:spPr>
          <p:txBody>
            <a:bodyPr wrap="square" lIns="0" tIns="0" rIns="0" bIns="0" rtlCol="0"/>
            <a:lstStyle/>
            <a:p>
              <a:endParaRPr/>
            </a:p>
          </p:txBody>
        </p:sp>
        <p:sp>
          <p:nvSpPr>
            <p:cNvPr id="215" name="object 215"/>
            <p:cNvSpPr/>
            <p:nvPr/>
          </p:nvSpPr>
          <p:spPr>
            <a:xfrm>
              <a:off x="6685024" y="8257028"/>
              <a:ext cx="7620" cy="0"/>
            </a:xfrm>
            <a:custGeom>
              <a:avLst/>
              <a:gdLst/>
              <a:ahLst/>
              <a:cxnLst/>
              <a:rect l="l" t="t" r="r" b="b"/>
              <a:pathLst>
                <a:path w="7620">
                  <a:moveTo>
                    <a:pt x="0" y="0"/>
                  </a:moveTo>
                  <a:lnTo>
                    <a:pt x="7620" y="0"/>
                  </a:lnTo>
                </a:path>
              </a:pathLst>
            </a:custGeom>
            <a:ln w="7619">
              <a:solidFill>
                <a:srgbClr val="CBCBCB"/>
              </a:solidFill>
            </a:ln>
          </p:spPr>
          <p:txBody>
            <a:bodyPr wrap="square" lIns="0" tIns="0" rIns="0" bIns="0" rtlCol="0"/>
            <a:lstStyle/>
            <a:p>
              <a:endParaRPr/>
            </a:p>
          </p:txBody>
        </p:sp>
        <p:sp>
          <p:nvSpPr>
            <p:cNvPr id="216" name="object 216"/>
            <p:cNvSpPr/>
            <p:nvPr/>
          </p:nvSpPr>
          <p:spPr>
            <a:xfrm>
              <a:off x="6070092" y="8246358"/>
              <a:ext cx="444245" cy="80773"/>
            </a:xfrm>
            <a:prstGeom prst="rect">
              <a:avLst/>
            </a:prstGeom>
            <a:blipFill>
              <a:blip r:embed="rId12" cstate="print"/>
              <a:stretch>
                <a:fillRect/>
              </a:stretch>
            </a:blipFill>
          </p:spPr>
          <p:txBody>
            <a:bodyPr wrap="square" lIns="0" tIns="0" rIns="0" bIns="0" rtlCol="0"/>
            <a:lstStyle/>
            <a:p>
              <a:endParaRPr/>
            </a:p>
          </p:txBody>
        </p:sp>
        <p:sp>
          <p:nvSpPr>
            <p:cNvPr id="217" name="object 217"/>
            <p:cNvSpPr/>
            <p:nvPr/>
          </p:nvSpPr>
          <p:spPr>
            <a:xfrm>
              <a:off x="6085332" y="8319512"/>
              <a:ext cx="303275" cy="29718"/>
            </a:xfrm>
            <a:prstGeom prst="rect">
              <a:avLst/>
            </a:prstGeom>
            <a:blipFill>
              <a:blip r:embed="rId13" cstate="print"/>
              <a:stretch>
                <a:fillRect/>
              </a:stretch>
            </a:blipFill>
          </p:spPr>
          <p:txBody>
            <a:bodyPr wrap="square" lIns="0" tIns="0" rIns="0" bIns="0" rtlCol="0"/>
            <a:lstStyle/>
            <a:p>
              <a:endParaRPr/>
            </a:p>
          </p:txBody>
        </p:sp>
        <p:sp>
          <p:nvSpPr>
            <p:cNvPr id="218" name="object 218"/>
            <p:cNvSpPr/>
            <p:nvPr/>
          </p:nvSpPr>
          <p:spPr>
            <a:xfrm>
              <a:off x="6603492" y="8260838"/>
              <a:ext cx="89153" cy="176022"/>
            </a:xfrm>
            <a:prstGeom prst="rect">
              <a:avLst/>
            </a:prstGeom>
            <a:blipFill>
              <a:blip r:embed="rId14" cstate="print"/>
              <a:stretch>
                <a:fillRect/>
              </a:stretch>
            </a:blipFill>
          </p:spPr>
          <p:txBody>
            <a:bodyPr wrap="square" lIns="0" tIns="0" rIns="0" bIns="0" rtlCol="0"/>
            <a:lstStyle/>
            <a:p>
              <a:endParaRPr/>
            </a:p>
          </p:txBody>
        </p:sp>
        <p:sp>
          <p:nvSpPr>
            <p:cNvPr id="219" name="object 219"/>
            <p:cNvSpPr/>
            <p:nvPr/>
          </p:nvSpPr>
          <p:spPr>
            <a:xfrm>
              <a:off x="6248400" y="8341610"/>
              <a:ext cx="118110" cy="22097"/>
            </a:xfrm>
            <a:prstGeom prst="rect">
              <a:avLst/>
            </a:prstGeom>
            <a:blipFill>
              <a:blip r:embed="rId15" cstate="print"/>
              <a:stretch>
                <a:fillRect/>
              </a:stretch>
            </a:blipFill>
          </p:spPr>
          <p:txBody>
            <a:bodyPr wrap="square" lIns="0" tIns="0" rIns="0" bIns="0" rtlCol="0"/>
            <a:lstStyle/>
            <a:p>
              <a:endParaRPr/>
            </a:p>
          </p:txBody>
        </p:sp>
        <p:sp>
          <p:nvSpPr>
            <p:cNvPr id="220" name="object 220"/>
            <p:cNvSpPr/>
            <p:nvPr/>
          </p:nvSpPr>
          <p:spPr>
            <a:xfrm>
              <a:off x="6092190" y="8341610"/>
              <a:ext cx="148590" cy="36574"/>
            </a:xfrm>
            <a:prstGeom prst="rect">
              <a:avLst/>
            </a:prstGeom>
            <a:blipFill>
              <a:blip r:embed="rId16" cstate="print"/>
              <a:stretch>
                <a:fillRect/>
              </a:stretch>
            </a:blipFill>
          </p:spPr>
          <p:txBody>
            <a:bodyPr wrap="square" lIns="0" tIns="0" rIns="0" bIns="0" rtlCol="0"/>
            <a:lstStyle/>
            <a:p>
              <a:endParaRPr/>
            </a:p>
          </p:txBody>
        </p:sp>
        <p:sp>
          <p:nvSpPr>
            <p:cNvPr id="221" name="object 221"/>
            <p:cNvSpPr/>
            <p:nvPr/>
          </p:nvSpPr>
          <p:spPr>
            <a:xfrm>
              <a:off x="6137148" y="8381996"/>
              <a:ext cx="14604" cy="0"/>
            </a:xfrm>
            <a:custGeom>
              <a:avLst/>
              <a:gdLst/>
              <a:ahLst/>
              <a:cxnLst/>
              <a:rect l="l" t="t" r="r" b="b"/>
              <a:pathLst>
                <a:path w="14604">
                  <a:moveTo>
                    <a:pt x="0" y="0"/>
                  </a:moveTo>
                  <a:lnTo>
                    <a:pt x="14477" y="0"/>
                  </a:lnTo>
                </a:path>
              </a:pathLst>
            </a:custGeom>
            <a:ln w="7619">
              <a:solidFill>
                <a:srgbClr val="DCDCDC"/>
              </a:solidFill>
            </a:ln>
          </p:spPr>
          <p:txBody>
            <a:bodyPr wrap="square" lIns="0" tIns="0" rIns="0" bIns="0" rtlCol="0"/>
            <a:lstStyle/>
            <a:p>
              <a:endParaRPr/>
            </a:p>
          </p:txBody>
        </p:sp>
        <p:sp>
          <p:nvSpPr>
            <p:cNvPr id="222" name="object 222"/>
            <p:cNvSpPr/>
            <p:nvPr/>
          </p:nvSpPr>
          <p:spPr>
            <a:xfrm>
              <a:off x="6507480" y="8426192"/>
              <a:ext cx="74295" cy="0"/>
            </a:xfrm>
            <a:custGeom>
              <a:avLst/>
              <a:gdLst/>
              <a:ahLst/>
              <a:cxnLst/>
              <a:rect l="l" t="t" r="r" b="b"/>
              <a:pathLst>
                <a:path w="74295">
                  <a:moveTo>
                    <a:pt x="0" y="0"/>
                  </a:moveTo>
                  <a:lnTo>
                    <a:pt x="6857" y="0"/>
                  </a:lnTo>
                </a:path>
                <a:path w="74295">
                  <a:moveTo>
                    <a:pt x="66292" y="0"/>
                  </a:moveTo>
                  <a:lnTo>
                    <a:pt x="73912" y="0"/>
                  </a:lnTo>
                </a:path>
              </a:pathLst>
            </a:custGeom>
            <a:ln w="7619">
              <a:solidFill>
                <a:srgbClr val="CBCBCB"/>
              </a:solidFill>
            </a:ln>
          </p:spPr>
          <p:txBody>
            <a:bodyPr wrap="square" lIns="0" tIns="0" rIns="0" bIns="0" rtlCol="0"/>
            <a:lstStyle/>
            <a:p>
              <a:endParaRPr/>
            </a:p>
          </p:txBody>
        </p:sp>
        <p:sp>
          <p:nvSpPr>
            <p:cNvPr id="223" name="object 223"/>
            <p:cNvSpPr/>
            <p:nvPr/>
          </p:nvSpPr>
          <p:spPr>
            <a:xfrm>
              <a:off x="6559296" y="8433431"/>
              <a:ext cx="22225" cy="0"/>
            </a:xfrm>
            <a:custGeom>
              <a:avLst/>
              <a:gdLst/>
              <a:ahLst/>
              <a:cxnLst/>
              <a:rect l="l" t="t" r="r" b="b"/>
              <a:pathLst>
                <a:path w="22225">
                  <a:moveTo>
                    <a:pt x="0" y="0"/>
                  </a:moveTo>
                  <a:lnTo>
                    <a:pt x="22098" y="0"/>
                  </a:lnTo>
                </a:path>
              </a:pathLst>
            </a:custGeom>
            <a:ln w="6857">
              <a:solidFill>
                <a:srgbClr val="CBCB98"/>
              </a:solidFill>
            </a:ln>
          </p:spPr>
          <p:txBody>
            <a:bodyPr wrap="square" lIns="0" tIns="0" rIns="0" bIns="0" rtlCol="0"/>
            <a:lstStyle/>
            <a:p>
              <a:endParaRPr/>
            </a:p>
          </p:txBody>
        </p:sp>
        <p:sp>
          <p:nvSpPr>
            <p:cNvPr id="224" name="object 224"/>
            <p:cNvSpPr/>
            <p:nvPr/>
          </p:nvSpPr>
          <p:spPr>
            <a:xfrm>
              <a:off x="6647686" y="8433431"/>
              <a:ext cx="7620" cy="0"/>
            </a:xfrm>
            <a:custGeom>
              <a:avLst/>
              <a:gdLst/>
              <a:ahLst/>
              <a:cxnLst/>
              <a:rect l="l" t="t" r="r" b="b"/>
              <a:pathLst>
                <a:path w="7620">
                  <a:moveTo>
                    <a:pt x="0" y="0"/>
                  </a:moveTo>
                  <a:lnTo>
                    <a:pt x="7620" y="0"/>
                  </a:lnTo>
                </a:path>
              </a:pathLst>
            </a:custGeom>
            <a:ln w="6857">
              <a:solidFill>
                <a:srgbClr val="DCDCDC"/>
              </a:solidFill>
            </a:ln>
          </p:spPr>
          <p:txBody>
            <a:bodyPr wrap="square" lIns="0" tIns="0" rIns="0" bIns="0" rtlCol="0"/>
            <a:lstStyle/>
            <a:p>
              <a:endParaRPr/>
            </a:p>
          </p:txBody>
        </p:sp>
        <p:sp>
          <p:nvSpPr>
            <p:cNvPr id="225" name="object 225"/>
            <p:cNvSpPr/>
            <p:nvPr/>
          </p:nvSpPr>
          <p:spPr>
            <a:xfrm>
              <a:off x="6707122" y="8440670"/>
              <a:ext cx="7620" cy="0"/>
            </a:xfrm>
            <a:custGeom>
              <a:avLst/>
              <a:gdLst/>
              <a:ahLst/>
              <a:cxnLst/>
              <a:rect l="l" t="t" r="r" b="b"/>
              <a:pathLst>
                <a:path w="7620">
                  <a:moveTo>
                    <a:pt x="0" y="0"/>
                  </a:moveTo>
                  <a:lnTo>
                    <a:pt x="7620" y="0"/>
                  </a:lnTo>
                </a:path>
              </a:pathLst>
            </a:custGeom>
            <a:ln w="7619">
              <a:solidFill>
                <a:srgbClr val="CBCBCB"/>
              </a:solidFill>
            </a:ln>
          </p:spPr>
          <p:txBody>
            <a:bodyPr wrap="square" lIns="0" tIns="0" rIns="0" bIns="0" rtlCol="0"/>
            <a:lstStyle/>
            <a:p>
              <a:endParaRPr/>
            </a:p>
          </p:txBody>
        </p:sp>
        <p:sp>
          <p:nvSpPr>
            <p:cNvPr id="226" name="object 226"/>
            <p:cNvSpPr/>
            <p:nvPr/>
          </p:nvSpPr>
          <p:spPr>
            <a:xfrm>
              <a:off x="6848094" y="8455527"/>
              <a:ext cx="7620" cy="0"/>
            </a:xfrm>
            <a:custGeom>
              <a:avLst/>
              <a:gdLst/>
              <a:ahLst/>
              <a:cxnLst/>
              <a:rect l="l" t="t" r="r" b="b"/>
              <a:pathLst>
                <a:path w="7620">
                  <a:moveTo>
                    <a:pt x="0" y="0"/>
                  </a:moveTo>
                  <a:lnTo>
                    <a:pt x="7620" y="0"/>
                  </a:lnTo>
                </a:path>
              </a:pathLst>
            </a:custGeom>
            <a:ln w="6857">
              <a:solidFill>
                <a:srgbClr val="CBCBCB"/>
              </a:solidFill>
            </a:ln>
          </p:spPr>
          <p:txBody>
            <a:bodyPr wrap="square" lIns="0" tIns="0" rIns="0" bIns="0" rtlCol="0"/>
            <a:lstStyle/>
            <a:p>
              <a:endParaRPr/>
            </a:p>
          </p:txBody>
        </p:sp>
        <p:sp>
          <p:nvSpPr>
            <p:cNvPr id="227" name="object 227"/>
            <p:cNvSpPr/>
            <p:nvPr/>
          </p:nvSpPr>
          <p:spPr>
            <a:xfrm>
              <a:off x="6870192" y="8462768"/>
              <a:ext cx="7620" cy="0"/>
            </a:xfrm>
            <a:custGeom>
              <a:avLst/>
              <a:gdLst/>
              <a:ahLst/>
              <a:cxnLst/>
              <a:rect l="l" t="t" r="r" b="b"/>
              <a:pathLst>
                <a:path w="7620">
                  <a:moveTo>
                    <a:pt x="0" y="0"/>
                  </a:moveTo>
                  <a:lnTo>
                    <a:pt x="7620" y="0"/>
                  </a:lnTo>
                </a:path>
              </a:pathLst>
            </a:custGeom>
            <a:ln w="7619">
              <a:solidFill>
                <a:srgbClr val="CBCBCB"/>
              </a:solidFill>
            </a:ln>
          </p:spPr>
          <p:txBody>
            <a:bodyPr wrap="square" lIns="0" tIns="0" rIns="0" bIns="0" rtlCol="0"/>
            <a:lstStyle/>
            <a:p>
              <a:endParaRPr/>
            </a:p>
          </p:txBody>
        </p:sp>
        <p:sp>
          <p:nvSpPr>
            <p:cNvPr id="228" name="object 228"/>
            <p:cNvSpPr/>
            <p:nvPr/>
          </p:nvSpPr>
          <p:spPr>
            <a:xfrm>
              <a:off x="6292594" y="8430002"/>
              <a:ext cx="681229" cy="153923"/>
            </a:xfrm>
            <a:prstGeom prst="rect">
              <a:avLst/>
            </a:prstGeom>
            <a:blipFill>
              <a:blip r:embed="rId17" cstate="print"/>
              <a:stretch>
                <a:fillRect/>
              </a:stretch>
            </a:blipFill>
          </p:spPr>
          <p:txBody>
            <a:bodyPr wrap="square" lIns="0" tIns="0" rIns="0" bIns="0" rtlCol="0"/>
            <a:lstStyle/>
            <a:p>
              <a:endParaRPr/>
            </a:p>
          </p:txBody>
        </p:sp>
        <p:sp>
          <p:nvSpPr>
            <p:cNvPr id="229" name="object 229"/>
            <p:cNvSpPr/>
            <p:nvPr/>
          </p:nvSpPr>
          <p:spPr>
            <a:xfrm>
              <a:off x="6300216" y="8536299"/>
              <a:ext cx="6985" cy="0"/>
            </a:xfrm>
            <a:custGeom>
              <a:avLst/>
              <a:gdLst/>
              <a:ahLst/>
              <a:cxnLst/>
              <a:rect l="l" t="t" r="r" b="b"/>
              <a:pathLst>
                <a:path w="6985">
                  <a:moveTo>
                    <a:pt x="0" y="0"/>
                  </a:moveTo>
                  <a:lnTo>
                    <a:pt x="6858" y="0"/>
                  </a:lnTo>
                </a:path>
              </a:pathLst>
            </a:custGeom>
            <a:ln w="6857">
              <a:solidFill>
                <a:srgbClr val="CBCBCB"/>
              </a:solidFill>
            </a:ln>
          </p:spPr>
          <p:txBody>
            <a:bodyPr wrap="square" lIns="0" tIns="0" rIns="0" bIns="0" rtlCol="0"/>
            <a:lstStyle/>
            <a:p>
              <a:endParaRPr/>
            </a:p>
          </p:txBody>
        </p:sp>
        <p:sp>
          <p:nvSpPr>
            <p:cNvPr id="230" name="object 230"/>
            <p:cNvSpPr/>
            <p:nvPr/>
          </p:nvSpPr>
          <p:spPr>
            <a:xfrm>
              <a:off x="6240780" y="8543540"/>
              <a:ext cx="96520" cy="66675"/>
            </a:xfrm>
            <a:custGeom>
              <a:avLst/>
              <a:gdLst/>
              <a:ahLst/>
              <a:cxnLst/>
              <a:rect l="l" t="t" r="r" b="b"/>
              <a:pathLst>
                <a:path w="96520" h="66675">
                  <a:moveTo>
                    <a:pt x="51814" y="0"/>
                  </a:moveTo>
                  <a:lnTo>
                    <a:pt x="59434" y="0"/>
                  </a:lnTo>
                </a:path>
                <a:path w="96520" h="66675">
                  <a:moveTo>
                    <a:pt x="88392" y="44196"/>
                  </a:moveTo>
                  <a:lnTo>
                    <a:pt x="96012" y="44196"/>
                  </a:lnTo>
                </a:path>
                <a:path w="96520" h="66675">
                  <a:moveTo>
                    <a:pt x="0" y="66294"/>
                  </a:moveTo>
                  <a:lnTo>
                    <a:pt x="7620" y="66294"/>
                  </a:lnTo>
                </a:path>
              </a:pathLst>
            </a:custGeom>
            <a:ln w="7619">
              <a:solidFill>
                <a:srgbClr val="CBCBCB"/>
              </a:solidFill>
            </a:ln>
          </p:spPr>
          <p:txBody>
            <a:bodyPr wrap="square" lIns="0" tIns="0" rIns="0" bIns="0" rtlCol="0"/>
            <a:lstStyle/>
            <a:p>
              <a:endParaRPr/>
            </a:p>
          </p:txBody>
        </p:sp>
        <p:sp>
          <p:nvSpPr>
            <p:cNvPr id="231" name="object 231"/>
            <p:cNvSpPr/>
            <p:nvPr/>
          </p:nvSpPr>
          <p:spPr>
            <a:xfrm>
              <a:off x="6166866" y="8583926"/>
              <a:ext cx="747522" cy="73913"/>
            </a:xfrm>
            <a:prstGeom prst="rect">
              <a:avLst/>
            </a:prstGeom>
            <a:blipFill>
              <a:blip r:embed="rId18" cstate="print"/>
              <a:stretch>
                <a:fillRect/>
              </a:stretch>
            </a:blipFill>
          </p:spPr>
          <p:txBody>
            <a:bodyPr wrap="square" lIns="0" tIns="0" rIns="0" bIns="0" rtlCol="0"/>
            <a:lstStyle/>
            <a:p>
              <a:endParaRPr/>
            </a:p>
          </p:txBody>
        </p:sp>
        <p:sp>
          <p:nvSpPr>
            <p:cNvPr id="232" name="object 232"/>
            <p:cNvSpPr/>
            <p:nvPr/>
          </p:nvSpPr>
          <p:spPr>
            <a:xfrm>
              <a:off x="6218682" y="8654030"/>
              <a:ext cx="22225" cy="0"/>
            </a:xfrm>
            <a:custGeom>
              <a:avLst/>
              <a:gdLst/>
              <a:ahLst/>
              <a:cxnLst/>
              <a:rect l="l" t="t" r="r" b="b"/>
              <a:pathLst>
                <a:path w="22225">
                  <a:moveTo>
                    <a:pt x="0" y="0"/>
                  </a:moveTo>
                  <a:lnTo>
                    <a:pt x="6857" y="0"/>
                  </a:lnTo>
                </a:path>
                <a:path w="22225">
                  <a:moveTo>
                    <a:pt x="14477" y="0"/>
                  </a:moveTo>
                  <a:lnTo>
                    <a:pt x="22097" y="0"/>
                  </a:lnTo>
                </a:path>
              </a:pathLst>
            </a:custGeom>
            <a:ln w="7619">
              <a:solidFill>
                <a:srgbClr val="CBCBCB"/>
              </a:solidFill>
            </a:ln>
          </p:spPr>
          <p:txBody>
            <a:bodyPr wrap="square" lIns="0" tIns="0" rIns="0" bIns="0" rtlCol="0"/>
            <a:lstStyle/>
            <a:p>
              <a:endParaRPr/>
            </a:p>
          </p:txBody>
        </p:sp>
        <p:sp>
          <p:nvSpPr>
            <p:cNvPr id="233" name="object 233"/>
            <p:cNvSpPr/>
            <p:nvPr/>
          </p:nvSpPr>
          <p:spPr>
            <a:xfrm>
              <a:off x="6085332" y="8650220"/>
              <a:ext cx="933449" cy="242316"/>
            </a:xfrm>
            <a:prstGeom prst="rect">
              <a:avLst/>
            </a:prstGeom>
            <a:blipFill>
              <a:blip r:embed="rId19" cstate="print"/>
              <a:stretch>
                <a:fillRect/>
              </a:stretch>
            </a:blipFill>
          </p:spPr>
          <p:txBody>
            <a:bodyPr wrap="square" lIns="0" tIns="0" rIns="0" bIns="0" rtlCol="0"/>
            <a:lstStyle/>
            <a:p>
              <a:endParaRPr/>
            </a:p>
          </p:txBody>
        </p:sp>
        <p:sp>
          <p:nvSpPr>
            <p:cNvPr id="234" name="object 234"/>
            <p:cNvSpPr/>
            <p:nvPr/>
          </p:nvSpPr>
          <p:spPr>
            <a:xfrm>
              <a:off x="6255256" y="8884916"/>
              <a:ext cx="755905" cy="15239"/>
            </a:xfrm>
            <a:prstGeom prst="rect">
              <a:avLst/>
            </a:prstGeom>
            <a:blipFill>
              <a:blip r:embed="rId20" cstate="print"/>
              <a:stretch>
                <a:fillRect/>
              </a:stretch>
            </a:blipFill>
          </p:spPr>
          <p:txBody>
            <a:bodyPr wrap="square" lIns="0" tIns="0" rIns="0" bIns="0" rtlCol="0"/>
            <a:lstStyle/>
            <a:p>
              <a:endParaRPr/>
            </a:p>
          </p:txBody>
        </p:sp>
        <p:sp>
          <p:nvSpPr>
            <p:cNvPr id="235" name="object 235"/>
            <p:cNvSpPr/>
            <p:nvPr/>
          </p:nvSpPr>
          <p:spPr>
            <a:xfrm>
              <a:off x="6951724" y="8896346"/>
              <a:ext cx="7620" cy="0"/>
            </a:xfrm>
            <a:custGeom>
              <a:avLst/>
              <a:gdLst/>
              <a:ahLst/>
              <a:cxnLst/>
              <a:rect l="l" t="t" r="r" b="b"/>
              <a:pathLst>
                <a:path w="7620">
                  <a:moveTo>
                    <a:pt x="0" y="0"/>
                  </a:moveTo>
                  <a:lnTo>
                    <a:pt x="7620" y="0"/>
                  </a:lnTo>
                </a:path>
              </a:pathLst>
            </a:custGeom>
            <a:ln w="7619">
              <a:solidFill>
                <a:srgbClr val="CBCBCB"/>
              </a:solidFill>
            </a:ln>
          </p:spPr>
          <p:txBody>
            <a:bodyPr wrap="square" lIns="0" tIns="0" rIns="0" bIns="0" rtlCol="0"/>
            <a:lstStyle/>
            <a:p>
              <a:endParaRPr/>
            </a:p>
          </p:txBody>
        </p:sp>
        <p:sp>
          <p:nvSpPr>
            <p:cNvPr id="236" name="object 236"/>
            <p:cNvSpPr/>
            <p:nvPr/>
          </p:nvSpPr>
          <p:spPr>
            <a:xfrm>
              <a:off x="6981444" y="8896346"/>
              <a:ext cx="14604" cy="0"/>
            </a:xfrm>
            <a:custGeom>
              <a:avLst/>
              <a:gdLst/>
              <a:ahLst/>
              <a:cxnLst/>
              <a:rect l="l" t="t" r="r" b="b"/>
              <a:pathLst>
                <a:path w="14604">
                  <a:moveTo>
                    <a:pt x="0" y="0"/>
                  </a:moveTo>
                  <a:lnTo>
                    <a:pt x="14477" y="0"/>
                  </a:lnTo>
                </a:path>
              </a:pathLst>
            </a:custGeom>
            <a:ln w="7619">
              <a:solidFill>
                <a:srgbClr val="DCDCDC"/>
              </a:solidFill>
            </a:ln>
          </p:spPr>
          <p:txBody>
            <a:bodyPr wrap="square" lIns="0" tIns="0" rIns="0" bIns="0" rtlCol="0"/>
            <a:lstStyle/>
            <a:p>
              <a:endParaRPr/>
            </a:p>
          </p:txBody>
        </p:sp>
        <p:sp>
          <p:nvSpPr>
            <p:cNvPr id="237" name="object 237"/>
            <p:cNvSpPr/>
            <p:nvPr/>
          </p:nvSpPr>
          <p:spPr>
            <a:xfrm>
              <a:off x="6173724" y="8900154"/>
              <a:ext cx="778001" cy="264415"/>
            </a:xfrm>
            <a:prstGeom prst="rect">
              <a:avLst/>
            </a:prstGeom>
            <a:blipFill>
              <a:blip r:embed="rId21" cstate="print"/>
              <a:stretch>
                <a:fillRect/>
              </a:stretch>
            </a:blipFill>
          </p:spPr>
          <p:txBody>
            <a:bodyPr wrap="square" lIns="0" tIns="0" rIns="0" bIns="0" rtlCol="0"/>
            <a:lstStyle/>
            <a:p>
              <a:endParaRPr/>
            </a:p>
          </p:txBody>
        </p:sp>
        <p:sp>
          <p:nvSpPr>
            <p:cNvPr id="238" name="object 238"/>
            <p:cNvSpPr/>
            <p:nvPr/>
          </p:nvSpPr>
          <p:spPr>
            <a:xfrm>
              <a:off x="6225540" y="9043031"/>
              <a:ext cx="7620" cy="0"/>
            </a:xfrm>
            <a:custGeom>
              <a:avLst/>
              <a:gdLst/>
              <a:ahLst/>
              <a:cxnLst/>
              <a:rect l="l" t="t" r="r" b="b"/>
              <a:pathLst>
                <a:path w="7620">
                  <a:moveTo>
                    <a:pt x="0" y="0"/>
                  </a:moveTo>
                  <a:lnTo>
                    <a:pt x="7620" y="0"/>
                  </a:lnTo>
                </a:path>
              </a:pathLst>
            </a:custGeom>
            <a:ln w="6857">
              <a:solidFill>
                <a:srgbClr val="CBCBCB"/>
              </a:solidFill>
            </a:ln>
          </p:spPr>
          <p:txBody>
            <a:bodyPr wrap="square" lIns="0" tIns="0" rIns="0" bIns="0" rtlCol="0"/>
            <a:lstStyle/>
            <a:p>
              <a:endParaRPr/>
            </a:p>
          </p:txBody>
        </p:sp>
        <p:sp>
          <p:nvSpPr>
            <p:cNvPr id="239" name="object 239"/>
            <p:cNvSpPr/>
            <p:nvPr/>
          </p:nvSpPr>
          <p:spPr>
            <a:xfrm>
              <a:off x="6211062" y="9057890"/>
              <a:ext cx="7620" cy="0"/>
            </a:xfrm>
            <a:custGeom>
              <a:avLst/>
              <a:gdLst/>
              <a:ahLst/>
              <a:cxnLst/>
              <a:rect l="l" t="t" r="r" b="b"/>
              <a:pathLst>
                <a:path w="7620">
                  <a:moveTo>
                    <a:pt x="0" y="0"/>
                  </a:moveTo>
                  <a:lnTo>
                    <a:pt x="7620" y="0"/>
                  </a:lnTo>
                </a:path>
              </a:pathLst>
            </a:custGeom>
            <a:ln w="7619">
              <a:solidFill>
                <a:srgbClr val="CBCBCB"/>
              </a:solidFill>
            </a:ln>
          </p:spPr>
          <p:txBody>
            <a:bodyPr wrap="square" lIns="0" tIns="0" rIns="0" bIns="0" rtlCol="0"/>
            <a:lstStyle/>
            <a:p>
              <a:endParaRPr/>
            </a:p>
          </p:txBody>
        </p:sp>
        <p:sp>
          <p:nvSpPr>
            <p:cNvPr id="240" name="object 240"/>
            <p:cNvSpPr/>
            <p:nvPr/>
          </p:nvSpPr>
          <p:spPr>
            <a:xfrm>
              <a:off x="6055614" y="8892536"/>
              <a:ext cx="44196" cy="308609"/>
            </a:xfrm>
            <a:prstGeom prst="rect">
              <a:avLst/>
            </a:prstGeom>
            <a:blipFill>
              <a:blip r:embed="rId22" cstate="print"/>
              <a:stretch>
                <a:fillRect/>
              </a:stretch>
            </a:blipFill>
          </p:spPr>
          <p:txBody>
            <a:bodyPr wrap="square" lIns="0" tIns="0" rIns="0" bIns="0" rtlCol="0"/>
            <a:lstStyle/>
            <a:p>
              <a:endParaRPr/>
            </a:p>
          </p:txBody>
        </p:sp>
        <p:sp>
          <p:nvSpPr>
            <p:cNvPr id="241" name="object 241"/>
            <p:cNvSpPr/>
            <p:nvPr/>
          </p:nvSpPr>
          <p:spPr>
            <a:xfrm>
              <a:off x="6218682" y="9149330"/>
              <a:ext cx="755141" cy="22098"/>
            </a:xfrm>
            <a:prstGeom prst="rect">
              <a:avLst/>
            </a:prstGeom>
            <a:blipFill>
              <a:blip r:embed="rId23" cstate="print"/>
              <a:stretch>
                <a:fillRect/>
              </a:stretch>
            </a:blipFill>
          </p:spPr>
          <p:txBody>
            <a:bodyPr wrap="square" lIns="0" tIns="0" rIns="0" bIns="0" rtlCol="0"/>
            <a:lstStyle/>
            <a:p>
              <a:endParaRPr/>
            </a:p>
          </p:txBody>
        </p:sp>
        <p:sp>
          <p:nvSpPr>
            <p:cNvPr id="242" name="object 242"/>
            <p:cNvSpPr/>
            <p:nvPr/>
          </p:nvSpPr>
          <p:spPr>
            <a:xfrm>
              <a:off x="6262878" y="9175238"/>
              <a:ext cx="7620" cy="0"/>
            </a:xfrm>
            <a:custGeom>
              <a:avLst/>
              <a:gdLst/>
              <a:ahLst/>
              <a:cxnLst/>
              <a:rect l="l" t="t" r="r" b="b"/>
              <a:pathLst>
                <a:path w="7620">
                  <a:moveTo>
                    <a:pt x="0" y="0"/>
                  </a:moveTo>
                  <a:lnTo>
                    <a:pt x="7620" y="0"/>
                  </a:lnTo>
                </a:path>
              </a:pathLst>
            </a:custGeom>
            <a:ln w="7619">
              <a:solidFill>
                <a:srgbClr val="CBCBCB"/>
              </a:solidFill>
            </a:ln>
          </p:spPr>
          <p:txBody>
            <a:bodyPr wrap="square" lIns="0" tIns="0" rIns="0" bIns="0" rtlCol="0"/>
            <a:lstStyle/>
            <a:p>
              <a:endParaRPr/>
            </a:p>
          </p:txBody>
        </p:sp>
        <p:sp>
          <p:nvSpPr>
            <p:cNvPr id="243" name="object 243"/>
            <p:cNvSpPr/>
            <p:nvPr/>
          </p:nvSpPr>
          <p:spPr>
            <a:xfrm>
              <a:off x="6284974" y="9175238"/>
              <a:ext cx="22225" cy="0"/>
            </a:xfrm>
            <a:custGeom>
              <a:avLst/>
              <a:gdLst/>
              <a:ahLst/>
              <a:cxnLst/>
              <a:rect l="l" t="t" r="r" b="b"/>
              <a:pathLst>
                <a:path w="22225">
                  <a:moveTo>
                    <a:pt x="0" y="0"/>
                  </a:moveTo>
                  <a:lnTo>
                    <a:pt x="22098" y="0"/>
                  </a:lnTo>
                </a:path>
              </a:pathLst>
            </a:custGeom>
            <a:ln w="7619">
              <a:solidFill>
                <a:srgbClr val="DCDCDC"/>
              </a:solidFill>
            </a:ln>
          </p:spPr>
          <p:txBody>
            <a:bodyPr wrap="square" lIns="0" tIns="0" rIns="0" bIns="0" rtlCol="0"/>
            <a:lstStyle/>
            <a:p>
              <a:endParaRPr/>
            </a:p>
          </p:txBody>
        </p:sp>
        <p:sp>
          <p:nvSpPr>
            <p:cNvPr id="244" name="object 244"/>
            <p:cNvSpPr/>
            <p:nvPr/>
          </p:nvSpPr>
          <p:spPr>
            <a:xfrm>
              <a:off x="6303645" y="9179048"/>
              <a:ext cx="0" cy="7620"/>
            </a:xfrm>
            <a:custGeom>
              <a:avLst/>
              <a:gdLst/>
              <a:ahLst/>
              <a:cxnLst/>
              <a:rect l="l" t="t" r="r" b="b"/>
              <a:pathLst>
                <a:path h="7620">
                  <a:moveTo>
                    <a:pt x="-3428" y="3809"/>
                  </a:moveTo>
                  <a:lnTo>
                    <a:pt x="3428" y="3809"/>
                  </a:lnTo>
                </a:path>
              </a:pathLst>
            </a:custGeom>
            <a:ln w="7619">
              <a:solidFill>
                <a:srgbClr val="CBCBCB"/>
              </a:solidFill>
            </a:ln>
          </p:spPr>
          <p:txBody>
            <a:bodyPr wrap="square" lIns="0" tIns="0" rIns="0" bIns="0" rtlCol="0"/>
            <a:lstStyle/>
            <a:p>
              <a:endParaRPr/>
            </a:p>
          </p:txBody>
        </p:sp>
        <p:sp>
          <p:nvSpPr>
            <p:cNvPr id="245" name="object 245"/>
            <p:cNvSpPr/>
            <p:nvPr/>
          </p:nvSpPr>
          <p:spPr>
            <a:xfrm>
              <a:off x="5966460" y="9201146"/>
              <a:ext cx="148589" cy="28956"/>
            </a:xfrm>
            <a:prstGeom prst="rect">
              <a:avLst/>
            </a:prstGeom>
            <a:blipFill>
              <a:blip r:embed="rId24" cstate="print"/>
              <a:stretch>
                <a:fillRect/>
              </a:stretch>
            </a:blipFill>
          </p:spPr>
          <p:txBody>
            <a:bodyPr wrap="square" lIns="0" tIns="0" rIns="0" bIns="0" rtlCol="0"/>
            <a:lstStyle/>
            <a:p>
              <a:endParaRPr/>
            </a:p>
          </p:txBody>
        </p:sp>
        <p:sp>
          <p:nvSpPr>
            <p:cNvPr id="246" name="object 246"/>
            <p:cNvSpPr/>
            <p:nvPr/>
          </p:nvSpPr>
          <p:spPr>
            <a:xfrm>
              <a:off x="5929884" y="9223244"/>
              <a:ext cx="192023" cy="28956"/>
            </a:xfrm>
            <a:prstGeom prst="rect">
              <a:avLst/>
            </a:prstGeom>
            <a:blipFill>
              <a:blip r:embed="rId25" cstate="print"/>
              <a:stretch>
                <a:fillRect/>
              </a:stretch>
            </a:blipFill>
          </p:spPr>
          <p:txBody>
            <a:bodyPr wrap="square" lIns="0" tIns="0" rIns="0" bIns="0" rtlCol="0"/>
            <a:lstStyle/>
            <a:p>
              <a:endParaRPr/>
            </a:p>
          </p:txBody>
        </p:sp>
        <p:sp>
          <p:nvSpPr>
            <p:cNvPr id="247" name="object 247"/>
            <p:cNvSpPr/>
            <p:nvPr/>
          </p:nvSpPr>
          <p:spPr>
            <a:xfrm>
              <a:off x="5929884" y="9171428"/>
              <a:ext cx="1059179" cy="124968"/>
            </a:xfrm>
            <a:prstGeom prst="rect">
              <a:avLst/>
            </a:prstGeom>
            <a:blipFill>
              <a:blip r:embed="rId26" cstate="print"/>
              <a:stretch>
                <a:fillRect/>
              </a:stretch>
            </a:blipFill>
          </p:spPr>
          <p:txBody>
            <a:bodyPr wrap="square" lIns="0" tIns="0" rIns="0" bIns="0" rtlCol="0"/>
            <a:lstStyle/>
            <a:p>
              <a:endParaRPr/>
            </a:p>
          </p:txBody>
        </p:sp>
        <p:sp>
          <p:nvSpPr>
            <p:cNvPr id="248" name="object 248"/>
            <p:cNvSpPr/>
            <p:nvPr/>
          </p:nvSpPr>
          <p:spPr>
            <a:xfrm>
              <a:off x="6047994" y="9245342"/>
              <a:ext cx="866392" cy="65532"/>
            </a:xfrm>
            <a:prstGeom prst="rect">
              <a:avLst/>
            </a:prstGeom>
            <a:blipFill>
              <a:blip r:embed="rId27" cstate="print"/>
              <a:stretch>
                <a:fillRect/>
              </a:stretch>
            </a:blipFill>
          </p:spPr>
          <p:txBody>
            <a:bodyPr wrap="square" lIns="0" tIns="0" rIns="0" bIns="0" rtlCol="0"/>
            <a:lstStyle/>
            <a:p>
              <a:endParaRPr/>
            </a:p>
          </p:txBody>
        </p:sp>
        <p:sp>
          <p:nvSpPr>
            <p:cNvPr id="249" name="object 249"/>
            <p:cNvSpPr/>
            <p:nvPr/>
          </p:nvSpPr>
          <p:spPr>
            <a:xfrm>
              <a:off x="6144006" y="9314684"/>
              <a:ext cx="7620" cy="0"/>
            </a:xfrm>
            <a:custGeom>
              <a:avLst/>
              <a:gdLst/>
              <a:ahLst/>
              <a:cxnLst/>
              <a:rect l="l" t="t" r="r" b="b"/>
              <a:pathLst>
                <a:path w="7620">
                  <a:moveTo>
                    <a:pt x="0" y="0"/>
                  </a:moveTo>
                  <a:lnTo>
                    <a:pt x="7620" y="0"/>
                  </a:lnTo>
                </a:path>
              </a:pathLst>
            </a:custGeom>
            <a:ln w="7619">
              <a:solidFill>
                <a:srgbClr val="CBCBCB"/>
              </a:solidFill>
            </a:ln>
          </p:spPr>
          <p:txBody>
            <a:bodyPr wrap="square" lIns="0" tIns="0" rIns="0" bIns="0" rtlCol="0"/>
            <a:lstStyle/>
            <a:p>
              <a:endParaRPr/>
            </a:p>
          </p:txBody>
        </p:sp>
        <p:sp>
          <p:nvSpPr>
            <p:cNvPr id="250" name="object 250"/>
            <p:cNvSpPr/>
            <p:nvPr/>
          </p:nvSpPr>
          <p:spPr>
            <a:xfrm>
              <a:off x="6248400" y="9310874"/>
              <a:ext cx="659129" cy="102869"/>
            </a:xfrm>
            <a:prstGeom prst="rect">
              <a:avLst/>
            </a:prstGeom>
            <a:blipFill>
              <a:blip r:embed="rId28" cstate="print"/>
              <a:stretch>
                <a:fillRect/>
              </a:stretch>
            </a:blipFill>
          </p:spPr>
          <p:txBody>
            <a:bodyPr wrap="square" lIns="0" tIns="0" rIns="0" bIns="0" rtlCol="0"/>
            <a:lstStyle/>
            <a:p>
              <a:endParaRPr/>
            </a:p>
          </p:txBody>
        </p:sp>
        <p:sp>
          <p:nvSpPr>
            <p:cNvPr id="251" name="object 251"/>
            <p:cNvSpPr/>
            <p:nvPr/>
          </p:nvSpPr>
          <p:spPr>
            <a:xfrm>
              <a:off x="6818374" y="9417554"/>
              <a:ext cx="14604" cy="0"/>
            </a:xfrm>
            <a:custGeom>
              <a:avLst/>
              <a:gdLst/>
              <a:ahLst/>
              <a:cxnLst/>
              <a:rect l="l" t="t" r="r" b="b"/>
              <a:pathLst>
                <a:path w="14604">
                  <a:moveTo>
                    <a:pt x="0" y="0"/>
                  </a:moveTo>
                  <a:lnTo>
                    <a:pt x="14477" y="0"/>
                  </a:lnTo>
                </a:path>
              </a:pathLst>
            </a:custGeom>
            <a:ln w="7619">
              <a:solidFill>
                <a:srgbClr val="DCDCDC"/>
              </a:solidFill>
            </a:ln>
          </p:spPr>
          <p:txBody>
            <a:bodyPr wrap="square" lIns="0" tIns="0" rIns="0" bIns="0" rtlCol="0"/>
            <a:lstStyle/>
            <a:p>
              <a:endParaRPr/>
            </a:p>
          </p:txBody>
        </p:sp>
      </p:grpSp>
      <p:grpSp>
        <p:nvGrpSpPr>
          <p:cNvPr id="252" name="object 252"/>
          <p:cNvGrpSpPr/>
          <p:nvPr/>
        </p:nvGrpSpPr>
        <p:grpSpPr>
          <a:xfrm>
            <a:off x="561594" y="8141207"/>
            <a:ext cx="1151890" cy="1565910"/>
            <a:chOff x="561594" y="8141207"/>
            <a:chExt cx="1151890" cy="1565910"/>
          </a:xfrm>
        </p:grpSpPr>
        <p:sp>
          <p:nvSpPr>
            <p:cNvPr id="253" name="object 253"/>
            <p:cNvSpPr/>
            <p:nvPr/>
          </p:nvSpPr>
          <p:spPr>
            <a:xfrm>
              <a:off x="566166" y="8145779"/>
              <a:ext cx="1142365" cy="1557020"/>
            </a:xfrm>
            <a:custGeom>
              <a:avLst/>
              <a:gdLst/>
              <a:ahLst/>
              <a:cxnLst/>
              <a:rect l="l" t="t" r="r" b="b"/>
              <a:pathLst>
                <a:path w="1142364" h="1557020">
                  <a:moveTo>
                    <a:pt x="0" y="1556766"/>
                  </a:moveTo>
                  <a:lnTo>
                    <a:pt x="1142237" y="1556766"/>
                  </a:lnTo>
                  <a:lnTo>
                    <a:pt x="1142237" y="0"/>
                  </a:lnTo>
                  <a:lnTo>
                    <a:pt x="0" y="0"/>
                  </a:lnTo>
                  <a:lnTo>
                    <a:pt x="0" y="1556766"/>
                  </a:lnTo>
                  <a:close/>
                </a:path>
              </a:pathLst>
            </a:custGeom>
            <a:ln w="9144">
              <a:solidFill>
                <a:srgbClr val="FF0000"/>
              </a:solidFill>
            </a:ln>
          </p:spPr>
          <p:txBody>
            <a:bodyPr wrap="square" lIns="0" tIns="0" rIns="0" bIns="0" rtlCol="0"/>
            <a:lstStyle/>
            <a:p>
              <a:endParaRPr/>
            </a:p>
          </p:txBody>
        </p:sp>
        <p:sp>
          <p:nvSpPr>
            <p:cNvPr id="254" name="object 254"/>
            <p:cNvSpPr/>
            <p:nvPr/>
          </p:nvSpPr>
          <p:spPr>
            <a:xfrm>
              <a:off x="608076" y="8186923"/>
              <a:ext cx="1053584" cy="1455420"/>
            </a:xfrm>
            <a:prstGeom prst="rect">
              <a:avLst/>
            </a:prstGeom>
            <a:blipFill>
              <a:blip r:embed="rId29" cstate="print"/>
              <a:stretch>
                <a:fillRect/>
              </a:stretch>
            </a:blipFill>
          </p:spPr>
          <p:txBody>
            <a:bodyPr wrap="square" lIns="0" tIns="0" rIns="0" bIns="0" rtlCol="0"/>
            <a:lstStyle/>
            <a:p>
              <a:endParaRPr/>
            </a:p>
          </p:txBody>
        </p:sp>
      </p:grpSp>
      <p:grpSp>
        <p:nvGrpSpPr>
          <p:cNvPr id="255" name="object 255"/>
          <p:cNvGrpSpPr/>
          <p:nvPr/>
        </p:nvGrpSpPr>
        <p:grpSpPr>
          <a:xfrm>
            <a:off x="5929884" y="4074414"/>
            <a:ext cx="1068705" cy="1804035"/>
            <a:chOff x="5929884" y="4074414"/>
            <a:chExt cx="1068705" cy="1804035"/>
          </a:xfrm>
        </p:grpSpPr>
        <p:sp>
          <p:nvSpPr>
            <p:cNvPr id="256" name="object 256"/>
            <p:cNvSpPr/>
            <p:nvPr/>
          </p:nvSpPr>
          <p:spPr>
            <a:xfrm>
              <a:off x="5934456" y="4078986"/>
              <a:ext cx="1059180" cy="1794510"/>
            </a:xfrm>
            <a:custGeom>
              <a:avLst/>
              <a:gdLst/>
              <a:ahLst/>
              <a:cxnLst/>
              <a:rect l="l" t="t" r="r" b="b"/>
              <a:pathLst>
                <a:path w="1059179" h="1794510">
                  <a:moveTo>
                    <a:pt x="0" y="1794509"/>
                  </a:moveTo>
                  <a:lnTo>
                    <a:pt x="1059179" y="1794509"/>
                  </a:lnTo>
                  <a:lnTo>
                    <a:pt x="1059179" y="0"/>
                  </a:lnTo>
                  <a:lnTo>
                    <a:pt x="0" y="0"/>
                  </a:lnTo>
                  <a:lnTo>
                    <a:pt x="0" y="1794509"/>
                  </a:lnTo>
                  <a:close/>
                </a:path>
              </a:pathLst>
            </a:custGeom>
            <a:ln w="9144">
              <a:solidFill>
                <a:srgbClr val="FF0000"/>
              </a:solidFill>
            </a:ln>
          </p:spPr>
          <p:txBody>
            <a:bodyPr wrap="square" lIns="0" tIns="0" rIns="0" bIns="0" rtlCol="0"/>
            <a:lstStyle/>
            <a:p>
              <a:endParaRPr/>
            </a:p>
          </p:txBody>
        </p:sp>
        <p:sp>
          <p:nvSpPr>
            <p:cNvPr id="257" name="object 257"/>
            <p:cNvSpPr/>
            <p:nvPr/>
          </p:nvSpPr>
          <p:spPr>
            <a:xfrm>
              <a:off x="6978396" y="4146799"/>
              <a:ext cx="0" cy="8890"/>
            </a:xfrm>
            <a:custGeom>
              <a:avLst/>
              <a:gdLst/>
              <a:ahLst/>
              <a:cxnLst/>
              <a:rect l="l" t="t" r="r" b="b"/>
              <a:pathLst>
                <a:path h="8889">
                  <a:moveTo>
                    <a:pt x="-3048" y="4190"/>
                  </a:moveTo>
                  <a:lnTo>
                    <a:pt x="3048" y="4190"/>
                  </a:lnTo>
                </a:path>
              </a:pathLst>
            </a:custGeom>
            <a:ln w="8381">
              <a:solidFill>
                <a:srgbClr val="FECBCB"/>
              </a:solidFill>
            </a:ln>
          </p:spPr>
          <p:txBody>
            <a:bodyPr wrap="square" lIns="0" tIns="0" rIns="0" bIns="0" rtlCol="0"/>
            <a:lstStyle/>
            <a:p>
              <a:endParaRPr/>
            </a:p>
          </p:txBody>
        </p:sp>
        <p:sp>
          <p:nvSpPr>
            <p:cNvPr id="258" name="object 258"/>
            <p:cNvSpPr/>
            <p:nvPr/>
          </p:nvSpPr>
          <p:spPr>
            <a:xfrm>
              <a:off x="6176772" y="4130035"/>
              <a:ext cx="566927" cy="276607"/>
            </a:xfrm>
            <a:prstGeom prst="rect">
              <a:avLst/>
            </a:prstGeom>
            <a:blipFill>
              <a:blip r:embed="rId30" cstate="print"/>
              <a:stretch>
                <a:fillRect/>
              </a:stretch>
            </a:blipFill>
          </p:spPr>
          <p:txBody>
            <a:bodyPr wrap="square" lIns="0" tIns="0" rIns="0" bIns="0" rtlCol="0"/>
            <a:lstStyle/>
            <a:p>
              <a:endParaRPr/>
            </a:p>
          </p:txBody>
        </p:sp>
        <p:sp>
          <p:nvSpPr>
            <p:cNvPr id="259" name="object 259"/>
            <p:cNvSpPr/>
            <p:nvPr/>
          </p:nvSpPr>
          <p:spPr>
            <a:xfrm>
              <a:off x="6414516" y="4398260"/>
              <a:ext cx="335280" cy="16764"/>
            </a:xfrm>
            <a:prstGeom prst="rect">
              <a:avLst/>
            </a:prstGeom>
            <a:blipFill>
              <a:blip r:embed="rId31" cstate="print"/>
              <a:stretch>
                <a:fillRect/>
              </a:stretch>
            </a:blipFill>
          </p:spPr>
          <p:txBody>
            <a:bodyPr wrap="square" lIns="0" tIns="0" rIns="0" bIns="0" rtlCol="0"/>
            <a:lstStyle/>
            <a:p>
              <a:endParaRPr/>
            </a:p>
          </p:txBody>
        </p:sp>
        <p:sp>
          <p:nvSpPr>
            <p:cNvPr id="260" name="object 260"/>
            <p:cNvSpPr/>
            <p:nvPr/>
          </p:nvSpPr>
          <p:spPr>
            <a:xfrm>
              <a:off x="6527292" y="4406642"/>
              <a:ext cx="0" cy="8890"/>
            </a:xfrm>
            <a:custGeom>
              <a:avLst/>
              <a:gdLst/>
              <a:ahLst/>
              <a:cxnLst/>
              <a:rect l="l" t="t" r="r" b="b"/>
              <a:pathLst>
                <a:path h="8889">
                  <a:moveTo>
                    <a:pt x="-3048" y="4191"/>
                  </a:moveTo>
                  <a:lnTo>
                    <a:pt x="3048" y="4191"/>
                  </a:lnTo>
                </a:path>
              </a:pathLst>
            </a:custGeom>
            <a:ln w="8382">
              <a:solidFill>
                <a:srgbClr val="989865"/>
              </a:solidFill>
            </a:ln>
          </p:spPr>
          <p:txBody>
            <a:bodyPr wrap="square" lIns="0" tIns="0" rIns="0" bIns="0" rtlCol="0"/>
            <a:lstStyle/>
            <a:p>
              <a:endParaRPr/>
            </a:p>
          </p:txBody>
        </p:sp>
        <p:sp>
          <p:nvSpPr>
            <p:cNvPr id="261" name="object 261"/>
            <p:cNvSpPr/>
            <p:nvPr/>
          </p:nvSpPr>
          <p:spPr>
            <a:xfrm>
              <a:off x="6527292" y="4415024"/>
              <a:ext cx="0" cy="8890"/>
            </a:xfrm>
            <a:custGeom>
              <a:avLst/>
              <a:gdLst/>
              <a:ahLst/>
              <a:cxnLst/>
              <a:rect l="l" t="t" r="r" b="b"/>
              <a:pathLst>
                <a:path h="8889">
                  <a:moveTo>
                    <a:pt x="-3048" y="4191"/>
                  </a:moveTo>
                  <a:lnTo>
                    <a:pt x="3048" y="4191"/>
                  </a:lnTo>
                </a:path>
              </a:pathLst>
            </a:custGeom>
            <a:ln w="8382">
              <a:solidFill>
                <a:srgbClr val="CBCB98"/>
              </a:solidFill>
            </a:ln>
          </p:spPr>
          <p:txBody>
            <a:bodyPr wrap="square" lIns="0" tIns="0" rIns="0" bIns="0" rtlCol="0"/>
            <a:lstStyle/>
            <a:p>
              <a:endParaRPr/>
            </a:p>
          </p:txBody>
        </p:sp>
        <p:sp>
          <p:nvSpPr>
            <p:cNvPr id="262" name="object 262"/>
            <p:cNvSpPr/>
            <p:nvPr/>
          </p:nvSpPr>
          <p:spPr>
            <a:xfrm>
              <a:off x="6573010" y="4406642"/>
              <a:ext cx="188977" cy="33528"/>
            </a:xfrm>
            <a:prstGeom prst="rect">
              <a:avLst/>
            </a:prstGeom>
            <a:blipFill>
              <a:blip r:embed="rId32" cstate="print"/>
              <a:stretch>
                <a:fillRect/>
              </a:stretch>
            </a:blipFill>
          </p:spPr>
          <p:txBody>
            <a:bodyPr wrap="square" lIns="0" tIns="0" rIns="0" bIns="0" rtlCol="0"/>
            <a:lstStyle/>
            <a:p>
              <a:endParaRPr/>
            </a:p>
          </p:txBody>
        </p:sp>
        <p:sp>
          <p:nvSpPr>
            <p:cNvPr id="263" name="object 263"/>
            <p:cNvSpPr/>
            <p:nvPr/>
          </p:nvSpPr>
          <p:spPr>
            <a:xfrm>
              <a:off x="6527292" y="4423406"/>
              <a:ext cx="0" cy="8890"/>
            </a:xfrm>
            <a:custGeom>
              <a:avLst/>
              <a:gdLst/>
              <a:ahLst/>
              <a:cxnLst/>
              <a:rect l="l" t="t" r="r" b="b"/>
              <a:pathLst>
                <a:path h="8889">
                  <a:moveTo>
                    <a:pt x="-3048" y="4190"/>
                  </a:moveTo>
                  <a:lnTo>
                    <a:pt x="3048" y="4190"/>
                  </a:lnTo>
                </a:path>
              </a:pathLst>
            </a:custGeom>
            <a:ln w="8382">
              <a:solidFill>
                <a:srgbClr val="CB98CB"/>
              </a:solidFill>
            </a:ln>
          </p:spPr>
          <p:txBody>
            <a:bodyPr wrap="square" lIns="0" tIns="0" rIns="0" bIns="0" rtlCol="0"/>
            <a:lstStyle/>
            <a:p>
              <a:endParaRPr/>
            </a:p>
          </p:txBody>
        </p:sp>
        <p:sp>
          <p:nvSpPr>
            <p:cNvPr id="264" name="object 264"/>
            <p:cNvSpPr/>
            <p:nvPr/>
          </p:nvSpPr>
          <p:spPr>
            <a:xfrm>
              <a:off x="6527292" y="4431788"/>
              <a:ext cx="0" cy="8890"/>
            </a:xfrm>
            <a:custGeom>
              <a:avLst/>
              <a:gdLst/>
              <a:ahLst/>
              <a:cxnLst/>
              <a:rect l="l" t="t" r="r" b="b"/>
              <a:pathLst>
                <a:path h="8889">
                  <a:moveTo>
                    <a:pt x="-3048" y="4191"/>
                  </a:moveTo>
                  <a:lnTo>
                    <a:pt x="3048" y="4191"/>
                  </a:lnTo>
                </a:path>
              </a:pathLst>
            </a:custGeom>
            <a:ln w="8382">
              <a:solidFill>
                <a:srgbClr val="989865"/>
              </a:solidFill>
            </a:ln>
          </p:spPr>
          <p:txBody>
            <a:bodyPr wrap="square" lIns="0" tIns="0" rIns="0" bIns="0" rtlCol="0"/>
            <a:lstStyle/>
            <a:p>
              <a:endParaRPr/>
            </a:p>
          </p:txBody>
        </p:sp>
        <p:sp>
          <p:nvSpPr>
            <p:cNvPr id="265" name="object 265"/>
            <p:cNvSpPr/>
            <p:nvPr/>
          </p:nvSpPr>
          <p:spPr>
            <a:xfrm>
              <a:off x="6527292" y="4440170"/>
              <a:ext cx="0" cy="8890"/>
            </a:xfrm>
            <a:custGeom>
              <a:avLst/>
              <a:gdLst/>
              <a:ahLst/>
              <a:cxnLst/>
              <a:rect l="l" t="t" r="r" b="b"/>
              <a:pathLst>
                <a:path h="8889">
                  <a:moveTo>
                    <a:pt x="-3048" y="4191"/>
                  </a:moveTo>
                  <a:lnTo>
                    <a:pt x="3048" y="4191"/>
                  </a:lnTo>
                </a:path>
              </a:pathLst>
            </a:custGeom>
            <a:ln w="8382">
              <a:solidFill>
                <a:srgbClr val="989898"/>
              </a:solidFill>
            </a:ln>
          </p:spPr>
          <p:txBody>
            <a:bodyPr wrap="square" lIns="0" tIns="0" rIns="0" bIns="0" rtlCol="0"/>
            <a:lstStyle/>
            <a:p>
              <a:endParaRPr/>
            </a:p>
          </p:txBody>
        </p:sp>
        <p:sp>
          <p:nvSpPr>
            <p:cNvPr id="266" name="object 266"/>
            <p:cNvSpPr/>
            <p:nvPr/>
          </p:nvSpPr>
          <p:spPr>
            <a:xfrm>
              <a:off x="6618732" y="4440170"/>
              <a:ext cx="0" cy="8890"/>
            </a:xfrm>
            <a:custGeom>
              <a:avLst/>
              <a:gdLst/>
              <a:ahLst/>
              <a:cxnLst/>
              <a:rect l="l" t="t" r="r" b="b"/>
              <a:pathLst>
                <a:path h="8889">
                  <a:moveTo>
                    <a:pt x="-3048" y="4191"/>
                  </a:moveTo>
                  <a:lnTo>
                    <a:pt x="3048" y="4191"/>
                  </a:lnTo>
                </a:path>
              </a:pathLst>
            </a:custGeom>
            <a:ln w="8382">
              <a:solidFill>
                <a:srgbClr val="FEFECB"/>
              </a:solidFill>
            </a:ln>
          </p:spPr>
          <p:txBody>
            <a:bodyPr wrap="square" lIns="0" tIns="0" rIns="0" bIns="0" rtlCol="0"/>
            <a:lstStyle/>
            <a:p>
              <a:endParaRPr/>
            </a:p>
          </p:txBody>
        </p:sp>
        <p:sp>
          <p:nvSpPr>
            <p:cNvPr id="267" name="object 267"/>
            <p:cNvSpPr/>
            <p:nvPr/>
          </p:nvSpPr>
          <p:spPr>
            <a:xfrm>
              <a:off x="6527292" y="4448552"/>
              <a:ext cx="0" cy="8890"/>
            </a:xfrm>
            <a:custGeom>
              <a:avLst/>
              <a:gdLst/>
              <a:ahLst/>
              <a:cxnLst/>
              <a:rect l="l" t="t" r="r" b="b"/>
              <a:pathLst>
                <a:path h="8889">
                  <a:moveTo>
                    <a:pt x="-3048" y="4190"/>
                  </a:moveTo>
                  <a:lnTo>
                    <a:pt x="3048" y="4190"/>
                  </a:lnTo>
                </a:path>
              </a:pathLst>
            </a:custGeom>
            <a:ln w="8382">
              <a:solidFill>
                <a:srgbClr val="656565"/>
              </a:solidFill>
            </a:ln>
          </p:spPr>
          <p:txBody>
            <a:bodyPr wrap="square" lIns="0" tIns="0" rIns="0" bIns="0" rtlCol="0"/>
            <a:lstStyle/>
            <a:p>
              <a:endParaRPr/>
            </a:p>
          </p:txBody>
        </p:sp>
        <p:sp>
          <p:nvSpPr>
            <p:cNvPr id="268" name="object 268"/>
            <p:cNvSpPr/>
            <p:nvPr/>
          </p:nvSpPr>
          <p:spPr>
            <a:xfrm>
              <a:off x="6618732" y="4448552"/>
              <a:ext cx="0" cy="8890"/>
            </a:xfrm>
            <a:custGeom>
              <a:avLst/>
              <a:gdLst/>
              <a:ahLst/>
              <a:cxnLst/>
              <a:rect l="l" t="t" r="r" b="b"/>
              <a:pathLst>
                <a:path h="8889">
                  <a:moveTo>
                    <a:pt x="-3048" y="4190"/>
                  </a:moveTo>
                  <a:lnTo>
                    <a:pt x="3048" y="4190"/>
                  </a:lnTo>
                </a:path>
              </a:pathLst>
            </a:custGeom>
            <a:ln w="8382">
              <a:solidFill>
                <a:srgbClr val="FECBCB"/>
              </a:solidFill>
            </a:ln>
          </p:spPr>
          <p:txBody>
            <a:bodyPr wrap="square" lIns="0" tIns="0" rIns="0" bIns="0" rtlCol="0"/>
            <a:lstStyle/>
            <a:p>
              <a:endParaRPr/>
            </a:p>
          </p:txBody>
        </p:sp>
        <p:sp>
          <p:nvSpPr>
            <p:cNvPr id="269" name="object 269"/>
            <p:cNvSpPr/>
            <p:nvPr/>
          </p:nvSpPr>
          <p:spPr>
            <a:xfrm>
              <a:off x="6527292" y="4456934"/>
              <a:ext cx="0" cy="8890"/>
            </a:xfrm>
            <a:custGeom>
              <a:avLst/>
              <a:gdLst/>
              <a:ahLst/>
              <a:cxnLst/>
              <a:rect l="l" t="t" r="r" b="b"/>
              <a:pathLst>
                <a:path h="8889">
                  <a:moveTo>
                    <a:pt x="-3048" y="4190"/>
                  </a:moveTo>
                  <a:lnTo>
                    <a:pt x="3048" y="4190"/>
                  </a:lnTo>
                </a:path>
              </a:pathLst>
            </a:custGeom>
            <a:ln w="8382">
              <a:solidFill>
                <a:srgbClr val="986565"/>
              </a:solidFill>
            </a:ln>
          </p:spPr>
          <p:txBody>
            <a:bodyPr wrap="square" lIns="0" tIns="0" rIns="0" bIns="0" rtlCol="0"/>
            <a:lstStyle/>
            <a:p>
              <a:endParaRPr/>
            </a:p>
          </p:txBody>
        </p:sp>
        <p:sp>
          <p:nvSpPr>
            <p:cNvPr id="270" name="object 270"/>
            <p:cNvSpPr/>
            <p:nvPr/>
          </p:nvSpPr>
          <p:spPr>
            <a:xfrm>
              <a:off x="6527292" y="4465316"/>
              <a:ext cx="0" cy="8890"/>
            </a:xfrm>
            <a:custGeom>
              <a:avLst/>
              <a:gdLst/>
              <a:ahLst/>
              <a:cxnLst/>
              <a:rect l="l" t="t" r="r" b="b"/>
              <a:pathLst>
                <a:path h="8889">
                  <a:moveTo>
                    <a:pt x="-3048" y="4191"/>
                  </a:moveTo>
                  <a:lnTo>
                    <a:pt x="3048" y="4191"/>
                  </a:lnTo>
                </a:path>
              </a:pathLst>
            </a:custGeom>
            <a:ln w="8382">
              <a:solidFill>
                <a:srgbClr val="656532"/>
              </a:solidFill>
            </a:ln>
          </p:spPr>
          <p:txBody>
            <a:bodyPr wrap="square" lIns="0" tIns="0" rIns="0" bIns="0" rtlCol="0"/>
            <a:lstStyle/>
            <a:p>
              <a:endParaRPr/>
            </a:p>
          </p:txBody>
        </p:sp>
        <p:sp>
          <p:nvSpPr>
            <p:cNvPr id="271" name="object 271"/>
            <p:cNvSpPr/>
            <p:nvPr/>
          </p:nvSpPr>
          <p:spPr>
            <a:xfrm>
              <a:off x="6128004" y="4406642"/>
              <a:ext cx="121920" cy="150875"/>
            </a:xfrm>
            <a:prstGeom prst="rect">
              <a:avLst/>
            </a:prstGeom>
            <a:blipFill>
              <a:blip r:embed="rId33" cstate="print"/>
              <a:stretch>
                <a:fillRect/>
              </a:stretch>
            </a:blipFill>
          </p:spPr>
          <p:txBody>
            <a:bodyPr wrap="square" lIns="0" tIns="0" rIns="0" bIns="0" rtlCol="0"/>
            <a:lstStyle/>
            <a:p>
              <a:endParaRPr/>
            </a:p>
          </p:txBody>
        </p:sp>
        <p:sp>
          <p:nvSpPr>
            <p:cNvPr id="272" name="object 272"/>
            <p:cNvSpPr/>
            <p:nvPr/>
          </p:nvSpPr>
          <p:spPr>
            <a:xfrm>
              <a:off x="6527292" y="4473698"/>
              <a:ext cx="0" cy="8890"/>
            </a:xfrm>
            <a:custGeom>
              <a:avLst/>
              <a:gdLst/>
              <a:ahLst/>
              <a:cxnLst/>
              <a:rect l="l" t="t" r="r" b="b"/>
              <a:pathLst>
                <a:path h="8889">
                  <a:moveTo>
                    <a:pt x="-3048" y="4191"/>
                  </a:moveTo>
                  <a:lnTo>
                    <a:pt x="3048" y="4191"/>
                  </a:lnTo>
                </a:path>
              </a:pathLst>
            </a:custGeom>
            <a:ln w="8382">
              <a:solidFill>
                <a:srgbClr val="656565"/>
              </a:solidFill>
            </a:ln>
          </p:spPr>
          <p:txBody>
            <a:bodyPr wrap="square" lIns="0" tIns="0" rIns="0" bIns="0" rtlCol="0"/>
            <a:lstStyle/>
            <a:p>
              <a:endParaRPr/>
            </a:p>
          </p:txBody>
        </p:sp>
        <p:sp>
          <p:nvSpPr>
            <p:cNvPr id="273" name="object 273"/>
            <p:cNvSpPr/>
            <p:nvPr/>
          </p:nvSpPr>
          <p:spPr>
            <a:xfrm>
              <a:off x="6640068" y="4440170"/>
              <a:ext cx="115824" cy="92202"/>
            </a:xfrm>
            <a:prstGeom prst="rect">
              <a:avLst/>
            </a:prstGeom>
            <a:blipFill>
              <a:blip r:embed="rId34" cstate="print"/>
              <a:stretch>
                <a:fillRect/>
              </a:stretch>
            </a:blipFill>
          </p:spPr>
          <p:txBody>
            <a:bodyPr wrap="square" lIns="0" tIns="0" rIns="0" bIns="0" rtlCol="0"/>
            <a:lstStyle/>
            <a:p>
              <a:endParaRPr/>
            </a:p>
          </p:txBody>
        </p:sp>
        <p:sp>
          <p:nvSpPr>
            <p:cNvPr id="274" name="object 274"/>
            <p:cNvSpPr/>
            <p:nvPr/>
          </p:nvSpPr>
          <p:spPr>
            <a:xfrm>
              <a:off x="6527292" y="4482080"/>
              <a:ext cx="0" cy="8890"/>
            </a:xfrm>
            <a:custGeom>
              <a:avLst/>
              <a:gdLst/>
              <a:ahLst/>
              <a:cxnLst/>
              <a:rect l="l" t="t" r="r" b="b"/>
              <a:pathLst>
                <a:path h="8889">
                  <a:moveTo>
                    <a:pt x="-3048" y="4190"/>
                  </a:moveTo>
                  <a:lnTo>
                    <a:pt x="3048" y="4190"/>
                  </a:lnTo>
                </a:path>
              </a:pathLst>
            </a:custGeom>
            <a:ln w="8382">
              <a:solidFill>
                <a:srgbClr val="653265"/>
              </a:solidFill>
            </a:ln>
          </p:spPr>
          <p:txBody>
            <a:bodyPr wrap="square" lIns="0" tIns="0" rIns="0" bIns="0" rtlCol="0"/>
            <a:lstStyle/>
            <a:p>
              <a:endParaRPr/>
            </a:p>
          </p:txBody>
        </p:sp>
        <p:sp>
          <p:nvSpPr>
            <p:cNvPr id="275" name="object 275"/>
            <p:cNvSpPr/>
            <p:nvPr/>
          </p:nvSpPr>
          <p:spPr>
            <a:xfrm>
              <a:off x="6527292" y="4490462"/>
              <a:ext cx="0" cy="8890"/>
            </a:xfrm>
            <a:custGeom>
              <a:avLst/>
              <a:gdLst/>
              <a:ahLst/>
              <a:cxnLst/>
              <a:rect l="l" t="t" r="r" b="b"/>
              <a:pathLst>
                <a:path h="8889">
                  <a:moveTo>
                    <a:pt x="-3048" y="4191"/>
                  </a:moveTo>
                  <a:lnTo>
                    <a:pt x="3048" y="4191"/>
                  </a:lnTo>
                </a:path>
              </a:pathLst>
            </a:custGeom>
            <a:ln w="8382">
              <a:solidFill>
                <a:srgbClr val="326532"/>
              </a:solidFill>
            </a:ln>
          </p:spPr>
          <p:txBody>
            <a:bodyPr wrap="square" lIns="0" tIns="0" rIns="0" bIns="0" rtlCol="0"/>
            <a:lstStyle/>
            <a:p>
              <a:endParaRPr/>
            </a:p>
          </p:txBody>
        </p:sp>
        <p:sp>
          <p:nvSpPr>
            <p:cNvPr id="276" name="object 276"/>
            <p:cNvSpPr/>
            <p:nvPr/>
          </p:nvSpPr>
          <p:spPr>
            <a:xfrm>
              <a:off x="6527292" y="4498844"/>
              <a:ext cx="0" cy="8890"/>
            </a:xfrm>
            <a:custGeom>
              <a:avLst/>
              <a:gdLst/>
              <a:ahLst/>
              <a:cxnLst/>
              <a:rect l="l" t="t" r="r" b="b"/>
              <a:pathLst>
                <a:path h="8889">
                  <a:moveTo>
                    <a:pt x="-3048" y="4191"/>
                  </a:moveTo>
                  <a:lnTo>
                    <a:pt x="3048" y="4191"/>
                  </a:lnTo>
                </a:path>
              </a:pathLst>
            </a:custGeom>
            <a:ln w="8382">
              <a:solidFill>
                <a:srgbClr val="653232"/>
              </a:solidFill>
            </a:ln>
          </p:spPr>
          <p:txBody>
            <a:bodyPr wrap="square" lIns="0" tIns="0" rIns="0" bIns="0" rtlCol="0"/>
            <a:lstStyle/>
            <a:p>
              <a:endParaRPr/>
            </a:p>
          </p:txBody>
        </p:sp>
        <p:sp>
          <p:nvSpPr>
            <p:cNvPr id="277" name="object 277"/>
            <p:cNvSpPr/>
            <p:nvPr/>
          </p:nvSpPr>
          <p:spPr>
            <a:xfrm>
              <a:off x="6414516" y="4415024"/>
              <a:ext cx="121920" cy="184404"/>
            </a:xfrm>
            <a:prstGeom prst="rect">
              <a:avLst/>
            </a:prstGeom>
            <a:blipFill>
              <a:blip r:embed="rId35" cstate="print"/>
              <a:stretch>
                <a:fillRect/>
              </a:stretch>
            </a:blipFill>
          </p:spPr>
          <p:txBody>
            <a:bodyPr wrap="square" lIns="0" tIns="0" rIns="0" bIns="0" rtlCol="0"/>
            <a:lstStyle/>
            <a:p>
              <a:endParaRPr/>
            </a:p>
          </p:txBody>
        </p:sp>
        <p:sp>
          <p:nvSpPr>
            <p:cNvPr id="278" name="object 278"/>
            <p:cNvSpPr/>
            <p:nvPr/>
          </p:nvSpPr>
          <p:spPr>
            <a:xfrm>
              <a:off x="6527292" y="4507226"/>
              <a:ext cx="0" cy="8890"/>
            </a:xfrm>
            <a:custGeom>
              <a:avLst/>
              <a:gdLst/>
              <a:ahLst/>
              <a:cxnLst/>
              <a:rect l="l" t="t" r="r" b="b"/>
              <a:pathLst>
                <a:path h="8889">
                  <a:moveTo>
                    <a:pt x="-3048" y="4190"/>
                  </a:moveTo>
                  <a:lnTo>
                    <a:pt x="3048" y="4190"/>
                  </a:lnTo>
                </a:path>
              </a:pathLst>
            </a:custGeom>
            <a:ln w="8382">
              <a:solidFill>
                <a:srgbClr val="656532"/>
              </a:solidFill>
            </a:ln>
          </p:spPr>
          <p:txBody>
            <a:bodyPr wrap="square" lIns="0" tIns="0" rIns="0" bIns="0" rtlCol="0"/>
            <a:lstStyle/>
            <a:p>
              <a:endParaRPr/>
            </a:p>
          </p:txBody>
        </p:sp>
        <p:sp>
          <p:nvSpPr>
            <p:cNvPr id="279" name="object 279"/>
            <p:cNvSpPr/>
            <p:nvPr/>
          </p:nvSpPr>
          <p:spPr>
            <a:xfrm>
              <a:off x="6524244" y="4519799"/>
              <a:ext cx="6350" cy="8890"/>
            </a:xfrm>
            <a:custGeom>
              <a:avLst/>
              <a:gdLst/>
              <a:ahLst/>
              <a:cxnLst/>
              <a:rect l="l" t="t" r="r" b="b"/>
              <a:pathLst>
                <a:path w="6350" h="8889">
                  <a:moveTo>
                    <a:pt x="0" y="0"/>
                  </a:moveTo>
                  <a:lnTo>
                    <a:pt x="6096" y="0"/>
                  </a:lnTo>
                </a:path>
                <a:path w="6350" h="8889">
                  <a:moveTo>
                    <a:pt x="0" y="8382"/>
                  </a:moveTo>
                  <a:lnTo>
                    <a:pt x="6096" y="8382"/>
                  </a:lnTo>
                </a:path>
              </a:pathLst>
            </a:custGeom>
            <a:ln w="8382">
              <a:solidFill>
                <a:srgbClr val="656565"/>
              </a:solidFill>
            </a:ln>
          </p:spPr>
          <p:txBody>
            <a:bodyPr wrap="square" lIns="0" tIns="0" rIns="0" bIns="0" rtlCol="0"/>
            <a:lstStyle/>
            <a:p>
              <a:endParaRPr/>
            </a:p>
          </p:txBody>
        </p:sp>
        <p:sp>
          <p:nvSpPr>
            <p:cNvPr id="280" name="object 280"/>
            <p:cNvSpPr/>
            <p:nvPr/>
          </p:nvSpPr>
          <p:spPr>
            <a:xfrm>
              <a:off x="6527292" y="4532372"/>
              <a:ext cx="0" cy="8890"/>
            </a:xfrm>
            <a:custGeom>
              <a:avLst/>
              <a:gdLst/>
              <a:ahLst/>
              <a:cxnLst/>
              <a:rect l="l" t="t" r="r" b="b"/>
              <a:pathLst>
                <a:path h="8889">
                  <a:moveTo>
                    <a:pt x="-3048" y="4191"/>
                  </a:moveTo>
                  <a:lnTo>
                    <a:pt x="3048" y="4191"/>
                  </a:lnTo>
                </a:path>
              </a:pathLst>
            </a:custGeom>
            <a:ln w="8382">
              <a:solidFill>
                <a:srgbClr val="986565"/>
              </a:solidFill>
            </a:ln>
          </p:spPr>
          <p:txBody>
            <a:bodyPr wrap="square" lIns="0" tIns="0" rIns="0" bIns="0" rtlCol="0"/>
            <a:lstStyle/>
            <a:p>
              <a:endParaRPr/>
            </a:p>
          </p:txBody>
        </p:sp>
        <p:sp>
          <p:nvSpPr>
            <p:cNvPr id="281" name="object 281"/>
            <p:cNvSpPr/>
            <p:nvPr/>
          </p:nvSpPr>
          <p:spPr>
            <a:xfrm>
              <a:off x="6701028" y="4523990"/>
              <a:ext cx="48766" cy="16763"/>
            </a:xfrm>
            <a:prstGeom prst="rect">
              <a:avLst/>
            </a:prstGeom>
            <a:blipFill>
              <a:blip r:embed="rId36" cstate="print"/>
              <a:stretch>
                <a:fillRect/>
              </a:stretch>
            </a:blipFill>
          </p:spPr>
          <p:txBody>
            <a:bodyPr wrap="square" lIns="0" tIns="0" rIns="0" bIns="0" rtlCol="0"/>
            <a:lstStyle/>
            <a:p>
              <a:endParaRPr/>
            </a:p>
          </p:txBody>
        </p:sp>
        <p:sp>
          <p:nvSpPr>
            <p:cNvPr id="282" name="object 282"/>
            <p:cNvSpPr/>
            <p:nvPr/>
          </p:nvSpPr>
          <p:spPr>
            <a:xfrm>
              <a:off x="6527292" y="4540754"/>
              <a:ext cx="0" cy="8890"/>
            </a:xfrm>
            <a:custGeom>
              <a:avLst/>
              <a:gdLst/>
              <a:ahLst/>
              <a:cxnLst/>
              <a:rect l="l" t="t" r="r" b="b"/>
              <a:pathLst>
                <a:path h="8889">
                  <a:moveTo>
                    <a:pt x="-3048" y="4190"/>
                  </a:moveTo>
                  <a:lnTo>
                    <a:pt x="3048" y="4190"/>
                  </a:lnTo>
                </a:path>
              </a:pathLst>
            </a:custGeom>
            <a:ln w="8382">
              <a:solidFill>
                <a:srgbClr val="656532"/>
              </a:solidFill>
            </a:ln>
          </p:spPr>
          <p:txBody>
            <a:bodyPr wrap="square" lIns="0" tIns="0" rIns="0" bIns="0" rtlCol="0"/>
            <a:lstStyle/>
            <a:p>
              <a:endParaRPr/>
            </a:p>
          </p:txBody>
        </p:sp>
        <p:sp>
          <p:nvSpPr>
            <p:cNvPr id="283" name="object 283"/>
            <p:cNvSpPr/>
            <p:nvPr/>
          </p:nvSpPr>
          <p:spPr>
            <a:xfrm>
              <a:off x="6179820" y="4557518"/>
              <a:ext cx="0" cy="8890"/>
            </a:xfrm>
            <a:custGeom>
              <a:avLst/>
              <a:gdLst/>
              <a:ahLst/>
              <a:cxnLst/>
              <a:rect l="l" t="t" r="r" b="b"/>
              <a:pathLst>
                <a:path h="8889">
                  <a:moveTo>
                    <a:pt x="-3048" y="4191"/>
                  </a:moveTo>
                  <a:lnTo>
                    <a:pt x="3048" y="4191"/>
                  </a:lnTo>
                </a:path>
              </a:pathLst>
            </a:custGeom>
            <a:ln w="8382">
              <a:solidFill>
                <a:srgbClr val="CBCBCB"/>
              </a:solidFill>
            </a:ln>
          </p:spPr>
          <p:txBody>
            <a:bodyPr wrap="square" lIns="0" tIns="0" rIns="0" bIns="0" rtlCol="0"/>
            <a:lstStyle/>
            <a:p>
              <a:endParaRPr/>
            </a:p>
          </p:txBody>
        </p:sp>
        <p:sp>
          <p:nvSpPr>
            <p:cNvPr id="284" name="object 284"/>
            <p:cNvSpPr/>
            <p:nvPr/>
          </p:nvSpPr>
          <p:spPr>
            <a:xfrm>
              <a:off x="6707122" y="4532372"/>
              <a:ext cx="42672" cy="41910"/>
            </a:xfrm>
            <a:prstGeom prst="rect">
              <a:avLst/>
            </a:prstGeom>
            <a:blipFill>
              <a:blip r:embed="rId37" cstate="print"/>
              <a:stretch>
                <a:fillRect/>
              </a:stretch>
            </a:blipFill>
          </p:spPr>
          <p:txBody>
            <a:bodyPr wrap="square" lIns="0" tIns="0" rIns="0" bIns="0" rtlCol="0"/>
            <a:lstStyle/>
            <a:p>
              <a:endParaRPr/>
            </a:p>
          </p:txBody>
        </p:sp>
        <p:sp>
          <p:nvSpPr>
            <p:cNvPr id="285" name="object 285"/>
            <p:cNvSpPr/>
            <p:nvPr/>
          </p:nvSpPr>
          <p:spPr>
            <a:xfrm>
              <a:off x="6414516" y="4549136"/>
              <a:ext cx="115824" cy="83820"/>
            </a:xfrm>
            <a:prstGeom prst="rect">
              <a:avLst/>
            </a:prstGeom>
            <a:blipFill>
              <a:blip r:embed="rId38" cstate="print"/>
              <a:stretch>
                <a:fillRect/>
              </a:stretch>
            </a:blipFill>
          </p:spPr>
          <p:txBody>
            <a:bodyPr wrap="square" lIns="0" tIns="0" rIns="0" bIns="0" rtlCol="0"/>
            <a:lstStyle/>
            <a:p>
              <a:endParaRPr/>
            </a:p>
          </p:txBody>
        </p:sp>
        <p:sp>
          <p:nvSpPr>
            <p:cNvPr id="286" name="object 286"/>
            <p:cNvSpPr/>
            <p:nvPr/>
          </p:nvSpPr>
          <p:spPr>
            <a:xfrm>
              <a:off x="6420612" y="4624574"/>
              <a:ext cx="109728" cy="67056"/>
            </a:xfrm>
            <a:prstGeom prst="rect">
              <a:avLst/>
            </a:prstGeom>
            <a:blipFill>
              <a:blip r:embed="rId39" cstate="print"/>
              <a:stretch>
                <a:fillRect/>
              </a:stretch>
            </a:blipFill>
          </p:spPr>
          <p:txBody>
            <a:bodyPr wrap="square" lIns="0" tIns="0" rIns="0" bIns="0" rtlCol="0"/>
            <a:lstStyle/>
            <a:p>
              <a:endParaRPr/>
            </a:p>
          </p:txBody>
        </p:sp>
        <p:sp>
          <p:nvSpPr>
            <p:cNvPr id="287" name="object 287"/>
            <p:cNvSpPr/>
            <p:nvPr/>
          </p:nvSpPr>
          <p:spPr>
            <a:xfrm>
              <a:off x="6719316" y="4557518"/>
              <a:ext cx="36574" cy="176022"/>
            </a:xfrm>
            <a:prstGeom prst="rect">
              <a:avLst/>
            </a:prstGeom>
            <a:blipFill>
              <a:blip r:embed="rId40" cstate="print"/>
              <a:stretch>
                <a:fillRect/>
              </a:stretch>
            </a:blipFill>
          </p:spPr>
          <p:txBody>
            <a:bodyPr wrap="square" lIns="0" tIns="0" rIns="0" bIns="0" rtlCol="0"/>
            <a:lstStyle/>
            <a:p>
              <a:endParaRPr/>
            </a:p>
          </p:txBody>
        </p:sp>
        <p:sp>
          <p:nvSpPr>
            <p:cNvPr id="288" name="object 288"/>
            <p:cNvSpPr/>
            <p:nvPr/>
          </p:nvSpPr>
          <p:spPr>
            <a:xfrm>
              <a:off x="6414516" y="4683248"/>
              <a:ext cx="121920" cy="67056"/>
            </a:xfrm>
            <a:prstGeom prst="rect">
              <a:avLst/>
            </a:prstGeom>
            <a:blipFill>
              <a:blip r:embed="rId41" cstate="print"/>
              <a:stretch>
                <a:fillRect/>
              </a:stretch>
            </a:blipFill>
          </p:spPr>
          <p:txBody>
            <a:bodyPr wrap="square" lIns="0" tIns="0" rIns="0" bIns="0" rtlCol="0"/>
            <a:lstStyle/>
            <a:p>
              <a:endParaRPr/>
            </a:p>
          </p:txBody>
        </p:sp>
        <p:sp>
          <p:nvSpPr>
            <p:cNvPr id="289" name="object 289"/>
            <p:cNvSpPr/>
            <p:nvPr/>
          </p:nvSpPr>
          <p:spPr>
            <a:xfrm>
              <a:off x="6737604" y="4733540"/>
              <a:ext cx="12192" cy="16763"/>
            </a:xfrm>
            <a:prstGeom prst="rect">
              <a:avLst/>
            </a:prstGeom>
            <a:blipFill>
              <a:blip r:embed="rId42" cstate="print"/>
              <a:stretch>
                <a:fillRect/>
              </a:stretch>
            </a:blipFill>
          </p:spPr>
          <p:txBody>
            <a:bodyPr wrap="square" lIns="0" tIns="0" rIns="0" bIns="0" rtlCol="0"/>
            <a:lstStyle/>
            <a:p>
              <a:endParaRPr/>
            </a:p>
          </p:txBody>
        </p:sp>
        <p:sp>
          <p:nvSpPr>
            <p:cNvPr id="290" name="object 290"/>
            <p:cNvSpPr/>
            <p:nvPr/>
          </p:nvSpPr>
          <p:spPr>
            <a:xfrm>
              <a:off x="6420612" y="4716776"/>
              <a:ext cx="115824" cy="50291"/>
            </a:xfrm>
            <a:prstGeom prst="rect">
              <a:avLst/>
            </a:prstGeom>
            <a:blipFill>
              <a:blip r:embed="rId43" cstate="print"/>
              <a:stretch>
                <a:fillRect/>
              </a:stretch>
            </a:blipFill>
          </p:spPr>
          <p:txBody>
            <a:bodyPr wrap="square" lIns="0" tIns="0" rIns="0" bIns="0" rtlCol="0"/>
            <a:lstStyle/>
            <a:p>
              <a:endParaRPr/>
            </a:p>
          </p:txBody>
        </p:sp>
        <p:sp>
          <p:nvSpPr>
            <p:cNvPr id="291" name="object 291"/>
            <p:cNvSpPr/>
            <p:nvPr/>
          </p:nvSpPr>
          <p:spPr>
            <a:xfrm>
              <a:off x="6746746" y="4750304"/>
              <a:ext cx="0" cy="8890"/>
            </a:xfrm>
            <a:custGeom>
              <a:avLst/>
              <a:gdLst/>
              <a:ahLst/>
              <a:cxnLst/>
              <a:rect l="l" t="t" r="r" b="b"/>
              <a:pathLst>
                <a:path h="8889">
                  <a:moveTo>
                    <a:pt x="-3048" y="4190"/>
                  </a:moveTo>
                  <a:lnTo>
                    <a:pt x="3048" y="4190"/>
                  </a:lnTo>
                </a:path>
              </a:pathLst>
            </a:custGeom>
            <a:ln w="8382">
              <a:solidFill>
                <a:srgbClr val="656565"/>
              </a:solidFill>
            </a:ln>
          </p:spPr>
          <p:txBody>
            <a:bodyPr wrap="square" lIns="0" tIns="0" rIns="0" bIns="0" rtlCol="0"/>
            <a:lstStyle/>
            <a:p>
              <a:endParaRPr/>
            </a:p>
          </p:txBody>
        </p:sp>
        <p:sp>
          <p:nvSpPr>
            <p:cNvPr id="292" name="object 292"/>
            <p:cNvSpPr/>
            <p:nvPr/>
          </p:nvSpPr>
          <p:spPr>
            <a:xfrm>
              <a:off x="6420612" y="4758686"/>
              <a:ext cx="115824" cy="50292"/>
            </a:xfrm>
            <a:prstGeom prst="rect">
              <a:avLst/>
            </a:prstGeom>
            <a:blipFill>
              <a:blip r:embed="rId44" cstate="print"/>
              <a:stretch>
                <a:fillRect/>
              </a:stretch>
            </a:blipFill>
          </p:spPr>
          <p:txBody>
            <a:bodyPr wrap="square" lIns="0" tIns="0" rIns="0" bIns="0" rtlCol="0"/>
            <a:lstStyle/>
            <a:p>
              <a:endParaRPr/>
            </a:p>
          </p:txBody>
        </p:sp>
        <p:sp>
          <p:nvSpPr>
            <p:cNvPr id="293" name="object 293"/>
            <p:cNvSpPr/>
            <p:nvPr/>
          </p:nvSpPr>
          <p:spPr>
            <a:xfrm>
              <a:off x="6420612" y="4800596"/>
              <a:ext cx="115824" cy="33528"/>
            </a:xfrm>
            <a:prstGeom prst="rect">
              <a:avLst/>
            </a:prstGeom>
            <a:blipFill>
              <a:blip r:embed="rId45" cstate="print"/>
              <a:stretch>
                <a:fillRect/>
              </a:stretch>
            </a:blipFill>
          </p:spPr>
          <p:txBody>
            <a:bodyPr wrap="square" lIns="0" tIns="0" rIns="0" bIns="0" rtlCol="0"/>
            <a:lstStyle/>
            <a:p>
              <a:endParaRPr/>
            </a:p>
          </p:txBody>
        </p:sp>
        <p:sp>
          <p:nvSpPr>
            <p:cNvPr id="294" name="object 294"/>
            <p:cNvSpPr/>
            <p:nvPr/>
          </p:nvSpPr>
          <p:spPr>
            <a:xfrm>
              <a:off x="6420612" y="4825742"/>
              <a:ext cx="115824" cy="33528"/>
            </a:xfrm>
            <a:prstGeom prst="rect">
              <a:avLst/>
            </a:prstGeom>
            <a:blipFill>
              <a:blip r:embed="rId46" cstate="print"/>
              <a:stretch>
                <a:fillRect/>
              </a:stretch>
            </a:blipFill>
          </p:spPr>
          <p:txBody>
            <a:bodyPr wrap="square" lIns="0" tIns="0" rIns="0" bIns="0" rtlCol="0"/>
            <a:lstStyle/>
            <a:p>
              <a:endParaRPr/>
            </a:p>
          </p:txBody>
        </p:sp>
        <p:sp>
          <p:nvSpPr>
            <p:cNvPr id="295" name="object 295"/>
            <p:cNvSpPr/>
            <p:nvPr/>
          </p:nvSpPr>
          <p:spPr>
            <a:xfrm>
              <a:off x="6527292" y="4850888"/>
              <a:ext cx="0" cy="8890"/>
            </a:xfrm>
            <a:custGeom>
              <a:avLst/>
              <a:gdLst/>
              <a:ahLst/>
              <a:cxnLst/>
              <a:rect l="l" t="t" r="r" b="b"/>
              <a:pathLst>
                <a:path h="8889">
                  <a:moveTo>
                    <a:pt x="-3048" y="4191"/>
                  </a:moveTo>
                  <a:lnTo>
                    <a:pt x="3048" y="4191"/>
                  </a:lnTo>
                </a:path>
              </a:pathLst>
            </a:custGeom>
            <a:ln w="8382">
              <a:solidFill>
                <a:srgbClr val="656532"/>
              </a:solidFill>
            </a:ln>
          </p:spPr>
          <p:txBody>
            <a:bodyPr wrap="square" lIns="0" tIns="0" rIns="0" bIns="0" rtlCol="0"/>
            <a:lstStyle/>
            <a:p>
              <a:endParaRPr/>
            </a:p>
          </p:txBody>
        </p:sp>
        <p:sp>
          <p:nvSpPr>
            <p:cNvPr id="296" name="object 296"/>
            <p:cNvSpPr/>
            <p:nvPr/>
          </p:nvSpPr>
          <p:spPr>
            <a:xfrm>
              <a:off x="6414516" y="4859270"/>
              <a:ext cx="128016" cy="201168"/>
            </a:xfrm>
            <a:prstGeom prst="rect">
              <a:avLst/>
            </a:prstGeom>
            <a:blipFill>
              <a:blip r:embed="rId47" cstate="print"/>
              <a:stretch>
                <a:fillRect/>
              </a:stretch>
            </a:blipFill>
          </p:spPr>
          <p:txBody>
            <a:bodyPr wrap="square" lIns="0" tIns="0" rIns="0" bIns="0" rtlCol="0"/>
            <a:lstStyle/>
            <a:p>
              <a:endParaRPr/>
            </a:p>
          </p:txBody>
        </p:sp>
        <p:sp>
          <p:nvSpPr>
            <p:cNvPr id="297" name="object 297"/>
            <p:cNvSpPr/>
            <p:nvPr/>
          </p:nvSpPr>
          <p:spPr>
            <a:xfrm>
              <a:off x="6198108" y="4976618"/>
              <a:ext cx="0" cy="8890"/>
            </a:xfrm>
            <a:custGeom>
              <a:avLst/>
              <a:gdLst/>
              <a:ahLst/>
              <a:cxnLst/>
              <a:rect l="l" t="t" r="r" b="b"/>
              <a:pathLst>
                <a:path h="8889">
                  <a:moveTo>
                    <a:pt x="-3048" y="4191"/>
                  </a:moveTo>
                  <a:lnTo>
                    <a:pt x="3048" y="4191"/>
                  </a:lnTo>
                </a:path>
              </a:pathLst>
            </a:custGeom>
            <a:ln w="8382">
              <a:solidFill>
                <a:srgbClr val="FEFECB"/>
              </a:solidFill>
            </a:ln>
          </p:spPr>
          <p:txBody>
            <a:bodyPr wrap="square" lIns="0" tIns="0" rIns="0" bIns="0" rtlCol="0"/>
            <a:lstStyle/>
            <a:p>
              <a:endParaRPr/>
            </a:p>
          </p:txBody>
        </p:sp>
        <p:sp>
          <p:nvSpPr>
            <p:cNvPr id="298" name="object 298"/>
            <p:cNvSpPr/>
            <p:nvPr/>
          </p:nvSpPr>
          <p:spPr>
            <a:xfrm>
              <a:off x="6176772" y="4959854"/>
              <a:ext cx="176784" cy="108966"/>
            </a:xfrm>
            <a:prstGeom prst="rect">
              <a:avLst/>
            </a:prstGeom>
            <a:blipFill>
              <a:blip r:embed="rId48" cstate="print"/>
              <a:stretch>
                <a:fillRect/>
              </a:stretch>
            </a:blipFill>
          </p:spPr>
          <p:txBody>
            <a:bodyPr wrap="square" lIns="0" tIns="0" rIns="0" bIns="0" rtlCol="0"/>
            <a:lstStyle/>
            <a:p>
              <a:endParaRPr/>
            </a:p>
          </p:txBody>
        </p:sp>
        <p:sp>
          <p:nvSpPr>
            <p:cNvPr id="299" name="object 299"/>
            <p:cNvSpPr/>
            <p:nvPr/>
          </p:nvSpPr>
          <p:spPr>
            <a:xfrm>
              <a:off x="5999988" y="5026910"/>
              <a:ext cx="12191" cy="8382"/>
            </a:xfrm>
            <a:prstGeom prst="rect">
              <a:avLst/>
            </a:prstGeom>
            <a:blipFill>
              <a:blip r:embed="rId49" cstate="print"/>
              <a:stretch>
                <a:fillRect/>
              </a:stretch>
            </a:blipFill>
          </p:spPr>
          <p:txBody>
            <a:bodyPr wrap="square" lIns="0" tIns="0" rIns="0" bIns="0" rtlCol="0"/>
            <a:lstStyle/>
            <a:p>
              <a:endParaRPr/>
            </a:p>
          </p:txBody>
        </p:sp>
        <p:sp>
          <p:nvSpPr>
            <p:cNvPr id="300" name="object 300"/>
            <p:cNvSpPr/>
            <p:nvPr/>
          </p:nvSpPr>
          <p:spPr>
            <a:xfrm>
              <a:off x="6021324" y="5026910"/>
              <a:ext cx="0" cy="8890"/>
            </a:xfrm>
            <a:custGeom>
              <a:avLst/>
              <a:gdLst/>
              <a:ahLst/>
              <a:cxnLst/>
              <a:rect l="l" t="t" r="r" b="b"/>
              <a:pathLst>
                <a:path h="8889">
                  <a:moveTo>
                    <a:pt x="-3048" y="4190"/>
                  </a:moveTo>
                  <a:lnTo>
                    <a:pt x="3048" y="4190"/>
                  </a:lnTo>
                </a:path>
              </a:pathLst>
            </a:custGeom>
            <a:ln w="8382">
              <a:solidFill>
                <a:srgbClr val="FEFECB"/>
              </a:solidFill>
            </a:ln>
          </p:spPr>
          <p:txBody>
            <a:bodyPr wrap="square" lIns="0" tIns="0" rIns="0" bIns="0" rtlCol="0"/>
            <a:lstStyle/>
            <a:p>
              <a:endParaRPr/>
            </a:p>
          </p:txBody>
        </p:sp>
        <p:sp>
          <p:nvSpPr>
            <p:cNvPr id="301" name="object 301"/>
            <p:cNvSpPr/>
            <p:nvPr/>
          </p:nvSpPr>
          <p:spPr>
            <a:xfrm>
              <a:off x="6524244" y="5056247"/>
              <a:ext cx="12700" cy="0"/>
            </a:xfrm>
            <a:custGeom>
              <a:avLst/>
              <a:gdLst/>
              <a:ahLst/>
              <a:cxnLst/>
              <a:rect l="l" t="t" r="r" b="b"/>
              <a:pathLst>
                <a:path w="12700">
                  <a:moveTo>
                    <a:pt x="0" y="0"/>
                  </a:moveTo>
                  <a:lnTo>
                    <a:pt x="12192" y="0"/>
                  </a:lnTo>
                </a:path>
              </a:pathLst>
            </a:custGeom>
            <a:ln w="8382">
              <a:solidFill>
                <a:srgbClr val="656565"/>
              </a:solidFill>
            </a:ln>
          </p:spPr>
          <p:txBody>
            <a:bodyPr wrap="square" lIns="0" tIns="0" rIns="0" bIns="0" rtlCol="0"/>
            <a:lstStyle/>
            <a:p>
              <a:endParaRPr/>
            </a:p>
          </p:txBody>
        </p:sp>
        <p:sp>
          <p:nvSpPr>
            <p:cNvPr id="302" name="object 302"/>
            <p:cNvSpPr/>
            <p:nvPr/>
          </p:nvSpPr>
          <p:spPr>
            <a:xfrm>
              <a:off x="6344410" y="5060438"/>
              <a:ext cx="0" cy="8890"/>
            </a:xfrm>
            <a:custGeom>
              <a:avLst/>
              <a:gdLst/>
              <a:ahLst/>
              <a:cxnLst/>
              <a:rect l="l" t="t" r="r" b="b"/>
              <a:pathLst>
                <a:path h="8889">
                  <a:moveTo>
                    <a:pt x="-3048" y="4191"/>
                  </a:moveTo>
                  <a:lnTo>
                    <a:pt x="3048" y="4191"/>
                  </a:lnTo>
                </a:path>
              </a:pathLst>
            </a:custGeom>
            <a:ln w="8382">
              <a:solidFill>
                <a:srgbClr val="FEFEFE"/>
              </a:solidFill>
            </a:ln>
          </p:spPr>
          <p:txBody>
            <a:bodyPr wrap="square" lIns="0" tIns="0" rIns="0" bIns="0" rtlCol="0"/>
            <a:lstStyle/>
            <a:p>
              <a:endParaRPr/>
            </a:p>
          </p:txBody>
        </p:sp>
        <p:sp>
          <p:nvSpPr>
            <p:cNvPr id="303" name="object 303"/>
            <p:cNvSpPr/>
            <p:nvPr/>
          </p:nvSpPr>
          <p:spPr>
            <a:xfrm>
              <a:off x="6347460" y="5073011"/>
              <a:ext cx="12700" cy="0"/>
            </a:xfrm>
            <a:custGeom>
              <a:avLst/>
              <a:gdLst/>
              <a:ahLst/>
              <a:cxnLst/>
              <a:rect l="l" t="t" r="r" b="b"/>
              <a:pathLst>
                <a:path w="12700">
                  <a:moveTo>
                    <a:pt x="0" y="0"/>
                  </a:moveTo>
                  <a:lnTo>
                    <a:pt x="12191" y="0"/>
                  </a:lnTo>
                </a:path>
              </a:pathLst>
            </a:custGeom>
            <a:ln w="8382">
              <a:solidFill>
                <a:srgbClr val="FEFECB"/>
              </a:solidFill>
            </a:ln>
          </p:spPr>
          <p:txBody>
            <a:bodyPr wrap="square" lIns="0" tIns="0" rIns="0" bIns="0" rtlCol="0"/>
            <a:lstStyle/>
            <a:p>
              <a:endParaRPr/>
            </a:p>
          </p:txBody>
        </p:sp>
        <p:sp>
          <p:nvSpPr>
            <p:cNvPr id="304" name="object 304"/>
            <p:cNvSpPr/>
            <p:nvPr/>
          </p:nvSpPr>
          <p:spPr>
            <a:xfrm>
              <a:off x="6365748" y="5073011"/>
              <a:ext cx="603885" cy="218440"/>
            </a:xfrm>
            <a:custGeom>
              <a:avLst/>
              <a:gdLst/>
              <a:ahLst/>
              <a:cxnLst/>
              <a:rect l="l" t="t" r="r" b="b"/>
              <a:pathLst>
                <a:path w="603884" h="218439">
                  <a:moveTo>
                    <a:pt x="0" y="0"/>
                  </a:moveTo>
                  <a:lnTo>
                    <a:pt x="6096" y="0"/>
                  </a:lnTo>
                </a:path>
                <a:path w="603884" h="218439">
                  <a:moveTo>
                    <a:pt x="597407" y="217931"/>
                  </a:moveTo>
                  <a:lnTo>
                    <a:pt x="603503" y="217931"/>
                  </a:lnTo>
                </a:path>
              </a:pathLst>
            </a:custGeom>
            <a:ln w="8382">
              <a:solidFill>
                <a:srgbClr val="FECBCB"/>
              </a:solidFill>
            </a:ln>
          </p:spPr>
          <p:txBody>
            <a:bodyPr wrap="square" lIns="0" tIns="0" rIns="0" bIns="0" rtlCol="0"/>
            <a:lstStyle/>
            <a:p>
              <a:endParaRPr/>
            </a:p>
          </p:txBody>
        </p:sp>
        <p:sp>
          <p:nvSpPr>
            <p:cNvPr id="305" name="object 305"/>
            <p:cNvSpPr/>
            <p:nvPr/>
          </p:nvSpPr>
          <p:spPr>
            <a:xfrm>
              <a:off x="6012180" y="5307707"/>
              <a:ext cx="878205" cy="159385"/>
            </a:xfrm>
            <a:custGeom>
              <a:avLst/>
              <a:gdLst/>
              <a:ahLst/>
              <a:cxnLst/>
              <a:rect l="l" t="t" r="r" b="b"/>
              <a:pathLst>
                <a:path w="878204" h="159385">
                  <a:moveTo>
                    <a:pt x="871727" y="0"/>
                  </a:moveTo>
                  <a:lnTo>
                    <a:pt x="877824" y="0"/>
                  </a:lnTo>
                </a:path>
                <a:path w="878204" h="159385">
                  <a:moveTo>
                    <a:pt x="6096" y="125729"/>
                  </a:moveTo>
                  <a:lnTo>
                    <a:pt x="12192" y="125729"/>
                  </a:lnTo>
                </a:path>
                <a:path w="878204" h="159385">
                  <a:moveTo>
                    <a:pt x="0" y="159257"/>
                  </a:moveTo>
                  <a:lnTo>
                    <a:pt x="6096" y="159257"/>
                  </a:lnTo>
                </a:path>
              </a:pathLst>
            </a:custGeom>
            <a:ln w="8382">
              <a:solidFill>
                <a:srgbClr val="FEFECB"/>
              </a:solidFill>
            </a:ln>
          </p:spPr>
          <p:txBody>
            <a:bodyPr wrap="square" lIns="0" tIns="0" rIns="0" bIns="0" rtlCol="0"/>
            <a:lstStyle/>
            <a:p>
              <a:endParaRPr/>
            </a:p>
          </p:txBody>
        </p:sp>
        <p:sp>
          <p:nvSpPr>
            <p:cNvPr id="306" name="object 306"/>
            <p:cNvSpPr/>
            <p:nvPr/>
          </p:nvSpPr>
          <p:spPr>
            <a:xfrm>
              <a:off x="6048756" y="5060438"/>
              <a:ext cx="896111" cy="762762"/>
            </a:xfrm>
            <a:prstGeom prst="rect">
              <a:avLst/>
            </a:prstGeom>
            <a:blipFill>
              <a:blip r:embed="rId50" cstate="print"/>
              <a:stretch>
                <a:fillRect/>
              </a:stretch>
            </a:blipFill>
          </p:spPr>
          <p:txBody>
            <a:bodyPr wrap="square" lIns="0" tIns="0" rIns="0" bIns="0" rtlCol="0"/>
            <a:lstStyle/>
            <a:p>
              <a:endParaRPr/>
            </a:p>
          </p:txBody>
        </p:sp>
        <p:sp>
          <p:nvSpPr>
            <p:cNvPr id="307" name="object 307"/>
            <p:cNvSpPr/>
            <p:nvPr/>
          </p:nvSpPr>
          <p:spPr>
            <a:xfrm>
              <a:off x="6118860" y="5462774"/>
              <a:ext cx="0" cy="8890"/>
            </a:xfrm>
            <a:custGeom>
              <a:avLst/>
              <a:gdLst/>
              <a:ahLst/>
              <a:cxnLst/>
              <a:rect l="l" t="t" r="r" b="b"/>
              <a:pathLst>
                <a:path h="8889">
                  <a:moveTo>
                    <a:pt x="-3048" y="4191"/>
                  </a:moveTo>
                  <a:lnTo>
                    <a:pt x="3048" y="4191"/>
                  </a:lnTo>
                </a:path>
              </a:pathLst>
            </a:custGeom>
            <a:ln w="8382">
              <a:solidFill>
                <a:srgbClr val="FEFEFE"/>
              </a:solidFill>
            </a:ln>
          </p:spPr>
          <p:txBody>
            <a:bodyPr wrap="square" lIns="0" tIns="0" rIns="0" bIns="0" rtlCol="0"/>
            <a:lstStyle/>
            <a:p>
              <a:endParaRPr/>
            </a:p>
          </p:txBody>
        </p:sp>
        <p:sp>
          <p:nvSpPr>
            <p:cNvPr id="308" name="object 308"/>
            <p:cNvSpPr/>
            <p:nvPr/>
          </p:nvSpPr>
          <p:spPr>
            <a:xfrm>
              <a:off x="6015228" y="5471156"/>
              <a:ext cx="0" cy="8890"/>
            </a:xfrm>
            <a:custGeom>
              <a:avLst/>
              <a:gdLst/>
              <a:ahLst/>
              <a:cxnLst/>
              <a:rect l="l" t="t" r="r" b="b"/>
              <a:pathLst>
                <a:path h="8889">
                  <a:moveTo>
                    <a:pt x="-3048" y="4190"/>
                  </a:moveTo>
                  <a:lnTo>
                    <a:pt x="3048" y="4190"/>
                  </a:lnTo>
                </a:path>
              </a:pathLst>
            </a:custGeom>
            <a:ln w="8382">
              <a:solidFill>
                <a:srgbClr val="FECBCB"/>
              </a:solidFill>
            </a:ln>
          </p:spPr>
          <p:txBody>
            <a:bodyPr wrap="square" lIns="0" tIns="0" rIns="0" bIns="0" rtlCol="0"/>
            <a:lstStyle/>
            <a:p>
              <a:endParaRPr/>
            </a:p>
          </p:txBody>
        </p:sp>
        <p:sp>
          <p:nvSpPr>
            <p:cNvPr id="309" name="object 309"/>
            <p:cNvSpPr/>
            <p:nvPr/>
          </p:nvSpPr>
          <p:spPr>
            <a:xfrm>
              <a:off x="6009132" y="5622032"/>
              <a:ext cx="0" cy="8890"/>
            </a:xfrm>
            <a:custGeom>
              <a:avLst/>
              <a:gdLst/>
              <a:ahLst/>
              <a:cxnLst/>
              <a:rect l="l" t="t" r="r" b="b"/>
              <a:pathLst>
                <a:path h="8889">
                  <a:moveTo>
                    <a:pt x="-3048" y="4190"/>
                  </a:moveTo>
                  <a:lnTo>
                    <a:pt x="3048" y="4190"/>
                  </a:lnTo>
                </a:path>
              </a:pathLst>
            </a:custGeom>
            <a:ln w="8382">
              <a:solidFill>
                <a:srgbClr val="FEFECB"/>
              </a:solidFill>
            </a:ln>
          </p:spPr>
          <p:txBody>
            <a:bodyPr wrap="square" lIns="0" tIns="0" rIns="0" bIns="0" rtlCol="0"/>
            <a:lstStyle/>
            <a:p>
              <a:endParaRPr/>
            </a:p>
          </p:txBody>
        </p:sp>
        <p:sp>
          <p:nvSpPr>
            <p:cNvPr id="310" name="object 310"/>
            <p:cNvSpPr/>
            <p:nvPr/>
          </p:nvSpPr>
          <p:spPr>
            <a:xfrm>
              <a:off x="5975604" y="5735189"/>
              <a:ext cx="988060" cy="50800"/>
            </a:xfrm>
            <a:custGeom>
              <a:avLst/>
              <a:gdLst/>
              <a:ahLst/>
              <a:cxnLst/>
              <a:rect l="l" t="t" r="r" b="b"/>
              <a:pathLst>
                <a:path w="988059" h="50800">
                  <a:moveTo>
                    <a:pt x="0" y="0"/>
                  </a:moveTo>
                  <a:lnTo>
                    <a:pt x="6096" y="0"/>
                  </a:lnTo>
                </a:path>
                <a:path w="988059" h="50800">
                  <a:moveTo>
                    <a:pt x="981455" y="50292"/>
                  </a:moveTo>
                  <a:lnTo>
                    <a:pt x="987551" y="50292"/>
                  </a:lnTo>
                </a:path>
              </a:pathLst>
            </a:custGeom>
            <a:ln w="8382">
              <a:solidFill>
                <a:srgbClr val="FECBCB"/>
              </a:solidFill>
            </a:ln>
          </p:spPr>
          <p:txBody>
            <a:bodyPr wrap="square" lIns="0" tIns="0" rIns="0" bIns="0" rtlCol="0"/>
            <a:lstStyle/>
            <a:p>
              <a:endParaRPr/>
            </a:p>
          </p:txBody>
        </p:sp>
        <p:sp>
          <p:nvSpPr>
            <p:cNvPr id="311" name="object 311"/>
            <p:cNvSpPr/>
            <p:nvPr/>
          </p:nvSpPr>
          <p:spPr>
            <a:xfrm>
              <a:off x="5939028" y="5819009"/>
              <a:ext cx="12700" cy="0"/>
            </a:xfrm>
            <a:custGeom>
              <a:avLst/>
              <a:gdLst/>
              <a:ahLst/>
              <a:cxnLst/>
              <a:rect l="l" t="t" r="r" b="b"/>
              <a:pathLst>
                <a:path w="12700">
                  <a:moveTo>
                    <a:pt x="0" y="0"/>
                  </a:moveTo>
                  <a:lnTo>
                    <a:pt x="12191" y="0"/>
                  </a:lnTo>
                </a:path>
              </a:pathLst>
            </a:custGeom>
            <a:ln w="8382">
              <a:solidFill>
                <a:srgbClr val="323232"/>
              </a:solidFill>
            </a:ln>
          </p:spPr>
          <p:txBody>
            <a:bodyPr wrap="square" lIns="0" tIns="0" rIns="0" bIns="0" rtlCol="0"/>
            <a:lstStyle/>
            <a:p>
              <a:endParaRPr/>
            </a:p>
          </p:txBody>
        </p:sp>
      </p:grpSp>
      <p:sp>
        <p:nvSpPr>
          <p:cNvPr id="312" name="object 312"/>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313" name="object 313"/>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3</a:t>
            </a:fld>
            <a:r>
              <a:rPr spc="-5" dirty="0"/>
              <a:t>/30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txBox="1"/>
          <p:nvPr/>
        </p:nvSpPr>
        <p:spPr>
          <a:xfrm>
            <a:off x="527558" y="662427"/>
            <a:ext cx="4256405" cy="2326005"/>
          </a:xfrm>
          <a:prstGeom prst="rect">
            <a:avLst/>
          </a:prstGeom>
        </p:spPr>
        <p:txBody>
          <a:bodyPr vert="horz" wrap="square" lIns="0" tIns="104139" rIns="0" bIns="0" rtlCol="0">
            <a:spAutoFit/>
          </a:bodyPr>
          <a:lstStyle/>
          <a:p>
            <a:pPr marL="12700" algn="just">
              <a:lnSpc>
                <a:spcPct val="100000"/>
              </a:lnSpc>
              <a:spcBef>
                <a:spcPts val="819"/>
              </a:spcBef>
            </a:pPr>
            <a:r>
              <a:rPr sz="1200" b="1" u="heavy" dirty="0">
                <a:solidFill>
                  <a:srgbClr val="0000FF"/>
                </a:solidFill>
                <a:uFill>
                  <a:solidFill>
                    <a:srgbClr val="0000FF"/>
                  </a:solidFill>
                </a:uFill>
                <a:latin typeface="Comic Sans MS"/>
                <a:cs typeface="Comic Sans MS"/>
              </a:rPr>
              <a:t>C.7.4 Evolution </a:t>
            </a:r>
            <a:r>
              <a:rPr sz="1200" b="1" u="heavy" spc="-5" dirty="0">
                <a:solidFill>
                  <a:srgbClr val="0000FF"/>
                </a:solidFill>
                <a:uFill>
                  <a:solidFill>
                    <a:srgbClr val="0000FF"/>
                  </a:solidFill>
                </a:uFill>
                <a:latin typeface="Comic Sans MS"/>
                <a:cs typeface="Comic Sans MS"/>
              </a:rPr>
              <a:t>dans </a:t>
            </a:r>
            <a:r>
              <a:rPr sz="1200" b="1" u="heavy" dirty="0">
                <a:solidFill>
                  <a:srgbClr val="0000FF"/>
                </a:solidFill>
                <a:uFill>
                  <a:solidFill>
                    <a:srgbClr val="0000FF"/>
                  </a:solidFill>
                </a:uFill>
                <a:latin typeface="Comic Sans MS"/>
                <a:cs typeface="Comic Sans MS"/>
              </a:rPr>
              <a:t>les</a:t>
            </a:r>
            <a:r>
              <a:rPr sz="1200" b="1" u="heavy" spc="-10" dirty="0">
                <a:solidFill>
                  <a:srgbClr val="0000FF"/>
                </a:solidFill>
                <a:uFill>
                  <a:solidFill>
                    <a:srgbClr val="0000FF"/>
                  </a:solidFill>
                </a:uFill>
                <a:latin typeface="Comic Sans MS"/>
                <a:cs typeface="Comic Sans MS"/>
              </a:rPr>
              <a:t> </a:t>
            </a:r>
            <a:r>
              <a:rPr sz="1200" b="1" u="heavy" dirty="0">
                <a:solidFill>
                  <a:srgbClr val="0000FF"/>
                </a:solidFill>
                <a:uFill>
                  <a:solidFill>
                    <a:srgbClr val="0000FF"/>
                  </a:solidFill>
                </a:uFill>
                <a:latin typeface="Comic Sans MS"/>
                <a:cs typeface="Comic Sans MS"/>
              </a:rPr>
              <a:t>satellites</a:t>
            </a:r>
            <a:endParaRPr sz="1200">
              <a:latin typeface="Comic Sans MS"/>
              <a:cs typeface="Comic Sans MS"/>
            </a:endParaRPr>
          </a:p>
          <a:p>
            <a:pPr marL="12700" marR="5080" algn="just">
              <a:lnSpc>
                <a:spcPct val="95700"/>
              </a:lnSpc>
              <a:spcBef>
                <a:spcPts val="780"/>
              </a:spcBef>
            </a:pPr>
            <a:r>
              <a:rPr sz="1200" spc="-5" dirty="0">
                <a:latin typeface="Arial"/>
                <a:cs typeface="Arial"/>
              </a:rPr>
              <a:t>D’abord simple épisode de la guerre froide, la conquête  spatiale se meut en bataille économique planétaire. Les  satellites sont introduits dans les télécommunications au début  des années 1960, depuis ils ont contribué </a:t>
            </a:r>
            <a:r>
              <a:rPr sz="1200" dirty="0">
                <a:latin typeface="Arial"/>
                <a:cs typeface="Arial"/>
              </a:rPr>
              <a:t>à </a:t>
            </a:r>
            <a:r>
              <a:rPr sz="1200" spc="-5" dirty="0">
                <a:latin typeface="Arial"/>
                <a:cs typeface="Arial"/>
              </a:rPr>
              <a:t>bouleverser notre  vie.</a:t>
            </a:r>
            <a:endParaRPr sz="1200">
              <a:latin typeface="Arial"/>
              <a:cs typeface="Arial"/>
            </a:endParaRPr>
          </a:p>
          <a:p>
            <a:pPr marL="12700" marR="6350" algn="just">
              <a:lnSpc>
                <a:spcPts val="1380"/>
              </a:lnSpc>
              <a:spcBef>
                <a:spcPts val="35"/>
              </a:spcBef>
            </a:pPr>
            <a:r>
              <a:rPr sz="1200" spc="-5" dirty="0">
                <a:latin typeface="Arial"/>
                <a:cs typeface="Arial"/>
              </a:rPr>
              <a:t>Actuellement l’industrie spatiale emploie 830 000 personnes  dans le monde pour un chiffre d’affaire de 120 milliards de  dollars.</a:t>
            </a:r>
            <a:endParaRPr sz="1200">
              <a:latin typeface="Arial"/>
              <a:cs typeface="Arial"/>
            </a:endParaRPr>
          </a:p>
          <a:p>
            <a:pPr marL="12700" marR="5080" algn="just">
              <a:lnSpc>
                <a:spcPts val="1380"/>
              </a:lnSpc>
            </a:pPr>
            <a:r>
              <a:rPr sz="1200" spc="-5" dirty="0">
                <a:latin typeface="Arial"/>
                <a:cs typeface="Arial"/>
              </a:rPr>
              <a:t>Bénéficiant des avancées dans la recherche sur les concepts  de fiabilité et de résistances des composants aux  rayonnements de nombreux satellites artificiels sont</a:t>
            </a:r>
            <a:r>
              <a:rPr sz="1200" spc="-35" dirty="0">
                <a:latin typeface="Arial"/>
                <a:cs typeface="Arial"/>
              </a:rPr>
              <a:t> </a:t>
            </a:r>
            <a:r>
              <a:rPr sz="1200" spc="-5" dirty="0">
                <a:latin typeface="Arial"/>
                <a:cs typeface="Arial"/>
              </a:rPr>
              <a:t>lancés.</a:t>
            </a:r>
            <a:endParaRPr sz="1200">
              <a:latin typeface="Arial"/>
              <a:cs typeface="Arial"/>
            </a:endParaRPr>
          </a:p>
        </p:txBody>
      </p:sp>
      <p:sp>
        <p:nvSpPr>
          <p:cNvPr id="7" name="object 7"/>
          <p:cNvSpPr txBox="1"/>
          <p:nvPr/>
        </p:nvSpPr>
        <p:spPr>
          <a:xfrm>
            <a:off x="527558" y="2955286"/>
            <a:ext cx="1128395" cy="208279"/>
          </a:xfrm>
          <a:prstGeom prst="rect">
            <a:avLst/>
          </a:prstGeom>
        </p:spPr>
        <p:txBody>
          <a:bodyPr vert="horz" wrap="square" lIns="0" tIns="12700" rIns="0" bIns="0" rtlCol="0">
            <a:spAutoFit/>
          </a:bodyPr>
          <a:lstStyle/>
          <a:p>
            <a:pPr marL="12700">
              <a:lnSpc>
                <a:spcPct val="100000"/>
              </a:lnSpc>
              <a:spcBef>
                <a:spcPts val="100"/>
              </a:spcBef>
              <a:tabLst>
                <a:tab pos="508634" algn="l"/>
                <a:tab pos="861060" algn="l"/>
              </a:tabLst>
            </a:pPr>
            <a:r>
              <a:rPr sz="1200" spc="-5" dirty="0">
                <a:latin typeface="Arial"/>
                <a:cs typeface="Arial"/>
              </a:rPr>
              <a:t>Pré</a:t>
            </a:r>
            <a:r>
              <a:rPr sz="1200" dirty="0">
                <a:latin typeface="Arial"/>
                <a:cs typeface="Arial"/>
              </a:rPr>
              <a:t>s	</a:t>
            </a:r>
            <a:r>
              <a:rPr sz="1200" spc="-5" dirty="0">
                <a:latin typeface="Arial"/>
                <a:cs typeface="Arial"/>
              </a:rPr>
              <a:t>d</a:t>
            </a:r>
            <a:r>
              <a:rPr sz="1200" dirty="0">
                <a:latin typeface="Arial"/>
                <a:cs typeface="Arial"/>
              </a:rPr>
              <a:t>e	</a:t>
            </a:r>
            <a:r>
              <a:rPr sz="1200" spc="-5" dirty="0">
                <a:latin typeface="Arial"/>
                <a:cs typeface="Arial"/>
              </a:rPr>
              <a:t>300</a:t>
            </a:r>
            <a:endParaRPr sz="1200">
              <a:latin typeface="Arial"/>
              <a:cs typeface="Arial"/>
            </a:endParaRPr>
          </a:p>
        </p:txBody>
      </p:sp>
      <p:sp>
        <p:nvSpPr>
          <p:cNvPr id="8" name="object 8"/>
          <p:cNvSpPr txBox="1"/>
          <p:nvPr/>
        </p:nvSpPr>
        <p:spPr>
          <a:xfrm>
            <a:off x="527558" y="3130546"/>
            <a:ext cx="1291590" cy="208279"/>
          </a:xfrm>
          <a:prstGeom prst="rect">
            <a:avLst/>
          </a:prstGeom>
        </p:spPr>
        <p:txBody>
          <a:bodyPr vert="horz" wrap="square" lIns="0" tIns="12700" rIns="0" bIns="0" rtlCol="0">
            <a:spAutoFit/>
          </a:bodyPr>
          <a:lstStyle/>
          <a:p>
            <a:pPr marL="12700">
              <a:lnSpc>
                <a:spcPct val="100000"/>
              </a:lnSpc>
              <a:spcBef>
                <a:spcPts val="100"/>
              </a:spcBef>
              <a:tabLst>
                <a:tab pos="1108710" algn="l"/>
              </a:tabLst>
            </a:pPr>
            <a:r>
              <a:rPr sz="1200" spc="-5" dirty="0">
                <a:latin typeface="Arial"/>
                <a:cs typeface="Arial"/>
              </a:rPr>
              <a:t>actuellemen</a:t>
            </a:r>
            <a:r>
              <a:rPr sz="1200" dirty="0">
                <a:latin typeface="Arial"/>
                <a:cs typeface="Arial"/>
              </a:rPr>
              <a:t>t	</a:t>
            </a:r>
            <a:r>
              <a:rPr sz="1200" spc="-5" dirty="0">
                <a:latin typeface="Arial"/>
                <a:cs typeface="Arial"/>
              </a:rPr>
              <a:t>en</a:t>
            </a:r>
            <a:endParaRPr sz="1200">
              <a:latin typeface="Arial"/>
              <a:cs typeface="Arial"/>
            </a:endParaRPr>
          </a:p>
        </p:txBody>
      </p:sp>
      <p:sp>
        <p:nvSpPr>
          <p:cNvPr id="9" name="object 9"/>
          <p:cNvSpPr txBox="1"/>
          <p:nvPr/>
        </p:nvSpPr>
        <p:spPr>
          <a:xfrm>
            <a:off x="1813761" y="2955286"/>
            <a:ext cx="1142365" cy="383540"/>
          </a:xfrm>
          <a:prstGeom prst="rect">
            <a:avLst/>
          </a:prstGeom>
        </p:spPr>
        <p:txBody>
          <a:bodyPr vert="horz" wrap="square" lIns="0" tIns="24765" rIns="0" bIns="0" rtlCol="0">
            <a:spAutoFit/>
          </a:bodyPr>
          <a:lstStyle/>
          <a:p>
            <a:pPr marL="226060" marR="5080" indent="-213995">
              <a:lnSpc>
                <a:spcPts val="1380"/>
              </a:lnSpc>
              <a:spcBef>
                <a:spcPts val="195"/>
              </a:spcBef>
              <a:tabLst>
                <a:tab pos="787400" algn="l"/>
                <a:tab pos="985519" algn="l"/>
              </a:tabLst>
            </a:pPr>
            <a:r>
              <a:rPr sz="1200" spc="-5" dirty="0">
                <a:latin typeface="Arial"/>
                <a:cs typeface="Arial"/>
              </a:rPr>
              <a:t>satellites	de  service</a:t>
            </a:r>
            <a:r>
              <a:rPr sz="1200" dirty="0">
                <a:latin typeface="Arial"/>
                <a:cs typeface="Arial"/>
              </a:rPr>
              <a:t>,		</a:t>
            </a:r>
            <a:r>
              <a:rPr sz="1200" spc="-5" dirty="0">
                <a:latin typeface="Arial"/>
                <a:cs typeface="Arial"/>
              </a:rPr>
              <a:t>ils</a:t>
            </a:r>
            <a:endParaRPr sz="1200">
              <a:latin typeface="Arial"/>
              <a:cs typeface="Arial"/>
            </a:endParaRPr>
          </a:p>
        </p:txBody>
      </p:sp>
      <p:sp>
        <p:nvSpPr>
          <p:cNvPr id="10" name="object 10"/>
          <p:cNvSpPr txBox="1"/>
          <p:nvPr/>
        </p:nvSpPr>
        <p:spPr>
          <a:xfrm>
            <a:off x="2941752" y="2955286"/>
            <a:ext cx="1370330" cy="383540"/>
          </a:xfrm>
          <a:prstGeom prst="rect">
            <a:avLst/>
          </a:prstGeom>
        </p:spPr>
        <p:txBody>
          <a:bodyPr vert="horz" wrap="square" lIns="0" tIns="24765" rIns="0" bIns="0" rtlCol="0">
            <a:spAutoFit/>
          </a:bodyPr>
          <a:lstStyle/>
          <a:p>
            <a:pPr marL="234950" marR="5080" indent="-222885">
              <a:lnSpc>
                <a:spcPts val="1380"/>
              </a:lnSpc>
              <a:spcBef>
                <a:spcPts val="195"/>
              </a:spcBef>
              <a:tabLst>
                <a:tab pos="756920" algn="l"/>
              </a:tabLst>
            </a:pPr>
            <a:r>
              <a:rPr sz="1200" spc="-5" dirty="0">
                <a:latin typeface="Arial"/>
                <a:cs typeface="Arial"/>
              </a:rPr>
              <a:t>t</a:t>
            </a:r>
            <a:r>
              <a:rPr sz="1200" dirty="0">
                <a:latin typeface="Arial"/>
                <a:cs typeface="Arial"/>
              </a:rPr>
              <a:t>é</a:t>
            </a:r>
            <a:r>
              <a:rPr sz="1200" spc="-5" dirty="0">
                <a:latin typeface="Arial"/>
                <a:cs typeface="Arial"/>
              </a:rPr>
              <a:t>lécommunications  sont	presque</a:t>
            </a:r>
            <a:endParaRPr sz="1200">
              <a:latin typeface="Arial"/>
              <a:cs typeface="Arial"/>
            </a:endParaRPr>
          </a:p>
        </p:txBody>
      </p:sp>
      <p:sp>
        <p:nvSpPr>
          <p:cNvPr id="11" name="object 11"/>
          <p:cNvSpPr txBox="1"/>
          <p:nvPr/>
        </p:nvSpPr>
        <p:spPr>
          <a:xfrm>
            <a:off x="4469420" y="2955286"/>
            <a:ext cx="314325" cy="383540"/>
          </a:xfrm>
          <a:prstGeom prst="rect">
            <a:avLst/>
          </a:prstGeom>
        </p:spPr>
        <p:txBody>
          <a:bodyPr vert="horz" wrap="square" lIns="0" tIns="24765" rIns="0" bIns="0" rtlCol="0">
            <a:spAutoFit/>
          </a:bodyPr>
          <a:lstStyle/>
          <a:p>
            <a:pPr marL="12700" marR="5080" indent="-635">
              <a:lnSpc>
                <a:spcPts val="1380"/>
              </a:lnSpc>
              <a:spcBef>
                <a:spcPts val="195"/>
              </a:spcBef>
            </a:pPr>
            <a:r>
              <a:rPr sz="1200" spc="-5" dirty="0">
                <a:latin typeface="Arial"/>
                <a:cs typeface="Arial"/>
              </a:rPr>
              <a:t>sont  tous</a:t>
            </a:r>
            <a:endParaRPr sz="1200">
              <a:latin typeface="Arial"/>
              <a:cs typeface="Arial"/>
            </a:endParaRPr>
          </a:p>
        </p:txBody>
      </p:sp>
      <p:sp>
        <p:nvSpPr>
          <p:cNvPr id="12" name="object 12"/>
          <p:cNvSpPr txBox="1"/>
          <p:nvPr/>
        </p:nvSpPr>
        <p:spPr>
          <a:xfrm>
            <a:off x="527558" y="3305805"/>
            <a:ext cx="6506845" cy="27108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géostationnaires et positionnés </a:t>
            </a:r>
            <a:r>
              <a:rPr sz="1200" dirty="0">
                <a:latin typeface="Arial"/>
                <a:cs typeface="Arial"/>
              </a:rPr>
              <a:t>à </a:t>
            </a:r>
            <a:r>
              <a:rPr sz="1200" spc="-5" dirty="0">
                <a:latin typeface="Arial"/>
                <a:cs typeface="Arial"/>
              </a:rPr>
              <a:t>36 000</a:t>
            </a:r>
            <a:r>
              <a:rPr sz="1200" spc="10" dirty="0">
                <a:latin typeface="Arial"/>
                <a:cs typeface="Arial"/>
              </a:rPr>
              <a:t> </a:t>
            </a:r>
            <a:r>
              <a:rPr sz="1200" spc="-5" dirty="0">
                <a:latin typeface="Arial"/>
                <a:cs typeface="Arial"/>
              </a:rPr>
              <a:t>km.</a:t>
            </a:r>
            <a:endParaRPr sz="1200">
              <a:latin typeface="Arial"/>
              <a:cs typeface="Arial"/>
            </a:endParaRPr>
          </a:p>
          <a:p>
            <a:pPr>
              <a:lnSpc>
                <a:spcPct val="100000"/>
              </a:lnSpc>
              <a:spcBef>
                <a:spcPts val="45"/>
              </a:spcBef>
            </a:pPr>
            <a:endParaRPr sz="1150">
              <a:latin typeface="Arial"/>
              <a:cs typeface="Arial"/>
            </a:endParaRPr>
          </a:p>
          <a:p>
            <a:pPr marL="12700" marR="2254885">
              <a:lnSpc>
                <a:spcPct val="96500"/>
              </a:lnSpc>
            </a:pPr>
            <a:r>
              <a:rPr sz="1200" spc="-5" dirty="0">
                <a:latin typeface="Arial"/>
                <a:cs typeface="Arial"/>
              </a:rPr>
              <a:t>Dans cinq ans, il </a:t>
            </a:r>
            <a:r>
              <a:rPr sz="1200" dirty="0">
                <a:latin typeface="Arial"/>
                <a:cs typeface="Arial"/>
              </a:rPr>
              <a:t>y </a:t>
            </a:r>
            <a:r>
              <a:rPr sz="1200" spc="-5" dirty="0">
                <a:latin typeface="Arial"/>
                <a:cs typeface="Arial"/>
              </a:rPr>
              <a:t>en aura prés de 1000. La plupart de ces  commutateurs célestes seront sur des orbites basses, </a:t>
            </a:r>
            <a:r>
              <a:rPr sz="1200" dirty="0">
                <a:latin typeface="Arial"/>
                <a:cs typeface="Arial"/>
              </a:rPr>
              <a:t>à  </a:t>
            </a:r>
            <a:r>
              <a:rPr sz="1200" spc="-5" dirty="0">
                <a:latin typeface="Arial"/>
                <a:cs typeface="Arial"/>
              </a:rPr>
              <a:t>quelques centaines de kilomètres au-dessus de nos têtes,  permettant des échanges en quelques centièmes de seconde  (au lieu de </a:t>
            </a:r>
            <a:r>
              <a:rPr sz="1200" dirty="0">
                <a:latin typeface="Arial"/>
                <a:cs typeface="Arial"/>
              </a:rPr>
              <a:t>¼ </a:t>
            </a:r>
            <a:r>
              <a:rPr sz="1200" spc="-5" dirty="0">
                <a:latin typeface="Arial"/>
                <a:cs typeface="Arial"/>
              </a:rPr>
              <a:t>de seconde), avec des puissances plus faibles.  Grâce aux progrès technologiques issus des applications  militaires et faits sur les antennes complexes </a:t>
            </a:r>
            <a:r>
              <a:rPr sz="1200" dirty="0">
                <a:latin typeface="Arial"/>
                <a:cs typeface="Arial"/>
              </a:rPr>
              <a:t>à </a:t>
            </a:r>
            <a:r>
              <a:rPr sz="1200" spc="-5" dirty="0">
                <a:latin typeface="Arial"/>
                <a:cs typeface="Arial"/>
              </a:rPr>
              <a:t>conjugaison de  phase (pilotées par </a:t>
            </a:r>
            <a:r>
              <a:rPr sz="1200" spc="-5" dirty="0">
                <a:latin typeface="Symbol"/>
                <a:cs typeface="Symbol"/>
              </a:rPr>
              <a:t></a:t>
            </a:r>
            <a:r>
              <a:rPr sz="1200" spc="-5" dirty="0">
                <a:latin typeface="Arial"/>
                <a:cs typeface="Arial"/>
              </a:rPr>
              <a:t>ordinateur), on pourra </a:t>
            </a:r>
            <a:r>
              <a:rPr sz="1200" dirty="0">
                <a:latin typeface="Arial"/>
                <a:cs typeface="Arial"/>
              </a:rPr>
              <a:t>travailler </a:t>
            </a:r>
            <a:r>
              <a:rPr sz="1200" spc="-5" dirty="0">
                <a:latin typeface="Arial"/>
                <a:cs typeface="Arial"/>
              </a:rPr>
              <a:t>sur des  fréquences encore plus élevées avec des débits de plus en  plus grands.</a:t>
            </a:r>
            <a:endParaRPr sz="1200">
              <a:latin typeface="Arial"/>
              <a:cs typeface="Arial"/>
            </a:endParaRPr>
          </a:p>
          <a:p>
            <a:pPr>
              <a:lnSpc>
                <a:spcPct val="100000"/>
              </a:lnSpc>
              <a:spcBef>
                <a:spcPts val="45"/>
              </a:spcBef>
            </a:pPr>
            <a:endParaRPr sz="1450">
              <a:latin typeface="Arial"/>
              <a:cs typeface="Arial"/>
            </a:endParaRPr>
          </a:p>
          <a:p>
            <a:pPr marL="12700" marR="5080">
              <a:lnSpc>
                <a:spcPts val="1380"/>
              </a:lnSpc>
            </a:pPr>
            <a:r>
              <a:rPr sz="1200" spc="-5" dirty="0">
                <a:solidFill>
                  <a:srgbClr val="0000FF"/>
                </a:solidFill>
                <a:latin typeface="Arial"/>
                <a:cs typeface="Arial"/>
              </a:rPr>
              <a:t>Assurément, aujourd’hui comme dans le passé, mobilité et communication sont des </a:t>
            </a:r>
            <a:r>
              <a:rPr sz="1200" dirty="0">
                <a:solidFill>
                  <a:srgbClr val="0000FF"/>
                </a:solidFill>
                <a:latin typeface="Arial"/>
                <a:cs typeface="Arial"/>
              </a:rPr>
              <a:t>facteurs </a:t>
            </a:r>
            <a:r>
              <a:rPr sz="1200" spc="-5" dirty="0">
                <a:solidFill>
                  <a:srgbClr val="0000FF"/>
                </a:solidFill>
                <a:latin typeface="Arial"/>
                <a:cs typeface="Arial"/>
              </a:rPr>
              <a:t>de  développement, qui continueront leur mutation dans</a:t>
            </a:r>
            <a:r>
              <a:rPr sz="1200" spc="15" dirty="0">
                <a:solidFill>
                  <a:srgbClr val="0000FF"/>
                </a:solidFill>
                <a:latin typeface="Arial"/>
                <a:cs typeface="Arial"/>
              </a:rPr>
              <a:t> </a:t>
            </a:r>
            <a:r>
              <a:rPr sz="1200" spc="-5" dirty="0">
                <a:solidFill>
                  <a:srgbClr val="0000FF"/>
                </a:solidFill>
                <a:latin typeface="Arial"/>
                <a:cs typeface="Arial"/>
              </a:rPr>
              <a:t>l’avenir.</a:t>
            </a:r>
            <a:endParaRPr sz="1200">
              <a:latin typeface="Arial"/>
              <a:cs typeface="Arial"/>
            </a:endParaRPr>
          </a:p>
        </p:txBody>
      </p:sp>
      <p:grpSp>
        <p:nvGrpSpPr>
          <p:cNvPr id="13" name="object 13"/>
          <p:cNvGrpSpPr/>
          <p:nvPr/>
        </p:nvGrpSpPr>
        <p:grpSpPr>
          <a:xfrm>
            <a:off x="4914900" y="3582161"/>
            <a:ext cx="2106930" cy="1925320"/>
            <a:chOff x="4914900" y="3582161"/>
            <a:chExt cx="2106930" cy="1925320"/>
          </a:xfrm>
        </p:grpSpPr>
        <p:sp>
          <p:nvSpPr>
            <p:cNvPr id="14" name="object 14"/>
            <p:cNvSpPr/>
            <p:nvPr/>
          </p:nvSpPr>
          <p:spPr>
            <a:xfrm>
              <a:off x="4919472" y="3586733"/>
              <a:ext cx="2098040" cy="1915795"/>
            </a:xfrm>
            <a:custGeom>
              <a:avLst/>
              <a:gdLst/>
              <a:ahLst/>
              <a:cxnLst/>
              <a:rect l="l" t="t" r="r" b="b"/>
              <a:pathLst>
                <a:path w="2098040" h="1915795">
                  <a:moveTo>
                    <a:pt x="0" y="1915668"/>
                  </a:moveTo>
                  <a:lnTo>
                    <a:pt x="2097785" y="1915668"/>
                  </a:lnTo>
                  <a:lnTo>
                    <a:pt x="2097785" y="0"/>
                  </a:lnTo>
                  <a:lnTo>
                    <a:pt x="0" y="0"/>
                  </a:lnTo>
                  <a:lnTo>
                    <a:pt x="0" y="1915668"/>
                  </a:lnTo>
                  <a:close/>
                </a:path>
              </a:pathLst>
            </a:custGeom>
            <a:ln w="9144">
              <a:solidFill>
                <a:srgbClr val="FF0000"/>
              </a:solidFill>
            </a:ln>
          </p:spPr>
          <p:txBody>
            <a:bodyPr wrap="square" lIns="0" tIns="0" rIns="0" bIns="0" rtlCol="0"/>
            <a:lstStyle/>
            <a:p>
              <a:endParaRPr/>
            </a:p>
          </p:txBody>
        </p:sp>
        <p:sp>
          <p:nvSpPr>
            <p:cNvPr id="15" name="object 15"/>
            <p:cNvSpPr/>
            <p:nvPr/>
          </p:nvSpPr>
          <p:spPr>
            <a:xfrm>
              <a:off x="5015484" y="3637022"/>
              <a:ext cx="1901952" cy="1812036"/>
            </a:xfrm>
            <a:prstGeom prst="rect">
              <a:avLst/>
            </a:prstGeom>
            <a:blipFill>
              <a:blip r:embed="rId3" cstate="print"/>
              <a:stretch>
                <a:fillRect/>
              </a:stretch>
            </a:blipFill>
          </p:spPr>
          <p:txBody>
            <a:bodyPr wrap="square" lIns="0" tIns="0" rIns="0" bIns="0" rtlCol="0"/>
            <a:lstStyle/>
            <a:p>
              <a:endParaRPr/>
            </a:p>
          </p:txBody>
        </p:sp>
      </p:grpSp>
      <p:sp>
        <p:nvSpPr>
          <p:cNvPr id="16" name="object 16"/>
          <p:cNvSpPr/>
          <p:nvPr/>
        </p:nvSpPr>
        <p:spPr>
          <a:xfrm>
            <a:off x="4914900" y="808481"/>
            <a:ext cx="2108454" cy="2577846"/>
          </a:xfrm>
          <a:prstGeom prst="rect">
            <a:avLst/>
          </a:prstGeom>
          <a:blipFill>
            <a:blip r:embed="rId4" cstate="print"/>
            <a:stretch>
              <a:fillRect/>
            </a:stretch>
          </a:blipFill>
        </p:spPr>
        <p:txBody>
          <a:bodyPr wrap="square" lIns="0" tIns="0" rIns="0" bIns="0" rtlCol="0"/>
          <a:lstStyle/>
          <a:p>
            <a:endParaRPr/>
          </a:p>
        </p:txBody>
      </p:sp>
      <p:grpSp>
        <p:nvGrpSpPr>
          <p:cNvPr id="17" name="object 17"/>
          <p:cNvGrpSpPr/>
          <p:nvPr/>
        </p:nvGrpSpPr>
        <p:grpSpPr>
          <a:xfrm>
            <a:off x="2079498" y="6234680"/>
            <a:ext cx="3020695" cy="2978785"/>
            <a:chOff x="2079498" y="6234680"/>
            <a:chExt cx="3020695" cy="2978785"/>
          </a:xfrm>
        </p:grpSpPr>
        <p:sp>
          <p:nvSpPr>
            <p:cNvPr id="18" name="object 18"/>
            <p:cNvSpPr/>
            <p:nvPr/>
          </p:nvSpPr>
          <p:spPr>
            <a:xfrm>
              <a:off x="2079498" y="8476488"/>
              <a:ext cx="2326386" cy="736854"/>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3384804" y="6234680"/>
              <a:ext cx="1715262" cy="603503"/>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2856738" y="6765798"/>
              <a:ext cx="1230630" cy="1774189"/>
            </a:xfrm>
            <a:custGeom>
              <a:avLst/>
              <a:gdLst/>
              <a:ahLst/>
              <a:cxnLst/>
              <a:rect l="l" t="t" r="r" b="b"/>
              <a:pathLst>
                <a:path w="1230629" h="1774190">
                  <a:moveTo>
                    <a:pt x="0" y="1773935"/>
                  </a:moveTo>
                  <a:lnTo>
                    <a:pt x="1230629" y="0"/>
                  </a:lnTo>
                </a:path>
              </a:pathLst>
            </a:custGeom>
            <a:ln w="9143">
              <a:solidFill>
                <a:srgbClr val="0000FF"/>
              </a:solidFill>
              <a:prstDash val="sysDash"/>
            </a:ln>
          </p:spPr>
          <p:txBody>
            <a:bodyPr wrap="square" lIns="0" tIns="0" rIns="0" bIns="0" rtlCol="0"/>
            <a:lstStyle/>
            <a:p>
              <a:endParaRPr/>
            </a:p>
          </p:txBody>
        </p:sp>
      </p:grpSp>
      <p:sp>
        <p:nvSpPr>
          <p:cNvPr id="21" name="object 21"/>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22" name="object 22"/>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30</a:t>
            </a:fld>
            <a:r>
              <a:rPr spc="-5" dirty="0"/>
              <a:t>/30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p:nvPr/>
        </p:nvSpPr>
        <p:spPr>
          <a:xfrm>
            <a:off x="540258" y="3941064"/>
            <a:ext cx="338455" cy="175260"/>
          </a:xfrm>
          <a:custGeom>
            <a:avLst/>
            <a:gdLst/>
            <a:ahLst/>
            <a:cxnLst/>
            <a:rect l="l" t="t" r="r" b="b"/>
            <a:pathLst>
              <a:path w="338455" h="175260">
                <a:moveTo>
                  <a:pt x="338328" y="0"/>
                </a:moveTo>
                <a:lnTo>
                  <a:pt x="0" y="0"/>
                </a:lnTo>
                <a:lnTo>
                  <a:pt x="0" y="175259"/>
                </a:lnTo>
                <a:lnTo>
                  <a:pt x="338328" y="175259"/>
                </a:lnTo>
                <a:lnTo>
                  <a:pt x="338328" y="0"/>
                </a:lnTo>
                <a:close/>
              </a:path>
            </a:pathLst>
          </a:custGeom>
          <a:solidFill>
            <a:srgbClr val="FFFF00"/>
          </a:solidFill>
        </p:spPr>
        <p:txBody>
          <a:bodyPr wrap="square" lIns="0" tIns="0" rIns="0" bIns="0" rtlCol="0"/>
          <a:lstStyle/>
          <a:p>
            <a:endParaRPr/>
          </a:p>
        </p:txBody>
      </p:sp>
      <p:sp>
        <p:nvSpPr>
          <p:cNvPr id="7" name="object 7"/>
          <p:cNvSpPr/>
          <p:nvPr/>
        </p:nvSpPr>
        <p:spPr>
          <a:xfrm>
            <a:off x="790194" y="4291584"/>
            <a:ext cx="338455" cy="175260"/>
          </a:xfrm>
          <a:custGeom>
            <a:avLst/>
            <a:gdLst/>
            <a:ahLst/>
            <a:cxnLst/>
            <a:rect l="l" t="t" r="r" b="b"/>
            <a:pathLst>
              <a:path w="338455" h="175260">
                <a:moveTo>
                  <a:pt x="338328" y="0"/>
                </a:moveTo>
                <a:lnTo>
                  <a:pt x="0" y="0"/>
                </a:lnTo>
                <a:lnTo>
                  <a:pt x="0" y="175260"/>
                </a:lnTo>
                <a:lnTo>
                  <a:pt x="338328" y="175260"/>
                </a:lnTo>
                <a:lnTo>
                  <a:pt x="338328" y="0"/>
                </a:lnTo>
                <a:close/>
              </a:path>
            </a:pathLst>
          </a:custGeom>
          <a:solidFill>
            <a:srgbClr val="FFFF00"/>
          </a:solidFill>
        </p:spPr>
        <p:txBody>
          <a:bodyPr wrap="square" lIns="0" tIns="0" rIns="0" bIns="0" rtlCol="0"/>
          <a:lstStyle/>
          <a:p>
            <a:endParaRPr/>
          </a:p>
        </p:txBody>
      </p:sp>
      <p:sp>
        <p:nvSpPr>
          <p:cNvPr id="8" name="object 8"/>
          <p:cNvSpPr/>
          <p:nvPr/>
        </p:nvSpPr>
        <p:spPr>
          <a:xfrm>
            <a:off x="4725161" y="6621780"/>
            <a:ext cx="338455" cy="175260"/>
          </a:xfrm>
          <a:custGeom>
            <a:avLst/>
            <a:gdLst/>
            <a:ahLst/>
            <a:cxnLst/>
            <a:rect l="l" t="t" r="r" b="b"/>
            <a:pathLst>
              <a:path w="338454" h="175259">
                <a:moveTo>
                  <a:pt x="338327" y="0"/>
                </a:moveTo>
                <a:lnTo>
                  <a:pt x="0" y="0"/>
                </a:lnTo>
                <a:lnTo>
                  <a:pt x="0" y="175260"/>
                </a:lnTo>
                <a:lnTo>
                  <a:pt x="338327" y="175260"/>
                </a:lnTo>
                <a:lnTo>
                  <a:pt x="338327" y="0"/>
                </a:lnTo>
                <a:close/>
              </a:path>
            </a:pathLst>
          </a:custGeom>
          <a:solidFill>
            <a:srgbClr val="FFFF00"/>
          </a:solidFill>
        </p:spPr>
        <p:txBody>
          <a:bodyPr wrap="square" lIns="0" tIns="0" rIns="0" bIns="0" rtlCol="0"/>
          <a:lstStyle/>
          <a:p>
            <a:endParaRPr/>
          </a:p>
        </p:txBody>
      </p:sp>
      <p:sp>
        <p:nvSpPr>
          <p:cNvPr id="9" name="object 9"/>
          <p:cNvSpPr txBox="1"/>
          <p:nvPr/>
        </p:nvSpPr>
        <p:spPr>
          <a:xfrm>
            <a:off x="527558" y="700528"/>
            <a:ext cx="6507480" cy="7125334"/>
          </a:xfrm>
          <a:prstGeom prst="rect">
            <a:avLst/>
          </a:prstGeom>
        </p:spPr>
        <p:txBody>
          <a:bodyPr vert="horz" wrap="square" lIns="0" tIns="12700" rIns="0" bIns="0" rtlCol="0">
            <a:spAutoFit/>
          </a:bodyPr>
          <a:lstStyle/>
          <a:p>
            <a:pPr marL="348615" lvl="1" indent="-336550">
              <a:lnSpc>
                <a:spcPct val="100000"/>
              </a:lnSpc>
              <a:spcBef>
                <a:spcPts val="100"/>
              </a:spcBef>
              <a:buAutoNum type="arabicPeriod" startAt="5"/>
              <a:tabLst>
                <a:tab pos="349250" algn="l"/>
              </a:tabLst>
            </a:pPr>
            <a:r>
              <a:rPr sz="1200" b="1" u="heavy" dirty="0">
                <a:solidFill>
                  <a:srgbClr val="0000FF"/>
                </a:solidFill>
                <a:uFill>
                  <a:solidFill>
                    <a:srgbClr val="0000FF"/>
                  </a:solidFill>
                </a:uFill>
                <a:latin typeface="Comic Sans MS"/>
                <a:cs typeface="Comic Sans MS"/>
              </a:rPr>
              <a:t>La</a:t>
            </a:r>
            <a:r>
              <a:rPr sz="1200" b="1" u="heavy" spc="-5" dirty="0">
                <a:solidFill>
                  <a:srgbClr val="0000FF"/>
                </a:solidFill>
                <a:uFill>
                  <a:solidFill>
                    <a:srgbClr val="0000FF"/>
                  </a:solidFill>
                </a:uFill>
                <a:latin typeface="Comic Sans MS"/>
                <a:cs typeface="Comic Sans MS"/>
              </a:rPr>
              <a:t> radio</a:t>
            </a:r>
            <a:endParaRPr sz="1200" dirty="0">
              <a:latin typeface="Comic Sans MS"/>
              <a:cs typeface="Comic Sans MS"/>
            </a:endParaRPr>
          </a:p>
          <a:p>
            <a:pPr marL="1363345" marR="5715" algn="just">
              <a:lnSpc>
                <a:spcPts val="1380"/>
              </a:lnSpc>
              <a:spcBef>
                <a:spcPts val="120"/>
              </a:spcBef>
            </a:pPr>
            <a:r>
              <a:rPr sz="1200" spc="-5" dirty="0">
                <a:latin typeface="Arial"/>
                <a:cs typeface="Arial"/>
              </a:rPr>
              <a:t>Mais le fil de cuivre qui était </a:t>
            </a:r>
            <a:r>
              <a:rPr sz="1200" dirty="0">
                <a:latin typeface="Arial"/>
                <a:cs typeface="Arial"/>
              </a:rPr>
              <a:t>à </a:t>
            </a:r>
            <a:r>
              <a:rPr sz="1200" spc="-5" dirty="0">
                <a:latin typeface="Arial"/>
                <a:cs typeface="Arial"/>
              </a:rPr>
              <a:t>la base même de ces dispositifs de  communication était </a:t>
            </a:r>
            <a:r>
              <a:rPr sz="1200" dirty="0">
                <a:latin typeface="Arial"/>
                <a:cs typeface="Arial"/>
              </a:rPr>
              <a:t>très </a:t>
            </a:r>
            <a:r>
              <a:rPr sz="1200" spc="-5" dirty="0">
                <a:latin typeface="Arial"/>
                <a:cs typeface="Arial"/>
              </a:rPr>
              <a:t>pénalisant </a:t>
            </a:r>
            <a:r>
              <a:rPr sz="1200" dirty="0">
                <a:latin typeface="Arial"/>
                <a:cs typeface="Arial"/>
              </a:rPr>
              <a:t>: </a:t>
            </a:r>
            <a:r>
              <a:rPr sz="1200" spc="-5" dirty="0">
                <a:latin typeface="Arial"/>
                <a:cs typeface="Arial"/>
              </a:rPr>
              <a:t>coûts de construction et de  maintenance </a:t>
            </a:r>
            <a:r>
              <a:rPr sz="1200" dirty="0">
                <a:latin typeface="Arial"/>
                <a:cs typeface="Arial"/>
              </a:rPr>
              <a:t>très </a:t>
            </a:r>
            <a:r>
              <a:rPr sz="1200" spc="-5" dirty="0">
                <a:latin typeface="Arial"/>
                <a:cs typeface="Arial"/>
              </a:rPr>
              <a:t>importants, impossibilité de communiquer avec un bateau  en mer… La découverte des ondes hertziennes allait ouvrir l'ère du "sans  </a:t>
            </a:r>
            <a:r>
              <a:rPr sz="1200" dirty="0">
                <a:latin typeface="Arial"/>
                <a:cs typeface="Arial"/>
              </a:rPr>
              <a:t>fil" </a:t>
            </a:r>
            <a:r>
              <a:rPr sz="1200" spc="-5" dirty="0">
                <a:latin typeface="Arial"/>
                <a:cs typeface="Arial"/>
              </a:rPr>
              <a:t>et </a:t>
            </a:r>
            <a:r>
              <a:rPr sz="1200" dirty="0">
                <a:latin typeface="Arial"/>
                <a:cs typeface="Arial"/>
              </a:rPr>
              <a:t>métamorphoser </a:t>
            </a:r>
            <a:r>
              <a:rPr sz="1200" spc="-5" dirty="0">
                <a:latin typeface="Arial"/>
                <a:cs typeface="Arial"/>
              </a:rPr>
              <a:t>les lourds, fragiles et coûteux câbles de cuivre en  liaisons invisibles que constituent les ondes</a:t>
            </a:r>
            <a:r>
              <a:rPr sz="1200" spc="5" dirty="0">
                <a:latin typeface="Arial"/>
                <a:cs typeface="Arial"/>
              </a:rPr>
              <a:t> </a:t>
            </a:r>
            <a:r>
              <a:rPr sz="1200" spc="-5" dirty="0">
                <a:latin typeface="Arial"/>
                <a:cs typeface="Arial"/>
              </a:rPr>
              <a:t>électromagnétiques.</a:t>
            </a:r>
            <a:endParaRPr sz="1200" dirty="0">
              <a:latin typeface="Arial"/>
              <a:cs typeface="Arial"/>
            </a:endParaRPr>
          </a:p>
          <a:p>
            <a:pPr marL="12700" marR="1445895" algn="just">
              <a:lnSpc>
                <a:spcPts val="1380"/>
              </a:lnSpc>
            </a:pPr>
            <a:r>
              <a:rPr sz="1200" spc="-5" dirty="0">
                <a:latin typeface="Arial"/>
                <a:cs typeface="Arial"/>
              </a:rPr>
              <a:t>MARCONI </a:t>
            </a:r>
            <a:r>
              <a:rPr sz="1200" dirty="0">
                <a:latin typeface="Arial"/>
                <a:cs typeface="Arial"/>
              </a:rPr>
              <a:t>Guglielmo </a:t>
            </a:r>
            <a:r>
              <a:rPr sz="1200" spc="-5" dirty="0">
                <a:latin typeface="Arial"/>
                <a:cs typeface="Arial"/>
              </a:rPr>
              <a:t>(Italo-Irlandais) est reconnu comme l’inventeur de la  radio sans fil. Il permit </a:t>
            </a:r>
            <a:r>
              <a:rPr sz="1200" dirty="0">
                <a:latin typeface="Arial"/>
                <a:cs typeface="Arial"/>
              </a:rPr>
              <a:t>à </a:t>
            </a:r>
            <a:r>
              <a:rPr sz="1200" spc="-5" dirty="0">
                <a:latin typeface="Arial"/>
                <a:cs typeface="Arial"/>
              </a:rPr>
              <a:t>plusieurs </a:t>
            </a:r>
            <a:r>
              <a:rPr sz="1200" dirty="0">
                <a:latin typeface="Arial"/>
                <a:cs typeface="Arial"/>
              </a:rPr>
              <a:t>stations </a:t>
            </a:r>
            <a:r>
              <a:rPr sz="1200" spc="-5" dirty="0">
                <a:latin typeface="Arial"/>
                <a:cs typeface="Arial"/>
              </a:rPr>
              <a:t>d’émettre </a:t>
            </a:r>
            <a:r>
              <a:rPr sz="1200" dirty="0">
                <a:latin typeface="Arial"/>
                <a:cs typeface="Arial"/>
              </a:rPr>
              <a:t>simultanément, </a:t>
            </a:r>
            <a:r>
              <a:rPr sz="1200" spc="-5" dirty="0">
                <a:latin typeface="Arial"/>
                <a:cs typeface="Arial"/>
              </a:rPr>
              <a:t>et  sans interférence, sur des longueurs d’ondes différentes. En 1921 des  émissions expérimentales sont diffusées depuis la Tour Eiffel d’où sont  </a:t>
            </a:r>
            <a:r>
              <a:rPr sz="1200" dirty="0">
                <a:latin typeface="Arial"/>
                <a:cs typeface="Arial"/>
              </a:rPr>
              <a:t>transmis </a:t>
            </a:r>
            <a:r>
              <a:rPr sz="1200" spc="-5" dirty="0">
                <a:latin typeface="Arial"/>
                <a:cs typeface="Arial"/>
              </a:rPr>
              <a:t>les premiers journaux parlés et émissions musicales en direct.</a:t>
            </a:r>
            <a:endParaRPr sz="1200" dirty="0">
              <a:latin typeface="Arial"/>
              <a:cs typeface="Arial"/>
            </a:endParaRPr>
          </a:p>
          <a:p>
            <a:pPr marL="348615" lvl="1" indent="-336550">
              <a:lnSpc>
                <a:spcPct val="100000"/>
              </a:lnSpc>
              <a:spcBef>
                <a:spcPts val="1030"/>
              </a:spcBef>
              <a:buAutoNum type="arabicPeriod" startAt="6"/>
              <a:tabLst>
                <a:tab pos="349250" algn="l"/>
              </a:tabLst>
            </a:pPr>
            <a:r>
              <a:rPr sz="1200" b="1" u="heavy" dirty="0">
                <a:solidFill>
                  <a:srgbClr val="0000FF"/>
                </a:solidFill>
                <a:uFill>
                  <a:solidFill>
                    <a:srgbClr val="0000FF"/>
                  </a:solidFill>
                </a:uFill>
                <a:latin typeface="Comic Sans MS"/>
                <a:cs typeface="Comic Sans MS"/>
              </a:rPr>
              <a:t>La</a:t>
            </a:r>
            <a:r>
              <a:rPr sz="1200" b="1" u="heavy" spc="-5" dirty="0">
                <a:solidFill>
                  <a:srgbClr val="0000FF"/>
                </a:solidFill>
                <a:uFill>
                  <a:solidFill>
                    <a:srgbClr val="0000FF"/>
                  </a:solidFill>
                </a:uFill>
                <a:latin typeface="Comic Sans MS"/>
                <a:cs typeface="Comic Sans MS"/>
              </a:rPr>
              <a:t> télévision</a:t>
            </a:r>
            <a:endParaRPr sz="1200" dirty="0">
              <a:latin typeface="Comic Sans MS"/>
              <a:cs typeface="Comic Sans MS"/>
            </a:endParaRPr>
          </a:p>
          <a:p>
            <a:pPr marL="12700" marR="1535430" algn="just">
              <a:lnSpc>
                <a:spcPts val="1380"/>
              </a:lnSpc>
              <a:spcBef>
                <a:spcPts val="690"/>
              </a:spcBef>
            </a:pPr>
            <a:r>
              <a:rPr sz="1200" spc="-5" dirty="0">
                <a:latin typeface="Arial"/>
                <a:cs typeface="Arial"/>
              </a:rPr>
              <a:t>C'est dans les années 1920 que les premiers prototypes de télévision  apparaissent. En 1929, la BBC émet des émissions expérimentales  malgré des images de mauvaise</a:t>
            </a:r>
            <a:r>
              <a:rPr sz="1200" spc="10" dirty="0">
                <a:latin typeface="Arial"/>
                <a:cs typeface="Arial"/>
              </a:rPr>
              <a:t> </a:t>
            </a:r>
            <a:r>
              <a:rPr sz="1200" spc="-5" dirty="0">
                <a:latin typeface="Arial"/>
                <a:cs typeface="Arial"/>
              </a:rPr>
              <a:t>qualité.</a:t>
            </a:r>
            <a:endParaRPr sz="1200" dirty="0">
              <a:latin typeface="Arial"/>
              <a:cs typeface="Arial"/>
            </a:endParaRPr>
          </a:p>
          <a:p>
            <a:pPr marL="12700" marR="1535430" algn="just">
              <a:lnSpc>
                <a:spcPts val="1380"/>
              </a:lnSpc>
            </a:pPr>
            <a:r>
              <a:rPr sz="1200" spc="-5" dirty="0">
                <a:latin typeface="Arial"/>
                <a:cs typeface="Arial"/>
              </a:rPr>
              <a:t>En France, les émissions de télévision sont quotidiennes </a:t>
            </a:r>
            <a:r>
              <a:rPr sz="1200" dirty="0">
                <a:latin typeface="Arial"/>
                <a:cs typeface="Arial"/>
              </a:rPr>
              <a:t>à </a:t>
            </a:r>
            <a:r>
              <a:rPr sz="1200" spc="-5" dirty="0">
                <a:latin typeface="Arial"/>
                <a:cs typeface="Arial"/>
              </a:rPr>
              <a:t>partir de  1938, mais en cette période de pré-guerre le public n'est pas au rendez-  vous (200 récepteurs commercialisés contre 20 000 en</a:t>
            </a:r>
            <a:r>
              <a:rPr sz="1200" spc="5" dirty="0">
                <a:latin typeface="Arial"/>
                <a:cs typeface="Arial"/>
              </a:rPr>
              <a:t> </a:t>
            </a:r>
            <a:r>
              <a:rPr sz="1200" spc="-5" dirty="0">
                <a:latin typeface="Arial"/>
                <a:cs typeface="Arial"/>
              </a:rPr>
              <a:t>Angleterre).</a:t>
            </a:r>
            <a:endParaRPr sz="1200" dirty="0">
              <a:latin typeface="Arial"/>
              <a:cs typeface="Arial"/>
            </a:endParaRPr>
          </a:p>
          <a:p>
            <a:pPr marL="12700" marR="6985" algn="just">
              <a:lnSpc>
                <a:spcPts val="1380"/>
              </a:lnSpc>
            </a:pPr>
            <a:r>
              <a:rPr sz="1200" spc="-5" dirty="0">
                <a:latin typeface="Arial"/>
                <a:cs typeface="Arial"/>
              </a:rPr>
              <a:t>En 1947, </a:t>
            </a:r>
            <a:r>
              <a:rPr sz="1200" dirty="0">
                <a:latin typeface="Arial"/>
                <a:cs typeface="Arial"/>
              </a:rPr>
              <a:t>3 </a:t>
            </a:r>
            <a:r>
              <a:rPr sz="1200" spc="-5" dirty="0" err="1">
                <a:latin typeface="Arial"/>
                <a:cs typeface="Arial"/>
              </a:rPr>
              <a:t>Américains</a:t>
            </a:r>
            <a:r>
              <a:rPr sz="1200" spc="-5" dirty="0">
                <a:latin typeface="Arial"/>
                <a:cs typeface="Arial"/>
              </a:rPr>
              <a:t> </a:t>
            </a:r>
            <a:r>
              <a:rPr sz="1200" spc="-5" dirty="0" err="1" smtClean="0">
                <a:latin typeface="Arial"/>
                <a:cs typeface="Arial"/>
              </a:rPr>
              <a:t>inventent</a:t>
            </a:r>
            <a:r>
              <a:rPr sz="1200" spc="-5" dirty="0" smtClean="0">
                <a:latin typeface="Arial"/>
                <a:cs typeface="Arial"/>
              </a:rPr>
              <a:t> le transistor, qui </a:t>
            </a:r>
            <a:r>
              <a:rPr sz="1200" spc="-5" dirty="0" err="1" smtClean="0">
                <a:latin typeface="Arial"/>
                <a:cs typeface="Arial"/>
              </a:rPr>
              <a:t>peu</a:t>
            </a:r>
            <a:r>
              <a:rPr sz="1200" spc="-5" dirty="0" smtClean="0">
                <a:latin typeface="Arial"/>
                <a:cs typeface="Arial"/>
              </a:rPr>
              <a:t> </a:t>
            </a:r>
            <a:r>
              <a:rPr sz="1200" dirty="0" smtClean="0">
                <a:latin typeface="Arial"/>
                <a:cs typeface="Arial"/>
              </a:rPr>
              <a:t>à </a:t>
            </a:r>
            <a:r>
              <a:rPr sz="1200" spc="-5" dirty="0" err="1" smtClean="0">
                <a:latin typeface="Arial"/>
                <a:cs typeface="Arial"/>
              </a:rPr>
              <a:t>peu</a:t>
            </a:r>
            <a:r>
              <a:rPr sz="1200" spc="-5" dirty="0" smtClean="0">
                <a:latin typeface="Arial"/>
                <a:cs typeface="Arial"/>
              </a:rPr>
              <a:t> </a:t>
            </a:r>
            <a:r>
              <a:rPr sz="1200" spc="-5" dirty="0" err="1" smtClean="0">
                <a:latin typeface="Arial"/>
                <a:cs typeface="Arial"/>
              </a:rPr>
              <a:t>va</a:t>
            </a:r>
            <a:r>
              <a:rPr sz="1200" spc="-5" dirty="0" smtClean="0">
                <a:latin typeface="Arial"/>
                <a:cs typeface="Arial"/>
              </a:rPr>
              <a:t> </a:t>
            </a:r>
            <a:r>
              <a:rPr sz="1200" spc="-5" dirty="0" err="1" smtClean="0">
                <a:latin typeface="Arial"/>
                <a:cs typeface="Arial"/>
              </a:rPr>
              <a:t>détrôner</a:t>
            </a:r>
            <a:r>
              <a:rPr sz="1200" spc="-5" dirty="0" smtClean="0">
                <a:latin typeface="Arial"/>
                <a:cs typeface="Arial"/>
              </a:rPr>
              <a:t> les </a:t>
            </a:r>
            <a:r>
              <a:rPr sz="1200" spc="-5" dirty="0" err="1" smtClean="0">
                <a:latin typeface="Arial"/>
                <a:cs typeface="Arial"/>
              </a:rPr>
              <a:t>lampes</a:t>
            </a:r>
            <a:r>
              <a:rPr sz="1200" spc="-5" dirty="0" smtClean="0">
                <a:latin typeface="Arial"/>
                <a:cs typeface="Arial"/>
              </a:rPr>
              <a:t>, et faire  </a:t>
            </a:r>
            <a:r>
              <a:rPr sz="1200" spc="-5" dirty="0" err="1" smtClean="0">
                <a:latin typeface="Arial"/>
                <a:cs typeface="Arial"/>
              </a:rPr>
              <a:t>accélérer</a:t>
            </a:r>
            <a:r>
              <a:rPr sz="1200" spc="-5" dirty="0" smtClean="0">
                <a:latin typeface="Arial"/>
                <a:cs typeface="Arial"/>
              </a:rPr>
              <a:t> les </a:t>
            </a:r>
            <a:r>
              <a:rPr sz="1200" spc="-5" dirty="0" err="1" smtClean="0">
                <a:latin typeface="Arial"/>
                <a:cs typeface="Arial"/>
              </a:rPr>
              <a:t>évolutions</a:t>
            </a:r>
            <a:r>
              <a:rPr sz="1200" spc="5" dirty="0" smtClean="0">
                <a:latin typeface="Arial"/>
                <a:cs typeface="Arial"/>
              </a:rPr>
              <a:t> </a:t>
            </a:r>
            <a:r>
              <a:rPr sz="1200" spc="-5" dirty="0" smtClean="0">
                <a:latin typeface="Arial"/>
                <a:cs typeface="Arial"/>
              </a:rPr>
              <a:t>techniques.</a:t>
            </a:r>
            <a:endParaRPr sz="1200" dirty="0" smtClean="0">
              <a:latin typeface="Arial"/>
              <a:cs typeface="Arial"/>
            </a:endParaRPr>
          </a:p>
          <a:p>
            <a:pPr marL="12700" marR="6985" algn="just">
              <a:lnSpc>
                <a:spcPts val="1380"/>
              </a:lnSpc>
            </a:pPr>
            <a:r>
              <a:rPr sz="1200" spc="-5" dirty="0" err="1" smtClean="0">
                <a:latin typeface="Arial"/>
                <a:cs typeface="Arial"/>
              </a:rPr>
              <a:t>Dans</a:t>
            </a:r>
            <a:r>
              <a:rPr sz="1200" spc="-5" dirty="0" smtClean="0">
                <a:latin typeface="Arial"/>
                <a:cs typeface="Arial"/>
              </a:rPr>
              <a:t> </a:t>
            </a:r>
            <a:r>
              <a:rPr sz="1200" spc="-5" dirty="0" err="1" smtClean="0">
                <a:latin typeface="Arial"/>
                <a:cs typeface="Arial"/>
              </a:rPr>
              <a:t>l'histoire</a:t>
            </a:r>
            <a:r>
              <a:rPr sz="1200" spc="-5" dirty="0" smtClean="0">
                <a:latin typeface="Arial"/>
                <a:cs typeface="Arial"/>
              </a:rPr>
              <a:t> de la </a:t>
            </a:r>
            <a:r>
              <a:rPr sz="1200" spc="-5" dirty="0" err="1" smtClean="0">
                <a:latin typeface="Arial"/>
                <a:cs typeface="Arial"/>
              </a:rPr>
              <a:t>télévision</a:t>
            </a:r>
            <a:r>
              <a:rPr sz="1200" spc="-5" dirty="0" smtClean="0">
                <a:latin typeface="Arial"/>
                <a:cs typeface="Arial"/>
              </a:rPr>
              <a:t>, un des </a:t>
            </a:r>
            <a:r>
              <a:rPr sz="1200" spc="-5" dirty="0" err="1" smtClean="0">
                <a:latin typeface="Arial"/>
                <a:cs typeface="Arial"/>
              </a:rPr>
              <a:t>grands</a:t>
            </a:r>
            <a:r>
              <a:rPr sz="1200" spc="-5" dirty="0" smtClean="0">
                <a:latin typeface="Arial"/>
                <a:cs typeface="Arial"/>
              </a:rPr>
              <a:t> moments </a:t>
            </a:r>
            <a:r>
              <a:rPr sz="1200" spc="-5" dirty="0" err="1" smtClean="0">
                <a:latin typeface="Arial"/>
                <a:cs typeface="Arial"/>
              </a:rPr>
              <a:t>restera</a:t>
            </a:r>
            <a:r>
              <a:rPr sz="1200" spc="-5" dirty="0" smtClean="0">
                <a:latin typeface="Arial"/>
                <a:cs typeface="Arial"/>
              </a:rPr>
              <a:t> </a:t>
            </a:r>
            <a:r>
              <a:rPr sz="1200" spc="-5" dirty="0" err="1" smtClean="0">
                <a:latin typeface="Arial"/>
                <a:cs typeface="Arial"/>
              </a:rPr>
              <a:t>l'alunissage</a:t>
            </a:r>
            <a:r>
              <a:rPr sz="1200" spc="-5" dirty="0" smtClean="0">
                <a:latin typeface="Arial"/>
                <a:cs typeface="Arial"/>
              </a:rPr>
              <a:t> en direct de la  capsule </a:t>
            </a:r>
            <a:r>
              <a:rPr sz="1200" spc="-5" dirty="0" err="1" smtClean="0">
                <a:latin typeface="Arial"/>
                <a:cs typeface="Arial"/>
              </a:rPr>
              <a:t>spatiale</a:t>
            </a:r>
            <a:r>
              <a:rPr sz="1200" spc="-5" dirty="0" smtClean="0">
                <a:latin typeface="Arial"/>
                <a:cs typeface="Arial"/>
              </a:rPr>
              <a:t> Apollo, le 20 </a:t>
            </a:r>
            <a:r>
              <a:rPr sz="1200" spc="-5" dirty="0" err="1" smtClean="0">
                <a:latin typeface="Arial"/>
                <a:cs typeface="Arial"/>
              </a:rPr>
              <a:t>juillet</a:t>
            </a:r>
            <a:r>
              <a:rPr sz="1200" spc="-5" dirty="0" smtClean="0">
                <a:latin typeface="Arial"/>
                <a:cs typeface="Arial"/>
              </a:rPr>
              <a:t> 1969, </a:t>
            </a:r>
            <a:r>
              <a:rPr sz="1200" spc="-5" dirty="0" err="1" smtClean="0">
                <a:latin typeface="Arial"/>
                <a:cs typeface="Arial"/>
              </a:rPr>
              <a:t>devant</a:t>
            </a:r>
            <a:r>
              <a:rPr sz="1200" spc="-5" dirty="0" smtClean="0">
                <a:latin typeface="Arial"/>
                <a:cs typeface="Arial"/>
              </a:rPr>
              <a:t> des millions de</a:t>
            </a:r>
            <a:r>
              <a:rPr sz="1200" spc="30" dirty="0" smtClean="0">
                <a:latin typeface="Arial"/>
                <a:cs typeface="Arial"/>
              </a:rPr>
              <a:t> </a:t>
            </a:r>
            <a:r>
              <a:rPr sz="1200" dirty="0" err="1" smtClean="0">
                <a:latin typeface="Arial"/>
                <a:cs typeface="Arial"/>
              </a:rPr>
              <a:t>téléspectateurs</a:t>
            </a:r>
            <a:r>
              <a:rPr sz="1200" dirty="0" smtClean="0">
                <a:latin typeface="Arial"/>
                <a:cs typeface="Arial"/>
              </a:rPr>
              <a:t>.</a:t>
            </a:r>
          </a:p>
          <a:p>
            <a:pPr marL="348615" lvl="1" indent="-336550">
              <a:lnSpc>
                <a:spcPct val="100000"/>
              </a:lnSpc>
              <a:spcBef>
                <a:spcPts val="1030"/>
              </a:spcBef>
              <a:buAutoNum type="arabicPeriod" startAt="7"/>
              <a:tabLst>
                <a:tab pos="349250" algn="l"/>
              </a:tabLst>
            </a:pPr>
            <a:r>
              <a:rPr sz="1200" b="1" u="heavy" dirty="0" smtClean="0">
                <a:solidFill>
                  <a:srgbClr val="0000FF"/>
                </a:solidFill>
                <a:uFill>
                  <a:solidFill>
                    <a:srgbClr val="0000FF"/>
                  </a:solidFill>
                </a:uFill>
                <a:latin typeface="Comic Sans MS"/>
                <a:cs typeface="Comic Sans MS"/>
              </a:rPr>
              <a:t>Les</a:t>
            </a:r>
            <a:r>
              <a:rPr sz="1200" b="1" u="heavy" spc="-5" dirty="0" smtClean="0">
                <a:solidFill>
                  <a:srgbClr val="0000FF"/>
                </a:solidFill>
                <a:uFill>
                  <a:solidFill>
                    <a:srgbClr val="0000FF"/>
                  </a:solidFill>
                </a:uFill>
                <a:latin typeface="Comic Sans MS"/>
                <a:cs typeface="Comic Sans MS"/>
              </a:rPr>
              <a:t> </a:t>
            </a:r>
            <a:r>
              <a:rPr sz="1200" b="1" u="heavy" spc="-5" dirty="0">
                <a:solidFill>
                  <a:srgbClr val="0000FF"/>
                </a:solidFill>
                <a:uFill>
                  <a:solidFill>
                    <a:srgbClr val="0000FF"/>
                  </a:solidFill>
                </a:uFill>
                <a:latin typeface="Comic Sans MS"/>
                <a:cs typeface="Comic Sans MS"/>
              </a:rPr>
              <a:t>satellites</a:t>
            </a:r>
            <a:endParaRPr sz="1200" dirty="0">
              <a:latin typeface="Comic Sans MS"/>
              <a:cs typeface="Comic Sans MS"/>
            </a:endParaRPr>
          </a:p>
          <a:p>
            <a:pPr marL="1092835" marR="5080" algn="just">
              <a:lnSpc>
                <a:spcPts val="1380"/>
              </a:lnSpc>
              <a:spcBef>
                <a:spcPts val="700"/>
              </a:spcBef>
            </a:pPr>
            <a:r>
              <a:rPr sz="1200" spc="-5" dirty="0">
                <a:latin typeface="Arial"/>
                <a:cs typeface="Arial"/>
              </a:rPr>
              <a:t>Au début des années 1960, les communications téléphoniques internationales  restent </a:t>
            </a:r>
            <a:r>
              <a:rPr sz="1200" dirty="0">
                <a:latin typeface="Arial"/>
                <a:cs typeface="Arial"/>
              </a:rPr>
              <a:t>très </a:t>
            </a:r>
            <a:r>
              <a:rPr sz="1200" spc="-5" dirty="0">
                <a:latin typeface="Arial"/>
                <a:cs typeface="Arial"/>
              </a:rPr>
              <a:t>difficiles car les câbles sous-marins ont une capacité réduite. De  même la télévision ne permet pas encore de réaliser des "directs" sur de </a:t>
            </a:r>
            <a:r>
              <a:rPr sz="1200" dirty="0">
                <a:latin typeface="Arial"/>
                <a:cs typeface="Arial"/>
              </a:rPr>
              <a:t>très  </a:t>
            </a:r>
            <a:r>
              <a:rPr sz="1200" spc="-5" dirty="0">
                <a:latin typeface="Arial"/>
                <a:cs typeface="Arial"/>
              </a:rPr>
              <a:t>longues distances. Un projet est alors avancé </a:t>
            </a:r>
            <a:r>
              <a:rPr sz="1200" dirty="0">
                <a:latin typeface="Arial"/>
                <a:cs typeface="Arial"/>
              </a:rPr>
              <a:t>: </a:t>
            </a:r>
            <a:r>
              <a:rPr sz="1200" spc="-5" dirty="0">
                <a:latin typeface="Arial"/>
                <a:cs typeface="Arial"/>
              </a:rPr>
              <a:t>construire un satellite de  </a:t>
            </a:r>
            <a:r>
              <a:rPr sz="1200" dirty="0">
                <a:latin typeface="Arial"/>
                <a:cs typeface="Arial"/>
              </a:rPr>
              <a:t>télécommunications. </a:t>
            </a:r>
            <a:r>
              <a:rPr sz="1200" spc="-5" dirty="0">
                <a:latin typeface="Arial"/>
                <a:cs typeface="Arial"/>
              </a:rPr>
              <a:t>En 1961, un accord est signé entre la </a:t>
            </a:r>
            <a:r>
              <a:rPr sz="1200" dirty="0">
                <a:latin typeface="Arial"/>
                <a:cs typeface="Arial"/>
              </a:rPr>
              <a:t>Grande </a:t>
            </a:r>
            <a:r>
              <a:rPr sz="1200" spc="-5" dirty="0">
                <a:latin typeface="Arial"/>
                <a:cs typeface="Arial"/>
              </a:rPr>
              <a:t>Bretagne, la  </a:t>
            </a:r>
            <a:r>
              <a:rPr sz="1200" dirty="0">
                <a:latin typeface="Arial"/>
                <a:cs typeface="Arial"/>
              </a:rPr>
              <a:t>France </a:t>
            </a:r>
            <a:r>
              <a:rPr sz="1200" spc="-5" dirty="0">
                <a:latin typeface="Arial"/>
                <a:cs typeface="Arial"/>
              </a:rPr>
              <a:t>et les Etats-Unis pour sa</a:t>
            </a:r>
            <a:r>
              <a:rPr sz="1200" spc="10" dirty="0">
                <a:latin typeface="Arial"/>
                <a:cs typeface="Arial"/>
              </a:rPr>
              <a:t> </a:t>
            </a:r>
            <a:r>
              <a:rPr sz="1200" spc="-5" dirty="0">
                <a:latin typeface="Arial"/>
                <a:cs typeface="Arial"/>
              </a:rPr>
              <a:t>réalisation.</a:t>
            </a:r>
            <a:endParaRPr sz="1200" dirty="0">
              <a:latin typeface="Arial"/>
              <a:cs typeface="Arial"/>
            </a:endParaRPr>
          </a:p>
          <a:p>
            <a:pPr marL="12700" marR="1534160" indent="1080135" algn="just">
              <a:lnSpc>
                <a:spcPts val="1380"/>
              </a:lnSpc>
            </a:pPr>
            <a:r>
              <a:rPr sz="1200" spc="-5" dirty="0">
                <a:latin typeface="Arial"/>
                <a:cs typeface="Arial"/>
              </a:rPr>
              <a:t>Ce </a:t>
            </a:r>
            <a:r>
              <a:rPr sz="1200" dirty="0">
                <a:latin typeface="Arial"/>
                <a:cs typeface="Arial"/>
              </a:rPr>
              <a:t>satellite (Telstar) </a:t>
            </a:r>
            <a:r>
              <a:rPr sz="1200" spc="-5" dirty="0">
                <a:latin typeface="Arial"/>
                <a:cs typeface="Arial"/>
              </a:rPr>
              <a:t>est </a:t>
            </a:r>
            <a:r>
              <a:rPr sz="1200" dirty="0">
                <a:latin typeface="Arial"/>
                <a:cs typeface="Arial"/>
              </a:rPr>
              <a:t>construit </a:t>
            </a:r>
            <a:r>
              <a:rPr sz="1200" spc="-5" dirty="0">
                <a:latin typeface="Arial"/>
                <a:cs typeface="Arial"/>
              </a:rPr>
              <a:t>par "</a:t>
            </a:r>
            <a:r>
              <a:rPr sz="1200" b="1" spc="-5" dirty="0">
                <a:latin typeface="Arial"/>
                <a:cs typeface="Arial"/>
              </a:rPr>
              <a:t>Bell </a:t>
            </a:r>
            <a:r>
              <a:rPr sz="1200" b="1" dirty="0">
                <a:latin typeface="Arial"/>
                <a:cs typeface="Arial"/>
              </a:rPr>
              <a:t>Telephone  </a:t>
            </a:r>
            <a:r>
              <a:rPr sz="1200" b="1" spc="-5" dirty="0">
                <a:latin typeface="Arial"/>
                <a:cs typeface="Arial"/>
              </a:rPr>
              <a:t>Laboratories</a:t>
            </a:r>
            <a:r>
              <a:rPr sz="1200" spc="-5" dirty="0">
                <a:latin typeface="Arial"/>
                <a:cs typeface="Arial"/>
              </a:rPr>
              <a:t>" et sera lancé de Cap Canaveral le 10 juillet 1962. Pour  l’occasion la France construit en Bretagne (Pleumeur-Bodou) une  antenne</a:t>
            </a:r>
            <a:r>
              <a:rPr sz="1200" spc="165" dirty="0">
                <a:latin typeface="Arial"/>
                <a:cs typeface="Arial"/>
              </a:rPr>
              <a:t> </a:t>
            </a:r>
            <a:r>
              <a:rPr sz="1200" spc="-5" dirty="0">
                <a:latin typeface="Arial"/>
                <a:cs typeface="Arial"/>
              </a:rPr>
              <a:t>réceptrice</a:t>
            </a:r>
            <a:r>
              <a:rPr sz="1200" spc="170" dirty="0">
                <a:latin typeface="Arial"/>
                <a:cs typeface="Arial"/>
              </a:rPr>
              <a:t> </a:t>
            </a:r>
            <a:r>
              <a:rPr sz="1200" spc="-5" dirty="0">
                <a:latin typeface="Arial"/>
                <a:cs typeface="Arial"/>
              </a:rPr>
              <a:t>composée</a:t>
            </a:r>
            <a:r>
              <a:rPr sz="1200" spc="165" dirty="0">
                <a:latin typeface="Arial"/>
                <a:cs typeface="Arial"/>
              </a:rPr>
              <a:t> </a:t>
            </a:r>
            <a:r>
              <a:rPr sz="1200" spc="-5" dirty="0">
                <a:latin typeface="Arial"/>
                <a:cs typeface="Arial"/>
              </a:rPr>
              <a:t>entre</a:t>
            </a:r>
            <a:r>
              <a:rPr sz="1200" spc="180" dirty="0">
                <a:latin typeface="Arial"/>
                <a:cs typeface="Arial"/>
              </a:rPr>
              <a:t> </a:t>
            </a:r>
            <a:r>
              <a:rPr sz="1200" spc="-5" dirty="0">
                <a:latin typeface="Arial"/>
                <a:cs typeface="Arial"/>
              </a:rPr>
              <a:t>autres,</a:t>
            </a:r>
            <a:r>
              <a:rPr sz="1200" spc="160" dirty="0">
                <a:latin typeface="Arial"/>
                <a:cs typeface="Arial"/>
              </a:rPr>
              <a:t> </a:t>
            </a:r>
            <a:r>
              <a:rPr sz="1200" spc="-5" dirty="0">
                <a:latin typeface="Arial"/>
                <a:cs typeface="Arial"/>
              </a:rPr>
              <a:t>d'une</a:t>
            </a:r>
            <a:r>
              <a:rPr sz="1200" spc="165" dirty="0">
                <a:latin typeface="Arial"/>
                <a:cs typeface="Arial"/>
              </a:rPr>
              <a:t> </a:t>
            </a:r>
            <a:r>
              <a:rPr sz="1200" spc="-5" dirty="0">
                <a:latin typeface="Arial"/>
                <a:cs typeface="Arial"/>
              </a:rPr>
              <a:t>portion</a:t>
            </a:r>
            <a:r>
              <a:rPr sz="1200" spc="160" dirty="0">
                <a:latin typeface="Arial"/>
                <a:cs typeface="Arial"/>
              </a:rPr>
              <a:t> </a:t>
            </a:r>
            <a:r>
              <a:rPr sz="1200" spc="-5" dirty="0">
                <a:latin typeface="Arial"/>
                <a:cs typeface="Arial"/>
              </a:rPr>
              <a:t>de</a:t>
            </a:r>
            <a:r>
              <a:rPr sz="1200" spc="165" dirty="0">
                <a:latin typeface="Arial"/>
                <a:cs typeface="Arial"/>
              </a:rPr>
              <a:t> </a:t>
            </a:r>
            <a:r>
              <a:rPr sz="1200" spc="-5" dirty="0">
                <a:latin typeface="Arial"/>
                <a:cs typeface="Arial"/>
              </a:rPr>
              <a:t>sphère</a:t>
            </a:r>
            <a:r>
              <a:rPr sz="1200" spc="160" dirty="0">
                <a:latin typeface="Arial"/>
                <a:cs typeface="Arial"/>
              </a:rPr>
              <a:t> </a:t>
            </a:r>
            <a:r>
              <a:rPr sz="1200" spc="-5" dirty="0">
                <a:latin typeface="Arial"/>
                <a:cs typeface="Arial"/>
              </a:rPr>
              <a:t>de</a:t>
            </a:r>
            <a:endParaRPr sz="1200" dirty="0">
              <a:latin typeface="Arial"/>
              <a:cs typeface="Arial"/>
            </a:endParaRPr>
          </a:p>
          <a:p>
            <a:pPr marL="12700" marR="1536065" algn="just">
              <a:lnSpc>
                <a:spcPts val="1380"/>
              </a:lnSpc>
            </a:pPr>
            <a:r>
              <a:rPr sz="1200" spc="-5" dirty="0">
                <a:latin typeface="Arial"/>
                <a:cs typeface="Arial"/>
              </a:rPr>
              <a:t>64 mètres de diamètre. Le 11 juillet 1962, l'antenne capte dans  d'excellentes conditions des images émises des</a:t>
            </a:r>
            <a:r>
              <a:rPr sz="1200" spc="10" dirty="0">
                <a:latin typeface="Arial"/>
                <a:cs typeface="Arial"/>
              </a:rPr>
              <a:t> </a:t>
            </a:r>
            <a:r>
              <a:rPr sz="1200" spc="-5" dirty="0">
                <a:latin typeface="Arial"/>
                <a:cs typeface="Arial"/>
              </a:rPr>
              <a:t>Etats-Unis.</a:t>
            </a:r>
            <a:endParaRPr sz="1200" dirty="0">
              <a:latin typeface="Arial"/>
              <a:cs typeface="Arial"/>
            </a:endParaRPr>
          </a:p>
          <a:p>
            <a:pPr marL="12700">
              <a:lnSpc>
                <a:spcPct val="100000"/>
              </a:lnSpc>
              <a:spcBef>
                <a:spcPts val="1030"/>
              </a:spcBef>
            </a:pPr>
            <a:r>
              <a:rPr sz="1200" b="1" u="heavy" spc="-5" dirty="0">
                <a:solidFill>
                  <a:srgbClr val="0000FF"/>
                </a:solidFill>
                <a:uFill>
                  <a:solidFill>
                    <a:srgbClr val="0000FF"/>
                  </a:solidFill>
                </a:uFill>
                <a:latin typeface="Comic Sans MS"/>
                <a:cs typeface="Comic Sans MS"/>
              </a:rPr>
              <a:t>A.8 Internet</a:t>
            </a:r>
            <a:endParaRPr sz="1200" dirty="0">
              <a:latin typeface="Comic Sans MS"/>
              <a:cs typeface="Comic Sans MS"/>
            </a:endParaRPr>
          </a:p>
        </p:txBody>
      </p:sp>
      <p:sp>
        <p:nvSpPr>
          <p:cNvPr id="10" name="object 10"/>
          <p:cNvSpPr/>
          <p:nvPr/>
        </p:nvSpPr>
        <p:spPr>
          <a:xfrm>
            <a:off x="820674" y="7900416"/>
            <a:ext cx="338455" cy="175260"/>
          </a:xfrm>
          <a:custGeom>
            <a:avLst/>
            <a:gdLst/>
            <a:ahLst/>
            <a:cxnLst/>
            <a:rect l="l" t="t" r="r" b="b"/>
            <a:pathLst>
              <a:path w="338455" h="175259">
                <a:moveTo>
                  <a:pt x="338328" y="0"/>
                </a:moveTo>
                <a:lnTo>
                  <a:pt x="0" y="0"/>
                </a:lnTo>
                <a:lnTo>
                  <a:pt x="0" y="175259"/>
                </a:lnTo>
                <a:lnTo>
                  <a:pt x="338328" y="175259"/>
                </a:lnTo>
                <a:lnTo>
                  <a:pt x="338328" y="0"/>
                </a:lnTo>
                <a:close/>
              </a:path>
            </a:pathLst>
          </a:custGeom>
          <a:solidFill>
            <a:srgbClr val="FFFF00"/>
          </a:solidFill>
        </p:spPr>
        <p:txBody>
          <a:bodyPr wrap="square" lIns="0" tIns="0" rIns="0" bIns="0" rtlCol="0"/>
          <a:lstStyle/>
          <a:p>
            <a:endParaRPr/>
          </a:p>
        </p:txBody>
      </p:sp>
      <p:sp>
        <p:nvSpPr>
          <p:cNvPr id="11" name="object 11"/>
          <p:cNvSpPr txBox="1"/>
          <p:nvPr/>
        </p:nvSpPr>
        <p:spPr>
          <a:xfrm>
            <a:off x="527558" y="7876282"/>
            <a:ext cx="497649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En</a:t>
            </a:r>
            <a:r>
              <a:rPr sz="1200" spc="70" dirty="0">
                <a:latin typeface="Arial"/>
                <a:cs typeface="Arial"/>
              </a:rPr>
              <a:t> </a:t>
            </a:r>
            <a:r>
              <a:rPr sz="1200" spc="-5" dirty="0">
                <a:latin typeface="Arial"/>
                <a:cs typeface="Arial"/>
              </a:rPr>
              <a:t>1974,</a:t>
            </a:r>
            <a:r>
              <a:rPr sz="1200" spc="75" dirty="0">
                <a:latin typeface="Arial"/>
                <a:cs typeface="Arial"/>
              </a:rPr>
              <a:t> </a:t>
            </a:r>
            <a:r>
              <a:rPr sz="1200" spc="-5" dirty="0">
                <a:latin typeface="Arial"/>
                <a:cs typeface="Arial"/>
              </a:rPr>
              <a:t>les</a:t>
            </a:r>
            <a:r>
              <a:rPr sz="1200" spc="70" dirty="0">
                <a:latin typeface="Arial"/>
                <a:cs typeface="Arial"/>
              </a:rPr>
              <a:t> </a:t>
            </a:r>
            <a:r>
              <a:rPr sz="1200" spc="-5" dirty="0">
                <a:latin typeface="Arial"/>
                <a:cs typeface="Arial"/>
              </a:rPr>
              <a:t>laboratoires</a:t>
            </a:r>
            <a:r>
              <a:rPr sz="1200" spc="75" dirty="0">
                <a:latin typeface="Arial"/>
                <a:cs typeface="Arial"/>
              </a:rPr>
              <a:t> </a:t>
            </a:r>
            <a:r>
              <a:rPr sz="1200" spc="-5" dirty="0">
                <a:latin typeface="Arial"/>
                <a:cs typeface="Arial"/>
              </a:rPr>
              <a:t>Bell</a:t>
            </a:r>
            <a:r>
              <a:rPr sz="1200" spc="70" dirty="0">
                <a:latin typeface="Arial"/>
                <a:cs typeface="Arial"/>
              </a:rPr>
              <a:t> </a:t>
            </a:r>
            <a:r>
              <a:rPr sz="1200" spc="-5" dirty="0">
                <a:latin typeface="Arial"/>
                <a:cs typeface="Arial"/>
              </a:rPr>
              <a:t>mettent</a:t>
            </a:r>
            <a:r>
              <a:rPr sz="1200" spc="75" dirty="0">
                <a:latin typeface="Arial"/>
                <a:cs typeface="Arial"/>
              </a:rPr>
              <a:t> </a:t>
            </a:r>
            <a:r>
              <a:rPr sz="1200" spc="-5" dirty="0">
                <a:latin typeface="Arial"/>
                <a:cs typeface="Arial"/>
              </a:rPr>
              <a:t>au</a:t>
            </a:r>
            <a:r>
              <a:rPr sz="1200" spc="70" dirty="0">
                <a:latin typeface="Arial"/>
                <a:cs typeface="Arial"/>
              </a:rPr>
              <a:t> </a:t>
            </a:r>
            <a:r>
              <a:rPr sz="1200" spc="-5" dirty="0">
                <a:latin typeface="Arial"/>
                <a:cs typeface="Arial"/>
              </a:rPr>
              <a:t>point</a:t>
            </a:r>
            <a:r>
              <a:rPr sz="1200" spc="75" dirty="0">
                <a:latin typeface="Arial"/>
                <a:cs typeface="Arial"/>
              </a:rPr>
              <a:t> </a:t>
            </a:r>
            <a:r>
              <a:rPr sz="1200" spc="-5" dirty="0">
                <a:latin typeface="Arial"/>
                <a:cs typeface="Arial"/>
              </a:rPr>
              <a:t>un</a:t>
            </a:r>
            <a:r>
              <a:rPr sz="1200" spc="70" dirty="0">
                <a:latin typeface="Arial"/>
                <a:cs typeface="Arial"/>
              </a:rPr>
              <a:t> </a:t>
            </a:r>
            <a:r>
              <a:rPr sz="1200" spc="-5" dirty="0">
                <a:latin typeface="Arial"/>
                <a:cs typeface="Arial"/>
              </a:rPr>
              <a:t>programme,</a:t>
            </a:r>
            <a:r>
              <a:rPr sz="1200" spc="75" dirty="0">
                <a:latin typeface="Arial"/>
                <a:cs typeface="Arial"/>
              </a:rPr>
              <a:t> </a:t>
            </a:r>
            <a:r>
              <a:rPr sz="1200" spc="-5" dirty="0">
                <a:latin typeface="Arial"/>
                <a:cs typeface="Arial"/>
              </a:rPr>
              <a:t>qui</a:t>
            </a:r>
            <a:endParaRPr sz="1200">
              <a:latin typeface="Arial"/>
              <a:cs typeface="Arial"/>
            </a:endParaRPr>
          </a:p>
        </p:txBody>
      </p:sp>
      <p:sp>
        <p:nvSpPr>
          <p:cNvPr id="12" name="object 12"/>
          <p:cNvSpPr txBox="1"/>
          <p:nvPr/>
        </p:nvSpPr>
        <p:spPr>
          <a:xfrm>
            <a:off x="527558" y="8051542"/>
            <a:ext cx="4977130" cy="383540"/>
          </a:xfrm>
          <a:prstGeom prst="rect">
            <a:avLst/>
          </a:prstGeom>
        </p:spPr>
        <p:txBody>
          <a:bodyPr vert="horz" wrap="square" lIns="0" tIns="24765" rIns="0" bIns="0" rtlCol="0">
            <a:spAutoFit/>
          </a:bodyPr>
          <a:lstStyle/>
          <a:p>
            <a:pPr marL="12700" marR="5080">
              <a:lnSpc>
                <a:spcPts val="1380"/>
              </a:lnSpc>
              <a:spcBef>
                <a:spcPts val="195"/>
              </a:spcBef>
            </a:pPr>
            <a:r>
              <a:rPr sz="1200" spc="-5" dirty="0">
                <a:latin typeface="Arial"/>
                <a:cs typeface="Arial"/>
              </a:rPr>
              <a:t>permet d'échanger des données par modem via le réseau téléphonique.  Grâce</a:t>
            </a:r>
            <a:r>
              <a:rPr sz="1200" spc="125" dirty="0">
                <a:latin typeface="Arial"/>
                <a:cs typeface="Arial"/>
              </a:rPr>
              <a:t> </a:t>
            </a:r>
            <a:r>
              <a:rPr sz="1200" dirty="0">
                <a:latin typeface="Arial"/>
                <a:cs typeface="Arial"/>
              </a:rPr>
              <a:t>à</a:t>
            </a:r>
            <a:r>
              <a:rPr sz="1200" spc="125" dirty="0">
                <a:latin typeface="Arial"/>
                <a:cs typeface="Arial"/>
              </a:rPr>
              <a:t> </a:t>
            </a:r>
            <a:r>
              <a:rPr sz="1200" spc="-5" dirty="0">
                <a:latin typeface="Arial"/>
                <a:cs typeface="Arial"/>
              </a:rPr>
              <a:t>cette</a:t>
            </a:r>
            <a:r>
              <a:rPr sz="1200" spc="125" dirty="0">
                <a:latin typeface="Arial"/>
                <a:cs typeface="Arial"/>
              </a:rPr>
              <a:t> </a:t>
            </a:r>
            <a:r>
              <a:rPr sz="1200" spc="-5" dirty="0">
                <a:latin typeface="Arial"/>
                <a:cs typeface="Arial"/>
              </a:rPr>
              <a:t>innovation,</a:t>
            </a:r>
            <a:r>
              <a:rPr sz="1200" spc="125" dirty="0">
                <a:latin typeface="Arial"/>
                <a:cs typeface="Arial"/>
              </a:rPr>
              <a:t> </a:t>
            </a:r>
            <a:r>
              <a:rPr sz="1200" spc="-5" dirty="0">
                <a:latin typeface="Arial"/>
                <a:cs typeface="Arial"/>
              </a:rPr>
              <a:t>débute</a:t>
            </a:r>
            <a:r>
              <a:rPr sz="1200" spc="125" dirty="0">
                <a:latin typeface="Arial"/>
                <a:cs typeface="Arial"/>
              </a:rPr>
              <a:t> </a:t>
            </a:r>
            <a:r>
              <a:rPr sz="1200" spc="-5" dirty="0">
                <a:latin typeface="Arial"/>
                <a:cs typeface="Arial"/>
              </a:rPr>
              <a:t>le</a:t>
            </a:r>
            <a:r>
              <a:rPr sz="1200" spc="125" dirty="0">
                <a:latin typeface="Arial"/>
                <a:cs typeface="Arial"/>
              </a:rPr>
              <a:t> </a:t>
            </a:r>
            <a:r>
              <a:rPr sz="1200" spc="-5" dirty="0">
                <a:latin typeface="Arial"/>
                <a:cs typeface="Arial"/>
              </a:rPr>
              <a:t>premier</a:t>
            </a:r>
            <a:r>
              <a:rPr sz="1200" spc="120" dirty="0">
                <a:latin typeface="Arial"/>
                <a:cs typeface="Arial"/>
              </a:rPr>
              <a:t> </a:t>
            </a:r>
            <a:r>
              <a:rPr sz="1200" spc="-5" dirty="0">
                <a:latin typeface="Arial"/>
                <a:cs typeface="Arial"/>
              </a:rPr>
              <a:t>véritable</a:t>
            </a:r>
            <a:r>
              <a:rPr sz="1200" spc="120" dirty="0">
                <a:latin typeface="Arial"/>
                <a:cs typeface="Arial"/>
              </a:rPr>
              <a:t> </a:t>
            </a:r>
            <a:r>
              <a:rPr sz="1200" spc="-5" dirty="0">
                <a:latin typeface="Arial"/>
                <a:cs typeface="Arial"/>
              </a:rPr>
              <a:t>réseau</a:t>
            </a:r>
            <a:r>
              <a:rPr sz="1200" spc="120" dirty="0">
                <a:latin typeface="Arial"/>
                <a:cs typeface="Arial"/>
              </a:rPr>
              <a:t> </a:t>
            </a:r>
            <a:r>
              <a:rPr sz="1200" spc="-5" dirty="0">
                <a:latin typeface="Arial"/>
                <a:cs typeface="Arial"/>
              </a:rPr>
              <a:t>planétaire,</a:t>
            </a:r>
            <a:endParaRPr sz="1200">
              <a:latin typeface="Arial"/>
              <a:cs typeface="Arial"/>
            </a:endParaRPr>
          </a:p>
        </p:txBody>
      </p:sp>
      <p:sp>
        <p:nvSpPr>
          <p:cNvPr id="13" name="object 13"/>
          <p:cNvSpPr/>
          <p:nvPr/>
        </p:nvSpPr>
        <p:spPr>
          <a:xfrm>
            <a:off x="1439417" y="8426195"/>
            <a:ext cx="338455" cy="175260"/>
          </a:xfrm>
          <a:custGeom>
            <a:avLst/>
            <a:gdLst/>
            <a:ahLst/>
            <a:cxnLst/>
            <a:rect l="l" t="t" r="r" b="b"/>
            <a:pathLst>
              <a:path w="338455" h="175259">
                <a:moveTo>
                  <a:pt x="338328" y="0"/>
                </a:moveTo>
                <a:lnTo>
                  <a:pt x="0" y="0"/>
                </a:lnTo>
                <a:lnTo>
                  <a:pt x="0" y="175259"/>
                </a:lnTo>
                <a:lnTo>
                  <a:pt x="338328" y="175259"/>
                </a:lnTo>
                <a:lnTo>
                  <a:pt x="338328" y="0"/>
                </a:lnTo>
                <a:close/>
              </a:path>
            </a:pathLst>
          </a:custGeom>
          <a:solidFill>
            <a:srgbClr val="FFFF00"/>
          </a:solidFill>
        </p:spPr>
        <p:txBody>
          <a:bodyPr wrap="square" lIns="0" tIns="0" rIns="0" bIns="0" rtlCol="0"/>
          <a:lstStyle/>
          <a:p>
            <a:endParaRPr/>
          </a:p>
        </p:txBody>
      </p:sp>
      <p:sp>
        <p:nvSpPr>
          <p:cNvPr id="14" name="object 14"/>
          <p:cNvSpPr txBox="1"/>
          <p:nvPr/>
        </p:nvSpPr>
        <p:spPr>
          <a:xfrm>
            <a:off x="527558" y="8402062"/>
            <a:ext cx="49771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UUNET.</a:t>
            </a:r>
            <a:r>
              <a:rPr sz="1200" spc="229" dirty="0">
                <a:latin typeface="Arial"/>
                <a:cs typeface="Arial"/>
              </a:rPr>
              <a:t> </a:t>
            </a:r>
            <a:r>
              <a:rPr sz="1200" spc="-5" dirty="0">
                <a:latin typeface="Arial"/>
                <a:cs typeface="Arial"/>
              </a:rPr>
              <a:t>En</a:t>
            </a:r>
            <a:r>
              <a:rPr sz="1200" spc="235" dirty="0">
                <a:latin typeface="Arial"/>
                <a:cs typeface="Arial"/>
              </a:rPr>
              <a:t> </a:t>
            </a:r>
            <a:r>
              <a:rPr sz="1200" spc="-5" dirty="0">
                <a:latin typeface="Arial"/>
                <a:cs typeface="Arial"/>
              </a:rPr>
              <a:t>1981,</a:t>
            </a:r>
            <a:r>
              <a:rPr sz="1200" spc="229" dirty="0">
                <a:latin typeface="Arial"/>
                <a:cs typeface="Arial"/>
              </a:rPr>
              <a:t> </a:t>
            </a:r>
            <a:r>
              <a:rPr sz="1200" spc="-5" dirty="0">
                <a:latin typeface="Arial"/>
                <a:cs typeface="Arial"/>
              </a:rPr>
              <a:t>les</a:t>
            </a:r>
            <a:r>
              <a:rPr sz="1200" spc="235" dirty="0">
                <a:latin typeface="Arial"/>
                <a:cs typeface="Arial"/>
              </a:rPr>
              <a:t> </a:t>
            </a:r>
            <a:r>
              <a:rPr sz="1200" spc="-5" dirty="0">
                <a:latin typeface="Arial"/>
                <a:cs typeface="Arial"/>
              </a:rPr>
              <a:t>Français</a:t>
            </a:r>
            <a:r>
              <a:rPr sz="1200" spc="235" dirty="0">
                <a:latin typeface="Arial"/>
                <a:cs typeface="Arial"/>
              </a:rPr>
              <a:t> </a:t>
            </a:r>
            <a:r>
              <a:rPr sz="1200" spc="-5" dirty="0">
                <a:latin typeface="Arial"/>
                <a:cs typeface="Arial"/>
              </a:rPr>
              <a:t>découvrent</a:t>
            </a:r>
            <a:r>
              <a:rPr sz="1200" spc="235" dirty="0">
                <a:latin typeface="Arial"/>
                <a:cs typeface="Arial"/>
              </a:rPr>
              <a:t> </a:t>
            </a:r>
            <a:r>
              <a:rPr sz="1200" spc="-5" dirty="0">
                <a:latin typeface="Arial"/>
                <a:cs typeface="Arial"/>
              </a:rPr>
              <a:t>l'univers</a:t>
            </a:r>
            <a:r>
              <a:rPr sz="1200" spc="229" dirty="0">
                <a:latin typeface="Arial"/>
                <a:cs typeface="Arial"/>
              </a:rPr>
              <a:t> </a:t>
            </a:r>
            <a:r>
              <a:rPr sz="1200" spc="-5" dirty="0">
                <a:latin typeface="Arial"/>
                <a:cs typeface="Arial"/>
              </a:rPr>
              <a:t>de</a:t>
            </a:r>
            <a:r>
              <a:rPr sz="1200" spc="235" dirty="0">
                <a:latin typeface="Arial"/>
                <a:cs typeface="Arial"/>
              </a:rPr>
              <a:t> </a:t>
            </a:r>
            <a:r>
              <a:rPr sz="1200" spc="-5" dirty="0">
                <a:latin typeface="Arial"/>
                <a:cs typeface="Arial"/>
              </a:rPr>
              <a:t>la</a:t>
            </a:r>
            <a:r>
              <a:rPr sz="1200" spc="229" dirty="0">
                <a:latin typeface="Arial"/>
                <a:cs typeface="Arial"/>
              </a:rPr>
              <a:t> </a:t>
            </a:r>
            <a:r>
              <a:rPr sz="1200" spc="-5" dirty="0">
                <a:latin typeface="Arial"/>
                <a:cs typeface="Arial"/>
              </a:rPr>
              <a:t>télématique</a:t>
            </a:r>
            <a:endParaRPr sz="1200">
              <a:latin typeface="Arial"/>
              <a:cs typeface="Arial"/>
            </a:endParaRPr>
          </a:p>
        </p:txBody>
      </p:sp>
      <p:sp>
        <p:nvSpPr>
          <p:cNvPr id="15" name="object 15"/>
          <p:cNvSpPr txBox="1"/>
          <p:nvPr/>
        </p:nvSpPr>
        <p:spPr>
          <a:xfrm>
            <a:off x="527558" y="8577322"/>
            <a:ext cx="1033144"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avec le</a:t>
            </a:r>
            <a:r>
              <a:rPr sz="1200" spc="-70" dirty="0">
                <a:latin typeface="Arial"/>
                <a:cs typeface="Arial"/>
              </a:rPr>
              <a:t> </a:t>
            </a:r>
            <a:r>
              <a:rPr sz="1200" spc="-5" dirty="0">
                <a:latin typeface="Arial"/>
                <a:cs typeface="Arial"/>
              </a:rPr>
              <a:t>Minitel.</a:t>
            </a:r>
            <a:endParaRPr sz="1200">
              <a:latin typeface="Arial"/>
              <a:cs typeface="Arial"/>
            </a:endParaRPr>
          </a:p>
        </p:txBody>
      </p:sp>
      <p:sp>
        <p:nvSpPr>
          <p:cNvPr id="16" name="object 16"/>
          <p:cNvSpPr/>
          <p:nvPr/>
        </p:nvSpPr>
        <p:spPr>
          <a:xfrm>
            <a:off x="784859" y="8776716"/>
            <a:ext cx="338455" cy="175260"/>
          </a:xfrm>
          <a:custGeom>
            <a:avLst/>
            <a:gdLst/>
            <a:ahLst/>
            <a:cxnLst/>
            <a:rect l="l" t="t" r="r" b="b"/>
            <a:pathLst>
              <a:path w="338455" h="175259">
                <a:moveTo>
                  <a:pt x="338328" y="0"/>
                </a:moveTo>
                <a:lnTo>
                  <a:pt x="0" y="0"/>
                </a:lnTo>
                <a:lnTo>
                  <a:pt x="0" y="175259"/>
                </a:lnTo>
                <a:lnTo>
                  <a:pt x="338328" y="175259"/>
                </a:lnTo>
                <a:lnTo>
                  <a:pt x="338328" y="0"/>
                </a:lnTo>
                <a:close/>
              </a:path>
            </a:pathLst>
          </a:custGeom>
          <a:solidFill>
            <a:srgbClr val="FFFF00"/>
          </a:solidFill>
        </p:spPr>
        <p:txBody>
          <a:bodyPr wrap="square" lIns="0" tIns="0" rIns="0" bIns="0" rtlCol="0"/>
          <a:lstStyle/>
          <a:p>
            <a:endParaRPr/>
          </a:p>
        </p:txBody>
      </p:sp>
      <p:sp>
        <p:nvSpPr>
          <p:cNvPr id="17" name="object 17"/>
          <p:cNvSpPr txBox="1"/>
          <p:nvPr/>
        </p:nvSpPr>
        <p:spPr>
          <a:xfrm>
            <a:off x="527558" y="8752582"/>
            <a:ext cx="506412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En</a:t>
            </a:r>
            <a:r>
              <a:rPr sz="1200" spc="114" dirty="0">
                <a:latin typeface="Arial"/>
                <a:cs typeface="Arial"/>
              </a:rPr>
              <a:t> </a:t>
            </a:r>
            <a:r>
              <a:rPr sz="1200" spc="-5" dirty="0">
                <a:latin typeface="Arial"/>
                <a:cs typeface="Arial"/>
              </a:rPr>
              <a:t>1994,</a:t>
            </a:r>
            <a:r>
              <a:rPr sz="1200" spc="114" dirty="0">
                <a:latin typeface="Arial"/>
                <a:cs typeface="Arial"/>
              </a:rPr>
              <a:t> </a:t>
            </a:r>
            <a:r>
              <a:rPr sz="1200" spc="-5" dirty="0">
                <a:latin typeface="Arial"/>
                <a:cs typeface="Arial"/>
              </a:rPr>
              <a:t>avec</a:t>
            </a:r>
            <a:r>
              <a:rPr sz="1200" spc="114" dirty="0">
                <a:latin typeface="Arial"/>
                <a:cs typeface="Arial"/>
              </a:rPr>
              <a:t> </a:t>
            </a:r>
            <a:r>
              <a:rPr sz="1200" spc="-5" dirty="0">
                <a:latin typeface="Arial"/>
                <a:cs typeface="Arial"/>
              </a:rPr>
              <a:t>l'introduction</a:t>
            </a:r>
            <a:r>
              <a:rPr sz="1200" spc="114" dirty="0">
                <a:latin typeface="Arial"/>
                <a:cs typeface="Arial"/>
              </a:rPr>
              <a:t> </a:t>
            </a:r>
            <a:r>
              <a:rPr sz="1200" spc="-5" dirty="0">
                <a:latin typeface="Arial"/>
                <a:cs typeface="Arial"/>
              </a:rPr>
              <a:t>de</a:t>
            </a:r>
            <a:r>
              <a:rPr sz="1200" spc="114" dirty="0">
                <a:latin typeface="Arial"/>
                <a:cs typeface="Arial"/>
              </a:rPr>
              <a:t> </a:t>
            </a:r>
            <a:r>
              <a:rPr sz="1200" spc="-5" dirty="0">
                <a:latin typeface="Arial"/>
                <a:cs typeface="Arial"/>
              </a:rPr>
              <a:t>Netscape,</a:t>
            </a:r>
            <a:r>
              <a:rPr sz="1200" spc="120" dirty="0">
                <a:latin typeface="Arial"/>
                <a:cs typeface="Arial"/>
              </a:rPr>
              <a:t> </a:t>
            </a:r>
            <a:r>
              <a:rPr sz="1200" spc="-5" dirty="0">
                <a:latin typeface="Arial"/>
                <a:cs typeface="Arial"/>
              </a:rPr>
              <a:t>doté</a:t>
            </a:r>
            <a:r>
              <a:rPr sz="1200" spc="114" dirty="0">
                <a:latin typeface="Arial"/>
                <a:cs typeface="Arial"/>
              </a:rPr>
              <a:t> </a:t>
            </a:r>
            <a:r>
              <a:rPr sz="1200" spc="-5" dirty="0">
                <a:latin typeface="Arial"/>
                <a:cs typeface="Arial"/>
              </a:rPr>
              <a:t>d'une</a:t>
            </a:r>
            <a:r>
              <a:rPr sz="1200" spc="114" dirty="0">
                <a:latin typeface="Arial"/>
                <a:cs typeface="Arial"/>
              </a:rPr>
              <a:t> </a:t>
            </a:r>
            <a:r>
              <a:rPr sz="1200" spc="-5" dirty="0">
                <a:latin typeface="Arial"/>
                <a:cs typeface="Arial"/>
              </a:rPr>
              <a:t>interface</a:t>
            </a:r>
            <a:r>
              <a:rPr sz="1200" spc="114" dirty="0">
                <a:latin typeface="Arial"/>
                <a:cs typeface="Arial"/>
              </a:rPr>
              <a:t> </a:t>
            </a:r>
            <a:r>
              <a:rPr sz="1200" spc="-5" dirty="0">
                <a:latin typeface="Arial"/>
                <a:cs typeface="Arial"/>
              </a:rPr>
              <a:t>graphique</a:t>
            </a:r>
            <a:endParaRPr sz="1200">
              <a:latin typeface="Arial"/>
              <a:cs typeface="Arial"/>
            </a:endParaRPr>
          </a:p>
        </p:txBody>
      </p:sp>
      <p:sp>
        <p:nvSpPr>
          <p:cNvPr id="18" name="object 18"/>
          <p:cNvSpPr txBox="1"/>
          <p:nvPr/>
        </p:nvSpPr>
        <p:spPr>
          <a:xfrm>
            <a:off x="527558" y="8927841"/>
            <a:ext cx="5066665" cy="733425"/>
          </a:xfrm>
          <a:prstGeom prst="rect">
            <a:avLst/>
          </a:prstGeom>
        </p:spPr>
        <p:txBody>
          <a:bodyPr vert="horz" wrap="square" lIns="0" tIns="20320" rIns="0" bIns="0" rtlCol="0">
            <a:spAutoFit/>
          </a:bodyPr>
          <a:lstStyle/>
          <a:p>
            <a:pPr marL="12700" marR="5080" algn="just">
              <a:lnSpc>
                <a:spcPct val="95700"/>
              </a:lnSpc>
              <a:spcBef>
                <a:spcPts val="160"/>
              </a:spcBef>
            </a:pPr>
            <a:r>
              <a:rPr sz="1200" spc="-5" dirty="0">
                <a:latin typeface="Arial"/>
                <a:cs typeface="Arial"/>
              </a:rPr>
              <a:t>spectaculaire, qui intègre les ressources </a:t>
            </a:r>
            <a:r>
              <a:rPr sz="1200" dirty="0">
                <a:latin typeface="Arial"/>
                <a:cs typeface="Arial"/>
              </a:rPr>
              <a:t>multimédias, </a:t>
            </a:r>
            <a:r>
              <a:rPr sz="1200" spc="-5" dirty="0">
                <a:latin typeface="Arial"/>
                <a:cs typeface="Arial"/>
              </a:rPr>
              <a:t>l’Internet </a:t>
            </a:r>
            <a:r>
              <a:rPr sz="1200" dirty="0">
                <a:latin typeface="Arial"/>
                <a:cs typeface="Arial"/>
              </a:rPr>
              <a:t>connaît  </a:t>
            </a:r>
            <a:r>
              <a:rPr sz="1200" spc="-5" dirty="0">
                <a:latin typeface="Arial"/>
                <a:cs typeface="Arial"/>
              </a:rPr>
              <a:t>une explosion phénoménale. L'expression </a:t>
            </a:r>
            <a:r>
              <a:rPr sz="1200" dirty="0">
                <a:latin typeface="Arial"/>
                <a:cs typeface="Arial"/>
              </a:rPr>
              <a:t>"Internet" sert à </a:t>
            </a:r>
            <a:r>
              <a:rPr sz="1200" spc="-5" dirty="0">
                <a:latin typeface="Arial"/>
                <a:cs typeface="Arial"/>
              </a:rPr>
              <a:t>désigner un  ensemble de réseaux connectés entre eux. La collectivité </a:t>
            </a:r>
            <a:r>
              <a:rPr sz="1200" dirty="0">
                <a:latin typeface="Arial"/>
                <a:cs typeface="Arial"/>
              </a:rPr>
              <a:t>y a </a:t>
            </a:r>
            <a:r>
              <a:rPr sz="1200" spc="-5" dirty="0">
                <a:latin typeface="Arial"/>
                <a:cs typeface="Arial"/>
              </a:rPr>
              <a:t>maintenant  accès, par l’intermédiaire des fournisseurs de </a:t>
            </a:r>
            <a:r>
              <a:rPr sz="1200" dirty="0">
                <a:latin typeface="Arial"/>
                <a:cs typeface="Arial"/>
              </a:rPr>
              <a:t>services (Wanadoo,</a:t>
            </a:r>
            <a:r>
              <a:rPr sz="1200" spc="-15" dirty="0">
                <a:latin typeface="Arial"/>
                <a:cs typeface="Arial"/>
              </a:rPr>
              <a:t> </a:t>
            </a:r>
            <a:r>
              <a:rPr sz="1200" dirty="0">
                <a:latin typeface="Arial"/>
                <a:cs typeface="Arial"/>
              </a:rPr>
              <a:t>free…).</a:t>
            </a:r>
            <a:endParaRPr sz="1200">
              <a:latin typeface="Arial"/>
              <a:cs typeface="Arial"/>
            </a:endParaRPr>
          </a:p>
        </p:txBody>
      </p:sp>
      <p:sp>
        <p:nvSpPr>
          <p:cNvPr id="19" name="object 19"/>
          <p:cNvSpPr txBox="1"/>
          <p:nvPr/>
        </p:nvSpPr>
        <p:spPr>
          <a:xfrm>
            <a:off x="527558" y="9628120"/>
            <a:ext cx="6506209" cy="383540"/>
          </a:xfrm>
          <a:prstGeom prst="rect">
            <a:avLst/>
          </a:prstGeom>
        </p:spPr>
        <p:txBody>
          <a:bodyPr vert="horz" wrap="square" lIns="0" tIns="24765" rIns="0" bIns="0" rtlCol="0">
            <a:spAutoFit/>
          </a:bodyPr>
          <a:lstStyle/>
          <a:p>
            <a:pPr marL="12700" marR="5080">
              <a:lnSpc>
                <a:spcPts val="1380"/>
              </a:lnSpc>
              <a:spcBef>
                <a:spcPts val="195"/>
              </a:spcBef>
            </a:pPr>
            <a:r>
              <a:rPr sz="1200" spc="-5" dirty="0">
                <a:latin typeface="Arial"/>
                <a:cs typeface="Arial"/>
              </a:rPr>
              <a:t>Aujourd’hui, l’ADSL2+ est planifiée, c’est une technologie qui permet d’atteindre un débit de  20mégabits/s sur des liaisons de moins de 2km entre le répartiteur et</a:t>
            </a:r>
            <a:r>
              <a:rPr sz="1200" spc="40" dirty="0">
                <a:latin typeface="Arial"/>
                <a:cs typeface="Arial"/>
              </a:rPr>
              <a:t> </a:t>
            </a:r>
            <a:r>
              <a:rPr sz="1200" spc="-5" dirty="0">
                <a:latin typeface="Arial"/>
                <a:cs typeface="Arial"/>
              </a:rPr>
              <a:t>l’abonné.</a:t>
            </a:r>
            <a:endParaRPr sz="1200">
              <a:latin typeface="Arial"/>
              <a:cs typeface="Arial"/>
            </a:endParaRPr>
          </a:p>
        </p:txBody>
      </p:sp>
      <p:grpSp>
        <p:nvGrpSpPr>
          <p:cNvPr id="20" name="object 20"/>
          <p:cNvGrpSpPr/>
          <p:nvPr/>
        </p:nvGrpSpPr>
        <p:grpSpPr>
          <a:xfrm>
            <a:off x="525018" y="5401817"/>
            <a:ext cx="954405" cy="1205230"/>
            <a:chOff x="525018" y="5401817"/>
            <a:chExt cx="954405" cy="1205230"/>
          </a:xfrm>
        </p:grpSpPr>
        <p:sp>
          <p:nvSpPr>
            <p:cNvPr id="21" name="object 21"/>
            <p:cNvSpPr/>
            <p:nvPr/>
          </p:nvSpPr>
          <p:spPr>
            <a:xfrm>
              <a:off x="529590" y="5406389"/>
              <a:ext cx="944880" cy="1195705"/>
            </a:xfrm>
            <a:custGeom>
              <a:avLst/>
              <a:gdLst/>
              <a:ahLst/>
              <a:cxnLst/>
              <a:rect l="l" t="t" r="r" b="b"/>
              <a:pathLst>
                <a:path w="944880" h="1195704">
                  <a:moveTo>
                    <a:pt x="0" y="1195577"/>
                  </a:moveTo>
                  <a:lnTo>
                    <a:pt x="944880" y="1195577"/>
                  </a:lnTo>
                  <a:lnTo>
                    <a:pt x="944880" y="0"/>
                  </a:lnTo>
                  <a:lnTo>
                    <a:pt x="0" y="0"/>
                  </a:lnTo>
                  <a:lnTo>
                    <a:pt x="0" y="1195577"/>
                  </a:lnTo>
                  <a:close/>
                </a:path>
              </a:pathLst>
            </a:custGeom>
            <a:ln w="9144">
              <a:solidFill>
                <a:srgbClr val="FF0000"/>
              </a:solidFill>
            </a:ln>
          </p:spPr>
          <p:txBody>
            <a:bodyPr wrap="square" lIns="0" tIns="0" rIns="0" bIns="0" rtlCol="0"/>
            <a:lstStyle/>
            <a:p>
              <a:endParaRPr/>
            </a:p>
          </p:txBody>
        </p:sp>
        <p:sp>
          <p:nvSpPr>
            <p:cNvPr id="22" name="object 22"/>
            <p:cNvSpPr/>
            <p:nvPr/>
          </p:nvSpPr>
          <p:spPr>
            <a:xfrm>
              <a:off x="570738" y="5447534"/>
              <a:ext cx="862584" cy="1113281"/>
            </a:xfrm>
            <a:prstGeom prst="rect">
              <a:avLst/>
            </a:prstGeom>
            <a:blipFill>
              <a:blip r:embed="rId3" cstate="print"/>
              <a:stretch>
                <a:fillRect/>
              </a:stretch>
            </a:blipFill>
          </p:spPr>
          <p:txBody>
            <a:bodyPr wrap="square" lIns="0" tIns="0" rIns="0" bIns="0" rtlCol="0"/>
            <a:lstStyle/>
            <a:p>
              <a:endParaRPr/>
            </a:p>
          </p:txBody>
        </p:sp>
      </p:grpSp>
      <p:sp>
        <p:nvSpPr>
          <p:cNvPr id="23" name="object 23"/>
          <p:cNvSpPr/>
          <p:nvPr/>
        </p:nvSpPr>
        <p:spPr>
          <a:xfrm>
            <a:off x="5685282" y="7949941"/>
            <a:ext cx="1293114" cy="1525524"/>
          </a:xfrm>
          <a:prstGeom prst="rect">
            <a:avLst/>
          </a:prstGeom>
          <a:blipFill>
            <a:blip r:embed="rId4" cstate="print"/>
            <a:stretch>
              <a:fillRect/>
            </a:stretch>
          </a:blipFill>
        </p:spPr>
        <p:txBody>
          <a:bodyPr wrap="square" lIns="0" tIns="0" rIns="0" bIns="0" rtlCol="0"/>
          <a:lstStyle/>
          <a:p>
            <a:endParaRPr/>
          </a:p>
        </p:txBody>
      </p:sp>
      <p:grpSp>
        <p:nvGrpSpPr>
          <p:cNvPr id="24" name="object 24"/>
          <p:cNvGrpSpPr/>
          <p:nvPr/>
        </p:nvGrpSpPr>
        <p:grpSpPr>
          <a:xfrm>
            <a:off x="5583173" y="6288023"/>
            <a:ext cx="1436370" cy="1146810"/>
            <a:chOff x="5583173" y="6288023"/>
            <a:chExt cx="1436370" cy="1146810"/>
          </a:xfrm>
        </p:grpSpPr>
        <p:sp>
          <p:nvSpPr>
            <p:cNvPr id="25" name="object 25"/>
            <p:cNvSpPr/>
            <p:nvPr/>
          </p:nvSpPr>
          <p:spPr>
            <a:xfrm>
              <a:off x="5587745" y="6292595"/>
              <a:ext cx="1427480" cy="1137920"/>
            </a:xfrm>
            <a:custGeom>
              <a:avLst/>
              <a:gdLst/>
              <a:ahLst/>
              <a:cxnLst/>
              <a:rect l="l" t="t" r="r" b="b"/>
              <a:pathLst>
                <a:path w="1427479" h="1137920">
                  <a:moveTo>
                    <a:pt x="0" y="1137665"/>
                  </a:moveTo>
                  <a:lnTo>
                    <a:pt x="1427226" y="1137665"/>
                  </a:lnTo>
                  <a:lnTo>
                    <a:pt x="1427226" y="0"/>
                  </a:lnTo>
                  <a:lnTo>
                    <a:pt x="0" y="0"/>
                  </a:lnTo>
                  <a:lnTo>
                    <a:pt x="0" y="1137665"/>
                  </a:lnTo>
                  <a:close/>
                </a:path>
              </a:pathLst>
            </a:custGeom>
            <a:ln w="9144">
              <a:solidFill>
                <a:srgbClr val="FF0000"/>
              </a:solidFill>
            </a:ln>
          </p:spPr>
          <p:txBody>
            <a:bodyPr wrap="square" lIns="0" tIns="0" rIns="0" bIns="0" rtlCol="0"/>
            <a:lstStyle/>
            <a:p>
              <a:endParaRPr/>
            </a:p>
          </p:txBody>
        </p:sp>
        <p:sp>
          <p:nvSpPr>
            <p:cNvPr id="26" name="object 26"/>
            <p:cNvSpPr/>
            <p:nvPr/>
          </p:nvSpPr>
          <p:spPr>
            <a:xfrm>
              <a:off x="5628893" y="6333738"/>
              <a:ext cx="1345578" cy="1055369"/>
            </a:xfrm>
            <a:prstGeom prst="rect">
              <a:avLst/>
            </a:prstGeom>
            <a:blipFill>
              <a:blip r:embed="rId5" cstate="print"/>
              <a:stretch>
                <a:fillRect/>
              </a:stretch>
            </a:blipFill>
          </p:spPr>
          <p:txBody>
            <a:bodyPr wrap="square" lIns="0" tIns="0" rIns="0" bIns="0" rtlCol="0"/>
            <a:lstStyle/>
            <a:p>
              <a:endParaRPr/>
            </a:p>
          </p:txBody>
        </p:sp>
      </p:grpSp>
      <p:sp>
        <p:nvSpPr>
          <p:cNvPr id="27" name="object 27"/>
          <p:cNvSpPr txBox="1"/>
          <p:nvPr/>
        </p:nvSpPr>
        <p:spPr>
          <a:xfrm>
            <a:off x="5644134" y="7908797"/>
            <a:ext cx="1376680" cy="1607820"/>
          </a:xfrm>
          <a:prstGeom prst="rect">
            <a:avLst/>
          </a:prstGeom>
          <a:ln w="9144">
            <a:solidFill>
              <a:srgbClr val="FF0000"/>
            </a:solidFill>
          </a:ln>
        </p:spPr>
        <p:txBody>
          <a:bodyPr vert="horz" wrap="square" lIns="0" tIns="0" rIns="0" bIns="0" rtlCol="0">
            <a:spAutoFit/>
          </a:bodyPr>
          <a:lstStyle/>
          <a:p>
            <a:pPr>
              <a:lnSpc>
                <a:spcPct val="100000"/>
              </a:lnSpc>
            </a:pPr>
            <a:endParaRPr sz="3600">
              <a:latin typeface="Times New Roman"/>
              <a:cs typeface="Times New Roman"/>
            </a:endParaRPr>
          </a:p>
          <a:p>
            <a:pPr>
              <a:lnSpc>
                <a:spcPct val="100000"/>
              </a:lnSpc>
              <a:spcBef>
                <a:spcPts val="5"/>
              </a:spcBef>
            </a:pPr>
            <a:endParaRPr sz="4400">
              <a:latin typeface="Times New Roman"/>
              <a:cs typeface="Times New Roman"/>
            </a:endParaRPr>
          </a:p>
          <a:p>
            <a:pPr marR="92710" algn="r">
              <a:lnSpc>
                <a:spcPct val="100000"/>
              </a:lnSpc>
            </a:pPr>
            <a:r>
              <a:rPr sz="2600" b="1" spc="-5" dirty="0">
                <a:solidFill>
                  <a:srgbClr val="FF0000"/>
                </a:solidFill>
                <a:latin typeface="Comic Sans MS"/>
                <a:cs typeface="Comic Sans MS"/>
              </a:rPr>
              <a:t>@</a:t>
            </a:r>
            <a:endParaRPr sz="2600">
              <a:latin typeface="Comic Sans MS"/>
              <a:cs typeface="Comic Sans MS"/>
            </a:endParaRPr>
          </a:p>
        </p:txBody>
      </p:sp>
      <p:grpSp>
        <p:nvGrpSpPr>
          <p:cNvPr id="28" name="object 28"/>
          <p:cNvGrpSpPr/>
          <p:nvPr/>
        </p:nvGrpSpPr>
        <p:grpSpPr>
          <a:xfrm>
            <a:off x="5634990" y="1986533"/>
            <a:ext cx="1333500" cy="857250"/>
            <a:chOff x="5634990" y="1986533"/>
            <a:chExt cx="1333500" cy="857250"/>
          </a:xfrm>
        </p:grpSpPr>
        <p:sp>
          <p:nvSpPr>
            <p:cNvPr id="29" name="object 29"/>
            <p:cNvSpPr/>
            <p:nvPr/>
          </p:nvSpPr>
          <p:spPr>
            <a:xfrm>
              <a:off x="5639562" y="1991105"/>
              <a:ext cx="1324610" cy="848360"/>
            </a:xfrm>
            <a:custGeom>
              <a:avLst/>
              <a:gdLst/>
              <a:ahLst/>
              <a:cxnLst/>
              <a:rect l="l" t="t" r="r" b="b"/>
              <a:pathLst>
                <a:path w="1324609" h="848360">
                  <a:moveTo>
                    <a:pt x="0" y="848105"/>
                  </a:moveTo>
                  <a:lnTo>
                    <a:pt x="1324356" y="848105"/>
                  </a:lnTo>
                  <a:lnTo>
                    <a:pt x="1324356" y="0"/>
                  </a:lnTo>
                  <a:lnTo>
                    <a:pt x="0" y="0"/>
                  </a:lnTo>
                  <a:lnTo>
                    <a:pt x="0" y="848105"/>
                  </a:lnTo>
                  <a:close/>
                </a:path>
              </a:pathLst>
            </a:custGeom>
            <a:ln w="9144">
              <a:solidFill>
                <a:srgbClr val="FF0000"/>
              </a:solidFill>
            </a:ln>
          </p:spPr>
          <p:txBody>
            <a:bodyPr wrap="square" lIns="0" tIns="0" rIns="0" bIns="0" rtlCol="0"/>
            <a:lstStyle/>
            <a:p>
              <a:endParaRPr/>
            </a:p>
          </p:txBody>
        </p:sp>
        <p:sp>
          <p:nvSpPr>
            <p:cNvPr id="30" name="object 30"/>
            <p:cNvSpPr/>
            <p:nvPr/>
          </p:nvSpPr>
          <p:spPr>
            <a:xfrm>
              <a:off x="5680710" y="2032250"/>
              <a:ext cx="1244154" cy="765809"/>
            </a:xfrm>
            <a:prstGeom prst="rect">
              <a:avLst/>
            </a:prstGeom>
            <a:blipFill>
              <a:blip r:embed="rId6" cstate="print"/>
              <a:stretch>
                <a:fillRect/>
              </a:stretch>
            </a:blipFill>
          </p:spPr>
          <p:txBody>
            <a:bodyPr wrap="square" lIns="0" tIns="0" rIns="0" bIns="0" rtlCol="0"/>
            <a:lstStyle/>
            <a:p>
              <a:endParaRPr/>
            </a:p>
          </p:txBody>
        </p:sp>
      </p:grpSp>
      <p:grpSp>
        <p:nvGrpSpPr>
          <p:cNvPr id="31" name="object 31"/>
          <p:cNvGrpSpPr/>
          <p:nvPr/>
        </p:nvGrpSpPr>
        <p:grpSpPr>
          <a:xfrm>
            <a:off x="5630417" y="3117342"/>
            <a:ext cx="1344930" cy="1087755"/>
            <a:chOff x="5630417" y="3117342"/>
            <a:chExt cx="1344930" cy="1087755"/>
          </a:xfrm>
        </p:grpSpPr>
        <p:sp>
          <p:nvSpPr>
            <p:cNvPr id="32" name="object 32"/>
            <p:cNvSpPr/>
            <p:nvPr/>
          </p:nvSpPr>
          <p:spPr>
            <a:xfrm>
              <a:off x="5634989" y="3121914"/>
              <a:ext cx="1336040" cy="1078230"/>
            </a:xfrm>
            <a:custGeom>
              <a:avLst/>
              <a:gdLst/>
              <a:ahLst/>
              <a:cxnLst/>
              <a:rect l="l" t="t" r="r" b="b"/>
              <a:pathLst>
                <a:path w="1336040" h="1078229">
                  <a:moveTo>
                    <a:pt x="0" y="1078229"/>
                  </a:moveTo>
                  <a:lnTo>
                    <a:pt x="1335786" y="1078229"/>
                  </a:lnTo>
                  <a:lnTo>
                    <a:pt x="1335786" y="0"/>
                  </a:lnTo>
                  <a:lnTo>
                    <a:pt x="0" y="0"/>
                  </a:lnTo>
                  <a:lnTo>
                    <a:pt x="0" y="1078229"/>
                  </a:lnTo>
                  <a:close/>
                </a:path>
              </a:pathLst>
            </a:custGeom>
            <a:ln w="9144">
              <a:solidFill>
                <a:srgbClr val="FF0000"/>
              </a:solidFill>
            </a:ln>
          </p:spPr>
          <p:txBody>
            <a:bodyPr wrap="square" lIns="0" tIns="0" rIns="0" bIns="0" rtlCol="0"/>
            <a:lstStyle/>
            <a:p>
              <a:endParaRPr/>
            </a:p>
          </p:txBody>
        </p:sp>
        <p:sp>
          <p:nvSpPr>
            <p:cNvPr id="33" name="object 33"/>
            <p:cNvSpPr/>
            <p:nvPr/>
          </p:nvSpPr>
          <p:spPr>
            <a:xfrm>
              <a:off x="6405371" y="3176011"/>
              <a:ext cx="8890" cy="0"/>
            </a:xfrm>
            <a:custGeom>
              <a:avLst/>
              <a:gdLst/>
              <a:ahLst/>
              <a:cxnLst/>
              <a:rect l="l" t="t" r="r" b="b"/>
              <a:pathLst>
                <a:path w="8889">
                  <a:moveTo>
                    <a:pt x="0" y="0"/>
                  </a:moveTo>
                  <a:lnTo>
                    <a:pt x="8382" y="0"/>
                  </a:lnTo>
                </a:path>
              </a:pathLst>
            </a:custGeom>
            <a:ln w="7620">
              <a:solidFill>
                <a:srgbClr val="CBCBCB"/>
              </a:solidFill>
            </a:ln>
          </p:spPr>
          <p:txBody>
            <a:bodyPr wrap="square" lIns="0" tIns="0" rIns="0" bIns="0" rtlCol="0"/>
            <a:lstStyle/>
            <a:p>
              <a:endParaRPr/>
            </a:p>
          </p:txBody>
        </p:sp>
        <p:sp>
          <p:nvSpPr>
            <p:cNvPr id="34" name="object 34"/>
            <p:cNvSpPr/>
            <p:nvPr/>
          </p:nvSpPr>
          <p:spPr>
            <a:xfrm>
              <a:off x="6730745" y="3393563"/>
              <a:ext cx="8890" cy="0"/>
            </a:xfrm>
            <a:custGeom>
              <a:avLst/>
              <a:gdLst/>
              <a:ahLst/>
              <a:cxnLst/>
              <a:rect l="l" t="t" r="r" b="b"/>
              <a:pathLst>
                <a:path w="8890">
                  <a:moveTo>
                    <a:pt x="0" y="0"/>
                  </a:moveTo>
                  <a:lnTo>
                    <a:pt x="8381" y="0"/>
                  </a:lnTo>
                </a:path>
              </a:pathLst>
            </a:custGeom>
            <a:ln w="8381">
              <a:solidFill>
                <a:srgbClr val="DCDCDC"/>
              </a:solidFill>
            </a:ln>
          </p:spPr>
          <p:txBody>
            <a:bodyPr wrap="square" lIns="0" tIns="0" rIns="0" bIns="0" rtlCol="0"/>
            <a:lstStyle/>
            <a:p>
              <a:endParaRPr/>
            </a:p>
          </p:txBody>
        </p:sp>
        <p:sp>
          <p:nvSpPr>
            <p:cNvPr id="35" name="object 35"/>
            <p:cNvSpPr/>
            <p:nvPr/>
          </p:nvSpPr>
          <p:spPr>
            <a:xfrm>
              <a:off x="5702045" y="3172201"/>
              <a:ext cx="1178052" cy="451104"/>
            </a:xfrm>
            <a:prstGeom prst="rect">
              <a:avLst/>
            </a:prstGeom>
            <a:blipFill>
              <a:blip r:embed="rId7" cstate="print"/>
              <a:stretch>
                <a:fillRect/>
              </a:stretch>
            </a:blipFill>
          </p:spPr>
          <p:txBody>
            <a:bodyPr wrap="square" lIns="0" tIns="0" rIns="0" bIns="0" rtlCol="0"/>
            <a:lstStyle/>
            <a:p>
              <a:endParaRPr/>
            </a:p>
          </p:txBody>
        </p:sp>
        <p:sp>
          <p:nvSpPr>
            <p:cNvPr id="36" name="object 36"/>
            <p:cNvSpPr/>
            <p:nvPr/>
          </p:nvSpPr>
          <p:spPr>
            <a:xfrm>
              <a:off x="5719571" y="3443854"/>
              <a:ext cx="9525" cy="0"/>
            </a:xfrm>
            <a:custGeom>
              <a:avLst/>
              <a:gdLst/>
              <a:ahLst/>
              <a:cxnLst/>
              <a:rect l="l" t="t" r="r" b="b"/>
              <a:pathLst>
                <a:path w="9525">
                  <a:moveTo>
                    <a:pt x="0" y="0"/>
                  </a:moveTo>
                  <a:lnTo>
                    <a:pt x="9144" y="0"/>
                  </a:lnTo>
                </a:path>
              </a:pathLst>
            </a:custGeom>
            <a:ln w="8381">
              <a:solidFill>
                <a:srgbClr val="DCDCDC"/>
              </a:solidFill>
            </a:ln>
          </p:spPr>
          <p:txBody>
            <a:bodyPr wrap="square" lIns="0" tIns="0" rIns="0" bIns="0" rtlCol="0"/>
            <a:lstStyle/>
            <a:p>
              <a:endParaRPr/>
            </a:p>
          </p:txBody>
        </p:sp>
        <p:sp>
          <p:nvSpPr>
            <p:cNvPr id="37" name="object 37"/>
            <p:cNvSpPr/>
            <p:nvPr/>
          </p:nvSpPr>
          <p:spPr>
            <a:xfrm>
              <a:off x="5676137" y="3623306"/>
              <a:ext cx="1239012" cy="309372"/>
            </a:xfrm>
            <a:prstGeom prst="rect">
              <a:avLst/>
            </a:prstGeom>
            <a:blipFill>
              <a:blip r:embed="rId8" cstate="print"/>
              <a:stretch>
                <a:fillRect/>
              </a:stretch>
            </a:blipFill>
          </p:spPr>
          <p:txBody>
            <a:bodyPr wrap="square" lIns="0" tIns="0" rIns="0" bIns="0" rtlCol="0"/>
            <a:lstStyle/>
            <a:p>
              <a:endParaRPr/>
            </a:p>
          </p:txBody>
        </p:sp>
        <p:sp>
          <p:nvSpPr>
            <p:cNvPr id="38" name="object 38"/>
            <p:cNvSpPr/>
            <p:nvPr/>
          </p:nvSpPr>
          <p:spPr>
            <a:xfrm>
              <a:off x="5868923" y="3928487"/>
              <a:ext cx="17780" cy="0"/>
            </a:xfrm>
            <a:custGeom>
              <a:avLst/>
              <a:gdLst/>
              <a:ahLst/>
              <a:cxnLst/>
              <a:rect l="l" t="t" r="r" b="b"/>
              <a:pathLst>
                <a:path w="17779">
                  <a:moveTo>
                    <a:pt x="0" y="0"/>
                  </a:moveTo>
                  <a:lnTo>
                    <a:pt x="17525" y="0"/>
                  </a:lnTo>
                </a:path>
              </a:pathLst>
            </a:custGeom>
            <a:ln w="8381">
              <a:solidFill>
                <a:srgbClr val="878787"/>
              </a:solidFill>
            </a:ln>
          </p:spPr>
          <p:txBody>
            <a:bodyPr wrap="square" lIns="0" tIns="0" rIns="0" bIns="0" rtlCol="0"/>
            <a:lstStyle/>
            <a:p>
              <a:endParaRPr/>
            </a:p>
          </p:txBody>
        </p:sp>
        <p:sp>
          <p:nvSpPr>
            <p:cNvPr id="39" name="object 39"/>
            <p:cNvSpPr/>
            <p:nvPr/>
          </p:nvSpPr>
          <p:spPr>
            <a:xfrm>
              <a:off x="5983223" y="3924296"/>
              <a:ext cx="931926" cy="234695"/>
            </a:xfrm>
            <a:prstGeom prst="rect">
              <a:avLst/>
            </a:prstGeom>
            <a:blipFill>
              <a:blip r:embed="rId9" cstate="print"/>
              <a:stretch>
                <a:fillRect/>
              </a:stretch>
            </a:blipFill>
          </p:spPr>
          <p:txBody>
            <a:bodyPr wrap="square" lIns="0" tIns="0" rIns="0" bIns="0" rtlCol="0"/>
            <a:lstStyle/>
            <a:p>
              <a:endParaRPr/>
            </a:p>
          </p:txBody>
        </p:sp>
        <p:sp>
          <p:nvSpPr>
            <p:cNvPr id="40" name="object 40"/>
            <p:cNvSpPr/>
            <p:nvPr/>
          </p:nvSpPr>
          <p:spPr>
            <a:xfrm>
              <a:off x="5676137" y="3932677"/>
              <a:ext cx="175260" cy="159257"/>
            </a:xfrm>
            <a:prstGeom prst="rect">
              <a:avLst/>
            </a:prstGeom>
            <a:blipFill>
              <a:blip r:embed="rId10" cstate="print"/>
              <a:stretch>
                <a:fillRect/>
              </a:stretch>
            </a:blipFill>
          </p:spPr>
          <p:txBody>
            <a:bodyPr wrap="square" lIns="0" tIns="0" rIns="0" bIns="0" rtlCol="0"/>
            <a:lstStyle/>
            <a:p>
              <a:endParaRPr/>
            </a:p>
          </p:txBody>
        </p:sp>
        <p:sp>
          <p:nvSpPr>
            <p:cNvPr id="41" name="object 41"/>
            <p:cNvSpPr/>
            <p:nvPr/>
          </p:nvSpPr>
          <p:spPr>
            <a:xfrm>
              <a:off x="6080759" y="3583682"/>
              <a:ext cx="329209" cy="238505"/>
            </a:xfrm>
            <a:prstGeom prst="rect">
              <a:avLst/>
            </a:prstGeom>
            <a:blipFill>
              <a:blip r:embed="rId11" cstate="print"/>
              <a:stretch>
                <a:fillRect/>
              </a:stretch>
            </a:blipFill>
          </p:spPr>
          <p:txBody>
            <a:bodyPr wrap="square" lIns="0" tIns="0" rIns="0" bIns="0" rtlCol="0"/>
            <a:lstStyle/>
            <a:p>
              <a:endParaRPr/>
            </a:p>
          </p:txBody>
        </p:sp>
        <p:sp>
          <p:nvSpPr>
            <p:cNvPr id="42" name="object 42"/>
            <p:cNvSpPr/>
            <p:nvPr/>
          </p:nvSpPr>
          <p:spPr>
            <a:xfrm>
              <a:off x="6074663" y="3569970"/>
              <a:ext cx="353695" cy="245745"/>
            </a:xfrm>
            <a:custGeom>
              <a:avLst/>
              <a:gdLst/>
              <a:ahLst/>
              <a:cxnLst/>
              <a:rect l="l" t="t" r="r" b="b"/>
              <a:pathLst>
                <a:path w="353695" h="245745">
                  <a:moveTo>
                    <a:pt x="40386" y="0"/>
                  </a:moveTo>
                  <a:lnTo>
                    <a:pt x="24753" y="3214"/>
                  </a:lnTo>
                  <a:lnTo>
                    <a:pt x="11906" y="12001"/>
                  </a:lnTo>
                  <a:lnTo>
                    <a:pt x="3202" y="25074"/>
                  </a:lnTo>
                  <a:lnTo>
                    <a:pt x="0" y="41148"/>
                  </a:lnTo>
                  <a:lnTo>
                    <a:pt x="0" y="204977"/>
                  </a:lnTo>
                  <a:lnTo>
                    <a:pt x="3202" y="220610"/>
                  </a:lnTo>
                  <a:lnTo>
                    <a:pt x="11906" y="233457"/>
                  </a:lnTo>
                  <a:lnTo>
                    <a:pt x="24753" y="242161"/>
                  </a:lnTo>
                  <a:lnTo>
                    <a:pt x="40386" y="245363"/>
                  </a:lnTo>
                  <a:lnTo>
                    <a:pt x="312420" y="245363"/>
                  </a:lnTo>
                  <a:lnTo>
                    <a:pt x="328493" y="242161"/>
                  </a:lnTo>
                  <a:lnTo>
                    <a:pt x="341566" y="233457"/>
                  </a:lnTo>
                  <a:lnTo>
                    <a:pt x="350353" y="220610"/>
                  </a:lnTo>
                  <a:lnTo>
                    <a:pt x="353568" y="204977"/>
                  </a:lnTo>
                  <a:lnTo>
                    <a:pt x="353568" y="41148"/>
                  </a:lnTo>
                  <a:lnTo>
                    <a:pt x="350353" y="25074"/>
                  </a:lnTo>
                  <a:lnTo>
                    <a:pt x="341566" y="12001"/>
                  </a:lnTo>
                  <a:lnTo>
                    <a:pt x="328493" y="3214"/>
                  </a:lnTo>
                  <a:lnTo>
                    <a:pt x="312420" y="0"/>
                  </a:lnTo>
                  <a:lnTo>
                    <a:pt x="40386" y="0"/>
                  </a:lnTo>
                  <a:close/>
                </a:path>
              </a:pathLst>
            </a:custGeom>
            <a:ln w="28194">
              <a:solidFill>
                <a:srgbClr val="000000"/>
              </a:solidFill>
            </a:ln>
          </p:spPr>
          <p:txBody>
            <a:bodyPr wrap="square" lIns="0" tIns="0" rIns="0" bIns="0" rtlCol="0"/>
            <a:lstStyle/>
            <a:p>
              <a:endParaRPr/>
            </a:p>
          </p:txBody>
        </p:sp>
      </p:grpSp>
      <p:sp>
        <p:nvSpPr>
          <p:cNvPr id="43" name="object 43"/>
          <p:cNvSpPr/>
          <p:nvPr/>
        </p:nvSpPr>
        <p:spPr>
          <a:xfrm>
            <a:off x="531113" y="942594"/>
            <a:ext cx="1328928" cy="995172"/>
          </a:xfrm>
          <a:prstGeom prst="rect">
            <a:avLst/>
          </a:prstGeom>
          <a:blipFill>
            <a:blip r:embed="rId12" cstate="print"/>
            <a:stretch>
              <a:fillRect/>
            </a:stretch>
          </a:blipFill>
        </p:spPr>
        <p:txBody>
          <a:bodyPr wrap="square" lIns="0" tIns="0" rIns="0" bIns="0" rtlCol="0"/>
          <a:lstStyle/>
          <a:p>
            <a:endParaRPr/>
          </a:p>
        </p:txBody>
      </p:sp>
      <p:sp>
        <p:nvSpPr>
          <p:cNvPr id="44" name="object 44"/>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45" name="object 45"/>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4</a:t>
            </a:fld>
            <a:r>
              <a:rPr spc="-5" dirty="0"/>
              <a:t>/30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p:nvPr/>
        </p:nvSpPr>
        <p:spPr>
          <a:xfrm>
            <a:off x="6226302" y="5873495"/>
            <a:ext cx="744220" cy="350520"/>
          </a:xfrm>
          <a:custGeom>
            <a:avLst/>
            <a:gdLst/>
            <a:ahLst/>
            <a:cxnLst/>
            <a:rect l="l" t="t" r="r" b="b"/>
            <a:pathLst>
              <a:path w="744220" h="350520">
                <a:moveTo>
                  <a:pt x="743699" y="0"/>
                </a:moveTo>
                <a:lnTo>
                  <a:pt x="228600" y="0"/>
                </a:lnTo>
                <a:lnTo>
                  <a:pt x="228600" y="175260"/>
                </a:lnTo>
                <a:lnTo>
                  <a:pt x="0" y="175260"/>
                </a:lnTo>
                <a:lnTo>
                  <a:pt x="0" y="350520"/>
                </a:lnTo>
                <a:lnTo>
                  <a:pt x="743699" y="350520"/>
                </a:lnTo>
                <a:lnTo>
                  <a:pt x="743699" y="175272"/>
                </a:lnTo>
                <a:lnTo>
                  <a:pt x="743699" y="0"/>
                </a:lnTo>
                <a:close/>
              </a:path>
            </a:pathLst>
          </a:custGeom>
          <a:solidFill>
            <a:srgbClr val="FFFF00"/>
          </a:solidFill>
        </p:spPr>
        <p:txBody>
          <a:bodyPr wrap="square" lIns="0" tIns="0" rIns="0" bIns="0" rtlCol="0"/>
          <a:lstStyle/>
          <a:p>
            <a:endParaRPr/>
          </a:p>
        </p:txBody>
      </p:sp>
      <p:sp>
        <p:nvSpPr>
          <p:cNvPr id="7" name="object 7"/>
          <p:cNvSpPr/>
          <p:nvPr/>
        </p:nvSpPr>
        <p:spPr>
          <a:xfrm>
            <a:off x="5211317" y="6224015"/>
            <a:ext cx="694690" cy="175260"/>
          </a:xfrm>
          <a:custGeom>
            <a:avLst/>
            <a:gdLst/>
            <a:ahLst/>
            <a:cxnLst/>
            <a:rect l="l" t="t" r="r" b="b"/>
            <a:pathLst>
              <a:path w="694689" h="175260">
                <a:moveTo>
                  <a:pt x="694182" y="0"/>
                </a:moveTo>
                <a:lnTo>
                  <a:pt x="0" y="0"/>
                </a:lnTo>
                <a:lnTo>
                  <a:pt x="0" y="175260"/>
                </a:lnTo>
                <a:lnTo>
                  <a:pt x="694182" y="175260"/>
                </a:lnTo>
                <a:lnTo>
                  <a:pt x="694182" y="0"/>
                </a:lnTo>
                <a:close/>
              </a:path>
            </a:pathLst>
          </a:custGeom>
          <a:solidFill>
            <a:srgbClr val="FFFF00"/>
          </a:solidFill>
        </p:spPr>
        <p:txBody>
          <a:bodyPr wrap="square" lIns="0" tIns="0" rIns="0" bIns="0" rtlCol="0"/>
          <a:lstStyle/>
          <a:p>
            <a:endParaRPr/>
          </a:p>
        </p:txBody>
      </p:sp>
      <p:sp>
        <p:nvSpPr>
          <p:cNvPr id="8" name="object 8"/>
          <p:cNvSpPr txBox="1"/>
          <p:nvPr/>
        </p:nvSpPr>
        <p:spPr>
          <a:xfrm>
            <a:off x="527558" y="5849362"/>
            <a:ext cx="6506209" cy="734060"/>
          </a:xfrm>
          <a:prstGeom prst="rect">
            <a:avLst/>
          </a:prstGeom>
        </p:spPr>
        <p:txBody>
          <a:bodyPr vert="horz" wrap="square" lIns="0" tIns="24765" rIns="0" bIns="0" rtlCol="0">
            <a:spAutoFit/>
          </a:bodyPr>
          <a:lstStyle/>
          <a:p>
            <a:pPr marL="12700" marR="5080" algn="just">
              <a:lnSpc>
                <a:spcPts val="1380"/>
              </a:lnSpc>
              <a:spcBef>
                <a:spcPts val="195"/>
              </a:spcBef>
            </a:pPr>
            <a:r>
              <a:rPr sz="1200" spc="-5" dirty="0">
                <a:latin typeface="Arial"/>
                <a:cs typeface="Arial"/>
              </a:rPr>
              <a:t>Dans cet exemple de radiofréquences, on </a:t>
            </a:r>
            <a:r>
              <a:rPr sz="1200" dirty="0">
                <a:latin typeface="Arial"/>
                <a:cs typeface="Arial"/>
              </a:rPr>
              <a:t>a </a:t>
            </a:r>
            <a:r>
              <a:rPr sz="1200" spc="-5" dirty="0">
                <a:latin typeface="Arial"/>
                <a:cs typeface="Arial"/>
              </a:rPr>
              <a:t>une de transmission unidirectionnelle (simplex)  comme pour la radio, </a:t>
            </a:r>
            <a:r>
              <a:rPr sz="1200" dirty="0">
                <a:latin typeface="Arial"/>
                <a:cs typeface="Arial"/>
              </a:rPr>
              <a:t>à </a:t>
            </a:r>
            <a:r>
              <a:rPr sz="1200" spc="-5" dirty="0">
                <a:latin typeface="Arial"/>
                <a:cs typeface="Arial"/>
              </a:rPr>
              <a:t>distinguer d’une transmission bi-directionnelle alternée (half-duplex)  dans le cas du talkie-walkie ou d’une transmission bi-directionnelle (full duplex) dans le cas du  téléphone analogique.</a:t>
            </a:r>
            <a:endParaRPr sz="1200">
              <a:latin typeface="Arial"/>
              <a:cs typeface="Arial"/>
            </a:endParaRPr>
          </a:p>
        </p:txBody>
      </p:sp>
      <p:grpSp>
        <p:nvGrpSpPr>
          <p:cNvPr id="9" name="object 9"/>
          <p:cNvGrpSpPr/>
          <p:nvPr/>
        </p:nvGrpSpPr>
        <p:grpSpPr>
          <a:xfrm>
            <a:off x="2151379" y="3901059"/>
            <a:ext cx="3261995" cy="693420"/>
            <a:chOff x="2151379" y="3901059"/>
            <a:chExt cx="3261995" cy="693420"/>
          </a:xfrm>
        </p:grpSpPr>
        <p:sp>
          <p:nvSpPr>
            <p:cNvPr id="10" name="object 10"/>
            <p:cNvSpPr/>
            <p:nvPr/>
          </p:nvSpPr>
          <p:spPr>
            <a:xfrm>
              <a:off x="2164079" y="4237482"/>
              <a:ext cx="3111500" cy="1270"/>
            </a:xfrm>
            <a:custGeom>
              <a:avLst/>
              <a:gdLst/>
              <a:ahLst/>
              <a:cxnLst/>
              <a:rect l="l" t="t" r="r" b="b"/>
              <a:pathLst>
                <a:path w="3111500" h="1270">
                  <a:moveTo>
                    <a:pt x="0" y="0"/>
                  </a:moveTo>
                  <a:lnTo>
                    <a:pt x="3111246" y="762"/>
                  </a:lnTo>
                </a:path>
              </a:pathLst>
            </a:custGeom>
            <a:ln w="25146">
              <a:solidFill>
                <a:srgbClr val="339A65"/>
              </a:solidFill>
              <a:prstDash val="sysDot"/>
            </a:ln>
          </p:spPr>
          <p:txBody>
            <a:bodyPr wrap="square" lIns="0" tIns="0" rIns="0" bIns="0" rtlCol="0"/>
            <a:lstStyle/>
            <a:p>
              <a:endParaRPr/>
            </a:p>
          </p:txBody>
        </p:sp>
        <p:sp>
          <p:nvSpPr>
            <p:cNvPr id="11" name="object 11"/>
            <p:cNvSpPr/>
            <p:nvPr/>
          </p:nvSpPr>
          <p:spPr>
            <a:xfrm>
              <a:off x="5273801" y="4168902"/>
              <a:ext cx="139700" cy="139700"/>
            </a:xfrm>
            <a:custGeom>
              <a:avLst/>
              <a:gdLst/>
              <a:ahLst/>
              <a:cxnLst/>
              <a:rect l="l" t="t" r="r" b="b"/>
              <a:pathLst>
                <a:path w="139700" h="139700">
                  <a:moveTo>
                    <a:pt x="0" y="0"/>
                  </a:moveTo>
                  <a:lnTo>
                    <a:pt x="0" y="139446"/>
                  </a:lnTo>
                  <a:lnTo>
                    <a:pt x="139446" y="69342"/>
                  </a:lnTo>
                  <a:lnTo>
                    <a:pt x="0" y="0"/>
                  </a:lnTo>
                  <a:close/>
                </a:path>
              </a:pathLst>
            </a:custGeom>
            <a:solidFill>
              <a:srgbClr val="339A65"/>
            </a:solidFill>
          </p:spPr>
          <p:txBody>
            <a:bodyPr wrap="square" lIns="0" tIns="0" rIns="0" bIns="0" rtlCol="0"/>
            <a:lstStyle/>
            <a:p>
              <a:endParaRPr/>
            </a:p>
          </p:txBody>
        </p:sp>
        <p:sp>
          <p:nvSpPr>
            <p:cNvPr id="12" name="object 12"/>
            <p:cNvSpPr/>
            <p:nvPr/>
          </p:nvSpPr>
          <p:spPr>
            <a:xfrm>
              <a:off x="3205733" y="3910584"/>
              <a:ext cx="1238250" cy="670560"/>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3205733" y="3910584"/>
              <a:ext cx="1238250" cy="674370"/>
            </a:xfrm>
            <a:custGeom>
              <a:avLst/>
              <a:gdLst/>
              <a:ahLst/>
              <a:cxnLst/>
              <a:rect l="l" t="t" r="r" b="b"/>
              <a:pathLst>
                <a:path w="1238250" h="674370">
                  <a:moveTo>
                    <a:pt x="112014" y="0"/>
                  </a:moveTo>
                  <a:lnTo>
                    <a:pt x="68472" y="8941"/>
                  </a:lnTo>
                  <a:lnTo>
                    <a:pt x="32861" y="33242"/>
                  </a:lnTo>
                  <a:lnTo>
                    <a:pt x="8822" y="69115"/>
                  </a:lnTo>
                  <a:lnTo>
                    <a:pt x="0" y="112775"/>
                  </a:lnTo>
                  <a:lnTo>
                    <a:pt x="0" y="562356"/>
                  </a:lnTo>
                  <a:lnTo>
                    <a:pt x="8822" y="605897"/>
                  </a:lnTo>
                  <a:lnTo>
                    <a:pt x="32861" y="641508"/>
                  </a:lnTo>
                  <a:lnTo>
                    <a:pt x="68472" y="665547"/>
                  </a:lnTo>
                  <a:lnTo>
                    <a:pt x="112014" y="674370"/>
                  </a:lnTo>
                  <a:lnTo>
                    <a:pt x="1125474" y="674370"/>
                  </a:lnTo>
                  <a:lnTo>
                    <a:pt x="1169455" y="665547"/>
                  </a:lnTo>
                  <a:lnTo>
                    <a:pt x="1205293" y="641508"/>
                  </a:lnTo>
                  <a:lnTo>
                    <a:pt x="1229415" y="605897"/>
                  </a:lnTo>
                  <a:lnTo>
                    <a:pt x="1238250" y="562356"/>
                  </a:lnTo>
                  <a:lnTo>
                    <a:pt x="1238250" y="112775"/>
                  </a:lnTo>
                  <a:lnTo>
                    <a:pt x="1229415" y="69115"/>
                  </a:lnTo>
                  <a:lnTo>
                    <a:pt x="1205293" y="33242"/>
                  </a:lnTo>
                  <a:lnTo>
                    <a:pt x="1169455" y="8941"/>
                  </a:lnTo>
                  <a:lnTo>
                    <a:pt x="1125474" y="0"/>
                  </a:lnTo>
                  <a:lnTo>
                    <a:pt x="112014" y="0"/>
                  </a:lnTo>
                  <a:close/>
                </a:path>
              </a:pathLst>
            </a:custGeom>
            <a:ln w="19050">
              <a:solidFill>
                <a:srgbClr val="FF0000"/>
              </a:solidFill>
            </a:ln>
          </p:spPr>
          <p:txBody>
            <a:bodyPr wrap="square" lIns="0" tIns="0" rIns="0" bIns="0" rtlCol="0"/>
            <a:lstStyle/>
            <a:p>
              <a:endParaRPr/>
            </a:p>
          </p:txBody>
        </p:sp>
      </p:grpSp>
      <p:sp>
        <p:nvSpPr>
          <p:cNvPr id="14" name="object 14"/>
          <p:cNvSpPr txBox="1"/>
          <p:nvPr/>
        </p:nvSpPr>
        <p:spPr>
          <a:xfrm>
            <a:off x="4864861" y="4242304"/>
            <a:ext cx="483234" cy="382905"/>
          </a:xfrm>
          <a:prstGeom prst="rect">
            <a:avLst/>
          </a:prstGeom>
        </p:spPr>
        <p:txBody>
          <a:bodyPr vert="horz" wrap="square" lIns="0" tIns="26034" rIns="0" bIns="0" rtlCol="0">
            <a:spAutoFit/>
          </a:bodyPr>
          <a:lstStyle/>
          <a:p>
            <a:pPr marL="147955" marR="5080" indent="-135890">
              <a:lnSpc>
                <a:spcPts val="1370"/>
              </a:lnSpc>
              <a:spcBef>
                <a:spcPts val="204"/>
              </a:spcBef>
            </a:pPr>
            <a:r>
              <a:rPr sz="1200" b="1" spc="-5" dirty="0">
                <a:solidFill>
                  <a:srgbClr val="008000"/>
                </a:solidFill>
                <a:latin typeface="Arial"/>
                <a:cs typeface="Arial"/>
              </a:rPr>
              <a:t>Signal  </a:t>
            </a:r>
            <a:r>
              <a:rPr sz="1200" b="1" dirty="0">
                <a:solidFill>
                  <a:srgbClr val="008000"/>
                </a:solidFill>
                <a:latin typeface="Arial"/>
                <a:cs typeface="Arial"/>
              </a:rPr>
              <a:t>r</a:t>
            </a:r>
            <a:r>
              <a:rPr sz="1200" b="1" spc="-5" dirty="0">
                <a:solidFill>
                  <a:srgbClr val="008000"/>
                </a:solidFill>
                <a:latin typeface="Arial"/>
                <a:cs typeface="Arial"/>
              </a:rPr>
              <a:t>eç</a:t>
            </a:r>
            <a:r>
              <a:rPr sz="1200" b="1" dirty="0">
                <a:solidFill>
                  <a:srgbClr val="008000"/>
                </a:solidFill>
                <a:latin typeface="Arial"/>
                <a:cs typeface="Arial"/>
              </a:rPr>
              <a:t>u</a:t>
            </a:r>
            <a:endParaRPr sz="1200">
              <a:latin typeface="Arial"/>
              <a:cs typeface="Arial"/>
            </a:endParaRPr>
          </a:p>
        </p:txBody>
      </p:sp>
      <p:sp>
        <p:nvSpPr>
          <p:cNvPr id="15" name="object 15"/>
          <p:cNvSpPr txBox="1"/>
          <p:nvPr/>
        </p:nvSpPr>
        <p:spPr>
          <a:xfrm>
            <a:off x="2264155" y="4229350"/>
            <a:ext cx="483234" cy="383540"/>
          </a:xfrm>
          <a:prstGeom prst="rect">
            <a:avLst/>
          </a:prstGeom>
        </p:spPr>
        <p:txBody>
          <a:bodyPr vert="horz" wrap="square" lIns="0" tIns="24765" rIns="0" bIns="0" rtlCol="0">
            <a:spAutoFit/>
          </a:bodyPr>
          <a:lstStyle/>
          <a:p>
            <a:pPr marL="12700" marR="5080">
              <a:lnSpc>
                <a:spcPts val="1380"/>
              </a:lnSpc>
              <a:spcBef>
                <a:spcPts val="195"/>
              </a:spcBef>
            </a:pPr>
            <a:r>
              <a:rPr sz="1200" b="1" dirty="0">
                <a:solidFill>
                  <a:srgbClr val="008000"/>
                </a:solidFill>
                <a:latin typeface="Arial"/>
                <a:cs typeface="Arial"/>
              </a:rPr>
              <a:t>Signal  </a:t>
            </a:r>
            <a:r>
              <a:rPr sz="1200" b="1" spc="-5" dirty="0">
                <a:solidFill>
                  <a:srgbClr val="008000"/>
                </a:solidFill>
                <a:latin typeface="Arial"/>
                <a:cs typeface="Arial"/>
              </a:rPr>
              <a:t>émis</a:t>
            </a:r>
            <a:endParaRPr sz="1200">
              <a:latin typeface="Arial"/>
              <a:cs typeface="Arial"/>
            </a:endParaRPr>
          </a:p>
        </p:txBody>
      </p:sp>
      <p:grpSp>
        <p:nvGrpSpPr>
          <p:cNvPr id="16" name="object 16"/>
          <p:cNvGrpSpPr/>
          <p:nvPr/>
        </p:nvGrpSpPr>
        <p:grpSpPr>
          <a:xfrm>
            <a:off x="970152" y="3807078"/>
            <a:ext cx="5582920" cy="1818639"/>
            <a:chOff x="970152" y="3807078"/>
            <a:chExt cx="5582920" cy="1818639"/>
          </a:xfrm>
        </p:grpSpPr>
        <p:sp>
          <p:nvSpPr>
            <p:cNvPr id="17" name="object 17"/>
            <p:cNvSpPr/>
            <p:nvPr/>
          </p:nvSpPr>
          <p:spPr>
            <a:xfrm>
              <a:off x="1048511" y="3906773"/>
              <a:ext cx="1121664" cy="67437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048511" y="3906773"/>
              <a:ext cx="1122045" cy="674370"/>
            </a:xfrm>
            <a:custGeom>
              <a:avLst/>
              <a:gdLst/>
              <a:ahLst/>
              <a:cxnLst/>
              <a:rect l="l" t="t" r="r" b="b"/>
              <a:pathLst>
                <a:path w="1122045" h="674370">
                  <a:moveTo>
                    <a:pt x="112013" y="0"/>
                  </a:moveTo>
                  <a:lnTo>
                    <a:pt x="68472" y="8822"/>
                  </a:lnTo>
                  <a:lnTo>
                    <a:pt x="32861" y="32861"/>
                  </a:lnTo>
                  <a:lnTo>
                    <a:pt x="8822" y="68472"/>
                  </a:lnTo>
                  <a:lnTo>
                    <a:pt x="0" y="112014"/>
                  </a:lnTo>
                  <a:lnTo>
                    <a:pt x="0" y="561593"/>
                  </a:lnTo>
                  <a:lnTo>
                    <a:pt x="8822" y="605575"/>
                  </a:lnTo>
                  <a:lnTo>
                    <a:pt x="32861" y="641413"/>
                  </a:lnTo>
                  <a:lnTo>
                    <a:pt x="68472" y="665535"/>
                  </a:lnTo>
                  <a:lnTo>
                    <a:pt x="112013" y="674370"/>
                  </a:lnTo>
                  <a:lnTo>
                    <a:pt x="1009650" y="674370"/>
                  </a:lnTo>
                  <a:lnTo>
                    <a:pt x="1053191" y="665535"/>
                  </a:lnTo>
                  <a:lnTo>
                    <a:pt x="1088802" y="641413"/>
                  </a:lnTo>
                  <a:lnTo>
                    <a:pt x="1112841" y="605575"/>
                  </a:lnTo>
                  <a:lnTo>
                    <a:pt x="1121664" y="561593"/>
                  </a:lnTo>
                  <a:lnTo>
                    <a:pt x="1121664" y="112014"/>
                  </a:lnTo>
                  <a:lnTo>
                    <a:pt x="1112841" y="68472"/>
                  </a:lnTo>
                  <a:lnTo>
                    <a:pt x="1088802" y="32861"/>
                  </a:lnTo>
                  <a:lnTo>
                    <a:pt x="1053191" y="8822"/>
                  </a:lnTo>
                  <a:lnTo>
                    <a:pt x="1009650" y="0"/>
                  </a:lnTo>
                  <a:lnTo>
                    <a:pt x="112013" y="0"/>
                  </a:lnTo>
                  <a:close/>
                </a:path>
              </a:pathLst>
            </a:custGeom>
            <a:ln w="19050">
              <a:solidFill>
                <a:srgbClr val="008080"/>
              </a:solidFill>
            </a:ln>
          </p:spPr>
          <p:txBody>
            <a:bodyPr wrap="square" lIns="0" tIns="0" rIns="0" bIns="0" rtlCol="0"/>
            <a:lstStyle/>
            <a:p>
              <a:endParaRPr/>
            </a:p>
          </p:txBody>
        </p:sp>
        <p:sp>
          <p:nvSpPr>
            <p:cNvPr id="19" name="object 19"/>
            <p:cNvSpPr/>
            <p:nvPr/>
          </p:nvSpPr>
          <p:spPr>
            <a:xfrm>
              <a:off x="5420868" y="3893057"/>
              <a:ext cx="1122426" cy="674370"/>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5420868" y="3893057"/>
              <a:ext cx="1122680" cy="674370"/>
            </a:xfrm>
            <a:custGeom>
              <a:avLst/>
              <a:gdLst/>
              <a:ahLst/>
              <a:cxnLst/>
              <a:rect l="l" t="t" r="r" b="b"/>
              <a:pathLst>
                <a:path w="1122679" h="674370">
                  <a:moveTo>
                    <a:pt x="112776" y="0"/>
                  </a:moveTo>
                  <a:lnTo>
                    <a:pt x="68794" y="8834"/>
                  </a:lnTo>
                  <a:lnTo>
                    <a:pt x="32956" y="32956"/>
                  </a:lnTo>
                  <a:lnTo>
                    <a:pt x="8834" y="68794"/>
                  </a:lnTo>
                  <a:lnTo>
                    <a:pt x="0" y="112775"/>
                  </a:lnTo>
                  <a:lnTo>
                    <a:pt x="0" y="562356"/>
                  </a:lnTo>
                  <a:lnTo>
                    <a:pt x="8834" y="605897"/>
                  </a:lnTo>
                  <a:lnTo>
                    <a:pt x="32956" y="641508"/>
                  </a:lnTo>
                  <a:lnTo>
                    <a:pt x="68794" y="665547"/>
                  </a:lnTo>
                  <a:lnTo>
                    <a:pt x="112776" y="674370"/>
                  </a:lnTo>
                  <a:lnTo>
                    <a:pt x="1009650" y="674370"/>
                  </a:lnTo>
                  <a:lnTo>
                    <a:pt x="1053631" y="665547"/>
                  </a:lnTo>
                  <a:lnTo>
                    <a:pt x="1089469" y="641508"/>
                  </a:lnTo>
                  <a:lnTo>
                    <a:pt x="1113591" y="605897"/>
                  </a:lnTo>
                  <a:lnTo>
                    <a:pt x="1122426" y="562356"/>
                  </a:lnTo>
                  <a:lnTo>
                    <a:pt x="1122426" y="112775"/>
                  </a:lnTo>
                  <a:lnTo>
                    <a:pt x="1113591" y="68794"/>
                  </a:lnTo>
                  <a:lnTo>
                    <a:pt x="1089469" y="32956"/>
                  </a:lnTo>
                  <a:lnTo>
                    <a:pt x="1053631" y="8834"/>
                  </a:lnTo>
                  <a:lnTo>
                    <a:pt x="1009650" y="0"/>
                  </a:lnTo>
                  <a:lnTo>
                    <a:pt x="112776" y="0"/>
                  </a:lnTo>
                  <a:close/>
                </a:path>
              </a:pathLst>
            </a:custGeom>
            <a:ln w="19050">
              <a:solidFill>
                <a:srgbClr val="008080"/>
              </a:solidFill>
            </a:ln>
          </p:spPr>
          <p:txBody>
            <a:bodyPr wrap="square" lIns="0" tIns="0" rIns="0" bIns="0" rtlCol="0"/>
            <a:lstStyle/>
            <a:p>
              <a:endParaRPr/>
            </a:p>
          </p:txBody>
        </p:sp>
        <p:sp>
          <p:nvSpPr>
            <p:cNvPr id="21" name="object 21"/>
            <p:cNvSpPr/>
            <p:nvPr/>
          </p:nvSpPr>
          <p:spPr>
            <a:xfrm>
              <a:off x="1591818" y="4725161"/>
              <a:ext cx="0" cy="231775"/>
            </a:xfrm>
            <a:custGeom>
              <a:avLst/>
              <a:gdLst/>
              <a:ahLst/>
              <a:cxnLst/>
              <a:rect l="l" t="t" r="r" b="b"/>
              <a:pathLst>
                <a:path h="231775">
                  <a:moveTo>
                    <a:pt x="0" y="231648"/>
                  </a:moveTo>
                  <a:lnTo>
                    <a:pt x="0" y="0"/>
                  </a:lnTo>
                </a:path>
              </a:pathLst>
            </a:custGeom>
            <a:ln w="25146">
              <a:solidFill>
                <a:srgbClr val="339A65"/>
              </a:solidFill>
            </a:ln>
          </p:spPr>
          <p:txBody>
            <a:bodyPr wrap="square" lIns="0" tIns="0" rIns="0" bIns="0" rtlCol="0"/>
            <a:lstStyle/>
            <a:p>
              <a:endParaRPr/>
            </a:p>
          </p:txBody>
        </p:sp>
        <p:sp>
          <p:nvSpPr>
            <p:cNvPr id="22" name="object 22"/>
            <p:cNvSpPr/>
            <p:nvPr/>
          </p:nvSpPr>
          <p:spPr>
            <a:xfrm>
              <a:off x="1522476" y="4587239"/>
              <a:ext cx="139700" cy="140335"/>
            </a:xfrm>
            <a:custGeom>
              <a:avLst/>
              <a:gdLst/>
              <a:ahLst/>
              <a:cxnLst/>
              <a:rect l="l" t="t" r="r" b="b"/>
              <a:pathLst>
                <a:path w="139700" h="140335">
                  <a:moveTo>
                    <a:pt x="70104" y="0"/>
                  </a:moveTo>
                  <a:lnTo>
                    <a:pt x="0" y="140208"/>
                  </a:lnTo>
                  <a:lnTo>
                    <a:pt x="139446" y="140208"/>
                  </a:lnTo>
                  <a:lnTo>
                    <a:pt x="70104" y="0"/>
                  </a:lnTo>
                  <a:close/>
                </a:path>
              </a:pathLst>
            </a:custGeom>
            <a:solidFill>
              <a:srgbClr val="339A65"/>
            </a:solidFill>
          </p:spPr>
          <p:txBody>
            <a:bodyPr wrap="square" lIns="0" tIns="0" rIns="0" bIns="0" rtlCol="0"/>
            <a:lstStyle/>
            <a:p>
              <a:endParaRPr/>
            </a:p>
          </p:txBody>
        </p:sp>
        <p:sp>
          <p:nvSpPr>
            <p:cNvPr id="23" name="object 23"/>
            <p:cNvSpPr/>
            <p:nvPr/>
          </p:nvSpPr>
          <p:spPr>
            <a:xfrm>
              <a:off x="978407" y="3815333"/>
              <a:ext cx="1283970" cy="1802130"/>
            </a:xfrm>
            <a:custGeom>
              <a:avLst/>
              <a:gdLst/>
              <a:ahLst/>
              <a:cxnLst/>
              <a:rect l="l" t="t" r="r" b="b"/>
              <a:pathLst>
                <a:path w="1283970" h="1802129">
                  <a:moveTo>
                    <a:pt x="214122" y="0"/>
                  </a:moveTo>
                  <a:lnTo>
                    <a:pt x="165071" y="5662"/>
                  </a:lnTo>
                  <a:lnTo>
                    <a:pt x="120020" y="21789"/>
                  </a:lnTo>
                  <a:lnTo>
                    <a:pt x="80261" y="47086"/>
                  </a:lnTo>
                  <a:lnTo>
                    <a:pt x="47086" y="80261"/>
                  </a:lnTo>
                  <a:lnTo>
                    <a:pt x="21789" y="120020"/>
                  </a:lnTo>
                  <a:lnTo>
                    <a:pt x="5662" y="165071"/>
                  </a:lnTo>
                  <a:lnTo>
                    <a:pt x="0" y="214122"/>
                  </a:lnTo>
                  <a:lnTo>
                    <a:pt x="0" y="1588770"/>
                  </a:lnTo>
                  <a:lnTo>
                    <a:pt x="5662" y="1637777"/>
                  </a:lnTo>
                  <a:lnTo>
                    <a:pt x="21789" y="1682720"/>
                  </a:lnTo>
                  <a:lnTo>
                    <a:pt x="47086" y="1722331"/>
                  </a:lnTo>
                  <a:lnTo>
                    <a:pt x="80261" y="1755343"/>
                  </a:lnTo>
                  <a:lnTo>
                    <a:pt x="120020" y="1780491"/>
                  </a:lnTo>
                  <a:lnTo>
                    <a:pt x="165071" y="1796509"/>
                  </a:lnTo>
                  <a:lnTo>
                    <a:pt x="214122" y="1802130"/>
                  </a:lnTo>
                  <a:lnTo>
                    <a:pt x="1069848" y="1802130"/>
                  </a:lnTo>
                  <a:lnTo>
                    <a:pt x="1118898" y="1796509"/>
                  </a:lnTo>
                  <a:lnTo>
                    <a:pt x="1163949" y="1780491"/>
                  </a:lnTo>
                  <a:lnTo>
                    <a:pt x="1203708" y="1755343"/>
                  </a:lnTo>
                  <a:lnTo>
                    <a:pt x="1236883" y="1722331"/>
                  </a:lnTo>
                  <a:lnTo>
                    <a:pt x="1262180" y="1682720"/>
                  </a:lnTo>
                  <a:lnTo>
                    <a:pt x="1278307" y="1637777"/>
                  </a:lnTo>
                  <a:lnTo>
                    <a:pt x="1283969" y="1588770"/>
                  </a:lnTo>
                  <a:lnTo>
                    <a:pt x="1283969" y="214122"/>
                  </a:lnTo>
                  <a:lnTo>
                    <a:pt x="1278307" y="165071"/>
                  </a:lnTo>
                  <a:lnTo>
                    <a:pt x="1262180" y="120020"/>
                  </a:lnTo>
                  <a:lnTo>
                    <a:pt x="1236883" y="80261"/>
                  </a:lnTo>
                  <a:lnTo>
                    <a:pt x="1203708" y="47086"/>
                  </a:lnTo>
                  <a:lnTo>
                    <a:pt x="1163949" y="21789"/>
                  </a:lnTo>
                  <a:lnTo>
                    <a:pt x="1118898" y="5662"/>
                  </a:lnTo>
                  <a:lnTo>
                    <a:pt x="1069848" y="0"/>
                  </a:lnTo>
                  <a:lnTo>
                    <a:pt x="214122" y="0"/>
                  </a:lnTo>
                  <a:close/>
                </a:path>
              </a:pathLst>
            </a:custGeom>
            <a:ln w="16002">
              <a:solidFill>
                <a:srgbClr val="008080"/>
              </a:solidFill>
              <a:prstDash val="dot"/>
            </a:ln>
          </p:spPr>
          <p:txBody>
            <a:bodyPr wrap="square" lIns="0" tIns="0" rIns="0" bIns="0" rtlCol="0"/>
            <a:lstStyle/>
            <a:p>
              <a:endParaRPr/>
            </a:p>
          </p:txBody>
        </p:sp>
        <p:sp>
          <p:nvSpPr>
            <p:cNvPr id="24" name="object 24"/>
            <p:cNvSpPr/>
            <p:nvPr/>
          </p:nvSpPr>
          <p:spPr>
            <a:xfrm>
              <a:off x="3036570" y="4236719"/>
              <a:ext cx="6350" cy="0"/>
            </a:xfrm>
            <a:custGeom>
              <a:avLst/>
              <a:gdLst/>
              <a:ahLst/>
              <a:cxnLst/>
              <a:rect l="l" t="t" r="r" b="b"/>
              <a:pathLst>
                <a:path w="6350">
                  <a:moveTo>
                    <a:pt x="3048" y="-12573"/>
                  </a:moveTo>
                  <a:lnTo>
                    <a:pt x="3048" y="12573"/>
                  </a:lnTo>
                </a:path>
              </a:pathLst>
            </a:custGeom>
            <a:ln w="6096">
              <a:solidFill>
                <a:srgbClr val="339A65"/>
              </a:solidFill>
              <a:prstDash val="sysDash"/>
            </a:ln>
          </p:spPr>
          <p:txBody>
            <a:bodyPr wrap="square" lIns="0" tIns="0" rIns="0" bIns="0" rtlCol="0"/>
            <a:lstStyle/>
            <a:p>
              <a:endParaRPr/>
            </a:p>
          </p:txBody>
        </p:sp>
        <p:sp>
          <p:nvSpPr>
            <p:cNvPr id="25" name="object 25"/>
            <p:cNvSpPr/>
            <p:nvPr/>
          </p:nvSpPr>
          <p:spPr>
            <a:xfrm>
              <a:off x="3041142" y="4167377"/>
              <a:ext cx="139700" cy="139700"/>
            </a:xfrm>
            <a:custGeom>
              <a:avLst/>
              <a:gdLst/>
              <a:ahLst/>
              <a:cxnLst/>
              <a:rect l="l" t="t" r="r" b="b"/>
              <a:pathLst>
                <a:path w="139700" h="139700">
                  <a:moveTo>
                    <a:pt x="762" y="0"/>
                  </a:moveTo>
                  <a:lnTo>
                    <a:pt x="0" y="139446"/>
                  </a:lnTo>
                  <a:lnTo>
                    <a:pt x="139445" y="70866"/>
                  </a:lnTo>
                  <a:lnTo>
                    <a:pt x="762" y="0"/>
                  </a:lnTo>
                  <a:close/>
                </a:path>
              </a:pathLst>
            </a:custGeom>
            <a:solidFill>
              <a:srgbClr val="339A65"/>
            </a:solidFill>
          </p:spPr>
          <p:txBody>
            <a:bodyPr wrap="square" lIns="0" tIns="0" rIns="0" bIns="0" rtlCol="0"/>
            <a:lstStyle/>
            <a:p>
              <a:endParaRPr/>
            </a:p>
          </p:txBody>
        </p:sp>
      </p:grpSp>
      <p:sp>
        <p:nvSpPr>
          <p:cNvPr id="26" name="object 26"/>
          <p:cNvSpPr txBox="1"/>
          <p:nvPr/>
        </p:nvSpPr>
        <p:spPr>
          <a:xfrm>
            <a:off x="3286244" y="4404610"/>
            <a:ext cx="1076960" cy="208279"/>
          </a:xfrm>
          <a:prstGeom prst="rect">
            <a:avLst/>
          </a:prstGeom>
        </p:spPr>
        <p:txBody>
          <a:bodyPr vert="horz" wrap="square" lIns="0" tIns="12700" rIns="0" bIns="0" rtlCol="0">
            <a:spAutoFit/>
          </a:bodyPr>
          <a:lstStyle/>
          <a:p>
            <a:pPr marL="12700">
              <a:lnSpc>
                <a:spcPct val="100000"/>
              </a:lnSpc>
              <a:spcBef>
                <a:spcPts val="100"/>
              </a:spcBef>
              <a:tabLst>
                <a:tab pos="1063625" algn="l"/>
              </a:tabLst>
            </a:pPr>
            <a:r>
              <a:rPr sz="1200" b="1" u="dash" dirty="0">
                <a:solidFill>
                  <a:srgbClr val="008000"/>
                </a:solidFill>
                <a:uFill>
                  <a:solidFill>
                    <a:srgbClr val="FFFF00"/>
                  </a:solidFill>
                </a:uFill>
                <a:latin typeface="Arial"/>
                <a:cs typeface="Arial"/>
              </a:rPr>
              <a:t> 	</a:t>
            </a:r>
            <a:endParaRPr sz="1200">
              <a:latin typeface="Arial"/>
              <a:cs typeface="Arial"/>
            </a:endParaRPr>
          </a:p>
        </p:txBody>
      </p:sp>
      <p:sp>
        <p:nvSpPr>
          <p:cNvPr id="27" name="object 27"/>
          <p:cNvSpPr txBox="1"/>
          <p:nvPr/>
        </p:nvSpPr>
        <p:spPr>
          <a:xfrm>
            <a:off x="1621789" y="4659118"/>
            <a:ext cx="67691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00"/>
                </a:solidFill>
                <a:latin typeface="Arial"/>
                <a:cs typeface="Arial"/>
              </a:rPr>
              <a:t>message</a:t>
            </a:r>
            <a:endParaRPr sz="1200">
              <a:latin typeface="Arial"/>
              <a:cs typeface="Arial"/>
            </a:endParaRPr>
          </a:p>
        </p:txBody>
      </p:sp>
      <p:sp>
        <p:nvSpPr>
          <p:cNvPr id="28" name="object 28"/>
          <p:cNvSpPr txBox="1"/>
          <p:nvPr/>
        </p:nvSpPr>
        <p:spPr>
          <a:xfrm>
            <a:off x="1161541" y="4088380"/>
            <a:ext cx="77089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8080"/>
                </a:solidFill>
                <a:latin typeface="Arial"/>
                <a:cs typeface="Arial"/>
              </a:rPr>
              <a:t>EMISSION</a:t>
            </a:r>
            <a:endParaRPr sz="1200">
              <a:latin typeface="Arial"/>
              <a:cs typeface="Arial"/>
            </a:endParaRPr>
          </a:p>
        </p:txBody>
      </p:sp>
      <p:sp>
        <p:nvSpPr>
          <p:cNvPr id="29" name="object 29"/>
          <p:cNvSpPr txBox="1"/>
          <p:nvPr/>
        </p:nvSpPr>
        <p:spPr>
          <a:xfrm>
            <a:off x="5495035" y="4095238"/>
            <a:ext cx="91376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80"/>
                </a:solidFill>
                <a:latin typeface="Arial"/>
                <a:cs typeface="Arial"/>
              </a:rPr>
              <a:t>RECEPTION</a:t>
            </a:r>
            <a:endParaRPr sz="1200">
              <a:latin typeface="Arial"/>
              <a:cs typeface="Arial"/>
            </a:endParaRPr>
          </a:p>
        </p:txBody>
      </p:sp>
      <p:grpSp>
        <p:nvGrpSpPr>
          <p:cNvPr id="30" name="object 30"/>
          <p:cNvGrpSpPr/>
          <p:nvPr/>
        </p:nvGrpSpPr>
        <p:grpSpPr>
          <a:xfrm>
            <a:off x="1065657" y="4957953"/>
            <a:ext cx="1050290" cy="596900"/>
            <a:chOff x="1065657" y="4957953"/>
            <a:chExt cx="1050290" cy="596900"/>
          </a:xfrm>
        </p:grpSpPr>
        <p:sp>
          <p:nvSpPr>
            <p:cNvPr id="31" name="object 31"/>
            <p:cNvSpPr/>
            <p:nvPr/>
          </p:nvSpPr>
          <p:spPr>
            <a:xfrm>
              <a:off x="1075182" y="4967478"/>
              <a:ext cx="1030986" cy="577596"/>
            </a:xfrm>
            <a:prstGeom prst="rect">
              <a:avLst/>
            </a:prstGeom>
            <a:blipFill>
              <a:blip r:embed="rId6" cstate="print"/>
              <a:stretch>
                <a:fillRect/>
              </a:stretch>
            </a:blipFill>
          </p:spPr>
          <p:txBody>
            <a:bodyPr wrap="square" lIns="0" tIns="0" rIns="0" bIns="0" rtlCol="0"/>
            <a:lstStyle/>
            <a:p>
              <a:endParaRPr/>
            </a:p>
          </p:txBody>
        </p:sp>
        <p:sp>
          <p:nvSpPr>
            <p:cNvPr id="32" name="object 32"/>
            <p:cNvSpPr/>
            <p:nvPr/>
          </p:nvSpPr>
          <p:spPr>
            <a:xfrm>
              <a:off x="1075182" y="4967478"/>
              <a:ext cx="1031240" cy="577850"/>
            </a:xfrm>
            <a:custGeom>
              <a:avLst/>
              <a:gdLst/>
              <a:ahLst/>
              <a:cxnLst/>
              <a:rect l="l" t="t" r="r" b="b"/>
              <a:pathLst>
                <a:path w="1031239" h="577850">
                  <a:moveTo>
                    <a:pt x="1030986" y="288798"/>
                  </a:moveTo>
                  <a:lnTo>
                    <a:pt x="1017365" y="222415"/>
                  </a:lnTo>
                  <a:lnTo>
                    <a:pt x="978565" y="161563"/>
                  </a:lnTo>
                  <a:lnTo>
                    <a:pt x="950689" y="133745"/>
                  </a:lnTo>
                  <a:lnTo>
                    <a:pt x="917679" y="107950"/>
                  </a:lnTo>
                  <a:lnTo>
                    <a:pt x="879919" y="84391"/>
                  </a:lnTo>
                  <a:lnTo>
                    <a:pt x="837797" y="63281"/>
                  </a:lnTo>
                  <a:lnTo>
                    <a:pt x="791700" y="44834"/>
                  </a:lnTo>
                  <a:lnTo>
                    <a:pt x="742014" y="29262"/>
                  </a:lnTo>
                  <a:lnTo>
                    <a:pt x="689126" y="16780"/>
                  </a:lnTo>
                  <a:lnTo>
                    <a:pt x="633421" y="7600"/>
                  </a:lnTo>
                  <a:lnTo>
                    <a:pt x="575288" y="1935"/>
                  </a:lnTo>
                  <a:lnTo>
                    <a:pt x="515112" y="0"/>
                  </a:lnTo>
                  <a:lnTo>
                    <a:pt x="454946" y="1935"/>
                  </a:lnTo>
                  <a:lnTo>
                    <a:pt x="396844" y="7600"/>
                  </a:lnTo>
                  <a:lnTo>
                    <a:pt x="341187" y="16780"/>
                  </a:lnTo>
                  <a:lnTo>
                    <a:pt x="288360" y="29262"/>
                  </a:lnTo>
                  <a:lnTo>
                    <a:pt x="238745" y="44834"/>
                  </a:lnTo>
                  <a:lnTo>
                    <a:pt x="192726" y="63281"/>
                  </a:lnTo>
                  <a:lnTo>
                    <a:pt x="150685" y="84391"/>
                  </a:lnTo>
                  <a:lnTo>
                    <a:pt x="113007" y="107950"/>
                  </a:lnTo>
                  <a:lnTo>
                    <a:pt x="80073" y="133745"/>
                  </a:lnTo>
                  <a:lnTo>
                    <a:pt x="52269" y="161563"/>
                  </a:lnTo>
                  <a:lnTo>
                    <a:pt x="13578" y="222415"/>
                  </a:lnTo>
                  <a:lnTo>
                    <a:pt x="0" y="288798"/>
                  </a:lnTo>
                  <a:lnTo>
                    <a:pt x="3458" y="322433"/>
                  </a:lnTo>
                  <a:lnTo>
                    <a:pt x="29976" y="386102"/>
                  </a:lnTo>
                  <a:lnTo>
                    <a:pt x="80073" y="443512"/>
                  </a:lnTo>
                  <a:lnTo>
                    <a:pt x="113007" y="469325"/>
                  </a:lnTo>
                  <a:lnTo>
                    <a:pt x="150685" y="492918"/>
                  </a:lnTo>
                  <a:lnTo>
                    <a:pt x="192726" y="514074"/>
                  </a:lnTo>
                  <a:lnTo>
                    <a:pt x="238745" y="532574"/>
                  </a:lnTo>
                  <a:lnTo>
                    <a:pt x="288360" y="548200"/>
                  </a:lnTo>
                  <a:lnTo>
                    <a:pt x="341187" y="560733"/>
                  </a:lnTo>
                  <a:lnTo>
                    <a:pt x="396844" y="569956"/>
                  </a:lnTo>
                  <a:lnTo>
                    <a:pt x="454946" y="575649"/>
                  </a:lnTo>
                  <a:lnTo>
                    <a:pt x="515112" y="577596"/>
                  </a:lnTo>
                  <a:lnTo>
                    <a:pt x="575288" y="575649"/>
                  </a:lnTo>
                  <a:lnTo>
                    <a:pt x="633421" y="569956"/>
                  </a:lnTo>
                  <a:lnTo>
                    <a:pt x="689126" y="560733"/>
                  </a:lnTo>
                  <a:lnTo>
                    <a:pt x="742014" y="548200"/>
                  </a:lnTo>
                  <a:lnTo>
                    <a:pt x="791700" y="532574"/>
                  </a:lnTo>
                  <a:lnTo>
                    <a:pt x="837797" y="514074"/>
                  </a:lnTo>
                  <a:lnTo>
                    <a:pt x="879919" y="492918"/>
                  </a:lnTo>
                  <a:lnTo>
                    <a:pt x="917679" y="469325"/>
                  </a:lnTo>
                  <a:lnTo>
                    <a:pt x="950689" y="443512"/>
                  </a:lnTo>
                  <a:lnTo>
                    <a:pt x="978565" y="415698"/>
                  </a:lnTo>
                  <a:lnTo>
                    <a:pt x="1017365" y="354940"/>
                  </a:lnTo>
                  <a:lnTo>
                    <a:pt x="1030986" y="288798"/>
                  </a:lnTo>
                  <a:close/>
                </a:path>
              </a:pathLst>
            </a:custGeom>
            <a:ln w="19050">
              <a:solidFill>
                <a:srgbClr val="008000"/>
              </a:solidFill>
            </a:ln>
          </p:spPr>
          <p:txBody>
            <a:bodyPr wrap="square" lIns="0" tIns="0" rIns="0" bIns="0" rtlCol="0"/>
            <a:lstStyle/>
            <a:p>
              <a:endParaRPr/>
            </a:p>
          </p:txBody>
        </p:sp>
      </p:grpSp>
      <p:sp>
        <p:nvSpPr>
          <p:cNvPr id="33" name="object 33"/>
          <p:cNvSpPr txBox="1"/>
          <p:nvPr/>
        </p:nvSpPr>
        <p:spPr>
          <a:xfrm>
            <a:off x="1117346" y="5030212"/>
            <a:ext cx="950594" cy="387350"/>
          </a:xfrm>
          <a:prstGeom prst="rect">
            <a:avLst/>
          </a:prstGeom>
        </p:spPr>
        <p:txBody>
          <a:bodyPr vert="horz" wrap="square" lIns="0" tIns="21590" rIns="0" bIns="0" rtlCol="0">
            <a:spAutoFit/>
          </a:bodyPr>
          <a:lstStyle/>
          <a:p>
            <a:pPr marL="12700" marR="5080" indent="93980">
              <a:lnSpc>
                <a:spcPts val="1410"/>
              </a:lnSpc>
              <a:spcBef>
                <a:spcPts val="170"/>
              </a:spcBef>
            </a:pPr>
            <a:r>
              <a:rPr sz="1200" b="1" spc="-5" dirty="0">
                <a:solidFill>
                  <a:srgbClr val="008000"/>
                </a:solidFill>
                <a:latin typeface="Arial"/>
                <a:cs typeface="Arial"/>
              </a:rPr>
              <a:t>Source de  </a:t>
            </a:r>
            <a:r>
              <a:rPr sz="1200" b="1" dirty="0">
                <a:solidFill>
                  <a:srgbClr val="008000"/>
                </a:solidFill>
                <a:latin typeface="Arial"/>
                <a:cs typeface="Arial"/>
              </a:rPr>
              <a:t>l’information</a:t>
            </a:r>
            <a:endParaRPr sz="1200">
              <a:latin typeface="Arial"/>
              <a:cs typeface="Arial"/>
            </a:endParaRPr>
          </a:p>
        </p:txBody>
      </p:sp>
      <p:grpSp>
        <p:nvGrpSpPr>
          <p:cNvPr id="34" name="object 34"/>
          <p:cNvGrpSpPr/>
          <p:nvPr/>
        </p:nvGrpSpPr>
        <p:grpSpPr>
          <a:xfrm>
            <a:off x="5445633" y="4951857"/>
            <a:ext cx="1050290" cy="596265"/>
            <a:chOff x="5445633" y="4951857"/>
            <a:chExt cx="1050290" cy="596265"/>
          </a:xfrm>
        </p:grpSpPr>
        <p:sp>
          <p:nvSpPr>
            <p:cNvPr id="35" name="object 35"/>
            <p:cNvSpPr/>
            <p:nvPr/>
          </p:nvSpPr>
          <p:spPr>
            <a:xfrm>
              <a:off x="5455158" y="4961382"/>
              <a:ext cx="1030986" cy="576833"/>
            </a:xfrm>
            <a:prstGeom prst="rect">
              <a:avLst/>
            </a:prstGeom>
            <a:blipFill>
              <a:blip r:embed="rId7" cstate="print"/>
              <a:stretch>
                <a:fillRect/>
              </a:stretch>
            </a:blipFill>
          </p:spPr>
          <p:txBody>
            <a:bodyPr wrap="square" lIns="0" tIns="0" rIns="0" bIns="0" rtlCol="0"/>
            <a:lstStyle/>
            <a:p>
              <a:endParaRPr/>
            </a:p>
          </p:txBody>
        </p:sp>
        <p:sp>
          <p:nvSpPr>
            <p:cNvPr id="36" name="object 36"/>
            <p:cNvSpPr/>
            <p:nvPr/>
          </p:nvSpPr>
          <p:spPr>
            <a:xfrm>
              <a:off x="5455158" y="4961382"/>
              <a:ext cx="1031240" cy="577215"/>
            </a:xfrm>
            <a:custGeom>
              <a:avLst/>
              <a:gdLst/>
              <a:ahLst/>
              <a:cxnLst/>
              <a:rect l="l" t="t" r="r" b="b"/>
              <a:pathLst>
                <a:path w="1031239" h="577214">
                  <a:moveTo>
                    <a:pt x="1030986" y="288035"/>
                  </a:moveTo>
                  <a:lnTo>
                    <a:pt x="1017365" y="221935"/>
                  </a:lnTo>
                  <a:lnTo>
                    <a:pt x="978565" y="161286"/>
                  </a:lnTo>
                  <a:lnTo>
                    <a:pt x="950689" y="133543"/>
                  </a:lnTo>
                  <a:lnTo>
                    <a:pt x="917679" y="107808"/>
                  </a:lnTo>
                  <a:lnTo>
                    <a:pt x="879919" y="84296"/>
                  </a:lnTo>
                  <a:lnTo>
                    <a:pt x="837797" y="63221"/>
                  </a:lnTo>
                  <a:lnTo>
                    <a:pt x="791700" y="44799"/>
                  </a:lnTo>
                  <a:lnTo>
                    <a:pt x="742014" y="29244"/>
                  </a:lnTo>
                  <a:lnTo>
                    <a:pt x="689126" y="16772"/>
                  </a:lnTo>
                  <a:lnTo>
                    <a:pt x="633421" y="7597"/>
                  </a:lnTo>
                  <a:lnTo>
                    <a:pt x="575288" y="1935"/>
                  </a:lnTo>
                  <a:lnTo>
                    <a:pt x="515112" y="0"/>
                  </a:lnTo>
                  <a:lnTo>
                    <a:pt x="454946" y="1935"/>
                  </a:lnTo>
                  <a:lnTo>
                    <a:pt x="396844" y="7597"/>
                  </a:lnTo>
                  <a:lnTo>
                    <a:pt x="341187" y="16772"/>
                  </a:lnTo>
                  <a:lnTo>
                    <a:pt x="288360" y="29244"/>
                  </a:lnTo>
                  <a:lnTo>
                    <a:pt x="238745" y="44799"/>
                  </a:lnTo>
                  <a:lnTo>
                    <a:pt x="192726" y="63221"/>
                  </a:lnTo>
                  <a:lnTo>
                    <a:pt x="150685" y="84296"/>
                  </a:lnTo>
                  <a:lnTo>
                    <a:pt x="113007" y="107808"/>
                  </a:lnTo>
                  <a:lnTo>
                    <a:pt x="80073" y="133543"/>
                  </a:lnTo>
                  <a:lnTo>
                    <a:pt x="52269" y="161286"/>
                  </a:lnTo>
                  <a:lnTo>
                    <a:pt x="13578" y="221935"/>
                  </a:lnTo>
                  <a:lnTo>
                    <a:pt x="0" y="288035"/>
                  </a:lnTo>
                  <a:lnTo>
                    <a:pt x="3458" y="321671"/>
                  </a:lnTo>
                  <a:lnTo>
                    <a:pt x="29976" y="385340"/>
                  </a:lnTo>
                  <a:lnTo>
                    <a:pt x="80073" y="442750"/>
                  </a:lnTo>
                  <a:lnTo>
                    <a:pt x="113007" y="468563"/>
                  </a:lnTo>
                  <a:lnTo>
                    <a:pt x="150685" y="492156"/>
                  </a:lnTo>
                  <a:lnTo>
                    <a:pt x="192726" y="513312"/>
                  </a:lnTo>
                  <a:lnTo>
                    <a:pt x="238745" y="531812"/>
                  </a:lnTo>
                  <a:lnTo>
                    <a:pt x="288360" y="547438"/>
                  </a:lnTo>
                  <a:lnTo>
                    <a:pt x="341187" y="559971"/>
                  </a:lnTo>
                  <a:lnTo>
                    <a:pt x="396844" y="569194"/>
                  </a:lnTo>
                  <a:lnTo>
                    <a:pt x="454946" y="574887"/>
                  </a:lnTo>
                  <a:lnTo>
                    <a:pt x="515112" y="576833"/>
                  </a:lnTo>
                  <a:lnTo>
                    <a:pt x="575288" y="574887"/>
                  </a:lnTo>
                  <a:lnTo>
                    <a:pt x="633421" y="569194"/>
                  </a:lnTo>
                  <a:lnTo>
                    <a:pt x="689126" y="559971"/>
                  </a:lnTo>
                  <a:lnTo>
                    <a:pt x="742014" y="547438"/>
                  </a:lnTo>
                  <a:lnTo>
                    <a:pt x="791700" y="531812"/>
                  </a:lnTo>
                  <a:lnTo>
                    <a:pt x="837797" y="513312"/>
                  </a:lnTo>
                  <a:lnTo>
                    <a:pt x="879919" y="492156"/>
                  </a:lnTo>
                  <a:lnTo>
                    <a:pt x="917679" y="468563"/>
                  </a:lnTo>
                  <a:lnTo>
                    <a:pt x="950689" y="442750"/>
                  </a:lnTo>
                  <a:lnTo>
                    <a:pt x="978565" y="414936"/>
                  </a:lnTo>
                  <a:lnTo>
                    <a:pt x="1017365" y="354178"/>
                  </a:lnTo>
                  <a:lnTo>
                    <a:pt x="1030986" y="288035"/>
                  </a:lnTo>
                  <a:close/>
                </a:path>
              </a:pathLst>
            </a:custGeom>
            <a:ln w="19050">
              <a:solidFill>
                <a:srgbClr val="008000"/>
              </a:solidFill>
            </a:ln>
          </p:spPr>
          <p:txBody>
            <a:bodyPr wrap="square" lIns="0" tIns="0" rIns="0" bIns="0" rtlCol="0"/>
            <a:lstStyle/>
            <a:p>
              <a:endParaRPr/>
            </a:p>
          </p:txBody>
        </p:sp>
      </p:grpSp>
      <p:sp>
        <p:nvSpPr>
          <p:cNvPr id="37" name="object 37"/>
          <p:cNvSpPr txBox="1"/>
          <p:nvPr/>
        </p:nvSpPr>
        <p:spPr>
          <a:xfrm>
            <a:off x="5608573" y="5112508"/>
            <a:ext cx="77152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8000"/>
                </a:solidFill>
                <a:latin typeface="Arial"/>
                <a:cs typeface="Arial"/>
              </a:rPr>
              <a:t>Utilisateur</a:t>
            </a:r>
            <a:endParaRPr sz="1200">
              <a:latin typeface="Arial"/>
              <a:cs typeface="Arial"/>
            </a:endParaRPr>
          </a:p>
        </p:txBody>
      </p:sp>
      <p:sp>
        <p:nvSpPr>
          <p:cNvPr id="38" name="object 38"/>
          <p:cNvSpPr txBox="1"/>
          <p:nvPr/>
        </p:nvSpPr>
        <p:spPr>
          <a:xfrm>
            <a:off x="3263138" y="4018276"/>
            <a:ext cx="116014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0000"/>
                </a:solidFill>
                <a:latin typeface="Arial"/>
                <a:cs typeface="Arial"/>
              </a:rPr>
              <a:t>PROPAGATION</a:t>
            </a:r>
            <a:endParaRPr sz="1200">
              <a:latin typeface="Arial"/>
              <a:cs typeface="Arial"/>
            </a:endParaRPr>
          </a:p>
        </p:txBody>
      </p:sp>
      <p:sp>
        <p:nvSpPr>
          <p:cNvPr id="39" name="object 39"/>
          <p:cNvSpPr txBox="1"/>
          <p:nvPr/>
        </p:nvSpPr>
        <p:spPr>
          <a:xfrm>
            <a:off x="3596132" y="4195822"/>
            <a:ext cx="4946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00"/>
                </a:solidFill>
                <a:latin typeface="Arial"/>
                <a:cs typeface="Arial"/>
              </a:rPr>
              <a:t>(canal</a:t>
            </a:r>
            <a:r>
              <a:rPr sz="900" spc="-65" dirty="0">
                <a:solidFill>
                  <a:srgbClr val="FF0000"/>
                </a:solidFill>
                <a:latin typeface="Arial"/>
                <a:cs typeface="Arial"/>
              </a:rPr>
              <a:t> </a:t>
            </a:r>
            <a:r>
              <a:rPr sz="900" spc="-5" dirty="0">
                <a:solidFill>
                  <a:srgbClr val="FF0000"/>
                </a:solidFill>
                <a:latin typeface="Arial"/>
                <a:cs typeface="Arial"/>
              </a:rPr>
              <a:t>de</a:t>
            </a:r>
            <a:endParaRPr sz="900">
              <a:latin typeface="Arial"/>
              <a:cs typeface="Arial"/>
            </a:endParaRPr>
          </a:p>
        </p:txBody>
      </p:sp>
      <p:sp>
        <p:nvSpPr>
          <p:cNvPr id="40" name="object 40"/>
          <p:cNvSpPr txBox="1"/>
          <p:nvPr/>
        </p:nvSpPr>
        <p:spPr>
          <a:xfrm>
            <a:off x="3490976" y="4327644"/>
            <a:ext cx="70358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00"/>
                </a:solidFill>
                <a:latin typeface="Arial"/>
                <a:cs typeface="Arial"/>
              </a:rPr>
              <a:t>transmission)</a:t>
            </a:r>
            <a:endParaRPr sz="900">
              <a:latin typeface="Arial"/>
              <a:cs typeface="Arial"/>
            </a:endParaRPr>
          </a:p>
        </p:txBody>
      </p:sp>
      <p:sp>
        <p:nvSpPr>
          <p:cNvPr id="41" name="object 41"/>
          <p:cNvSpPr txBox="1"/>
          <p:nvPr/>
        </p:nvSpPr>
        <p:spPr>
          <a:xfrm>
            <a:off x="5998717" y="4594348"/>
            <a:ext cx="67691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008000"/>
                </a:solidFill>
                <a:latin typeface="Arial"/>
                <a:cs typeface="Arial"/>
              </a:rPr>
              <a:t>message</a:t>
            </a:r>
            <a:endParaRPr sz="1200">
              <a:latin typeface="Arial"/>
              <a:cs typeface="Arial"/>
            </a:endParaRPr>
          </a:p>
        </p:txBody>
      </p:sp>
      <p:grpSp>
        <p:nvGrpSpPr>
          <p:cNvPr id="42" name="object 42"/>
          <p:cNvGrpSpPr/>
          <p:nvPr/>
        </p:nvGrpSpPr>
        <p:grpSpPr>
          <a:xfrm>
            <a:off x="3295269" y="3052952"/>
            <a:ext cx="1050925" cy="865505"/>
            <a:chOff x="3295269" y="3052952"/>
            <a:chExt cx="1050925" cy="865505"/>
          </a:xfrm>
        </p:grpSpPr>
        <p:sp>
          <p:nvSpPr>
            <p:cNvPr id="43" name="object 43"/>
            <p:cNvSpPr/>
            <p:nvPr/>
          </p:nvSpPr>
          <p:spPr>
            <a:xfrm>
              <a:off x="3828288" y="3548633"/>
              <a:ext cx="0" cy="247650"/>
            </a:xfrm>
            <a:custGeom>
              <a:avLst/>
              <a:gdLst/>
              <a:ahLst/>
              <a:cxnLst/>
              <a:rect l="l" t="t" r="r" b="b"/>
              <a:pathLst>
                <a:path h="247650">
                  <a:moveTo>
                    <a:pt x="0" y="0"/>
                  </a:moveTo>
                  <a:lnTo>
                    <a:pt x="0" y="247650"/>
                  </a:lnTo>
                </a:path>
              </a:pathLst>
            </a:custGeom>
            <a:ln w="19050">
              <a:solidFill>
                <a:srgbClr val="FF0000"/>
              </a:solidFill>
              <a:prstDash val="sysDot"/>
            </a:ln>
          </p:spPr>
          <p:txBody>
            <a:bodyPr wrap="square" lIns="0" tIns="0" rIns="0" bIns="0" rtlCol="0"/>
            <a:lstStyle/>
            <a:p>
              <a:endParaRPr/>
            </a:p>
          </p:txBody>
        </p:sp>
        <p:sp>
          <p:nvSpPr>
            <p:cNvPr id="44" name="object 44"/>
            <p:cNvSpPr/>
            <p:nvPr/>
          </p:nvSpPr>
          <p:spPr>
            <a:xfrm>
              <a:off x="3766566" y="3794759"/>
              <a:ext cx="124460" cy="123825"/>
            </a:xfrm>
            <a:custGeom>
              <a:avLst/>
              <a:gdLst/>
              <a:ahLst/>
              <a:cxnLst/>
              <a:rect l="l" t="t" r="r" b="b"/>
              <a:pathLst>
                <a:path w="124460" h="123825">
                  <a:moveTo>
                    <a:pt x="124206" y="0"/>
                  </a:moveTo>
                  <a:lnTo>
                    <a:pt x="0" y="0"/>
                  </a:lnTo>
                  <a:lnTo>
                    <a:pt x="61722" y="123444"/>
                  </a:lnTo>
                  <a:lnTo>
                    <a:pt x="124206" y="0"/>
                  </a:lnTo>
                  <a:close/>
                </a:path>
              </a:pathLst>
            </a:custGeom>
            <a:solidFill>
              <a:srgbClr val="FF0000"/>
            </a:solidFill>
          </p:spPr>
          <p:txBody>
            <a:bodyPr wrap="square" lIns="0" tIns="0" rIns="0" bIns="0" rtlCol="0"/>
            <a:lstStyle/>
            <a:p>
              <a:endParaRPr/>
            </a:p>
          </p:txBody>
        </p:sp>
        <p:sp>
          <p:nvSpPr>
            <p:cNvPr id="45" name="object 45"/>
            <p:cNvSpPr/>
            <p:nvPr/>
          </p:nvSpPr>
          <p:spPr>
            <a:xfrm>
              <a:off x="3749074" y="3062477"/>
              <a:ext cx="143510" cy="3175"/>
            </a:xfrm>
            <a:custGeom>
              <a:avLst/>
              <a:gdLst/>
              <a:ahLst/>
              <a:cxnLst/>
              <a:rect l="l" t="t" r="r" b="b"/>
              <a:pathLst>
                <a:path w="143510" h="3175">
                  <a:moveTo>
                    <a:pt x="71593" y="0"/>
                  </a:moveTo>
                  <a:lnTo>
                    <a:pt x="11416" y="1935"/>
                  </a:lnTo>
                  <a:lnTo>
                    <a:pt x="0" y="3048"/>
                  </a:lnTo>
                  <a:lnTo>
                    <a:pt x="143026" y="3048"/>
                  </a:lnTo>
                  <a:lnTo>
                    <a:pt x="131628" y="1935"/>
                  </a:lnTo>
                  <a:lnTo>
                    <a:pt x="71593" y="0"/>
                  </a:lnTo>
                  <a:close/>
                </a:path>
              </a:pathLst>
            </a:custGeom>
            <a:solidFill>
              <a:srgbClr val="FFFF07"/>
            </a:solidFill>
          </p:spPr>
          <p:txBody>
            <a:bodyPr wrap="square" lIns="0" tIns="0" rIns="0" bIns="0" rtlCol="0"/>
            <a:lstStyle/>
            <a:p>
              <a:endParaRPr/>
            </a:p>
          </p:txBody>
        </p:sp>
        <p:sp>
          <p:nvSpPr>
            <p:cNvPr id="46" name="object 46"/>
            <p:cNvSpPr/>
            <p:nvPr/>
          </p:nvSpPr>
          <p:spPr>
            <a:xfrm>
              <a:off x="3717793" y="3065525"/>
              <a:ext cx="205740" cy="3175"/>
            </a:xfrm>
            <a:custGeom>
              <a:avLst/>
              <a:gdLst/>
              <a:ahLst/>
              <a:cxnLst/>
              <a:rect l="l" t="t" r="r" b="b"/>
              <a:pathLst>
                <a:path w="205739" h="3175">
                  <a:moveTo>
                    <a:pt x="174307" y="0"/>
                  </a:moveTo>
                  <a:lnTo>
                    <a:pt x="31281" y="0"/>
                  </a:lnTo>
                  <a:lnTo>
                    <a:pt x="0" y="3048"/>
                  </a:lnTo>
                  <a:lnTo>
                    <a:pt x="205535" y="3048"/>
                  </a:lnTo>
                  <a:lnTo>
                    <a:pt x="174307" y="0"/>
                  </a:lnTo>
                  <a:close/>
                </a:path>
              </a:pathLst>
            </a:custGeom>
            <a:solidFill>
              <a:srgbClr val="FFFF0F"/>
            </a:solidFill>
          </p:spPr>
          <p:txBody>
            <a:bodyPr wrap="square" lIns="0" tIns="0" rIns="0" bIns="0" rtlCol="0"/>
            <a:lstStyle/>
            <a:p>
              <a:endParaRPr/>
            </a:p>
          </p:txBody>
        </p:sp>
        <p:sp>
          <p:nvSpPr>
            <p:cNvPr id="47" name="object 47"/>
            <p:cNvSpPr/>
            <p:nvPr/>
          </p:nvSpPr>
          <p:spPr>
            <a:xfrm>
              <a:off x="3439678" y="3068573"/>
              <a:ext cx="761713" cy="88392"/>
            </a:xfrm>
            <a:prstGeom prst="rect">
              <a:avLst/>
            </a:prstGeom>
            <a:blipFill>
              <a:blip r:embed="rId8" cstate="print"/>
              <a:stretch>
                <a:fillRect/>
              </a:stretch>
            </a:blipFill>
          </p:spPr>
          <p:txBody>
            <a:bodyPr wrap="square" lIns="0" tIns="0" rIns="0" bIns="0" rtlCol="0"/>
            <a:lstStyle/>
            <a:p>
              <a:endParaRPr/>
            </a:p>
          </p:txBody>
        </p:sp>
        <p:sp>
          <p:nvSpPr>
            <p:cNvPr id="48" name="object 48"/>
            <p:cNvSpPr/>
            <p:nvPr/>
          </p:nvSpPr>
          <p:spPr>
            <a:xfrm>
              <a:off x="3434793" y="3156965"/>
              <a:ext cx="771525" cy="3175"/>
            </a:xfrm>
            <a:custGeom>
              <a:avLst/>
              <a:gdLst/>
              <a:ahLst/>
              <a:cxnLst/>
              <a:rect l="l" t="t" r="r" b="b"/>
              <a:pathLst>
                <a:path w="771525" h="3175">
                  <a:moveTo>
                    <a:pt x="766598" y="0"/>
                  </a:moveTo>
                  <a:lnTo>
                    <a:pt x="4885" y="0"/>
                  </a:lnTo>
                  <a:lnTo>
                    <a:pt x="0" y="3048"/>
                  </a:lnTo>
                  <a:lnTo>
                    <a:pt x="771489" y="3048"/>
                  </a:lnTo>
                  <a:lnTo>
                    <a:pt x="766598" y="0"/>
                  </a:lnTo>
                  <a:close/>
                </a:path>
              </a:pathLst>
            </a:custGeom>
            <a:solidFill>
              <a:srgbClr val="FFFF7A"/>
            </a:solidFill>
          </p:spPr>
          <p:txBody>
            <a:bodyPr wrap="square" lIns="0" tIns="0" rIns="0" bIns="0" rtlCol="0"/>
            <a:lstStyle/>
            <a:p>
              <a:endParaRPr/>
            </a:p>
          </p:txBody>
        </p:sp>
        <p:sp>
          <p:nvSpPr>
            <p:cNvPr id="49" name="object 49"/>
            <p:cNvSpPr/>
            <p:nvPr/>
          </p:nvSpPr>
          <p:spPr>
            <a:xfrm>
              <a:off x="3429908" y="3160013"/>
              <a:ext cx="781685" cy="3175"/>
            </a:xfrm>
            <a:custGeom>
              <a:avLst/>
              <a:gdLst/>
              <a:ahLst/>
              <a:cxnLst/>
              <a:rect l="l" t="t" r="r" b="b"/>
              <a:pathLst>
                <a:path w="781685" h="3175">
                  <a:moveTo>
                    <a:pt x="776374" y="0"/>
                  </a:moveTo>
                  <a:lnTo>
                    <a:pt x="4885" y="0"/>
                  </a:lnTo>
                  <a:lnTo>
                    <a:pt x="0" y="3048"/>
                  </a:lnTo>
                  <a:lnTo>
                    <a:pt x="781265" y="3048"/>
                  </a:lnTo>
                  <a:lnTo>
                    <a:pt x="776374" y="0"/>
                  </a:lnTo>
                  <a:close/>
                </a:path>
              </a:pathLst>
            </a:custGeom>
            <a:solidFill>
              <a:srgbClr val="FFFF7E"/>
            </a:solidFill>
          </p:spPr>
          <p:txBody>
            <a:bodyPr wrap="square" lIns="0" tIns="0" rIns="0" bIns="0" rtlCol="0"/>
            <a:lstStyle/>
            <a:p>
              <a:endParaRPr/>
            </a:p>
          </p:txBody>
        </p:sp>
        <p:sp>
          <p:nvSpPr>
            <p:cNvPr id="50" name="object 50"/>
            <p:cNvSpPr/>
            <p:nvPr/>
          </p:nvSpPr>
          <p:spPr>
            <a:xfrm>
              <a:off x="3425022" y="3163061"/>
              <a:ext cx="791210" cy="3175"/>
            </a:xfrm>
            <a:custGeom>
              <a:avLst/>
              <a:gdLst/>
              <a:ahLst/>
              <a:cxnLst/>
              <a:rect l="l" t="t" r="r" b="b"/>
              <a:pathLst>
                <a:path w="791210" h="3175">
                  <a:moveTo>
                    <a:pt x="786150" y="0"/>
                  </a:moveTo>
                  <a:lnTo>
                    <a:pt x="4885" y="0"/>
                  </a:lnTo>
                  <a:lnTo>
                    <a:pt x="0" y="3048"/>
                  </a:lnTo>
                  <a:lnTo>
                    <a:pt x="791042" y="3048"/>
                  </a:lnTo>
                  <a:lnTo>
                    <a:pt x="786150" y="0"/>
                  </a:lnTo>
                  <a:close/>
                </a:path>
              </a:pathLst>
            </a:custGeom>
            <a:solidFill>
              <a:srgbClr val="FFFF84"/>
            </a:solidFill>
          </p:spPr>
          <p:txBody>
            <a:bodyPr wrap="square" lIns="0" tIns="0" rIns="0" bIns="0" rtlCol="0"/>
            <a:lstStyle/>
            <a:p>
              <a:endParaRPr/>
            </a:p>
          </p:txBody>
        </p:sp>
        <p:sp>
          <p:nvSpPr>
            <p:cNvPr id="51" name="object 51"/>
            <p:cNvSpPr/>
            <p:nvPr/>
          </p:nvSpPr>
          <p:spPr>
            <a:xfrm>
              <a:off x="3306594" y="3166109"/>
              <a:ext cx="1028141" cy="167640"/>
            </a:xfrm>
            <a:prstGeom prst="rect">
              <a:avLst/>
            </a:prstGeom>
            <a:blipFill>
              <a:blip r:embed="rId9" cstate="print"/>
              <a:stretch>
                <a:fillRect/>
              </a:stretch>
            </a:blipFill>
          </p:spPr>
          <p:txBody>
            <a:bodyPr wrap="square" lIns="0" tIns="0" rIns="0" bIns="0" rtlCol="0"/>
            <a:lstStyle/>
            <a:p>
              <a:endParaRPr/>
            </a:p>
          </p:txBody>
        </p:sp>
        <p:sp>
          <p:nvSpPr>
            <p:cNvPr id="52" name="object 52"/>
            <p:cNvSpPr/>
            <p:nvPr/>
          </p:nvSpPr>
          <p:spPr>
            <a:xfrm>
              <a:off x="3305187" y="3355086"/>
              <a:ext cx="1030960" cy="185928"/>
            </a:xfrm>
            <a:prstGeom prst="rect">
              <a:avLst/>
            </a:prstGeom>
            <a:blipFill>
              <a:blip r:embed="rId10" cstate="print"/>
              <a:stretch>
                <a:fillRect/>
              </a:stretch>
            </a:blipFill>
          </p:spPr>
          <p:txBody>
            <a:bodyPr wrap="square" lIns="0" tIns="0" rIns="0" bIns="0" rtlCol="0"/>
            <a:lstStyle/>
            <a:p>
              <a:endParaRPr/>
            </a:p>
          </p:txBody>
        </p:sp>
        <p:sp>
          <p:nvSpPr>
            <p:cNvPr id="53" name="object 53"/>
            <p:cNvSpPr/>
            <p:nvPr/>
          </p:nvSpPr>
          <p:spPr>
            <a:xfrm>
              <a:off x="3437720" y="3544061"/>
              <a:ext cx="765810" cy="3175"/>
            </a:xfrm>
            <a:custGeom>
              <a:avLst/>
              <a:gdLst/>
              <a:ahLst/>
              <a:cxnLst/>
              <a:rect l="l" t="t" r="r" b="b"/>
              <a:pathLst>
                <a:path w="765810" h="3175">
                  <a:moveTo>
                    <a:pt x="765632" y="0"/>
                  </a:moveTo>
                  <a:lnTo>
                    <a:pt x="0" y="0"/>
                  </a:lnTo>
                  <a:lnTo>
                    <a:pt x="4878" y="3048"/>
                  </a:lnTo>
                  <a:lnTo>
                    <a:pt x="760748" y="3048"/>
                  </a:lnTo>
                  <a:lnTo>
                    <a:pt x="765632" y="0"/>
                  </a:lnTo>
                  <a:close/>
                </a:path>
              </a:pathLst>
            </a:custGeom>
            <a:solidFill>
              <a:srgbClr val="FFFF7A"/>
            </a:solidFill>
          </p:spPr>
          <p:txBody>
            <a:bodyPr wrap="square" lIns="0" tIns="0" rIns="0" bIns="0" rtlCol="0"/>
            <a:lstStyle/>
            <a:p>
              <a:endParaRPr/>
            </a:p>
          </p:txBody>
        </p:sp>
        <p:sp>
          <p:nvSpPr>
            <p:cNvPr id="54" name="object 54"/>
            <p:cNvSpPr/>
            <p:nvPr/>
          </p:nvSpPr>
          <p:spPr>
            <a:xfrm>
              <a:off x="3442598" y="3547109"/>
              <a:ext cx="756285" cy="3175"/>
            </a:xfrm>
            <a:custGeom>
              <a:avLst/>
              <a:gdLst/>
              <a:ahLst/>
              <a:cxnLst/>
              <a:rect l="l" t="t" r="r" b="b"/>
              <a:pathLst>
                <a:path w="756285" h="3175">
                  <a:moveTo>
                    <a:pt x="755870" y="0"/>
                  </a:moveTo>
                  <a:lnTo>
                    <a:pt x="0" y="0"/>
                  </a:lnTo>
                  <a:lnTo>
                    <a:pt x="4878" y="3048"/>
                  </a:lnTo>
                  <a:lnTo>
                    <a:pt x="750986" y="3048"/>
                  </a:lnTo>
                  <a:lnTo>
                    <a:pt x="755870" y="0"/>
                  </a:lnTo>
                  <a:close/>
                </a:path>
              </a:pathLst>
            </a:custGeom>
            <a:solidFill>
              <a:srgbClr val="FFFF79"/>
            </a:solidFill>
          </p:spPr>
          <p:txBody>
            <a:bodyPr wrap="square" lIns="0" tIns="0" rIns="0" bIns="0" rtlCol="0"/>
            <a:lstStyle/>
            <a:p>
              <a:endParaRPr/>
            </a:p>
          </p:txBody>
        </p:sp>
        <p:sp>
          <p:nvSpPr>
            <p:cNvPr id="55" name="object 55"/>
            <p:cNvSpPr/>
            <p:nvPr/>
          </p:nvSpPr>
          <p:spPr>
            <a:xfrm>
              <a:off x="3447476" y="3550158"/>
              <a:ext cx="746107" cy="88392"/>
            </a:xfrm>
            <a:prstGeom prst="rect">
              <a:avLst/>
            </a:prstGeom>
            <a:blipFill>
              <a:blip r:embed="rId11" cstate="print"/>
              <a:stretch>
                <a:fillRect/>
              </a:stretch>
            </a:blipFill>
          </p:spPr>
          <p:txBody>
            <a:bodyPr wrap="square" lIns="0" tIns="0" rIns="0" bIns="0" rtlCol="0"/>
            <a:lstStyle/>
            <a:p>
              <a:endParaRPr/>
            </a:p>
          </p:txBody>
        </p:sp>
        <p:sp>
          <p:nvSpPr>
            <p:cNvPr id="56" name="object 56"/>
            <p:cNvSpPr/>
            <p:nvPr/>
          </p:nvSpPr>
          <p:spPr>
            <a:xfrm>
              <a:off x="3773550" y="3638550"/>
              <a:ext cx="94615" cy="1905"/>
            </a:xfrm>
            <a:custGeom>
              <a:avLst/>
              <a:gdLst/>
              <a:ahLst/>
              <a:cxnLst/>
              <a:rect l="l" t="t" r="r" b="b"/>
              <a:pathLst>
                <a:path w="94614" h="1904">
                  <a:moveTo>
                    <a:pt x="94125" y="0"/>
                  </a:moveTo>
                  <a:lnTo>
                    <a:pt x="0" y="0"/>
                  </a:lnTo>
                  <a:lnTo>
                    <a:pt x="47117" y="1524"/>
                  </a:lnTo>
                  <a:lnTo>
                    <a:pt x="94125" y="0"/>
                  </a:lnTo>
                  <a:close/>
                </a:path>
              </a:pathLst>
            </a:custGeom>
            <a:solidFill>
              <a:srgbClr val="FFFF00"/>
            </a:solidFill>
          </p:spPr>
          <p:txBody>
            <a:bodyPr wrap="square" lIns="0" tIns="0" rIns="0" bIns="0" rtlCol="0"/>
            <a:lstStyle/>
            <a:p>
              <a:endParaRPr/>
            </a:p>
          </p:txBody>
        </p:sp>
        <p:sp>
          <p:nvSpPr>
            <p:cNvPr id="57" name="object 57"/>
            <p:cNvSpPr/>
            <p:nvPr/>
          </p:nvSpPr>
          <p:spPr>
            <a:xfrm>
              <a:off x="3304794" y="3062477"/>
              <a:ext cx="1031875" cy="577850"/>
            </a:xfrm>
            <a:custGeom>
              <a:avLst/>
              <a:gdLst/>
              <a:ahLst/>
              <a:cxnLst/>
              <a:rect l="l" t="t" r="r" b="b"/>
              <a:pathLst>
                <a:path w="1031875" h="577850">
                  <a:moveTo>
                    <a:pt x="1031747" y="288798"/>
                  </a:moveTo>
                  <a:lnTo>
                    <a:pt x="1018087" y="222415"/>
                  </a:lnTo>
                  <a:lnTo>
                    <a:pt x="979194" y="161563"/>
                  </a:lnTo>
                  <a:lnTo>
                    <a:pt x="951264" y="133745"/>
                  </a:lnTo>
                  <a:lnTo>
                    <a:pt x="918201" y="107950"/>
                  </a:lnTo>
                  <a:lnTo>
                    <a:pt x="880395" y="84391"/>
                  </a:lnTo>
                  <a:lnTo>
                    <a:pt x="838239" y="63281"/>
                  </a:lnTo>
                  <a:lnTo>
                    <a:pt x="792125" y="44834"/>
                  </a:lnTo>
                  <a:lnTo>
                    <a:pt x="742443" y="29262"/>
                  </a:lnTo>
                  <a:lnTo>
                    <a:pt x="689585" y="16780"/>
                  </a:lnTo>
                  <a:lnTo>
                    <a:pt x="633944" y="7600"/>
                  </a:lnTo>
                  <a:lnTo>
                    <a:pt x="575909" y="1935"/>
                  </a:lnTo>
                  <a:lnTo>
                    <a:pt x="515873" y="0"/>
                  </a:lnTo>
                  <a:lnTo>
                    <a:pt x="455697" y="1935"/>
                  </a:lnTo>
                  <a:lnTo>
                    <a:pt x="397564" y="7600"/>
                  </a:lnTo>
                  <a:lnTo>
                    <a:pt x="341859" y="16780"/>
                  </a:lnTo>
                  <a:lnTo>
                    <a:pt x="288971" y="29262"/>
                  </a:lnTo>
                  <a:lnTo>
                    <a:pt x="239285" y="44834"/>
                  </a:lnTo>
                  <a:lnTo>
                    <a:pt x="193188" y="63281"/>
                  </a:lnTo>
                  <a:lnTo>
                    <a:pt x="151066" y="84391"/>
                  </a:lnTo>
                  <a:lnTo>
                    <a:pt x="113306" y="107950"/>
                  </a:lnTo>
                  <a:lnTo>
                    <a:pt x="80296" y="133745"/>
                  </a:lnTo>
                  <a:lnTo>
                    <a:pt x="52420" y="161563"/>
                  </a:lnTo>
                  <a:lnTo>
                    <a:pt x="13620" y="222415"/>
                  </a:lnTo>
                  <a:lnTo>
                    <a:pt x="0" y="288798"/>
                  </a:lnTo>
                  <a:lnTo>
                    <a:pt x="3469" y="322433"/>
                  </a:lnTo>
                  <a:lnTo>
                    <a:pt x="30066" y="386102"/>
                  </a:lnTo>
                  <a:lnTo>
                    <a:pt x="80296" y="443512"/>
                  </a:lnTo>
                  <a:lnTo>
                    <a:pt x="113306" y="469325"/>
                  </a:lnTo>
                  <a:lnTo>
                    <a:pt x="151066" y="492918"/>
                  </a:lnTo>
                  <a:lnTo>
                    <a:pt x="193188" y="514074"/>
                  </a:lnTo>
                  <a:lnTo>
                    <a:pt x="239285" y="532574"/>
                  </a:lnTo>
                  <a:lnTo>
                    <a:pt x="288971" y="548200"/>
                  </a:lnTo>
                  <a:lnTo>
                    <a:pt x="341859" y="560733"/>
                  </a:lnTo>
                  <a:lnTo>
                    <a:pt x="397564" y="569956"/>
                  </a:lnTo>
                  <a:lnTo>
                    <a:pt x="455697" y="575649"/>
                  </a:lnTo>
                  <a:lnTo>
                    <a:pt x="515873" y="577596"/>
                  </a:lnTo>
                  <a:lnTo>
                    <a:pt x="575909" y="575649"/>
                  </a:lnTo>
                  <a:lnTo>
                    <a:pt x="633944" y="569956"/>
                  </a:lnTo>
                  <a:lnTo>
                    <a:pt x="689585" y="560733"/>
                  </a:lnTo>
                  <a:lnTo>
                    <a:pt x="742443" y="548200"/>
                  </a:lnTo>
                  <a:lnTo>
                    <a:pt x="792125" y="532574"/>
                  </a:lnTo>
                  <a:lnTo>
                    <a:pt x="838239" y="514074"/>
                  </a:lnTo>
                  <a:lnTo>
                    <a:pt x="880395" y="492918"/>
                  </a:lnTo>
                  <a:lnTo>
                    <a:pt x="918201" y="469325"/>
                  </a:lnTo>
                  <a:lnTo>
                    <a:pt x="951264" y="443512"/>
                  </a:lnTo>
                  <a:lnTo>
                    <a:pt x="979194" y="415698"/>
                  </a:lnTo>
                  <a:lnTo>
                    <a:pt x="1018087" y="354940"/>
                  </a:lnTo>
                  <a:lnTo>
                    <a:pt x="1031747" y="288798"/>
                  </a:lnTo>
                  <a:close/>
                </a:path>
              </a:pathLst>
            </a:custGeom>
            <a:ln w="19050">
              <a:solidFill>
                <a:srgbClr val="FF0000"/>
              </a:solidFill>
              <a:prstDash val="sysDot"/>
            </a:ln>
          </p:spPr>
          <p:txBody>
            <a:bodyPr wrap="square" lIns="0" tIns="0" rIns="0" bIns="0" rtlCol="0"/>
            <a:lstStyle/>
            <a:p>
              <a:endParaRPr/>
            </a:p>
          </p:txBody>
        </p:sp>
      </p:grpSp>
      <p:sp>
        <p:nvSpPr>
          <p:cNvPr id="58" name="object 58"/>
          <p:cNvSpPr txBox="1"/>
          <p:nvPr/>
        </p:nvSpPr>
        <p:spPr>
          <a:xfrm>
            <a:off x="527558" y="1027418"/>
            <a:ext cx="6506209" cy="2774315"/>
          </a:xfrm>
          <a:prstGeom prst="rect">
            <a:avLst/>
          </a:prstGeom>
        </p:spPr>
        <p:txBody>
          <a:bodyPr vert="horz" wrap="square" lIns="0" tIns="12700" rIns="0" bIns="0" rtlCol="0">
            <a:spAutoFit/>
          </a:bodyPr>
          <a:lstStyle/>
          <a:p>
            <a:pPr marL="715645">
              <a:lnSpc>
                <a:spcPct val="100000"/>
              </a:lnSpc>
              <a:spcBef>
                <a:spcPts val="100"/>
              </a:spcBef>
            </a:pPr>
            <a:r>
              <a:rPr sz="1800" b="1" u="heavy" spc="-5" dirty="0">
                <a:solidFill>
                  <a:srgbClr val="0000FF"/>
                </a:solidFill>
                <a:uFill>
                  <a:solidFill>
                    <a:srgbClr val="0000FF"/>
                  </a:solidFill>
                </a:uFill>
                <a:latin typeface="Comic Sans MS"/>
                <a:cs typeface="Comic Sans MS"/>
              </a:rPr>
              <a:t>B. </a:t>
            </a:r>
            <a:r>
              <a:rPr sz="1800" b="1" u="heavy" dirty="0">
                <a:solidFill>
                  <a:srgbClr val="0000FF"/>
                </a:solidFill>
                <a:uFill>
                  <a:solidFill>
                    <a:srgbClr val="0000FF"/>
                  </a:solidFill>
                </a:uFill>
                <a:latin typeface="Comic Sans MS"/>
                <a:cs typeface="Comic Sans MS"/>
              </a:rPr>
              <a:t>CARACTERISTIQUES</a:t>
            </a:r>
            <a:r>
              <a:rPr sz="1800" b="1" u="heavy" spc="-25" dirty="0">
                <a:solidFill>
                  <a:srgbClr val="0000FF"/>
                </a:solidFill>
                <a:uFill>
                  <a:solidFill>
                    <a:srgbClr val="0000FF"/>
                  </a:solidFill>
                </a:uFill>
                <a:latin typeface="Comic Sans MS"/>
                <a:cs typeface="Comic Sans MS"/>
              </a:rPr>
              <a:t> </a:t>
            </a:r>
            <a:r>
              <a:rPr sz="1800" b="1" u="heavy" dirty="0">
                <a:solidFill>
                  <a:srgbClr val="0000FF"/>
                </a:solidFill>
                <a:uFill>
                  <a:solidFill>
                    <a:srgbClr val="0000FF"/>
                  </a:solidFill>
                </a:uFill>
                <a:latin typeface="Comic Sans MS"/>
                <a:cs typeface="Comic Sans MS"/>
              </a:rPr>
              <a:t>FONCTIONNELLES</a:t>
            </a:r>
            <a:endParaRPr sz="1800">
              <a:latin typeface="Comic Sans MS"/>
              <a:cs typeface="Comic Sans MS"/>
            </a:endParaRPr>
          </a:p>
          <a:p>
            <a:pPr>
              <a:lnSpc>
                <a:spcPct val="100000"/>
              </a:lnSpc>
              <a:spcBef>
                <a:spcPts val="60"/>
              </a:spcBef>
            </a:pPr>
            <a:endParaRPr sz="2200">
              <a:latin typeface="Comic Sans MS"/>
              <a:cs typeface="Comic Sans MS"/>
            </a:endParaRPr>
          </a:p>
          <a:p>
            <a:pPr marL="12700">
              <a:lnSpc>
                <a:spcPct val="100000"/>
              </a:lnSpc>
            </a:pPr>
            <a:r>
              <a:rPr sz="1600" b="1" u="heavy" spc="-5" dirty="0">
                <a:solidFill>
                  <a:srgbClr val="0000FF"/>
                </a:solidFill>
                <a:uFill>
                  <a:solidFill>
                    <a:srgbClr val="0000FF"/>
                  </a:solidFill>
                </a:uFill>
                <a:latin typeface="Comic Sans MS"/>
                <a:cs typeface="Comic Sans MS"/>
              </a:rPr>
              <a:t>B.1 </a:t>
            </a:r>
            <a:r>
              <a:rPr sz="1600" b="1" u="heavy" dirty="0">
                <a:solidFill>
                  <a:srgbClr val="0000FF"/>
                </a:solidFill>
                <a:uFill>
                  <a:solidFill>
                    <a:srgbClr val="0000FF"/>
                  </a:solidFill>
                </a:uFill>
                <a:latin typeface="Comic Sans MS"/>
                <a:cs typeface="Comic Sans MS"/>
              </a:rPr>
              <a:t>Description </a:t>
            </a:r>
            <a:r>
              <a:rPr sz="1600" b="1" u="heavy" spc="-5" dirty="0">
                <a:solidFill>
                  <a:srgbClr val="0000FF"/>
                </a:solidFill>
                <a:uFill>
                  <a:solidFill>
                    <a:srgbClr val="0000FF"/>
                  </a:solidFill>
                </a:uFill>
                <a:latin typeface="Comic Sans MS"/>
                <a:cs typeface="Comic Sans MS"/>
              </a:rPr>
              <a:t>d’une</a:t>
            </a:r>
            <a:r>
              <a:rPr sz="1600" b="1" u="heavy" dirty="0">
                <a:solidFill>
                  <a:srgbClr val="0000FF"/>
                </a:solidFill>
                <a:uFill>
                  <a:solidFill>
                    <a:srgbClr val="0000FF"/>
                  </a:solidFill>
                </a:uFill>
                <a:latin typeface="Comic Sans MS"/>
                <a:cs typeface="Comic Sans MS"/>
              </a:rPr>
              <a:t> </a:t>
            </a:r>
            <a:r>
              <a:rPr sz="1600" b="1" u="heavy" spc="-5" dirty="0">
                <a:solidFill>
                  <a:srgbClr val="0000FF"/>
                </a:solidFill>
                <a:uFill>
                  <a:solidFill>
                    <a:srgbClr val="0000FF"/>
                  </a:solidFill>
                </a:uFill>
                <a:latin typeface="Comic Sans MS"/>
                <a:cs typeface="Comic Sans MS"/>
              </a:rPr>
              <a:t>transmission</a:t>
            </a:r>
            <a:endParaRPr sz="1600">
              <a:latin typeface="Comic Sans MS"/>
              <a:cs typeface="Comic Sans MS"/>
            </a:endParaRPr>
          </a:p>
          <a:p>
            <a:pPr marL="12700" marR="5715">
              <a:lnSpc>
                <a:spcPts val="1380"/>
              </a:lnSpc>
              <a:spcBef>
                <a:spcPts val="730"/>
              </a:spcBef>
            </a:pPr>
            <a:r>
              <a:rPr sz="1200" spc="-5" dirty="0">
                <a:latin typeface="Arial"/>
                <a:cs typeface="Arial"/>
              </a:rPr>
              <a:t>L’information issue d’une source est transmise via un EMETTEUR dans un CANAL de  </a:t>
            </a:r>
            <a:r>
              <a:rPr sz="1200" dirty="0">
                <a:latin typeface="Arial"/>
                <a:cs typeface="Arial"/>
              </a:rPr>
              <a:t>transmission </a:t>
            </a:r>
            <a:r>
              <a:rPr sz="1200" spc="-5" dirty="0">
                <a:latin typeface="Arial"/>
                <a:cs typeface="Arial"/>
              </a:rPr>
              <a:t>(atmosphère, ligne électrique, </a:t>
            </a:r>
            <a:r>
              <a:rPr sz="1200" dirty="0">
                <a:latin typeface="Arial"/>
                <a:cs typeface="Arial"/>
              </a:rPr>
              <a:t>fibre</a:t>
            </a:r>
            <a:r>
              <a:rPr sz="1200" spc="5" dirty="0">
                <a:latin typeface="Arial"/>
                <a:cs typeface="Arial"/>
              </a:rPr>
              <a:t> </a:t>
            </a:r>
            <a:r>
              <a:rPr sz="1200" spc="-5" dirty="0">
                <a:latin typeface="Arial"/>
                <a:cs typeface="Arial"/>
              </a:rPr>
              <a:t>optique…).</a:t>
            </a:r>
            <a:endParaRPr sz="1200">
              <a:latin typeface="Arial"/>
              <a:cs typeface="Arial"/>
            </a:endParaRPr>
          </a:p>
          <a:p>
            <a:pPr>
              <a:lnSpc>
                <a:spcPct val="100000"/>
              </a:lnSpc>
            </a:pPr>
            <a:endParaRPr sz="1200">
              <a:latin typeface="Arial"/>
              <a:cs typeface="Arial"/>
            </a:endParaRPr>
          </a:p>
          <a:p>
            <a:pPr marL="12700" marR="5080">
              <a:lnSpc>
                <a:spcPts val="1380"/>
              </a:lnSpc>
            </a:pPr>
            <a:r>
              <a:rPr sz="1200" spc="-5" dirty="0">
                <a:latin typeface="Arial"/>
                <a:cs typeface="Arial"/>
              </a:rPr>
              <a:t>Un autre utilisateur va récupérer sur le CANAL, grâce </a:t>
            </a:r>
            <a:r>
              <a:rPr sz="1200" dirty="0">
                <a:latin typeface="Arial"/>
                <a:cs typeface="Arial"/>
              </a:rPr>
              <a:t>à </a:t>
            </a:r>
            <a:r>
              <a:rPr sz="1200" spc="-5" dirty="0">
                <a:latin typeface="Arial"/>
                <a:cs typeface="Arial"/>
              </a:rPr>
              <a:t>un RECEPTEUR, le signal transmis  auquel se seront superposés des parasites </a:t>
            </a:r>
            <a:r>
              <a:rPr sz="1200" dirty="0">
                <a:latin typeface="Arial"/>
                <a:cs typeface="Arial"/>
              </a:rPr>
              <a:t>: </a:t>
            </a:r>
            <a:r>
              <a:rPr sz="1200" spc="-5" dirty="0">
                <a:latin typeface="Arial"/>
                <a:cs typeface="Arial"/>
              </a:rPr>
              <a:t>BRUIT ou</a:t>
            </a:r>
            <a:r>
              <a:rPr sz="1200" spc="20" dirty="0">
                <a:latin typeface="Arial"/>
                <a:cs typeface="Arial"/>
              </a:rPr>
              <a:t> </a:t>
            </a:r>
            <a:r>
              <a:rPr sz="1200" spc="-5" dirty="0">
                <a:latin typeface="Arial"/>
                <a:cs typeface="Arial"/>
              </a:rPr>
              <a:t>perturbations.</a:t>
            </a:r>
            <a:endParaRPr sz="1200">
              <a:latin typeface="Arial"/>
              <a:cs typeface="Arial"/>
            </a:endParaRPr>
          </a:p>
          <a:p>
            <a:pPr>
              <a:lnSpc>
                <a:spcPct val="100000"/>
              </a:lnSpc>
              <a:spcBef>
                <a:spcPts val="15"/>
              </a:spcBef>
            </a:pPr>
            <a:endParaRPr sz="1750">
              <a:latin typeface="Arial"/>
              <a:cs typeface="Arial"/>
            </a:endParaRPr>
          </a:p>
          <a:p>
            <a:pPr marL="133350" algn="ctr">
              <a:lnSpc>
                <a:spcPts val="1425"/>
              </a:lnSpc>
            </a:pPr>
            <a:r>
              <a:rPr sz="1200" b="1" spc="-5" dirty="0">
                <a:solidFill>
                  <a:srgbClr val="FF0000"/>
                </a:solidFill>
                <a:latin typeface="Arial"/>
                <a:cs typeface="Arial"/>
              </a:rPr>
              <a:t>Source de</a:t>
            </a:r>
            <a:endParaRPr sz="1200">
              <a:latin typeface="Arial"/>
              <a:cs typeface="Arial"/>
            </a:endParaRPr>
          </a:p>
          <a:p>
            <a:pPr marL="79375" algn="ctr">
              <a:lnSpc>
                <a:spcPts val="1425"/>
              </a:lnSpc>
              <a:tabLst>
                <a:tab pos="323850" algn="l"/>
                <a:tab pos="854710" algn="l"/>
              </a:tabLst>
            </a:pPr>
            <a:r>
              <a:rPr sz="1200" b="1" u="dash" dirty="0">
                <a:solidFill>
                  <a:srgbClr val="FF0000"/>
                </a:solidFill>
                <a:uFill>
                  <a:solidFill>
                    <a:srgbClr val="FFFF7E"/>
                  </a:solidFill>
                </a:uFill>
                <a:latin typeface="Arial"/>
                <a:cs typeface="Arial"/>
              </a:rPr>
              <a:t> 	bruit	</a:t>
            </a:r>
            <a:endParaRPr sz="1200">
              <a:latin typeface="Arial"/>
              <a:cs typeface="Arial"/>
            </a:endParaRPr>
          </a:p>
          <a:p>
            <a:pPr marL="835025" algn="ctr">
              <a:lnSpc>
                <a:spcPct val="100000"/>
              </a:lnSpc>
              <a:spcBef>
                <a:spcPts val="489"/>
              </a:spcBef>
            </a:pPr>
            <a:r>
              <a:rPr sz="1200" spc="-5" dirty="0">
                <a:solidFill>
                  <a:srgbClr val="FF0000"/>
                </a:solidFill>
                <a:latin typeface="Arial"/>
                <a:cs typeface="Arial"/>
              </a:rPr>
              <a:t>Parasites</a:t>
            </a:r>
            <a:endParaRPr sz="1200">
              <a:latin typeface="Arial"/>
              <a:cs typeface="Arial"/>
            </a:endParaRPr>
          </a:p>
        </p:txBody>
      </p:sp>
      <p:grpSp>
        <p:nvGrpSpPr>
          <p:cNvPr id="59" name="object 59"/>
          <p:cNvGrpSpPr/>
          <p:nvPr/>
        </p:nvGrpSpPr>
        <p:grpSpPr>
          <a:xfrm>
            <a:off x="5335142" y="3788283"/>
            <a:ext cx="1300480" cy="1818639"/>
            <a:chOff x="5335142" y="3788283"/>
            <a:chExt cx="1300480" cy="1818639"/>
          </a:xfrm>
        </p:grpSpPr>
        <p:sp>
          <p:nvSpPr>
            <p:cNvPr id="60" name="object 60"/>
            <p:cNvSpPr/>
            <p:nvPr/>
          </p:nvSpPr>
          <p:spPr>
            <a:xfrm>
              <a:off x="5343143" y="3796284"/>
              <a:ext cx="1283970" cy="1802130"/>
            </a:xfrm>
            <a:custGeom>
              <a:avLst/>
              <a:gdLst/>
              <a:ahLst/>
              <a:cxnLst/>
              <a:rect l="l" t="t" r="r" b="b"/>
              <a:pathLst>
                <a:path w="1283970" h="1802129">
                  <a:moveTo>
                    <a:pt x="214121" y="0"/>
                  </a:moveTo>
                  <a:lnTo>
                    <a:pt x="165071" y="5662"/>
                  </a:lnTo>
                  <a:lnTo>
                    <a:pt x="120020" y="21789"/>
                  </a:lnTo>
                  <a:lnTo>
                    <a:pt x="80261" y="47086"/>
                  </a:lnTo>
                  <a:lnTo>
                    <a:pt x="47086" y="80261"/>
                  </a:lnTo>
                  <a:lnTo>
                    <a:pt x="21789" y="120020"/>
                  </a:lnTo>
                  <a:lnTo>
                    <a:pt x="5662" y="165071"/>
                  </a:lnTo>
                  <a:lnTo>
                    <a:pt x="0" y="214122"/>
                  </a:lnTo>
                  <a:lnTo>
                    <a:pt x="0" y="1588770"/>
                  </a:lnTo>
                  <a:lnTo>
                    <a:pt x="5662" y="1637777"/>
                  </a:lnTo>
                  <a:lnTo>
                    <a:pt x="21789" y="1682720"/>
                  </a:lnTo>
                  <a:lnTo>
                    <a:pt x="47086" y="1722331"/>
                  </a:lnTo>
                  <a:lnTo>
                    <a:pt x="80261" y="1755343"/>
                  </a:lnTo>
                  <a:lnTo>
                    <a:pt x="120020" y="1780491"/>
                  </a:lnTo>
                  <a:lnTo>
                    <a:pt x="165071" y="1796509"/>
                  </a:lnTo>
                  <a:lnTo>
                    <a:pt x="214121" y="1802130"/>
                  </a:lnTo>
                  <a:lnTo>
                    <a:pt x="1070609" y="1802130"/>
                  </a:lnTo>
                  <a:lnTo>
                    <a:pt x="1119617" y="1796509"/>
                  </a:lnTo>
                  <a:lnTo>
                    <a:pt x="1164560" y="1780491"/>
                  </a:lnTo>
                  <a:lnTo>
                    <a:pt x="1204171" y="1755343"/>
                  </a:lnTo>
                  <a:lnTo>
                    <a:pt x="1237183" y="1722331"/>
                  </a:lnTo>
                  <a:lnTo>
                    <a:pt x="1262331" y="1682720"/>
                  </a:lnTo>
                  <a:lnTo>
                    <a:pt x="1278349" y="1637777"/>
                  </a:lnTo>
                  <a:lnTo>
                    <a:pt x="1283970" y="1588770"/>
                  </a:lnTo>
                  <a:lnTo>
                    <a:pt x="1283970" y="214122"/>
                  </a:lnTo>
                  <a:lnTo>
                    <a:pt x="1278349" y="165071"/>
                  </a:lnTo>
                  <a:lnTo>
                    <a:pt x="1262331" y="120020"/>
                  </a:lnTo>
                  <a:lnTo>
                    <a:pt x="1237183" y="80261"/>
                  </a:lnTo>
                  <a:lnTo>
                    <a:pt x="1204171" y="47086"/>
                  </a:lnTo>
                  <a:lnTo>
                    <a:pt x="1164560" y="21789"/>
                  </a:lnTo>
                  <a:lnTo>
                    <a:pt x="1119617" y="5662"/>
                  </a:lnTo>
                  <a:lnTo>
                    <a:pt x="1070609" y="0"/>
                  </a:lnTo>
                  <a:lnTo>
                    <a:pt x="214121" y="0"/>
                  </a:lnTo>
                  <a:close/>
                </a:path>
              </a:pathLst>
            </a:custGeom>
            <a:ln w="16002">
              <a:solidFill>
                <a:srgbClr val="008080"/>
              </a:solidFill>
              <a:prstDash val="dot"/>
            </a:ln>
          </p:spPr>
          <p:txBody>
            <a:bodyPr wrap="square" lIns="0" tIns="0" rIns="0" bIns="0" rtlCol="0"/>
            <a:lstStyle/>
            <a:p>
              <a:endParaRPr/>
            </a:p>
          </p:txBody>
        </p:sp>
        <p:sp>
          <p:nvSpPr>
            <p:cNvPr id="61" name="object 61"/>
            <p:cNvSpPr/>
            <p:nvPr/>
          </p:nvSpPr>
          <p:spPr>
            <a:xfrm>
              <a:off x="5964935" y="4574286"/>
              <a:ext cx="0" cy="231775"/>
            </a:xfrm>
            <a:custGeom>
              <a:avLst/>
              <a:gdLst/>
              <a:ahLst/>
              <a:cxnLst/>
              <a:rect l="l" t="t" r="r" b="b"/>
              <a:pathLst>
                <a:path h="231775">
                  <a:moveTo>
                    <a:pt x="0" y="0"/>
                  </a:moveTo>
                  <a:lnTo>
                    <a:pt x="0" y="231648"/>
                  </a:lnTo>
                </a:path>
              </a:pathLst>
            </a:custGeom>
            <a:ln w="25146">
              <a:solidFill>
                <a:srgbClr val="339A65"/>
              </a:solidFill>
            </a:ln>
          </p:spPr>
          <p:txBody>
            <a:bodyPr wrap="square" lIns="0" tIns="0" rIns="0" bIns="0" rtlCol="0"/>
            <a:lstStyle/>
            <a:p>
              <a:endParaRPr/>
            </a:p>
          </p:txBody>
        </p:sp>
        <p:sp>
          <p:nvSpPr>
            <p:cNvPr id="62" name="object 62"/>
            <p:cNvSpPr/>
            <p:nvPr/>
          </p:nvSpPr>
          <p:spPr>
            <a:xfrm>
              <a:off x="5895593" y="4804410"/>
              <a:ext cx="139700" cy="139700"/>
            </a:xfrm>
            <a:custGeom>
              <a:avLst/>
              <a:gdLst/>
              <a:ahLst/>
              <a:cxnLst/>
              <a:rect l="l" t="t" r="r" b="b"/>
              <a:pathLst>
                <a:path w="139700" h="139700">
                  <a:moveTo>
                    <a:pt x="139445" y="0"/>
                  </a:moveTo>
                  <a:lnTo>
                    <a:pt x="0" y="0"/>
                  </a:lnTo>
                  <a:lnTo>
                    <a:pt x="69341" y="139445"/>
                  </a:lnTo>
                  <a:lnTo>
                    <a:pt x="139445" y="0"/>
                  </a:lnTo>
                  <a:close/>
                </a:path>
              </a:pathLst>
            </a:custGeom>
            <a:solidFill>
              <a:srgbClr val="339A65"/>
            </a:solidFill>
          </p:spPr>
          <p:txBody>
            <a:bodyPr wrap="square" lIns="0" tIns="0" rIns="0" bIns="0" rtlCol="0"/>
            <a:lstStyle/>
            <a:p>
              <a:endParaRPr/>
            </a:p>
          </p:txBody>
        </p:sp>
      </p:grpSp>
      <p:grpSp>
        <p:nvGrpSpPr>
          <p:cNvPr id="63" name="object 63"/>
          <p:cNvGrpSpPr/>
          <p:nvPr/>
        </p:nvGrpSpPr>
        <p:grpSpPr>
          <a:xfrm>
            <a:off x="2470023" y="6830948"/>
            <a:ext cx="2997200" cy="2692400"/>
            <a:chOff x="2470023" y="6830948"/>
            <a:chExt cx="2997200" cy="2692400"/>
          </a:xfrm>
        </p:grpSpPr>
        <p:sp>
          <p:nvSpPr>
            <p:cNvPr id="64" name="object 64"/>
            <p:cNvSpPr/>
            <p:nvPr/>
          </p:nvSpPr>
          <p:spPr>
            <a:xfrm>
              <a:off x="2476500" y="6837425"/>
              <a:ext cx="2984500" cy="2679700"/>
            </a:xfrm>
            <a:custGeom>
              <a:avLst/>
              <a:gdLst/>
              <a:ahLst/>
              <a:cxnLst/>
              <a:rect l="l" t="t" r="r" b="b"/>
              <a:pathLst>
                <a:path w="2984500" h="2679700">
                  <a:moveTo>
                    <a:pt x="0" y="2679192"/>
                  </a:moveTo>
                  <a:lnTo>
                    <a:pt x="2983992" y="2679192"/>
                  </a:lnTo>
                  <a:lnTo>
                    <a:pt x="2983992" y="0"/>
                  </a:lnTo>
                  <a:lnTo>
                    <a:pt x="0" y="0"/>
                  </a:lnTo>
                  <a:lnTo>
                    <a:pt x="0" y="2679192"/>
                  </a:lnTo>
                  <a:close/>
                </a:path>
              </a:pathLst>
            </a:custGeom>
            <a:ln w="12954">
              <a:solidFill>
                <a:srgbClr val="FF0000"/>
              </a:solidFill>
            </a:ln>
          </p:spPr>
          <p:txBody>
            <a:bodyPr wrap="square" lIns="0" tIns="0" rIns="0" bIns="0" rtlCol="0"/>
            <a:lstStyle/>
            <a:p>
              <a:endParaRPr/>
            </a:p>
          </p:txBody>
        </p:sp>
        <p:sp>
          <p:nvSpPr>
            <p:cNvPr id="65" name="object 65"/>
            <p:cNvSpPr/>
            <p:nvPr/>
          </p:nvSpPr>
          <p:spPr>
            <a:xfrm>
              <a:off x="2519172" y="6879335"/>
              <a:ext cx="2897886" cy="2593080"/>
            </a:xfrm>
            <a:prstGeom prst="rect">
              <a:avLst/>
            </a:prstGeom>
            <a:blipFill>
              <a:blip r:embed="rId12" cstate="print"/>
              <a:stretch>
                <a:fillRect/>
              </a:stretch>
            </a:blipFill>
          </p:spPr>
          <p:txBody>
            <a:bodyPr wrap="square" lIns="0" tIns="0" rIns="0" bIns="0" rtlCol="0"/>
            <a:lstStyle/>
            <a:p>
              <a:endParaRPr/>
            </a:p>
          </p:txBody>
        </p:sp>
      </p:grpSp>
      <p:sp>
        <p:nvSpPr>
          <p:cNvPr id="66" name="object 66"/>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67" name="object 67"/>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5</a:t>
            </a:fld>
            <a:r>
              <a:rPr spc="-5" dirty="0"/>
              <a:t>/30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grpSp>
        <p:nvGrpSpPr>
          <p:cNvPr id="5" name="object 5"/>
          <p:cNvGrpSpPr/>
          <p:nvPr/>
        </p:nvGrpSpPr>
        <p:grpSpPr>
          <a:xfrm>
            <a:off x="542544" y="6231635"/>
            <a:ext cx="1575435" cy="2364105"/>
            <a:chOff x="542544" y="6231635"/>
            <a:chExt cx="1575435" cy="2364105"/>
          </a:xfrm>
        </p:grpSpPr>
        <p:sp>
          <p:nvSpPr>
            <p:cNvPr id="6" name="object 6"/>
            <p:cNvSpPr/>
            <p:nvPr/>
          </p:nvSpPr>
          <p:spPr>
            <a:xfrm>
              <a:off x="547116" y="6236207"/>
              <a:ext cx="1565910" cy="2354580"/>
            </a:xfrm>
            <a:custGeom>
              <a:avLst/>
              <a:gdLst/>
              <a:ahLst/>
              <a:cxnLst/>
              <a:rect l="l" t="t" r="r" b="b"/>
              <a:pathLst>
                <a:path w="1565910" h="2354579">
                  <a:moveTo>
                    <a:pt x="0" y="2354580"/>
                  </a:moveTo>
                  <a:lnTo>
                    <a:pt x="1565910" y="2354580"/>
                  </a:lnTo>
                  <a:lnTo>
                    <a:pt x="1565910" y="0"/>
                  </a:lnTo>
                  <a:lnTo>
                    <a:pt x="0" y="0"/>
                  </a:lnTo>
                  <a:lnTo>
                    <a:pt x="0" y="2354580"/>
                  </a:lnTo>
                  <a:close/>
                </a:path>
              </a:pathLst>
            </a:custGeom>
            <a:ln w="9144">
              <a:solidFill>
                <a:srgbClr val="FF0000"/>
              </a:solidFill>
            </a:ln>
          </p:spPr>
          <p:txBody>
            <a:bodyPr wrap="square" lIns="0" tIns="0" rIns="0" bIns="0" rtlCol="0"/>
            <a:lstStyle/>
            <a:p>
              <a:endParaRPr/>
            </a:p>
          </p:txBody>
        </p:sp>
        <p:sp>
          <p:nvSpPr>
            <p:cNvPr id="7" name="object 7"/>
            <p:cNvSpPr/>
            <p:nvPr/>
          </p:nvSpPr>
          <p:spPr>
            <a:xfrm>
              <a:off x="605790" y="6287258"/>
              <a:ext cx="1451453" cy="2247899"/>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527558" y="5029450"/>
            <a:ext cx="6507480" cy="3406775"/>
          </a:xfrm>
          <a:prstGeom prst="rect">
            <a:avLst/>
          </a:prstGeom>
        </p:spPr>
        <p:txBody>
          <a:bodyPr vert="horz" wrap="square" lIns="0" tIns="24765" rIns="0" bIns="0" rtlCol="0">
            <a:spAutoFit/>
          </a:bodyPr>
          <a:lstStyle/>
          <a:p>
            <a:pPr marL="469900" marR="5080" indent="-228600" algn="just">
              <a:lnSpc>
                <a:spcPts val="1380"/>
              </a:lnSpc>
              <a:spcBef>
                <a:spcPts val="195"/>
              </a:spcBef>
              <a:buFont typeface="Symbol"/>
              <a:buChar char=""/>
              <a:tabLst>
                <a:tab pos="469900" algn="l"/>
              </a:tabLst>
            </a:pPr>
            <a:r>
              <a:rPr sz="1200" b="1" u="heavy" spc="-5" dirty="0">
                <a:uFill>
                  <a:solidFill>
                    <a:srgbClr val="000000"/>
                  </a:solidFill>
                </a:uFill>
                <a:latin typeface="Arial"/>
                <a:cs typeface="Arial"/>
              </a:rPr>
              <a:t>Dispersion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De la même façon la célérité des ondes dans un milieu dépend de la  </a:t>
            </a:r>
            <a:r>
              <a:rPr sz="1200" dirty="0">
                <a:latin typeface="Arial"/>
                <a:cs typeface="Arial"/>
              </a:rPr>
              <a:t>fréquence, cet </a:t>
            </a:r>
            <a:r>
              <a:rPr sz="1200" spc="-5" dirty="0">
                <a:latin typeface="Arial"/>
                <a:cs typeface="Arial"/>
              </a:rPr>
              <a:t>effet appelé </a:t>
            </a:r>
            <a:r>
              <a:rPr sz="1200" b="1" spc="-5" dirty="0">
                <a:latin typeface="Arial"/>
                <a:cs typeface="Arial"/>
              </a:rPr>
              <a:t>dispersion</a:t>
            </a:r>
            <a:r>
              <a:rPr sz="1200" spc="-5" dirty="0">
                <a:latin typeface="Arial"/>
                <a:cs typeface="Arial"/>
              </a:rPr>
              <a:t>, introduit de ce </a:t>
            </a:r>
            <a:r>
              <a:rPr sz="1200" dirty="0">
                <a:latin typeface="Arial"/>
                <a:cs typeface="Arial"/>
              </a:rPr>
              <a:t>fait </a:t>
            </a:r>
            <a:r>
              <a:rPr sz="1200" spc="-5" dirty="0">
                <a:latin typeface="Arial"/>
                <a:cs typeface="Arial"/>
              </a:rPr>
              <a:t>une </a:t>
            </a:r>
            <a:r>
              <a:rPr sz="1200" b="1" spc="-5" dirty="0">
                <a:latin typeface="Arial"/>
                <a:cs typeface="Arial"/>
              </a:rPr>
              <a:t>distorsion de phase  </a:t>
            </a:r>
            <a:r>
              <a:rPr sz="1200" spc="-5" dirty="0">
                <a:latin typeface="Arial"/>
                <a:cs typeface="Arial"/>
              </a:rPr>
              <a:t>dans le signal transmis, dans la mesure où </a:t>
            </a:r>
            <a:r>
              <a:rPr sz="1200" dirty="0">
                <a:latin typeface="Arial"/>
                <a:cs typeface="Arial"/>
              </a:rPr>
              <a:t>toutes </a:t>
            </a:r>
            <a:r>
              <a:rPr sz="1200" spc="-5" dirty="0">
                <a:latin typeface="Arial"/>
                <a:cs typeface="Arial"/>
              </a:rPr>
              <a:t>les </a:t>
            </a:r>
            <a:r>
              <a:rPr sz="1200" dirty="0">
                <a:latin typeface="Arial"/>
                <a:cs typeface="Arial"/>
              </a:rPr>
              <a:t>fréquences </a:t>
            </a:r>
            <a:r>
              <a:rPr sz="1200" spc="-5" dirty="0">
                <a:latin typeface="Arial"/>
                <a:cs typeface="Arial"/>
              </a:rPr>
              <a:t>du spectre </a:t>
            </a:r>
            <a:r>
              <a:rPr sz="1200" dirty="0">
                <a:latin typeface="Arial"/>
                <a:cs typeface="Arial"/>
              </a:rPr>
              <a:t>transmis  n’ont pas le même</a:t>
            </a:r>
            <a:r>
              <a:rPr sz="1200" spc="-5" dirty="0">
                <a:latin typeface="Arial"/>
                <a:cs typeface="Arial"/>
              </a:rPr>
              <a:t> </a:t>
            </a:r>
            <a:r>
              <a:rPr sz="1200" dirty="0">
                <a:latin typeface="Arial"/>
                <a:cs typeface="Arial"/>
              </a:rPr>
              <a:t>retard.</a:t>
            </a:r>
            <a:endParaRPr sz="1200">
              <a:latin typeface="Arial"/>
              <a:cs typeface="Arial"/>
            </a:endParaRPr>
          </a:p>
          <a:p>
            <a:pPr>
              <a:lnSpc>
                <a:spcPct val="100000"/>
              </a:lnSpc>
              <a:spcBef>
                <a:spcPts val="20"/>
              </a:spcBef>
            </a:pPr>
            <a:endParaRPr sz="1300">
              <a:latin typeface="Arial"/>
              <a:cs typeface="Arial"/>
            </a:endParaRPr>
          </a:p>
          <a:p>
            <a:pPr marL="570865" lvl="2" indent="-558800">
              <a:lnSpc>
                <a:spcPct val="100000"/>
              </a:lnSpc>
              <a:buAutoNum type="arabicPeriod" startAt="2"/>
              <a:tabLst>
                <a:tab pos="571500" algn="l"/>
              </a:tabLst>
            </a:pPr>
            <a:r>
              <a:rPr sz="1400" b="1" u="heavy" spc="-10" dirty="0">
                <a:solidFill>
                  <a:srgbClr val="0000FF"/>
                </a:solidFill>
                <a:uFill>
                  <a:solidFill>
                    <a:srgbClr val="0000FF"/>
                  </a:solidFill>
                </a:uFill>
                <a:latin typeface="Comic Sans MS"/>
                <a:cs typeface="Comic Sans MS"/>
              </a:rPr>
              <a:t>Transmissions </a:t>
            </a:r>
            <a:r>
              <a:rPr sz="1400" b="1" u="heavy" spc="-5" dirty="0">
                <a:solidFill>
                  <a:srgbClr val="0000FF"/>
                </a:solidFill>
                <a:uFill>
                  <a:solidFill>
                    <a:srgbClr val="0000FF"/>
                  </a:solidFill>
                </a:uFill>
                <a:latin typeface="Comic Sans MS"/>
                <a:cs typeface="Comic Sans MS"/>
              </a:rPr>
              <a:t>par </a:t>
            </a:r>
            <a:r>
              <a:rPr sz="1400" b="1" u="heavy" spc="-10" dirty="0">
                <a:solidFill>
                  <a:srgbClr val="0000FF"/>
                </a:solidFill>
                <a:uFill>
                  <a:solidFill>
                    <a:srgbClr val="0000FF"/>
                  </a:solidFill>
                </a:uFill>
                <a:latin typeface="Comic Sans MS"/>
                <a:cs typeface="Comic Sans MS"/>
              </a:rPr>
              <a:t>ondes</a:t>
            </a:r>
            <a:r>
              <a:rPr sz="1400" b="1" u="heavy" dirty="0">
                <a:solidFill>
                  <a:srgbClr val="0000FF"/>
                </a:solidFill>
                <a:uFill>
                  <a:solidFill>
                    <a:srgbClr val="0000FF"/>
                  </a:solidFill>
                </a:uFill>
                <a:latin typeface="Comic Sans MS"/>
                <a:cs typeface="Comic Sans MS"/>
              </a:rPr>
              <a:t> </a:t>
            </a:r>
            <a:r>
              <a:rPr sz="1400" b="1" u="heavy" spc="-10" dirty="0">
                <a:solidFill>
                  <a:srgbClr val="0000FF"/>
                </a:solidFill>
                <a:uFill>
                  <a:solidFill>
                    <a:srgbClr val="0000FF"/>
                  </a:solidFill>
                </a:uFill>
                <a:latin typeface="Comic Sans MS"/>
                <a:cs typeface="Comic Sans MS"/>
              </a:rPr>
              <a:t>libres</a:t>
            </a:r>
            <a:endParaRPr sz="1400">
              <a:latin typeface="Comic Sans MS"/>
              <a:cs typeface="Comic Sans MS"/>
            </a:endParaRPr>
          </a:p>
          <a:p>
            <a:pPr marL="1630680" marR="100330" algn="just">
              <a:lnSpc>
                <a:spcPts val="1380"/>
              </a:lnSpc>
              <a:spcBef>
                <a:spcPts val="555"/>
              </a:spcBef>
            </a:pPr>
            <a:r>
              <a:rPr sz="1200" spc="-5" dirty="0">
                <a:latin typeface="Arial"/>
                <a:cs typeface="Arial"/>
              </a:rPr>
              <a:t>La transmission par ondes libres utilise la propagation d’une onde  électromagnétique dans</a:t>
            </a:r>
            <a:r>
              <a:rPr sz="1200" dirty="0">
                <a:latin typeface="Arial"/>
                <a:cs typeface="Arial"/>
              </a:rPr>
              <a:t> </a:t>
            </a:r>
            <a:r>
              <a:rPr sz="1200" spc="-5" dirty="0">
                <a:latin typeface="Arial"/>
                <a:cs typeface="Arial"/>
              </a:rPr>
              <a:t>l’atmosphère.</a:t>
            </a:r>
            <a:endParaRPr sz="1200">
              <a:latin typeface="Arial"/>
              <a:cs typeface="Arial"/>
            </a:endParaRPr>
          </a:p>
          <a:p>
            <a:pPr marL="1630680" marR="99695" algn="just">
              <a:lnSpc>
                <a:spcPts val="1380"/>
              </a:lnSpc>
              <a:spcBef>
                <a:spcPts val="570"/>
              </a:spcBef>
            </a:pPr>
            <a:r>
              <a:rPr sz="1200" spc="-5" dirty="0">
                <a:latin typeface="Arial"/>
                <a:cs typeface="Arial"/>
              </a:rPr>
              <a:t>La sortie de l’émetteur et l’entrée du récepteur sont constituées par  des antennes</a:t>
            </a:r>
            <a:r>
              <a:rPr sz="1200" dirty="0">
                <a:latin typeface="Arial"/>
                <a:cs typeface="Arial"/>
              </a:rPr>
              <a:t> :</a:t>
            </a:r>
            <a:endParaRPr sz="1200">
              <a:latin typeface="Arial"/>
              <a:cs typeface="Arial"/>
            </a:endParaRPr>
          </a:p>
          <a:p>
            <a:pPr marL="2087880" marR="101600" lvl="3" indent="-228600">
              <a:lnSpc>
                <a:spcPts val="1380"/>
              </a:lnSpc>
              <a:spcBef>
                <a:spcPts val="484"/>
              </a:spcBef>
              <a:buClr>
                <a:srgbClr val="0000FF"/>
              </a:buClr>
              <a:buSzPct val="133333"/>
              <a:buFont typeface="Symbol"/>
              <a:buChar char=""/>
              <a:tabLst>
                <a:tab pos="2087880" algn="l"/>
                <a:tab pos="2088514" algn="l"/>
              </a:tabLst>
            </a:pPr>
            <a:r>
              <a:rPr sz="1200" spc="-5" dirty="0">
                <a:latin typeface="Arial"/>
                <a:cs typeface="Arial"/>
              </a:rPr>
              <a:t>L’antenne émettrice rayonne une puissance électromagnétique  </a:t>
            </a:r>
            <a:r>
              <a:rPr sz="1200" dirty="0">
                <a:latin typeface="Arial"/>
                <a:cs typeface="Arial"/>
              </a:rPr>
              <a:t>relativement </a:t>
            </a:r>
            <a:r>
              <a:rPr sz="1200" spc="-5" dirty="0">
                <a:latin typeface="Arial"/>
                <a:cs typeface="Arial"/>
              </a:rPr>
              <a:t>importante dans l’espace qui l’entoure.</a:t>
            </a:r>
            <a:endParaRPr sz="1200">
              <a:latin typeface="Arial"/>
              <a:cs typeface="Arial"/>
            </a:endParaRPr>
          </a:p>
          <a:p>
            <a:pPr marL="1630680" lvl="3" indent="227965">
              <a:lnSpc>
                <a:spcPct val="100000"/>
              </a:lnSpc>
              <a:spcBef>
                <a:spcPts val="390"/>
              </a:spcBef>
              <a:buClr>
                <a:srgbClr val="0000FF"/>
              </a:buClr>
              <a:buSzPct val="133333"/>
              <a:buFont typeface="Symbol"/>
              <a:buChar char=""/>
              <a:tabLst>
                <a:tab pos="2087880" algn="l"/>
                <a:tab pos="2088514" algn="l"/>
              </a:tabLst>
            </a:pPr>
            <a:r>
              <a:rPr sz="1200" spc="-5" dirty="0">
                <a:latin typeface="Arial"/>
                <a:cs typeface="Arial"/>
              </a:rPr>
              <a:t>L’antenne réceptrice capte une faible partie de cette puissance.</a:t>
            </a:r>
            <a:endParaRPr sz="1200">
              <a:latin typeface="Arial"/>
              <a:cs typeface="Arial"/>
            </a:endParaRPr>
          </a:p>
          <a:p>
            <a:pPr marL="1630680" marR="99695" algn="just">
              <a:lnSpc>
                <a:spcPts val="1380"/>
              </a:lnSpc>
              <a:spcBef>
                <a:spcPts val="605"/>
              </a:spcBef>
            </a:pPr>
            <a:r>
              <a:rPr sz="1200" spc="-5" dirty="0">
                <a:latin typeface="Arial"/>
                <a:cs typeface="Arial"/>
              </a:rPr>
              <a:t>Pour des liaisons avec des antennes en visibilité directe, lorsque les </a:t>
            </a:r>
            <a:r>
              <a:rPr sz="1200" dirty="0">
                <a:latin typeface="Arial"/>
                <a:cs typeface="Arial"/>
              </a:rPr>
              <a:t>2  </a:t>
            </a:r>
            <a:r>
              <a:rPr sz="1200" spc="-5" dirty="0">
                <a:latin typeface="Arial"/>
                <a:cs typeface="Arial"/>
              </a:rPr>
              <a:t>points </a:t>
            </a:r>
            <a:r>
              <a:rPr sz="1200" dirty="0">
                <a:latin typeface="Arial"/>
                <a:cs typeface="Arial"/>
              </a:rPr>
              <a:t>à </a:t>
            </a:r>
            <a:r>
              <a:rPr sz="1200" spc="-5" dirty="0">
                <a:latin typeface="Arial"/>
                <a:cs typeface="Arial"/>
              </a:rPr>
              <a:t>relier sont proches (courbure de la terre négligeable) et en  espace dégagé, la liaison peut être établie directement. Si la distance  est importante des </a:t>
            </a:r>
            <a:r>
              <a:rPr sz="1200" dirty="0">
                <a:latin typeface="Arial"/>
                <a:cs typeface="Arial"/>
              </a:rPr>
              <a:t>relais sont</a:t>
            </a:r>
            <a:r>
              <a:rPr sz="1200" spc="5" dirty="0">
                <a:latin typeface="Arial"/>
                <a:cs typeface="Arial"/>
              </a:rPr>
              <a:t> </a:t>
            </a:r>
            <a:r>
              <a:rPr sz="1200" spc="-5" dirty="0">
                <a:latin typeface="Arial"/>
                <a:cs typeface="Arial"/>
              </a:rPr>
              <a:t>nécessaires.</a:t>
            </a:r>
            <a:endParaRPr sz="1200">
              <a:latin typeface="Arial"/>
              <a:cs typeface="Arial"/>
            </a:endParaRPr>
          </a:p>
        </p:txBody>
      </p:sp>
      <p:grpSp>
        <p:nvGrpSpPr>
          <p:cNvPr id="9" name="object 9"/>
          <p:cNvGrpSpPr/>
          <p:nvPr/>
        </p:nvGrpSpPr>
        <p:grpSpPr>
          <a:xfrm>
            <a:off x="3323082" y="8441435"/>
            <a:ext cx="2331720" cy="1514475"/>
            <a:chOff x="3323082" y="8441435"/>
            <a:chExt cx="2331720" cy="1514475"/>
          </a:xfrm>
        </p:grpSpPr>
        <p:sp>
          <p:nvSpPr>
            <p:cNvPr id="10" name="object 10"/>
            <p:cNvSpPr/>
            <p:nvPr/>
          </p:nvSpPr>
          <p:spPr>
            <a:xfrm>
              <a:off x="3327654" y="8446007"/>
              <a:ext cx="2322830" cy="1504950"/>
            </a:xfrm>
            <a:custGeom>
              <a:avLst/>
              <a:gdLst/>
              <a:ahLst/>
              <a:cxnLst/>
              <a:rect l="l" t="t" r="r" b="b"/>
              <a:pathLst>
                <a:path w="2322829" h="1504950">
                  <a:moveTo>
                    <a:pt x="0" y="1504950"/>
                  </a:moveTo>
                  <a:lnTo>
                    <a:pt x="2322576" y="1504950"/>
                  </a:lnTo>
                  <a:lnTo>
                    <a:pt x="2322576" y="0"/>
                  </a:lnTo>
                  <a:lnTo>
                    <a:pt x="0" y="0"/>
                  </a:lnTo>
                  <a:lnTo>
                    <a:pt x="0" y="1504950"/>
                  </a:lnTo>
                  <a:close/>
                </a:path>
              </a:pathLst>
            </a:custGeom>
            <a:ln w="9144">
              <a:solidFill>
                <a:srgbClr val="FF0000"/>
              </a:solidFill>
            </a:ln>
          </p:spPr>
          <p:txBody>
            <a:bodyPr wrap="square" lIns="0" tIns="0" rIns="0" bIns="0" rtlCol="0"/>
            <a:lstStyle/>
            <a:p>
              <a:endParaRPr/>
            </a:p>
          </p:txBody>
        </p:sp>
        <p:sp>
          <p:nvSpPr>
            <p:cNvPr id="11" name="object 11"/>
            <p:cNvSpPr/>
            <p:nvPr/>
          </p:nvSpPr>
          <p:spPr>
            <a:xfrm>
              <a:off x="3368802" y="8487155"/>
              <a:ext cx="2238755" cy="1420364"/>
            </a:xfrm>
            <a:prstGeom prst="rect">
              <a:avLst/>
            </a:prstGeom>
            <a:blipFill>
              <a:blip r:embed="rId4" cstate="print"/>
              <a:stretch>
                <a:fillRect/>
              </a:stretch>
            </a:blipFill>
          </p:spPr>
          <p:txBody>
            <a:bodyPr wrap="square" lIns="0" tIns="0" rIns="0" bIns="0" rtlCol="0"/>
            <a:lstStyle/>
            <a:p>
              <a:endParaRPr/>
            </a:p>
          </p:txBody>
        </p:sp>
      </p:grpSp>
      <p:grpSp>
        <p:nvGrpSpPr>
          <p:cNvPr id="12" name="object 12"/>
          <p:cNvGrpSpPr/>
          <p:nvPr/>
        </p:nvGrpSpPr>
        <p:grpSpPr>
          <a:xfrm>
            <a:off x="4604753" y="3571723"/>
            <a:ext cx="2361565" cy="1228090"/>
            <a:chOff x="4604753" y="3571723"/>
            <a:chExt cx="2361565" cy="1228090"/>
          </a:xfrm>
        </p:grpSpPr>
        <p:sp>
          <p:nvSpPr>
            <p:cNvPr id="13" name="object 13"/>
            <p:cNvSpPr/>
            <p:nvPr/>
          </p:nvSpPr>
          <p:spPr>
            <a:xfrm>
              <a:off x="4605706" y="3572676"/>
              <a:ext cx="2359660" cy="1174115"/>
            </a:xfrm>
            <a:custGeom>
              <a:avLst/>
              <a:gdLst/>
              <a:ahLst/>
              <a:cxnLst/>
              <a:rect l="l" t="t" r="r" b="b"/>
              <a:pathLst>
                <a:path w="2359659" h="1174114">
                  <a:moveTo>
                    <a:pt x="0" y="1173533"/>
                  </a:moveTo>
                  <a:lnTo>
                    <a:pt x="2359251" y="1173533"/>
                  </a:lnTo>
                </a:path>
                <a:path w="2359659" h="1174114">
                  <a:moveTo>
                    <a:pt x="0" y="0"/>
                  </a:moveTo>
                  <a:lnTo>
                    <a:pt x="2359251" y="0"/>
                  </a:lnTo>
                </a:path>
                <a:path w="2359659" h="1174114">
                  <a:moveTo>
                    <a:pt x="196604" y="1172016"/>
                  </a:moveTo>
                  <a:lnTo>
                    <a:pt x="196604" y="1528"/>
                  </a:lnTo>
                </a:path>
                <a:path w="2359659" h="1174114">
                  <a:moveTo>
                    <a:pt x="393208" y="1172016"/>
                  </a:moveTo>
                  <a:lnTo>
                    <a:pt x="393208" y="1528"/>
                  </a:lnTo>
                </a:path>
                <a:path w="2359659" h="1174114">
                  <a:moveTo>
                    <a:pt x="589812" y="1172016"/>
                  </a:moveTo>
                  <a:lnTo>
                    <a:pt x="589812" y="1528"/>
                  </a:lnTo>
                </a:path>
                <a:path w="2359659" h="1174114">
                  <a:moveTo>
                    <a:pt x="786417" y="1172016"/>
                  </a:moveTo>
                  <a:lnTo>
                    <a:pt x="786417" y="1528"/>
                  </a:lnTo>
                </a:path>
                <a:path w="2359659" h="1174114">
                  <a:moveTo>
                    <a:pt x="983021" y="1172016"/>
                  </a:moveTo>
                  <a:lnTo>
                    <a:pt x="983021" y="1528"/>
                  </a:lnTo>
                </a:path>
                <a:path w="2359659" h="1174114">
                  <a:moveTo>
                    <a:pt x="1179625" y="1172016"/>
                  </a:moveTo>
                  <a:lnTo>
                    <a:pt x="1179625" y="1528"/>
                  </a:lnTo>
                </a:path>
                <a:path w="2359659" h="1174114">
                  <a:moveTo>
                    <a:pt x="1376229" y="1172016"/>
                  </a:moveTo>
                  <a:lnTo>
                    <a:pt x="1376229" y="1528"/>
                  </a:lnTo>
                </a:path>
                <a:path w="2359659" h="1174114">
                  <a:moveTo>
                    <a:pt x="1572834" y="1172016"/>
                  </a:moveTo>
                  <a:lnTo>
                    <a:pt x="1572834" y="1528"/>
                  </a:lnTo>
                </a:path>
                <a:path w="2359659" h="1174114">
                  <a:moveTo>
                    <a:pt x="1769438" y="1172016"/>
                  </a:moveTo>
                  <a:lnTo>
                    <a:pt x="1769438" y="1528"/>
                  </a:lnTo>
                </a:path>
                <a:path w="2359659" h="1174114">
                  <a:moveTo>
                    <a:pt x="1966042" y="1172016"/>
                  </a:moveTo>
                  <a:lnTo>
                    <a:pt x="1966042" y="1528"/>
                  </a:lnTo>
                </a:path>
                <a:path w="2359659" h="1174114">
                  <a:moveTo>
                    <a:pt x="2162646" y="1172016"/>
                  </a:moveTo>
                  <a:lnTo>
                    <a:pt x="2162646" y="1528"/>
                  </a:lnTo>
                </a:path>
              </a:pathLst>
            </a:custGeom>
            <a:ln w="3175">
              <a:solidFill>
                <a:srgbClr val="000000"/>
              </a:solidFill>
            </a:ln>
          </p:spPr>
          <p:txBody>
            <a:bodyPr wrap="square" lIns="0" tIns="0" rIns="0" bIns="0" rtlCol="0"/>
            <a:lstStyle/>
            <a:p>
              <a:endParaRPr/>
            </a:p>
          </p:txBody>
        </p:sp>
        <p:sp>
          <p:nvSpPr>
            <p:cNvPr id="14" name="object 14"/>
            <p:cNvSpPr/>
            <p:nvPr/>
          </p:nvSpPr>
          <p:spPr>
            <a:xfrm>
              <a:off x="4609520" y="4789654"/>
              <a:ext cx="12700" cy="9525"/>
            </a:xfrm>
            <a:custGeom>
              <a:avLst/>
              <a:gdLst/>
              <a:ahLst/>
              <a:cxnLst/>
              <a:rect l="l" t="t" r="r" b="b"/>
              <a:pathLst>
                <a:path w="12700" h="9525">
                  <a:moveTo>
                    <a:pt x="12190" y="9137"/>
                  </a:moveTo>
                  <a:lnTo>
                    <a:pt x="6087" y="4574"/>
                  </a:lnTo>
                </a:path>
                <a:path w="12700" h="9525">
                  <a:moveTo>
                    <a:pt x="6087" y="4574"/>
                  </a:moveTo>
                  <a:lnTo>
                    <a:pt x="0" y="9137"/>
                  </a:lnTo>
                </a:path>
                <a:path w="12700" h="9525">
                  <a:moveTo>
                    <a:pt x="0" y="9137"/>
                  </a:moveTo>
                  <a:lnTo>
                    <a:pt x="6087" y="4574"/>
                  </a:lnTo>
                </a:path>
                <a:path w="12700" h="9525">
                  <a:moveTo>
                    <a:pt x="6087" y="4574"/>
                  </a:moveTo>
                  <a:lnTo>
                    <a:pt x="6087" y="0"/>
                  </a:lnTo>
                </a:path>
                <a:path w="12700" h="9525">
                  <a:moveTo>
                    <a:pt x="6087" y="0"/>
                  </a:moveTo>
                  <a:lnTo>
                    <a:pt x="6087" y="4574"/>
                  </a:lnTo>
                </a:path>
              </a:pathLst>
            </a:custGeom>
            <a:ln w="3175">
              <a:solidFill>
                <a:srgbClr val="00AA00"/>
              </a:solidFill>
            </a:ln>
          </p:spPr>
          <p:txBody>
            <a:bodyPr wrap="square" lIns="0" tIns="0" rIns="0" bIns="0" rtlCol="0"/>
            <a:lstStyle/>
            <a:p>
              <a:endParaRPr/>
            </a:p>
          </p:txBody>
        </p:sp>
      </p:grpSp>
      <p:sp>
        <p:nvSpPr>
          <p:cNvPr id="15" name="object 15"/>
          <p:cNvSpPr txBox="1"/>
          <p:nvPr/>
        </p:nvSpPr>
        <p:spPr>
          <a:xfrm>
            <a:off x="5741163" y="4788229"/>
            <a:ext cx="88900" cy="53975"/>
          </a:xfrm>
          <a:prstGeom prst="rect">
            <a:avLst/>
          </a:prstGeom>
        </p:spPr>
        <p:txBody>
          <a:bodyPr vert="horz" wrap="square" lIns="0" tIns="16510" rIns="0" bIns="0" rtlCol="0">
            <a:spAutoFit/>
          </a:bodyPr>
          <a:lstStyle/>
          <a:p>
            <a:pPr marL="12700">
              <a:lnSpc>
                <a:spcPct val="100000"/>
              </a:lnSpc>
              <a:spcBef>
                <a:spcPts val="130"/>
              </a:spcBef>
            </a:pPr>
            <a:r>
              <a:rPr sz="150" spc="40" dirty="0">
                <a:latin typeface="Courier New"/>
                <a:cs typeface="Courier New"/>
              </a:rPr>
              <a:t>Ti</a:t>
            </a:r>
            <a:r>
              <a:rPr sz="150" spc="35" dirty="0">
                <a:latin typeface="Courier New"/>
                <a:cs typeface="Courier New"/>
              </a:rPr>
              <a:t>m</a:t>
            </a:r>
            <a:r>
              <a:rPr sz="150" spc="20" dirty="0">
                <a:latin typeface="Courier New"/>
                <a:cs typeface="Courier New"/>
              </a:rPr>
              <a:t>e</a:t>
            </a:r>
            <a:endParaRPr sz="150">
              <a:latin typeface="Courier New"/>
              <a:cs typeface="Courier New"/>
            </a:endParaRPr>
          </a:p>
        </p:txBody>
      </p:sp>
      <p:sp>
        <p:nvSpPr>
          <p:cNvPr id="16" name="object 16"/>
          <p:cNvSpPr txBox="1"/>
          <p:nvPr/>
        </p:nvSpPr>
        <p:spPr>
          <a:xfrm>
            <a:off x="4625594" y="4765368"/>
            <a:ext cx="138430" cy="53975"/>
          </a:xfrm>
          <a:prstGeom prst="rect">
            <a:avLst/>
          </a:prstGeom>
        </p:spPr>
        <p:txBody>
          <a:bodyPr vert="horz" wrap="square" lIns="0" tIns="16510" rIns="0" bIns="0" rtlCol="0">
            <a:spAutoFit/>
          </a:bodyPr>
          <a:lstStyle/>
          <a:p>
            <a:pPr marL="12700">
              <a:lnSpc>
                <a:spcPct val="100000"/>
              </a:lnSpc>
              <a:spcBef>
                <a:spcPts val="130"/>
              </a:spcBef>
            </a:pPr>
            <a:r>
              <a:rPr sz="150" spc="40" dirty="0">
                <a:latin typeface="Courier New"/>
                <a:cs typeface="Courier New"/>
              </a:rPr>
              <a:t>V</a:t>
            </a:r>
            <a:r>
              <a:rPr sz="150" spc="35" dirty="0">
                <a:latin typeface="Courier New"/>
                <a:cs typeface="Courier New"/>
              </a:rPr>
              <a:t>(</a:t>
            </a:r>
            <a:r>
              <a:rPr sz="150" spc="40" dirty="0">
                <a:latin typeface="Courier New"/>
                <a:cs typeface="Courier New"/>
              </a:rPr>
              <a:t>V2:</a:t>
            </a:r>
            <a:r>
              <a:rPr sz="150" spc="35" dirty="0">
                <a:latin typeface="Courier New"/>
                <a:cs typeface="Courier New"/>
              </a:rPr>
              <a:t>+</a:t>
            </a:r>
            <a:r>
              <a:rPr sz="150" spc="20" dirty="0">
                <a:latin typeface="Courier New"/>
                <a:cs typeface="Courier New"/>
              </a:rPr>
              <a:t>)</a:t>
            </a:r>
            <a:endParaRPr sz="150">
              <a:latin typeface="Courier New"/>
              <a:cs typeface="Courier New"/>
            </a:endParaRPr>
          </a:p>
        </p:txBody>
      </p:sp>
      <p:grpSp>
        <p:nvGrpSpPr>
          <p:cNvPr id="17" name="object 17"/>
          <p:cNvGrpSpPr/>
          <p:nvPr/>
        </p:nvGrpSpPr>
        <p:grpSpPr>
          <a:xfrm>
            <a:off x="4606279" y="3571406"/>
            <a:ext cx="2360295" cy="1176655"/>
            <a:chOff x="4606279" y="3571406"/>
            <a:chExt cx="2360295" cy="1176655"/>
          </a:xfrm>
        </p:grpSpPr>
        <p:sp>
          <p:nvSpPr>
            <p:cNvPr id="18" name="object 18"/>
            <p:cNvSpPr/>
            <p:nvPr/>
          </p:nvSpPr>
          <p:spPr>
            <a:xfrm>
              <a:off x="6964957" y="3572676"/>
              <a:ext cx="0" cy="1174115"/>
            </a:xfrm>
            <a:custGeom>
              <a:avLst/>
              <a:gdLst/>
              <a:ahLst/>
              <a:cxnLst/>
              <a:rect l="l" t="t" r="r" b="b"/>
              <a:pathLst>
                <a:path h="1174114">
                  <a:moveTo>
                    <a:pt x="0" y="1173533"/>
                  </a:moveTo>
                  <a:lnTo>
                    <a:pt x="0" y="0"/>
                  </a:lnTo>
                </a:path>
              </a:pathLst>
            </a:custGeom>
            <a:ln w="3175">
              <a:solidFill>
                <a:srgbClr val="000000"/>
              </a:solidFill>
            </a:ln>
          </p:spPr>
          <p:txBody>
            <a:bodyPr wrap="square" lIns="0" tIns="0" rIns="0" bIns="0" rtlCol="0"/>
            <a:lstStyle/>
            <a:p>
              <a:endParaRPr/>
            </a:p>
          </p:txBody>
        </p:sp>
        <p:sp>
          <p:nvSpPr>
            <p:cNvPr id="19" name="object 19"/>
            <p:cNvSpPr/>
            <p:nvPr/>
          </p:nvSpPr>
          <p:spPr>
            <a:xfrm>
              <a:off x="4607231" y="3632118"/>
              <a:ext cx="2355850" cy="1056005"/>
            </a:xfrm>
            <a:custGeom>
              <a:avLst/>
              <a:gdLst/>
              <a:ahLst/>
              <a:cxnLst/>
              <a:rect l="l" t="t" r="r" b="b"/>
              <a:pathLst>
                <a:path w="2355850" h="1056004">
                  <a:moveTo>
                    <a:pt x="0" y="1055418"/>
                  </a:moveTo>
                  <a:lnTo>
                    <a:pt x="2355436" y="1055418"/>
                  </a:lnTo>
                </a:path>
                <a:path w="2355850" h="1056004">
                  <a:moveTo>
                    <a:pt x="0" y="995975"/>
                  </a:moveTo>
                  <a:lnTo>
                    <a:pt x="2355436" y="995975"/>
                  </a:lnTo>
                </a:path>
                <a:path w="2355850" h="1056004">
                  <a:moveTo>
                    <a:pt x="0" y="938831"/>
                  </a:moveTo>
                  <a:lnTo>
                    <a:pt x="2355436" y="938831"/>
                  </a:lnTo>
                </a:path>
                <a:path w="2355850" h="1056004">
                  <a:moveTo>
                    <a:pt x="0" y="879388"/>
                  </a:moveTo>
                  <a:lnTo>
                    <a:pt x="2355436" y="879388"/>
                  </a:lnTo>
                </a:path>
                <a:path w="2355850" h="1056004">
                  <a:moveTo>
                    <a:pt x="0" y="762032"/>
                  </a:moveTo>
                  <a:lnTo>
                    <a:pt x="2355436" y="762032"/>
                  </a:lnTo>
                </a:path>
                <a:path w="2355850" h="1056004">
                  <a:moveTo>
                    <a:pt x="0" y="702600"/>
                  </a:moveTo>
                  <a:lnTo>
                    <a:pt x="2355436" y="702600"/>
                  </a:lnTo>
                </a:path>
                <a:path w="2355850" h="1056004">
                  <a:moveTo>
                    <a:pt x="0" y="645445"/>
                  </a:moveTo>
                  <a:lnTo>
                    <a:pt x="2355436" y="645445"/>
                  </a:lnTo>
                </a:path>
                <a:path w="2355850" h="1056004">
                  <a:moveTo>
                    <a:pt x="0" y="586772"/>
                  </a:moveTo>
                  <a:lnTo>
                    <a:pt x="2355436" y="586772"/>
                  </a:lnTo>
                </a:path>
                <a:path w="2355850" h="1056004">
                  <a:moveTo>
                    <a:pt x="0" y="468657"/>
                  </a:moveTo>
                  <a:lnTo>
                    <a:pt x="2355436" y="468657"/>
                  </a:lnTo>
                </a:path>
                <a:path w="2355850" h="1056004">
                  <a:moveTo>
                    <a:pt x="0" y="409214"/>
                  </a:moveTo>
                  <a:lnTo>
                    <a:pt x="2355436" y="409214"/>
                  </a:lnTo>
                </a:path>
                <a:path w="2355850" h="1056004">
                  <a:moveTo>
                    <a:pt x="0" y="352059"/>
                  </a:moveTo>
                  <a:lnTo>
                    <a:pt x="2355436" y="352059"/>
                  </a:lnTo>
                </a:path>
                <a:path w="2355850" h="1056004">
                  <a:moveTo>
                    <a:pt x="0" y="293386"/>
                  </a:moveTo>
                  <a:lnTo>
                    <a:pt x="2355436" y="293386"/>
                  </a:lnTo>
                </a:path>
                <a:path w="2355850" h="1056004">
                  <a:moveTo>
                    <a:pt x="0" y="175270"/>
                  </a:moveTo>
                  <a:lnTo>
                    <a:pt x="2355436" y="175270"/>
                  </a:lnTo>
                </a:path>
                <a:path w="2355850" h="1056004">
                  <a:moveTo>
                    <a:pt x="0" y="115828"/>
                  </a:moveTo>
                  <a:lnTo>
                    <a:pt x="2355436" y="115828"/>
                  </a:lnTo>
                </a:path>
                <a:path w="2355850" h="1056004">
                  <a:moveTo>
                    <a:pt x="0" y="58672"/>
                  </a:moveTo>
                  <a:lnTo>
                    <a:pt x="2355436" y="58672"/>
                  </a:lnTo>
                </a:path>
                <a:path w="2355850" h="1056004">
                  <a:moveTo>
                    <a:pt x="0" y="0"/>
                  </a:moveTo>
                  <a:lnTo>
                    <a:pt x="2355436" y="0"/>
                  </a:lnTo>
                </a:path>
              </a:pathLst>
            </a:custGeom>
            <a:ln w="3175">
              <a:solidFill>
                <a:srgbClr val="000000"/>
              </a:solidFill>
              <a:prstDash val="dot"/>
            </a:ln>
          </p:spPr>
          <p:txBody>
            <a:bodyPr wrap="square" lIns="0" tIns="0" rIns="0" bIns="0" rtlCol="0"/>
            <a:lstStyle/>
            <a:p>
              <a:endParaRPr/>
            </a:p>
          </p:txBody>
        </p:sp>
        <p:sp>
          <p:nvSpPr>
            <p:cNvPr id="20" name="object 20"/>
            <p:cNvSpPr/>
            <p:nvPr/>
          </p:nvSpPr>
          <p:spPr>
            <a:xfrm>
              <a:off x="4607231" y="3866062"/>
              <a:ext cx="2355850" cy="587375"/>
            </a:xfrm>
            <a:custGeom>
              <a:avLst/>
              <a:gdLst/>
              <a:ahLst/>
              <a:cxnLst/>
              <a:rect l="l" t="t" r="r" b="b"/>
              <a:pathLst>
                <a:path w="2355850" h="587375">
                  <a:moveTo>
                    <a:pt x="0" y="586772"/>
                  </a:moveTo>
                  <a:lnTo>
                    <a:pt x="2355436" y="586772"/>
                  </a:lnTo>
                </a:path>
                <a:path w="2355850" h="587375">
                  <a:moveTo>
                    <a:pt x="0" y="293386"/>
                  </a:moveTo>
                  <a:lnTo>
                    <a:pt x="2355436" y="293386"/>
                  </a:lnTo>
                </a:path>
                <a:path w="2355850" h="587375">
                  <a:moveTo>
                    <a:pt x="0" y="0"/>
                  </a:moveTo>
                  <a:lnTo>
                    <a:pt x="2355436" y="0"/>
                  </a:lnTo>
                </a:path>
              </a:pathLst>
            </a:custGeom>
            <a:ln w="3175">
              <a:solidFill>
                <a:srgbClr val="000000"/>
              </a:solidFill>
            </a:ln>
          </p:spPr>
          <p:txBody>
            <a:bodyPr wrap="square" lIns="0" tIns="0" rIns="0" bIns="0" rtlCol="0"/>
            <a:lstStyle/>
            <a:p>
              <a:endParaRPr/>
            </a:p>
          </p:txBody>
        </p:sp>
      </p:grpSp>
      <p:sp>
        <p:nvSpPr>
          <p:cNvPr id="21" name="object 21"/>
          <p:cNvSpPr txBox="1"/>
          <p:nvPr/>
        </p:nvSpPr>
        <p:spPr>
          <a:xfrm>
            <a:off x="4495291" y="4718886"/>
            <a:ext cx="108585" cy="53975"/>
          </a:xfrm>
          <a:prstGeom prst="rect">
            <a:avLst/>
          </a:prstGeom>
        </p:spPr>
        <p:txBody>
          <a:bodyPr vert="horz" wrap="square" lIns="0" tIns="16510" rIns="0" bIns="0" rtlCol="0">
            <a:spAutoFit/>
          </a:bodyPr>
          <a:lstStyle/>
          <a:p>
            <a:pPr marL="12700">
              <a:lnSpc>
                <a:spcPct val="100000"/>
              </a:lnSpc>
              <a:spcBef>
                <a:spcPts val="130"/>
              </a:spcBef>
            </a:pPr>
            <a:r>
              <a:rPr sz="150" spc="40" dirty="0">
                <a:latin typeface="Courier New"/>
                <a:cs typeface="Courier New"/>
              </a:rPr>
              <a:t>-</a:t>
            </a:r>
            <a:r>
              <a:rPr sz="150" spc="35" dirty="0">
                <a:latin typeface="Courier New"/>
                <a:cs typeface="Courier New"/>
              </a:rPr>
              <a:t>1</a:t>
            </a:r>
            <a:r>
              <a:rPr sz="150" spc="40" dirty="0">
                <a:latin typeface="Courier New"/>
                <a:cs typeface="Courier New"/>
              </a:rPr>
              <a:t>.0</a:t>
            </a:r>
            <a:r>
              <a:rPr sz="150" spc="20" dirty="0">
                <a:latin typeface="Courier New"/>
                <a:cs typeface="Courier New"/>
              </a:rPr>
              <a:t>V</a:t>
            </a:r>
            <a:r>
              <a:rPr sz="150" spc="-70" dirty="0">
                <a:latin typeface="Courier New"/>
                <a:cs typeface="Courier New"/>
              </a:rPr>
              <a:t> </a:t>
            </a:r>
            <a:endParaRPr sz="150">
              <a:latin typeface="Courier New"/>
              <a:cs typeface="Courier New"/>
            </a:endParaRPr>
          </a:p>
        </p:txBody>
      </p:sp>
      <p:sp>
        <p:nvSpPr>
          <p:cNvPr id="22" name="object 22"/>
          <p:cNvSpPr/>
          <p:nvPr/>
        </p:nvSpPr>
        <p:spPr>
          <a:xfrm>
            <a:off x="4595041" y="4746210"/>
            <a:ext cx="12700" cy="0"/>
          </a:xfrm>
          <a:custGeom>
            <a:avLst/>
            <a:gdLst/>
            <a:ahLst/>
            <a:cxnLst/>
            <a:rect l="l" t="t" r="r" b="b"/>
            <a:pathLst>
              <a:path w="12700">
                <a:moveTo>
                  <a:pt x="0" y="0"/>
                </a:moveTo>
                <a:lnTo>
                  <a:pt x="12190" y="0"/>
                </a:lnTo>
              </a:path>
            </a:pathLst>
          </a:custGeom>
          <a:ln w="3175">
            <a:solidFill>
              <a:srgbClr val="000000"/>
            </a:solidFill>
          </a:ln>
        </p:spPr>
        <p:txBody>
          <a:bodyPr wrap="square" lIns="0" tIns="0" rIns="0" bIns="0" rtlCol="0"/>
          <a:lstStyle/>
          <a:p>
            <a:endParaRPr/>
          </a:p>
        </p:txBody>
      </p:sp>
      <p:sp>
        <p:nvSpPr>
          <p:cNvPr id="23" name="object 23"/>
          <p:cNvSpPr txBox="1"/>
          <p:nvPr/>
        </p:nvSpPr>
        <p:spPr>
          <a:xfrm>
            <a:off x="4495291" y="4425517"/>
            <a:ext cx="108585" cy="53975"/>
          </a:xfrm>
          <a:prstGeom prst="rect">
            <a:avLst/>
          </a:prstGeom>
        </p:spPr>
        <p:txBody>
          <a:bodyPr vert="horz" wrap="square" lIns="0" tIns="16510" rIns="0" bIns="0" rtlCol="0">
            <a:spAutoFit/>
          </a:bodyPr>
          <a:lstStyle/>
          <a:p>
            <a:pPr marL="12700">
              <a:lnSpc>
                <a:spcPct val="100000"/>
              </a:lnSpc>
              <a:spcBef>
                <a:spcPts val="130"/>
              </a:spcBef>
            </a:pPr>
            <a:r>
              <a:rPr sz="150" spc="40" dirty="0">
                <a:latin typeface="Courier New"/>
                <a:cs typeface="Courier New"/>
              </a:rPr>
              <a:t>-</a:t>
            </a:r>
            <a:r>
              <a:rPr sz="150" spc="35" dirty="0">
                <a:latin typeface="Courier New"/>
                <a:cs typeface="Courier New"/>
              </a:rPr>
              <a:t>0</a:t>
            </a:r>
            <a:r>
              <a:rPr sz="150" spc="40" dirty="0">
                <a:latin typeface="Courier New"/>
                <a:cs typeface="Courier New"/>
              </a:rPr>
              <a:t>.5</a:t>
            </a:r>
            <a:r>
              <a:rPr sz="150" spc="20" dirty="0">
                <a:latin typeface="Courier New"/>
                <a:cs typeface="Courier New"/>
              </a:rPr>
              <a:t>V</a:t>
            </a:r>
            <a:r>
              <a:rPr sz="150" spc="-70" dirty="0">
                <a:latin typeface="Courier New"/>
                <a:cs typeface="Courier New"/>
              </a:rPr>
              <a:t> </a:t>
            </a:r>
            <a:endParaRPr sz="150">
              <a:latin typeface="Courier New"/>
              <a:cs typeface="Courier New"/>
            </a:endParaRPr>
          </a:p>
        </p:txBody>
      </p:sp>
      <p:sp>
        <p:nvSpPr>
          <p:cNvPr id="24" name="object 24"/>
          <p:cNvSpPr/>
          <p:nvPr/>
        </p:nvSpPr>
        <p:spPr>
          <a:xfrm>
            <a:off x="4595041" y="4452835"/>
            <a:ext cx="12700" cy="0"/>
          </a:xfrm>
          <a:custGeom>
            <a:avLst/>
            <a:gdLst/>
            <a:ahLst/>
            <a:cxnLst/>
            <a:rect l="l" t="t" r="r" b="b"/>
            <a:pathLst>
              <a:path w="12700">
                <a:moveTo>
                  <a:pt x="0" y="0"/>
                </a:moveTo>
                <a:lnTo>
                  <a:pt x="12190" y="0"/>
                </a:lnTo>
              </a:path>
            </a:pathLst>
          </a:custGeom>
          <a:ln w="3175">
            <a:solidFill>
              <a:srgbClr val="000000"/>
            </a:solidFill>
          </a:ln>
        </p:spPr>
        <p:txBody>
          <a:bodyPr wrap="square" lIns="0" tIns="0" rIns="0" bIns="0" rtlCol="0"/>
          <a:lstStyle/>
          <a:p>
            <a:endParaRPr/>
          </a:p>
        </p:txBody>
      </p:sp>
      <p:sp>
        <p:nvSpPr>
          <p:cNvPr id="25" name="object 25"/>
          <p:cNvSpPr txBox="1"/>
          <p:nvPr/>
        </p:nvSpPr>
        <p:spPr>
          <a:xfrm>
            <a:off x="4544821" y="4132147"/>
            <a:ext cx="59055" cy="53975"/>
          </a:xfrm>
          <a:prstGeom prst="rect">
            <a:avLst/>
          </a:prstGeom>
        </p:spPr>
        <p:txBody>
          <a:bodyPr vert="horz" wrap="square" lIns="0" tIns="16510" rIns="0" bIns="0" rtlCol="0">
            <a:spAutoFit/>
          </a:bodyPr>
          <a:lstStyle/>
          <a:p>
            <a:pPr marL="12700">
              <a:lnSpc>
                <a:spcPct val="100000"/>
              </a:lnSpc>
              <a:spcBef>
                <a:spcPts val="130"/>
              </a:spcBef>
            </a:pPr>
            <a:r>
              <a:rPr sz="150" spc="40" dirty="0">
                <a:latin typeface="Courier New"/>
                <a:cs typeface="Courier New"/>
              </a:rPr>
              <a:t>0</a:t>
            </a:r>
            <a:r>
              <a:rPr sz="150" spc="20" dirty="0">
                <a:latin typeface="Courier New"/>
                <a:cs typeface="Courier New"/>
              </a:rPr>
              <a:t>V</a:t>
            </a:r>
            <a:r>
              <a:rPr sz="150" spc="-70" dirty="0">
                <a:latin typeface="Courier New"/>
                <a:cs typeface="Courier New"/>
              </a:rPr>
              <a:t> </a:t>
            </a:r>
            <a:endParaRPr sz="150">
              <a:latin typeface="Courier New"/>
              <a:cs typeface="Courier New"/>
            </a:endParaRPr>
          </a:p>
        </p:txBody>
      </p:sp>
      <p:sp>
        <p:nvSpPr>
          <p:cNvPr id="26" name="object 26"/>
          <p:cNvSpPr/>
          <p:nvPr/>
        </p:nvSpPr>
        <p:spPr>
          <a:xfrm>
            <a:off x="4595041" y="4159448"/>
            <a:ext cx="12700" cy="0"/>
          </a:xfrm>
          <a:custGeom>
            <a:avLst/>
            <a:gdLst/>
            <a:ahLst/>
            <a:cxnLst/>
            <a:rect l="l" t="t" r="r" b="b"/>
            <a:pathLst>
              <a:path w="12700">
                <a:moveTo>
                  <a:pt x="0" y="0"/>
                </a:moveTo>
                <a:lnTo>
                  <a:pt x="12190" y="0"/>
                </a:lnTo>
              </a:path>
            </a:pathLst>
          </a:custGeom>
          <a:ln w="3175">
            <a:solidFill>
              <a:srgbClr val="000000"/>
            </a:solidFill>
          </a:ln>
        </p:spPr>
        <p:txBody>
          <a:bodyPr wrap="square" lIns="0" tIns="0" rIns="0" bIns="0" rtlCol="0"/>
          <a:lstStyle/>
          <a:p>
            <a:endParaRPr/>
          </a:p>
        </p:txBody>
      </p:sp>
      <p:sp>
        <p:nvSpPr>
          <p:cNvPr id="27" name="object 27"/>
          <p:cNvSpPr txBox="1"/>
          <p:nvPr/>
        </p:nvSpPr>
        <p:spPr>
          <a:xfrm>
            <a:off x="4512055" y="3838776"/>
            <a:ext cx="92075" cy="53975"/>
          </a:xfrm>
          <a:prstGeom prst="rect">
            <a:avLst/>
          </a:prstGeom>
        </p:spPr>
        <p:txBody>
          <a:bodyPr vert="horz" wrap="square" lIns="0" tIns="16510" rIns="0" bIns="0" rtlCol="0">
            <a:spAutoFit/>
          </a:bodyPr>
          <a:lstStyle/>
          <a:p>
            <a:pPr marL="12700">
              <a:lnSpc>
                <a:spcPct val="100000"/>
              </a:lnSpc>
              <a:spcBef>
                <a:spcPts val="130"/>
              </a:spcBef>
            </a:pPr>
            <a:r>
              <a:rPr sz="150" spc="30" dirty="0">
                <a:latin typeface="Courier New"/>
                <a:cs typeface="Courier New"/>
              </a:rPr>
              <a:t>0.5</a:t>
            </a:r>
            <a:r>
              <a:rPr sz="150" spc="-85" dirty="0">
                <a:latin typeface="Courier New"/>
                <a:cs typeface="Courier New"/>
              </a:rPr>
              <a:t> </a:t>
            </a:r>
            <a:r>
              <a:rPr sz="150" spc="20" dirty="0">
                <a:latin typeface="Courier New"/>
                <a:cs typeface="Courier New"/>
              </a:rPr>
              <a:t>V</a:t>
            </a:r>
            <a:r>
              <a:rPr sz="150" spc="-70" dirty="0">
                <a:latin typeface="Courier New"/>
                <a:cs typeface="Courier New"/>
              </a:rPr>
              <a:t> </a:t>
            </a:r>
            <a:endParaRPr sz="150">
              <a:latin typeface="Courier New"/>
              <a:cs typeface="Courier New"/>
            </a:endParaRPr>
          </a:p>
        </p:txBody>
      </p:sp>
      <p:sp>
        <p:nvSpPr>
          <p:cNvPr id="28" name="object 28"/>
          <p:cNvSpPr/>
          <p:nvPr/>
        </p:nvSpPr>
        <p:spPr>
          <a:xfrm>
            <a:off x="4595041" y="3866062"/>
            <a:ext cx="12700" cy="0"/>
          </a:xfrm>
          <a:custGeom>
            <a:avLst/>
            <a:gdLst/>
            <a:ahLst/>
            <a:cxnLst/>
            <a:rect l="l" t="t" r="r" b="b"/>
            <a:pathLst>
              <a:path w="12700">
                <a:moveTo>
                  <a:pt x="0" y="0"/>
                </a:moveTo>
                <a:lnTo>
                  <a:pt x="12190" y="0"/>
                </a:lnTo>
              </a:path>
            </a:pathLst>
          </a:custGeom>
          <a:ln w="3175">
            <a:solidFill>
              <a:srgbClr val="000000"/>
            </a:solidFill>
          </a:ln>
        </p:spPr>
        <p:txBody>
          <a:bodyPr wrap="square" lIns="0" tIns="0" rIns="0" bIns="0" rtlCol="0"/>
          <a:lstStyle/>
          <a:p>
            <a:endParaRPr/>
          </a:p>
        </p:txBody>
      </p:sp>
      <p:sp>
        <p:nvSpPr>
          <p:cNvPr id="29" name="object 29"/>
          <p:cNvSpPr txBox="1"/>
          <p:nvPr/>
        </p:nvSpPr>
        <p:spPr>
          <a:xfrm>
            <a:off x="4512055" y="3545406"/>
            <a:ext cx="92075" cy="53975"/>
          </a:xfrm>
          <a:prstGeom prst="rect">
            <a:avLst/>
          </a:prstGeom>
        </p:spPr>
        <p:txBody>
          <a:bodyPr vert="horz" wrap="square" lIns="0" tIns="16510" rIns="0" bIns="0" rtlCol="0">
            <a:spAutoFit/>
          </a:bodyPr>
          <a:lstStyle/>
          <a:p>
            <a:pPr marL="12700">
              <a:lnSpc>
                <a:spcPct val="100000"/>
              </a:lnSpc>
              <a:spcBef>
                <a:spcPts val="130"/>
              </a:spcBef>
            </a:pPr>
            <a:r>
              <a:rPr sz="150" spc="30" dirty="0">
                <a:latin typeface="Courier New"/>
                <a:cs typeface="Courier New"/>
              </a:rPr>
              <a:t>1.0</a:t>
            </a:r>
            <a:r>
              <a:rPr sz="150" spc="-85" dirty="0">
                <a:latin typeface="Courier New"/>
                <a:cs typeface="Courier New"/>
              </a:rPr>
              <a:t> </a:t>
            </a:r>
            <a:r>
              <a:rPr sz="150" spc="20" dirty="0">
                <a:latin typeface="Courier New"/>
                <a:cs typeface="Courier New"/>
              </a:rPr>
              <a:t>V</a:t>
            </a:r>
            <a:r>
              <a:rPr sz="150" spc="-70" dirty="0">
                <a:latin typeface="Courier New"/>
                <a:cs typeface="Courier New"/>
              </a:rPr>
              <a:t> </a:t>
            </a:r>
            <a:endParaRPr sz="150">
              <a:latin typeface="Courier New"/>
              <a:cs typeface="Courier New"/>
            </a:endParaRPr>
          </a:p>
        </p:txBody>
      </p:sp>
      <p:grpSp>
        <p:nvGrpSpPr>
          <p:cNvPr id="30" name="object 30"/>
          <p:cNvGrpSpPr/>
          <p:nvPr/>
        </p:nvGrpSpPr>
        <p:grpSpPr>
          <a:xfrm>
            <a:off x="4595041" y="3571901"/>
            <a:ext cx="2375535" cy="1174750"/>
            <a:chOff x="4595041" y="3571901"/>
            <a:chExt cx="2375535" cy="1174750"/>
          </a:xfrm>
        </p:grpSpPr>
        <p:sp>
          <p:nvSpPr>
            <p:cNvPr id="31" name="object 31"/>
            <p:cNvSpPr/>
            <p:nvPr/>
          </p:nvSpPr>
          <p:spPr>
            <a:xfrm>
              <a:off x="4595041" y="3572676"/>
              <a:ext cx="12700" cy="1174115"/>
            </a:xfrm>
            <a:custGeom>
              <a:avLst/>
              <a:gdLst/>
              <a:ahLst/>
              <a:cxnLst/>
              <a:rect l="l" t="t" r="r" b="b"/>
              <a:pathLst>
                <a:path w="12700" h="1174114">
                  <a:moveTo>
                    <a:pt x="0" y="0"/>
                  </a:moveTo>
                  <a:lnTo>
                    <a:pt x="12190" y="0"/>
                  </a:lnTo>
                </a:path>
                <a:path w="12700" h="1174114">
                  <a:moveTo>
                    <a:pt x="10664" y="1173533"/>
                  </a:moveTo>
                  <a:lnTo>
                    <a:pt x="10664" y="0"/>
                  </a:lnTo>
                </a:path>
              </a:pathLst>
            </a:custGeom>
            <a:ln w="3175">
              <a:solidFill>
                <a:srgbClr val="000000"/>
              </a:solidFill>
            </a:ln>
          </p:spPr>
          <p:txBody>
            <a:bodyPr wrap="square" lIns="0" tIns="0" rIns="0" bIns="0" rtlCol="0"/>
            <a:lstStyle/>
            <a:p>
              <a:endParaRPr/>
            </a:p>
          </p:txBody>
        </p:sp>
        <p:sp>
          <p:nvSpPr>
            <p:cNvPr id="32" name="object 32"/>
            <p:cNvSpPr/>
            <p:nvPr/>
          </p:nvSpPr>
          <p:spPr>
            <a:xfrm>
              <a:off x="4605706" y="3613063"/>
              <a:ext cx="2359660" cy="1050925"/>
            </a:xfrm>
            <a:custGeom>
              <a:avLst/>
              <a:gdLst/>
              <a:ahLst/>
              <a:cxnLst/>
              <a:rect l="l" t="t" r="r" b="b"/>
              <a:pathLst>
                <a:path w="2359659" h="1050925">
                  <a:moveTo>
                    <a:pt x="0" y="546385"/>
                  </a:moveTo>
                  <a:lnTo>
                    <a:pt x="0" y="509044"/>
                  </a:lnTo>
                  <a:lnTo>
                    <a:pt x="1525" y="473231"/>
                  </a:lnTo>
                  <a:lnTo>
                    <a:pt x="3814" y="402364"/>
                  </a:lnTo>
                  <a:lnTo>
                    <a:pt x="6102" y="266721"/>
                  </a:lnTo>
                  <a:lnTo>
                    <a:pt x="12190" y="64016"/>
                  </a:lnTo>
                  <a:lnTo>
                    <a:pt x="22092" y="0"/>
                  </a:lnTo>
                  <a:lnTo>
                    <a:pt x="32772" y="251481"/>
                  </a:lnTo>
                  <a:lnTo>
                    <a:pt x="41148" y="664500"/>
                  </a:lnTo>
                  <a:lnTo>
                    <a:pt x="51813" y="992171"/>
                  </a:lnTo>
                  <a:lnTo>
                    <a:pt x="61730" y="1050855"/>
                  </a:lnTo>
                  <a:lnTo>
                    <a:pt x="72395" y="818428"/>
                  </a:lnTo>
                  <a:lnTo>
                    <a:pt x="80771" y="438177"/>
                  </a:lnTo>
                  <a:lnTo>
                    <a:pt x="90688" y="134883"/>
                  </a:lnTo>
                  <a:lnTo>
                    <a:pt x="101353" y="80785"/>
                  </a:lnTo>
                  <a:lnTo>
                    <a:pt x="111255" y="294914"/>
                  </a:lnTo>
                  <a:lnTo>
                    <a:pt x="119646" y="646973"/>
                  </a:lnTo>
                  <a:lnTo>
                    <a:pt x="130311" y="926637"/>
                  </a:lnTo>
                  <a:lnTo>
                    <a:pt x="140213" y="976172"/>
                  </a:lnTo>
                  <a:lnTo>
                    <a:pt x="150878" y="778041"/>
                  </a:lnTo>
                  <a:lnTo>
                    <a:pt x="159269" y="453417"/>
                  </a:lnTo>
                  <a:lnTo>
                    <a:pt x="169171" y="195843"/>
                  </a:lnTo>
                  <a:lnTo>
                    <a:pt x="179836" y="149365"/>
                  </a:lnTo>
                  <a:lnTo>
                    <a:pt x="189738" y="332255"/>
                  </a:lnTo>
                  <a:lnTo>
                    <a:pt x="198129" y="631733"/>
                  </a:lnTo>
                  <a:lnTo>
                    <a:pt x="208794" y="871010"/>
                  </a:lnTo>
                  <a:lnTo>
                    <a:pt x="219459" y="912925"/>
                  </a:lnTo>
                  <a:lnTo>
                    <a:pt x="229376" y="743746"/>
                  </a:lnTo>
                  <a:lnTo>
                    <a:pt x="237752" y="467128"/>
                  </a:lnTo>
                  <a:lnTo>
                    <a:pt x="248417" y="246907"/>
                  </a:lnTo>
                  <a:lnTo>
                    <a:pt x="258334" y="208037"/>
                  </a:lnTo>
                  <a:lnTo>
                    <a:pt x="268999" y="365022"/>
                  </a:lnTo>
                  <a:lnTo>
                    <a:pt x="277376" y="619539"/>
                  </a:lnTo>
                  <a:lnTo>
                    <a:pt x="287292" y="823003"/>
                  </a:lnTo>
                  <a:lnTo>
                    <a:pt x="297957" y="858057"/>
                  </a:lnTo>
                  <a:lnTo>
                    <a:pt x="307859" y="714036"/>
                  </a:lnTo>
                  <a:lnTo>
                    <a:pt x="316236" y="480092"/>
                  </a:lnTo>
                  <a:lnTo>
                    <a:pt x="326915" y="291868"/>
                  </a:lnTo>
                  <a:lnTo>
                    <a:pt x="336817" y="257573"/>
                  </a:lnTo>
                  <a:lnTo>
                    <a:pt x="347482" y="390928"/>
                  </a:lnTo>
                  <a:lnTo>
                    <a:pt x="355873" y="608873"/>
                  </a:lnTo>
                  <a:lnTo>
                    <a:pt x="365776" y="781087"/>
                  </a:lnTo>
                  <a:lnTo>
                    <a:pt x="376440" y="813096"/>
                  </a:lnTo>
                  <a:lnTo>
                    <a:pt x="387105" y="688889"/>
                  </a:lnTo>
                  <a:lnTo>
                    <a:pt x="394734" y="489229"/>
                  </a:lnTo>
                  <a:lnTo>
                    <a:pt x="405399" y="329199"/>
                  </a:lnTo>
                  <a:lnTo>
                    <a:pt x="416064" y="301006"/>
                  </a:lnTo>
                  <a:lnTo>
                    <a:pt x="425980" y="414547"/>
                  </a:lnTo>
                  <a:lnTo>
                    <a:pt x="434357" y="598966"/>
                  </a:lnTo>
                  <a:lnTo>
                    <a:pt x="445022" y="746803"/>
                  </a:lnTo>
                  <a:lnTo>
                    <a:pt x="454938" y="772709"/>
                  </a:lnTo>
                  <a:lnTo>
                    <a:pt x="465603" y="669074"/>
                  </a:lnTo>
                  <a:lnTo>
                    <a:pt x="473980" y="498378"/>
                  </a:lnTo>
                  <a:lnTo>
                    <a:pt x="483882" y="361977"/>
                  </a:lnTo>
                  <a:lnTo>
                    <a:pt x="494561" y="336830"/>
                  </a:lnTo>
                  <a:lnTo>
                    <a:pt x="504464" y="432844"/>
                  </a:lnTo>
                  <a:lnTo>
                    <a:pt x="512840" y="591346"/>
                  </a:lnTo>
                  <a:lnTo>
                    <a:pt x="523520" y="717081"/>
                  </a:lnTo>
                  <a:lnTo>
                    <a:pt x="533422" y="740700"/>
                  </a:lnTo>
                  <a:lnTo>
                    <a:pt x="544087" y="650778"/>
                  </a:lnTo>
                  <a:lnTo>
                    <a:pt x="552478" y="504469"/>
                  </a:lnTo>
                  <a:lnTo>
                    <a:pt x="562380" y="387882"/>
                  </a:lnTo>
                  <a:lnTo>
                    <a:pt x="573045" y="368068"/>
                  </a:lnTo>
                  <a:lnTo>
                    <a:pt x="583710" y="450371"/>
                  </a:lnTo>
                  <a:lnTo>
                    <a:pt x="591338" y="585244"/>
                  </a:lnTo>
                  <a:lnTo>
                    <a:pt x="602003" y="692693"/>
                  </a:lnTo>
                  <a:lnTo>
                    <a:pt x="612668" y="710979"/>
                  </a:lnTo>
                  <a:lnTo>
                    <a:pt x="622585" y="634779"/>
                  </a:lnTo>
                  <a:lnTo>
                    <a:pt x="630961" y="510572"/>
                  </a:lnTo>
                  <a:lnTo>
                    <a:pt x="641626" y="413029"/>
                  </a:lnTo>
                  <a:lnTo>
                    <a:pt x="651528" y="394744"/>
                  </a:lnTo>
                  <a:lnTo>
                    <a:pt x="662208" y="464082"/>
                  </a:lnTo>
                  <a:lnTo>
                    <a:pt x="670584" y="579152"/>
                  </a:lnTo>
                  <a:lnTo>
                    <a:pt x="680486" y="670592"/>
                  </a:lnTo>
                  <a:lnTo>
                    <a:pt x="691166" y="685832"/>
                  </a:lnTo>
                  <a:lnTo>
                    <a:pt x="701068" y="622585"/>
                  </a:lnTo>
                  <a:lnTo>
                    <a:pt x="709444" y="516664"/>
                  </a:lnTo>
                  <a:lnTo>
                    <a:pt x="720124" y="431315"/>
                  </a:lnTo>
                  <a:lnTo>
                    <a:pt x="730026" y="416075"/>
                  </a:lnTo>
                  <a:lnTo>
                    <a:pt x="740691" y="476277"/>
                  </a:lnTo>
                  <a:lnTo>
                    <a:pt x="749082" y="574578"/>
                  </a:lnTo>
                  <a:lnTo>
                    <a:pt x="758984" y="652306"/>
                  </a:lnTo>
                  <a:lnTo>
                    <a:pt x="769649" y="666029"/>
                  </a:lnTo>
                  <a:lnTo>
                    <a:pt x="780314" y="610391"/>
                  </a:lnTo>
                  <a:lnTo>
                    <a:pt x="787942" y="519709"/>
                  </a:lnTo>
                  <a:lnTo>
                    <a:pt x="798607" y="448842"/>
                  </a:lnTo>
                  <a:lnTo>
                    <a:pt x="809272" y="436648"/>
                  </a:lnTo>
                  <a:lnTo>
                    <a:pt x="819189" y="487712"/>
                  </a:lnTo>
                  <a:lnTo>
                    <a:pt x="827565" y="570004"/>
                  </a:lnTo>
                  <a:lnTo>
                    <a:pt x="838230" y="636307"/>
                  </a:lnTo>
                  <a:lnTo>
                    <a:pt x="848132" y="649260"/>
                  </a:lnTo>
                  <a:lnTo>
                    <a:pt x="858812" y="600484"/>
                  </a:lnTo>
                  <a:lnTo>
                    <a:pt x="867188" y="525042"/>
                  </a:lnTo>
                  <a:lnTo>
                    <a:pt x="877090" y="462565"/>
                  </a:lnTo>
                  <a:lnTo>
                    <a:pt x="887770" y="451888"/>
                  </a:lnTo>
                  <a:lnTo>
                    <a:pt x="897672" y="495332"/>
                  </a:lnTo>
                  <a:lnTo>
                    <a:pt x="906048" y="566958"/>
                  </a:lnTo>
                  <a:lnTo>
                    <a:pt x="916728" y="622585"/>
                  </a:lnTo>
                  <a:lnTo>
                    <a:pt x="926630" y="633262"/>
                  </a:lnTo>
                  <a:lnTo>
                    <a:pt x="937295" y="592864"/>
                  </a:lnTo>
                  <a:lnTo>
                    <a:pt x="945672" y="528099"/>
                  </a:lnTo>
                  <a:lnTo>
                    <a:pt x="955588" y="474748"/>
                  </a:lnTo>
                  <a:lnTo>
                    <a:pt x="966253" y="465611"/>
                  </a:lnTo>
                  <a:lnTo>
                    <a:pt x="976918" y="502952"/>
                  </a:lnTo>
                  <a:lnTo>
                    <a:pt x="985309" y="563912"/>
                  </a:lnTo>
                  <a:lnTo>
                    <a:pt x="995211" y="611919"/>
                  </a:lnTo>
                  <a:lnTo>
                    <a:pt x="1005876" y="621067"/>
                  </a:lnTo>
                  <a:lnTo>
                    <a:pt x="1015778" y="586772"/>
                  </a:lnTo>
                  <a:lnTo>
                    <a:pt x="1024169" y="531145"/>
                  </a:lnTo>
                  <a:lnTo>
                    <a:pt x="1034834" y="486184"/>
                  </a:lnTo>
                  <a:lnTo>
                    <a:pt x="1044736" y="477805"/>
                  </a:lnTo>
                  <a:lnTo>
                    <a:pt x="1055416" y="509044"/>
                  </a:lnTo>
                  <a:lnTo>
                    <a:pt x="1063793" y="560096"/>
                  </a:lnTo>
                  <a:lnTo>
                    <a:pt x="1073695" y="602012"/>
                  </a:lnTo>
                  <a:lnTo>
                    <a:pt x="1084374" y="610391"/>
                  </a:lnTo>
                  <a:lnTo>
                    <a:pt x="1094276" y="580680"/>
                  </a:lnTo>
                  <a:lnTo>
                    <a:pt x="1102653" y="532662"/>
                  </a:lnTo>
                  <a:lnTo>
                    <a:pt x="1113332" y="495332"/>
                  </a:lnTo>
                  <a:lnTo>
                    <a:pt x="1123234" y="487712"/>
                  </a:lnTo>
                  <a:lnTo>
                    <a:pt x="1133899" y="515135"/>
                  </a:lnTo>
                  <a:lnTo>
                    <a:pt x="1142276" y="558579"/>
                  </a:lnTo>
                  <a:lnTo>
                    <a:pt x="1152955" y="594392"/>
                  </a:lnTo>
                  <a:lnTo>
                    <a:pt x="1162857" y="600484"/>
                  </a:lnTo>
                  <a:lnTo>
                    <a:pt x="1173522" y="576106"/>
                  </a:lnTo>
                  <a:lnTo>
                    <a:pt x="1181914" y="535719"/>
                  </a:lnTo>
                  <a:lnTo>
                    <a:pt x="1191816" y="502952"/>
                  </a:lnTo>
                  <a:lnTo>
                    <a:pt x="1202481" y="496849"/>
                  </a:lnTo>
                  <a:lnTo>
                    <a:pt x="1212383" y="519709"/>
                  </a:lnTo>
                  <a:lnTo>
                    <a:pt x="1220774" y="557051"/>
                  </a:lnTo>
                  <a:lnTo>
                    <a:pt x="1231439" y="586772"/>
                  </a:lnTo>
                  <a:lnTo>
                    <a:pt x="1241341" y="592864"/>
                  </a:lnTo>
                  <a:lnTo>
                    <a:pt x="1252020" y="571532"/>
                  </a:lnTo>
                  <a:lnTo>
                    <a:pt x="1260397" y="537236"/>
                  </a:lnTo>
                  <a:lnTo>
                    <a:pt x="1270299" y="509044"/>
                  </a:lnTo>
                  <a:lnTo>
                    <a:pt x="1280978" y="504469"/>
                  </a:lnTo>
                  <a:lnTo>
                    <a:pt x="1291643" y="523525"/>
                  </a:lnTo>
                  <a:lnTo>
                    <a:pt x="1299257" y="555533"/>
                  </a:lnTo>
                  <a:lnTo>
                    <a:pt x="1309922" y="580680"/>
                  </a:lnTo>
                  <a:lnTo>
                    <a:pt x="1320602" y="585244"/>
                  </a:lnTo>
                  <a:lnTo>
                    <a:pt x="1330504" y="568486"/>
                  </a:lnTo>
                  <a:lnTo>
                    <a:pt x="1338880" y="538765"/>
                  </a:lnTo>
                  <a:lnTo>
                    <a:pt x="1349560" y="515135"/>
                  </a:lnTo>
                  <a:lnTo>
                    <a:pt x="1359462" y="510572"/>
                  </a:lnTo>
                  <a:lnTo>
                    <a:pt x="1370127" y="528099"/>
                  </a:lnTo>
                  <a:lnTo>
                    <a:pt x="1378518" y="554005"/>
                  </a:lnTo>
                  <a:lnTo>
                    <a:pt x="1388420" y="576106"/>
                  </a:lnTo>
                  <a:lnTo>
                    <a:pt x="1399085" y="579152"/>
                  </a:lnTo>
                  <a:lnTo>
                    <a:pt x="1408987" y="565440"/>
                  </a:lnTo>
                  <a:lnTo>
                    <a:pt x="1417378" y="538765"/>
                  </a:lnTo>
                  <a:lnTo>
                    <a:pt x="1428043" y="519709"/>
                  </a:lnTo>
                  <a:lnTo>
                    <a:pt x="1437945" y="515135"/>
                  </a:lnTo>
                  <a:lnTo>
                    <a:pt x="1448625" y="529616"/>
                  </a:lnTo>
                  <a:lnTo>
                    <a:pt x="1457001" y="552476"/>
                  </a:lnTo>
                  <a:lnTo>
                    <a:pt x="1466903" y="571532"/>
                  </a:lnTo>
                  <a:lnTo>
                    <a:pt x="1477583" y="574578"/>
                  </a:lnTo>
                  <a:lnTo>
                    <a:pt x="1488248" y="561625"/>
                  </a:lnTo>
                  <a:lnTo>
                    <a:pt x="1495861" y="540293"/>
                  </a:lnTo>
                  <a:lnTo>
                    <a:pt x="1506526" y="523525"/>
                  </a:lnTo>
                  <a:lnTo>
                    <a:pt x="1517206" y="519709"/>
                  </a:lnTo>
                  <a:lnTo>
                    <a:pt x="1527108" y="532662"/>
                  </a:lnTo>
                  <a:lnTo>
                    <a:pt x="1535484" y="552476"/>
                  </a:lnTo>
                  <a:lnTo>
                    <a:pt x="1546164" y="568486"/>
                  </a:lnTo>
                  <a:lnTo>
                    <a:pt x="1556066" y="571532"/>
                  </a:lnTo>
                  <a:lnTo>
                    <a:pt x="1566731" y="558579"/>
                  </a:lnTo>
                  <a:lnTo>
                    <a:pt x="1575122" y="541811"/>
                  </a:lnTo>
                  <a:lnTo>
                    <a:pt x="1585024" y="526571"/>
                  </a:lnTo>
                  <a:lnTo>
                    <a:pt x="1595689" y="525042"/>
                  </a:lnTo>
                  <a:lnTo>
                    <a:pt x="1605591" y="534191"/>
                  </a:lnTo>
                  <a:lnTo>
                    <a:pt x="1613982" y="550959"/>
                  </a:lnTo>
                  <a:lnTo>
                    <a:pt x="1624647" y="565440"/>
                  </a:lnTo>
                  <a:lnTo>
                    <a:pt x="1634549" y="566958"/>
                  </a:lnTo>
                  <a:lnTo>
                    <a:pt x="1645214" y="557051"/>
                  </a:lnTo>
                  <a:lnTo>
                    <a:pt x="1653605" y="541811"/>
                  </a:lnTo>
                  <a:lnTo>
                    <a:pt x="1663507" y="529616"/>
                  </a:lnTo>
                  <a:lnTo>
                    <a:pt x="1674172" y="528099"/>
                  </a:lnTo>
                  <a:lnTo>
                    <a:pt x="1684852" y="535719"/>
                  </a:lnTo>
                  <a:lnTo>
                    <a:pt x="1692466" y="550959"/>
                  </a:lnTo>
                  <a:lnTo>
                    <a:pt x="1703130" y="561625"/>
                  </a:lnTo>
                  <a:lnTo>
                    <a:pt x="1713810" y="563912"/>
                  </a:lnTo>
                  <a:lnTo>
                    <a:pt x="1723712" y="555533"/>
                  </a:lnTo>
                  <a:lnTo>
                    <a:pt x="1732089" y="543339"/>
                  </a:lnTo>
                  <a:lnTo>
                    <a:pt x="1742768" y="532662"/>
                  </a:lnTo>
                  <a:lnTo>
                    <a:pt x="1752670" y="531145"/>
                  </a:lnTo>
                  <a:lnTo>
                    <a:pt x="1763335" y="537236"/>
                  </a:lnTo>
                  <a:lnTo>
                    <a:pt x="1771712" y="549431"/>
                  </a:lnTo>
                  <a:lnTo>
                    <a:pt x="1781628" y="560096"/>
                  </a:lnTo>
                  <a:lnTo>
                    <a:pt x="1792293" y="561625"/>
                  </a:lnTo>
                  <a:lnTo>
                    <a:pt x="1802195" y="554005"/>
                  </a:lnTo>
                  <a:lnTo>
                    <a:pt x="1810587" y="543339"/>
                  </a:lnTo>
                  <a:lnTo>
                    <a:pt x="1821251" y="534191"/>
                  </a:lnTo>
                  <a:lnTo>
                    <a:pt x="1831154" y="532662"/>
                  </a:lnTo>
                  <a:lnTo>
                    <a:pt x="1841818" y="538765"/>
                  </a:lnTo>
                  <a:lnTo>
                    <a:pt x="1850210" y="549431"/>
                  </a:lnTo>
                  <a:lnTo>
                    <a:pt x="1860112" y="557051"/>
                  </a:lnTo>
                  <a:lnTo>
                    <a:pt x="1870777" y="558579"/>
                  </a:lnTo>
                  <a:lnTo>
                    <a:pt x="1881456" y="552476"/>
                  </a:lnTo>
                  <a:lnTo>
                    <a:pt x="1889070" y="543339"/>
                  </a:lnTo>
                  <a:lnTo>
                    <a:pt x="1899735" y="535719"/>
                  </a:lnTo>
                  <a:lnTo>
                    <a:pt x="1910414" y="534191"/>
                  </a:lnTo>
                  <a:lnTo>
                    <a:pt x="1920316" y="540293"/>
                  </a:lnTo>
                  <a:lnTo>
                    <a:pt x="1928693" y="549431"/>
                  </a:lnTo>
                  <a:lnTo>
                    <a:pt x="1939372" y="555533"/>
                  </a:lnTo>
                  <a:lnTo>
                    <a:pt x="1949275" y="557051"/>
                  </a:lnTo>
                  <a:lnTo>
                    <a:pt x="1959939" y="552476"/>
                  </a:lnTo>
                  <a:lnTo>
                    <a:pt x="1968316" y="543339"/>
                  </a:lnTo>
                  <a:lnTo>
                    <a:pt x="1978233" y="537236"/>
                  </a:lnTo>
                  <a:lnTo>
                    <a:pt x="1988898" y="537236"/>
                  </a:lnTo>
                  <a:lnTo>
                    <a:pt x="1998800" y="541811"/>
                  </a:lnTo>
                  <a:lnTo>
                    <a:pt x="2007191" y="547913"/>
                  </a:lnTo>
                  <a:lnTo>
                    <a:pt x="2017856" y="554005"/>
                  </a:lnTo>
                  <a:lnTo>
                    <a:pt x="2027758" y="555533"/>
                  </a:lnTo>
                  <a:lnTo>
                    <a:pt x="2038423" y="550959"/>
                  </a:lnTo>
                  <a:lnTo>
                    <a:pt x="2046814" y="544856"/>
                  </a:lnTo>
                  <a:lnTo>
                    <a:pt x="2056716" y="538765"/>
                  </a:lnTo>
                  <a:lnTo>
                    <a:pt x="2067381" y="537236"/>
                  </a:lnTo>
                  <a:lnTo>
                    <a:pt x="2078060" y="541811"/>
                  </a:lnTo>
                  <a:lnTo>
                    <a:pt x="2086437" y="547913"/>
                  </a:lnTo>
                  <a:lnTo>
                    <a:pt x="2096339" y="552476"/>
                  </a:lnTo>
                  <a:lnTo>
                    <a:pt x="2107019" y="554005"/>
                  </a:lnTo>
                  <a:lnTo>
                    <a:pt x="2116921" y="550959"/>
                  </a:lnTo>
                  <a:lnTo>
                    <a:pt x="2125297" y="544856"/>
                  </a:lnTo>
                  <a:lnTo>
                    <a:pt x="2135962" y="540293"/>
                  </a:lnTo>
                  <a:lnTo>
                    <a:pt x="2145879" y="538765"/>
                  </a:lnTo>
                  <a:lnTo>
                    <a:pt x="2156544" y="541811"/>
                  </a:lnTo>
                  <a:lnTo>
                    <a:pt x="2164920" y="547913"/>
                  </a:lnTo>
                  <a:lnTo>
                    <a:pt x="2174837" y="552476"/>
                  </a:lnTo>
                  <a:lnTo>
                    <a:pt x="2185502" y="552476"/>
                  </a:lnTo>
                  <a:lnTo>
                    <a:pt x="2195404" y="549431"/>
                  </a:lnTo>
                  <a:lnTo>
                    <a:pt x="2203795" y="544856"/>
                  </a:lnTo>
                  <a:lnTo>
                    <a:pt x="2214460" y="540293"/>
                  </a:lnTo>
                  <a:lnTo>
                    <a:pt x="2225125" y="540293"/>
                  </a:lnTo>
                  <a:lnTo>
                    <a:pt x="2235027" y="543339"/>
                  </a:lnTo>
                  <a:lnTo>
                    <a:pt x="2243418" y="547913"/>
                  </a:lnTo>
                  <a:lnTo>
                    <a:pt x="2254083" y="550959"/>
                  </a:lnTo>
                  <a:lnTo>
                    <a:pt x="2263985" y="552476"/>
                  </a:lnTo>
                  <a:lnTo>
                    <a:pt x="2274665" y="549431"/>
                  </a:lnTo>
                  <a:lnTo>
                    <a:pt x="2283041" y="544856"/>
                  </a:lnTo>
                  <a:lnTo>
                    <a:pt x="2292943" y="541811"/>
                  </a:lnTo>
                  <a:lnTo>
                    <a:pt x="2303608" y="541811"/>
                  </a:lnTo>
                  <a:lnTo>
                    <a:pt x="2313525" y="543339"/>
                  </a:lnTo>
                  <a:lnTo>
                    <a:pt x="2321901" y="547913"/>
                  </a:lnTo>
                  <a:lnTo>
                    <a:pt x="2332566" y="550959"/>
                  </a:lnTo>
                  <a:lnTo>
                    <a:pt x="2342483" y="550959"/>
                  </a:lnTo>
                  <a:lnTo>
                    <a:pt x="2353148" y="549431"/>
                  </a:lnTo>
                  <a:lnTo>
                    <a:pt x="2359251" y="546385"/>
                  </a:lnTo>
                </a:path>
              </a:pathLst>
            </a:custGeom>
            <a:ln w="9816">
              <a:solidFill>
                <a:srgbClr val="00AA00"/>
              </a:solidFill>
            </a:ln>
          </p:spPr>
          <p:txBody>
            <a:bodyPr wrap="square" lIns="0" tIns="0" rIns="0" bIns="0" rtlCol="0"/>
            <a:lstStyle/>
            <a:p>
              <a:endParaRPr/>
            </a:p>
          </p:txBody>
        </p:sp>
        <p:sp>
          <p:nvSpPr>
            <p:cNvPr id="33" name="object 33"/>
            <p:cNvSpPr/>
            <p:nvPr/>
          </p:nvSpPr>
          <p:spPr>
            <a:xfrm>
              <a:off x="4611808" y="3670977"/>
              <a:ext cx="16510" cy="6350"/>
            </a:xfrm>
            <a:custGeom>
              <a:avLst/>
              <a:gdLst/>
              <a:ahLst/>
              <a:cxnLst/>
              <a:rect l="l" t="t" r="r" b="b"/>
              <a:pathLst>
                <a:path w="16510" h="6350">
                  <a:moveTo>
                    <a:pt x="15990" y="6102"/>
                  </a:moveTo>
                  <a:lnTo>
                    <a:pt x="8376" y="0"/>
                  </a:lnTo>
                </a:path>
                <a:path w="16510" h="6350">
                  <a:moveTo>
                    <a:pt x="8376" y="0"/>
                  </a:moveTo>
                  <a:lnTo>
                    <a:pt x="0" y="6102"/>
                  </a:lnTo>
                </a:path>
                <a:path w="16510" h="6350">
                  <a:moveTo>
                    <a:pt x="0" y="6102"/>
                  </a:moveTo>
                  <a:lnTo>
                    <a:pt x="8376" y="0"/>
                  </a:lnTo>
                </a:path>
              </a:pathLst>
            </a:custGeom>
            <a:ln w="5428">
              <a:solidFill>
                <a:srgbClr val="00AA00"/>
              </a:solidFill>
            </a:ln>
          </p:spPr>
          <p:txBody>
            <a:bodyPr wrap="square" lIns="0" tIns="0" rIns="0" bIns="0" rtlCol="0"/>
            <a:lstStyle/>
            <a:p>
              <a:endParaRPr/>
            </a:p>
          </p:txBody>
        </p:sp>
        <p:sp>
          <p:nvSpPr>
            <p:cNvPr id="34" name="object 34"/>
            <p:cNvSpPr/>
            <p:nvPr/>
          </p:nvSpPr>
          <p:spPr>
            <a:xfrm>
              <a:off x="4617082" y="3667552"/>
              <a:ext cx="6350" cy="0"/>
            </a:xfrm>
            <a:custGeom>
              <a:avLst/>
              <a:gdLst/>
              <a:ahLst/>
              <a:cxnLst/>
              <a:rect l="l" t="t" r="r" b="b"/>
              <a:pathLst>
                <a:path w="6350">
                  <a:moveTo>
                    <a:pt x="0" y="0"/>
                  </a:moveTo>
                  <a:lnTo>
                    <a:pt x="6205" y="0"/>
                  </a:lnTo>
                </a:path>
                <a:path w="6350">
                  <a:moveTo>
                    <a:pt x="0" y="0"/>
                  </a:moveTo>
                  <a:lnTo>
                    <a:pt x="6205" y="0"/>
                  </a:lnTo>
                </a:path>
              </a:pathLst>
            </a:custGeom>
            <a:ln w="6850">
              <a:solidFill>
                <a:srgbClr val="00AA00"/>
              </a:solidFill>
            </a:ln>
          </p:spPr>
          <p:txBody>
            <a:bodyPr wrap="square" lIns="0" tIns="0" rIns="0" bIns="0" rtlCol="0"/>
            <a:lstStyle/>
            <a:p>
              <a:endParaRPr/>
            </a:p>
          </p:txBody>
        </p:sp>
        <p:sp>
          <p:nvSpPr>
            <p:cNvPr id="35" name="object 35"/>
            <p:cNvSpPr/>
            <p:nvPr/>
          </p:nvSpPr>
          <p:spPr>
            <a:xfrm>
              <a:off x="4634664" y="4029139"/>
              <a:ext cx="16510" cy="6350"/>
            </a:xfrm>
            <a:custGeom>
              <a:avLst/>
              <a:gdLst/>
              <a:ahLst/>
              <a:cxnLst/>
              <a:rect l="l" t="t" r="r" b="b"/>
              <a:pathLst>
                <a:path w="16510" h="6350">
                  <a:moveTo>
                    <a:pt x="16004" y="6102"/>
                  </a:moveTo>
                  <a:lnTo>
                    <a:pt x="7613" y="0"/>
                  </a:lnTo>
                </a:path>
                <a:path w="16510" h="6350">
                  <a:moveTo>
                    <a:pt x="7613" y="0"/>
                  </a:moveTo>
                  <a:lnTo>
                    <a:pt x="0" y="6102"/>
                  </a:lnTo>
                </a:path>
                <a:path w="16510" h="6350">
                  <a:moveTo>
                    <a:pt x="0" y="6102"/>
                  </a:moveTo>
                  <a:lnTo>
                    <a:pt x="7613" y="0"/>
                  </a:lnTo>
                </a:path>
              </a:pathLst>
            </a:custGeom>
            <a:ln w="5428">
              <a:solidFill>
                <a:srgbClr val="00AA00"/>
              </a:solidFill>
            </a:ln>
          </p:spPr>
          <p:txBody>
            <a:bodyPr wrap="square" lIns="0" tIns="0" rIns="0" bIns="0" rtlCol="0"/>
            <a:lstStyle/>
            <a:p>
              <a:endParaRPr/>
            </a:p>
          </p:txBody>
        </p:sp>
        <p:sp>
          <p:nvSpPr>
            <p:cNvPr id="36" name="object 36"/>
            <p:cNvSpPr/>
            <p:nvPr/>
          </p:nvSpPr>
          <p:spPr>
            <a:xfrm>
              <a:off x="4639175" y="4026093"/>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37" name="object 37"/>
            <p:cNvSpPr/>
            <p:nvPr/>
          </p:nvSpPr>
          <p:spPr>
            <a:xfrm>
              <a:off x="4644566" y="4502359"/>
              <a:ext cx="17145" cy="6350"/>
            </a:xfrm>
            <a:custGeom>
              <a:avLst/>
              <a:gdLst/>
              <a:ahLst/>
              <a:cxnLst/>
              <a:rect l="l" t="t" r="r" b="b"/>
              <a:pathLst>
                <a:path w="17145" h="6350">
                  <a:moveTo>
                    <a:pt x="16767" y="6102"/>
                  </a:moveTo>
                  <a:lnTo>
                    <a:pt x="8391" y="0"/>
                  </a:lnTo>
                </a:path>
                <a:path w="17145" h="6350">
                  <a:moveTo>
                    <a:pt x="8391" y="0"/>
                  </a:moveTo>
                  <a:lnTo>
                    <a:pt x="0" y="6102"/>
                  </a:lnTo>
                </a:path>
                <a:path w="17145" h="6350">
                  <a:moveTo>
                    <a:pt x="0" y="6102"/>
                  </a:moveTo>
                  <a:lnTo>
                    <a:pt x="8391" y="0"/>
                  </a:lnTo>
                </a:path>
              </a:pathLst>
            </a:custGeom>
            <a:ln w="5428">
              <a:solidFill>
                <a:srgbClr val="00AA00"/>
              </a:solidFill>
            </a:ln>
          </p:spPr>
          <p:txBody>
            <a:bodyPr wrap="square" lIns="0" tIns="0" rIns="0" bIns="0" rtlCol="0"/>
            <a:lstStyle/>
            <a:p>
              <a:endParaRPr/>
            </a:p>
          </p:txBody>
        </p:sp>
        <p:sp>
          <p:nvSpPr>
            <p:cNvPr id="38" name="object 38"/>
            <p:cNvSpPr/>
            <p:nvPr/>
          </p:nvSpPr>
          <p:spPr>
            <a:xfrm>
              <a:off x="4649854" y="4499313"/>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39" name="object 39"/>
            <p:cNvSpPr/>
            <p:nvPr/>
          </p:nvSpPr>
          <p:spPr>
            <a:xfrm>
              <a:off x="4671998" y="4353764"/>
              <a:ext cx="16510" cy="6350"/>
            </a:xfrm>
            <a:custGeom>
              <a:avLst/>
              <a:gdLst/>
              <a:ahLst/>
              <a:cxnLst/>
              <a:rect l="l" t="t" r="r" b="b"/>
              <a:pathLst>
                <a:path w="16510" h="6350">
                  <a:moveTo>
                    <a:pt x="16004" y="6102"/>
                  </a:moveTo>
                  <a:lnTo>
                    <a:pt x="7628" y="0"/>
                  </a:lnTo>
                </a:path>
                <a:path w="16510" h="6350">
                  <a:moveTo>
                    <a:pt x="7628" y="0"/>
                  </a:moveTo>
                  <a:lnTo>
                    <a:pt x="0" y="6102"/>
                  </a:lnTo>
                </a:path>
                <a:path w="16510" h="6350">
                  <a:moveTo>
                    <a:pt x="0" y="6102"/>
                  </a:moveTo>
                  <a:lnTo>
                    <a:pt x="7628" y="0"/>
                  </a:lnTo>
                </a:path>
              </a:pathLst>
            </a:custGeom>
            <a:ln w="5428">
              <a:solidFill>
                <a:srgbClr val="00AA00"/>
              </a:solidFill>
            </a:ln>
          </p:spPr>
          <p:txBody>
            <a:bodyPr wrap="square" lIns="0" tIns="0" rIns="0" bIns="0" rtlCol="0"/>
            <a:lstStyle/>
            <a:p>
              <a:endParaRPr/>
            </a:p>
          </p:txBody>
        </p:sp>
        <p:sp>
          <p:nvSpPr>
            <p:cNvPr id="40" name="object 40"/>
            <p:cNvSpPr/>
            <p:nvPr/>
          </p:nvSpPr>
          <p:spPr>
            <a:xfrm>
              <a:off x="4676524" y="4350718"/>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41" name="object 41"/>
            <p:cNvSpPr/>
            <p:nvPr/>
          </p:nvSpPr>
          <p:spPr>
            <a:xfrm>
              <a:off x="4684189" y="3882072"/>
              <a:ext cx="17145" cy="6350"/>
            </a:xfrm>
            <a:custGeom>
              <a:avLst/>
              <a:gdLst/>
              <a:ahLst/>
              <a:cxnLst/>
              <a:rect l="l" t="t" r="r" b="b"/>
              <a:pathLst>
                <a:path w="17145" h="6350">
                  <a:moveTo>
                    <a:pt x="16767" y="6091"/>
                  </a:moveTo>
                  <a:lnTo>
                    <a:pt x="8391" y="0"/>
                  </a:lnTo>
                </a:path>
                <a:path w="17145" h="6350">
                  <a:moveTo>
                    <a:pt x="8391" y="0"/>
                  </a:moveTo>
                  <a:lnTo>
                    <a:pt x="0" y="6091"/>
                  </a:lnTo>
                </a:path>
                <a:path w="17145" h="6350">
                  <a:moveTo>
                    <a:pt x="0" y="6091"/>
                  </a:moveTo>
                  <a:lnTo>
                    <a:pt x="8391" y="0"/>
                  </a:lnTo>
                </a:path>
              </a:pathLst>
            </a:custGeom>
            <a:ln w="5428">
              <a:solidFill>
                <a:srgbClr val="00AA00"/>
              </a:solidFill>
            </a:ln>
          </p:spPr>
          <p:txBody>
            <a:bodyPr wrap="square" lIns="0" tIns="0" rIns="0" bIns="0" rtlCol="0"/>
            <a:lstStyle/>
            <a:p>
              <a:endParaRPr/>
            </a:p>
          </p:txBody>
        </p:sp>
        <p:sp>
          <p:nvSpPr>
            <p:cNvPr id="42" name="object 42"/>
            <p:cNvSpPr/>
            <p:nvPr/>
          </p:nvSpPr>
          <p:spPr>
            <a:xfrm>
              <a:off x="4689477" y="3878641"/>
              <a:ext cx="6350" cy="0"/>
            </a:xfrm>
            <a:custGeom>
              <a:avLst/>
              <a:gdLst/>
              <a:ahLst/>
              <a:cxnLst/>
              <a:rect l="l" t="t" r="r" b="b"/>
              <a:pathLst>
                <a:path w="6350">
                  <a:moveTo>
                    <a:pt x="0" y="0"/>
                  </a:moveTo>
                  <a:lnTo>
                    <a:pt x="6205" y="0"/>
                  </a:lnTo>
                </a:path>
                <a:path w="6350">
                  <a:moveTo>
                    <a:pt x="0" y="0"/>
                  </a:moveTo>
                  <a:lnTo>
                    <a:pt x="6205" y="0"/>
                  </a:lnTo>
                </a:path>
              </a:pathLst>
            </a:custGeom>
            <a:ln w="6861">
              <a:solidFill>
                <a:srgbClr val="00AA00"/>
              </a:solidFill>
            </a:ln>
          </p:spPr>
          <p:txBody>
            <a:bodyPr wrap="square" lIns="0" tIns="0" rIns="0" bIns="0" rtlCol="0"/>
            <a:lstStyle/>
            <a:p>
              <a:endParaRPr/>
            </a:p>
          </p:txBody>
        </p:sp>
        <p:sp>
          <p:nvSpPr>
            <p:cNvPr id="43" name="object 43"/>
            <p:cNvSpPr/>
            <p:nvPr/>
          </p:nvSpPr>
          <p:spPr>
            <a:xfrm>
              <a:off x="4710873" y="3979603"/>
              <a:ext cx="17145" cy="6350"/>
            </a:xfrm>
            <a:custGeom>
              <a:avLst/>
              <a:gdLst/>
              <a:ahLst/>
              <a:cxnLst/>
              <a:rect l="l" t="t" r="r" b="b"/>
              <a:pathLst>
                <a:path w="17145" h="6350">
                  <a:moveTo>
                    <a:pt x="16752" y="6102"/>
                  </a:moveTo>
                  <a:lnTo>
                    <a:pt x="8376" y="0"/>
                  </a:lnTo>
                </a:path>
                <a:path w="17145" h="6350">
                  <a:moveTo>
                    <a:pt x="8376" y="0"/>
                  </a:moveTo>
                  <a:lnTo>
                    <a:pt x="0" y="6102"/>
                  </a:lnTo>
                </a:path>
                <a:path w="17145" h="6350">
                  <a:moveTo>
                    <a:pt x="0" y="6102"/>
                  </a:moveTo>
                  <a:lnTo>
                    <a:pt x="8376" y="0"/>
                  </a:lnTo>
                </a:path>
              </a:pathLst>
            </a:custGeom>
            <a:ln w="5428">
              <a:solidFill>
                <a:srgbClr val="00AA00"/>
              </a:solidFill>
            </a:ln>
          </p:spPr>
          <p:txBody>
            <a:bodyPr wrap="square" lIns="0" tIns="0" rIns="0" bIns="0" rtlCol="0"/>
            <a:lstStyle/>
            <a:p>
              <a:endParaRPr/>
            </a:p>
          </p:txBody>
        </p:sp>
        <p:sp>
          <p:nvSpPr>
            <p:cNvPr id="44" name="object 44"/>
            <p:cNvSpPr/>
            <p:nvPr/>
          </p:nvSpPr>
          <p:spPr>
            <a:xfrm>
              <a:off x="4716147" y="3976558"/>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45" name="object 45"/>
            <p:cNvSpPr/>
            <p:nvPr/>
          </p:nvSpPr>
          <p:spPr>
            <a:xfrm>
              <a:off x="4723064" y="4451306"/>
              <a:ext cx="17145" cy="6350"/>
            </a:xfrm>
            <a:custGeom>
              <a:avLst/>
              <a:gdLst/>
              <a:ahLst/>
              <a:cxnLst/>
              <a:rect l="l" t="t" r="r" b="b"/>
              <a:pathLst>
                <a:path w="17145" h="6350">
                  <a:moveTo>
                    <a:pt x="16752" y="6102"/>
                  </a:moveTo>
                  <a:lnTo>
                    <a:pt x="8376" y="0"/>
                  </a:lnTo>
                </a:path>
                <a:path w="17145" h="6350">
                  <a:moveTo>
                    <a:pt x="8376" y="0"/>
                  </a:moveTo>
                  <a:lnTo>
                    <a:pt x="0" y="6102"/>
                  </a:lnTo>
                </a:path>
                <a:path w="17145" h="6350">
                  <a:moveTo>
                    <a:pt x="0" y="6102"/>
                  </a:moveTo>
                  <a:lnTo>
                    <a:pt x="8376" y="0"/>
                  </a:lnTo>
                </a:path>
              </a:pathLst>
            </a:custGeom>
            <a:ln w="5428">
              <a:solidFill>
                <a:srgbClr val="00AA00"/>
              </a:solidFill>
            </a:ln>
          </p:spPr>
          <p:txBody>
            <a:bodyPr wrap="square" lIns="0" tIns="0" rIns="0" bIns="0" rtlCol="0"/>
            <a:lstStyle/>
            <a:p>
              <a:endParaRPr/>
            </a:p>
          </p:txBody>
        </p:sp>
        <p:sp>
          <p:nvSpPr>
            <p:cNvPr id="46" name="object 46"/>
            <p:cNvSpPr/>
            <p:nvPr/>
          </p:nvSpPr>
          <p:spPr>
            <a:xfrm>
              <a:off x="4728338" y="4448260"/>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47" name="object 47"/>
            <p:cNvSpPr/>
            <p:nvPr/>
          </p:nvSpPr>
          <p:spPr>
            <a:xfrm>
              <a:off x="4752022" y="4253945"/>
              <a:ext cx="17145" cy="6350"/>
            </a:xfrm>
            <a:custGeom>
              <a:avLst/>
              <a:gdLst/>
              <a:ahLst/>
              <a:cxnLst/>
              <a:rect l="l" t="t" r="r" b="b"/>
              <a:pathLst>
                <a:path w="17145" h="6350">
                  <a:moveTo>
                    <a:pt x="16752" y="6091"/>
                  </a:moveTo>
                  <a:lnTo>
                    <a:pt x="8376" y="0"/>
                  </a:lnTo>
                </a:path>
                <a:path w="17145" h="6350">
                  <a:moveTo>
                    <a:pt x="8376" y="0"/>
                  </a:moveTo>
                  <a:lnTo>
                    <a:pt x="0" y="6091"/>
                  </a:lnTo>
                </a:path>
                <a:path w="17145" h="6350">
                  <a:moveTo>
                    <a:pt x="0" y="6091"/>
                  </a:moveTo>
                  <a:lnTo>
                    <a:pt x="8376" y="0"/>
                  </a:lnTo>
                </a:path>
              </a:pathLst>
            </a:custGeom>
            <a:ln w="5428">
              <a:solidFill>
                <a:srgbClr val="00AA00"/>
              </a:solidFill>
            </a:ln>
          </p:spPr>
          <p:txBody>
            <a:bodyPr wrap="square" lIns="0" tIns="0" rIns="0" bIns="0" rtlCol="0"/>
            <a:lstStyle/>
            <a:p>
              <a:endParaRPr/>
            </a:p>
          </p:txBody>
        </p:sp>
        <p:sp>
          <p:nvSpPr>
            <p:cNvPr id="48" name="object 48"/>
            <p:cNvSpPr/>
            <p:nvPr/>
          </p:nvSpPr>
          <p:spPr>
            <a:xfrm>
              <a:off x="4757296" y="4250894"/>
              <a:ext cx="6350" cy="0"/>
            </a:xfrm>
            <a:custGeom>
              <a:avLst/>
              <a:gdLst/>
              <a:ahLst/>
              <a:cxnLst/>
              <a:rect l="l" t="t" r="r" b="b"/>
              <a:pathLst>
                <a:path w="6350">
                  <a:moveTo>
                    <a:pt x="0" y="0"/>
                  </a:moveTo>
                  <a:lnTo>
                    <a:pt x="6205" y="0"/>
                  </a:lnTo>
                </a:path>
                <a:path w="6350">
                  <a:moveTo>
                    <a:pt x="0" y="0"/>
                  </a:moveTo>
                  <a:lnTo>
                    <a:pt x="6205" y="0"/>
                  </a:lnTo>
                </a:path>
              </a:pathLst>
            </a:custGeom>
            <a:ln w="6102">
              <a:solidFill>
                <a:srgbClr val="00AA00"/>
              </a:solidFill>
            </a:ln>
          </p:spPr>
          <p:txBody>
            <a:bodyPr wrap="square" lIns="0" tIns="0" rIns="0" bIns="0" rtlCol="0"/>
            <a:lstStyle/>
            <a:p>
              <a:endParaRPr/>
            </a:p>
          </p:txBody>
        </p:sp>
        <p:sp>
          <p:nvSpPr>
            <p:cNvPr id="49" name="object 49"/>
            <p:cNvSpPr/>
            <p:nvPr/>
          </p:nvSpPr>
          <p:spPr>
            <a:xfrm>
              <a:off x="4773352" y="3782242"/>
              <a:ext cx="16510" cy="6350"/>
            </a:xfrm>
            <a:custGeom>
              <a:avLst/>
              <a:gdLst/>
              <a:ahLst/>
              <a:cxnLst/>
              <a:rect l="l" t="t" r="r" b="b"/>
              <a:pathLst>
                <a:path w="16510" h="6350">
                  <a:moveTo>
                    <a:pt x="16004" y="6091"/>
                  </a:moveTo>
                  <a:lnTo>
                    <a:pt x="7628" y="0"/>
                  </a:lnTo>
                </a:path>
                <a:path w="16510" h="6350">
                  <a:moveTo>
                    <a:pt x="7628" y="0"/>
                  </a:moveTo>
                  <a:lnTo>
                    <a:pt x="0" y="6091"/>
                  </a:lnTo>
                </a:path>
                <a:path w="16510" h="6350">
                  <a:moveTo>
                    <a:pt x="0" y="6091"/>
                  </a:moveTo>
                  <a:lnTo>
                    <a:pt x="7628" y="0"/>
                  </a:lnTo>
                </a:path>
              </a:pathLst>
            </a:custGeom>
            <a:ln w="5428">
              <a:solidFill>
                <a:srgbClr val="00AA00"/>
              </a:solidFill>
            </a:ln>
          </p:spPr>
          <p:txBody>
            <a:bodyPr wrap="square" lIns="0" tIns="0" rIns="0" bIns="0" rtlCol="0"/>
            <a:lstStyle/>
            <a:p>
              <a:endParaRPr/>
            </a:p>
          </p:txBody>
        </p:sp>
        <p:sp>
          <p:nvSpPr>
            <p:cNvPr id="50" name="object 50"/>
            <p:cNvSpPr/>
            <p:nvPr/>
          </p:nvSpPr>
          <p:spPr>
            <a:xfrm>
              <a:off x="4777877" y="3779191"/>
              <a:ext cx="6350" cy="0"/>
            </a:xfrm>
            <a:custGeom>
              <a:avLst/>
              <a:gdLst/>
              <a:ahLst/>
              <a:cxnLst/>
              <a:rect l="l" t="t" r="r" b="b"/>
              <a:pathLst>
                <a:path w="6350">
                  <a:moveTo>
                    <a:pt x="0" y="0"/>
                  </a:moveTo>
                  <a:lnTo>
                    <a:pt x="6205" y="0"/>
                  </a:lnTo>
                </a:path>
                <a:path w="6350">
                  <a:moveTo>
                    <a:pt x="0" y="0"/>
                  </a:moveTo>
                  <a:lnTo>
                    <a:pt x="6205" y="0"/>
                  </a:lnTo>
                </a:path>
              </a:pathLst>
            </a:custGeom>
            <a:ln w="6102">
              <a:solidFill>
                <a:srgbClr val="00AA00"/>
              </a:solidFill>
            </a:ln>
          </p:spPr>
          <p:txBody>
            <a:bodyPr wrap="square" lIns="0" tIns="0" rIns="0" bIns="0" rtlCol="0"/>
            <a:lstStyle/>
            <a:p>
              <a:endParaRPr/>
            </a:p>
          </p:txBody>
        </p:sp>
        <p:sp>
          <p:nvSpPr>
            <p:cNvPr id="51" name="object 51"/>
            <p:cNvSpPr/>
            <p:nvPr/>
          </p:nvSpPr>
          <p:spPr>
            <a:xfrm>
              <a:off x="4795444" y="4213547"/>
              <a:ext cx="17145" cy="6985"/>
            </a:xfrm>
            <a:custGeom>
              <a:avLst/>
              <a:gdLst/>
              <a:ahLst/>
              <a:cxnLst/>
              <a:rect l="l" t="t" r="r" b="b"/>
              <a:pathLst>
                <a:path w="17145" h="6985">
                  <a:moveTo>
                    <a:pt x="16767" y="6861"/>
                  </a:moveTo>
                  <a:lnTo>
                    <a:pt x="8391" y="0"/>
                  </a:lnTo>
                </a:path>
                <a:path w="17145" h="6985">
                  <a:moveTo>
                    <a:pt x="8391" y="0"/>
                  </a:moveTo>
                  <a:lnTo>
                    <a:pt x="0" y="6861"/>
                  </a:lnTo>
                </a:path>
                <a:path w="17145" h="6985">
                  <a:moveTo>
                    <a:pt x="0" y="6861"/>
                  </a:moveTo>
                  <a:lnTo>
                    <a:pt x="8391" y="0"/>
                  </a:lnTo>
                </a:path>
              </a:pathLst>
            </a:custGeom>
            <a:ln w="5428">
              <a:solidFill>
                <a:srgbClr val="00AA00"/>
              </a:solidFill>
            </a:ln>
          </p:spPr>
          <p:txBody>
            <a:bodyPr wrap="square" lIns="0" tIns="0" rIns="0" bIns="0" rtlCol="0"/>
            <a:lstStyle/>
            <a:p>
              <a:endParaRPr/>
            </a:p>
          </p:txBody>
        </p:sp>
        <p:sp>
          <p:nvSpPr>
            <p:cNvPr id="52" name="object 52"/>
            <p:cNvSpPr/>
            <p:nvPr/>
          </p:nvSpPr>
          <p:spPr>
            <a:xfrm>
              <a:off x="4800733" y="4210501"/>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53" name="object 53"/>
            <p:cNvSpPr/>
            <p:nvPr/>
          </p:nvSpPr>
          <p:spPr>
            <a:xfrm>
              <a:off x="4826691" y="4365958"/>
              <a:ext cx="17145" cy="6350"/>
            </a:xfrm>
            <a:custGeom>
              <a:avLst/>
              <a:gdLst/>
              <a:ahLst/>
              <a:cxnLst/>
              <a:rect l="l" t="t" r="r" b="b"/>
              <a:pathLst>
                <a:path w="17145" h="6350">
                  <a:moveTo>
                    <a:pt x="16767" y="6102"/>
                  </a:moveTo>
                  <a:lnTo>
                    <a:pt x="8391" y="0"/>
                  </a:lnTo>
                </a:path>
                <a:path w="17145" h="6350">
                  <a:moveTo>
                    <a:pt x="8391" y="0"/>
                  </a:moveTo>
                  <a:lnTo>
                    <a:pt x="0" y="6102"/>
                  </a:lnTo>
                </a:path>
                <a:path w="17145" h="6350">
                  <a:moveTo>
                    <a:pt x="0" y="6102"/>
                  </a:moveTo>
                  <a:lnTo>
                    <a:pt x="8391" y="0"/>
                  </a:lnTo>
                </a:path>
              </a:pathLst>
            </a:custGeom>
            <a:ln w="5428">
              <a:solidFill>
                <a:srgbClr val="00AA00"/>
              </a:solidFill>
            </a:ln>
          </p:spPr>
          <p:txBody>
            <a:bodyPr wrap="square" lIns="0" tIns="0" rIns="0" bIns="0" rtlCol="0"/>
            <a:lstStyle/>
            <a:p>
              <a:endParaRPr/>
            </a:p>
          </p:txBody>
        </p:sp>
        <p:sp>
          <p:nvSpPr>
            <p:cNvPr id="54" name="object 54"/>
            <p:cNvSpPr/>
            <p:nvPr/>
          </p:nvSpPr>
          <p:spPr>
            <a:xfrm>
              <a:off x="4831980" y="4362912"/>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55" name="object 55"/>
            <p:cNvSpPr/>
            <p:nvPr/>
          </p:nvSpPr>
          <p:spPr>
            <a:xfrm>
              <a:off x="4843459" y="3892738"/>
              <a:ext cx="17145" cy="6350"/>
            </a:xfrm>
            <a:custGeom>
              <a:avLst/>
              <a:gdLst/>
              <a:ahLst/>
              <a:cxnLst/>
              <a:rect l="l" t="t" r="r" b="b"/>
              <a:pathLst>
                <a:path w="17145" h="6350">
                  <a:moveTo>
                    <a:pt x="16767" y="6091"/>
                  </a:moveTo>
                  <a:lnTo>
                    <a:pt x="8376" y="0"/>
                  </a:lnTo>
                </a:path>
                <a:path w="17145" h="6350">
                  <a:moveTo>
                    <a:pt x="8376" y="0"/>
                  </a:moveTo>
                  <a:lnTo>
                    <a:pt x="0" y="6091"/>
                  </a:lnTo>
                </a:path>
                <a:path w="17145" h="6350">
                  <a:moveTo>
                    <a:pt x="0" y="6091"/>
                  </a:moveTo>
                  <a:lnTo>
                    <a:pt x="8376" y="0"/>
                  </a:lnTo>
                </a:path>
              </a:pathLst>
            </a:custGeom>
            <a:ln w="5428">
              <a:solidFill>
                <a:srgbClr val="00AA00"/>
              </a:solidFill>
            </a:ln>
          </p:spPr>
          <p:txBody>
            <a:bodyPr wrap="square" lIns="0" tIns="0" rIns="0" bIns="0" rtlCol="0"/>
            <a:lstStyle/>
            <a:p>
              <a:endParaRPr/>
            </a:p>
          </p:txBody>
        </p:sp>
        <p:sp>
          <p:nvSpPr>
            <p:cNvPr id="56" name="object 56"/>
            <p:cNvSpPr/>
            <p:nvPr/>
          </p:nvSpPr>
          <p:spPr>
            <a:xfrm>
              <a:off x="4848732" y="3889686"/>
              <a:ext cx="6350" cy="0"/>
            </a:xfrm>
            <a:custGeom>
              <a:avLst/>
              <a:gdLst/>
              <a:ahLst/>
              <a:cxnLst/>
              <a:rect l="l" t="t" r="r" b="b"/>
              <a:pathLst>
                <a:path w="6350">
                  <a:moveTo>
                    <a:pt x="0" y="0"/>
                  </a:moveTo>
                  <a:lnTo>
                    <a:pt x="6205" y="0"/>
                  </a:lnTo>
                </a:path>
                <a:path w="6350">
                  <a:moveTo>
                    <a:pt x="0" y="0"/>
                  </a:moveTo>
                  <a:lnTo>
                    <a:pt x="6205" y="0"/>
                  </a:lnTo>
                </a:path>
              </a:pathLst>
            </a:custGeom>
            <a:ln w="6102">
              <a:solidFill>
                <a:srgbClr val="00AA00"/>
              </a:solidFill>
            </a:ln>
          </p:spPr>
          <p:txBody>
            <a:bodyPr wrap="square" lIns="0" tIns="0" rIns="0" bIns="0" rtlCol="0"/>
            <a:lstStyle/>
            <a:p>
              <a:endParaRPr/>
            </a:p>
          </p:txBody>
        </p:sp>
        <p:sp>
          <p:nvSpPr>
            <p:cNvPr id="57" name="object 57"/>
            <p:cNvSpPr/>
            <p:nvPr/>
          </p:nvSpPr>
          <p:spPr>
            <a:xfrm>
              <a:off x="4874705" y="4221937"/>
              <a:ext cx="16510" cy="6350"/>
            </a:xfrm>
            <a:custGeom>
              <a:avLst/>
              <a:gdLst/>
              <a:ahLst/>
              <a:cxnLst/>
              <a:rect l="l" t="t" r="r" b="b"/>
              <a:pathLst>
                <a:path w="16510" h="6350">
                  <a:moveTo>
                    <a:pt x="16004" y="6091"/>
                  </a:moveTo>
                  <a:lnTo>
                    <a:pt x="8376" y="0"/>
                  </a:lnTo>
                </a:path>
                <a:path w="16510" h="6350">
                  <a:moveTo>
                    <a:pt x="8376" y="0"/>
                  </a:moveTo>
                  <a:lnTo>
                    <a:pt x="0" y="6091"/>
                  </a:lnTo>
                </a:path>
                <a:path w="16510" h="6350">
                  <a:moveTo>
                    <a:pt x="0" y="6091"/>
                  </a:moveTo>
                  <a:lnTo>
                    <a:pt x="8376" y="0"/>
                  </a:lnTo>
                </a:path>
              </a:pathLst>
            </a:custGeom>
            <a:ln w="5428">
              <a:solidFill>
                <a:srgbClr val="00AA00"/>
              </a:solidFill>
            </a:ln>
          </p:spPr>
          <p:txBody>
            <a:bodyPr wrap="square" lIns="0" tIns="0" rIns="0" bIns="0" rtlCol="0"/>
            <a:lstStyle/>
            <a:p>
              <a:endParaRPr/>
            </a:p>
          </p:txBody>
        </p:sp>
        <p:sp>
          <p:nvSpPr>
            <p:cNvPr id="58" name="object 58"/>
            <p:cNvSpPr/>
            <p:nvPr/>
          </p:nvSpPr>
          <p:spPr>
            <a:xfrm>
              <a:off x="4879979" y="4218506"/>
              <a:ext cx="6350" cy="0"/>
            </a:xfrm>
            <a:custGeom>
              <a:avLst/>
              <a:gdLst/>
              <a:ahLst/>
              <a:cxnLst/>
              <a:rect l="l" t="t" r="r" b="b"/>
              <a:pathLst>
                <a:path w="6350">
                  <a:moveTo>
                    <a:pt x="0" y="0"/>
                  </a:moveTo>
                  <a:lnTo>
                    <a:pt x="6205" y="0"/>
                  </a:lnTo>
                </a:path>
                <a:path w="6350">
                  <a:moveTo>
                    <a:pt x="0" y="0"/>
                  </a:moveTo>
                  <a:lnTo>
                    <a:pt x="6205" y="0"/>
                  </a:lnTo>
                </a:path>
              </a:pathLst>
            </a:custGeom>
            <a:ln w="6861">
              <a:solidFill>
                <a:srgbClr val="00AA00"/>
              </a:solidFill>
            </a:ln>
          </p:spPr>
          <p:txBody>
            <a:bodyPr wrap="square" lIns="0" tIns="0" rIns="0" bIns="0" rtlCol="0"/>
            <a:lstStyle/>
            <a:p>
              <a:endParaRPr/>
            </a:p>
          </p:txBody>
        </p:sp>
        <p:sp>
          <p:nvSpPr>
            <p:cNvPr id="59" name="object 59"/>
            <p:cNvSpPr/>
            <p:nvPr/>
          </p:nvSpPr>
          <p:spPr>
            <a:xfrm>
              <a:off x="4907463" y="4249371"/>
              <a:ext cx="17145" cy="6350"/>
            </a:xfrm>
            <a:custGeom>
              <a:avLst/>
              <a:gdLst/>
              <a:ahLst/>
              <a:cxnLst/>
              <a:rect l="l" t="t" r="r" b="b"/>
              <a:pathLst>
                <a:path w="17145" h="6350">
                  <a:moveTo>
                    <a:pt x="16767" y="6091"/>
                  </a:moveTo>
                  <a:lnTo>
                    <a:pt x="8391" y="0"/>
                  </a:lnTo>
                </a:path>
                <a:path w="17145" h="6350">
                  <a:moveTo>
                    <a:pt x="8391" y="0"/>
                  </a:moveTo>
                  <a:lnTo>
                    <a:pt x="0" y="6091"/>
                  </a:lnTo>
                </a:path>
                <a:path w="17145" h="6350">
                  <a:moveTo>
                    <a:pt x="0" y="6091"/>
                  </a:moveTo>
                  <a:lnTo>
                    <a:pt x="8391" y="0"/>
                  </a:lnTo>
                </a:path>
              </a:pathLst>
            </a:custGeom>
            <a:ln w="5428">
              <a:solidFill>
                <a:srgbClr val="00AA00"/>
              </a:solidFill>
            </a:ln>
          </p:spPr>
          <p:txBody>
            <a:bodyPr wrap="square" lIns="0" tIns="0" rIns="0" bIns="0" rtlCol="0"/>
            <a:lstStyle/>
            <a:p>
              <a:endParaRPr/>
            </a:p>
          </p:txBody>
        </p:sp>
        <p:sp>
          <p:nvSpPr>
            <p:cNvPr id="60" name="object 60"/>
            <p:cNvSpPr/>
            <p:nvPr/>
          </p:nvSpPr>
          <p:spPr>
            <a:xfrm>
              <a:off x="4912751" y="4246320"/>
              <a:ext cx="6350" cy="0"/>
            </a:xfrm>
            <a:custGeom>
              <a:avLst/>
              <a:gdLst/>
              <a:ahLst/>
              <a:cxnLst/>
              <a:rect l="l" t="t" r="r" b="b"/>
              <a:pathLst>
                <a:path w="6350">
                  <a:moveTo>
                    <a:pt x="0" y="0"/>
                  </a:moveTo>
                  <a:lnTo>
                    <a:pt x="6205" y="0"/>
                  </a:lnTo>
                </a:path>
                <a:path w="6350">
                  <a:moveTo>
                    <a:pt x="0" y="0"/>
                  </a:moveTo>
                  <a:lnTo>
                    <a:pt x="6205" y="0"/>
                  </a:lnTo>
                </a:path>
              </a:pathLst>
            </a:custGeom>
            <a:ln w="6102">
              <a:solidFill>
                <a:srgbClr val="00AA00"/>
              </a:solidFill>
            </a:ln>
          </p:spPr>
          <p:txBody>
            <a:bodyPr wrap="square" lIns="0" tIns="0" rIns="0" bIns="0" rtlCol="0"/>
            <a:lstStyle/>
            <a:p>
              <a:endParaRPr/>
            </a:p>
          </p:txBody>
        </p:sp>
        <p:sp>
          <p:nvSpPr>
            <p:cNvPr id="61" name="object 61"/>
            <p:cNvSpPr/>
            <p:nvPr/>
          </p:nvSpPr>
          <p:spPr>
            <a:xfrm>
              <a:off x="4940998" y="3963605"/>
              <a:ext cx="16510" cy="6985"/>
            </a:xfrm>
            <a:custGeom>
              <a:avLst/>
              <a:gdLst/>
              <a:ahLst/>
              <a:cxnLst/>
              <a:rect l="l" t="t" r="r" b="b"/>
              <a:pathLst>
                <a:path w="16510" h="6985">
                  <a:moveTo>
                    <a:pt x="16004" y="6861"/>
                  </a:moveTo>
                  <a:lnTo>
                    <a:pt x="7628" y="0"/>
                  </a:lnTo>
                </a:path>
                <a:path w="16510" h="6985">
                  <a:moveTo>
                    <a:pt x="7628" y="0"/>
                  </a:moveTo>
                  <a:lnTo>
                    <a:pt x="0" y="6861"/>
                  </a:lnTo>
                </a:path>
                <a:path w="16510" h="6985">
                  <a:moveTo>
                    <a:pt x="0" y="6861"/>
                  </a:moveTo>
                  <a:lnTo>
                    <a:pt x="7628" y="0"/>
                  </a:lnTo>
                </a:path>
              </a:pathLst>
            </a:custGeom>
            <a:ln w="5428">
              <a:solidFill>
                <a:srgbClr val="00AA00"/>
              </a:solidFill>
            </a:ln>
          </p:spPr>
          <p:txBody>
            <a:bodyPr wrap="square" lIns="0" tIns="0" rIns="0" bIns="0" rtlCol="0"/>
            <a:lstStyle/>
            <a:p>
              <a:endParaRPr/>
            </a:p>
          </p:txBody>
        </p:sp>
        <p:sp>
          <p:nvSpPr>
            <p:cNvPr id="62" name="object 62"/>
            <p:cNvSpPr/>
            <p:nvPr/>
          </p:nvSpPr>
          <p:spPr>
            <a:xfrm>
              <a:off x="4945524" y="3960559"/>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63" name="object 63"/>
            <p:cNvSpPr/>
            <p:nvPr/>
          </p:nvSpPr>
          <p:spPr>
            <a:xfrm>
              <a:off x="4973770" y="4418539"/>
              <a:ext cx="17145" cy="6350"/>
            </a:xfrm>
            <a:custGeom>
              <a:avLst/>
              <a:gdLst/>
              <a:ahLst/>
              <a:cxnLst/>
              <a:rect l="l" t="t" r="r" b="b"/>
              <a:pathLst>
                <a:path w="17145" h="6350">
                  <a:moveTo>
                    <a:pt x="16767" y="6091"/>
                  </a:moveTo>
                  <a:lnTo>
                    <a:pt x="8376" y="0"/>
                  </a:lnTo>
                </a:path>
                <a:path w="17145" h="6350">
                  <a:moveTo>
                    <a:pt x="8376" y="0"/>
                  </a:moveTo>
                  <a:lnTo>
                    <a:pt x="0" y="6091"/>
                  </a:lnTo>
                </a:path>
                <a:path w="17145" h="6350">
                  <a:moveTo>
                    <a:pt x="0" y="6091"/>
                  </a:moveTo>
                  <a:lnTo>
                    <a:pt x="8376" y="0"/>
                  </a:lnTo>
                </a:path>
              </a:pathLst>
            </a:custGeom>
            <a:ln w="5428">
              <a:solidFill>
                <a:srgbClr val="00AA00"/>
              </a:solidFill>
            </a:ln>
          </p:spPr>
          <p:txBody>
            <a:bodyPr wrap="square" lIns="0" tIns="0" rIns="0" bIns="0" rtlCol="0"/>
            <a:lstStyle/>
            <a:p>
              <a:endParaRPr/>
            </a:p>
          </p:txBody>
        </p:sp>
        <p:sp>
          <p:nvSpPr>
            <p:cNvPr id="64" name="object 64"/>
            <p:cNvSpPr/>
            <p:nvPr/>
          </p:nvSpPr>
          <p:spPr>
            <a:xfrm>
              <a:off x="4979044" y="4415493"/>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65" name="object 65"/>
            <p:cNvSpPr/>
            <p:nvPr/>
          </p:nvSpPr>
          <p:spPr>
            <a:xfrm>
              <a:off x="5002728" y="3945319"/>
              <a:ext cx="17145" cy="6350"/>
            </a:xfrm>
            <a:custGeom>
              <a:avLst/>
              <a:gdLst/>
              <a:ahLst/>
              <a:cxnLst/>
              <a:rect l="l" t="t" r="r" b="b"/>
              <a:pathLst>
                <a:path w="17145" h="6350">
                  <a:moveTo>
                    <a:pt x="16752" y="6091"/>
                  </a:moveTo>
                  <a:lnTo>
                    <a:pt x="8376" y="0"/>
                  </a:lnTo>
                </a:path>
                <a:path w="17145" h="6350">
                  <a:moveTo>
                    <a:pt x="8376" y="0"/>
                  </a:moveTo>
                  <a:lnTo>
                    <a:pt x="0" y="6091"/>
                  </a:lnTo>
                </a:path>
                <a:path w="17145" h="6350">
                  <a:moveTo>
                    <a:pt x="0" y="6091"/>
                  </a:moveTo>
                  <a:lnTo>
                    <a:pt x="8376" y="0"/>
                  </a:lnTo>
                </a:path>
              </a:pathLst>
            </a:custGeom>
            <a:ln w="5428">
              <a:solidFill>
                <a:srgbClr val="00AA00"/>
              </a:solidFill>
            </a:ln>
          </p:spPr>
          <p:txBody>
            <a:bodyPr wrap="square" lIns="0" tIns="0" rIns="0" bIns="0" rtlCol="0"/>
            <a:lstStyle/>
            <a:p>
              <a:endParaRPr/>
            </a:p>
          </p:txBody>
        </p:sp>
        <p:sp>
          <p:nvSpPr>
            <p:cNvPr id="66" name="object 66"/>
            <p:cNvSpPr/>
            <p:nvPr/>
          </p:nvSpPr>
          <p:spPr>
            <a:xfrm>
              <a:off x="5008002" y="3942268"/>
              <a:ext cx="6350" cy="0"/>
            </a:xfrm>
            <a:custGeom>
              <a:avLst/>
              <a:gdLst/>
              <a:ahLst/>
              <a:cxnLst/>
              <a:rect l="l" t="t" r="r" b="b"/>
              <a:pathLst>
                <a:path w="6350">
                  <a:moveTo>
                    <a:pt x="0" y="0"/>
                  </a:moveTo>
                  <a:lnTo>
                    <a:pt x="6205" y="0"/>
                  </a:lnTo>
                </a:path>
                <a:path w="6350">
                  <a:moveTo>
                    <a:pt x="0" y="0"/>
                  </a:moveTo>
                  <a:lnTo>
                    <a:pt x="6205" y="0"/>
                  </a:lnTo>
                </a:path>
              </a:pathLst>
            </a:custGeom>
            <a:ln w="6102">
              <a:solidFill>
                <a:srgbClr val="00AA00"/>
              </a:solidFill>
            </a:ln>
          </p:spPr>
          <p:txBody>
            <a:bodyPr wrap="square" lIns="0" tIns="0" rIns="0" bIns="0" rtlCol="0"/>
            <a:lstStyle/>
            <a:p>
              <a:endParaRPr/>
            </a:p>
          </p:txBody>
        </p:sp>
        <p:sp>
          <p:nvSpPr>
            <p:cNvPr id="67" name="object 67"/>
            <p:cNvSpPr/>
            <p:nvPr/>
          </p:nvSpPr>
          <p:spPr>
            <a:xfrm>
              <a:off x="5042351" y="4353764"/>
              <a:ext cx="16510" cy="6350"/>
            </a:xfrm>
            <a:custGeom>
              <a:avLst/>
              <a:gdLst/>
              <a:ahLst/>
              <a:cxnLst/>
              <a:rect l="l" t="t" r="r" b="b"/>
              <a:pathLst>
                <a:path w="16510" h="6350">
                  <a:moveTo>
                    <a:pt x="16004" y="6102"/>
                  </a:moveTo>
                  <a:lnTo>
                    <a:pt x="8376" y="0"/>
                  </a:lnTo>
                </a:path>
                <a:path w="16510" h="6350">
                  <a:moveTo>
                    <a:pt x="8376" y="0"/>
                  </a:moveTo>
                  <a:lnTo>
                    <a:pt x="0" y="6102"/>
                  </a:lnTo>
                </a:path>
                <a:path w="16510" h="6350">
                  <a:moveTo>
                    <a:pt x="0" y="6102"/>
                  </a:moveTo>
                  <a:lnTo>
                    <a:pt x="8376" y="0"/>
                  </a:lnTo>
                </a:path>
              </a:pathLst>
            </a:custGeom>
            <a:ln w="5428">
              <a:solidFill>
                <a:srgbClr val="00AA00"/>
              </a:solidFill>
            </a:ln>
          </p:spPr>
          <p:txBody>
            <a:bodyPr wrap="square" lIns="0" tIns="0" rIns="0" bIns="0" rtlCol="0"/>
            <a:lstStyle/>
            <a:p>
              <a:endParaRPr/>
            </a:p>
          </p:txBody>
        </p:sp>
        <p:sp>
          <p:nvSpPr>
            <p:cNvPr id="68" name="object 68"/>
            <p:cNvSpPr/>
            <p:nvPr/>
          </p:nvSpPr>
          <p:spPr>
            <a:xfrm>
              <a:off x="5047625" y="4350718"/>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69" name="object 69"/>
            <p:cNvSpPr/>
            <p:nvPr/>
          </p:nvSpPr>
          <p:spPr>
            <a:xfrm>
              <a:off x="5091876" y="3951411"/>
              <a:ext cx="17145" cy="6350"/>
            </a:xfrm>
            <a:custGeom>
              <a:avLst/>
              <a:gdLst/>
              <a:ahLst/>
              <a:cxnLst/>
              <a:rect l="l" t="t" r="r" b="b"/>
              <a:pathLst>
                <a:path w="17145" h="6350">
                  <a:moveTo>
                    <a:pt x="16767" y="6102"/>
                  </a:moveTo>
                  <a:lnTo>
                    <a:pt x="8391" y="0"/>
                  </a:lnTo>
                </a:path>
                <a:path w="17145" h="6350">
                  <a:moveTo>
                    <a:pt x="8391" y="0"/>
                  </a:moveTo>
                  <a:lnTo>
                    <a:pt x="0" y="6102"/>
                  </a:lnTo>
                </a:path>
                <a:path w="17145" h="6350">
                  <a:moveTo>
                    <a:pt x="0" y="6102"/>
                  </a:moveTo>
                  <a:lnTo>
                    <a:pt x="8391" y="0"/>
                  </a:lnTo>
                </a:path>
              </a:pathLst>
            </a:custGeom>
            <a:ln w="5428">
              <a:solidFill>
                <a:srgbClr val="00AA00"/>
              </a:solidFill>
            </a:ln>
          </p:spPr>
          <p:txBody>
            <a:bodyPr wrap="square" lIns="0" tIns="0" rIns="0" bIns="0" rtlCol="0"/>
            <a:lstStyle/>
            <a:p>
              <a:endParaRPr/>
            </a:p>
          </p:txBody>
        </p:sp>
        <p:sp>
          <p:nvSpPr>
            <p:cNvPr id="70" name="object 70"/>
            <p:cNvSpPr/>
            <p:nvPr/>
          </p:nvSpPr>
          <p:spPr>
            <a:xfrm>
              <a:off x="5097165" y="3948365"/>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71" name="object 71"/>
            <p:cNvSpPr/>
            <p:nvPr/>
          </p:nvSpPr>
          <p:spPr>
            <a:xfrm>
              <a:off x="5139128" y="4285184"/>
              <a:ext cx="17145" cy="6350"/>
            </a:xfrm>
            <a:custGeom>
              <a:avLst/>
              <a:gdLst/>
              <a:ahLst/>
              <a:cxnLst/>
              <a:rect l="l" t="t" r="r" b="b"/>
              <a:pathLst>
                <a:path w="17145" h="6350">
                  <a:moveTo>
                    <a:pt x="16767" y="6091"/>
                  </a:moveTo>
                  <a:lnTo>
                    <a:pt x="8376" y="0"/>
                  </a:lnTo>
                </a:path>
                <a:path w="17145" h="6350">
                  <a:moveTo>
                    <a:pt x="8376" y="0"/>
                  </a:moveTo>
                  <a:lnTo>
                    <a:pt x="0" y="6091"/>
                  </a:lnTo>
                </a:path>
                <a:path w="17145" h="6350">
                  <a:moveTo>
                    <a:pt x="0" y="6091"/>
                  </a:moveTo>
                  <a:lnTo>
                    <a:pt x="8376" y="0"/>
                  </a:lnTo>
                </a:path>
              </a:pathLst>
            </a:custGeom>
            <a:ln w="5428">
              <a:solidFill>
                <a:srgbClr val="00AA00"/>
              </a:solidFill>
            </a:ln>
          </p:spPr>
          <p:txBody>
            <a:bodyPr wrap="square" lIns="0" tIns="0" rIns="0" bIns="0" rtlCol="0"/>
            <a:lstStyle/>
            <a:p>
              <a:endParaRPr/>
            </a:p>
          </p:txBody>
        </p:sp>
        <p:sp>
          <p:nvSpPr>
            <p:cNvPr id="72" name="object 72"/>
            <p:cNvSpPr/>
            <p:nvPr/>
          </p:nvSpPr>
          <p:spPr>
            <a:xfrm>
              <a:off x="5144402" y="4282138"/>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73" name="object 73"/>
            <p:cNvSpPr/>
            <p:nvPr/>
          </p:nvSpPr>
          <p:spPr>
            <a:xfrm>
              <a:off x="5184854" y="4147254"/>
              <a:ext cx="17145" cy="6350"/>
            </a:xfrm>
            <a:custGeom>
              <a:avLst/>
              <a:gdLst/>
              <a:ahLst/>
              <a:cxnLst/>
              <a:rect l="l" t="t" r="r" b="b"/>
              <a:pathLst>
                <a:path w="17145" h="6350">
                  <a:moveTo>
                    <a:pt x="16752" y="6102"/>
                  </a:moveTo>
                  <a:lnTo>
                    <a:pt x="8376" y="0"/>
                  </a:lnTo>
                </a:path>
                <a:path w="17145" h="6350">
                  <a:moveTo>
                    <a:pt x="8376" y="0"/>
                  </a:moveTo>
                  <a:lnTo>
                    <a:pt x="0" y="6102"/>
                  </a:lnTo>
                </a:path>
                <a:path w="17145" h="6350">
                  <a:moveTo>
                    <a:pt x="0" y="6102"/>
                  </a:moveTo>
                  <a:lnTo>
                    <a:pt x="8376" y="0"/>
                  </a:lnTo>
                </a:path>
              </a:pathLst>
            </a:custGeom>
            <a:ln w="5428">
              <a:solidFill>
                <a:srgbClr val="00AA00"/>
              </a:solidFill>
            </a:ln>
          </p:spPr>
          <p:txBody>
            <a:bodyPr wrap="square" lIns="0" tIns="0" rIns="0" bIns="0" rtlCol="0"/>
            <a:lstStyle/>
            <a:p>
              <a:endParaRPr/>
            </a:p>
          </p:txBody>
        </p:sp>
        <p:sp>
          <p:nvSpPr>
            <p:cNvPr id="74" name="object 74"/>
            <p:cNvSpPr/>
            <p:nvPr/>
          </p:nvSpPr>
          <p:spPr>
            <a:xfrm>
              <a:off x="5190127" y="4144208"/>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75" name="object 75"/>
            <p:cNvSpPr/>
            <p:nvPr/>
          </p:nvSpPr>
          <p:spPr>
            <a:xfrm>
              <a:off x="5238956" y="4030667"/>
              <a:ext cx="16510" cy="6350"/>
            </a:xfrm>
            <a:custGeom>
              <a:avLst/>
              <a:gdLst/>
              <a:ahLst/>
              <a:cxnLst/>
              <a:rect l="l" t="t" r="r" b="b"/>
              <a:pathLst>
                <a:path w="16510" h="6350">
                  <a:moveTo>
                    <a:pt x="16004" y="6091"/>
                  </a:moveTo>
                  <a:lnTo>
                    <a:pt x="8376" y="0"/>
                  </a:lnTo>
                </a:path>
                <a:path w="16510" h="6350">
                  <a:moveTo>
                    <a:pt x="8376" y="0"/>
                  </a:moveTo>
                  <a:lnTo>
                    <a:pt x="0" y="6091"/>
                  </a:lnTo>
                </a:path>
                <a:path w="16510" h="6350">
                  <a:moveTo>
                    <a:pt x="0" y="6091"/>
                  </a:moveTo>
                  <a:lnTo>
                    <a:pt x="8376" y="0"/>
                  </a:lnTo>
                </a:path>
              </a:pathLst>
            </a:custGeom>
            <a:ln w="5428">
              <a:solidFill>
                <a:srgbClr val="00AA00"/>
              </a:solidFill>
            </a:ln>
          </p:spPr>
          <p:txBody>
            <a:bodyPr wrap="square" lIns="0" tIns="0" rIns="0" bIns="0" rtlCol="0"/>
            <a:lstStyle/>
            <a:p>
              <a:endParaRPr/>
            </a:p>
          </p:txBody>
        </p:sp>
        <p:sp>
          <p:nvSpPr>
            <p:cNvPr id="76" name="object 76"/>
            <p:cNvSpPr/>
            <p:nvPr/>
          </p:nvSpPr>
          <p:spPr>
            <a:xfrm>
              <a:off x="5244229" y="4027616"/>
              <a:ext cx="6350" cy="0"/>
            </a:xfrm>
            <a:custGeom>
              <a:avLst/>
              <a:gdLst/>
              <a:ahLst/>
              <a:cxnLst/>
              <a:rect l="l" t="t" r="r" b="b"/>
              <a:pathLst>
                <a:path w="6350">
                  <a:moveTo>
                    <a:pt x="0" y="0"/>
                  </a:moveTo>
                  <a:lnTo>
                    <a:pt x="6205" y="0"/>
                  </a:lnTo>
                </a:path>
                <a:path w="6350">
                  <a:moveTo>
                    <a:pt x="0" y="0"/>
                  </a:moveTo>
                  <a:lnTo>
                    <a:pt x="6205" y="0"/>
                  </a:lnTo>
                </a:path>
              </a:pathLst>
            </a:custGeom>
            <a:ln w="6102">
              <a:solidFill>
                <a:srgbClr val="00AA00"/>
              </a:solidFill>
            </a:ln>
          </p:spPr>
          <p:txBody>
            <a:bodyPr wrap="square" lIns="0" tIns="0" rIns="0" bIns="0" rtlCol="0"/>
            <a:lstStyle/>
            <a:p>
              <a:endParaRPr/>
            </a:p>
          </p:txBody>
        </p:sp>
        <p:sp>
          <p:nvSpPr>
            <p:cNvPr id="77" name="object 77"/>
            <p:cNvSpPr/>
            <p:nvPr/>
          </p:nvSpPr>
          <p:spPr>
            <a:xfrm>
              <a:off x="5305248" y="4147254"/>
              <a:ext cx="16510" cy="6350"/>
            </a:xfrm>
            <a:custGeom>
              <a:avLst/>
              <a:gdLst/>
              <a:ahLst/>
              <a:cxnLst/>
              <a:rect l="l" t="t" r="r" b="b"/>
              <a:pathLst>
                <a:path w="16510" h="6350">
                  <a:moveTo>
                    <a:pt x="16004" y="6102"/>
                  </a:moveTo>
                  <a:lnTo>
                    <a:pt x="8376" y="0"/>
                  </a:lnTo>
                </a:path>
                <a:path w="16510" h="6350">
                  <a:moveTo>
                    <a:pt x="8376" y="0"/>
                  </a:moveTo>
                  <a:lnTo>
                    <a:pt x="0" y="6102"/>
                  </a:lnTo>
                </a:path>
                <a:path w="16510" h="6350">
                  <a:moveTo>
                    <a:pt x="0" y="6102"/>
                  </a:moveTo>
                  <a:lnTo>
                    <a:pt x="8376" y="0"/>
                  </a:lnTo>
                </a:path>
              </a:pathLst>
            </a:custGeom>
            <a:ln w="5428">
              <a:solidFill>
                <a:srgbClr val="00AA00"/>
              </a:solidFill>
            </a:ln>
          </p:spPr>
          <p:txBody>
            <a:bodyPr wrap="square" lIns="0" tIns="0" rIns="0" bIns="0" rtlCol="0"/>
            <a:lstStyle/>
            <a:p>
              <a:endParaRPr/>
            </a:p>
          </p:txBody>
        </p:sp>
        <p:sp>
          <p:nvSpPr>
            <p:cNvPr id="78" name="object 78"/>
            <p:cNvSpPr/>
            <p:nvPr/>
          </p:nvSpPr>
          <p:spPr>
            <a:xfrm>
              <a:off x="5310522" y="4144208"/>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79" name="object 79"/>
            <p:cNvSpPr/>
            <p:nvPr/>
          </p:nvSpPr>
          <p:spPr>
            <a:xfrm>
              <a:off x="5381458" y="4180021"/>
              <a:ext cx="17145" cy="6350"/>
            </a:xfrm>
            <a:custGeom>
              <a:avLst/>
              <a:gdLst/>
              <a:ahLst/>
              <a:cxnLst/>
              <a:rect l="l" t="t" r="r" b="b"/>
              <a:pathLst>
                <a:path w="17145" h="6350">
                  <a:moveTo>
                    <a:pt x="16752" y="6102"/>
                  </a:moveTo>
                  <a:lnTo>
                    <a:pt x="8376" y="0"/>
                  </a:lnTo>
                </a:path>
                <a:path w="17145" h="6350">
                  <a:moveTo>
                    <a:pt x="8376" y="0"/>
                  </a:moveTo>
                  <a:lnTo>
                    <a:pt x="0" y="6102"/>
                  </a:lnTo>
                </a:path>
                <a:path w="17145" h="6350">
                  <a:moveTo>
                    <a:pt x="0" y="6102"/>
                  </a:moveTo>
                  <a:lnTo>
                    <a:pt x="8376" y="0"/>
                  </a:lnTo>
                </a:path>
              </a:pathLst>
            </a:custGeom>
            <a:ln w="5428">
              <a:solidFill>
                <a:srgbClr val="00AA00"/>
              </a:solidFill>
            </a:ln>
          </p:spPr>
          <p:txBody>
            <a:bodyPr wrap="square" lIns="0" tIns="0" rIns="0" bIns="0" rtlCol="0"/>
            <a:lstStyle/>
            <a:p>
              <a:endParaRPr/>
            </a:p>
          </p:txBody>
        </p:sp>
        <p:sp>
          <p:nvSpPr>
            <p:cNvPr id="80" name="object 80"/>
            <p:cNvSpPr/>
            <p:nvPr/>
          </p:nvSpPr>
          <p:spPr>
            <a:xfrm>
              <a:off x="5386732" y="4176591"/>
              <a:ext cx="6350" cy="0"/>
            </a:xfrm>
            <a:custGeom>
              <a:avLst/>
              <a:gdLst/>
              <a:ahLst/>
              <a:cxnLst/>
              <a:rect l="l" t="t" r="r" b="b"/>
              <a:pathLst>
                <a:path w="6350">
                  <a:moveTo>
                    <a:pt x="0" y="0"/>
                  </a:moveTo>
                  <a:lnTo>
                    <a:pt x="6205" y="0"/>
                  </a:lnTo>
                </a:path>
                <a:path w="6350">
                  <a:moveTo>
                    <a:pt x="0" y="0"/>
                  </a:moveTo>
                  <a:lnTo>
                    <a:pt x="6205" y="0"/>
                  </a:lnTo>
                </a:path>
              </a:pathLst>
            </a:custGeom>
            <a:ln w="6861">
              <a:solidFill>
                <a:srgbClr val="00AA00"/>
              </a:solidFill>
            </a:ln>
          </p:spPr>
          <p:txBody>
            <a:bodyPr wrap="square" lIns="0" tIns="0" rIns="0" bIns="0" rtlCol="0"/>
            <a:lstStyle/>
            <a:p>
              <a:endParaRPr/>
            </a:p>
          </p:txBody>
        </p:sp>
        <p:sp>
          <p:nvSpPr>
            <p:cNvPr id="81" name="object 81"/>
            <p:cNvSpPr/>
            <p:nvPr/>
          </p:nvSpPr>
          <p:spPr>
            <a:xfrm>
              <a:off x="5464518" y="4141163"/>
              <a:ext cx="17145" cy="6350"/>
            </a:xfrm>
            <a:custGeom>
              <a:avLst/>
              <a:gdLst/>
              <a:ahLst/>
              <a:cxnLst/>
              <a:rect l="l" t="t" r="r" b="b"/>
              <a:pathLst>
                <a:path w="17145" h="6350">
                  <a:moveTo>
                    <a:pt x="16767" y="6091"/>
                  </a:moveTo>
                  <a:lnTo>
                    <a:pt x="8376" y="0"/>
                  </a:lnTo>
                </a:path>
                <a:path w="17145" h="6350">
                  <a:moveTo>
                    <a:pt x="8376" y="0"/>
                  </a:moveTo>
                  <a:lnTo>
                    <a:pt x="0" y="6091"/>
                  </a:lnTo>
                </a:path>
                <a:path w="17145" h="6350">
                  <a:moveTo>
                    <a:pt x="0" y="6091"/>
                  </a:moveTo>
                  <a:lnTo>
                    <a:pt x="8376" y="0"/>
                  </a:lnTo>
                </a:path>
              </a:pathLst>
            </a:custGeom>
            <a:ln w="5428">
              <a:solidFill>
                <a:srgbClr val="00AA00"/>
              </a:solidFill>
            </a:ln>
          </p:spPr>
          <p:txBody>
            <a:bodyPr wrap="square" lIns="0" tIns="0" rIns="0" bIns="0" rtlCol="0"/>
            <a:lstStyle/>
            <a:p>
              <a:endParaRPr/>
            </a:p>
          </p:txBody>
        </p:sp>
        <p:sp>
          <p:nvSpPr>
            <p:cNvPr id="82" name="object 82"/>
            <p:cNvSpPr/>
            <p:nvPr/>
          </p:nvSpPr>
          <p:spPr>
            <a:xfrm>
              <a:off x="5469792" y="4138111"/>
              <a:ext cx="6350" cy="0"/>
            </a:xfrm>
            <a:custGeom>
              <a:avLst/>
              <a:gdLst/>
              <a:ahLst/>
              <a:cxnLst/>
              <a:rect l="l" t="t" r="r" b="b"/>
              <a:pathLst>
                <a:path w="6350">
                  <a:moveTo>
                    <a:pt x="0" y="0"/>
                  </a:moveTo>
                  <a:lnTo>
                    <a:pt x="6205" y="0"/>
                  </a:lnTo>
                </a:path>
                <a:path w="6350">
                  <a:moveTo>
                    <a:pt x="0" y="0"/>
                  </a:moveTo>
                  <a:lnTo>
                    <a:pt x="6205" y="0"/>
                  </a:lnTo>
                </a:path>
              </a:pathLst>
            </a:custGeom>
            <a:ln w="6102">
              <a:solidFill>
                <a:srgbClr val="00AA00"/>
              </a:solidFill>
            </a:ln>
          </p:spPr>
          <p:txBody>
            <a:bodyPr wrap="square" lIns="0" tIns="0" rIns="0" bIns="0" rtlCol="0"/>
            <a:lstStyle/>
            <a:p>
              <a:endParaRPr/>
            </a:p>
          </p:txBody>
        </p:sp>
        <p:sp>
          <p:nvSpPr>
            <p:cNvPr id="83" name="object 83"/>
            <p:cNvSpPr/>
            <p:nvPr/>
          </p:nvSpPr>
          <p:spPr>
            <a:xfrm>
              <a:off x="5574248" y="4112959"/>
              <a:ext cx="17145" cy="6350"/>
            </a:xfrm>
            <a:custGeom>
              <a:avLst/>
              <a:gdLst/>
              <a:ahLst/>
              <a:cxnLst/>
              <a:rect l="l" t="t" r="r" b="b"/>
              <a:pathLst>
                <a:path w="17145" h="6350">
                  <a:moveTo>
                    <a:pt x="16767" y="6102"/>
                  </a:moveTo>
                  <a:lnTo>
                    <a:pt x="8376" y="0"/>
                  </a:lnTo>
                </a:path>
                <a:path w="17145" h="6350">
                  <a:moveTo>
                    <a:pt x="8376" y="0"/>
                  </a:moveTo>
                  <a:lnTo>
                    <a:pt x="0" y="6102"/>
                  </a:lnTo>
                </a:path>
                <a:path w="17145" h="6350">
                  <a:moveTo>
                    <a:pt x="0" y="6102"/>
                  </a:moveTo>
                  <a:lnTo>
                    <a:pt x="8376" y="0"/>
                  </a:lnTo>
                </a:path>
              </a:pathLst>
            </a:custGeom>
            <a:ln w="5428">
              <a:solidFill>
                <a:srgbClr val="00AA00"/>
              </a:solidFill>
            </a:ln>
          </p:spPr>
          <p:txBody>
            <a:bodyPr wrap="square" lIns="0" tIns="0" rIns="0" bIns="0" rtlCol="0"/>
            <a:lstStyle/>
            <a:p>
              <a:endParaRPr/>
            </a:p>
          </p:txBody>
        </p:sp>
        <p:sp>
          <p:nvSpPr>
            <p:cNvPr id="84" name="object 84"/>
            <p:cNvSpPr/>
            <p:nvPr/>
          </p:nvSpPr>
          <p:spPr>
            <a:xfrm>
              <a:off x="5579522" y="4109913"/>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85" name="object 85"/>
            <p:cNvSpPr/>
            <p:nvPr/>
          </p:nvSpPr>
          <p:spPr>
            <a:xfrm>
              <a:off x="5698457" y="4162494"/>
              <a:ext cx="16510" cy="6350"/>
            </a:xfrm>
            <a:custGeom>
              <a:avLst/>
              <a:gdLst/>
              <a:ahLst/>
              <a:cxnLst/>
              <a:rect l="l" t="t" r="r" b="b"/>
              <a:pathLst>
                <a:path w="16510" h="6350">
                  <a:moveTo>
                    <a:pt x="16004" y="6102"/>
                  </a:moveTo>
                  <a:lnTo>
                    <a:pt x="8376" y="0"/>
                  </a:lnTo>
                </a:path>
                <a:path w="16510" h="6350">
                  <a:moveTo>
                    <a:pt x="8376" y="0"/>
                  </a:moveTo>
                  <a:lnTo>
                    <a:pt x="0" y="6102"/>
                  </a:lnTo>
                </a:path>
                <a:path w="16510" h="6350">
                  <a:moveTo>
                    <a:pt x="0" y="6102"/>
                  </a:moveTo>
                  <a:lnTo>
                    <a:pt x="8376" y="0"/>
                  </a:lnTo>
                </a:path>
              </a:pathLst>
            </a:custGeom>
            <a:ln w="5428">
              <a:solidFill>
                <a:srgbClr val="00AA00"/>
              </a:solidFill>
            </a:ln>
          </p:spPr>
          <p:txBody>
            <a:bodyPr wrap="square" lIns="0" tIns="0" rIns="0" bIns="0" rtlCol="0"/>
            <a:lstStyle/>
            <a:p>
              <a:endParaRPr/>
            </a:p>
          </p:txBody>
        </p:sp>
        <p:sp>
          <p:nvSpPr>
            <p:cNvPr id="86" name="object 86"/>
            <p:cNvSpPr/>
            <p:nvPr/>
          </p:nvSpPr>
          <p:spPr>
            <a:xfrm>
              <a:off x="5703731" y="4159448"/>
              <a:ext cx="6350" cy="0"/>
            </a:xfrm>
            <a:custGeom>
              <a:avLst/>
              <a:gdLst/>
              <a:ahLst/>
              <a:cxnLst/>
              <a:rect l="l" t="t" r="r" b="b"/>
              <a:pathLst>
                <a:path w="6350">
                  <a:moveTo>
                    <a:pt x="0" y="0"/>
                  </a:moveTo>
                  <a:lnTo>
                    <a:pt x="6205" y="0"/>
                  </a:lnTo>
                </a:path>
                <a:path w="6350">
                  <a:moveTo>
                    <a:pt x="0" y="0"/>
                  </a:moveTo>
                  <a:lnTo>
                    <a:pt x="6205" y="0"/>
                  </a:lnTo>
                </a:path>
              </a:pathLst>
            </a:custGeom>
            <a:ln w="6091">
              <a:solidFill>
                <a:srgbClr val="00AA00"/>
              </a:solidFill>
            </a:ln>
          </p:spPr>
          <p:txBody>
            <a:bodyPr wrap="square" lIns="0" tIns="0" rIns="0" bIns="0" rtlCol="0"/>
            <a:lstStyle/>
            <a:p>
              <a:endParaRPr/>
            </a:p>
          </p:txBody>
        </p:sp>
        <p:sp>
          <p:nvSpPr>
            <p:cNvPr id="87" name="object 87"/>
            <p:cNvSpPr/>
            <p:nvPr/>
          </p:nvSpPr>
          <p:spPr>
            <a:xfrm>
              <a:off x="5861526" y="4138106"/>
              <a:ext cx="17145" cy="6350"/>
            </a:xfrm>
            <a:custGeom>
              <a:avLst/>
              <a:gdLst/>
              <a:ahLst/>
              <a:cxnLst/>
              <a:rect l="l" t="t" r="r" b="b"/>
              <a:pathLst>
                <a:path w="17145" h="6350">
                  <a:moveTo>
                    <a:pt x="16767" y="6102"/>
                  </a:moveTo>
                  <a:lnTo>
                    <a:pt x="8391" y="0"/>
                  </a:lnTo>
                </a:path>
                <a:path w="17145" h="6350">
                  <a:moveTo>
                    <a:pt x="8391" y="0"/>
                  </a:moveTo>
                  <a:lnTo>
                    <a:pt x="0" y="6102"/>
                  </a:lnTo>
                </a:path>
                <a:path w="17145" h="6350">
                  <a:moveTo>
                    <a:pt x="0" y="6102"/>
                  </a:moveTo>
                  <a:lnTo>
                    <a:pt x="8391" y="0"/>
                  </a:lnTo>
                </a:path>
              </a:pathLst>
            </a:custGeom>
            <a:ln w="5428">
              <a:solidFill>
                <a:srgbClr val="00AA00"/>
              </a:solidFill>
            </a:ln>
          </p:spPr>
          <p:txBody>
            <a:bodyPr wrap="square" lIns="0" tIns="0" rIns="0" bIns="0" rtlCol="0"/>
            <a:lstStyle/>
            <a:p>
              <a:endParaRPr/>
            </a:p>
          </p:txBody>
        </p:sp>
        <p:sp>
          <p:nvSpPr>
            <p:cNvPr id="88" name="object 88"/>
            <p:cNvSpPr/>
            <p:nvPr/>
          </p:nvSpPr>
          <p:spPr>
            <a:xfrm>
              <a:off x="5866814" y="4134681"/>
              <a:ext cx="6350" cy="0"/>
            </a:xfrm>
            <a:custGeom>
              <a:avLst/>
              <a:gdLst/>
              <a:ahLst/>
              <a:cxnLst/>
              <a:rect l="l" t="t" r="r" b="b"/>
              <a:pathLst>
                <a:path w="6350">
                  <a:moveTo>
                    <a:pt x="0" y="0"/>
                  </a:moveTo>
                  <a:lnTo>
                    <a:pt x="6205" y="0"/>
                  </a:lnTo>
                </a:path>
                <a:path w="6350">
                  <a:moveTo>
                    <a:pt x="0" y="0"/>
                  </a:moveTo>
                  <a:lnTo>
                    <a:pt x="6205" y="0"/>
                  </a:lnTo>
                </a:path>
              </a:pathLst>
            </a:custGeom>
            <a:ln w="6850">
              <a:solidFill>
                <a:srgbClr val="00AA00"/>
              </a:solidFill>
            </a:ln>
          </p:spPr>
          <p:txBody>
            <a:bodyPr wrap="square" lIns="0" tIns="0" rIns="0" bIns="0" rtlCol="0"/>
            <a:lstStyle/>
            <a:p>
              <a:endParaRPr/>
            </a:p>
          </p:txBody>
        </p:sp>
        <p:sp>
          <p:nvSpPr>
            <p:cNvPr id="89" name="object 89"/>
            <p:cNvSpPr/>
            <p:nvPr/>
          </p:nvSpPr>
          <p:spPr>
            <a:xfrm>
              <a:off x="6101567" y="4139634"/>
              <a:ext cx="17145" cy="6350"/>
            </a:xfrm>
            <a:custGeom>
              <a:avLst/>
              <a:gdLst/>
              <a:ahLst/>
              <a:cxnLst/>
              <a:rect l="l" t="t" r="r" b="b"/>
              <a:pathLst>
                <a:path w="17145" h="6350">
                  <a:moveTo>
                    <a:pt x="16767" y="6091"/>
                  </a:moveTo>
                  <a:lnTo>
                    <a:pt x="8391" y="0"/>
                  </a:lnTo>
                </a:path>
                <a:path w="17145" h="6350">
                  <a:moveTo>
                    <a:pt x="8391" y="0"/>
                  </a:moveTo>
                  <a:lnTo>
                    <a:pt x="0" y="6091"/>
                  </a:lnTo>
                </a:path>
                <a:path w="17145" h="6350">
                  <a:moveTo>
                    <a:pt x="0" y="6091"/>
                  </a:moveTo>
                  <a:lnTo>
                    <a:pt x="8391" y="0"/>
                  </a:lnTo>
                </a:path>
              </a:pathLst>
            </a:custGeom>
            <a:ln w="5428">
              <a:solidFill>
                <a:srgbClr val="00AA00"/>
              </a:solidFill>
            </a:ln>
          </p:spPr>
          <p:txBody>
            <a:bodyPr wrap="square" lIns="0" tIns="0" rIns="0" bIns="0" rtlCol="0"/>
            <a:lstStyle/>
            <a:p>
              <a:endParaRPr/>
            </a:p>
          </p:txBody>
        </p:sp>
        <p:sp>
          <p:nvSpPr>
            <p:cNvPr id="90" name="object 90"/>
            <p:cNvSpPr/>
            <p:nvPr/>
          </p:nvSpPr>
          <p:spPr>
            <a:xfrm>
              <a:off x="6106856" y="4136204"/>
              <a:ext cx="6350" cy="0"/>
            </a:xfrm>
            <a:custGeom>
              <a:avLst/>
              <a:gdLst/>
              <a:ahLst/>
              <a:cxnLst/>
              <a:rect l="l" t="t" r="r" b="b"/>
              <a:pathLst>
                <a:path w="6350">
                  <a:moveTo>
                    <a:pt x="0" y="0"/>
                  </a:moveTo>
                  <a:lnTo>
                    <a:pt x="6205" y="0"/>
                  </a:lnTo>
                </a:path>
                <a:path w="6350">
                  <a:moveTo>
                    <a:pt x="0" y="0"/>
                  </a:moveTo>
                  <a:lnTo>
                    <a:pt x="6205" y="0"/>
                  </a:lnTo>
                </a:path>
              </a:pathLst>
            </a:custGeom>
            <a:ln w="6861">
              <a:solidFill>
                <a:srgbClr val="00AA00"/>
              </a:solidFill>
            </a:ln>
          </p:spPr>
          <p:txBody>
            <a:bodyPr wrap="square" lIns="0" tIns="0" rIns="0" bIns="0" rtlCol="0"/>
            <a:lstStyle/>
            <a:p>
              <a:endParaRPr/>
            </a:p>
          </p:txBody>
        </p:sp>
        <p:sp>
          <p:nvSpPr>
            <p:cNvPr id="91" name="object 91"/>
            <p:cNvSpPr/>
            <p:nvPr/>
          </p:nvSpPr>
          <p:spPr>
            <a:xfrm>
              <a:off x="6465818" y="4171643"/>
              <a:ext cx="17145" cy="6985"/>
            </a:xfrm>
            <a:custGeom>
              <a:avLst/>
              <a:gdLst/>
              <a:ahLst/>
              <a:cxnLst/>
              <a:rect l="l" t="t" r="r" b="b"/>
              <a:pathLst>
                <a:path w="17145" h="6985">
                  <a:moveTo>
                    <a:pt x="16767" y="6861"/>
                  </a:moveTo>
                  <a:lnTo>
                    <a:pt x="8391" y="0"/>
                  </a:lnTo>
                </a:path>
                <a:path w="17145" h="6985">
                  <a:moveTo>
                    <a:pt x="8391" y="0"/>
                  </a:moveTo>
                  <a:lnTo>
                    <a:pt x="0" y="6861"/>
                  </a:lnTo>
                </a:path>
                <a:path w="17145" h="6985">
                  <a:moveTo>
                    <a:pt x="0" y="6861"/>
                  </a:moveTo>
                  <a:lnTo>
                    <a:pt x="8391" y="0"/>
                  </a:lnTo>
                </a:path>
              </a:pathLst>
            </a:custGeom>
            <a:ln w="5428">
              <a:solidFill>
                <a:srgbClr val="00AA00"/>
              </a:solidFill>
            </a:ln>
          </p:spPr>
          <p:txBody>
            <a:bodyPr wrap="square" lIns="0" tIns="0" rIns="0" bIns="0" rtlCol="0"/>
            <a:lstStyle/>
            <a:p>
              <a:endParaRPr/>
            </a:p>
          </p:txBody>
        </p:sp>
        <p:sp>
          <p:nvSpPr>
            <p:cNvPr id="92" name="object 92"/>
            <p:cNvSpPr/>
            <p:nvPr/>
          </p:nvSpPr>
          <p:spPr>
            <a:xfrm>
              <a:off x="6471106" y="4168591"/>
              <a:ext cx="6350" cy="0"/>
            </a:xfrm>
            <a:custGeom>
              <a:avLst/>
              <a:gdLst/>
              <a:ahLst/>
              <a:cxnLst/>
              <a:rect l="l" t="t" r="r" b="b"/>
              <a:pathLst>
                <a:path w="6350">
                  <a:moveTo>
                    <a:pt x="0" y="0"/>
                  </a:moveTo>
                  <a:lnTo>
                    <a:pt x="6205" y="0"/>
                  </a:lnTo>
                </a:path>
                <a:path w="6350">
                  <a:moveTo>
                    <a:pt x="0" y="0"/>
                  </a:moveTo>
                  <a:lnTo>
                    <a:pt x="6205" y="0"/>
                  </a:lnTo>
                </a:path>
              </a:pathLst>
            </a:custGeom>
            <a:ln w="6102">
              <a:solidFill>
                <a:srgbClr val="00AA00"/>
              </a:solidFill>
            </a:ln>
          </p:spPr>
          <p:txBody>
            <a:bodyPr wrap="square" lIns="0" tIns="0" rIns="0" bIns="0" rtlCol="0"/>
            <a:lstStyle/>
            <a:p>
              <a:endParaRPr/>
            </a:p>
          </p:txBody>
        </p:sp>
      </p:grpSp>
      <p:sp>
        <p:nvSpPr>
          <p:cNvPr id="93" name="object 93"/>
          <p:cNvSpPr txBox="1"/>
          <p:nvPr/>
        </p:nvSpPr>
        <p:spPr>
          <a:xfrm>
            <a:off x="527558" y="651015"/>
            <a:ext cx="6506845" cy="3065145"/>
          </a:xfrm>
          <a:prstGeom prst="rect">
            <a:avLst/>
          </a:prstGeom>
        </p:spPr>
        <p:txBody>
          <a:bodyPr vert="horz" wrap="square" lIns="0" tIns="120014" rIns="0" bIns="0" rtlCol="0">
            <a:spAutoFit/>
          </a:bodyPr>
          <a:lstStyle/>
          <a:p>
            <a:pPr marL="440690" lvl="1" indent="-428625" algn="just">
              <a:lnSpc>
                <a:spcPct val="100000"/>
              </a:lnSpc>
              <a:spcBef>
                <a:spcPts val="944"/>
              </a:spcBef>
              <a:buAutoNum type="arabicPeriod" startAt="2"/>
              <a:tabLst>
                <a:tab pos="441325" algn="l"/>
              </a:tabLst>
            </a:pPr>
            <a:r>
              <a:rPr sz="1600" b="1" u="heavy" dirty="0">
                <a:solidFill>
                  <a:srgbClr val="0000FF"/>
                </a:solidFill>
                <a:uFill>
                  <a:solidFill>
                    <a:srgbClr val="0000FF"/>
                  </a:solidFill>
                </a:uFill>
                <a:latin typeface="Comic Sans MS"/>
                <a:cs typeface="Comic Sans MS"/>
              </a:rPr>
              <a:t>Canal </a:t>
            </a:r>
            <a:r>
              <a:rPr sz="1600" b="1" u="heavy" spc="-5" dirty="0">
                <a:solidFill>
                  <a:srgbClr val="0000FF"/>
                </a:solidFill>
                <a:uFill>
                  <a:solidFill>
                    <a:srgbClr val="0000FF"/>
                  </a:solidFill>
                </a:uFill>
                <a:latin typeface="Comic Sans MS"/>
                <a:cs typeface="Comic Sans MS"/>
              </a:rPr>
              <a:t>de transmission</a:t>
            </a:r>
            <a:endParaRPr sz="1600">
              <a:latin typeface="Comic Sans MS"/>
              <a:cs typeface="Comic Sans MS"/>
            </a:endParaRPr>
          </a:p>
          <a:p>
            <a:pPr marL="12700" marR="6350" algn="just">
              <a:lnSpc>
                <a:spcPts val="1380"/>
              </a:lnSpc>
              <a:spcBef>
                <a:spcPts val="730"/>
              </a:spcBef>
            </a:pPr>
            <a:r>
              <a:rPr sz="1200" spc="-5" dirty="0">
                <a:latin typeface="Arial"/>
                <a:cs typeface="Arial"/>
              </a:rPr>
              <a:t>C’est la propriété du champ électromagnétique de se propager sous forme d’ondes qui est  utilisée pour réaliser des transmissions </a:t>
            </a:r>
            <a:r>
              <a:rPr sz="1200" dirty="0">
                <a:latin typeface="Arial"/>
                <a:cs typeface="Arial"/>
              </a:rPr>
              <a:t>entre émetteurs et</a:t>
            </a:r>
            <a:r>
              <a:rPr sz="1200" spc="10" dirty="0">
                <a:latin typeface="Arial"/>
                <a:cs typeface="Arial"/>
              </a:rPr>
              <a:t> </a:t>
            </a:r>
            <a:r>
              <a:rPr sz="1200" dirty="0">
                <a:latin typeface="Arial"/>
                <a:cs typeface="Arial"/>
              </a:rPr>
              <a:t>récepteurs.</a:t>
            </a:r>
            <a:endParaRPr sz="1200">
              <a:latin typeface="Arial"/>
              <a:cs typeface="Arial"/>
            </a:endParaRPr>
          </a:p>
          <a:p>
            <a:pPr>
              <a:lnSpc>
                <a:spcPct val="100000"/>
              </a:lnSpc>
              <a:spcBef>
                <a:spcPts val="30"/>
              </a:spcBef>
            </a:pPr>
            <a:endParaRPr sz="1550">
              <a:latin typeface="Arial"/>
              <a:cs typeface="Arial"/>
            </a:endParaRPr>
          </a:p>
          <a:p>
            <a:pPr marL="570865" lvl="2" indent="-558800" algn="just">
              <a:lnSpc>
                <a:spcPct val="100000"/>
              </a:lnSpc>
              <a:buAutoNum type="arabicPeriod"/>
              <a:tabLst>
                <a:tab pos="571500" algn="l"/>
              </a:tabLst>
            </a:pPr>
            <a:r>
              <a:rPr sz="1400" b="1" u="heavy" spc="-5" dirty="0">
                <a:solidFill>
                  <a:srgbClr val="0000FF"/>
                </a:solidFill>
                <a:uFill>
                  <a:solidFill>
                    <a:srgbClr val="0000FF"/>
                  </a:solidFill>
                </a:uFill>
                <a:latin typeface="Comic Sans MS"/>
                <a:cs typeface="Comic Sans MS"/>
              </a:rPr>
              <a:t>Caractéristiques des</a:t>
            </a:r>
            <a:r>
              <a:rPr sz="1400" b="1" u="heavy" spc="-10" dirty="0">
                <a:solidFill>
                  <a:srgbClr val="0000FF"/>
                </a:solidFill>
                <a:uFill>
                  <a:solidFill>
                    <a:srgbClr val="0000FF"/>
                  </a:solidFill>
                </a:uFill>
                <a:latin typeface="Comic Sans MS"/>
                <a:cs typeface="Comic Sans MS"/>
              </a:rPr>
              <a:t> milieux</a:t>
            </a:r>
            <a:endParaRPr sz="1400">
              <a:latin typeface="Comic Sans MS"/>
              <a:cs typeface="Comic Sans MS"/>
            </a:endParaRPr>
          </a:p>
          <a:p>
            <a:pPr marL="12700" marR="5080" algn="just">
              <a:lnSpc>
                <a:spcPts val="1380"/>
              </a:lnSpc>
              <a:spcBef>
                <a:spcPts val="710"/>
              </a:spcBef>
            </a:pPr>
            <a:r>
              <a:rPr sz="1200" spc="-5" dirty="0">
                <a:latin typeface="Arial"/>
                <a:cs typeface="Arial"/>
              </a:rPr>
              <a:t>Contrairement au vide dans lequel aucune puissance n’est dépensée et qui présentent les  mêmes caractéristiques quelle que soit la fréquence du signal, tous les autres milieux (l’eau,  l’air, l’atmosphère…), dans une plus ou moins grande mesure sont </a:t>
            </a:r>
            <a:r>
              <a:rPr sz="1200" b="1" spc="-5" dirty="0">
                <a:latin typeface="Arial"/>
                <a:cs typeface="Arial"/>
              </a:rPr>
              <a:t>absorbants </a:t>
            </a:r>
            <a:r>
              <a:rPr sz="1200" dirty="0">
                <a:latin typeface="Arial"/>
                <a:cs typeface="Arial"/>
              </a:rPr>
              <a:t>et</a:t>
            </a:r>
            <a:r>
              <a:rPr sz="1200" spc="60" dirty="0">
                <a:latin typeface="Arial"/>
                <a:cs typeface="Arial"/>
              </a:rPr>
              <a:t> </a:t>
            </a:r>
            <a:r>
              <a:rPr sz="1200" b="1" spc="-5" dirty="0">
                <a:latin typeface="Arial"/>
                <a:cs typeface="Arial"/>
              </a:rPr>
              <a:t>dispersifs</a:t>
            </a:r>
            <a:r>
              <a:rPr sz="1200" spc="-5" dirty="0">
                <a:latin typeface="Arial"/>
                <a:cs typeface="Arial"/>
              </a:rPr>
              <a:t>.</a:t>
            </a:r>
            <a:endParaRPr sz="1200">
              <a:latin typeface="Arial"/>
              <a:cs typeface="Arial"/>
            </a:endParaRPr>
          </a:p>
          <a:p>
            <a:pPr marL="469265" marR="2615565" lvl="3" indent="-228600" algn="just">
              <a:lnSpc>
                <a:spcPct val="95700"/>
              </a:lnSpc>
              <a:spcBef>
                <a:spcPts val="540"/>
              </a:spcBef>
              <a:buSzPct val="91666"/>
              <a:buFont typeface="Symbol"/>
              <a:buChar char=""/>
              <a:tabLst>
                <a:tab pos="469900" algn="l"/>
              </a:tabLst>
            </a:pPr>
            <a:r>
              <a:rPr sz="1200" b="1" u="heavy" spc="-5" dirty="0">
                <a:uFill>
                  <a:solidFill>
                    <a:srgbClr val="000000"/>
                  </a:solidFill>
                </a:uFill>
                <a:latin typeface="Arial"/>
                <a:cs typeface="Arial"/>
              </a:rPr>
              <a:t>Absorption </a:t>
            </a:r>
            <a:r>
              <a:rPr sz="1200" b="1" u="heavy" dirty="0">
                <a:uFill>
                  <a:solidFill>
                    <a:srgbClr val="000000"/>
                  </a:solidFill>
                </a:uFill>
                <a:latin typeface="Arial"/>
                <a:cs typeface="Arial"/>
              </a:rPr>
              <a:t>:</a:t>
            </a:r>
            <a:r>
              <a:rPr sz="1200" b="1" dirty="0">
                <a:latin typeface="Arial"/>
                <a:cs typeface="Arial"/>
              </a:rPr>
              <a:t> </a:t>
            </a:r>
            <a:r>
              <a:rPr sz="1200" spc="-5" dirty="0">
                <a:latin typeface="Arial"/>
                <a:cs typeface="Arial"/>
              </a:rPr>
              <a:t>Les ondes se propageant dans un  milieu matériel s’atténuent en raison d’une  dissipation de puissance, on dit que l’onde est  </a:t>
            </a:r>
            <a:r>
              <a:rPr sz="1200" b="1" spc="-5" dirty="0">
                <a:latin typeface="Arial"/>
                <a:cs typeface="Arial"/>
              </a:rPr>
              <a:t>absorbée </a:t>
            </a:r>
            <a:r>
              <a:rPr sz="1200" spc="-5" dirty="0">
                <a:latin typeface="Arial"/>
                <a:cs typeface="Arial"/>
              </a:rPr>
              <a:t>par le</a:t>
            </a:r>
            <a:r>
              <a:rPr sz="1200" spc="5" dirty="0">
                <a:latin typeface="Arial"/>
                <a:cs typeface="Arial"/>
              </a:rPr>
              <a:t> </a:t>
            </a:r>
            <a:r>
              <a:rPr sz="1200" spc="-10" dirty="0">
                <a:latin typeface="Arial"/>
                <a:cs typeface="Arial"/>
              </a:rPr>
              <a:t>milieu</a:t>
            </a:r>
            <a:r>
              <a:rPr sz="1100" spc="-10" dirty="0">
                <a:latin typeface="Arial"/>
                <a:cs typeface="Arial"/>
              </a:rPr>
              <a:t>.</a:t>
            </a:r>
            <a:endParaRPr sz="1100">
              <a:latin typeface="Arial"/>
              <a:cs typeface="Arial"/>
            </a:endParaRPr>
          </a:p>
          <a:p>
            <a:pPr marL="484505" marR="2663190" algn="just">
              <a:lnSpc>
                <a:spcPts val="1380"/>
              </a:lnSpc>
              <a:spcBef>
                <a:spcPts val="560"/>
              </a:spcBef>
            </a:pPr>
            <a:r>
              <a:rPr sz="1200" spc="-5" dirty="0">
                <a:latin typeface="Arial"/>
                <a:cs typeface="Arial"/>
              </a:rPr>
              <a:t>Dans le cas d’une onde plane, l’atténuation se  traduit par une amplitude</a:t>
            </a:r>
            <a:r>
              <a:rPr sz="1200" spc="15" dirty="0">
                <a:latin typeface="Arial"/>
                <a:cs typeface="Arial"/>
              </a:rPr>
              <a:t> </a:t>
            </a:r>
            <a:r>
              <a:rPr sz="1200" spc="-5" dirty="0">
                <a:latin typeface="Arial"/>
                <a:cs typeface="Arial"/>
              </a:rPr>
              <a:t>décroissant</a:t>
            </a:r>
            <a:endParaRPr sz="1200">
              <a:latin typeface="Arial"/>
              <a:cs typeface="Arial"/>
            </a:endParaRPr>
          </a:p>
        </p:txBody>
      </p:sp>
      <p:sp>
        <p:nvSpPr>
          <p:cNvPr id="94" name="object 94"/>
          <p:cNvSpPr txBox="1"/>
          <p:nvPr/>
        </p:nvSpPr>
        <p:spPr>
          <a:xfrm>
            <a:off x="999997" y="3682996"/>
            <a:ext cx="24803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exponentiellement avec la distance</a:t>
            </a:r>
            <a:r>
              <a:rPr sz="1200" spc="-55" dirty="0">
                <a:latin typeface="Arial"/>
                <a:cs typeface="Arial"/>
              </a:rPr>
              <a:t> </a:t>
            </a:r>
            <a:r>
              <a:rPr sz="1200" dirty="0">
                <a:latin typeface="Arial"/>
                <a:cs typeface="Arial"/>
              </a:rPr>
              <a:t>:</a:t>
            </a:r>
            <a:endParaRPr sz="1200">
              <a:latin typeface="Arial"/>
              <a:cs typeface="Arial"/>
            </a:endParaRPr>
          </a:p>
        </p:txBody>
      </p:sp>
      <p:sp>
        <p:nvSpPr>
          <p:cNvPr id="95" name="object 95"/>
          <p:cNvSpPr txBox="1"/>
          <p:nvPr/>
        </p:nvSpPr>
        <p:spPr>
          <a:xfrm>
            <a:off x="1012697" y="3859017"/>
            <a:ext cx="1118870" cy="208279"/>
          </a:xfrm>
          <a:prstGeom prst="rect">
            <a:avLst/>
          </a:prstGeom>
          <a:solidFill>
            <a:srgbClr val="FFFF00"/>
          </a:solidFill>
        </p:spPr>
        <p:txBody>
          <a:bodyPr vert="horz" wrap="square" lIns="0" tIns="12700" rIns="0" bIns="0" rtlCol="0">
            <a:spAutoFit/>
          </a:bodyPr>
          <a:lstStyle/>
          <a:p>
            <a:pPr>
              <a:lnSpc>
                <a:spcPct val="100000"/>
              </a:lnSpc>
              <a:spcBef>
                <a:spcPts val="100"/>
              </a:spcBef>
            </a:pPr>
            <a:r>
              <a:rPr sz="1200" b="1" dirty="0">
                <a:latin typeface="Arial"/>
                <a:cs typeface="Arial"/>
              </a:rPr>
              <a:t>Sm = So * </a:t>
            </a:r>
            <a:r>
              <a:rPr sz="1200" b="1" spc="-10" dirty="0">
                <a:latin typeface="Arial"/>
                <a:cs typeface="Arial"/>
              </a:rPr>
              <a:t>e</a:t>
            </a:r>
            <a:r>
              <a:rPr sz="1200" b="1" spc="-15" baseline="38194" dirty="0">
                <a:latin typeface="Arial"/>
                <a:cs typeface="Arial"/>
              </a:rPr>
              <a:t>-α </a:t>
            </a:r>
            <a:r>
              <a:rPr sz="1200" b="1" spc="-7" baseline="38194" dirty="0">
                <a:latin typeface="Arial"/>
                <a:cs typeface="Arial"/>
              </a:rPr>
              <a:t>d</a:t>
            </a:r>
            <a:r>
              <a:rPr sz="1200" b="1" spc="60" baseline="38194" dirty="0">
                <a:latin typeface="Arial"/>
                <a:cs typeface="Arial"/>
              </a:rPr>
              <a:t> </a:t>
            </a:r>
            <a:r>
              <a:rPr sz="1200" b="1" dirty="0">
                <a:latin typeface="Arial"/>
                <a:cs typeface="Arial"/>
              </a:rPr>
              <a:t>.</a:t>
            </a:r>
            <a:endParaRPr sz="1200">
              <a:latin typeface="Arial"/>
              <a:cs typeface="Arial"/>
            </a:endParaRPr>
          </a:p>
        </p:txBody>
      </p:sp>
      <p:sp>
        <p:nvSpPr>
          <p:cNvPr id="96" name="object 96"/>
          <p:cNvSpPr txBox="1"/>
          <p:nvPr/>
        </p:nvSpPr>
        <p:spPr>
          <a:xfrm>
            <a:off x="999997" y="4033516"/>
            <a:ext cx="3377565" cy="910590"/>
          </a:xfrm>
          <a:prstGeom prst="rect">
            <a:avLst/>
          </a:prstGeom>
        </p:spPr>
        <p:txBody>
          <a:bodyPr vert="horz" wrap="square" lIns="0" tIns="20320" rIns="0" bIns="0" rtlCol="0">
            <a:spAutoFit/>
          </a:bodyPr>
          <a:lstStyle/>
          <a:p>
            <a:pPr marL="12700" marR="5080" algn="just">
              <a:lnSpc>
                <a:spcPct val="95900"/>
              </a:lnSpc>
              <a:spcBef>
                <a:spcPts val="160"/>
              </a:spcBef>
            </a:pPr>
            <a:r>
              <a:rPr sz="1200" spc="-5" dirty="0">
                <a:latin typeface="Arial"/>
                <a:cs typeface="Arial"/>
              </a:rPr>
              <a:t>La constante d’atténuation </a:t>
            </a:r>
            <a:r>
              <a:rPr sz="1200" b="1" dirty="0">
                <a:latin typeface="Arial"/>
                <a:cs typeface="Arial"/>
              </a:rPr>
              <a:t>α </a:t>
            </a:r>
            <a:r>
              <a:rPr sz="1200" spc="-5" dirty="0">
                <a:latin typeface="Arial"/>
                <a:cs typeface="Arial"/>
              </a:rPr>
              <a:t>est souvent </a:t>
            </a:r>
            <a:r>
              <a:rPr sz="1200" dirty="0">
                <a:latin typeface="Arial"/>
                <a:cs typeface="Arial"/>
              </a:rPr>
              <a:t>fonction  </a:t>
            </a:r>
            <a:r>
              <a:rPr sz="1200" spc="-5" dirty="0">
                <a:latin typeface="Arial"/>
                <a:cs typeface="Arial"/>
              </a:rPr>
              <a:t>de la fréquence, si bien que les différentes  composantes spectrales d’un même signal ne  subissent pas le même affaiblissement d’où  </a:t>
            </a:r>
            <a:r>
              <a:rPr sz="1200" b="1" dirty="0">
                <a:latin typeface="Arial"/>
                <a:cs typeface="Arial"/>
              </a:rPr>
              <a:t>distorsion</a:t>
            </a:r>
            <a:r>
              <a:rPr sz="1200" b="1" spc="-5" dirty="0">
                <a:latin typeface="Arial"/>
                <a:cs typeface="Arial"/>
              </a:rPr>
              <a:t> d’amplitude.</a:t>
            </a:r>
            <a:endParaRPr sz="1200">
              <a:latin typeface="Arial"/>
              <a:cs typeface="Arial"/>
            </a:endParaRPr>
          </a:p>
        </p:txBody>
      </p:sp>
      <p:grpSp>
        <p:nvGrpSpPr>
          <p:cNvPr id="97" name="object 97"/>
          <p:cNvGrpSpPr/>
          <p:nvPr/>
        </p:nvGrpSpPr>
        <p:grpSpPr>
          <a:xfrm>
            <a:off x="4626102" y="2562605"/>
            <a:ext cx="2249170" cy="877569"/>
            <a:chOff x="4626102" y="2562605"/>
            <a:chExt cx="2249170" cy="877569"/>
          </a:xfrm>
        </p:grpSpPr>
        <p:sp>
          <p:nvSpPr>
            <p:cNvPr id="98" name="object 98"/>
            <p:cNvSpPr/>
            <p:nvPr/>
          </p:nvSpPr>
          <p:spPr>
            <a:xfrm>
              <a:off x="4630674" y="2567177"/>
              <a:ext cx="2239645" cy="868044"/>
            </a:xfrm>
            <a:custGeom>
              <a:avLst/>
              <a:gdLst/>
              <a:ahLst/>
              <a:cxnLst/>
              <a:rect l="l" t="t" r="r" b="b"/>
              <a:pathLst>
                <a:path w="2239645" h="868045">
                  <a:moveTo>
                    <a:pt x="0" y="867918"/>
                  </a:moveTo>
                  <a:lnTo>
                    <a:pt x="2239518" y="867918"/>
                  </a:lnTo>
                  <a:lnTo>
                    <a:pt x="2239518" y="0"/>
                  </a:lnTo>
                  <a:lnTo>
                    <a:pt x="0" y="0"/>
                  </a:lnTo>
                  <a:lnTo>
                    <a:pt x="0" y="867918"/>
                  </a:lnTo>
                  <a:close/>
                </a:path>
              </a:pathLst>
            </a:custGeom>
            <a:ln w="9144">
              <a:solidFill>
                <a:srgbClr val="FF0000"/>
              </a:solidFill>
            </a:ln>
          </p:spPr>
          <p:txBody>
            <a:bodyPr wrap="square" lIns="0" tIns="0" rIns="0" bIns="0" rtlCol="0"/>
            <a:lstStyle/>
            <a:p>
              <a:endParaRPr/>
            </a:p>
          </p:txBody>
        </p:sp>
        <p:sp>
          <p:nvSpPr>
            <p:cNvPr id="99" name="object 99"/>
            <p:cNvSpPr/>
            <p:nvPr/>
          </p:nvSpPr>
          <p:spPr>
            <a:xfrm>
              <a:off x="4671822" y="2608322"/>
              <a:ext cx="2157222" cy="784859"/>
            </a:xfrm>
            <a:prstGeom prst="rect">
              <a:avLst/>
            </a:prstGeom>
            <a:blipFill>
              <a:blip r:embed="rId5" cstate="print"/>
              <a:stretch>
                <a:fillRect/>
              </a:stretch>
            </a:blipFill>
          </p:spPr>
          <p:txBody>
            <a:bodyPr wrap="square" lIns="0" tIns="0" rIns="0" bIns="0" rtlCol="0"/>
            <a:lstStyle/>
            <a:p>
              <a:endParaRPr/>
            </a:p>
          </p:txBody>
        </p:sp>
      </p:grpSp>
      <p:sp>
        <p:nvSpPr>
          <p:cNvPr id="100" name="object 100"/>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101" name="object 101"/>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6</a:t>
            </a:fld>
            <a:r>
              <a:rPr spc="-5" dirty="0"/>
              <a:t>/30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txBox="1"/>
          <p:nvPr/>
        </p:nvSpPr>
        <p:spPr>
          <a:xfrm>
            <a:off x="527558" y="733294"/>
            <a:ext cx="6505575" cy="3067050"/>
          </a:xfrm>
          <a:prstGeom prst="rect">
            <a:avLst/>
          </a:prstGeom>
        </p:spPr>
        <p:txBody>
          <a:bodyPr vert="horz" wrap="square" lIns="0" tIns="12700" rIns="0" bIns="0" rtlCol="0">
            <a:spAutoFit/>
          </a:bodyPr>
          <a:lstStyle/>
          <a:p>
            <a:pPr marL="440690" lvl="1" indent="-428625">
              <a:lnSpc>
                <a:spcPct val="100000"/>
              </a:lnSpc>
              <a:spcBef>
                <a:spcPts val="100"/>
              </a:spcBef>
              <a:buAutoNum type="arabicPeriod" startAt="3"/>
              <a:tabLst>
                <a:tab pos="441325" algn="l"/>
              </a:tabLst>
            </a:pPr>
            <a:r>
              <a:rPr sz="1600" b="1" u="heavy" dirty="0">
                <a:solidFill>
                  <a:srgbClr val="0000FF"/>
                </a:solidFill>
                <a:uFill>
                  <a:solidFill>
                    <a:srgbClr val="0000FF"/>
                  </a:solidFill>
                </a:uFill>
                <a:latin typeface="Comic Sans MS"/>
                <a:cs typeface="Comic Sans MS"/>
              </a:rPr>
              <a:t>Contraintes générales </a:t>
            </a:r>
            <a:r>
              <a:rPr sz="1600" b="1" u="heavy" spc="-5" dirty="0">
                <a:solidFill>
                  <a:srgbClr val="0000FF"/>
                </a:solidFill>
                <a:uFill>
                  <a:solidFill>
                    <a:srgbClr val="0000FF"/>
                  </a:solidFill>
                </a:uFill>
                <a:latin typeface="Comic Sans MS"/>
                <a:cs typeface="Comic Sans MS"/>
              </a:rPr>
              <a:t>de</a:t>
            </a:r>
            <a:r>
              <a:rPr sz="1600" b="1" u="heavy" spc="-10" dirty="0">
                <a:solidFill>
                  <a:srgbClr val="0000FF"/>
                </a:solidFill>
                <a:uFill>
                  <a:solidFill>
                    <a:srgbClr val="0000FF"/>
                  </a:solidFill>
                </a:uFill>
                <a:latin typeface="Comic Sans MS"/>
                <a:cs typeface="Comic Sans MS"/>
              </a:rPr>
              <a:t> </a:t>
            </a:r>
            <a:r>
              <a:rPr sz="1600" b="1" u="heavy" dirty="0">
                <a:solidFill>
                  <a:srgbClr val="0000FF"/>
                </a:solidFill>
                <a:uFill>
                  <a:solidFill>
                    <a:srgbClr val="0000FF"/>
                  </a:solidFill>
                </a:uFill>
                <a:latin typeface="Comic Sans MS"/>
                <a:cs typeface="Comic Sans MS"/>
              </a:rPr>
              <a:t>conception</a:t>
            </a:r>
            <a:endParaRPr sz="1600">
              <a:latin typeface="Comic Sans MS"/>
              <a:cs typeface="Comic Sans MS"/>
            </a:endParaRPr>
          </a:p>
          <a:p>
            <a:pPr marL="571500" lvl="2" indent="-559435">
              <a:lnSpc>
                <a:spcPct val="100000"/>
              </a:lnSpc>
              <a:spcBef>
                <a:spcPts val="1415"/>
              </a:spcBef>
              <a:buAutoNum type="arabicPeriod"/>
              <a:tabLst>
                <a:tab pos="572135" algn="l"/>
              </a:tabLst>
            </a:pPr>
            <a:r>
              <a:rPr sz="1400" b="1" u="heavy" spc="-10" dirty="0">
                <a:solidFill>
                  <a:srgbClr val="0000FF"/>
                </a:solidFill>
                <a:uFill>
                  <a:solidFill>
                    <a:srgbClr val="0000FF"/>
                  </a:solidFill>
                </a:uFill>
                <a:latin typeface="Comic Sans MS"/>
                <a:cs typeface="Comic Sans MS"/>
              </a:rPr>
              <a:t>Solution élémentaire</a:t>
            </a:r>
            <a:endParaRPr sz="1400">
              <a:latin typeface="Comic Sans MS"/>
              <a:cs typeface="Comic Sans MS"/>
            </a:endParaRPr>
          </a:p>
          <a:p>
            <a:pPr marL="12700" marR="1534160" algn="just">
              <a:lnSpc>
                <a:spcPts val="1380"/>
              </a:lnSpc>
              <a:spcBef>
                <a:spcPts val="710"/>
              </a:spcBef>
            </a:pPr>
            <a:r>
              <a:rPr sz="1200" spc="-5" dirty="0">
                <a:latin typeface="Arial"/>
                <a:cs typeface="Arial"/>
              </a:rPr>
              <a:t>La solution simple qui consiste </a:t>
            </a:r>
            <a:r>
              <a:rPr sz="1200" dirty="0">
                <a:latin typeface="Arial"/>
                <a:cs typeface="Arial"/>
              </a:rPr>
              <a:t>à </a:t>
            </a:r>
            <a:r>
              <a:rPr sz="1200" spc="-5" dirty="0">
                <a:latin typeface="Arial"/>
                <a:cs typeface="Arial"/>
              </a:rPr>
              <a:t>envoyer le signal informatif sans  adaptation (transmission en </a:t>
            </a:r>
            <a:r>
              <a:rPr sz="1200" b="1" spc="-5" dirty="0">
                <a:latin typeface="Arial"/>
                <a:cs typeface="Arial"/>
              </a:rPr>
              <a:t>bande de base</a:t>
            </a:r>
            <a:r>
              <a:rPr sz="1200" spc="-5" dirty="0">
                <a:latin typeface="Arial"/>
                <a:cs typeface="Arial"/>
              </a:rPr>
              <a:t>) est souvent irréalisable en  raison des contraintes liées aux caractéristiques physiques du canal, aux  technologies employées et aux fonctionnalités souhaitées. Notamment  pour les raisons suivantes</a:t>
            </a:r>
            <a:r>
              <a:rPr sz="1200" spc="10" dirty="0">
                <a:latin typeface="Arial"/>
                <a:cs typeface="Arial"/>
              </a:rPr>
              <a:t> </a:t>
            </a:r>
            <a:r>
              <a:rPr sz="1200" dirty="0">
                <a:latin typeface="Arial"/>
                <a:cs typeface="Arial"/>
              </a:rPr>
              <a:t>:</a:t>
            </a:r>
            <a:endParaRPr sz="1200">
              <a:latin typeface="Arial"/>
              <a:cs typeface="Arial"/>
            </a:endParaRPr>
          </a:p>
          <a:p>
            <a:pPr marL="469900" lvl="3" indent="-228600" algn="just">
              <a:lnSpc>
                <a:spcPts val="1420"/>
              </a:lnSpc>
              <a:buFont typeface="Symbol"/>
              <a:buChar char=""/>
              <a:tabLst>
                <a:tab pos="469900" algn="l"/>
              </a:tabLst>
            </a:pPr>
            <a:r>
              <a:rPr sz="1200" spc="-5" dirty="0">
                <a:latin typeface="Arial"/>
                <a:cs typeface="Arial"/>
              </a:rPr>
              <a:t>Bande passante du canal</a:t>
            </a:r>
            <a:r>
              <a:rPr sz="1200" spc="10" dirty="0">
                <a:latin typeface="Arial"/>
                <a:cs typeface="Arial"/>
              </a:rPr>
              <a:t> </a:t>
            </a:r>
            <a:r>
              <a:rPr sz="1200" spc="-5" dirty="0">
                <a:latin typeface="Arial"/>
                <a:cs typeface="Arial"/>
              </a:rPr>
              <a:t>limitée.</a:t>
            </a:r>
            <a:endParaRPr sz="1200">
              <a:latin typeface="Arial"/>
              <a:cs typeface="Arial"/>
            </a:endParaRPr>
          </a:p>
          <a:p>
            <a:pPr marL="469900" marR="5080" lvl="3" indent="-228600" algn="just">
              <a:lnSpc>
                <a:spcPts val="1370"/>
              </a:lnSpc>
              <a:spcBef>
                <a:spcPts val="125"/>
              </a:spcBef>
              <a:buFont typeface="Symbol"/>
              <a:buChar char=""/>
              <a:tabLst>
                <a:tab pos="469900" algn="l"/>
              </a:tabLst>
            </a:pPr>
            <a:r>
              <a:rPr sz="1200" spc="-5" dirty="0">
                <a:latin typeface="Arial"/>
                <a:cs typeface="Arial"/>
              </a:rPr>
              <a:t>Non-linéarité du canal, par exemple le canal hertzien ne laisse pas passer les basses  </a:t>
            </a:r>
            <a:r>
              <a:rPr sz="1200" dirty="0">
                <a:latin typeface="Arial"/>
                <a:cs typeface="Arial"/>
              </a:rPr>
              <a:t>fréquences </a:t>
            </a:r>
            <a:r>
              <a:rPr sz="1200" spc="-5" dirty="0">
                <a:latin typeface="Arial"/>
                <a:cs typeface="Arial"/>
              </a:rPr>
              <a:t>et présente des atténuations diverses en fonction de la fréquence de</a:t>
            </a:r>
            <a:r>
              <a:rPr sz="1200" spc="15" dirty="0">
                <a:latin typeface="Arial"/>
                <a:cs typeface="Arial"/>
              </a:rPr>
              <a:t> </a:t>
            </a:r>
            <a:r>
              <a:rPr sz="1200" spc="-5" dirty="0">
                <a:latin typeface="Arial"/>
                <a:cs typeface="Arial"/>
              </a:rPr>
              <a:t>travail.</a:t>
            </a:r>
            <a:endParaRPr sz="1200">
              <a:latin typeface="Arial"/>
              <a:cs typeface="Arial"/>
            </a:endParaRPr>
          </a:p>
          <a:p>
            <a:pPr marL="469265" marR="5080" lvl="3" indent="-228600" algn="just">
              <a:lnSpc>
                <a:spcPts val="1380"/>
              </a:lnSpc>
              <a:spcBef>
                <a:spcPts val="90"/>
              </a:spcBef>
              <a:buFont typeface="Symbol"/>
              <a:buChar char=""/>
              <a:tabLst>
                <a:tab pos="469900" algn="l"/>
              </a:tabLst>
            </a:pPr>
            <a:r>
              <a:rPr sz="1200" spc="-5" dirty="0">
                <a:latin typeface="Arial"/>
                <a:cs typeface="Arial"/>
              </a:rPr>
              <a:t>Nécessité de partager un même support de transmission entre plusieurs émetteurs qui  ne doivent pas se brouiller mutuellement, les récepteurs concernés devant pouvoir  </a:t>
            </a:r>
            <a:r>
              <a:rPr sz="1200" dirty="0">
                <a:latin typeface="Arial"/>
                <a:cs typeface="Arial"/>
              </a:rPr>
              <a:t>s’accorder sur </a:t>
            </a:r>
            <a:r>
              <a:rPr sz="1200" spc="-5" dirty="0">
                <a:latin typeface="Arial"/>
                <a:cs typeface="Arial"/>
              </a:rPr>
              <a:t>l’émetteur </a:t>
            </a:r>
            <a:r>
              <a:rPr sz="1200" dirty="0">
                <a:latin typeface="Arial"/>
                <a:cs typeface="Arial"/>
              </a:rPr>
              <a:t>choisi.</a:t>
            </a:r>
            <a:endParaRPr sz="1200">
              <a:latin typeface="Arial"/>
              <a:cs typeface="Arial"/>
            </a:endParaRPr>
          </a:p>
          <a:p>
            <a:pPr marL="469900" marR="5080" lvl="3" indent="-228600" algn="just">
              <a:lnSpc>
                <a:spcPts val="1370"/>
              </a:lnSpc>
              <a:spcBef>
                <a:spcPts val="95"/>
              </a:spcBef>
              <a:buFont typeface="Symbol"/>
              <a:buChar char=""/>
              <a:tabLst>
                <a:tab pos="469900" algn="l"/>
              </a:tabLst>
            </a:pPr>
            <a:r>
              <a:rPr sz="1200" dirty="0">
                <a:latin typeface="Arial"/>
                <a:cs typeface="Arial"/>
              </a:rPr>
              <a:t>Bruit </a:t>
            </a:r>
            <a:r>
              <a:rPr sz="1200" spc="-5" dirty="0">
                <a:latin typeface="Arial"/>
                <a:cs typeface="Arial"/>
              </a:rPr>
              <a:t>pouvant être important en fonction de la fréquence de travail et gêner le signal  </a:t>
            </a:r>
            <a:r>
              <a:rPr sz="1200" dirty="0">
                <a:latin typeface="Arial"/>
                <a:cs typeface="Arial"/>
              </a:rPr>
              <a:t>informatif.</a:t>
            </a:r>
            <a:endParaRPr sz="1200">
              <a:latin typeface="Arial"/>
              <a:cs typeface="Arial"/>
            </a:endParaRPr>
          </a:p>
        </p:txBody>
      </p:sp>
      <p:sp>
        <p:nvSpPr>
          <p:cNvPr id="7" name="object 7"/>
          <p:cNvSpPr txBox="1"/>
          <p:nvPr/>
        </p:nvSpPr>
        <p:spPr>
          <a:xfrm>
            <a:off x="1345691" y="9775697"/>
            <a:ext cx="678180" cy="175260"/>
          </a:xfrm>
          <a:prstGeom prst="rect">
            <a:avLst/>
          </a:prstGeom>
          <a:solidFill>
            <a:srgbClr val="FFFF00"/>
          </a:solidFill>
        </p:spPr>
        <p:txBody>
          <a:bodyPr vert="horz" wrap="square" lIns="0" tIns="7620" rIns="0" bIns="0" rtlCol="0">
            <a:spAutoFit/>
          </a:bodyPr>
          <a:lstStyle/>
          <a:p>
            <a:pPr>
              <a:lnSpc>
                <a:spcPts val="1320"/>
              </a:lnSpc>
              <a:spcBef>
                <a:spcPts val="60"/>
              </a:spcBef>
            </a:pPr>
            <a:r>
              <a:rPr sz="1800" b="1" spc="-7" baseline="6944" dirty="0">
                <a:latin typeface="Arial"/>
                <a:cs typeface="Arial"/>
              </a:rPr>
              <a:t>S</a:t>
            </a:r>
            <a:r>
              <a:rPr sz="800" b="1" spc="-10" dirty="0">
                <a:latin typeface="Arial"/>
                <a:cs typeface="Arial"/>
              </a:rPr>
              <a:t>mo</a:t>
            </a:r>
            <a:r>
              <a:rPr sz="800" b="1" spc="-25" dirty="0">
                <a:latin typeface="Arial"/>
                <a:cs typeface="Arial"/>
              </a:rPr>
              <a:t>y</a:t>
            </a:r>
            <a:r>
              <a:rPr sz="1800" b="1" baseline="6944" dirty="0">
                <a:latin typeface="Arial"/>
                <a:cs typeface="Arial"/>
              </a:rPr>
              <a:t>/</a:t>
            </a:r>
            <a:r>
              <a:rPr sz="1800" b="1" spc="-7" baseline="6944" dirty="0">
                <a:latin typeface="Arial"/>
                <a:cs typeface="Arial"/>
              </a:rPr>
              <a:t>N</a:t>
            </a:r>
            <a:r>
              <a:rPr sz="800" b="1" spc="-10" dirty="0">
                <a:latin typeface="Arial"/>
                <a:cs typeface="Arial"/>
              </a:rPr>
              <a:t>moy</a:t>
            </a:r>
            <a:endParaRPr sz="800">
              <a:latin typeface="Arial"/>
              <a:cs typeface="Arial"/>
            </a:endParaRPr>
          </a:p>
        </p:txBody>
      </p:sp>
      <p:sp>
        <p:nvSpPr>
          <p:cNvPr id="8" name="object 8"/>
          <p:cNvSpPr txBox="1"/>
          <p:nvPr/>
        </p:nvSpPr>
        <p:spPr>
          <a:xfrm>
            <a:off x="527558" y="9751564"/>
            <a:ext cx="1581150" cy="208279"/>
          </a:xfrm>
          <a:prstGeom prst="rect">
            <a:avLst/>
          </a:prstGeom>
        </p:spPr>
        <p:txBody>
          <a:bodyPr vert="horz" wrap="square" lIns="0" tIns="12700" rIns="0" bIns="0" rtlCol="0">
            <a:spAutoFit/>
          </a:bodyPr>
          <a:lstStyle/>
          <a:p>
            <a:pPr marL="12700">
              <a:lnSpc>
                <a:spcPct val="100000"/>
              </a:lnSpc>
              <a:spcBef>
                <a:spcPts val="100"/>
              </a:spcBef>
              <a:tabLst>
                <a:tab pos="1525905" algn="l"/>
              </a:tabLst>
            </a:pPr>
            <a:r>
              <a:rPr sz="1200" spc="-5" dirty="0">
                <a:latin typeface="Arial"/>
                <a:cs typeface="Arial"/>
              </a:rPr>
              <a:t>d</a:t>
            </a:r>
            <a:r>
              <a:rPr sz="1200" dirty="0">
                <a:latin typeface="Arial"/>
                <a:cs typeface="Arial"/>
              </a:rPr>
              <a:t>e </a:t>
            </a:r>
            <a:r>
              <a:rPr sz="1200" spc="-5" dirty="0">
                <a:latin typeface="Arial"/>
                <a:cs typeface="Arial"/>
              </a:rPr>
              <a:t>charg</a:t>
            </a:r>
            <a:r>
              <a:rPr sz="1200" dirty="0">
                <a:latin typeface="Arial"/>
                <a:cs typeface="Arial"/>
              </a:rPr>
              <a:t>e :	.</a:t>
            </a:r>
            <a:endParaRPr sz="1200">
              <a:latin typeface="Arial"/>
              <a:cs typeface="Arial"/>
            </a:endParaRPr>
          </a:p>
        </p:txBody>
      </p:sp>
      <p:sp>
        <p:nvSpPr>
          <p:cNvPr id="9" name="object 9"/>
          <p:cNvSpPr txBox="1"/>
          <p:nvPr/>
        </p:nvSpPr>
        <p:spPr>
          <a:xfrm>
            <a:off x="527558" y="5017794"/>
            <a:ext cx="6506209" cy="4766945"/>
          </a:xfrm>
          <a:prstGeom prst="rect">
            <a:avLst/>
          </a:prstGeom>
        </p:spPr>
        <p:txBody>
          <a:bodyPr vert="horz" wrap="square" lIns="0" tIns="102870" rIns="0" bIns="0" rtlCol="0">
            <a:spAutoFit/>
          </a:bodyPr>
          <a:lstStyle/>
          <a:p>
            <a:pPr marL="571500" lvl="2" indent="-559435" algn="just">
              <a:lnSpc>
                <a:spcPct val="100000"/>
              </a:lnSpc>
              <a:spcBef>
                <a:spcPts val="810"/>
              </a:spcBef>
              <a:buAutoNum type="arabicPeriod" startAt="2"/>
              <a:tabLst>
                <a:tab pos="572135" algn="l"/>
              </a:tabLst>
            </a:pPr>
            <a:r>
              <a:rPr sz="1400" b="1" u="heavy" spc="-10" dirty="0">
                <a:solidFill>
                  <a:srgbClr val="0000FF"/>
                </a:solidFill>
                <a:uFill>
                  <a:solidFill>
                    <a:srgbClr val="0000FF"/>
                  </a:solidFill>
                </a:uFill>
                <a:latin typeface="Comic Sans MS"/>
                <a:cs typeface="Comic Sans MS"/>
              </a:rPr>
              <a:t>Source </a:t>
            </a:r>
            <a:r>
              <a:rPr sz="1400" b="1" u="heavy" spc="-5" dirty="0">
                <a:solidFill>
                  <a:srgbClr val="0000FF"/>
                </a:solidFill>
                <a:uFill>
                  <a:solidFill>
                    <a:srgbClr val="0000FF"/>
                  </a:solidFill>
                </a:uFill>
                <a:latin typeface="Comic Sans MS"/>
                <a:cs typeface="Comic Sans MS"/>
              </a:rPr>
              <a:t>de « bruit</a:t>
            </a:r>
            <a:r>
              <a:rPr sz="1400" b="1" u="heavy" dirty="0">
                <a:solidFill>
                  <a:srgbClr val="0000FF"/>
                </a:solidFill>
                <a:uFill>
                  <a:solidFill>
                    <a:srgbClr val="0000FF"/>
                  </a:solidFill>
                </a:uFill>
                <a:latin typeface="Comic Sans MS"/>
                <a:cs typeface="Comic Sans MS"/>
              </a:rPr>
              <a:t> </a:t>
            </a:r>
            <a:r>
              <a:rPr sz="1400" b="1" u="heavy" spc="-5" dirty="0">
                <a:solidFill>
                  <a:srgbClr val="0000FF"/>
                </a:solidFill>
                <a:uFill>
                  <a:solidFill>
                    <a:srgbClr val="0000FF"/>
                  </a:solidFill>
                </a:uFill>
                <a:latin typeface="Comic Sans MS"/>
                <a:cs typeface="Comic Sans MS"/>
              </a:rPr>
              <a:t>»</a:t>
            </a:r>
            <a:endParaRPr sz="1400">
              <a:latin typeface="Comic Sans MS"/>
              <a:cs typeface="Comic Sans MS"/>
            </a:endParaRPr>
          </a:p>
          <a:p>
            <a:pPr marL="12700" marR="5080" algn="just">
              <a:lnSpc>
                <a:spcPct val="95600"/>
              </a:lnSpc>
              <a:spcBef>
                <a:spcPts val="680"/>
              </a:spcBef>
            </a:pPr>
            <a:r>
              <a:rPr sz="1200" spc="-5" dirty="0">
                <a:latin typeface="Arial"/>
                <a:cs typeface="Arial"/>
              </a:rPr>
              <a:t>Même si les conditions de sélectivité sont parfaitement </a:t>
            </a:r>
            <a:r>
              <a:rPr sz="1200" dirty="0">
                <a:latin typeface="Arial"/>
                <a:cs typeface="Arial"/>
              </a:rPr>
              <a:t>respectées (rejet total </a:t>
            </a:r>
            <a:r>
              <a:rPr sz="1200" spc="-5" dirty="0">
                <a:latin typeface="Arial"/>
                <a:cs typeface="Arial"/>
              </a:rPr>
              <a:t>des </a:t>
            </a:r>
            <a:r>
              <a:rPr sz="1200" dirty="0">
                <a:latin typeface="Arial"/>
                <a:cs typeface="Arial"/>
              </a:rPr>
              <a:t>stations  </a:t>
            </a:r>
            <a:r>
              <a:rPr sz="1200" spc="-5" dirty="0">
                <a:latin typeface="Arial"/>
                <a:cs typeface="Arial"/>
              </a:rPr>
              <a:t>émettrices non désirées), le récepteur détectera nécessairement des signaux parasites, autres  que ceux envoyés par l’émetteur</a:t>
            </a:r>
            <a:r>
              <a:rPr sz="1200" spc="15" dirty="0">
                <a:latin typeface="Arial"/>
                <a:cs typeface="Arial"/>
              </a:rPr>
              <a:t> </a:t>
            </a:r>
            <a:r>
              <a:rPr sz="1200" spc="-5" dirty="0">
                <a:latin typeface="Arial"/>
                <a:cs typeface="Arial"/>
              </a:rPr>
              <a:t>sélectionné.</a:t>
            </a:r>
            <a:endParaRPr sz="1200">
              <a:latin typeface="Arial"/>
              <a:cs typeface="Arial"/>
            </a:endParaRPr>
          </a:p>
          <a:p>
            <a:pPr marL="12700" marR="1241425" algn="just">
              <a:lnSpc>
                <a:spcPct val="135800"/>
              </a:lnSpc>
            </a:pPr>
            <a:r>
              <a:rPr sz="1200" dirty="0">
                <a:latin typeface="Arial"/>
                <a:cs typeface="Arial"/>
              </a:rPr>
              <a:t>On nomme </a:t>
            </a:r>
            <a:r>
              <a:rPr sz="1200" b="1" dirty="0">
                <a:latin typeface="Arial"/>
                <a:cs typeface="Arial"/>
              </a:rPr>
              <a:t>« bruit » </a:t>
            </a:r>
            <a:r>
              <a:rPr sz="1200" spc="-5" dirty="0">
                <a:latin typeface="Arial"/>
                <a:cs typeface="Arial"/>
              </a:rPr>
              <a:t>tout phénomène responsable des ces signaux parasites.  </a:t>
            </a:r>
            <a:r>
              <a:rPr sz="1200" dirty="0">
                <a:latin typeface="Arial"/>
                <a:cs typeface="Arial"/>
              </a:rPr>
              <a:t>On </a:t>
            </a:r>
            <a:r>
              <a:rPr sz="1200" spc="-5" dirty="0">
                <a:latin typeface="Arial"/>
                <a:cs typeface="Arial"/>
              </a:rPr>
              <a:t>peut les classer en </a:t>
            </a:r>
            <a:r>
              <a:rPr sz="1200" dirty="0">
                <a:latin typeface="Arial"/>
                <a:cs typeface="Arial"/>
              </a:rPr>
              <a:t>2 </a:t>
            </a:r>
            <a:r>
              <a:rPr sz="1200" spc="-5" dirty="0">
                <a:latin typeface="Arial"/>
                <a:cs typeface="Arial"/>
              </a:rPr>
              <a:t>catégories</a:t>
            </a:r>
            <a:r>
              <a:rPr sz="1200" spc="10" dirty="0">
                <a:latin typeface="Arial"/>
                <a:cs typeface="Arial"/>
              </a:rPr>
              <a:t> </a:t>
            </a:r>
            <a:r>
              <a:rPr sz="1200" dirty="0">
                <a:latin typeface="Arial"/>
                <a:cs typeface="Arial"/>
              </a:rPr>
              <a:t>:</a:t>
            </a:r>
            <a:endParaRPr sz="1200">
              <a:latin typeface="Arial"/>
              <a:cs typeface="Arial"/>
            </a:endParaRPr>
          </a:p>
          <a:p>
            <a:pPr marL="459105" lvl="3" indent="-229235" algn="just">
              <a:lnSpc>
                <a:spcPts val="1405"/>
              </a:lnSpc>
              <a:spcBef>
                <a:spcPts val="295"/>
              </a:spcBef>
              <a:buFont typeface="Symbol"/>
              <a:buChar char=""/>
              <a:tabLst>
                <a:tab pos="459740" algn="l"/>
              </a:tabLst>
            </a:pPr>
            <a:r>
              <a:rPr sz="1200" b="1" dirty="0">
                <a:solidFill>
                  <a:srgbClr val="0000FF"/>
                </a:solidFill>
                <a:latin typeface="Arial"/>
                <a:cs typeface="Arial"/>
              </a:rPr>
              <a:t>Les bruits</a:t>
            </a:r>
            <a:r>
              <a:rPr sz="1200" b="1" spc="-5" dirty="0">
                <a:solidFill>
                  <a:srgbClr val="0000FF"/>
                </a:solidFill>
                <a:latin typeface="Arial"/>
                <a:cs typeface="Arial"/>
              </a:rPr>
              <a:t> externes</a:t>
            </a:r>
            <a:endParaRPr sz="1200">
              <a:latin typeface="Arial"/>
              <a:cs typeface="Arial"/>
            </a:endParaRPr>
          </a:p>
          <a:p>
            <a:pPr marL="452120" marR="1551305" algn="just">
              <a:lnSpc>
                <a:spcPts val="1380"/>
              </a:lnSpc>
              <a:spcBef>
                <a:spcPts val="60"/>
              </a:spcBef>
            </a:pPr>
            <a:r>
              <a:rPr sz="1200" dirty="0">
                <a:latin typeface="Arial"/>
                <a:cs typeface="Arial"/>
              </a:rPr>
              <a:t>Il </a:t>
            </a:r>
            <a:r>
              <a:rPr sz="1200" spc="-5" dirty="0">
                <a:latin typeface="Arial"/>
                <a:cs typeface="Arial"/>
              </a:rPr>
              <a:t>s’agit de rayonnements parasites captés par l’antenne ou par les  circuits eux-mêmes en cas de blindage insuffisant. Les principaux  </a:t>
            </a:r>
            <a:r>
              <a:rPr sz="1200" dirty="0">
                <a:latin typeface="Arial"/>
                <a:cs typeface="Arial"/>
              </a:rPr>
              <a:t>types </a:t>
            </a:r>
            <a:r>
              <a:rPr sz="1200" spc="-5" dirty="0">
                <a:latin typeface="Arial"/>
                <a:cs typeface="Arial"/>
              </a:rPr>
              <a:t>sont le </a:t>
            </a:r>
            <a:r>
              <a:rPr sz="1200" b="1" dirty="0">
                <a:latin typeface="Arial"/>
                <a:cs typeface="Arial"/>
              </a:rPr>
              <a:t>bruit </a:t>
            </a:r>
            <a:r>
              <a:rPr sz="1200" b="1" spc="-5" dirty="0">
                <a:latin typeface="Arial"/>
                <a:cs typeface="Arial"/>
              </a:rPr>
              <a:t>atmosphérique </a:t>
            </a:r>
            <a:r>
              <a:rPr sz="1200" spc="-5" dirty="0">
                <a:latin typeface="Arial"/>
                <a:cs typeface="Arial"/>
              </a:rPr>
              <a:t>(éclair d’orage prédominant  jusqu’à 15MHz), le </a:t>
            </a:r>
            <a:r>
              <a:rPr sz="1200" b="1" dirty="0">
                <a:latin typeface="Arial"/>
                <a:cs typeface="Arial"/>
              </a:rPr>
              <a:t>bruit galactique </a:t>
            </a:r>
            <a:r>
              <a:rPr sz="1200" spc="-5" dirty="0">
                <a:latin typeface="Arial"/>
                <a:cs typeface="Arial"/>
              </a:rPr>
              <a:t>et le </a:t>
            </a:r>
            <a:r>
              <a:rPr sz="1200" b="1" dirty="0">
                <a:latin typeface="Arial"/>
                <a:cs typeface="Arial"/>
              </a:rPr>
              <a:t>bruit industriel  </a:t>
            </a:r>
            <a:r>
              <a:rPr sz="1200" dirty="0">
                <a:latin typeface="Arial"/>
                <a:cs typeface="Arial"/>
              </a:rPr>
              <a:t>(moteurs, tubes</a:t>
            </a:r>
            <a:r>
              <a:rPr sz="1200" spc="-5" dirty="0">
                <a:latin typeface="Arial"/>
                <a:cs typeface="Arial"/>
              </a:rPr>
              <a:t> </a:t>
            </a:r>
            <a:r>
              <a:rPr sz="1200" dirty="0">
                <a:latin typeface="Arial"/>
                <a:cs typeface="Arial"/>
              </a:rPr>
              <a:t>fluorescents…).</a:t>
            </a:r>
            <a:endParaRPr sz="1200">
              <a:latin typeface="Arial"/>
              <a:cs typeface="Arial"/>
            </a:endParaRPr>
          </a:p>
          <a:p>
            <a:pPr marL="471805" marR="1547495" lvl="3" indent="-228600" algn="just">
              <a:lnSpc>
                <a:spcPts val="1370"/>
              </a:lnSpc>
              <a:spcBef>
                <a:spcPts val="1170"/>
              </a:spcBef>
              <a:buFont typeface="Symbol"/>
              <a:buChar char=""/>
              <a:tabLst>
                <a:tab pos="472440" algn="l"/>
              </a:tabLst>
            </a:pPr>
            <a:r>
              <a:rPr sz="1200" b="1" dirty="0">
                <a:solidFill>
                  <a:srgbClr val="0000FF"/>
                </a:solidFill>
                <a:latin typeface="Arial"/>
                <a:cs typeface="Arial"/>
              </a:rPr>
              <a:t>Les fluctuations liées à </a:t>
            </a:r>
            <a:r>
              <a:rPr sz="1200" b="1" spc="-5" dirty="0">
                <a:solidFill>
                  <a:srgbClr val="0000FF"/>
                </a:solidFill>
                <a:latin typeface="Arial"/>
                <a:cs typeface="Arial"/>
              </a:rPr>
              <a:t>l’origine microscopique </a:t>
            </a:r>
            <a:r>
              <a:rPr sz="1200" b="1" dirty="0">
                <a:solidFill>
                  <a:srgbClr val="0000FF"/>
                </a:solidFill>
                <a:latin typeface="Arial"/>
                <a:cs typeface="Arial"/>
              </a:rPr>
              <a:t>des  </a:t>
            </a:r>
            <a:r>
              <a:rPr sz="1200" b="1" spc="-5" dirty="0">
                <a:solidFill>
                  <a:srgbClr val="0000FF"/>
                </a:solidFill>
                <a:latin typeface="Arial"/>
                <a:cs typeface="Arial"/>
              </a:rPr>
              <a:t>phénomènes électriques</a:t>
            </a:r>
            <a:endParaRPr sz="1200">
              <a:latin typeface="Arial"/>
              <a:cs typeface="Arial"/>
            </a:endParaRPr>
          </a:p>
          <a:p>
            <a:pPr marL="464820" marR="1546225" algn="just">
              <a:lnSpc>
                <a:spcPts val="1380"/>
              </a:lnSpc>
            </a:pPr>
            <a:r>
              <a:rPr sz="1200" spc="-5" dirty="0">
                <a:latin typeface="Arial"/>
                <a:cs typeface="Arial"/>
              </a:rPr>
              <a:t>Les fluctuations intrinsèques des composants électroniques qui  échappent </a:t>
            </a:r>
            <a:r>
              <a:rPr sz="1200" dirty="0">
                <a:latin typeface="Arial"/>
                <a:cs typeface="Arial"/>
              </a:rPr>
              <a:t>à </a:t>
            </a:r>
            <a:r>
              <a:rPr sz="1200" spc="-5" dirty="0">
                <a:latin typeface="Arial"/>
                <a:cs typeface="Arial"/>
              </a:rPr>
              <a:t>l’utilisateur engendrent du </a:t>
            </a:r>
            <a:r>
              <a:rPr sz="1200" dirty="0">
                <a:latin typeface="Arial"/>
                <a:cs typeface="Arial"/>
              </a:rPr>
              <a:t>« </a:t>
            </a:r>
            <a:r>
              <a:rPr sz="1200" spc="-5" dirty="0">
                <a:latin typeface="Arial"/>
                <a:cs typeface="Arial"/>
              </a:rPr>
              <a:t>bruit ». </a:t>
            </a:r>
            <a:r>
              <a:rPr sz="1200" dirty="0">
                <a:latin typeface="Arial"/>
                <a:cs typeface="Arial"/>
              </a:rPr>
              <a:t>Il </a:t>
            </a:r>
            <a:r>
              <a:rPr sz="1200" spc="-5" dirty="0">
                <a:latin typeface="Arial"/>
                <a:cs typeface="Arial"/>
              </a:rPr>
              <a:t>peut être de  </a:t>
            </a:r>
            <a:r>
              <a:rPr sz="1200" dirty="0">
                <a:latin typeface="Arial"/>
                <a:cs typeface="Arial"/>
              </a:rPr>
              <a:t>type </a:t>
            </a:r>
            <a:r>
              <a:rPr sz="1200" b="1" dirty="0">
                <a:latin typeface="Arial"/>
                <a:cs typeface="Arial"/>
              </a:rPr>
              <a:t>bruit thermique </a:t>
            </a:r>
            <a:r>
              <a:rPr sz="1200" spc="-5" dirty="0">
                <a:latin typeface="Arial"/>
                <a:cs typeface="Arial"/>
              </a:rPr>
              <a:t>(lié </a:t>
            </a:r>
            <a:r>
              <a:rPr sz="1200" dirty="0">
                <a:latin typeface="Arial"/>
                <a:cs typeface="Arial"/>
              </a:rPr>
              <a:t>à </a:t>
            </a:r>
            <a:r>
              <a:rPr sz="1200" spc="-5" dirty="0">
                <a:latin typeface="Arial"/>
                <a:cs typeface="Arial"/>
              </a:rPr>
              <a:t>l’agitation thermique), </a:t>
            </a:r>
            <a:r>
              <a:rPr sz="1200" b="1" dirty="0">
                <a:latin typeface="Arial"/>
                <a:cs typeface="Arial"/>
              </a:rPr>
              <a:t>bruit de  grenaille </a:t>
            </a:r>
            <a:r>
              <a:rPr sz="1200" dirty="0">
                <a:latin typeface="Arial"/>
                <a:cs typeface="Arial"/>
              </a:rPr>
              <a:t>et </a:t>
            </a:r>
            <a:r>
              <a:rPr sz="1200" b="1" dirty="0">
                <a:latin typeface="Arial"/>
                <a:cs typeface="Arial"/>
              </a:rPr>
              <a:t>bruit de génération-recombinaison </a:t>
            </a:r>
            <a:r>
              <a:rPr sz="1200" spc="-5" dirty="0">
                <a:latin typeface="Arial"/>
                <a:cs typeface="Arial"/>
              </a:rPr>
              <a:t>(fluctuations au  niveau des porteurs</a:t>
            </a:r>
            <a:r>
              <a:rPr sz="1200" spc="5" dirty="0">
                <a:latin typeface="Arial"/>
                <a:cs typeface="Arial"/>
              </a:rPr>
              <a:t> </a:t>
            </a:r>
            <a:r>
              <a:rPr sz="1200" spc="-5" dirty="0">
                <a:latin typeface="Arial"/>
                <a:cs typeface="Arial"/>
              </a:rPr>
              <a:t>électrons-trous).</a:t>
            </a:r>
            <a:endParaRPr sz="1200">
              <a:latin typeface="Arial"/>
              <a:cs typeface="Arial"/>
            </a:endParaRPr>
          </a:p>
          <a:p>
            <a:pPr>
              <a:lnSpc>
                <a:spcPct val="100000"/>
              </a:lnSpc>
            </a:pPr>
            <a:endParaRPr sz="1100">
              <a:latin typeface="Arial"/>
              <a:cs typeface="Arial"/>
            </a:endParaRPr>
          </a:p>
          <a:p>
            <a:pPr marL="12700" marR="1533525">
              <a:lnSpc>
                <a:spcPts val="1380"/>
              </a:lnSpc>
            </a:pPr>
            <a:r>
              <a:rPr sz="1200" spc="-5" dirty="0">
                <a:latin typeface="Arial"/>
                <a:cs typeface="Arial"/>
              </a:rPr>
              <a:t>En définitive, le signal transporté x(t) est la somme du signal utile s(t), et  </a:t>
            </a:r>
            <a:r>
              <a:rPr sz="1200" dirty="0">
                <a:latin typeface="Arial"/>
                <a:cs typeface="Arial"/>
              </a:rPr>
              <a:t>du bruit rapporté n(t) : </a:t>
            </a:r>
            <a:r>
              <a:rPr sz="1200" b="1" dirty="0">
                <a:latin typeface="Arial"/>
                <a:cs typeface="Arial"/>
              </a:rPr>
              <a:t>x(t) = s(t) + n(t)</a:t>
            </a:r>
            <a:r>
              <a:rPr sz="1200" b="1" spc="-20" dirty="0">
                <a:latin typeface="Arial"/>
                <a:cs typeface="Arial"/>
              </a:rPr>
              <a:t> </a:t>
            </a:r>
            <a:r>
              <a:rPr sz="1200" dirty="0">
                <a:latin typeface="Arial"/>
                <a:cs typeface="Arial"/>
              </a:rPr>
              <a:t>.</a:t>
            </a:r>
            <a:endParaRPr sz="1200">
              <a:latin typeface="Arial"/>
              <a:cs typeface="Arial"/>
            </a:endParaRPr>
          </a:p>
          <a:p>
            <a:pPr marL="12700" marR="1532890">
              <a:lnSpc>
                <a:spcPts val="1380"/>
              </a:lnSpc>
            </a:pPr>
            <a:r>
              <a:rPr sz="1200" spc="-5" dirty="0">
                <a:latin typeface="Arial"/>
                <a:cs typeface="Arial"/>
              </a:rPr>
              <a:t>Une notion importante est celle de rapport signal/bruit, obtenu en </a:t>
            </a:r>
            <a:r>
              <a:rPr sz="1200" dirty="0">
                <a:latin typeface="Arial"/>
                <a:cs typeface="Arial"/>
              </a:rPr>
              <a:t>faisant  </a:t>
            </a:r>
            <a:r>
              <a:rPr sz="1200" spc="-5" dirty="0">
                <a:latin typeface="Arial"/>
                <a:cs typeface="Arial"/>
              </a:rPr>
              <a:t>le</a:t>
            </a:r>
            <a:r>
              <a:rPr sz="1200" spc="70" dirty="0">
                <a:latin typeface="Arial"/>
                <a:cs typeface="Arial"/>
              </a:rPr>
              <a:t> </a:t>
            </a:r>
            <a:r>
              <a:rPr sz="1200" spc="-5" dirty="0">
                <a:latin typeface="Arial"/>
                <a:cs typeface="Arial"/>
              </a:rPr>
              <a:t>rapport</a:t>
            </a:r>
            <a:r>
              <a:rPr sz="1200" spc="75" dirty="0">
                <a:latin typeface="Arial"/>
                <a:cs typeface="Arial"/>
              </a:rPr>
              <a:t> </a:t>
            </a:r>
            <a:r>
              <a:rPr sz="1200" spc="-5" dirty="0">
                <a:latin typeface="Arial"/>
                <a:cs typeface="Arial"/>
              </a:rPr>
              <a:t>des</a:t>
            </a:r>
            <a:r>
              <a:rPr sz="1200" spc="70" dirty="0">
                <a:latin typeface="Arial"/>
                <a:cs typeface="Arial"/>
              </a:rPr>
              <a:t> </a:t>
            </a:r>
            <a:r>
              <a:rPr sz="1200" spc="-5" dirty="0">
                <a:latin typeface="Arial"/>
                <a:cs typeface="Arial"/>
              </a:rPr>
              <a:t>puissances</a:t>
            </a:r>
            <a:r>
              <a:rPr sz="1200" spc="70" dirty="0">
                <a:latin typeface="Arial"/>
                <a:cs typeface="Arial"/>
              </a:rPr>
              <a:t> </a:t>
            </a:r>
            <a:r>
              <a:rPr sz="1200" spc="-5" dirty="0">
                <a:latin typeface="Arial"/>
                <a:cs typeface="Arial"/>
              </a:rPr>
              <a:t>moyennes</a:t>
            </a:r>
            <a:r>
              <a:rPr sz="1200" spc="75" dirty="0">
                <a:latin typeface="Arial"/>
                <a:cs typeface="Arial"/>
              </a:rPr>
              <a:t> </a:t>
            </a:r>
            <a:r>
              <a:rPr sz="1200" dirty="0">
                <a:latin typeface="Arial"/>
                <a:cs typeface="Arial"/>
              </a:rPr>
              <a:t>S</a:t>
            </a:r>
            <a:r>
              <a:rPr sz="1200" spc="70" dirty="0">
                <a:latin typeface="Arial"/>
                <a:cs typeface="Arial"/>
              </a:rPr>
              <a:t> </a:t>
            </a:r>
            <a:r>
              <a:rPr sz="1200" spc="-5" dirty="0">
                <a:latin typeface="Arial"/>
                <a:cs typeface="Arial"/>
              </a:rPr>
              <a:t>et</a:t>
            </a:r>
            <a:r>
              <a:rPr sz="1200" spc="70" dirty="0">
                <a:latin typeface="Arial"/>
                <a:cs typeface="Arial"/>
              </a:rPr>
              <a:t> </a:t>
            </a:r>
            <a:r>
              <a:rPr sz="1200" dirty="0">
                <a:latin typeface="Arial"/>
                <a:cs typeface="Arial"/>
              </a:rPr>
              <a:t>N</a:t>
            </a:r>
            <a:r>
              <a:rPr sz="1200" spc="70" dirty="0">
                <a:latin typeface="Arial"/>
                <a:cs typeface="Arial"/>
              </a:rPr>
              <a:t> </a:t>
            </a:r>
            <a:r>
              <a:rPr sz="1200" spc="-5" dirty="0">
                <a:latin typeface="Arial"/>
                <a:cs typeface="Arial"/>
              </a:rPr>
              <a:t>pour</a:t>
            </a:r>
            <a:r>
              <a:rPr sz="1200" spc="70" dirty="0">
                <a:latin typeface="Arial"/>
                <a:cs typeface="Arial"/>
              </a:rPr>
              <a:t> </a:t>
            </a:r>
            <a:r>
              <a:rPr sz="1200" spc="-5" dirty="0">
                <a:latin typeface="Arial"/>
                <a:cs typeface="Arial"/>
              </a:rPr>
              <a:t>une</a:t>
            </a:r>
            <a:r>
              <a:rPr sz="1200" spc="70" dirty="0">
                <a:latin typeface="Arial"/>
                <a:cs typeface="Arial"/>
              </a:rPr>
              <a:t> </a:t>
            </a:r>
            <a:r>
              <a:rPr sz="1200" spc="-5" dirty="0">
                <a:latin typeface="Arial"/>
                <a:cs typeface="Arial"/>
              </a:rPr>
              <a:t>même</a:t>
            </a:r>
            <a:r>
              <a:rPr sz="1200" spc="70" dirty="0">
                <a:latin typeface="Arial"/>
                <a:cs typeface="Arial"/>
              </a:rPr>
              <a:t> </a:t>
            </a:r>
            <a:r>
              <a:rPr sz="1200" spc="-5" dirty="0">
                <a:latin typeface="Arial"/>
                <a:cs typeface="Arial"/>
              </a:rPr>
              <a:t>impédance</a:t>
            </a:r>
            <a:endParaRPr sz="1200">
              <a:latin typeface="Arial"/>
              <a:cs typeface="Arial"/>
            </a:endParaRPr>
          </a:p>
        </p:txBody>
      </p:sp>
      <p:grpSp>
        <p:nvGrpSpPr>
          <p:cNvPr id="10" name="object 10"/>
          <p:cNvGrpSpPr/>
          <p:nvPr/>
        </p:nvGrpSpPr>
        <p:grpSpPr>
          <a:xfrm>
            <a:off x="2737104" y="3677411"/>
            <a:ext cx="2159635" cy="1191260"/>
            <a:chOff x="2737104" y="3677411"/>
            <a:chExt cx="2159635" cy="1191260"/>
          </a:xfrm>
        </p:grpSpPr>
        <p:sp>
          <p:nvSpPr>
            <p:cNvPr id="11" name="object 11"/>
            <p:cNvSpPr/>
            <p:nvPr/>
          </p:nvSpPr>
          <p:spPr>
            <a:xfrm>
              <a:off x="2741676" y="3681983"/>
              <a:ext cx="2150745" cy="1182370"/>
            </a:xfrm>
            <a:custGeom>
              <a:avLst/>
              <a:gdLst/>
              <a:ahLst/>
              <a:cxnLst/>
              <a:rect l="l" t="t" r="r" b="b"/>
              <a:pathLst>
                <a:path w="2150745" h="1182370">
                  <a:moveTo>
                    <a:pt x="0" y="1181861"/>
                  </a:moveTo>
                  <a:lnTo>
                    <a:pt x="2150364" y="1181861"/>
                  </a:lnTo>
                  <a:lnTo>
                    <a:pt x="2150364" y="0"/>
                  </a:lnTo>
                  <a:lnTo>
                    <a:pt x="0" y="0"/>
                  </a:lnTo>
                  <a:lnTo>
                    <a:pt x="0" y="1181861"/>
                  </a:lnTo>
                  <a:close/>
                </a:path>
              </a:pathLst>
            </a:custGeom>
            <a:ln w="9144">
              <a:solidFill>
                <a:srgbClr val="FF0000"/>
              </a:solidFill>
            </a:ln>
          </p:spPr>
          <p:txBody>
            <a:bodyPr wrap="square" lIns="0" tIns="0" rIns="0" bIns="0" rtlCol="0"/>
            <a:lstStyle/>
            <a:p>
              <a:endParaRPr/>
            </a:p>
          </p:txBody>
        </p:sp>
        <p:sp>
          <p:nvSpPr>
            <p:cNvPr id="12" name="object 12"/>
            <p:cNvSpPr/>
            <p:nvPr/>
          </p:nvSpPr>
          <p:spPr>
            <a:xfrm>
              <a:off x="2837688" y="3732272"/>
              <a:ext cx="1957577" cy="1079754"/>
            </a:xfrm>
            <a:prstGeom prst="rect">
              <a:avLst/>
            </a:prstGeom>
            <a:blipFill>
              <a:blip r:embed="rId3" cstate="print"/>
              <a:stretch>
                <a:fillRect/>
              </a:stretch>
            </a:blipFill>
          </p:spPr>
          <p:txBody>
            <a:bodyPr wrap="square" lIns="0" tIns="0" rIns="0" bIns="0" rtlCol="0"/>
            <a:lstStyle/>
            <a:p>
              <a:endParaRPr/>
            </a:p>
          </p:txBody>
        </p:sp>
      </p:grpSp>
      <p:grpSp>
        <p:nvGrpSpPr>
          <p:cNvPr id="13" name="object 13"/>
          <p:cNvGrpSpPr/>
          <p:nvPr/>
        </p:nvGrpSpPr>
        <p:grpSpPr>
          <a:xfrm>
            <a:off x="5642609" y="1471422"/>
            <a:ext cx="1344295" cy="882650"/>
            <a:chOff x="5642609" y="1471422"/>
            <a:chExt cx="1344295" cy="882650"/>
          </a:xfrm>
        </p:grpSpPr>
        <p:sp>
          <p:nvSpPr>
            <p:cNvPr id="14" name="object 14"/>
            <p:cNvSpPr/>
            <p:nvPr/>
          </p:nvSpPr>
          <p:spPr>
            <a:xfrm>
              <a:off x="5647181" y="1475994"/>
              <a:ext cx="1335405" cy="873760"/>
            </a:xfrm>
            <a:custGeom>
              <a:avLst/>
              <a:gdLst/>
              <a:ahLst/>
              <a:cxnLst/>
              <a:rect l="l" t="t" r="r" b="b"/>
              <a:pathLst>
                <a:path w="1335404" h="873760">
                  <a:moveTo>
                    <a:pt x="0" y="873251"/>
                  </a:moveTo>
                  <a:lnTo>
                    <a:pt x="1335023" y="873251"/>
                  </a:lnTo>
                  <a:lnTo>
                    <a:pt x="1335023" y="0"/>
                  </a:lnTo>
                  <a:lnTo>
                    <a:pt x="0" y="0"/>
                  </a:lnTo>
                  <a:lnTo>
                    <a:pt x="0" y="873251"/>
                  </a:lnTo>
                  <a:close/>
                </a:path>
              </a:pathLst>
            </a:custGeom>
            <a:ln w="9144">
              <a:solidFill>
                <a:srgbClr val="FF0000"/>
              </a:solidFill>
            </a:ln>
          </p:spPr>
          <p:txBody>
            <a:bodyPr wrap="square" lIns="0" tIns="0" rIns="0" bIns="0" rtlCol="0"/>
            <a:lstStyle/>
            <a:p>
              <a:endParaRPr/>
            </a:p>
          </p:txBody>
        </p:sp>
        <p:sp>
          <p:nvSpPr>
            <p:cNvPr id="15" name="object 15"/>
            <p:cNvSpPr/>
            <p:nvPr/>
          </p:nvSpPr>
          <p:spPr>
            <a:xfrm>
              <a:off x="5743955" y="1526286"/>
              <a:ext cx="1141476" cy="772664"/>
            </a:xfrm>
            <a:prstGeom prst="rect">
              <a:avLst/>
            </a:prstGeom>
            <a:blipFill>
              <a:blip r:embed="rId4" cstate="print"/>
              <a:stretch>
                <a:fillRect/>
              </a:stretch>
            </a:blipFill>
          </p:spPr>
          <p:txBody>
            <a:bodyPr wrap="square" lIns="0" tIns="0" rIns="0" bIns="0" rtlCol="0"/>
            <a:lstStyle/>
            <a:p>
              <a:endParaRPr/>
            </a:p>
          </p:txBody>
        </p:sp>
      </p:grpSp>
      <p:grpSp>
        <p:nvGrpSpPr>
          <p:cNvPr id="16" name="object 16"/>
          <p:cNvGrpSpPr/>
          <p:nvPr/>
        </p:nvGrpSpPr>
        <p:grpSpPr>
          <a:xfrm>
            <a:off x="5550408" y="6406896"/>
            <a:ext cx="1436370" cy="1173480"/>
            <a:chOff x="5550408" y="6406896"/>
            <a:chExt cx="1436370" cy="1173480"/>
          </a:xfrm>
        </p:grpSpPr>
        <p:sp>
          <p:nvSpPr>
            <p:cNvPr id="17" name="object 17"/>
            <p:cNvSpPr/>
            <p:nvPr/>
          </p:nvSpPr>
          <p:spPr>
            <a:xfrm>
              <a:off x="5554980" y="6411468"/>
              <a:ext cx="1427480" cy="1164590"/>
            </a:xfrm>
            <a:custGeom>
              <a:avLst/>
              <a:gdLst/>
              <a:ahLst/>
              <a:cxnLst/>
              <a:rect l="l" t="t" r="r" b="b"/>
              <a:pathLst>
                <a:path w="1427479" h="1164590">
                  <a:moveTo>
                    <a:pt x="0" y="1164335"/>
                  </a:moveTo>
                  <a:lnTo>
                    <a:pt x="1427226" y="1164335"/>
                  </a:lnTo>
                  <a:lnTo>
                    <a:pt x="1427226" y="0"/>
                  </a:lnTo>
                  <a:lnTo>
                    <a:pt x="0" y="0"/>
                  </a:lnTo>
                  <a:lnTo>
                    <a:pt x="0" y="1164335"/>
                  </a:lnTo>
                  <a:close/>
                </a:path>
              </a:pathLst>
            </a:custGeom>
            <a:ln w="9144">
              <a:solidFill>
                <a:srgbClr val="FF0000"/>
              </a:solidFill>
            </a:ln>
          </p:spPr>
          <p:txBody>
            <a:bodyPr wrap="square" lIns="0" tIns="0" rIns="0" bIns="0" rtlCol="0"/>
            <a:lstStyle/>
            <a:p>
              <a:endParaRPr/>
            </a:p>
          </p:txBody>
        </p:sp>
        <p:sp>
          <p:nvSpPr>
            <p:cNvPr id="18" name="object 18"/>
            <p:cNvSpPr/>
            <p:nvPr/>
          </p:nvSpPr>
          <p:spPr>
            <a:xfrm>
              <a:off x="5596128" y="6452611"/>
              <a:ext cx="1343405" cy="1082040"/>
            </a:xfrm>
            <a:prstGeom prst="rect">
              <a:avLst/>
            </a:prstGeom>
            <a:blipFill>
              <a:blip r:embed="rId5" cstate="print"/>
              <a:stretch>
                <a:fillRect/>
              </a:stretch>
            </a:blipFill>
          </p:spPr>
          <p:txBody>
            <a:bodyPr wrap="square" lIns="0" tIns="0" rIns="0" bIns="0" rtlCol="0"/>
            <a:lstStyle/>
            <a:p>
              <a:endParaRPr/>
            </a:p>
          </p:txBody>
        </p:sp>
      </p:grpSp>
      <p:grpSp>
        <p:nvGrpSpPr>
          <p:cNvPr id="19" name="object 19"/>
          <p:cNvGrpSpPr/>
          <p:nvPr/>
        </p:nvGrpSpPr>
        <p:grpSpPr>
          <a:xfrm>
            <a:off x="5546597" y="7708392"/>
            <a:ext cx="1435735" cy="1095375"/>
            <a:chOff x="5546597" y="7708392"/>
            <a:chExt cx="1435735" cy="1095375"/>
          </a:xfrm>
        </p:grpSpPr>
        <p:sp>
          <p:nvSpPr>
            <p:cNvPr id="20" name="object 20"/>
            <p:cNvSpPr/>
            <p:nvPr/>
          </p:nvSpPr>
          <p:spPr>
            <a:xfrm>
              <a:off x="5551169" y="7712964"/>
              <a:ext cx="1426845" cy="1085850"/>
            </a:xfrm>
            <a:custGeom>
              <a:avLst/>
              <a:gdLst/>
              <a:ahLst/>
              <a:cxnLst/>
              <a:rect l="l" t="t" r="r" b="b"/>
              <a:pathLst>
                <a:path w="1426845" h="1085850">
                  <a:moveTo>
                    <a:pt x="0" y="1085850"/>
                  </a:moveTo>
                  <a:lnTo>
                    <a:pt x="1426464" y="1085850"/>
                  </a:lnTo>
                  <a:lnTo>
                    <a:pt x="1426464" y="0"/>
                  </a:lnTo>
                  <a:lnTo>
                    <a:pt x="0" y="0"/>
                  </a:lnTo>
                  <a:lnTo>
                    <a:pt x="0" y="1085850"/>
                  </a:lnTo>
                  <a:close/>
                </a:path>
              </a:pathLst>
            </a:custGeom>
            <a:ln w="9144">
              <a:solidFill>
                <a:srgbClr val="FF0000"/>
              </a:solidFill>
            </a:ln>
          </p:spPr>
          <p:txBody>
            <a:bodyPr wrap="square" lIns="0" tIns="0" rIns="0" bIns="0" rtlCol="0"/>
            <a:lstStyle/>
            <a:p>
              <a:endParaRPr/>
            </a:p>
          </p:txBody>
        </p:sp>
        <p:sp>
          <p:nvSpPr>
            <p:cNvPr id="21" name="object 21"/>
            <p:cNvSpPr/>
            <p:nvPr/>
          </p:nvSpPr>
          <p:spPr>
            <a:xfrm>
              <a:off x="5610605" y="7763256"/>
              <a:ext cx="1307592" cy="984504"/>
            </a:xfrm>
            <a:prstGeom prst="rect">
              <a:avLst/>
            </a:prstGeom>
            <a:blipFill>
              <a:blip r:embed="rId6" cstate="print"/>
              <a:stretch>
                <a:fillRect/>
              </a:stretch>
            </a:blipFill>
          </p:spPr>
          <p:txBody>
            <a:bodyPr wrap="square" lIns="0" tIns="0" rIns="0" bIns="0" rtlCol="0"/>
            <a:lstStyle/>
            <a:p>
              <a:endParaRPr/>
            </a:p>
          </p:txBody>
        </p:sp>
      </p:grpSp>
      <p:grpSp>
        <p:nvGrpSpPr>
          <p:cNvPr id="22" name="object 22"/>
          <p:cNvGrpSpPr/>
          <p:nvPr/>
        </p:nvGrpSpPr>
        <p:grpSpPr>
          <a:xfrm>
            <a:off x="5546597" y="8932926"/>
            <a:ext cx="1435735" cy="1026794"/>
            <a:chOff x="5546597" y="8932926"/>
            <a:chExt cx="1435735" cy="1026794"/>
          </a:xfrm>
        </p:grpSpPr>
        <p:sp>
          <p:nvSpPr>
            <p:cNvPr id="23" name="object 23"/>
            <p:cNvSpPr/>
            <p:nvPr/>
          </p:nvSpPr>
          <p:spPr>
            <a:xfrm>
              <a:off x="5551169" y="8937498"/>
              <a:ext cx="1426845" cy="1017269"/>
            </a:xfrm>
            <a:custGeom>
              <a:avLst/>
              <a:gdLst/>
              <a:ahLst/>
              <a:cxnLst/>
              <a:rect l="l" t="t" r="r" b="b"/>
              <a:pathLst>
                <a:path w="1426845" h="1017270">
                  <a:moveTo>
                    <a:pt x="0" y="1017269"/>
                  </a:moveTo>
                  <a:lnTo>
                    <a:pt x="1426464" y="1017269"/>
                  </a:lnTo>
                  <a:lnTo>
                    <a:pt x="1426464" y="0"/>
                  </a:lnTo>
                  <a:lnTo>
                    <a:pt x="0" y="0"/>
                  </a:lnTo>
                  <a:lnTo>
                    <a:pt x="0" y="1017269"/>
                  </a:lnTo>
                  <a:close/>
                </a:path>
              </a:pathLst>
            </a:custGeom>
            <a:ln w="9144">
              <a:solidFill>
                <a:srgbClr val="FF0000"/>
              </a:solidFill>
            </a:ln>
          </p:spPr>
          <p:txBody>
            <a:bodyPr wrap="square" lIns="0" tIns="0" rIns="0" bIns="0" rtlCol="0"/>
            <a:lstStyle/>
            <a:p>
              <a:endParaRPr/>
            </a:p>
          </p:txBody>
        </p:sp>
        <p:sp>
          <p:nvSpPr>
            <p:cNvPr id="24" name="object 24"/>
            <p:cNvSpPr/>
            <p:nvPr/>
          </p:nvSpPr>
          <p:spPr>
            <a:xfrm>
              <a:off x="5610605" y="8988548"/>
              <a:ext cx="1307592" cy="902207"/>
            </a:xfrm>
            <a:prstGeom prst="rect">
              <a:avLst/>
            </a:prstGeom>
            <a:blipFill>
              <a:blip r:embed="rId7" cstate="print"/>
              <a:stretch>
                <a:fillRect/>
              </a:stretch>
            </a:blipFill>
          </p:spPr>
          <p:txBody>
            <a:bodyPr wrap="square" lIns="0" tIns="0" rIns="0" bIns="0" rtlCol="0"/>
            <a:lstStyle/>
            <a:p>
              <a:endParaRPr/>
            </a:p>
          </p:txBody>
        </p:sp>
      </p:grpSp>
      <p:sp>
        <p:nvSpPr>
          <p:cNvPr id="25" name="object 25"/>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26" name="object 26"/>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7</a:t>
            </a:fld>
            <a:r>
              <a:rPr spc="-5" dirty="0"/>
              <a:t>/30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758" y="449067"/>
            <a:ext cx="969644"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AIX-MARSEILLE</a:t>
            </a:r>
            <a:endParaRPr sz="900">
              <a:latin typeface="Comic Sans MS"/>
              <a:cs typeface="Comic Sans MS"/>
            </a:endParaRPr>
          </a:p>
        </p:txBody>
      </p:sp>
      <p:sp>
        <p:nvSpPr>
          <p:cNvPr id="3" name="object 3"/>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4" name="object 4"/>
          <p:cNvSpPr txBox="1"/>
          <p:nvPr/>
        </p:nvSpPr>
        <p:spPr>
          <a:xfrm>
            <a:off x="6006338" y="449067"/>
            <a:ext cx="9518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00FF"/>
                </a:solidFill>
                <a:latin typeface="Comic Sans MS"/>
                <a:cs typeface="Comic Sans MS"/>
              </a:rPr>
              <a:t>ELECTRONIQUE</a:t>
            </a:r>
            <a:endParaRPr sz="900">
              <a:latin typeface="Comic Sans MS"/>
              <a:cs typeface="Comic Sans MS"/>
            </a:endParaRPr>
          </a:p>
        </p:txBody>
      </p:sp>
      <p:sp>
        <p:nvSpPr>
          <p:cNvPr id="5" name="object 5"/>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6" name="object 6"/>
          <p:cNvSpPr txBox="1"/>
          <p:nvPr/>
        </p:nvSpPr>
        <p:spPr>
          <a:xfrm>
            <a:off x="527558" y="658617"/>
            <a:ext cx="6506209" cy="1376680"/>
          </a:xfrm>
          <a:prstGeom prst="rect">
            <a:avLst/>
          </a:prstGeom>
        </p:spPr>
        <p:txBody>
          <a:bodyPr vert="horz" wrap="square" lIns="0" tIns="24765" rIns="0" bIns="0" rtlCol="0">
            <a:spAutoFit/>
          </a:bodyPr>
          <a:lstStyle/>
          <a:p>
            <a:pPr marL="12700" marR="5080" algn="just">
              <a:lnSpc>
                <a:spcPts val="1380"/>
              </a:lnSpc>
              <a:spcBef>
                <a:spcPts val="195"/>
              </a:spcBef>
            </a:pPr>
            <a:r>
              <a:rPr sz="1200" spc="-5" dirty="0">
                <a:latin typeface="Arial"/>
                <a:cs typeface="Arial"/>
              </a:rPr>
              <a:t>En radiocommunication, du côté de l’émetteur la puissance du signal est élevée, donc  normalement très supérieure </a:t>
            </a:r>
            <a:r>
              <a:rPr sz="1200" dirty="0">
                <a:latin typeface="Arial"/>
                <a:cs typeface="Arial"/>
              </a:rPr>
              <a:t>à </a:t>
            </a:r>
            <a:r>
              <a:rPr sz="1200" spc="-5" dirty="0">
                <a:latin typeface="Arial"/>
                <a:cs typeface="Arial"/>
              </a:rPr>
              <a:t>celle du bruit. </a:t>
            </a:r>
            <a:r>
              <a:rPr sz="1200" dirty="0">
                <a:latin typeface="Arial"/>
                <a:cs typeface="Arial"/>
              </a:rPr>
              <a:t>Par </a:t>
            </a:r>
            <a:r>
              <a:rPr sz="1200" spc="-5" dirty="0">
                <a:latin typeface="Arial"/>
                <a:cs typeface="Arial"/>
              </a:rPr>
              <a:t>contre </a:t>
            </a:r>
            <a:r>
              <a:rPr sz="1200" dirty="0">
                <a:latin typeface="Arial"/>
                <a:cs typeface="Arial"/>
              </a:rPr>
              <a:t>à </a:t>
            </a:r>
            <a:r>
              <a:rPr sz="1200" spc="-5" dirty="0">
                <a:latin typeface="Arial"/>
                <a:cs typeface="Arial"/>
              </a:rPr>
              <a:t>l’entrée du récepteur, le signal  provenant de l’émetteur est </a:t>
            </a:r>
            <a:r>
              <a:rPr sz="1200" dirty="0">
                <a:latin typeface="Arial"/>
                <a:cs typeface="Arial"/>
              </a:rPr>
              <a:t>très faible, </a:t>
            </a:r>
            <a:r>
              <a:rPr sz="1200" spc="-5" dirty="0">
                <a:latin typeface="Arial"/>
                <a:cs typeface="Arial"/>
              </a:rPr>
              <a:t>et donc proportionnellement, c’est là que le bruit est le  plus gênant.</a:t>
            </a:r>
            <a:endParaRPr sz="1200">
              <a:latin typeface="Arial"/>
              <a:cs typeface="Arial"/>
            </a:endParaRPr>
          </a:p>
          <a:p>
            <a:pPr marL="12700" marR="5080" algn="just">
              <a:lnSpc>
                <a:spcPts val="1380"/>
              </a:lnSpc>
              <a:spcBef>
                <a:spcPts val="920"/>
              </a:spcBef>
            </a:pPr>
            <a:r>
              <a:rPr sz="1200" spc="-5" dirty="0">
                <a:latin typeface="Arial"/>
                <a:cs typeface="Arial"/>
              </a:rPr>
              <a:t>Pour un récepteur radio, le constructeur renseigne sur la qualité de réception de l’appareil avec  le paramètre </a:t>
            </a:r>
            <a:r>
              <a:rPr sz="1200" b="1" spc="-5" dirty="0">
                <a:latin typeface="Arial"/>
                <a:cs typeface="Arial"/>
              </a:rPr>
              <a:t>SINAD </a:t>
            </a:r>
            <a:r>
              <a:rPr sz="1200" spc="-5" dirty="0">
                <a:latin typeface="Arial"/>
                <a:cs typeface="Arial"/>
              </a:rPr>
              <a:t>(</a:t>
            </a:r>
            <a:r>
              <a:rPr sz="1200" b="1" spc="-5" dirty="0">
                <a:latin typeface="Arial"/>
                <a:cs typeface="Arial"/>
              </a:rPr>
              <a:t>SI</a:t>
            </a:r>
            <a:r>
              <a:rPr sz="1200" spc="-5" dirty="0">
                <a:latin typeface="Arial"/>
                <a:cs typeface="Arial"/>
              </a:rPr>
              <a:t>gnal </a:t>
            </a:r>
            <a:r>
              <a:rPr sz="1200" b="1" spc="-5" dirty="0">
                <a:latin typeface="Arial"/>
                <a:cs typeface="Arial"/>
              </a:rPr>
              <a:t>N</a:t>
            </a:r>
            <a:r>
              <a:rPr sz="1200" spc="-5" dirty="0">
                <a:latin typeface="Arial"/>
                <a:cs typeface="Arial"/>
              </a:rPr>
              <a:t>oise </a:t>
            </a:r>
            <a:r>
              <a:rPr sz="1200" b="1" spc="-5" dirty="0">
                <a:latin typeface="Arial"/>
                <a:cs typeface="Arial"/>
              </a:rPr>
              <a:t>A</a:t>
            </a:r>
            <a:r>
              <a:rPr sz="1200" spc="-5" dirty="0">
                <a:latin typeface="Arial"/>
                <a:cs typeface="Arial"/>
              </a:rPr>
              <a:t>nd </a:t>
            </a:r>
            <a:r>
              <a:rPr sz="1200" b="1" spc="-5" dirty="0">
                <a:latin typeface="Arial"/>
                <a:cs typeface="Arial"/>
              </a:rPr>
              <a:t>D</a:t>
            </a:r>
            <a:r>
              <a:rPr sz="1200" spc="-5" dirty="0">
                <a:latin typeface="Arial"/>
                <a:cs typeface="Arial"/>
              </a:rPr>
              <a:t>istorsion), qui correspond au rapport entre la  puissance utile du signal et la puissance due aux bruits internes du récepteur, exprimé en</a:t>
            </a:r>
            <a:r>
              <a:rPr sz="1200" spc="55" dirty="0">
                <a:latin typeface="Arial"/>
                <a:cs typeface="Arial"/>
              </a:rPr>
              <a:t> </a:t>
            </a:r>
            <a:r>
              <a:rPr sz="1200" spc="-5" dirty="0">
                <a:latin typeface="Arial"/>
                <a:cs typeface="Arial"/>
              </a:rPr>
              <a:t>dB.</a:t>
            </a:r>
            <a:endParaRPr sz="1200">
              <a:latin typeface="Arial"/>
              <a:cs typeface="Arial"/>
            </a:endParaRPr>
          </a:p>
        </p:txBody>
      </p:sp>
      <p:sp>
        <p:nvSpPr>
          <p:cNvPr id="7" name="object 7"/>
          <p:cNvSpPr txBox="1"/>
          <p:nvPr/>
        </p:nvSpPr>
        <p:spPr>
          <a:xfrm>
            <a:off x="527558" y="3859553"/>
            <a:ext cx="6505575" cy="1116330"/>
          </a:xfrm>
          <a:prstGeom prst="rect">
            <a:avLst/>
          </a:prstGeom>
        </p:spPr>
        <p:txBody>
          <a:bodyPr vert="horz" wrap="square" lIns="0" tIns="102870" rIns="0" bIns="0" rtlCol="0">
            <a:spAutoFit/>
          </a:bodyPr>
          <a:lstStyle/>
          <a:p>
            <a:pPr marL="12700">
              <a:lnSpc>
                <a:spcPct val="100000"/>
              </a:lnSpc>
              <a:spcBef>
                <a:spcPts val="810"/>
              </a:spcBef>
            </a:pPr>
            <a:r>
              <a:rPr sz="1400" b="1" u="heavy" spc="-10" dirty="0">
                <a:solidFill>
                  <a:srgbClr val="0000FF"/>
                </a:solidFill>
                <a:uFill>
                  <a:solidFill>
                    <a:srgbClr val="0000FF"/>
                  </a:solidFill>
                </a:uFill>
                <a:latin typeface="Comic Sans MS"/>
                <a:cs typeface="Comic Sans MS"/>
              </a:rPr>
              <a:t>B.3.3 Source</a:t>
            </a:r>
            <a:r>
              <a:rPr sz="1400" b="1" u="heavy" dirty="0">
                <a:solidFill>
                  <a:srgbClr val="0000FF"/>
                </a:solidFill>
                <a:uFill>
                  <a:solidFill>
                    <a:srgbClr val="0000FF"/>
                  </a:solidFill>
                </a:uFill>
                <a:latin typeface="Comic Sans MS"/>
                <a:cs typeface="Comic Sans MS"/>
              </a:rPr>
              <a:t> </a:t>
            </a:r>
            <a:r>
              <a:rPr sz="1400" b="1" u="heavy" spc="-10" dirty="0">
                <a:solidFill>
                  <a:srgbClr val="0000FF"/>
                </a:solidFill>
                <a:uFill>
                  <a:solidFill>
                    <a:srgbClr val="0000FF"/>
                  </a:solidFill>
                </a:uFill>
                <a:latin typeface="Comic Sans MS"/>
                <a:cs typeface="Comic Sans MS"/>
              </a:rPr>
              <a:t>d’information</a:t>
            </a:r>
            <a:endParaRPr sz="1400">
              <a:latin typeface="Comic Sans MS"/>
              <a:cs typeface="Comic Sans MS"/>
            </a:endParaRPr>
          </a:p>
          <a:p>
            <a:pPr marL="12700" marR="5080">
              <a:lnSpc>
                <a:spcPts val="1380"/>
              </a:lnSpc>
              <a:spcBef>
                <a:spcPts val="710"/>
              </a:spcBef>
            </a:pPr>
            <a:r>
              <a:rPr sz="1200" spc="-5" dirty="0">
                <a:latin typeface="Arial"/>
                <a:cs typeface="Arial"/>
              </a:rPr>
              <a:t>Un message sonore (voie, musique) est constitué d’une variation de pression de l’air. Avant  </a:t>
            </a:r>
            <a:r>
              <a:rPr sz="1200" dirty="0">
                <a:latin typeface="Arial"/>
                <a:cs typeface="Arial"/>
              </a:rPr>
              <a:t>toute transmission, </a:t>
            </a:r>
            <a:r>
              <a:rPr sz="1200" spc="-5" dirty="0">
                <a:latin typeface="Arial"/>
                <a:cs typeface="Arial"/>
              </a:rPr>
              <a:t>il </a:t>
            </a:r>
            <a:r>
              <a:rPr sz="1200" dirty="0">
                <a:latin typeface="Arial"/>
                <a:cs typeface="Arial"/>
              </a:rPr>
              <a:t>faut </a:t>
            </a:r>
            <a:r>
              <a:rPr sz="1200" spc="-5" dirty="0">
                <a:latin typeface="Arial"/>
                <a:cs typeface="Arial"/>
              </a:rPr>
              <a:t>donc convertir le message en un signal sous </a:t>
            </a:r>
            <a:r>
              <a:rPr sz="1200" dirty="0">
                <a:latin typeface="Arial"/>
                <a:cs typeface="Arial"/>
              </a:rPr>
              <a:t>forme </a:t>
            </a:r>
            <a:r>
              <a:rPr sz="1200" spc="-5" dirty="0">
                <a:latin typeface="Arial"/>
                <a:cs typeface="Arial"/>
              </a:rPr>
              <a:t>électrique.</a:t>
            </a:r>
            <a:endParaRPr sz="1200">
              <a:latin typeface="Arial"/>
              <a:cs typeface="Arial"/>
            </a:endParaRPr>
          </a:p>
          <a:p>
            <a:pPr marL="12700" marR="5715">
              <a:lnSpc>
                <a:spcPts val="1380"/>
              </a:lnSpc>
            </a:pPr>
            <a:r>
              <a:rPr sz="1200" spc="-5" dirty="0">
                <a:latin typeface="Arial"/>
                <a:cs typeface="Arial"/>
              </a:rPr>
              <a:t>Que se soit le message d’origine ou le signal traduit, ils évoluent </a:t>
            </a:r>
            <a:r>
              <a:rPr sz="1200" dirty="0">
                <a:latin typeface="Arial"/>
                <a:cs typeface="Arial"/>
              </a:rPr>
              <a:t>à </a:t>
            </a:r>
            <a:r>
              <a:rPr sz="1200" spc="-5" dirty="0">
                <a:latin typeface="Arial"/>
                <a:cs typeface="Arial"/>
              </a:rPr>
              <a:t>l’intérieur d’un intervalle de  </a:t>
            </a:r>
            <a:r>
              <a:rPr sz="1200" dirty="0">
                <a:latin typeface="Arial"/>
                <a:cs typeface="Arial"/>
              </a:rPr>
              <a:t>fréquences </a:t>
            </a:r>
            <a:r>
              <a:rPr sz="1200" b="1" dirty="0">
                <a:latin typeface="Arial"/>
                <a:cs typeface="Arial"/>
              </a:rPr>
              <a:t>[f1,f2]</a:t>
            </a:r>
            <a:r>
              <a:rPr sz="1200" dirty="0">
                <a:latin typeface="Arial"/>
                <a:cs typeface="Arial"/>
              </a:rPr>
              <a:t>, </a:t>
            </a:r>
            <a:r>
              <a:rPr sz="1200" spc="-5" dirty="0">
                <a:latin typeface="Arial"/>
                <a:cs typeface="Arial"/>
              </a:rPr>
              <a:t>c’est la densité</a:t>
            </a:r>
            <a:r>
              <a:rPr sz="1200" dirty="0">
                <a:latin typeface="Arial"/>
                <a:cs typeface="Arial"/>
              </a:rPr>
              <a:t> </a:t>
            </a:r>
            <a:r>
              <a:rPr sz="1200" spc="-5" dirty="0">
                <a:latin typeface="Arial"/>
                <a:cs typeface="Arial"/>
              </a:rPr>
              <a:t>spectrale.</a:t>
            </a:r>
            <a:endParaRPr sz="1200">
              <a:latin typeface="Arial"/>
              <a:cs typeface="Arial"/>
            </a:endParaRPr>
          </a:p>
        </p:txBody>
      </p:sp>
      <p:sp>
        <p:nvSpPr>
          <p:cNvPr id="8" name="object 8"/>
          <p:cNvSpPr txBox="1"/>
          <p:nvPr/>
        </p:nvSpPr>
        <p:spPr>
          <a:xfrm>
            <a:off x="476758" y="6327134"/>
            <a:ext cx="6646545" cy="2741930"/>
          </a:xfrm>
          <a:prstGeom prst="rect">
            <a:avLst/>
          </a:prstGeom>
        </p:spPr>
        <p:txBody>
          <a:bodyPr vert="horz" wrap="square" lIns="0" tIns="12700" rIns="0" bIns="0" rtlCol="0">
            <a:spAutoFit/>
          </a:bodyPr>
          <a:lstStyle/>
          <a:p>
            <a:pPr marL="63500" algn="just">
              <a:lnSpc>
                <a:spcPts val="1410"/>
              </a:lnSpc>
              <a:spcBef>
                <a:spcPts val="100"/>
              </a:spcBef>
            </a:pPr>
            <a:r>
              <a:rPr sz="1200" spc="-5" dirty="0">
                <a:latin typeface="Arial"/>
                <a:cs typeface="Arial"/>
              </a:rPr>
              <a:t>Dans</a:t>
            </a:r>
            <a:r>
              <a:rPr sz="1200" spc="204" dirty="0">
                <a:latin typeface="Arial"/>
                <a:cs typeface="Arial"/>
              </a:rPr>
              <a:t> </a:t>
            </a:r>
            <a:r>
              <a:rPr sz="1200" spc="-5" dirty="0">
                <a:latin typeface="Arial"/>
                <a:cs typeface="Arial"/>
              </a:rPr>
              <a:t>le</a:t>
            </a:r>
            <a:r>
              <a:rPr sz="1200" spc="204" dirty="0">
                <a:latin typeface="Arial"/>
                <a:cs typeface="Arial"/>
              </a:rPr>
              <a:t> </a:t>
            </a:r>
            <a:r>
              <a:rPr sz="1200" spc="-5" dirty="0">
                <a:latin typeface="Arial"/>
                <a:cs typeface="Arial"/>
              </a:rPr>
              <a:t>cas</a:t>
            </a:r>
            <a:r>
              <a:rPr sz="1200" spc="204" dirty="0">
                <a:latin typeface="Arial"/>
                <a:cs typeface="Arial"/>
              </a:rPr>
              <a:t> </a:t>
            </a:r>
            <a:r>
              <a:rPr sz="1200" spc="-5" dirty="0">
                <a:latin typeface="Arial"/>
                <a:cs typeface="Arial"/>
              </a:rPr>
              <a:t>de</a:t>
            </a:r>
            <a:r>
              <a:rPr sz="1200" spc="204" dirty="0">
                <a:latin typeface="Arial"/>
                <a:cs typeface="Arial"/>
              </a:rPr>
              <a:t> </a:t>
            </a:r>
            <a:r>
              <a:rPr sz="1200" spc="-5" dirty="0">
                <a:latin typeface="Arial"/>
                <a:cs typeface="Arial"/>
              </a:rPr>
              <a:t>la</a:t>
            </a:r>
            <a:r>
              <a:rPr sz="1200" spc="210" dirty="0">
                <a:latin typeface="Arial"/>
                <a:cs typeface="Arial"/>
              </a:rPr>
              <a:t> </a:t>
            </a:r>
            <a:r>
              <a:rPr sz="1200" spc="-5" dirty="0">
                <a:latin typeface="Arial"/>
                <a:cs typeface="Arial"/>
              </a:rPr>
              <a:t>transmission</a:t>
            </a:r>
            <a:r>
              <a:rPr sz="1200" spc="204" dirty="0">
                <a:latin typeface="Arial"/>
                <a:cs typeface="Arial"/>
              </a:rPr>
              <a:t> </a:t>
            </a:r>
            <a:r>
              <a:rPr sz="1200" spc="-5" dirty="0">
                <a:latin typeface="Arial"/>
                <a:cs typeface="Arial"/>
              </a:rPr>
              <a:t>d’un</a:t>
            </a:r>
            <a:r>
              <a:rPr sz="1200" spc="204" dirty="0">
                <a:latin typeface="Arial"/>
                <a:cs typeface="Arial"/>
              </a:rPr>
              <a:t> </a:t>
            </a:r>
            <a:r>
              <a:rPr sz="1200" spc="-5" dirty="0">
                <a:latin typeface="Arial"/>
                <a:cs typeface="Arial"/>
              </a:rPr>
              <a:t>message</a:t>
            </a:r>
            <a:r>
              <a:rPr sz="1200" spc="204" dirty="0">
                <a:latin typeface="Arial"/>
                <a:cs typeface="Arial"/>
              </a:rPr>
              <a:t> </a:t>
            </a:r>
            <a:r>
              <a:rPr sz="1200" spc="-5" dirty="0">
                <a:latin typeface="Arial"/>
                <a:cs typeface="Arial"/>
              </a:rPr>
              <a:t>sonore</a:t>
            </a:r>
            <a:r>
              <a:rPr sz="1200" spc="200" dirty="0">
                <a:latin typeface="Arial"/>
                <a:cs typeface="Arial"/>
              </a:rPr>
              <a:t> </a:t>
            </a:r>
            <a:r>
              <a:rPr sz="1200" spc="-5" dirty="0">
                <a:latin typeface="Arial"/>
                <a:cs typeface="Arial"/>
              </a:rPr>
              <a:t>en</a:t>
            </a:r>
            <a:r>
              <a:rPr sz="1200" spc="204" dirty="0">
                <a:latin typeface="Arial"/>
                <a:cs typeface="Arial"/>
              </a:rPr>
              <a:t> </a:t>
            </a:r>
            <a:r>
              <a:rPr sz="1200" dirty="0">
                <a:latin typeface="Arial"/>
                <a:cs typeface="Arial"/>
              </a:rPr>
              <a:t>«</a:t>
            </a:r>
            <a:r>
              <a:rPr sz="1200" spc="-5" dirty="0">
                <a:latin typeface="Arial"/>
                <a:cs typeface="Arial"/>
              </a:rPr>
              <a:t> haute-fidélité</a:t>
            </a:r>
            <a:r>
              <a:rPr sz="1200" dirty="0">
                <a:latin typeface="Arial"/>
                <a:cs typeface="Arial"/>
              </a:rPr>
              <a:t> </a:t>
            </a:r>
            <a:r>
              <a:rPr sz="1200" spc="-5" dirty="0">
                <a:latin typeface="Arial"/>
                <a:cs typeface="Arial"/>
              </a:rPr>
              <a:t>»,</a:t>
            </a:r>
            <a:r>
              <a:rPr sz="1200" spc="200" dirty="0">
                <a:latin typeface="Arial"/>
                <a:cs typeface="Arial"/>
              </a:rPr>
              <a:t> </a:t>
            </a:r>
            <a:r>
              <a:rPr sz="1200" spc="-5" dirty="0">
                <a:latin typeface="Arial"/>
                <a:cs typeface="Arial"/>
              </a:rPr>
              <a:t>l’intervalle</a:t>
            </a:r>
            <a:r>
              <a:rPr sz="1200" spc="220" dirty="0">
                <a:latin typeface="Arial"/>
                <a:cs typeface="Arial"/>
              </a:rPr>
              <a:t> </a:t>
            </a:r>
            <a:r>
              <a:rPr sz="1200" b="1" dirty="0">
                <a:latin typeface="Arial"/>
                <a:cs typeface="Arial"/>
              </a:rPr>
              <a:t>[f1,f2]</a:t>
            </a:r>
            <a:endParaRPr sz="1200">
              <a:latin typeface="Arial"/>
              <a:cs typeface="Arial"/>
            </a:endParaRPr>
          </a:p>
          <a:p>
            <a:pPr marL="63500" algn="just">
              <a:lnSpc>
                <a:spcPts val="1380"/>
              </a:lnSpc>
            </a:pPr>
            <a:r>
              <a:rPr sz="1200" spc="-5" dirty="0">
                <a:latin typeface="Arial"/>
                <a:cs typeface="Arial"/>
              </a:rPr>
              <a:t>couvrira la </a:t>
            </a:r>
            <a:r>
              <a:rPr sz="1200" dirty="0">
                <a:latin typeface="Arial"/>
                <a:cs typeface="Arial"/>
              </a:rPr>
              <a:t>totalité </a:t>
            </a:r>
            <a:r>
              <a:rPr sz="1200" spc="-5" dirty="0">
                <a:latin typeface="Arial"/>
                <a:cs typeface="Arial"/>
              </a:rPr>
              <a:t>de la bande caractérisant une audition humaine </a:t>
            </a:r>
            <a:r>
              <a:rPr sz="1200" dirty="0">
                <a:latin typeface="Arial"/>
                <a:cs typeface="Arial"/>
              </a:rPr>
              <a:t>: f1=20Hz </a:t>
            </a:r>
            <a:r>
              <a:rPr sz="1200" spc="-5" dirty="0">
                <a:latin typeface="Arial"/>
                <a:cs typeface="Arial"/>
              </a:rPr>
              <a:t>et</a:t>
            </a:r>
            <a:r>
              <a:rPr sz="1200" spc="20" dirty="0">
                <a:latin typeface="Arial"/>
                <a:cs typeface="Arial"/>
              </a:rPr>
              <a:t> </a:t>
            </a:r>
            <a:r>
              <a:rPr sz="1200" dirty="0">
                <a:latin typeface="Arial"/>
                <a:cs typeface="Arial"/>
              </a:rPr>
              <a:t>f2=20kHz.</a:t>
            </a:r>
            <a:endParaRPr sz="1200">
              <a:latin typeface="Arial"/>
              <a:cs typeface="Arial"/>
            </a:endParaRPr>
          </a:p>
          <a:p>
            <a:pPr marL="63500" marR="95885" algn="just">
              <a:lnSpc>
                <a:spcPts val="1380"/>
              </a:lnSpc>
              <a:spcBef>
                <a:spcPts val="65"/>
              </a:spcBef>
            </a:pPr>
            <a:r>
              <a:rPr sz="1200" spc="-5" dirty="0">
                <a:latin typeface="Arial"/>
                <a:cs typeface="Arial"/>
              </a:rPr>
              <a:t>Pour des applications où l’on peut se contenter d’une moindre fidélité de reproduction des  messages sonores, et pour simplifier la transmission, on limitera la bande passante des  signaux.</a:t>
            </a:r>
            <a:endParaRPr sz="1200">
              <a:latin typeface="Arial"/>
              <a:cs typeface="Arial"/>
            </a:endParaRPr>
          </a:p>
          <a:p>
            <a:pPr marL="63500" algn="just">
              <a:lnSpc>
                <a:spcPct val="100000"/>
              </a:lnSpc>
              <a:spcBef>
                <a:spcPts val="480"/>
              </a:spcBef>
            </a:pPr>
            <a:r>
              <a:rPr sz="1200" spc="-5" dirty="0">
                <a:latin typeface="Arial"/>
                <a:cs typeface="Arial"/>
              </a:rPr>
              <a:t>Par exemple</a:t>
            </a:r>
            <a:r>
              <a:rPr sz="1200" dirty="0">
                <a:latin typeface="Arial"/>
                <a:cs typeface="Arial"/>
              </a:rPr>
              <a:t> :</a:t>
            </a:r>
            <a:endParaRPr sz="1200">
              <a:latin typeface="Arial"/>
              <a:cs typeface="Arial"/>
            </a:endParaRPr>
          </a:p>
          <a:p>
            <a:pPr marL="559435" indent="-229235" algn="just">
              <a:lnSpc>
                <a:spcPct val="100000"/>
              </a:lnSpc>
              <a:spcBef>
                <a:spcPts val="25"/>
              </a:spcBef>
              <a:buFont typeface="Symbol"/>
              <a:buChar char=""/>
              <a:tabLst>
                <a:tab pos="560070" algn="l"/>
              </a:tabLst>
            </a:pPr>
            <a:r>
              <a:rPr sz="1200" spc="-5" dirty="0">
                <a:latin typeface="Arial"/>
                <a:cs typeface="Arial"/>
              </a:rPr>
              <a:t>En téléphonie on prend f1= 300Hz et f2=3400Hz </a:t>
            </a:r>
            <a:r>
              <a:rPr sz="1200" spc="-75" dirty="0">
                <a:latin typeface="Arial"/>
                <a:cs typeface="Arial"/>
              </a:rPr>
              <a:t>(</a:t>
            </a:r>
            <a:r>
              <a:rPr sz="1200" spc="-75" dirty="0">
                <a:latin typeface="Wingdings"/>
                <a:cs typeface="Wingdings"/>
              </a:rPr>
              <a:t></a:t>
            </a:r>
            <a:r>
              <a:rPr sz="1200" spc="-75" dirty="0">
                <a:latin typeface="Times New Roman"/>
                <a:cs typeface="Times New Roman"/>
              </a:rPr>
              <a:t> </a:t>
            </a:r>
            <a:r>
              <a:rPr sz="1200" spc="-5" dirty="0">
                <a:latin typeface="Arial"/>
                <a:cs typeface="Arial"/>
              </a:rPr>
              <a:t>∆f=3100Hz </a:t>
            </a:r>
            <a:r>
              <a:rPr sz="1200" dirty="0">
                <a:latin typeface="Arial"/>
                <a:cs typeface="Arial"/>
              </a:rPr>
              <a:t>; </a:t>
            </a:r>
            <a:r>
              <a:rPr sz="1200" spc="-5" dirty="0">
                <a:latin typeface="Arial"/>
                <a:cs typeface="Arial"/>
              </a:rPr>
              <a:t>f</a:t>
            </a:r>
            <a:r>
              <a:rPr sz="1200" spc="-7" baseline="-10416" dirty="0">
                <a:latin typeface="Arial"/>
                <a:cs typeface="Arial"/>
              </a:rPr>
              <a:t>moy</a:t>
            </a:r>
            <a:r>
              <a:rPr sz="1200" spc="-127" baseline="-10416" dirty="0">
                <a:latin typeface="Arial"/>
                <a:cs typeface="Arial"/>
              </a:rPr>
              <a:t> </a:t>
            </a:r>
            <a:r>
              <a:rPr sz="1200" dirty="0">
                <a:latin typeface="Arial"/>
                <a:cs typeface="Arial"/>
              </a:rPr>
              <a:t>=1850Hz).</a:t>
            </a:r>
            <a:endParaRPr sz="1200">
              <a:latin typeface="Arial"/>
              <a:cs typeface="Arial"/>
            </a:endParaRPr>
          </a:p>
          <a:p>
            <a:pPr marL="559435" marR="93980" indent="-228600" algn="just">
              <a:lnSpc>
                <a:spcPct val="95600"/>
              </a:lnSpc>
              <a:spcBef>
                <a:spcPts val="80"/>
              </a:spcBef>
              <a:buFont typeface="Symbol"/>
              <a:buChar char=""/>
              <a:tabLst>
                <a:tab pos="560070" algn="l"/>
              </a:tabLst>
            </a:pPr>
            <a:r>
              <a:rPr sz="1200" spc="-5" dirty="0">
                <a:latin typeface="Arial"/>
                <a:cs typeface="Arial"/>
              </a:rPr>
              <a:t>La transmission d’un signal vidéo nécessite une bande passante beaucoup plus large,  c’est le cas en télévision, où l’on choisit couramment f1=0Hz et f2=5MHz </a:t>
            </a:r>
            <a:r>
              <a:rPr sz="1200" spc="-75" dirty="0">
                <a:latin typeface="Arial"/>
                <a:cs typeface="Arial"/>
              </a:rPr>
              <a:t>(</a:t>
            </a:r>
            <a:r>
              <a:rPr sz="1200" spc="-75" dirty="0">
                <a:latin typeface="Wingdings"/>
                <a:cs typeface="Wingdings"/>
              </a:rPr>
              <a:t></a:t>
            </a:r>
            <a:r>
              <a:rPr sz="1200" spc="-75" dirty="0">
                <a:latin typeface="Times New Roman"/>
                <a:cs typeface="Times New Roman"/>
              </a:rPr>
              <a:t> </a:t>
            </a:r>
            <a:r>
              <a:rPr sz="1200" spc="-5" dirty="0">
                <a:latin typeface="Arial"/>
                <a:cs typeface="Arial"/>
              </a:rPr>
              <a:t>∆f=5MHz </a:t>
            </a:r>
            <a:r>
              <a:rPr sz="1200" dirty="0">
                <a:latin typeface="Arial"/>
                <a:cs typeface="Arial"/>
              </a:rPr>
              <a:t>;  </a:t>
            </a:r>
            <a:r>
              <a:rPr sz="1200" spc="-5" dirty="0">
                <a:latin typeface="Arial"/>
                <a:cs typeface="Arial"/>
              </a:rPr>
              <a:t>f</a:t>
            </a:r>
            <a:r>
              <a:rPr sz="1200" spc="-7" baseline="-10416" dirty="0">
                <a:latin typeface="Arial"/>
                <a:cs typeface="Arial"/>
              </a:rPr>
              <a:t>moy</a:t>
            </a:r>
            <a:r>
              <a:rPr sz="1200" spc="-22" baseline="-10416" dirty="0">
                <a:latin typeface="Arial"/>
                <a:cs typeface="Arial"/>
              </a:rPr>
              <a:t> </a:t>
            </a:r>
            <a:r>
              <a:rPr sz="1200" dirty="0">
                <a:latin typeface="Arial"/>
                <a:cs typeface="Arial"/>
              </a:rPr>
              <a:t>=2.5MHz)</a:t>
            </a:r>
            <a:endParaRPr sz="1200">
              <a:latin typeface="Arial"/>
              <a:cs typeface="Arial"/>
            </a:endParaRPr>
          </a:p>
          <a:p>
            <a:pPr marL="63500" algn="just">
              <a:lnSpc>
                <a:spcPct val="100000"/>
              </a:lnSpc>
              <a:spcBef>
                <a:spcPts val="515"/>
              </a:spcBef>
            </a:pPr>
            <a:r>
              <a:rPr sz="1200" spc="-5" dirty="0">
                <a:latin typeface="Arial"/>
                <a:cs typeface="Arial"/>
              </a:rPr>
              <a:t>D’une manière générale la </a:t>
            </a:r>
            <a:r>
              <a:rPr sz="1200" b="1" dirty="0">
                <a:latin typeface="Arial"/>
                <a:cs typeface="Arial"/>
              </a:rPr>
              <a:t>bande </a:t>
            </a:r>
            <a:r>
              <a:rPr sz="1200" b="1" spc="-5" dirty="0">
                <a:latin typeface="Arial"/>
                <a:cs typeface="Arial"/>
              </a:rPr>
              <a:t>spectrale </a:t>
            </a:r>
            <a:r>
              <a:rPr sz="1200" spc="-5" dirty="0">
                <a:latin typeface="Arial"/>
                <a:cs typeface="Arial"/>
              </a:rPr>
              <a:t>du signal est du type </a:t>
            </a:r>
            <a:r>
              <a:rPr sz="1200" b="1" dirty="0">
                <a:latin typeface="Arial"/>
                <a:cs typeface="Arial"/>
              </a:rPr>
              <a:t>large</a:t>
            </a:r>
            <a:r>
              <a:rPr sz="1200" b="1" spc="30" dirty="0">
                <a:latin typeface="Arial"/>
                <a:cs typeface="Arial"/>
              </a:rPr>
              <a:t> </a:t>
            </a:r>
            <a:r>
              <a:rPr sz="1200" dirty="0">
                <a:latin typeface="Arial"/>
                <a:cs typeface="Arial"/>
              </a:rPr>
              <a:t>:</a:t>
            </a:r>
            <a:endParaRPr sz="1200">
              <a:latin typeface="Arial"/>
              <a:cs typeface="Arial"/>
            </a:endParaRPr>
          </a:p>
          <a:p>
            <a:pPr marL="1920239">
              <a:lnSpc>
                <a:spcPct val="100000"/>
              </a:lnSpc>
              <a:spcBef>
                <a:spcPts val="500"/>
              </a:spcBef>
            </a:pPr>
            <a:r>
              <a:rPr sz="1600" b="1" dirty="0">
                <a:solidFill>
                  <a:srgbClr val="0000FF"/>
                </a:solidFill>
                <a:latin typeface="Arial"/>
                <a:cs typeface="Arial"/>
              </a:rPr>
              <a:t>(f</a:t>
            </a:r>
            <a:r>
              <a:rPr sz="1575" b="1" baseline="-10582" dirty="0">
                <a:solidFill>
                  <a:srgbClr val="0000FF"/>
                </a:solidFill>
                <a:latin typeface="Arial"/>
                <a:cs typeface="Arial"/>
              </a:rPr>
              <a:t>max </a:t>
            </a:r>
            <a:r>
              <a:rPr sz="1600" b="1" dirty="0">
                <a:solidFill>
                  <a:srgbClr val="0000FF"/>
                </a:solidFill>
                <a:latin typeface="Arial"/>
                <a:cs typeface="Arial"/>
              </a:rPr>
              <a:t>– </a:t>
            </a:r>
            <a:r>
              <a:rPr sz="1600" b="1" spc="-5" dirty="0">
                <a:solidFill>
                  <a:srgbClr val="0000FF"/>
                </a:solidFill>
                <a:latin typeface="Arial"/>
                <a:cs typeface="Arial"/>
              </a:rPr>
              <a:t>f</a:t>
            </a:r>
            <a:r>
              <a:rPr sz="1575" b="1" spc="-7" baseline="-10582" dirty="0">
                <a:solidFill>
                  <a:srgbClr val="0000FF"/>
                </a:solidFill>
                <a:latin typeface="Arial"/>
                <a:cs typeface="Arial"/>
              </a:rPr>
              <a:t>min</a:t>
            </a:r>
            <a:r>
              <a:rPr sz="1600" b="1" spc="-5" dirty="0">
                <a:solidFill>
                  <a:srgbClr val="0000FF"/>
                </a:solidFill>
                <a:latin typeface="Arial"/>
                <a:cs typeface="Arial"/>
              </a:rPr>
              <a:t>) </a:t>
            </a:r>
            <a:r>
              <a:rPr sz="1600" b="1" dirty="0">
                <a:solidFill>
                  <a:srgbClr val="0000FF"/>
                </a:solidFill>
                <a:latin typeface="Arial"/>
                <a:cs typeface="Arial"/>
              </a:rPr>
              <a:t>&gt; (f</a:t>
            </a:r>
            <a:r>
              <a:rPr sz="1575" b="1" baseline="-10582" dirty="0">
                <a:solidFill>
                  <a:srgbClr val="0000FF"/>
                </a:solidFill>
                <a:latin typeface="Arial"/>
                <a:cs typeface="Arial"/>
              </a:rPr>
              <a:t>max </a:t>
            </a:r>
            <a:r>
              <a:rPr sz="1600" b="1" dirty="0">
                <a:solidFill>
                  <a:srgbClr val="0000FF"/>
                </a:solidFill>
                <a:latin typeface="Arial"/>
                <a:cs typeface="Arial"/>
              </a:rPr>
              <a:t>+</a:t>
            </a:r>
            <a:r>
              <a:rPr sz="1600" b="1" spc="-305" dirty="0">
                <a:solidFill>
                  <a:srgbClr val="0000FF"/>
                </a:solidFill>
                <a:latin typeface="Arial"/>
                <a:cs typeface="Arial"/>
              </a:rPr>
              <a:t> </a:t>
            </a:r>
            <a:r>
              <a:rPr sz="1600" b="1" spc="-5" dirty="0">
                <a:solidFill>
                  <a:srgbClr val="0000FF"/>
                </a:solidFill>
                <a:latin typeface="Arial"/>
                <a:cs typeface="Arial"/>
              </a:rPr>
              <a:t>f</a:t>
            </a:r>
            <a:r>
              <a:rPr sz="1575" b="1" spc="-7" baseline="-10582" dirty="0">
                <a:solidFill>
                  <a:srgbClr val="0000FF"/>
                </a:solidFill>
                <a:latin typeface="Arial"/>
                <a:cs typeface="Arial"/>
              </a:rPr>
              <a:t>min</a:t>
            </a:r>
            <a:r>
              <a:rPr sz="1600" b="1" spc="-5" dirty="0">
                <a:solidFill>
                  <a:srgbClr val="0000FF"/>
                </a:solidFill>
                <a:latin typeface="Arial"/>
                <a:cs typeface="Arial"/>
              </a:rPr>
              <a:t>)/2</a:t>
            </a:r>
            <a:endParaRPr sz="1600">
              <a:latin typeface="Arial"/>
              <a:cs typeface="Arial"/>
            </a:endParaRPr>
          </a:p>
          <a:p>
            <a:pPr marL="1863725">
              <a:lnSpc>
                <a:spcPct val="100000"/>
              </a:lnSpc>
              <a:spcBef>
                <a:spcPts val="500"/>
              </a:spcBef>
              <a:tabLst>
                <a:tab pos="2666365" algn="l"/>
              </a:tabLst>
            </a:pPr>
            <a:r>
              <a:rPr sz="1600" spc="-175" dirty="0">
                <a:solidFill>
                  <a:srgbClr val="0000FF"/>
                </a:solidFill>
                <a:latin typeface="Wingdings"/>
                <a:cs typeface="Wingdings"/>
              </a:rPr>
              <a:t></a:t>
            </a:r>
            <a:r>
              <a:rPr sz="1600" spc="-175" dirty="0">
                <a:solidFill>
                  <a:srgbClr val="0000FF"/>
                </a:solidFill>
                <a:latin typeface="Times New Roman"/>
                <a:cs typeface="Times New Roman"/>
              </a:rPr>
              <a:t>	</a:t>
            </a:r>
            <a:r>
              <a:rPr sz="1600" b="1" spc="-5" dirty="0">
                <a:solidFill>
                  <a:srgbClr val="0000FF"/>
                </a:solidFill>
                <a:latin typeface="Arial"/>
                <a:cs typeface="Arial"/>
              </a:rPr>
              <a:t>∆f </a:t>
            </a:r>
            <a:r>
              <a:rPr sz="1600" b="1" dirty="0">
                <a:solidFill>
                  <a:srgbClr val="0000FF"/>
                </a:solidFill>
                <a:latin typeface="Arial"/>
                <a:cs typeface="Arial"/>
              </a:rPr>
              <a:t>&gt;</a:t>
            </a:r>
            <a:r>
              <a:rPr sz="1600" b="1" spc="434" dirty="0">
                <a:solidFill>
                  <a:srgbClr val="0000FF"/>
                </a:solidFill>
                <a:latin typeface="Arial"/>
                <a:cs typeface="Arial"/>
              </a:rPr>
              <a:t> </a:t>
            </a:r>
            <a:r>
              <a:rPr sz="1600" b="1" dirty="0">
                <a:solidFill>
                  <a:srgbClr val="0000FF"/>
                </a:solidFill>
                <a:latin typeface="Arial"/>
                <a:cs typeface="Arial"/>
              </a:rPr>
              <a:t>f</a:t>
            </a:r>
            <a:r>
              <a:rPr sz="1575" b="1" baseline="-10582" dirty="0">
                <a:solidFill>
                  <a:srgbClr val="0000FF"/>
                </a:solidFill>
                <a:latin typeface="Arial"/>
                <a:cs typeface="Arial"/>
              </a:rPr>
              <a:t>moy</a:t>
            </a:r>
            <a:endParaRPr sz="1575" baseline="-10582">
              <a:latin typeface="Arial"/>
              <a:cs typeface="Arial"/>
            </a:endParaRPr>
          </a:p>
        </p:txBody>
      </p:sp>
      <p:grpSp>
        <p:nvGrpSpPr>
          <p:cNvPr id="9" name="object 9"/>
          <p:cNvGrpSpPr/>
          <p:nvPr/>
        </p:nvGrpSpPr>
        <p:grpSpPr>
          <a:xfrm>
            <a:off x="553212" y="4996434"/>
            <a:ext cx="2297430" cy="1283335"/>
            <a:chOff x="553212" y="4996434"/>
            <a:chExt cx="2297430" cy="1283335"/>
          </a:xfrm>
        </p:grpSpPr>
        <p:sp>
          <p:nvSpPr>
            <p:cNvPr id="10" name="object 10"/>
            <p:cNvSpPr/>
            <p:nvPr/>
          </p:nvSpPr>
          <p:spPr>
            <a:xfrm>
              <a:off x="557784" y="5001006"/>
              <a:ext cx="2288540" cy="1274445"/>
            </a:xfrm>
            <a:custGeom>
              <a:avLst/>
              <a:gdLst/>
              <a:ahLst/>
              <a:cxnLst/>
              <a:rect l="l" t="t" r="r" b="b"/>
              <a:pathLst>
                <a:path w="2288540" h="1274445">
                  <a:moveTo>
                    <a:pt x="0" y="1274064"/>
                  </a:moveTo>
                  <a:lnTo>
                    <a:pt x="2288286" y="1274064"/>
                  </a:lnTo>
                  <a:lnTo>
                    <a:pt x="2288286" y="0"/>
                  </a:lnTo>
                  <a:lnTo>
                    <a:pt x="0" y="0"/>
                  </a:lnTo>
                  <a:lnTo>
                    <a:pt x="0" y="1274064"/>
                  </a:lnTo>
                  <a:close/>
                </a:path>
              </a:pathLst>
            </a:custGeom>
            <a:ln w="9144">
              <a:solidFill>
                <a:srgbClr val="FF0000"/>
              </a:solidFill>
            </a:ln>
          </p:spPr>
          <p:txBody>
            <a:bodyPr wrap="square" lIns="0" tIns="0" rIns="0" bIns="0" rtlCol="0"/>
            <a:lstStyle/>
            <a:p>
              <a:endParaRPr/>
            </a:p>
          </p:txBody>
        </p:sp>
        <p:sp>
          <p:nvSpPr>
            <p:cNvPr id="11" name="object 11"/>
            <p:cNvSpPr/>
            <p:nvPr/>
          </p:nvSpPr>
          <p:spPr>
            <a:xfrm>
              <a:off x="598932" y="5042912"/>
              <a:ext cx="2205990" cy="1191005"/>
            </a:xfrm>
            <a:prstGeom prst="rect">
              <a:avLst/>
            </a:prstGeom>
            <a:blipFill>
              <a:blip r:embed="rId3" cstate="print"/>
              <a:stretch>
                <a:fillRect/>
              </a:stretch>
            </a:blipFill>
          </p:spPr>
          <p:txBody>
            <a:bodyPr wrap="square" lIns="0" tIns="0" rIns="0" bIns="0" rtlCol="0"/>
            <a:lstStyle/>
            <a:p>
              <a:endParaRPr/>
            </a:p>
          </p:txBody>
        </p:sp>
      </p:grpSp>
      <p:grpSp>
        <p:nvGrpSpPr>
          <p:cNvPr id="12" name="object 12"/>
          <p:cNvGrpSpPr/>
          <p:nvPr/>
        </p:nvGrpSpPr>
        <p:grpSpPr>
          <a:xfrm>
            <a:off x="3938708" y="5463035"/>
            <a:ext cx="777875" cy="612140"/>
            <a:chOff x="3938708" y="5463035"/>
            <a:chExt cx="777875" cy="612140"/>
          </a:xfrm>
        </p:grpSpPr>
        <p:sp>
          <p:nvSpPr>
            <p:cNvPr id="13" name="object 13"/>
            <p:cNvSpPr/>
            <p:nvPr/>
          </p:nvSpPr>
          <p:spPr>
            <a:xfrm>
              <a:off x="3948233" y="5472560"/>
              <a:ext cx="758825" cy="593090"/>
            </a:xfrm>
            <a:custGeom>
              <a:avLst/>
              <a:gdLst/>
              <a:ahLst/>
              <a:cxnLst/>
              <a:rect l="l" t="t" r="r" b="b"/>
              <a:pathLst>
                <a:path w="758825" h="593089">
                  <a:moveTo>
                    <a:pt x="264612" y="0"/>
                  </a:moveTo>
                  <a:lnTo>
                    <a:pt x="217240" y="5171"/>
                  </a:lnTo>
                  <a:lnTo>
                    <a:pt x="171296" y="17951"/>
                  </a:lnTo>
                  <a:lnTo>
                    <a:pt x="128871" y="37759"/>
                  </a:lnTo>
                  <a:lnTo>
                    <a:pt x="92054" y="64013"/>
                  </a:lnTo>
                  <a:lnTo>
                    <a:pt x="62935" y="96135"/>
                  </a:lnTo>
                  <a:lnTo>
                    <a:pt x="30833" y="163825"/>
                  </a:lnTo>
                  <a:lnTo>
                    <a:pt x="19914" y="205945"/>
                  </a:lnTo>
                  <a:lnTo>
                    <a:pt x="11862" y="252692"/>
                  </a:lnTo>
                  <a:lnTo>
                    <a:pt x="6261" y="303399"/>
                  </a:lnTo>
                  <a:lnTo>
                    <a:pt x="2694" y="357397"/>
                  </a:lnTo>
                  <a:lnTo>
                    <a:pt x="745" y="414020"/>
                  </a:lnTo>
                  <a:lnTo>
                    <a:pt x="0" y="472600"/>
                  </a:lnTo>
                  <a:lnTo>
                    <a:pt x="40" y="532468"/>
                  </a:lnTo>
                  <a:lnTo>
                    <a:pt x="451" y="592959"/>
                  </a:lnTo>
                  <a:lnTo>
                    <a:pt x="758641" y="588387"/>
                  </a:lnTo>
                  <a:lnTo>
                    <a:pt x="738364" y="583779"/>
                  </a:lnTo>
                  <a:lnTo>
                    <a:pt x="713016" y="580100"/>
                  </a:lnTo>
                  <a:lnTo>
                    <a:pt x="680952" y="561705"/>
                  </a:lnTo>
                  <a:lnTo>
                    <a:pt x="640531" y="512949"/>
                  </a:lnTo>
                  <a:lnTo>
                    <a:pt x="604674" y="443336"/>
                  </a:lnTo>
                  <a:lnTo>
                    <a:pt x="584919" y="397213"/>
                  </a:lnTo>
                  <a:lnTo>
                    <a:pt x="542189" y="292914"/>
                  </a:lnTo>
                  <a:lnTo>
                    <a:pt x="519385" y="238969"/>
                  </a:lnTo>
                  <a:lnTo>
                    <a:pt x="495735" y="186649"/>
                  </a:lnTo>
                  <a:lnTo>
                    <a:pt x="471327" y="138070"/>
                  </a:lnTo>
                  <a:lnTo>
                    <a:pt x="446245" y="95348"/>
                  </a:lnTo>
                  <a:lnTo>
                    <a:pt x="420575" y="60598"/>
                  </a:lnTo>
                  <a:lnTo>
                    <a:pt x="355284" y="14802"/>
                  </a:lnTo>
                  <a:lnTo>
                    <a:pt x="311323" y="3016"/>
                  </a:lnTo>
                  <a:lnTo>
                    <a:pt x="264612" y="0"/>
                  </a:lnTo>
                  <a:close/>
                </a:path>
              </a:pathLst>
            </a:custGeom>
            <a:solidFill>
              <a:srgbClr val="9ACC00"/>
            </a:solidFill>
          </p:spPr>
          <p:txBody>
            <a:bodyPr wrap="square" lIns="0" tIns="0" rIns="0" bIns="0" rtlCol="0"/>
            <a:lstStyle/>
            <a:p>
              <a:endParaRPr/>
            </a:p>
          </p:txBody>
        </p:sp>
        <p:sp>
          <p:nvSpPr>
            <p:cNvPr id="14" name="object 14"/>
            <p:cNvSpPr/>
            <p:nvPr/>
          </p:nvSpPr>
          <p:spPr>
            <a:xfrm>
              <a:off x="3948233" y="5472560"/>
              <a:ext cx="758825" cy="593090"/>
            </a:xfrm>
            <a:custGeom>
              <a:avLst/>
              <a:gdLst/>
              <a:ahLst/>
              <a:cxnLst/>
              <a:rect l="l" t="t" r="r" b="b"/>
              <a:pathLst>
                <a:path w="758825" h="593089">
                  <a:moveTo>
                    <a:pt x="451" y="592959"/>
                  </a:moveTo>
                  <a:lnTo>
                    <a:pt x="40" y="532468"/>
                  </a:lnTo>
                  <a:lnTo>
                    <a:pt x="0" y="472600"/>
                  </a:lnTo>
                  <a:lnTo>
                    <a:pt x="745" y="414020"/>
                  </a:lnTo>
                  <a:lnTo>
                    <a:pt x="2694" y="357397"/>
                  </a:lnTo>
                  <a:lnTo>
                    <a:pt x="6261" y="303399"/>
                  </a:lnTo>
                  <a:lnTo>
                    <a:pt x="11862" y="252692"/>
                  </a:lnTo>
                  <a:lnTo>
                    <a:pt x="19914" y="205945"/>
                  </a:lnTo>
                  <a:lnTo>
                    <a:pt x="30833" y="163825"/>
                  </a:lnTo>
                  <a:lnTo>
                    <a:pt x="45034" y="126999"/>
                  </a:lnTo>
                  <a:lnTo>
                    <a:pt x="92054" y="64013"/>
                  </a:lnTo>
                  <a:lnTo>
                    <a:pt x="128871" y="37759"/>
                  </a:lnTo>
                  <a:lnTo>
                    <a:pt x="171296" y="17951"/>
                  </a:lnTo>
                  <a:lnTo>
                    <a:pt x="217240" y="5171"/>
                  </a:lnTo>
                  <a:lnTo>
                    <a:pt x="264612" y="0"/>
                  </a:lnTo>
                  <a:lnTo>
                    <a:pt x="311323" y="3016"/>
                  </a:lnTo>
                  <a:lnTo>
                    <a:pt x="355284" y="14802"/>
                  </a:lnTo>
                  <a:lnTo>
                    <a:pt x="394405" y="35937"/>
                  </a:lnTo>
                  <a:lnTo>
                    <a:pt x="446245" y="95348"/>
                  </a:lnTo>
                  <a:lnTo>
                    <a:pt x="471327" y="138070"/>
                  </a:lnTo>
                  <a:lnTo>
                    <a:pt x="495735" y="186649"/>
                  </a:lnTo>
                  <a:lnTo>
                    <a:pt x="519385" y="238969"/>
                  </a:lnTo>
                  <a:lnTo>
                    <a:pt x="542189" y="292914"/>
                  </a:lnTo>
                  <a:lnTo>
                    <a:pt x="564063" y="346367"/>
                  </a:lnTo>
                  <a:lnTo>
                    <a:pt x="584919" y="397213"/>
                  </a:lnTo>
                  <a:lnTo>
                    <a:pt x="604674" y="443336"/>
                  </a:lnTo>
                  <a:lnTo>
                    <a:pt x="623239" y="482620"/>
                  </a:lnTo>
                  <a:lnTo>
                    <a:pt x="680952" y="561705"/>
                  </a:lnTo>
                  <a:lnTo>
                    <a:pt x="738364" y="583779"/>
                  </a:lnTo>
                  <a:lnTo>
                    <a:pt x="758641" y="588387"/>
                  </a:lnTo>
                </a:path>
              </a:pathLst>
            </a:custGeom>
            <a:ln w="19050">
              <a:solidFill>
                <a:srgbClr val="008000"/>
              </a:solidFill>
            </a:ln>
          </p:spPr>
          <p:txBody>
            <a:bodyPr wrap="square" lIns="0" tIns="0" rIns="0" bIns="0" rtlCol="0"/>
            <a:lstStyle/>
            <a:p>
              <a:endParaRPr/>
            </a:p>
          </p:txBody>
        </p:sp>
      </p:grpSp>
      <p:sp>
        <p:nvSpPr>
          <p:cNvPr id="15" name="object 15"/>
          <p:cNvSpPr txBox="1"/>
          <p:nvPr/>
        </p:nvSpPr>
        <p:spPr>
          <a:xfrm>
            <a:off x="6384290" y="5813548"/>
            <a:ext cx="762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8000"/>
                </a:solidFill>
                <a:latin typeface="Arial"/>
                <a:cs typeface="Arial"/>
              </a:rPr>
              <a:t>f</a:t>
            </a:r>
            <a:endParaRPr sz="1200">
              <a:latin typeface="Arial"/>
              <a:cs typeface="Arial"/>
            </a:endParaRPr>
          </a:p>
        </p:txBody>
      </p:sp>
      <p:grpSp>
        <p:nvGrpSpPr>
          <p:cNvPr id="16" name="object 16"/>
          <p:cNvGrpSpPr/>
          <p:nvPr/>
        </p:nvGrpSpPr>
        <p:grpSpPr>
          <a:xfrm>
            <a:off x="3777234" y="5143500"/>
            <a:ext cx="2757805" cy="986155"/>
            <a:chOff x="3777234" y="5143500"/>
            <a:chExt cx="2757805" cy="986155"/>
          </a:xfrm>
        </p:grpSpPr>
        <p:sp>
          <p:nvSpPr>
            <p:cNvPr id="17" name="object 17"/>
            <p:cNvSpPr/>
            <p:nvPr/>
          </p:nvSpPr>
          <p:spPr>
            <a:xfrm>
              <a:off x="3838194" y="5265420"/>
              <a:ext cx="1270" cy="844550"/>
            </a:xfrm>
            <a:custGeom>
              <a:avLst/>
              <a:gdLst/>
              <a:ahLst/>
              <a:cxnLst/>
              <a:rect l="l" t="t" r="r" b="b"/>
              <a:pathLst>
                <a:path w="1270" h="844550">
                  <a:moveTo>
                    <a:pt x="0" y="844295"/>
                  </a:moveTo>
                  <a:lnTo>
                    <a:pt x="761" y="0"/>
                  </a:lnTo>
                </a:path>
              </a:pathLst>
            </a:custGeom>
            <a:ln w="19050">
              <a:solidFill>
                <a:srgbClr val="0000FF"/>
              </a:solidFill>
            </a:ln>
          </p:spPr>
          <p:txBody>
            <a:bodyPr wrap="square" lIns="0" tIns="0" rIns="0" bIns="0" rtlCol="0"/>
            <a:lstStyle/>
            <a:p>
              <a:endParaRPr/>
            </a:p>
          </p:txBody>
        </p:sp>
        <p:sp>
          <p:nvSpPr>
            <p:cNvPr id="18" name="object 18"/>
            <p:cNvSpPr/>
            <p:nvPr/>
          </p:nvSpPr>
          <p:spPr>
            <a:xfrm>
              <a:off x="3777234" y="5143500"/>
              <a:ext cx="124460" cy="124460"/>
            </a:xfrm>
            <a:custGeom>
              <a:avLst/>
              <a:gdLst/>
              <a:ahLst/>
              <a:cxnLst/>
              <a:rect l="l" t="t" r="r" b="b"/>
              <a:pathLst>
                <a:path w="124460" h="124460">
                  <a:moveTo>
                    <a:pt x="61721" y="0"/>
                  </a:moveTo>
                  <a:lnTo>
                    <a:pt x="0" y="124205"/>
                  </a:lnTo>
                  <a:lnTo>
                    <a:pt x="124205" y="124205"/>
                  </a:lnTo>
                  <a:lnTo>
                    <a:pt x="61721" y="0"/>
                  </a:lnTo>
                  <a:close/>
                </a:path>
              </a:pathLst>
            </a:custGeom>
            <a:solidFill>
              <a:srgbClr val="0000FF"/>
            </a:solidFill>
          </p:spPr>
          <p:txBody>
            <a:bodyPr wrap="square" lIns="0" tIns="0" rIns="0" bIns="0" rtlCol="0"/>
            <a:lstStyle/>
            <a:p>
              <a:endParaRPr/>
            </a:p>
          </p:txBody>
        </p:sp>
        <p:sp>
          <p:nvSpPr>
            <p:cNvPr id="19" name="object 19"/>
            <p:cNvSpPr/>
            <p:nvPr/>
          </p:nvSpPr>
          <p:spPr>
            <a:xfrm>
              <a:off x="3797808" y="6067044"/>
              <a:ext cx="2615565" cy="0"/>
            </a:xfrm>
            <a:custGeom>
              <a:avLst/>
              <a:gdLst/>
              <a:ahLst/>
              <a:cxnLst/>
              <a:rect l="l" t="t" r="r" b="b"/>
              <a:pathLst>
                <a:path w="2615565">
                  <a:moveTo>
                    <a:pt x="0" y="0"/>
                  </a:moveTo>
                  <a:lnTo>
                    <a:pt x="2615183" y="0"/>
                  </a:lnTo>
                </a:path>
              </a:pathLst>
            </a:custGeom>
            <a:ln w="19050">
              <a:solidFill>
                <a:srgbClr val="0000FF"/>
              </a:solidFill>
            </a:ln>
          </p:spPr>
          <p:txBody>
            <a:bodyPr wrap="square" lIns="0" tIns="0" rIns="0" bIns="0" rtlCol="0"/>
            <a:lstStyle/>
            <a:p>
              <a:endParaRPr/>
            </a:p>
          </p:txBody>
        </p:sp>
        <p:sp>
          <p:nvSpPr>
            <p:cNvPr id="20" name="object 20"/>
            <p:cNvSpPr/>
            <p:nvPr/>
          </p:nvSpPr>
          <p:spPr>
            <a:xfrm>
              <a:off x="6411468" y="6005322"/>
              <a:ext cx="123825" cy="124460"/>
            </a:xfrm>
            <a:custGeom>
              <a:avLst/>
              <a:gdLst/>
              <a:ahLst/>
              <a:cxnLst/>
              <a:rect l="l" t="t" r="r" b="b"/>
              <a:pathLst>
                <a:path w="123825" h="124460">
                  <a:moveTo>
                    <a:pt x="0" y="0"/>
                  </a:moveTo>
                  <a:lnTo>
                    <a:pt x="0" y="124205"/>
                  </a:lnTo>
                  <a:lnTo>
                    <a:pt x="123443" y="61722"/>
                  </a:lnTo>
                  <a:lnTo>
                    <a:pt x="0" y="0"/>
                  </a:lnTo>
                  <a:close/>
                </a:path>
              </a:pathLst>
            </a:custGeom>
            <a:solidFill>
              <a:srgbClr val="0000FF"/>
            </a:solidFill>
          </p:spPr>
          <p:txBody>
            <a:bodyPr wrap="square" lIns="0" tIns="0" rIns="0" bIns="0" rtlCol="0"/>
            <a:lstStyle/>
            <a:p>
              <a:endParaRPr/>
            </a:p>
          </p:txBody>
        </p:sp>
      </p:grpSp>
      <p:sp>
        <p:nvSpPr>
          <p:cNvPr id="21" name="object 21"/>
          <p:cNvSpPr txBox="1"/>
          <p:nvPr/>
        </p:nvSpPr>
        <p:spPr>
          <a:xfrm>
            <a:off x="3498596" y="5100316"/>
            <a:ext cx="2806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8000"/>
                </a:solidFill>
                <a:latin typeface="Arial"/>
                <a:cs typeface="Arial"/>
              </a:rPr>
              <a:t>S(f)</a:t>
            </a:r>
            <a:endParaRPr sz="1200">
              <a:latin typeface="Arial"/>
              <a:cs typeface="Arial"/>
            </a:endParaRPr>
          </a:p>
        </p:txBody>
      </p:sp>
      <p:grpSp>
        <p:nvGrpSpPr>
          <p:cNvPr id="22" name="object 22"/>
          <p:cNvGrpSpPr/>
          <p:nvPr/>
        </p:nvGrpSpPr>
        <p:grpSpPr>
          <a:xfrm>
            <a:off x="3931030" y="5287390"/>
            <a:ext cx="747395" cy="760095"/>
            <a:chOff x="3931030" y="5287390"/>
            <a:chExt cx="747395" cy="760095"/>
          </a:xfrm>
        </p:grpSpPr>
        <p:sp>
          <p:nvSpPr>
            <p:cNvPr id="23" name="object 23"/>
            <p:cNvSpPr/>
            <p:nvPr/>
          </p:nvSpPr>
          <p:spPr>
            <a:xfrm>
              <a:off x="3934205" y="5290565"/>
              <a:ext cx="741045" cy="753745"/>
            </a:xfrm>
            <a:custGeom>
              <a:avLst/>
              <a:gdLst/>
              <a:ahLst/>
              <a:cxnLst/>
              <a:rect l="l" t="t" r="r" b="b"/>
              <a:pathLst>
                <a:path w="741045" h="753745">
                  <a:moveTo>
                    <a:pt x="0" y="746760"/>
                  </a:moveTo>
                  <a:lnTo>
                    <a:pt x="0" y="0"/>
                  </a:lnTo>
                </a:path>
                <a:path w="741045" h="753745">
                  <a:moveTo>
                    <a:pt x="740664" y="753618"/>
                  </a:moveTo>
                  <a:lnTo>
                    <a:pt x="740664" y="6858"/>
                  </a:lnTo>
                </a:path>
              </a:pathLst>
            </a:custGeom>
            <a:ln w="6096">
              <a:solidFill>
                <a:srgbClr val="9ACC00"/>
              </a:solidFill>
              <a:prstDash val="dot"/>
            </a:ln>
          </p:spPr>
          <p:txBody>
            <a:bodyPr wrap="square" lIns="0" tIns="0" rIns="0" bIns="0" rtlCol="0"/>
            <a:lstStyle/>
            <a:p>
              <a:endParaRPr/>
            </a:p>
          </p:txBody>
        </p:sp>
        <p:sp>
          <p:nvSpPr>
            <p:cNvPr id="24" name="object 24"/>
            <p:cNvSpPr/>
            <p:nvPr/>
          </p:nvSpPr>
          <p:spPr>
            <a:xfrm>
              <a:off x="3934968" y="5293613"/>
              <a:ext cx="741045" cy="100330"/>
            </a:xfrm>
            <a:custGeom>
              <a:avLst/>
              <a:gdLst/>
              <a:ahLst/>
              <a:cxnLst/>
              <a:rect l="l" t="t" r="r" b="b"/>
              <a:pathLst>
                <a:path w="741045" h="100329">
                  <a:moveTo>
                    <a:pt x="99822" y="0"/>
                  </a:moveTo>
                  <a:lnTo>
                    <a:pt x="0" y="49530"/>
                  </a:lnTo>
                  <a:lnTo>
                    <a:pt x="99822" y="99822"/>
                  </a:lnTo>
                  <a:lnTo>
                    <a:pt x="99822" y="0"/>
                  </a:lnTo>
                  <a:close/>
                </a:path>
                <a:path w="741045" h="100329">
                  <a:moveTo>
                    <a:pt x="740664" y="49530"/>
                  </a:moveTo>
                  <a:lnTo>
                    <a:pt x="640080" y="0"/>
                  </a:lnTo>
                  <a:lnTo>
                    <a:pt x="640080" y="99822"/>
                  </a:lnTo>
                  <a:lnTo>
                    <a:pt x="740664" y="49530"/>
                  </a:lnTo>
                  <a:close/>
                </a:path>
              </a:pathLst>
            </a:custGeom>
            <a:solidFill>
              <a:srgbClr val="9ACC00"/>
            </a:solidFill>
          </p:spPr>
          <p:txBody>
            <a:bodyPr wrap="square" lIns="0" tIns="0" rIns="0" bIns="0" rtlCol="0"/>
            <a:lstStyle/>
            <a:p>
              <a:endParaRPr/>
            </a:p>
          </p:txBody>
        </p:sp>
      </p:grpSp>
      <p:sp>
        <p:nvSpPr>
          <p:cNvPr id="25" name="object 25"/>
          <p:cNvSpPr txBox="1"/>
          <p:nvPr/>
        </p:nvSpPr>
        <p:spPr>
          <a:xfrm>
            <a:off x="4019803" y="5159752"/>
            <a:ext cx="569595" cy="208279"/>
          </a:xfrm>
          <a:prstGeom prst="rect">
            <a:avLst/>
          </a:prstGeom>
        </p:spPr>
        <p:txBody>
          <a:bodyPr vert="horz" wrap="square" lIns="0" tIns="12700" rIns="0" bIns="0" rtlCol="0">
            <a:spAutoFit/>
          </a:bodyPr>
          <a:lstStyle/>
          <a:p>
            <a:pPr marL="12700">
              <a:lnSpc>
                <a:spcPct val="100000"/>
              </a:lnSpc>
              <a:spcBef>
                <a:spcPts val="100"/>
              </a:spcBef>
              <a:tabLst>
                <a:tab pos="203835" algn="l"/>
                <a:tab pos="556260" algn="l"/>
              </a:tabLst>
            </a:pPr>
            <a:r>
              <a:rPr sz="1200" u="sng" dirty="0">
                <a:solidFill>
                  <a:srgbClr val="9ACC00"/>
                </a:solidFill>
                <a:uFill>
                  <a:solidFill>
                    <a:srgbClr val="9ACC00"/>
                  </a:solidFill>
                </a:uFill>
                <a:latin typeface="Times New Roman"/>
                <a:cs typeface="Times New Roman"/>
              </a:rPr>
              <a:t> 	</a:t>
            </a:r>
            <a:r>
              <a:rPr sz="1200" b="1" u="sng" spc="-5" dirty="0">
                <a:solidFill>
                  <a:srgbClr val="9ACC00"/>
                </a:solidFill>
                <a:uFill>
                  <a:solidFill>
                    <a:srgbClr val="9ACC00"/>
                  </a:solidFill>
                </a:uFill>
                <a:latin typeface="Times New Roman"/>
                <a:cs typeface="Times New Roman"/>
              </a:rPr>
              <a:t>∆</a:t>
            </a:r>
            <a:r>
              <a:rPr sz="1200" b="1" u="sng" spc="-5" dirty="0">
                <a:solidFill>
                  <a:srgbClr val="9ACC00"/>
                </a:solidFill>
                <a:uFill>
                  <a:solidFill>
                    <a:srgbClr val="9ACC00"/>
                  </a:solidFill>
                </a:uFill>
                <a:latin typeface="Arial"/>
                <a:cs typeface="Arial"/>
              </a:rPr>
              <a:t>f	</a:t>
            </a:r>
            <a:endParaRPr sz="1200">
              <a:latin typeface="Arial"/>
              <a:cs typeface="Arial"/>
            </a:endParaRPr>
          </a:p>
        </p:txBody>
      </p:sp>
      <p:sp>
        <p:nvSpPr>
          <p:cNvPr id="26" name="object 26"/>
          <p:cNvSpPr txBox="1"/>
          <p:nvPr/>
        </p:nvSpPr>
        <p:spPr>
          <a:xfrm>
            <a:off x="3683761" y="6067294"/>
            <a:ext cx="1120140" cy="208279"/>
          </a:xfrm>
          <a:prstGeom prst="rect">
            <a:avLst/>
          </a:prstGeom>
        </p:spPr>
        <p:txBody>
          <a:bodyPr vert="horz" wrap="square" lIns="0" tIns="12700" rIns="0" bIns="0" rtlCol="0">
            <a:spAutoFit/>
          </a:bodyPr>
          <a:lstStyle/>
          <a:p>
            <a:pPr marL="50800">
              <a:lnSpc>
                <a:spcPct val="100000"/>
              </a:lnSpc>
              <a:spcBef>
                <a:spcPts val="100"/>
              </a:spcBef>
              <a:tabLst>
                <a:tab pos="944880" algn="l"/>
              </a:tabLst>
            </a:pPr>
            <a:r>
              <a:rPr sz="1800" b="1" baseline="11574" dirty="0">
                <a:solidFill>
                  <a:srgbClr val="9ACC00"/>
                </a:solidFill>
                <a:latin typeface="Arial"/>
                <a:cs typeface="Arial"/>
              </a:rPr>
              <a:t>0</a:t>
            </a:r>
            <a:r>
              <a:rPr sz="1800" b="1" spc="397" baseline="11574" dirty="0">
                <a:solidFill>
                  <a:srgbClr val="9ACC00"/>
                </a:solidFill>
                <a:latin typeface="Arial"/>
                <a:cs typeface="Arial"/>
              </a:rPr>
              <a:t> </a:t>
            </a:r>
            <a:r>
              <a:rPr sz="1200" b="1" dirty="0">
                <a:solidFill>
                  <a:srgbClr val="008000"/>
                </a:solidFill>
                <a:latin typeface="Arial"/>
                <a:cs typeface="Arial"/>
              </a:rPr>
              <a:t>f1	</a:t>
            </a:r>
            <a:r>
              <a:rPr sz="1800" b="1" baseline="2314" dirty="0">
                <a:solidFill>
                  <a:srgbClr val="008000"/>
                </a:solidFill>
                <a:latin typeface="Arial"/>
                <a:cs typeface="Arial"/>
              </a:rPr>
              <a:t>f2</a:t>
            </a:r>
            <a:endParaRPr sz="1800" baseline="2314">
              <a:latin typeface="Arial"/>
              <a:cs typeface="Arial"/>
            </a:endParaRPr>
          </a:p>
        </p:txBody>
      </p:sp>
      <p:sp>
        <p:nvSpPr>
          <p:cNvPr id="27" name="object 27"/>
          <p:cNvSpPr txBox="1"/>
          <p:nvPr/>
        </p:nvSpPr>
        <p:spPr>
          <a:xfrm>
            <a:off x="4160520" y="6102344"/>
            <a:ext cx="335280" cy="208279"/>
          </a:xfrm>
          <a:prstGeom prst="rect">
            <a:avLst/>
          </a:prstGeom>
        </p:spPr>
        <p:txBody>
          <a:bodyPr vert="horz" wrap="square" lIns="0" tIns="12700" rIns="0" bIns="0" rtlCol="0">
            <a:spAutoFit/>
          </a:bodyPr>
          <a:lstStyle/>
          <a:p>
            <a:pPr marL="38100">
              <a:lnSpc>
                <a:spcPct val="100000"/>
              </a:lnSpc>
              <a:spcBef>
                <a:spcPts val="100"/>
              </a:spcBef>
            </a:pPr>
            <a:r>
              <a:rPr sz="1800" b="1" spc="-7" baseline="6944" dirty="0">
                <a:solidFill>
                  <a:srgbClr val="9ACC00"/>
                </a:solidFill>
                <a:latin typeface="Arial"/>
                <a:cs typeface="Arial"/>
              </a:rPr>
              <a:t>f</a:t>
            </a:r>
            <a:r>
              <a:rPr sz="800" b="1" spc="-5" dirty="0">
                <a:solidFill>
                  <a:srgbClr val="9ACC00"/>
                </a:solidFill>
                <a:latin typeface="Arial"/>
                <a:cs typeface="Arial"/>
              </a:rPr>
              <a:t>moy</a:t>
            </a:r>
            <a:endParaRPr sz="800">
              <a:latin typeface="Arial"/>
              <a:cs typeface="Arial"/>
            </a:endParaRPr>
          </a:p>
        </p:txBody>
      </p:sp>
      <p:sp>
        <p:nvSpPr>
          <p:cNvPr id="28" name="object 28"/>
          <p:cNvSpPr/>
          <p:nvPr/>
        </p:nvSpPr>
        <p:spPr>
          <a:xfrm>
            <a:off x="4275582" y="6059423"/>
            <a:ext cx="1270" cy="83820"/>
          </a:xfrm>
          <a:custGeom>
            <a:avLst/>
            <a:gdLst/>
            <a:ahLst/>
            <a:cxnLst/>
            <a:rect l="l" t="t" r="r" b="b"/>
            <a:pathLst>
              <a:path w="1270" h="83820">
                <a:moveTo>
                  <a:pt x="381" y="-6476"/>
                </a:moveTo>
                <a:lnTo>
                  <a:pt x="381" y="90297"/>
                </a:lnTo>
              </a:path>
            </a:pathLst>
          </a:custGeom>
          <a:ln w="13715">
            <a:solidFill>
              <a:srgbClr val="9ACC00"/>
            </a:solidFill>
          </a:ln>
        </p:spPr>
        <p:txBody>
          <a:bodyPr wrap="square" lIns="0" tIns="0" rIns="0" bIns="0" rtlCol="0"/>
          <a:lstStyle/>
          <a:p>
            <a:endParaRPr/>
          </a:p>
        </p:txBody>
      </p:sp>
      <p:sp>
        <p:nvSpPr>
          <p:cNvPr id="29" name="object 29"/>
          <p:cNvSpPr txBox="1"/>
          <p:nvPr/>
        </p:nvSpPr>
        <p:spPr>
          <a:xfrm>
            <a:off x="4817617" y="5694676"/>
            <a:ext cx="122555" cy="116839"/>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C0C0C0"/>
                </a:solidFill>
                <a:latin typeface="Times New Roman"/>
                <a:cs typeface="Times New Roman"/>
              </a:rPr>
              <a:t>HP</a:t>
            </a:r>
            <a:endParaRPr sz="600">
              <a:latin typeface="Times New Roman"/>
              <a:cs typeface="Times New Roman"/>
            </a:endParaRPr>
          </a:p>
        </p:txBody>
      </p:sp>
      <p:sp>
        <p:nvSpPr>
          <p:cNvPr id="30" name="object 30"/>
          <p:cNvSpPr/>
          <p:nvPr/>
        </p:nvSpPr>
        <p:spPr>
          <a:xfrm>
            <a:off x="2542413" y="2114169"/>
            <a:ext cx="2462021" cy="1445513"/>
          </a:xfrm>
          <a:prstGeom prst="rect">
            <a:avLst/>
          </a:prstGeom>
          <a:blipFill>
            <a:blip r:embed="rId4" cstate="print"/>
            <a:stretch>
              <a:fillRect/>
            </a:stretch>
          </a:blipFill>
        </p:spPr>
        <p:txBody>
          <a:bodyPr wrap="square" lIns="0" tIns="0" rIns="0" bIns="0" rtlCol="0"/>
          <a:lstStyle/>
          <a:p>
            <a:endParaRPr/>
          </a:p>
        </p:txBody>
      </p:sp>
      <p:sp>
        <p:nvSpPr>
          <p:cNvPr id="31" name="object 31"/>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32" name="object 32"/>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8</a:t>
            </a:fld>
            <a:r>
              <a:rPr spc="-5" dirty="0"/>
              <a:t>/30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43147" y="474213"/>
            <a:ext cx="1064895" cy="132715"/>
          </a:xfrm>
          <a:prstGeom prst="rect">
            <a:avLst/>
          </a:prstGeom>
        </p:spPr>
        <p:txBody>
          <a:bodyPr vert="horz" wrap="square" lIns="0" tIns="12700" rIns="0" bIns="0" rtlCol="0">
            <a:spAutoFit/>
          </a:bodyPr>
          <a:lstStyle/>
          <a:p>
            <a:pPr marL="12700">
              <a:lnSpc>
                <a:spcPct val="100000"/>
              </a:lnSpc>
              <a:spcBef>
                <a:spcPts val="100"/>
              </a:spcBef>
            </a:pPr>
            <a:r>
              <a:rPr sz="700" spc="-5" dirty="0">
                <a:solidFill>
                  <a:srgbClr val="FF00FF"/>
                </a:solidFill>
                <a:latin typeface="Comic Sans MS"/>
                <a:cs typeface="Comic Sans MS"/>
                <a:hlinkClick r:id="rId2"/>
              </a:rPr>
              <a:t>www.lyceefourcade.fr.fm</a:t>
            </a:r>
            <a:endParaRPr sz="700">
              <a:latin typeface="Comic Sans MS"/>
              <a:cs typeface="Comic Sans MS"/>
            </a:endParaRPr>
          </a:p>
        </p:txBody>
      </p:sp>
      <p:sp>
        <p:nvSpPr>
          <p:cNvPr id="3" name="object 3"/>
          <p:cNvSpPr txBox="1"/>
          <p:nvPr/>
        </p:nvSpPr>
        <p:spPr>
          <a:xfrm>
            <a:off x="603758" y="449067"/>
            <a:ext cx="6354445" cy="162560"/>
          </a:xfrm>
          <a:prstGeom prst="rect">
            <a:avLst/>
          </a:prstGeom>
        </p:spPr>
        <p:txBody>
          <a:bodyPr vert="horz" wrap="square" lIns="0" tIns="12700" rIns="0" bIns="0" rtlCol="0">
            <a:spAutoFit/>
          </a:bodyPr>
          <a:lstStyle/>
          <a:p>
            <a:pPr marL="12700">
              <a:lnSpc>
                <a:spcPct val="100000"/>
              </a:lnSpc>
              <a:spcBef>
                <a:spcPts val="100"/>
              </a:spcBef>
              <a:tabLst>
                <a:tab pos="5414645" algn="l"/>
              </a:tabLst>
            </a:pPr>
            <a:r>
              <a:rPr sz="900" spc="-5" dirty="0">
                <a:solidFill>
                  <a:srgbClr val="FF00FF"/>
                </a:solidFill>
                <a:latin typeface="Comic Sans MS"/>
                <a:cs typeface="Comic Sans MS"/>
              </a:rPr>
              <a:t>AIX-MARSEILLE	ELECTRONIQUE</a:t>
            </a:r>
            <a:endParaRPr sz="900">
              <a:latin typeface="Comic Sans MS"/>
              <a:cs typeface="Comic Sans MS"/>
            </a:endParaRPr>
          </a:p>
        </p:txBody>
      </p:sp>
      <p:sp>
        <p:nvSpPr>
          <p:cNvPr id="4" name="object 4"/>
          <p:cNvSpPr/>
          <p:nvPr/>
        </p:nvSpPr>
        <p:spPr>
          <a:xfrm>
            <a:off x="569213" y="10050018"/>
            <a:ext cx="6433820" cy="1905"/>
          </a:xfrm>
          <a:custGeom>
            <a:avLst/>
            <a:gdLst/>
            <a:ahLst/>
            <a:cxnLst/>
            <a:rect l="l" t="t" r="r" b="b"/>
            <a:pathLst>
              <a:path w="6433820" h="1904">
                <a:moveTo>
                  <a:pt x="0" y="1523"/>
                </a:moveTo>
                <a:lnTo>
                  <a:pt x="6433566" y="0"/>
                </a:lnTo>
              </a:path>
            </a:pathLst>
          </a:custGeom>
          <a:ln w="19050">
            <a:solidFill>
              <a:srgbClr val="0000FF"/>
            </a:solidFill>
          </a:ln>
        </p:spPr>
        <p:txBody>
          <a:bodyPr wrap="square" lIns="0" tIns="0" rIns="0" bIns="0" rtlCol="0"/>
          <a:lstStyle/>
          <a:p>
            <a:endParaRPr/>
          </a:p>
        </p:txBody>
      </p:sp>
      <p:sp>
        <p:nvSpPr>
          <p:cNvPr id="5" name="object 5"/>
          <p:cNvSpPr/>
          <p:nvPr/>
        </p:nvSpPr>
        <p:spPr>
          <a:xfrm>
            <a:off x="5458205" y="1670304"/>
            <a:ext cx="989965" cy="175260"/>
          </a:xfrm>
          <a:custGeom>
            <a:avLst/>
            <a:gdLst/>
            <a:ahLst/>
            <a:cxnLst/>
            <a:rect l="l" t="t" r="r" b="b"/>
            <a:pathLst>
              <a:path w="989964" h="175260">
                <a:moveTo>
                  <a:pt x="989838" y="0"/>
                </a:moveTo>
                <a:lnTo>
                  <a:pt x="0" y="0"/>
                </a:lnTo>
                <a:lnTo>
                  <a:pt x="0" y="175259"/>
                </a:lnTo>
                <a:lnTo>
                  <a:pt x="989838" y="175259"/>
                </a:lnTo>
                <a:lnTo>
                  <a:pt x="989838" y="0"/>
                </a:lnTo>
                <a:close/>
              </a:path>
            </a:pathLst>
          </a:custGeom>
          <a:solidFill>
            <a:srgbClr val="FFFF00"/>
          </a:solidFill>
        </p:spPr>
        <p:txBody>
          <a:bodyPr wrap="square" lIns="0" tIns="0" rIns="0" bIns="0" rtlCol="0"/>
          <a:lstStyle/>
          <a:p>
            <a:endParaRPr/>
          </a:p>
        </p:txBody>
      </p:sp>
      <p:sp>
        <p:nvSpPr>
          <p:cNvPr id="6" name="object 6"/>
          <p:cNvSpPr txBox="1"/>
          <p:nvPr/>
        </p:nvSpPr>
        <p:spPr>
          <a:xfrm>
            <a:off x="464058" y="666012"/>
            <a:ext cx="6633845" cy="1598295"/>
          </a:xfrm>
          <a:prstGeom prst="rect">
            <a:avLst/>
          </a:prstGeom>
        </p:spPr>
        <p:txBody>
          <a:bodyPr vert="horz" wrap="square" lIns="0" tIns="102870" rIns="0" bIns="0" rtlCol="0">
            <a:spAutoFit/>
          </a:bodyPr>
          <a:lstStyle/>
          <a:p>
            <a:pPr marL="76200" algn="just">
              <a:lnSpc>
                <a:spcPct val="100000"/>
              </a:lnSpc>
              <a:spcBef>
                <a:spcPts val="810"/>
              </a:spcBef>
            </a:pPr>
            <a:r>
              <a:rPr sz="1400" b="1" u="heavy" spc="-10" dirty="0">
                <a:solidFill>
                  <a:srgbClr val="0000FF"/>
                </a:solidFill>
                <a:uFill>
                  <a:solidFill>
                    <a:srgbClr val="0000FF"/>
                  </a:solidFill>
                </a:uFill>
                <a:latin typeface="Comic Sans MS"/>
                <a:cs typeface="Comic Sans MS"/>
              </a:rPr>
              <a:t>B.3.4 Solution </a:t>
            </a:r>
            <a:r>
              <a:rPr sz="1400" b="1" u="heavy" spc="-5" dirty="0">
                <a:solidFill>
                  <a:srgbClr val="0000FF"/>
                </a:solidFill>
                <a:uFill>
                  <a:solidFill>
                    <a:srgbClr val="0000FF"/>
                  </a:solidFill>
                </a:uFill>
                <a:latin typeface="Comic Sans MS"/>
                <a:cs typeface="Comic Sans MS"/>
              </a:rPr>
              <a:t>à</a:t>
            </a:r>
            <a:r>
              <a:rPr sz="1400" b="1" u="heavy" spc="10" dirty="0">
                <a:solidFill>
                  <a:srgbClr val="0000FF"/>
                </a:solidFill>
                <a:uFill>
                  <a:solidFill>
                    <a:srgbClr val="0000FF"/>
                  </a:solidFill>
                </a:uFill>
                <a:latin typeface="Comic Sans MS"/>
                <a:cs typeface="Comic Sans MS"/>
              </a:rPr>
              <a:t> </a:t>
            </a:r>
            <a:r>
              <a:rPr sz="1400" b="1" u="heavy" spc="-10" dirty="0">
                <a:solidFill>
                  <a:srgbClr val="0000FF"/>
                </a:solidFill>
                <a:uFill>
                  <a:solidFill>
                    <a:srgbClr val="0000FF"/>
                  </a:solidFill>
                </a:uFill>
                <a:latin typeface="Comic Sans MS"/>
                <a:cs typeface="Comic Sans MS"/>
              </a:rPr>
              <a:t>envisager</a:t>
            </a:r>
            <a:endParaRPr sz="1400">
              <a:latin typeface="Comic Sans MS"/>
              <a:cs typeface="Comic Sans MS"/>
            </a:endParaRPr>
          </a:p>
          <a:p>
            <a:pPr marL="76200" marR="69850" algn="just">
              <a:lnSpc>
                <a:spcPts val="1380"/>
              </a:lnSpc>
              <a:spcBef>
                <a:spcPts val="710"/>
              </a:spcBef>
            </a:pPr>
            <a:r>
              <a:rPr sz="1200" spc="-5" dirty="0">
                <a:latin typeface="Arial"/>
                <a:cs typeface="Arial"/>
              </a:rPr>
              <a:t>Le choix d’une antenne se fait par rapport </a:t>
            </a:r>
            <a:r>
              <a:rPr sz="1200" dirty="0">
                <a:latin typeface="Arial"/>
                <a:cs typeface="Arial"/>
              </a:rPr>
              <a:t>à </a:t>
            </a:r>
            <a:r>
              <a:rPr sz="1200" spc="-5" dirty="0">
                <a:latin typeface="Arial"/>
                <a:cs typeface="Arial"/>
              </a:rPr>
              <a:t>la fréquence centrale de travail Fo, il faut donc que  les </a:t>
            </a:r>
            <a:r>
              <a:rPr sz="1200" dirty="0">
                <a:latin typeface="Arial"/>
                <a:cs typeface="Arial"/>
              </a:rPr>
              <a:t>fréquences </a:t>
            </a:r>
            <a:r>
              <a:rPr sz="1200" spc="-5" dirty="0">
                <a:latin typeface="Arial"/>
                <a:cs typeface="Arial"/>
              </a:rPr>
              <a:t>F</a:t>
            </a:r>
            <a:r>
              <a:rPr sz="1200" spc="-7" baseline="-10416" dirty="0">
                <a:latin typeface="Arial"/>
                <a:cs typeface="Arial"/>
              </a:rPr>
              <a:t>min </a:t>
            </a:r>
            <a:r>
              <a:rPr sz="1200" dirty="0">
                <a:latin typeface="Arial"/>
                <a:cs typeface="Arial"/>
              </a:rPr>
              <a:t>et </a:t>
            </a:r>
            <a:r>
              <a:rPr sz="1200" spc="-5" dirty="0">
                <a:latin typeface="Arial"/>
                <a:cs typeface="Arial"/>
              </a:rPr>
              <a:t>F</a:t>
            </a:r>
            <a:r>
              <a:rPr sz="1200" spc="-7" baseline="-10416" dirty="0">
                <a:latin typeface="Arial"/>
                <a:cs typeface="Arial"/>
              </a:rPr>
              <a:t>max </a:t>
            </a:r>
            <a:r>
              <a:rPr sz="1200" dirty="0">
                <a:latin typeface="Arial"/>
                <a:cs typeface="Arial"/>
              </a:rPr>
              <a:t>soient relativement très</a:t>
            </a:r>
            <a:r>
              <a:rPr sz="1200" spc="-210" dirty="0">
                <a:latin typeface="Arial"/>
                <a:cs typeface="Arial"/>
              </a:rPr>
              <a:t> </a:t>
            </a:r>
            <a:r>
              <a:rPr sz="1200" spc="-5" dirty="0">
                <a:latin typeface="Arial"/>
                <a:cs typeface="Arial"/>
              </a:rPr>
              <a:t>proches.</a:t>
            </a:r>
            <a:endParaRPr sz="1200">
              <a:latin typeface="Arial"/>
              <a:cs typeface="Arial"/>
            </a:endParaRPr>
          </a:p>
          <a:p>
            <a:pPr marL="75565" marR="68580" algn="just">
              <a:lnSpc>
                <a:spcPts val="1380"/>
              </a:lnSpc>
              <a:spcBef>
                <a:spcPts val="570"/>
              </a:spcBef>
            </a:pPr>
            <a:r>
              <a:rPr sz="1200" spc="-5" dirty="0">
                <a:latin typeface="Arial"/>
                <a:cs typeface="Arial"/>
              </a:rPr>
              <a:t>De plus pour s’affranchir au mieux des distorsions introduites par le milieu de transmission, la  méthode la plus simple consiste </a:t>
            </a:r>
            <a:r>
              <a:rPr sz="1200" dirty="0">
                <a:latin typeface="Arial"/>
                <a:cs typeface="Arial"/>
              </a:rPr>
              <a:t>à </a:t>
            </a:r>
            <a:r>
              <a:rPr sz="1200" spc="-5" dirty="0">
                <a:latin typeface="Arial"/>
                <a:cs typeface="Arial"/>
              </a:rPr>
              <a:t>ne transmettre que des signaux </a:t>
            </a:r>
            <a:r>
              <a:rPr sz="1200" dirty="0">
                <a:latin typeface="Arial"/>
                <a:cs typeface="Arial"/>
              </a:rPr>
              <a:t>à </a:t>
            </a:r>
            <a:r>
              <a:rPr sz="1200" b="1" spc="-5" dirty="0">
                <a:latin typeface="Arial"/>
                <a:cs typeface="Arial"/>
              </a:rPr>
              <a:t>spectre </a:t>
            </a:r>
            <a:r>
              <a:rPr sz="1200" b="1" dirty="0">
                <a:latin typeface="Arial"/>
                <a:cs typeface="Arial"/>
              </a:rPr>
              <a:t>étroit</a:t>
            </a:r>
            <a:r>
              <a:rPr sz="1200" dirty="0">
                <a:latin typeface="Arial"/>
                <a:cs typeface="Arial"/>
              </a:rPr>
              <a:t>, c’est à  dire</a:t>
            </a:r>
            <a:r>
              <a:rPr sz="1200" spc="-5" dirty="0">
                <a:latin typeface="Arial"/>
                <a:cs typeface="Arial"/>
              </a:rPr>
              <a:t> </a:t>
            </a:r>
            <a:r>
              <a:rPr sz="1200" dirty="0">
                <a:latin typeface="Arial"/>
                <a:cs typeface="Arial"/>
              </a:rPr>
              <a:t>:</a:t>
            </a:r>
            <a:endParaRPr sz="1200">
              <a:latin typeface="Arial"/>
              <a:cs typeface="Arial"/>
            </a:endParaRPr>
          </a:p>
          <a:p>
            <a:pPr algn="ctr">
              <a:lnSpc>
                <a:spcPts val="1810"/>
              </a:lnSpc>
            </a:pPr>
            <a:r>
              <a:rPr sz="1600" b="1" dirty="0">
                <a:solidFill>
                  <a:srgbClr val="0000FF"/>
                </a:solidFill>
                <a:latin typeface="Arial"/>
                <a:cs typeface="Arial"/>
              </a:rPr>
              <a:t>(f</a:t>
            </a:r>
            <a:r>
              <a:rPr sz="1575" b="1" baseline="-10582" dirty="0">
                <a:solidFill>
                  <a:srgbClr val="0000FF"/>
                </a:solidFill>
                <a:latin typeface="Arial"/>
                <a:cs typeface="Arial"/>
              </a:rPr>
              <a:t>max </a:t>
            </a:r>
            <a:r>
              <a:rPr sz="1600" b="1" dirty="0">
                <a:solidFill>
                  <a:srgbClr val="0000FF"/>
                </a:solidFill>
                <a:latin typeface="Arial"/>
                <a:cs typeface="Arial"/>
              </a:rPr>
              <a:t>– </a:t>
            </a:r>
            <a:r>
              <a:rPr sz="1600" b="1" spc="-5" dirty="0">
                <a:solidFill>
                  <a:srgbClr val="0000FF"/>
                </a:solidFill>
                <a:latin typeface="Arial"/>
                <a:cs typeface="Arial"/>
              </a:rPr>
              <a:t>f</a:t>
            </a:r>
            <a:r>
              <a:rPr sz="1575" b="1" spc="-7" baseline="-10582" dirty="0">
                <a:solidFill>
                  <a:srgbClr val="0000FF"/>
                </a:solidFill>
                <a:latin typeface="Arial"/>
                <a:cs typeface="Arial"/>
              </a:rPr>
              <a:t>min</a:t>
            </a:r>
            <a:r>
              <a:rPr sz="1600" b="1" spc="-5" dirty="0">
                <a:solidFill>
                  <a:srgbClr val="0000FF"/>
                </a:solidFill>
                <a:latin typeface="Arial"/>
                <a:cs typeface="Arial"/>
              </a:rPr>
              <a:t>) </a:t>
            </a:r>
            <a:r>
              <a:rPr sz="1600" b="1" dirty="0">
                <a:solidFill>
                  <a:srgbClr val="0000FF"/>
                </a:solidFill>
                <a:latin typeface="Arial"/>
                <a:cs typeface="Arial"/>
              </a:rPr>
              <a:t>&lt;&lt; (f</a:t>
            </a:r>
            <a:r>
              <a:rPr sz="1575" b="1" baseline="-10582" dirty="0">
                <a:solidFill>
                  <a:srgbClr val="0000FF"/>
                </a:solidFill>
                <a:latin typeface="Arial"/>
                <a:cs typeface="Arial"/>
              </a:rPr>
              <a:t>max </a:t>
            </a:r>
            <a:r>
              <a:rPr sz="1600" b="1" dirty="0">
                <a:solidFill>
                  <a:srgbClr val="0000FF"/>
                </a:solidFill>
                <a:latin typeface="Arial"/>
                <a:cs typeface="Arial"/>
              </a:rPr>
              <a:t>+</a:t>
            </a:r>
            <a:r>
              <a:rPr sz="1600" b="1" spc="-305" dirty="0">
                <a:solidFill>
                  <a:srgbClr val="0000FF"/>
                </a:solidFill>
                <a:latin typeface="Arial"/>
                <a:cs typeface="Arial"/>
              </a:rPr>
              <a:t> </a:t>
            </a:r>
            <a:r>
              <a:rPr sz="1600" b="1" spc="-5" dirty="0">
                <a:solidFill>
                  <a:srgbClr val="0000FF"/>
                </a:solidFill>
                <a:latin typeface="Arial"/>
                <a:cs typeface="Arial"/>
              </a:rPr>
              <a:t>f</a:t>
            </a:r>
            <a:r>
              <a:rPr sz="1575" b="1" spc="-7" baseline="-10582" dirty="0">
                <a:solidFill>
                  <a:srgbClr val="0000FF"/>
                </a:solidFill>
                <a:latin typeface="Arial"/>
                <a:cs typeface="Arial"/>
              </a:rPr>
              <a:t>min</a:t>
            </a:r>
            <a:r>
              <a:rPr sz="1600" b="1" spc="-5" dirty="0">
                <a:solidFill>
                  <a:srgbClr val="0000FF"/>
                </a:solidFill>
                <a:latin typeface="Arial"/>
                <a:cs typeface="Arial"/>
              </a:rPr>
              <a:t>)/2</a:t>
            </a:r>
            <a:endParaRPr sz="1600">
              <a:latin typeface="Arial"/>
              <a:cs typeface="Arial"/>
            </a:endParaRPr>
          </a:p>
        </p:txBody>
      </p:sp>
      <p:sp>
        <p:nvSpPr>
          <p:cNvPr id="7" name="object 7"/>
          <p:cNvSpPr txBox="1"/>
          <p:nvPr/>
        </p:nvSpPr>
        <p:spPr>
          <a:xfrm>
            <a:off x="2674873" y="2352544"/>
            <a:ext cx="39116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soit</a:t>
            </a:r>
            <a:r>
              <a:rPr sz="1200" spc="250" dirty="0">
                <a:latin typeface="Arial"/>
                <a:cs typeface="Arial"/>
              </a:rPr>
              <a:t> </a:t>
            </a:r>
            <a:r>
              <a:rPr sz="1200" dirty="0">
                <a:latin typeface="Arial"/>
                <a:cs typeface="Arial"/>
              </a:rPr>
              <a:t>:</a:t>
            </a:r>
            <a:endParaRPr sz="1200">
              <a:latin typeface="Arial"/>
              <a:cs typeface="Arial"/>
            </a:endParaRPr>
          </a:p>
        </p:txBody>
      </p:sp>
      <p:sp>
        <p:nvSpPr>
          <p:cNvPr id="8" name="object 8"/>
          <p:cNvSpPr txBox="1"/>
          <p:nvPr/>
        </p:nvSpPr>
        <p:spPr>
          <a:xfrm>
            <a:off x="3250692" y="2327910"/>
            <a:ext cx="1008380" cy="233679"/>
          </a:xfrm>
          <a:prstGeom prst="rect">
            <a:avLst/>
          </a:prstGeom>
          <a:solidFill>
            <a:srgbClr val="FFFF00"/>
          </a:solidFill>
        </p:spPr>
        <p:txBody>
          <a:bodyPr vert="horz" wrap="square" lIns="0" tIns="0" rIns="0" bIns="0" rtlCol="0">
            <a:spAutoFit/>
          </a:bodyPr>
          <a:lstStyle/>
          <a:p>
            <a:pPr>
              <a:lnSpc>
                <a:spcPts val="1814"/>
              </a:lnSpc>
            </a:pPr>
            <a:r>
              <a:rPr sz="1600" b="1" spc="-5" dirty="0">
                <a:solidFill>
                  <a:srgbClr val="0000FF"/>
                </a:solidFill>
                <a:latin typeface="Arial"/>
                <a:cs typeface="Arial"/>
              </a:rPr>
              <a:t>∆f </a:t>
            </a:r>
            <a:r>
              <a:rPr sz="1600" b="1" dirty="0">
                <a:solidFill>
                  <a:srgbClr val="0000FF"/>
                </a:solidFill>
                <a:latin typeface="Arial"/>
                <a:cs typeface="Arial"/>
              </a:rPr>
              <a:t>&lt;&lt;</a:t>
            </a:r>
            <a:r>
              <a:rPr sz="1600" b="1" spc="355" dirty="0">
                <a:solidFill>
                  <a:srgbClr val="0000FF"/>
                </a:solidFill>
                <a:latin typeface="Arial"/>
                <a:cs typeface="Arial"/>
              </a:rPr>
              <a:t> </a:t>
            </a:r>
            <a:r>
              <a:rPr sz="1600" b="1" dirty="0">
                <a:solidFill>
                  <a:srgbClr val="0000FF"/>
                </a:solidFill>
                <a:latin typeface="Arial"/>
                <a:cs typeface="Arial"/>
              </a:rPr>
              <a:t>f</a:t>
            </a:r>
            <a:r>
              <a:rPr sz="1575" b="1" baseline="-10582" dirty="0">
                <a:solidFill>
                  <a:srgbClr val="0000FF"/>
                </a:solidFill>
                <a:latin typeface="Arial"/>
                <a:cs typeface="Arial"/>
              </a:rPr>
              <a:t>moy</a:t>
            </a:r>
            <a:endParaRPr sz="1575" baseline="-10582">
              <a:latin typeface="Arial"/>
              <a:cs typeface="Arial"/>
            </a:endParaRPr>
          </a:p>
        </p:txBody>
      </p:sp>
      <p:sp>
        <p:nvSpPr>
          <p:cNvPr id="9" name="object 9"/>
          <p:cNvSpPr txBox="1"/>
          <p:nvPr/>
        </p:nvSpPr>
        <p:spPr>
          <a:xfrm>
            <a:off x="527558" y="2610100"/>
            <a:ext cx="6506209" cy="383540"/>
          </a:xfrm>
          <a:prstGeom prst="rect">
            <a:avLst/>
          </a:prstGeom>
        </p:spPr>
        <p:txBody>
          <a:bodyPr vert="horz" wrap="square" lIns="0" tIns="24765" rIns="0" bIns="0" rtlCol="0">
            <a:spAutoFit/>
          </a:bodyPr>
          <a:lstStyle/>
          <a:p>
            <a:pPr marL="12700" marR="5080">
              <a:lnSpc>
                <a:spcPts val="1380"/>
              </a:lnSpc>
              <a:spcBef>
                <a:spcPts val="195"/>
              </a:spcBef>
            </a:pPr>
            <a:r>
              <a:rPr sz="1200" dirty="0">
                <a:latin typeface="Arial"/>
                <a:cs typeface="Arial"/>
              </a:rPr>
              <a:t>Il faut </a:t>
            </a:r>
            <a:r>
              <a:rPr sz="1200" spc="-5" dirty="0">
                <a:latin typeface="Arial"/>
                <a:cs typeface="Arial"/>
              </a:rPr>
              <a:t>donc </a:t>
            </a:r>
            <a:r>
              <a:rPr sz="1200" dirty="0">
                <a:latin typeface="Arial"/>
                <a:cs typeface="Arial"/>
              </a:rPr>
              <a:t>transposer </a:t>
            </a:r>
            <a:r>
              <a:rPr sz="1200" spc="-5" dirty="0">
                <a:latin typeface="Arial"/>
                <a:cs typeface="Arial"/>
              </a:rPr>
              <a:t>(décaler en </a:t>
            </a:r>
            <a:r>
              <a:rPr sz="1200" dirty="0">
                <a:latin typeface="Arial"/>
                <a:cs typeface="Arial"/>
              </a:rPr>
              <a:t>fréquence) </a:t>
            </a:r>
            <a:r>
              <a:rPr sz="1200" spc="-5" dirty="0">
                <a:latin typeface="Arial"/>
                <a:cs typeface="Arial"/>
              </a:rPr>
              <a:t>le signal </a:t>
            </a:r>
            <a:r>
              <a:rPr sz="1200" dirty="0">
                <a:latin typeface="Arial"/>
                <a:cs typeface="Arial"/>
              </a:rPr>
              <a:t>à </a:t>
            </a:r>
            <a:r>
              <a:rPr sz="1200" spc="-5" dirty="0">
                <a:latin typeface="Arial"/>
                <a:cs typeface="Arial"/>
              </a:rPr>
              <a:t>transmettre, qui est en spectre large,  pour obtenir un </a:t>
            </a:r>
            <a:r>
              <a:rPr sz="1200" dirty="0">
                <a:latin typeface="Arial"/>
                <a:cs typeface="Arial"/>
              </a:rPr>
              <a:t>spectre</a:t>
            </a:r>
            <a:r>
              <a:rPr sz="1200" spc="10" dirty="0">
                <a:latin typeface="Arial"/>
                <a:cs typeface="Arial"/>
              </a:rPr>
              <a:t> </a:t>
            </a:r>
            <a:r>
              <a:rPr sz="1200" spc="-5" dirty="0">
                <a:latin typeface="Arial"/>
                <a:cs typeface="Arial"/>
              </a:rPr>
              <a:t>étroit.</a:t>
            </a:r>
            <a:endParaRPr sz="1200">
              <a:latin typeface="Arial"/>
              <a:cs typeface="Arial"/>
            </a:endParaRPr>
          </a:p>
        </p:txBody>
      </p:sp>
      <p:sp>
        <p:nvSpPr>
          <p:cNvPr id="10" name="object 10"/>
          <p:cNvSpPr txBox="1"/>
          <p:nvPr/>
        </p:nvSpPr>
        <p:spPr>
          <a:xfrm>
            <a:off x="540258" y="4678679"/>
            <a:ext cx="867410" cy="175260"/>
          </a:xfrm>
          <a:prstGeom prst="rect">
            <a:avLst/>
          </a:prstGeom>
          <a:solidFill>
            <a:srgbClr val="C0C0C0"/>
          </a:solidFill>
        </p:spPr>
        <p:txBody>
          <a:bodyPr vert="horz" wrap="square" lIns="0" tIns="0" rIns="0" bIns="0" rtlCol="0">
            <a:spAutoFit/>
          </a:bodyPr>
          <a:lstStyle/>
          <a:p>
            <a:pPr>
              <a:lnSpc>
                <a:spcPts val="1350"/>
              </a:lnSpc>
            </a:pPr>
            <a:r>
              <a:rPr sz="1200" spc="-5" dirty="0">
                <a:latin typeface="Arial"/>
                <a:cs typeface="Arial"/>
              </a:rPr>
              <a:t>Par</a:t>
            </a:r>
            <a:r>
              <a:rPr sz="1200" spc="-75" dirty="0">
                <a:latin typeface="Arial"/>
                <a:cs typeface="Arial"/>
              </a:rPr>
              <a:t> </a:t>
            </a:r>
            <a:r>
              <a:rPr sz="1200" spc="-5" dirty="0">
                <a:latin typeface="Arial"/>
                <a:cs typeface="Arial"/>
              </a:rPr>
              <a:t>exemple</a:t>
            </a:r>
            <a:endParaRPr sz="1200">
              <a:latin typeface="Arial"/>
              <a:cs typeface="Arial"/>
            </a:endParaRPr>
          </a:p>
        </p:txBody>
      </p:sp>
      <p:sp>
        <p:nvSpPr>
          <p:cNvPr id="11" name="object 11"/>
          <p:cNvSpPr txBox="1"/>
          <p:nvPr/>
        </p:nvSpPr>
        <p:spPr>
          <a:xfrm>
            <a:off x="1425232" y="4654546"/>
            <a:ext cx="679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a:t>
            </a:r>
            <a:endParaRPr sz="1200">
              <a:latin typeface="Arial"/>
              <a:cs typeface="Arial"/>
            </a:endParaRPr>
          </a:p>
        </p:txBody>
      </p:sp>
      <p:sp>
        <p:nvSpPr>
          <p:cNvPr id="12" name="object 12"/>
          <p:cNvSpPr/>
          <p:nvPr/>
        </p:nvSpPr>
        <p:spPr>
          <a:xfrm>
            <a:off x="3591305" y="5039867"/>
            <a:ext cx="902969" cy="175260"/>
          </a:xfrm>
          <a:custGeom>
            <a:avLst/>
            <a:gdLst/>
            <a:ahLst/>
            <a:cxnLst/>
            <a:rect l="l" t="t" r="r" b="b"/>
            <a:pathLst>
              <a:path w="902970" h="175260">
                <a:moveTo>
                  <a:pt x="902970" y="0"/>
                </a:moveTo>
                <a:lnTo>
                  <a:pt x="0" y="0"/>
                </a:lnTo>
                <a:lnTo>
                  <a:pt x="0" y="175260"/>
                </a:lnTo>
                <a:lnTo>
                  <a:pt x="902970" y="175260"/>
                </a:lnTo>
                <a:lnTo>
                  <a:pt x="902970" y="0"/>
                </a:lnTo>
                <a:close/>
              </a:path>
            </a:pathLst>
          </a:custGeom>
          <a:solidFill>
            <a:srgbClr val="C0C0C0"/>
          </a:solidFill>
        </p:spPr>
        <p:txBody>
          <a:bodyPr wrap="square" lIns="0" tIns="0" rIns="0" bIns="0" rtlCol="0"/>
          <a:lstStyle/>
          <a:p>
            <a:endParaRPr/>
          </a:p>
        </p:txBody>
      </p:sp>
      <p:sp>
        <p:nvSpPr>
          <p:cNvPr id="13" name="object 13"/>
          <p:cNvSpPr txBox="1"/>
          <p:nvPr/>
        </p:nvSpPr>
        <p:spPr>
          <a:xfrm>
            <a:off x="730758" y="4840474"/>
            <a:ext cx="6367145" cy="558800"/>
          </a:xfrm>
          <a:prstGeom prst="rect">
            <a:avLst/>
          </a:prstGeom>
        </p:spPr>
        <p:txBody>
          <a:bodyPr vert="horz" wrap="square" lIns="0" tIns="12700" rIns="0" bIns="0" rtlCol="0">
            <a:spAutoFit/>
          </a:bodyPr>
          <a:lstStyle/>
          <a:p>
            <a:pPr marL="266700" indent="-228600">
              <a:lnSpc>
                <a:spcPts val="1410"/>
              </a:lnSpc>
              <a:spcBef>
                <a:spcPts val="100"/>
              </a:spcBef>
              <a:buFont typeface="Symbol"/>
              <a:buChar char=""/>
              <a:tabLst>
                <a:tab pos="266065" algn="l"/>
                <a:tab pos="266700" algn="l"/>
              </a:tabLst>
            </a:pPr>
            <a:r>
              <a:rPr sz="1200" spc="-5" dirty="0">
                <a:latin typeface="Arial"/>
                <a:cs typeface="Arial"/>
              </a:rPr>
              <a:t>Si</a:t>
            </a:r>
            <a:r>
              <a:rPr sz="1200" spc="105" dirty="0">
                <a:latin typeface="Arial"/>
                <a:cs typeface="Arial"/>
              </a:rPr>
              <a:t> </a:t>
            </a:r>
            <a:r>
              <a:rPr sz="1200" spc="-5" dirty="0">
                <a:latin typeface="Arial"/>
                <a:cs typeface="Arial"/>
              </a:rPr>
              <a:t>on</a:t>
            </a:r>
            <a:r>
              <a:rPr sz="1200" spc="110" dirty="0">
                <a:latin typeface="Arial"/>
                <a:cs typeface="Arial"/>
              </a:rPr>
              <a:t> </a:t>
            </a:r>
            <a:r>
              <a:rPr sz="1200" spc="-5" dirty="0">
                <a:latin typeface="Arial"/>
                <a:cs typeface="Arial"/>
              </a:rPr>
              <a:t>prend</a:t>
            </a:r>
            <a:r>
              <a:rPr sz="1200" spc="110" dirty="0">
                <a:latin typeface="Arial"/>
                <a:cs typeface="Arial"/>
              </a:rPr>
              <a:t> </a:t>
            </a:r>
            <a:r>
              <a:rPr sz="1200" spc="-5" dirty="0">
                <a:latin typeface="Arial"/>
                <a:cs typeface="Arial"/>
              </a:rPr>
              <a:t>le</a:t>
            </a:r>
            <a:r>
              <a:rPr sz="1200" spc="110" dirty="0">
                <a:latin typeface="Arial"/>
                <a:cs typeface="Arial"/>
              </a:rPr>
              <a:t> </a:t>
            </a:r>
            <a:r>
              <a:rPr sz="1200" spc="-5" dirty="0">
                <a:latin typeface="Arial"/>
                <a:cs typeface="Arial"/>
              </a:rPr>
              <a:t>cas</a:t>
            </a:r>
            <a:r>
              <a:rPr sz="1200" spc="105" dirty="0">
                <a:latin typeface="Arial"/>
                <a:cs typeface="Arial"/>
              </a:rPr>
              <a:t> </a:t>
            </a:r>
            <a:r>
              <a:rPr sz="1200" spc="-5" dirty="0">
                <a:latin typeface="Arial"/>
                <a:cs typeface="Arial"/>
              </a:rPr>
              <a:t>précédent,</a:t>
            </a:r>
            <a:r>
              <a:rPr sz="1200" spc="110" dirty="0">
                <a:latin typeface="Arial"/>
                <a:cs typeface="Arial"/>
              </a:rPr>
              <a:t> </a:t>
            </a:r>
            <a:r>
              <a:rPr sz="1200" spc="-5" dirty="0">
                <a:latin typeface="Arial"/>
                <a:cs typeface="Arial"/>
              </a:rPr>
              <a:t>d’un</a:t>
            </a:r>
            <a:r>
              <a:rPr sz="1200" spc="110" dirty="0">
                <a:latin typeface="Arial"/>
                <a:cs typeface="Arial"/>
              </a:rPr>
              <a:t> </a:t>
            </a:r>
            <a:r>
              <a:rPr sz="1200" spc="-5" dirty="0">
                <a:latin typeface="Arial"/>
                <a:cs typeface="Arial"/>
              </a:rPr>
              <a:t>signal</a:t>
            </a:r>
            <a:r>
              <a:rPr sz="1200" spc="110" dirty="0">
                <a:latin typeface="Arial"/>
                <a:cs typeface="Arial"/>
              </a:rPr>
              <a:t> </a:t>
            </a:r>
            <a:r>
              <a:rPr sz="1200" spc="-5" dirty="0">
                <a:latin typeface="Arial"/>
                <a:cs typeface="Arial"/>
              </a:rPr>
              <a:t>sonore</a:t>
            </a:r>
            <a:r>
              <a:rPr sz="1200" spc="100" dirty="0">
                <a:latin typeface="Arial"/>
                <a:cs typeface="Arial"/>
              </a:rPr>
              <a:t> </a:t>
            </a:r>
            <a:r>
              <a:rPr sz="1200" spc="-5" dirty="0">
                <a:latin typeface="Arial"/>
                <a:cs typeface="Arial"/>
              </a:rPr>
              <a:t>avec</a:t>
            </a:r>
            <a:r>
              <a:rPr sz="1200" spc="105" dirty="0">
                <a:latin typeface="Arial"/>
                <a:cs typeface="Arial"/>
              </a:rPr>
              <a:t> </a:t>
            </a:r>
            <a:r>
              <a:rPr sz="1200" dirty="0">
                <a:latin typeface="Arial"/>
                <a:cs typeface="Arial"/>
              </a:rPr>
              <a:t>à</a:t>
            </a:r>
            <a:r>
              <a:rPr sz="1200" spc="105" dirty="0">
                <a:latin typeface="Arial"/>
                <a:cs typeface="Arial"/>
              </a:rPr>
              <a:t> </a:t>
            </a:r>
            <a:r>
              <a:rPr sz="1200" spc="-5" dirty="0">
                <a:latin typeface="Arial"/>
                <a:cs typeface="Arial"/>
              </a:rPr>
              <a:t>l’origine</a:t>
            </a:r>
            <a:r>
              <a:rPr sz="1200" spc="105" dirty="0">
                <a:latin typeface="Arial"/>
                <a:cs typeface="Arial"/>
              </a:rPr>
              <a:t> </a:t>
            </a:r>
            <a:r>
              <a:rPr sz="1200" spc="-5" dirty="0">
                <a:latin typeface="Arial"/>
                <a:cs typeface="Arial"/>
              </a:rPr>
              <a:t>f=[20Hz ;20kHz],</a:t>
            </a:r>
            <a:r>
              <a:rPr sz="1200" spc="110" dirty="0">
                <a:latin typeface="Arial"/>
                <a:cs typeface="Arial"/>
              </a:rPr>
              <a:t> </a:t>
            </a:r>
            <a:r>
              <a:rPr sz="1200" spc="-5" dirty="0">
                <a:latin typeface="Arial"/>
                <a:cs typeface="Arial"/>
              </a:rPr>
              <a:t>on</a:t>
            </a:r>
            <a:r>
              <a:rPr sz="1200" spc="105" dirty="0">
                <a:latin typeface="Arial"/>
                <a:cs typeface="Arial"/>
              </a:rPr>
              <a:t> </a:t>
            </a:r>
            <a:r>
              <a:rPr sz="1200" dirty="0">
                <a:latin typeface="Arial"/>
                <a:cs typeface="Arial"/>
              </a:rPr>
              <a:t>a</a:t>
            </a:r>
            <a:endParaRPr sz="1200">
              <a:latin typeface="Arial"/>
              <a:cs typeface="Arial"/>
            </a:endParaRPr>
          </a:p>
          <a:p>
            <a:pPr marL="266700" marR="68580">
              <a:lnSpc>
                <a:spcPts val="1380"/>
              </a:lnSpc>
              <a:spcBef>
                <a:spcPts val="65"/>
              </a:spcBef>
              <a:tabLst>
                <a:tab pos="1804035" algn="l"/>
                <a:tab pos="6053455" algn="l"/>
              </a:tabLst>
            </a:pPr>
            <a:r>
              <a:rPr sz="1200" spc="-5" dirty="0">
                <a:latin typeface="Arial"/>
                <a:cs typeface="Arial"/>
              </a:rPr>
              <a:t>∆f=19,98KH</a:t>
            </a:r>
            <a:r>
              <a:rPr sz="1200" dirty="0">
                <a:latin typeface="Arial"/>
                <a:cs typeface="Arial"/>
              </a:rPr>
              <a:t>z≈</a:t>
            </a:r>
            <a:r>
              <a:rPr sz="1200" spc="-5" dirty="0">
                <a:latin typeface="Arial"/>
                <a:cs typeface="Arial"/>
              </a:rPr>
              <a:t>20kH</a:t>
            </a:r>
            <a:r>
              <a:rPr sz="1200" dirty="0">
                <a:latin typeface="Arial"/>
                <a:cs typeface="Arial"/>
              </a:rPr>
              <a:t>z	</a:t>
            </a:r>
            <a:r>
              <a:rPr sz="1200" spc="-5" dirty="0">
                <a:latin typeface="Arial"/>
                <a:cs typeface="Arial"/>
              </a:rPr>
              <a:t>e</a:t>
            </a:r>
            <a:r>
              <a:rPr sz="1200" dirty="0">
                <a:latin typeface="Arial"/>
                <a:cs typeface="Arial"/>
              </a:rPr>
              <a:t>t </a:t>
            </a:r>
            <a:r>
              <a:rPr sz="1200" spc="-160" dirty="0">
                <a:latin typeface="Arial"/>
                <a:cs typeface="Arial"/>
              </a:rPr>
              <a:t> </a:t>
            </a:r>
            <a:r>
              <a:rPr sz="1200" dirty="0">
                <a:latin typeface="Arial"/>
                <a:cs typeface="Arial"/>
              </a:rPr>
              <a:t>f</a:t>
            </a:r>
            <a:r>
              <a:rPr sz="1200" spc="-7" baseline="-10416" dirty="0">
                <a:latin typeface="Arial"/>
                <a:cs typeface="Arial"/>
              </a:rPr>
              <a:t>mo</a:t>
            </a:r>
            <a:r>
              <a:rPr sz="1200" spc="-22" baseline="-10416" dirty="0">
                <a:latin typeface="Arial"/>
                <a:cs typeface="Arial"/>
              </a:rPr>
              <a:t>y</a:t>
            </a:r>
            <a:r>
              <a:rPr sz="1200" dirty="0">
                <a:latin typeface="Arial"/>
                <a:cs typeface="Arial"/>
              </a:rPr>
              <a:t>≈</a:t>
            </a:r>
            <a:r>
              <a:rPr sz="1200" spc="-5" dirty="0">
                <a:latin typeface="Arial"/>
                <a:cs typeface="Arial"/>
              </a:rPr>
              <a:t>10kH</a:t>
            </a:r>
            <a:r>
              <a:rPr sz="1200" dirty="0">
                <a:latin typeface="Arial"/>
                <a:cs typeface="Arial"/>
              </a:rPr>
              <a:t>z </a:t>
            </a:r>
            <a:r>
              <a:rPr sz="1200" spc="-160" dirty="0">
                <a:latin typeface="Arial"/>
                <a:cs typeface="Arial"/>
              </a:rPr>
              <a:t> </a:t>
            </a:r>
            <a:r>
              <a:rPr sz="1200" dirty="0">
                <a:latin typeface="Arial"/>
                <a:cs typeface="Arial"/>
              </a:rPr>
              <a:t>(spectre </a:t>
            </a:r>
            <a:r>
              <a:rPr sz="1200" spc="-160" dirty="0">
                <a:latin typeface="Arial"/>
                <a:cs typeface="Arial"/>
              </a:rPr>
              <a:t> </a:t>
            </a:r>
            <a:r>
              <a:rPr sz="1200" spc="-5" dirty="0">
                <a:latin typeface="Arial"/>
                <a:cs typeface="Arial"/>
              </a:rPr>
              <a:t>large)</a:t>
            </a:r>
            <a:r>
              <a:rPr sz="1200" dirty="0">
                <a:latin typeface="Arial"/>
                <a:cs typeface="Arial"/>
              </a:rPr>
              <a:t>, </a:t>
            </a:r>
            <a:r>
              <a:rPr sz="1200" spc="-160" dirty="0">
                <a:latin typeface="Arial"/>
                <a:cs typeface="Arial"/>
              </a:rPr>
              <a:t> </a:t>
            </a:r>
            <a:r>
              <a:rPr sz="1200" spc="-5" dirty="0">
                <a:latin typeface="Arial"/>
                <a:cs typeface="Arial"/>
              </a:rPr>
              <a:t>e</a:t>
            </a:r>
            <a:r>
              <a:rPr sz="1200" dirty="0">
                <a:latin typeface="Arial"/>
                <a:cs typeface="Arial"/>
              </a:rPr>
              <a:t>t </a:t>
            </a:r>
            <a:r>
              <a:rPr sz="1200" spc="-160" dirty="0">
                <a:latin typeface="Arial"/>
                <a:cs typeface="Arial"/>
              </a:rPr>
              <a:t> </a:t>
            </a:r>
            <a:r>
              <a:rPr sz="1200" spc="-5" dirty="0">
                <a:latin typeface="Arial"/>
                <a:cs typeface="Arial"/>
              </a:rPr>
              <a:t>l</a:t>
            </a:r>
            <a:r>
              <a:rPr sz="1200" dirty="0">
                <a:latin typeface="Arial"/>
                <a:cs typeface="Arial"/>
              </a:rPr>
              <a:t>e </a:t>
            </a:r>
            <a:r>
              <a:rPr sz="1200" spc="-160" dirty="0">
                <a:latin typeface="Arial"/>
                <a:cs typeface="Arial"/>
              </a:rPr>
              <a:t> </a:t>
            </a:r>
            <a:r>
              <a:rPr sz="1200" dirty="0">
                <a:latin typeface="Arial"/>
                <a:cs typeface="Arial"/>
              </a:rPr>
              <a:t>rapport </a:t>
            </a:r>
            <a:r>
              <a:rPr sz="1200" spc="-160" dirty="0">
                <a:latin typeface="Arial"/>
                <a:cs typeface="Arial"/>
              </a:rPr>
              <a:t> </a:t>
            </a:r>
            <a:r>
              <a:rPr sz="1200" spc="5" dirty="0">
                <a:latin typeface="Arial"/>
                <a:cs typeface="Arial"/>
              </a:rPr>
              <a:t>f</a:t>
            </a:r>
            <a:r>
              <a:rPr sz="1200" spc="-7" baseline="-10416" dirty="0">
                <a:latin typeface="Arial"/>
                <a:cs typeface="Arial"/>
              </a:rPr>
              <a:t>ma</a:t>
            </a:r>
            <a:r>
              <a:rPr sz="1200" spc="-15" baseline="-10416" dirty="0">
                <a:latin typeface="Arial"/>
                <a:cs typeface="Arial"/>
              </a:rPr>
              <a:t>x</a:t>
            </a:r>
            <a:r>
              <a:rPr sz="1200" dirty="0">
                <a:latin typeface="Arial"/>
                <a:cs typeface="Arial"/>
              </a:rPr>
              <a:t>/ </a:t>
            </a:r>
            <a:r>
              <a:rPr sz="1200" spc="-160" dirty="0">
                <a:latin typeface="Arial"/>
                <a:cs typeface="Arial"/>
              </a:rPr>
              <a:t> </a:t>
            </a:r>
            <a:r>
              <a:rPr sz="1200" dirty="0">
                <a:latin typeface="Arial"/>
                <a:cs typeface="Arial"/>
              </a:rPr>
              <a:t>f</a:t>
            </a:r>
            <a:r>
              <a:rPr sz="1200" spc="-7" baseline="-10416" dirty="0">
                <a:latin typeface="Arial"/>
                <a:cs typeface="Arial"/>
              </a:rPr>
              <a:t>min</a:t>
            </a:r>
            <a:r>
              <a:rPr sz="1200" spc="-5" dirty="0">
                <a:latin typeface="Arial"/>
                <a:cs typeface="Arial"/>
              </a:rPr>
              <a:t>=100</a:t>
            </a:r>
            <a:r>
              <a:rPr sz="1200" dirty="0">
                <a:latin typeface="Arial"/>
                <a:cs typeface="Arial"/>
              </a:rPr>
              <a:t>0 </a:t>
            </a:r>
            <a:r>
              <a:rPr sz="1200" spc="-165" dirty="0">
                <a:latin typeface="Arial"/>
                <a:cs typeface="Arial"/>
              </a:rPr>
              <a:t> </a:t>
            </a:r>
            <a:r>
              <a:rPr sz="1200" dirty="0">
                <a:latin typeface="Arial"/>
                <a:cs typeface="Arial"/>
              </a:rPr>
              <a:t>,	</a:t>
            </a:r>
            <a:r>
              <a:rPr sz="1200" spc="-5" dirty="0">
                <a:latin typeface="Arial"/>
                <a:cs typeface="Arial"/>
              </a:rPr>
              <a:t>soit  une grande différence relative entre les </a:t>
            </a:r>
            <a:r>
              <a:rPr sz="1200" dirty="0">
                <a:latin typeface="Arial"/>
                <a:cs typeface="Arial"/>
              </a:rPr>
              <a:t>fréquences</a:t>
            </a:r>
            <a:r>
              <a:rPr sz="1200" spc="20" dirty="0">
                <a:latin typeface="Arial"/>
                <a:cs typeface="Arial"/>
              </a:rPr>
              <a:t> </a:t>
            </a:r>
            <a:r>
              <a:rPr sz="1200" spc="-5" dirty="0">
                <a:latin typeface="Arial"/>
                <a:cs typeface="Arial"/>
              </a:rPr>
              <a:t>extrêmes.</a:t>
            </a:r>
            <a:endParaRPr sz="1200">
              <a:latin typeface="Arial"/>
              <a:cs typeface="Arial"/>
            </a:endParaRPr>
          </a:p>
        </p:txBody>
      </p:sp>
      <p:sp>
        <p:nvSpPr>
          <p:cNvPr id="14" name="object 14"/>
          <p:cNvSpPr txBox="1"/>
          <p:nvPr/>
        </p:nvSpPr>
        <p:spPr>
          <a:xfrm>
            <a:off x="756158" y="5376922"/>
            <a:ext cx="958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Symbol"/>
                <a:cs typeface="Symbol"/>
              </a:rPr>
              <a:t></a:t>
            </a:r>
            <a:endParaRPr sz="1200">
              <a:latin typeface="Symbol"/>
              <a:cs typeface="Symbol"/>
            </a:endParaRPr>
          </a:p>
        </p:txBody>
      </p:sp>
      <p:sp>
        <p:nvSpPr>
          <p:cNvPr id="15" name="object 15"/>
          <p:cNvSpPr txBox="1"/>
          <p:nvPr/>
        </p:nvSpPr>
        <p:spPr>
          <a:xfrm>
            <a:off x="959358" y="5376922"/>
            <a:ext cx="6100445" cy="208279"/>
          </a:xfrm>
          <a:prstGeom prst="rect">
            <a:avLst/>
          </a:prstGeom>
        </p:spPr>
        <p:txBody>
          <a:bodyPr vert="horz" wrap="square" lIns="0" tIns="12700" rIns="0" bIns="0" rtlCol="0">
            <a:spAutoFit/>
          </a:bodyPr>
          <a:lstStyle/>
          <a:p>
            <a:pPr marL="38100">
              <a:lnSpc>
                <a:spcPct val="100000"/>
              </a:lnSpc>
              <a:spcBef>
                <a:spcPts val="100"/>
              </a:spcBef>
            </a:pPr>
            <a:r>
              <a:rPr sz="1200" spc="-5" dirty="0">
                <a:latin typeface="Arial"/>
                <a:cs typeface="Arial"/>
              </a:rPr>
              <a:t>Si on décale ce signal de 1MHz, il sera </a:t>
            </a:r>
            <a:r>
              <a:rPr sz="1200" dirty="0">
                <a:latin typeface="Arial"/>
                <a:cs typeface="Arial"/>
              </a:rPr>
              <a:t>transmis, </a:t>
            </a:r>
            <a:r>
              <a:rPr sz="1200" spc="-5" dirty="0">
                <a:latin typeface="Arial"/>
                <a:cs typeface="Arial"/>
              </a:rPr>
              <a:t>et donc </a:t>
            </a:r>
            <a:r>
              <a:rPr sz="1200" dirty="0">
                <a:latin typeface="Arial"/>
                <a:cs typeface="Arial"/>
              </a:rPr>
              <a:t>reçu, </a:t>
            </a:r>
            <a:r>
              <a:rPr sz="1200" spc="-5" dirty="0">
                <a:latin typeface="Arial"/>
                <a:cs typeface="Arial"/>
              </a:rPr>
              <a:t>avec</a:t>
            </a:r>
            <a:r>
              <a:rPr sz="1200" spc="195" dirty="0">
                <a:latin typeface="Arial"/>
                <a:cs typeface="Arial"/>
              </a:rPr>
              <a:t> </a:t>
            </a:r>
            <a:r>
              <a:rPr sz="1200" spc="-5" dirty="0">
                <a:latin typeface="Arial"/>
                <a:cs typeface="Arial"/>
              </a:rPr>
              <a:t>f=[10</a:t>
            </a:r>
            <a:r>
              <a:rPr sz="1200" spc="-7" baseline="38194" dirty="0">
                <a:latin typeface="Arial"/>
                <a:cs typeface="Arial"/>
              </a:rPr>
              <a:t>6</a:t>
            </a:r>
            <a:r>
              <a:rPr sz="1200" spc="-5" dirty="0">
                <a:latin typeface="Arial"/>
                <a:cs typeface="Arial"/>
              </a:rPr>
              <a:t>+20Hz </a:t>
            </a:r>
            <a:r>
              <a:rPr sz="1200" dirty="0">
                <a:latin typeface="Arial"/>
                <a:cs typeface="Arial"/>
              </a:rPr>
              <a:t>;</a:t>
            </a:r>
            <a:endParaRPr sz="1200">
              <a:latin typeface="Arial"/>
              <a:cs typeface="Arial"/>
            </a:endParaRPr>
          </a:p>
        </p:txBody>
      </p:sp>
      <p:sp>
        <p:nvSpPr>
          <p:cNvPr id="16" name="object 16"/>
          <p:cNvSpPr/>
          <p:nvPr/>
        </p:nvSpPr>
        <p:spPr>
          <a:xfrm>
            <a:off x="4744211" y="5575553"/>
            <a:ext cx="993140" cy="175260"/>
          </a:xfrm>
          <a:custGeom>
            <a:avLst/>
            <a:gdLst/>
            <a:ahLst/>
            <a:cxnLst/>
            <a:rect l="l" t="t" r="r" b="b"/>
            <a:pathLst>
              <a:path w="993139" h="175260">
                <a:moveTo>
                  <a:pt x="992886" y="0"/>
                </a:moveTo>
                <a:lnTo>
                  <a:pt x="0" y="0"/>
                </a:lnTo>
                <a:lnTo>
                  <a:pt x="0" y="175260"/>
                </a:lnTo>
                <a:lnTo>
                  <a:pt x="992886" y="175260"/>
                </a:lnTo>
                <a:lnTo>
                  <a:pt x="992886" y="0"/>
                </a:lnTo>
                <a:close/>
              </a:path>
            </a:pathLst>
          </a:custGeom>
          <a:solidFill>
            <a:srgbClr val="FFFF00"/>
          </a:solidFill>
        </p:spPr>
        <p:txBody>
          <a:bodyPr wrap="square" lIns="0" tIns="0" rIns="0" bIns="0" rtlCol="0"/>
          <a:lstStyle/>
          <a:p>
            <a:endParaRPr/>
          </a:p>
        </p:txBody>
      </p:sp>
      <p:sp>
        <p:nvSpPr>
          <p:cNvPr id="17" name="object 17"/>
          <p:cNvSpPr/>
          <p:nvPr/>
        </p:nvSpPr>
        <p:spPr>
          <a:xfrm>
            <a:off x="997458" y="5750814"/>
            <a:ext cx="1037590" cy="175260"/>
          </a:xfrm>
          <a:custGeom>
            <a:avLst/>
            <a:gdLst/>
            <a:ahLst/>
            <a:cxnLst/>
            <a:rect l="l" t="t" r="r" b="b"/>
            <a:pathLst>
              <a:path w="1037589" h="175260">
                <a:moveTo>
                  <a:pt x="1037081" y="0"/>
                </a:moveTo>
                <a:lnTo>
                  <a:pt x="0" y="0"/>
                </a:lnTo>
                <a:lnTo>
                  <a:pt x="0" y="175260"/>
                </a:lnTo>
                <a:lnTo>
                  <a:pt x="1037081" y="175260"/>
                </a:lnTo>
                <a:lnTo>
                  <a:pt x="1037081" y="0"/>
                </a:lnTo>
                <a:close/>
              </a:path>
            </a:pathLst>
          </a:custGeom>
          <a:solidFill>
            <a:srgbClr val="FFFF00"/>
          </a:solidFill>
        </p:spPr>
        <p:txBody>
          <a:bodyPr wrap="square" lIns="0" tIns="0" rIns="0" bIns="0" rtlCol="0"/>
          <a:lstStyle/>
          <a:p>
            <a:endParaRPr/>
          </a:p>
        </p:txBody>
      </p:sp>
      <p:sp>
        <p:nvSpPr>
          <p:cNvPr id="18" name="object 18"/>
          <p:cNvSpPr txBox="1"/>
          <p:nvPr/>
        </p:nvSpPr>
        <p:spPr>
          <a:xfrm>
            <a:off x="514858" y="5551420"/>
            <a:ext cx="6582409" cy="1376680"/>
          </a:xfrm>
          <a:prstGeom prst="rect">
            <a:avLst/>
          </a:prstGeom>
        </p:spPr>
        <p:txBody>
          <a:bodyPr vert="horz" wrap="square" lIns="0" tIns="24765" rIns="0" bIns="0" rtlCol="0">
            <a:spAutoFit/>
          </a:bodyPr>
          <a:lstStyle/>
          <a:p>
            <a:pPr marL="482600" marR="68580" algn="just">
              <a:lnSpc>
                <a:spcPts val="1380"/>
              </a:lnSpc>
              <a:spcBef>
                <a:spcPts val="195"/>
              </a:spcBef>
            </a:pPr>
            <a:r>
              <a:rPr sz="1200" spc="-5" dirty="0">
                <a:latin typeface="Arial"/>
                <a:cs typeface="Arial"/>
              </a:rPr>
              <a:t>10</a:t>
            </a:r>
            <a:r>
              <a:rPr sz="1200" spc="-7" baseline="38194" dirty="0">
                <a:latin typeface="Arial"/>
                <a:cs typeface="Arial"/>
              </a:rPr>
              <a:t>6</a:t>
            </a:r>
            <a:r>
              <a:rPr sz="1200" spc="-5" dirty="0">
                <a:latin typeface="Arial"/>
                <a:cs typeface="Arial"/>
              </a:rPr>
              <a:t>+20kHz] </a:t>
            </a:r>
            <a:r>
              <a:rPr sz="1200" dirty="0">
                <a:latin typeface="Arial"/>
                <a:cs typeface="Arial"/>
              </a:rPr>
              <a:t>soit </a:t>
            </a:r>
            <a:r>
              <a:rPr sz="1200" spc="-5" dirty="0">
                <a:latin typeface="Arial"/>
                <a:cs typeface="Arial"/>
              </a:rPr>
              <a:t>∆f≈20kHz mais f</a:t>
            </a:r>
            <a:r>
              <a:rPr sz="1200" spc="-7" baseline="-10416" dirty="0">
                <a:latin typeface="Arial"/>
                <a:cs typeface="Arial"/>
              </a:rPr>
              <a:t>moy</a:t>
            </a:r>
            <a:r>
              <a:rPr sz="1200" spc="-5" dirty="0">
                <a:latin typeface="Arial"/>
                <a:cs typeface="Arial"/>
              </a:rPr>
              <a:t>≈1,01MHz </a:t>
            </a:r>
            <a:r>
              <a:rPr sz="1200" dirty="0">
                <a:latin typeface="Arial"/>
                <a:cs typeface="Arial"/>
              </a:rPr>
              <a:t>(spectre </a:t>
            </a:r>
            <a:r>
              <a:rPr sz="1200" spc="-5" dirty="0">
                <a:latin typeface="Arial"/>
                <a:cs typeface="Arial"/>
              </a:rPr>
              <a:t>étroit), et le </a:t>
            </a:r>
            <a:r>
              <a:rPr sz="1200" dirty="0">
                <a:latin typeface="Arial"/>
                <a:cs typeface="Arial"/>
              </a:rPr>
              <a:t>rapport  </a:t>
            </a:r>
            <a:r>
              <a:rPr sz="1200" spc="-5" dirty="0">
                <a:latin typeface="Arial"/>
                <a:cs typeface="Arial"/>
              </a:rPr>
              <a:t>f</a:t>
            </a:r>
            <a:r>
              <a:rPr sz="1200" spc="-7" baseline="-10416" dirty="0">
                <a:latin typeface="Arial"/>
                <a:cs typeface="Arial"/>
              </a:rPr>
              <a:t>max</a:t>
            </a:r>
            <a:r>
              <a:rPr sz="1200" spc="-5" dirty="0">
                <a:latin typeface="Arial"/>
                <a:cs typeface="Arial"/>
              </a:rPr>
              <a:t>/f</a:t>
            </a:r>
            <a:r>
              <a:rPr sz="1200" spc="-7" baseline="-10416" dirty="0">
                <a:latin typeface="Arial"/>
                <a:cs typeface="Arial"/>
              </a:rPr>
              <a:t>min</a:t>
            </a:r>
            <a:r>
              <a:rPr sz="1200" spc="-5" dirty="0">
                <a:latin typeface="Arial"/>
                <a:cs typeface="Arial"/>
              </a:rPr>
              <a:t>=1,02≈1, soit pratiquement pas de différence relative entre les fréquences  extrêmes, elles sont donc transmises dans les mêmes conditions, permettant une bonne  reconstitution du signal</a:t>
            </a:r>
            <a:r>
              <a:rPr sz="1200" spc="5" dirty="0">
                <a:latin typeface="Arial"/>
                <a:cs typeface="Arial"/>
              </a:rPr>
              <a:t> </a:t>
            </a:r>
            <a:r>
              <a:rPr sz="1200" spc="-5" dirty="0">
                <a:latin typeface="Arial"/>
                <a:cs typeface="Arial"/>
              </a:rPr>
              <a:t>d’origine.</a:t>
            </a:r>
            <a:endParaRPr sz="1200">
              <a:latin typeface="Arial"/>
              <a:cs typeface="Arial"/>
            </a:endParaRPr>
          </a:p>
          <a:p>
            <a:pPr marL="25400" marR="66675" algn="just">
              <a:lnSpc>
                <a:spcPct val="95600"/>
              </a:lnSpc>
              <a:spcBef>
                <a:spcPts val="890"/>
              </a:spcBef>
            </a:pPr>
            <a:r>
              <a:rPr sz="1200" spc="-5" dirty="0">
                <a:latin typeface="Arial"/>
                <a:cs typeface="Arial"/>
              </a:rPr>
              <a:t>Cette solution présente aussi l’avantage de permettre de multiplexer </a:t>
            </a:r>
            <a:r>
              <a:rPr sz="1200" dirty="0">
                <a:latin typeface="Arial"/>
                <a:cs typeface="Arial"/>
              </a:rPr>
              <a:t>fréquentiellement </a:t>
            </a:r>
            <a:r>
              <a:rPr sz="1200" spc="-5" dirty="0">
                <a:latin typeface="Arial"/>
                <a:cs typeface="Arial"/>
              </a:rPr>
              <a:t>les  signaux </a:t>
            </a:r>
            <a:r>
              <a:rPr sz="1200" dirty="0">
                <a:latin typeface="Arial"/>
                <a:cs typeface="Arial"/>
              </a:rPr>
              <a:t>à </a:t>
            </a:r>
            <a:r>
              <a:rPr sz="1200" spc="-5" dirty="0">
                <a:latin typeface="Arial"/>
                <a:cs typeface="Arial"/>
              </a:rPr>
              <a:t>émettre, donc d’en </a:t>
            </a:r>
            <a:r>
              <a:rPr sz="1200" dirty="0">
                <a:latin typeface="Arial"/>
                <a:cs typeface="Arial"/>
              </a:rPr>
              <a:t>transmettre </a:t>
            </a:r>
            <a:r>
              <a:rPr sz="1200" spc="-5" dirty="0">
                <a:latin typeface="Arial"/>
                <a:cs typeface="Arial"/>
              </a:rPr>
              <a:t>un grand nombre en leur allouant un décalage de  </a:t>
            </a:r>
            <a:r>
              <a:rPr sz="1200" dirty="0">
                <a:latin typeface="Arial"/>
                <a:cs typeface="Arial"/>
              </a:rPr>
              <a:t>fréquence </a:t>
            </a:r>
            <a:r>
              <a:rPr sz="1200" spc="-5" dirty="0">
                <a:latin typeface="Arial"/>
                <a:cs typeface="Arial"/>
              </a:rPr>
              <a:t>distinct, ainsi ils ne s’interfèrent</a:t>
            </a:r>
            <a:r>
              <a:rPr sz="1200" spc="10" dirty="0">
                <a:latin typeface="Arial"/>
                <a:cs typeface="Arial"/>
              </a:rPr>
              <a:t> </a:t>
            </a:r>
            <a:r>
              <a:rPr sz="1200" spc="-5" dirty="0">
                <a:latin typeface="Arial"/>
                <a:cs typeface="Arial"/>
              </a:rPr>
              <a:t>pas.</a:t>
            </a:r>
            <a:endParaRPr sz="1200">
              <a:latin typeface="Arial"/>
              <a:cs typeface="Arial"/>
            </a:endParaRPr>
          </a:p>
        </p:txBody>
      </p:sp>
      <p:sp>
        <p:nvSpPr>
          <p:cNvPr id="19" name="object 19"/>
          <p:cNvSpPr txBox="1"/>
          <p:nvPr/>
        </p:nvSpPr>
        <p:spPr>
          <a:xfrm>
            <a:off x="6352285" y="4086856"/>
            <a:ext cx="762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8000"/>
                </a:solidFill>
                <a:latin typeface="Arial"/>
                <a:cs typeface="Arial"/>
              </a:rPr>
              <a:t>f</a:t>
            </a:r>
            <a:endParaRPr sz="1200">
              <a:latin typeface="Arial"/>
              <a:cs typeface="Arial"/>
            </a:endParaRPr>
          </a:p>
        </p:txBody>
      </p:sp>
      <p:grpSp>
        <p:nvGrpSpPr>
          <p:cNvPr id="20" name="object 20"/>
          <p:cNvGrpSpPr/>
          <p:nvPr/>
        </p:nvGrpSpPr>
        <p:grpSpPr>
          <a:xfrm>
            <a:off x="1220724" y="3089148"/>
            <a:ext cx="124460" cy="1341755"/>
            <a:chOff x="1220724" y="3089148"/>
            <a:chExt cx="124460" cy="1341755"/>
          </a:xfrm>
        </p:grpSpPr>
        <p:sp>
          <p:nvSpPr>
            <p:cNvPr id="21" name="object 21"/>
            <p:cNvSpPr/>
            <p:nvPr/>
          </p:nvSpPr>
          <p:spPr>
            <a:xfrm>
              <a:off x="1282446" y="3211068"/>
              <a:ext cx="0" cy="1210310"/>
            </a:xfrm>
            <a:custGeom>
              <a:avLst/>
              <a:gdLst/>
              <a:ahLst/>
              <a:cxnLst/>
              <a:rect l="l" t="t" r="r" b="b"/>
              <a:pathLst>
                <a:path h="1210310">
                  <a:moveTo>
                    <a:pt x="0" y="1210055"/>
                  </a:moveTo>
                  <a:lnTo>
                    <a:pt x="0" y="0"/>
                  </a:lnTo>
                </a:path>
              </a:pathLst>
            </a:custGeom>
            <a:ln w="19050">
              <a:solidFill>
                <a:srgbClr val="0000FF"/>
              </a:solidFill>
            </a:ln>
          </p:spPr>
          <p:txBody>
            <a:bodyPr wrap="square" lIns="0" tIns="0" rIns="0" bIns="0" rtlCol="0"/>
            <a:lstStyle/>
            <a:p>
              <a:endParaRPr/>
            </a:p>
          </p:txBody>
        </p:sp>
        <p:sp>
          <p:nvSpPr>
            <p:cNvPr id="22" name="object 22"/>
            <p:cNvSpPr/>
            <p:nvPr/>
          </p:nvSpPr>
          <p:spPr>
            <a:xfrm>
              <a:off x="1220724" y="3089148"/>
              <a:ext cx="124460" cy="124460"/>
            </a:xfrm>
            <a:custGeom>
              <a:avLst/>
              <a:gdLst/>
              <a:ahLst/>
              <a:cxnLst/>
              <a:rect l="l" t="t" r="r" b="b"/>
              <a:pathLst>
                <a:path w="124459" h="124460">
                  <a:moveTo>
                    <a:pt x="62484" y="0"/>
                  </a:moveTo>
                  <a:lnTo>
                    <a:pt x="0" y="124205"/>
                  </a:lnTo>
                  <a:lnTo>
                    <a:pt x="124206" y="124205"/>
                  </a:lnTo>
                  <a:lnTo>
                    <a:pt x="62484" y="0"/>
                  </a:lnTo>
                  <a:close/>
                </a:path>
              </a:pathLst>
            </a:custGeom>
            <a:solidFill>
              <a:srgbClr val="0000FF"/>
            </a:solidFill>
          </p:spPr>
          <p:txBody>
            <a:bodyPr wrap="square" lIns="0" tIns="0" rIns="0" bIns="0" rtlCol="0"/>
            <a:lstStyle/>
            <a:p>
              <a:endParaRPr/>
            </a:p>
          </p:txBody>
        </p:sp>
      </p:grpSp>
      <p:sp>
        <p:nvSpPr>
          <p:cNvPr id="23" name="object 23"/>
          <p:cNvSpPr txBox="1"/>
          <p:nvPr/>
        </p:nvSpPr>
        <p:spPr>
          <a:xfrm>
            <a:off x="942086" y="3020055"/>
            <a:ext cx="28067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8000"/>
                </a:solidFill>
                <a:latin typeface="Arial"/>
                <a:cs typeface="Arial"/>
              </a:rPr>
              <a:t>S(f)</a:t>
            </a:r>
            <a:endParaRPr sz="1200">
              <a:latin typeface="Arial"/>
              <a:cs typeface="Arial"/>
            </a:endParaRPr>
          </a:p>
        </p:txBody>
      </p:sp>
      <p:sp>
        <p:nvSpPr>
          <p:cNvPr id="24" name="object 24"/>
          <p:cNvSpPr txBox="1"/>
          <p:nvPr/>
        </p:nvSpPr>
        <p:spPr>
          <a:xfrm>
            <a:off x="1164589" y="4309360"/>
            <a:ext cx="110489"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9ACC00"/>
                </a:solidFill>
                <a:latin typeface="Arial"/>
                <a:cs typeface="Arial"/>
              </a:rPr>
              <a:t>0</a:t>
            </a:r>
            <a:endParaRPr sz="1200">
              <a:latin typeface="Arial"/>
              <a:cs typeface="Arial"/>
            </a:endParaRPr>
          </a:p>
        </p:txBody>
      </p:sp>
      <p:sp>
        <p:nvSpPr>
          <p:cNvPr id="25" name="object 25"/>
          <p:cNvSpPr txBox="1"/>
          <p:nvPr/>
        </p:nvSpPr>
        <p:spPr>
          <a:xfrm>
            <a:off x="4675885" y="4379464"/>
            <a:ext cx="1289685" cy="208279"/>
          </a:xfrm>
          <a:prstGeom prst="rect">
            <a:avLst/>
          </a:prstGeom>
        </p:spPr>
        <p:txBody>
          <a:bodyPr vert="horz" wrap="square" lIns="0" tIns="12700" rIns="0" bIns="0" rtlCol="0">
            <a:spAutoFit/>
          </a:bodyPr>
          <a:lstStyle/>
          <a:p>
            <a:pPr marL="12700">
              <a:lnSpc>
                <a:spcPct val="100000"/>
              </a:lnSpc>
              <a:spcBef>
                <a:spcPts val="100"/>
              </a:spcBef>
              <a:tabLst>
                <a:tab pos="920750" algn="l"/>
              </a:tabLst>
            </a:pPr>
            <a:r>
              <a:rPr sz="1200" b="1" dirty="0">
                <a:solidFill>
                  <a:srgbClr val="008000"/>
                </a:solidFill>
                <a:latin typeface="Arial"/>
                <a:cs typeface="Arial"/>
              </a:rPr>
              <a:t>fmin	</a:t>
            </a:r>
            <a:r>
              <a:rPr sz="1200" b="1" spc="-5" dirty="0">
                <a:solidFill>
                  <a:srgbClr val="008000"/>
                </a:solidFill>
                <a:latin typeface="Arial"/>
                <a:cs typeface="Arial"/>
              </a:rPr>
              <a:t>fmax</a:t>
            </a:r>
            <a:endParaRPr sz="1200">
              <a:latin typeface="Arial"/>
              <a:cs typeface="Arial"/>
            </a:endParaRPr>
          </a:p>
        </p:txBody>
      </p:sp>
      <p:grpSp>
        <p:nvGrpSpPr>
          <p:cNvPr id="26" name="object 26"/>
          <p:cNvGrpSpPr/>
          <p:nvPr/>
        </p:nvGrpSpPr>
        <p:grpSpPr>
          <a:xfrm>
            <a:off x="4898771" y="3284854"/>
            <a:ext cx="786130" cy="1080770"/>
            <a:chOff x="4898771" y="3284854"/>
            <a:chExt cx="786130" cy="1080770"/>
          </a:xfrm>
        </p:grpSpPr>
        <p:sp>
          <p:nvSpPr>
            <p:cNvPr id="27" name="object 27"/>
            <p:cNvSpPr/>
            <p:nvPr/>
          </p:nvSpPr>
          <p:spPr>
            <a:xfrm>
              <a:off x="4916688" y="3538643"/>
              <a:ext cx="758825" cy="817244"/>
            </a:xfrm>
            <a:custGeom>
              <a:avLst/>
              <a:gdLst/>
              <a:ahLst/>
              <a:cxnLst/>
              <a:rect l="l" t="t" r="r" b="b"/>
              <a:pathLst>
                <a:path w="758825" h="817245">
                  <a:moveTo>
                    <a:pt x="280405" y="0"/>
                  </a:moveTo>
                  <a:lnTo>
                    <a:pt x="238288" y="2527"/>
                  </a:lnTo>
                  <a:lnTo>
                    <a:pt x="196566" y="13615"/>
                  </a:lnTo>
                  <a:lnTo>
                    <a:pt x="156707" y="32681"/>
                  </a:lnTo>
                  <a:lnTo>
                    <a:pt x="120178" y="59141"/>
                  </a:lnTo>
                  <a:lnTo>
                    <a:pt x="88447" y="92412"/>
                  </a:lnTo>
                  <a:lnTo>
                    <a:pt x="62981" y="131910"/>
                  </a:lnTo>
                  <a:lnTo>
                    <a:pt x="38566" y="195289"/>
                  </a:lnTo>
                  <a:lnTo>
                    <a:pt x="29129" y="233113"/>
                  </a:lnTo>
                  <a:lnTo>
                    <a:pt x="21335" y="274584"/>
                  </a:lnTo>
                  <a:lnTo>
                    <a:pt x="15035" y="319371"/>
                  </a:lnTo>
                  <a:lnTo>
                    <a:pt x="10077" y="367142"/>
                  </a:lnTo>
                  <a:lnTo>
                    <a:pt x="6307" y="417565"/>
                  </a:lnTo>
                  <a:lnTo>
                    <a:pt x="3576" y="470309"/>
                  </a:lnTo>
                  <a:lnTo>
                    <a:pt x="1731" y="525043"/>
                  </a:lnTo>
                  <a:lnTo>
                    <a:pt x="622" y="581435"/>
                  </a:lnTo>
                  <a:lnTo>
                    <a:pt x="95" y="639153"/>
                  </a:lnTo>
                  <a:lnTo>
                    <a:pt x="0" y="697865"/>
                  </a:lnTo>
                  <a:lnTo>
                    <a:pt x="497" y="816948"/>
                  </a:lnTo>
                  <a:lnTo>
                    <a:pt x="758687" y="810090"/>
                  </a:lnTo>
                  <a:lnTo>
                    <a:pt x="738411" y="803970"/>
                  </a:lnTo>
                  <a:lnTo>
                    <a:pt x="713062" y="798851"/>
                  </a:lnTo>
                  <a:lnTo>
                    <a:pt x="680999" y="773443"/>
                  </a:lnTo>
                  <a:lnTo>
                    <a:pt x="640577" y="706458"/>
                  </a:lnTo>
                  <a:lnTo>
                    <a:pt x="612827" y="635003"/>
                  </a:lnTo>
                  <a:lnTo>
                    <a:pt x="597797" y="588708"/>
                  </a:lnTo>
                  <a:lnTo>
                    <a:pt x="582052" y="537250"/>
                  </a:lnTo>
                  <a:lnTo>
                    <a:pt x="548584" y="424500"/>
                  </a:lnTo>
                  <a:lnTo>
                    <a:pt x="530944" y="366035"/>
                  </a:lnTo>
                  <a:lnTo>
                    <a:pt x="512757" y="308059"/>
                  </a:lnTo>
                  <a:lnTo>
                    <a:pt x="494062" y="251986"/>
                  </a:lnTo>
                  <a:lnTo>
                    <a:pt x="474903" y="199228"/>
                  </a:lnTo>
                  <a:lnTo>
                    <a:pt x="455321" y="151200"/>
                  </a:lnTo>
                  <a:lnTo>
                    <a:pt x="435357" y="109312"/>
                  </a:lnTo>
                  <a:lnTo>
                    <a:pt x="415053" y="74980"/>
                  </a:lnTo>
                  <a:lnTo>
                    <a:pt x="359954" y="22960"/>
                  </a:lnTo>
                  <a:lnTo>
                    <a:pt x="321450" y="6616"/>
                  </a:lnTo>
                  <a:lnTo>
                    <a:pt x="280405" y="0"/>
                  </a:lnTo>
                  <a:close/>
                </a:path>
              </a:pathLst>
            </a:custGeom>
            <a:solidFill>
              <a:srgbClr val="9ACC00"/>
            </a:solidFill>
          </p:spPr>
          <p:txBody>
            <a:bodyPr wrap="square" lIns="0" tIns="0" rIns="0" bIns="0" rtlCol="0"/>
            <a:lstStyle/>
            <a:p>
              <a:endParaRPr/>
            </a:p>
          </p:txBody>
        </p:sp>
        <p:sp>
          <p:nvSpPr>
            <p:cNvPr id="28" name="object 28"/>
            <p:cNvSpPr/>
            <p:nvPr/>
          </p:nvSpPr>
          <p:spPr>
            <a:xfrm>
              <a:off x="4916688" y="3538643"/>
              <a:ext cx="758825" cy="817244"/>
            </a:xfrm>
            <a:custGeom>
              <a:avLst/>
              <a:gdLst/>
              <a:ahLst/>
              <a:cxnLst/>
              <a:rect l="l" t="t" r="r" b="b"/>
              <a:pathLst>
                <a:path w="758825" h="817245">
                  <a:moveTo>
                    <a:pt x="497" y="816948"/>
                  </a:moveTo>
                  <a:lnTo>
                    <a:pt x="184" y="757241"/>
                  </a:lnTo>
                  <a:lnTo>
                    <a:pt x="0" y="697865"/>
                  </a:lnTo>
                  <a:lnTo>
                    <a:pt x="95" y="639153"/>
                  </a:lnTo>
                  <a:lnTo>
                    <a:pt x="622" y="581435"/>
                  </a:lnTo>
                  <a:lnTo>
                    <a:pt x="1731" y="525043"/>
                  </a:lnTo>
                  <a:lnTo>
                    <a:pt x="3576" y="470309"/>
                  </a:lnTo>
                  <a:lnTo>
                    <a:pt x="6307" y="417565"/>
                  </a:lnTo>
                  <a:lnTo>
                    <a:pt x="10077" y="367142"/>
                  </a:lnTo>
                  <a:lnTo>
                    <a:pt x="15035" y="319371"/>
                  </a:lnTo>
                  <a:lnTo>
                    <a:pt x="21335" y="274584"/>
                  </a:lnTo>
                  <a:lnTo>
                    <a:pt x="29129" y="233113"/>
                  </a:lnTo>
                  <a:lnTo>
                    <a:pt x="38566" y="195289"/>
                  </a:lnTo>
                  <a:lnTo>
                    <a:pt x="62981" y="131910"/>
                  </a:lnTo>
                  <a:lnTo>
                    <a:pt x="88447" y="92412"/>
                  </a:lnTo>
                  <a:lnTo>
                    <a:pt x="120178" y="59141"/>
                  </a:lnTo>
                  <a:lnTo>
                    <a:pt x="156707" y="32681"/>
                  </a:lnTo>
                  <a:lnTo>
                    <a:pt x="196566" y="13615"/>
                  </a:lnTo>
                  <a:lnTo>
                    <a:pt x="238288" y="2527"/>
                  </a:lnTo>
                  <a:lnTo>
                    <a:pt x="280405" y="0"/>
                  </a:lnTo>
                  <a:lnTo>
                    <a:pt x="321450" y="6616"/>
                  </a:lnTo>
                  <a:lnTo>
                    <a:pt x="359954" y="22960"/>
                  </a:lnTo>
                  <a:lnTo>
                    <a:pt x="394451" y="49614"/>
                  </a:lnTo>
                  <a:lnTo>
                    <a:pt x="435357" y="109312"/>
                  </a:lnTo>
                  <a:lnTo>
                    <a:pt x="455321" y="151200"/>
                  </a:lnTo>
                  <a:lnTo>
                    <a:pt x="474903" y="199228"/>
                  </a:lnTo>
                  <a:lnTo>
                    <a:pt x="494062" y="251986"/>
                  </a:lnTo>
                  <a:lnTo>
                    <a:pt x="512757" y="308059"/>
                  </a:lnTo>
                  <a:lnTo>
                    <a:pt x="530944" y="366035"/>
                  </a:lnTo>
                  <a:lnTo>
                    <a:pt x="548584" y="424500"/>
                  </a:lnTo>
                  <a:lnTo>
                    <a:pt x="565634" y="482043"/>
                  </a:lnTo>
                  <a:lnTo>
                    <a:pt x="582052" y="537250"/>
                  </a:lnTo>
                  <a:lnTo>
                    <a:pt x="597797" y="588708"/>
                  </a:lnTo>
                  <a:lnTo>
                    <a:pt x="612827" y="635003"/>
                  </a:lnTo>
                  <a:lnTo>
                    <a:pt x="627101" y="674725"/>
                  </a:lnTo>
                  <a:lnTo>
                    <a:pt x="680999" y="773443"/>
                  </a:lnTo>
                  <a:lnTo>
                    <a:pt x="713062" y="798851"/>
                  </a:lnTo>
                  <a:lnTo>
                    <a:pt x="738411" y="803970"/>
                  </a:lnTo>
                  <a:lnTo>
                    <a:pt x="758687" y="810090"/>
                  </a:lnTo>
                </a:path>
              </a:pathLst>
            </a:custGeom>
            <a:ln w="19050">
              <a:solidFill>
                <a:srgbClr val="008000"/>
              </a:solidFill>
            </a:ln>
          </p:spPr>
          <p:txBody>
            <a:bodyPr wrap="square" lIns="0" tIns="0" rIns="0" bIns="0" rtlCol="0"/>
            <a:lstStyle/>
            <a:p>
              <a:endParaRPr/>
            </a:p>
          </p:txBody>
        </p:sp>
        <p:sp>
          <p:nvSpPr>
            <p:cNvPr id="29" name="object 29"/>
            <p:cNvSpPr/>
            <p:nvPr/>
          </p:nvSpPr>
          <p:spPr>
            <a:xfrm>
              <a:off x="4901946" y="3288029"/>
              <a:ext cx="742315" cy="1039494"/>
            </a:xfrm>
            <a:custGeom>
              <a:avLst/>
              <a:gdLst/>
              <a:ahLst/>
              <a:cxnLst/>
              <a:rect l="l" t="t" r="r" b="b"/>
              <a:pathLst>
                <a:path w="742314" h="1039495">
                  <a:moveTo>
                    <a:pt x="0" y="1030224"/>
                  </a:moveTo>
                  <a:lnTo>
                    <a:pt x="0" y="0"/>
                  </a:lnTo>
                </a:path>
                <a:path w="742314" h="1039495">
                  <a:moveTo>
                    <a:pt x="742188" y="1039368"/>
                  </a:moveTo>
                  <a:lnTo>
                    <a:pt x="742188" y="9144"/>
                  </a:lnTo>
                </a:path>
              </a:pathLst>
            </a:custGeom>
            <a:ln w="6096">
              <a:solidFill>
                <a:srgbClr val="9ACC00"/>
              </a:solidFill>
              <a:prstDash val="dot"/>
            </a:ln>
          </p:spPr>
          <p:txBody>
            <a:bodyPr wrap="square" lIns="0" tIns="0" rIns="0" bIns="0" rtlCol="0"/>
            <a:lstStyle/>
            <a:p>
              <a:endParaRPr/>
            </a:p>
          </p:txBody>
        </p:sp>
        <p:sp>
          <p:nvSpPr>
            <p:cNvPr id="30" name="object 30"/>
            <p:cNvSpPr/>
            <p:nvPr/>
          </p:nvSpPr>
          <p:spPr>
            <a:xfrm>
              <a:off x="5000244" y="3358895"/>
              <a:ext cx="546100" cy="0"/>
            </a:xfrm>
            <a:custGeom>
              <a:avLst/>
              <a:gdLst/>
              <a:ahLst/>
              <a:cxnLst/>
              <a:rect l="l" t="t" r="r" b="b"/>
              <a:pathLst>
                <a:path w="546100">
                  <a:moveTo>
                    <a:pt x="0" y="0"/>
                  </a:moveTo>
                  <a:lnTo>
                    <a:pt x="545591" y="0"/>
                  </a:lnTo>
                </a:path>
              </a:pathLst>
            </a:custGeom>
            <a:ln w="9144">
              <a:solidFill>
                <a:srgbClr val="9A0000"/>
              </a:solidFill>
            </a:ln>
          </p:spPr>
          <p:txBody>
            <a:bodyPr wrap="square" lIns="0" tIns="0" rIns="0" bIns="0" rtlCol="0"/>
            <a:lstStyle/>
            <a:p>
              <a:endParaRPr/>
            </a:p>
          </p:txBody>
        </p:sp>
        <p:sp>
          <p:nvSpPr>
            <p:cNvPr id="31" name="object 31"/>
            <p:cNvSpPr/>
            <p:nvPr/>
          </p:nvSpPr>
          <p:spPr>
            <a:xfrm>
              <a:off x="4902708" y="3309365"/>
              <a:ext cx="742315" cy="100330"/>
            </a:xfrm>
            <a:custGeom>
              <a:avLst/>
              <a:gdLst/>
              <a:ahLst/>
              <a:cxnLst/>
              <a:rect l="l" t="t" r="r" b="b"/>
              <a:pathLst>
                <a:path w="742314" h="100329">
                  <a:moveTo>
                    <a:pt x="99822" y="0"/>
                  </a:moveTo>
                  <a:lnTo>
                    <a:pt x="0" y="49530"/>
                  </a:lnTo>
                  <a:lnTo>
                    <a:pt x="99822" y="99822"/>
                  </a:lnTo>
                  <a:lnTo>
                    <a:pt x="99822" y="0"/>
                  </a:lnTo>
                  <a:close/>
                </a:path>
                <a:path w="742314" h="100329">
                  <a:moveTo>
                    <a:pt x="742188" y="49530"/>
                  </a:moveTo>
                  <a:lnTo>
                    <a:pt x="641604" y="0"/>
                  </a:lnTo>
                  <a:lnTo>
                    <a:pt x="641604" y="99822"/>
                  </a:lnTo>
                  <a:lnTo>
                    <a:pt x="742188" y="49530"/>
                  </a:lnTo>
                  <a:close/>
                </a:path>
              </a:pathLst>
            </a:custGeom>
            <a:solidFill>
              <a:srgbClr val="9A0000"/>
            </a:solidFill>
          </p:spPr>
          <p:txBody>
            <a:bodyPr wrap="square" lIns="0" tIns="0" rIns="0" bIns="0" rtlCol="0"/>
            <a:lstStyle/>
            <a:p>
              <a:endParaRPr/>
            </a:p>
          </p:txBody>
        </p:sp>
      </p:grpSp>
      <p:sp>
        <p:nvSpPr>
          <p:cNvPr id="32" name="object 32"/>
          <p:cNvSpPr txBox="1"/>
          <p:nvPr/>
        </p:nvSpPr>
        <p:spPr>
          <a:xfrm>
            <a:off x="5178044" y="3096255"/>
            <a:ext cx="16954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A3300"/>
                </a:solidFill>
                <a:latin typeface="Times New Roman"/>
                <a:cs typeface="Times New Roman"/>
              </a:rPr>
              <a:t>∆</a:t>
            </a:r>
            <a:r>
              <a:rPr sz="1200" b="1" dirty="0">
                <a:solidFill>
                  <a:srgbClr val="9A3300"/>
                </a:solidFill>
                <a:latin typeface="Arial"/>
                <a:cs typeface="Arial"/>
              </a:rPr>
              <a:t>f</a:t>
            </a:r>
            <a:endParaRPr sz="1200">
              <a:latin typeface="Arial"/>
              <a:cs typeface="Arial"/>
            </a:endParaRPr>
          </a:p>
        </p:txBody>
      </p:sp>
      <p:sp>
        <p:nvSpPr>
          <p:cNvPr id="33" name="object 33"/>
          <p:cNvSpPr txBox="1"/>
          <p:nvPr/>
        </p:nvSpPr>
        <p:spPr>
          <a:xfrm>
            <a:off x="5129021" y="4394704"/>
            <a:ext cx="335280" cy="208279"/>
          </a:xfrm>
          <a:prstGeom prst="rect">
            <a:avLst/>
          </a:prstGeom>
        </p:spPr>
        <p:txBody>
          <a:bodyPr vert="horz" wrap="square" lIns="0" tIns="12700" rIns="0" bIns="0" rtlCol="0">
            <a:spAutoFit/>
          </a:bodyPr>
          <a:lstStyle/>
          <a:p>
            <a:pPr marL="38100">
              <a:lnSpc>
                <a:spcPct val="100000"/>
              </a:lnSpc>
              <a:spcBef>
                <a:spcPts val="100"/>
              </a:spcBef>
            </a:pPr>
            <a:r>
              <a:rPr sz="1800" b="1" spc="-7" baseline="6944" dirty="0">
                <a:solidFill>
                  <a:srgbClr val="9A3300"/>
                </a:solidFill>
                <a:latin typeface="Arial"/>
                <a:cs typeface="Arial"/>
              </a:rPr>
              <a:t>f</a:t>
            </a:r>
            <a:r>
              <a:rPr sz="800" b="1" spc="-5" dirty="0">
                <a:solidFill>
                  <a:srgbClr val="9A3300"/>
                </a:solidFill>
                <a:latin typeface="Arial"/>
                <a:cs typeface="Arial"/>
              </a:rPr>
              <a:t>moy</a:t>
            </a:r>
            <a:endParaRPr sz="800">
              <a:latin typeface="Arial"/>
              <a:cs typeface="Arial"/>
            </a:endParaRPr>
          </a:p>
        </p:txBody>
      </p:sp>
      <p:grpSp>
        <p:nvGrpSpPr>
          <p:cNvPr id="34" name="object 34"/>
          <p:cNvGrpSpPr/>
          <p:nvPr/>
        </p:nvGrpSpPr>
        <p:grpSpPr>
          <a:xfrm>
            <a:off x="1237869" y="4290821"/>
            <a:ext cx="5265420" cy="179070"/>
            <a:chOff x="1237869" y="4290821"/>
            <a:chExt cx="5265420" cy="179070"/>
          </a:xfrm>
        </p:grpSpPr>
        <p:sp>
          <p:nvSpPr>
            <p:cNvPr id="35" name="object 35"/>
            <p:cNvSpPr/>
            <p:nvPr/>
          </p:nvSpPr>
          <p:spPr>
            <a:xfrm>
              <a:off x="5244084" y="4348733"/>
              <a:ext cx="1270" cy="114300"/>
            </a:xfrm>
            <a:custGeom>
              <a:avLst/>
              <a:gdLst/>
              <a:ahLst/>
              <a:cxnLst/>
              <a:rect l="l" t="t" r="r" b="b"/>
              <a:pathLst>
                <a:path w="1270" h="114300">
                  <a:moveTo>
                    <a:pt x="381" y="-6476"/>
                  </a:moveTo>
                  <a:lnTo>
                    <a:pt x="381" y="120776"/>
                  </a:lnTo>
                </a:path>
              </a:pathLst>
            </a:custGeom>
            <a:ln w="13715">
              <a:solidFill>
                <a:srgbClr val="9A0000"/>
              </a:solidFill>
            </a:ln>
          </p:spPr>
          <p:txBody>
            <a:bodyPr wrap="square" lIns="0" tIns="0" rIns="0" bIns="0" rtlCol="0"/>
            <a:lstStyle/>
            <a:p>
              <a:endParaRPr/>
            </a:p>
          </p:txBody>
        </p:sp>
        <p:sp>
          <p:nvSpPr>
            <p:cNvPr id="36" name="object 36"/>
            <p:cNvSpPr/>
            <p:nvPr/>
          </p:nvSpPr>
          <p:spPr>
            <a:xfrm>
              <a:off x="1247394" y="4350257"/>
              <a:ext cx="5133340" cy="2540"/>
            </a:xfrm>
            <a:custGeom>
              <a:avLst/>
              <a:gdLst/>
              <a:ahLst/>
              <a:cxnLst/>
              <a:rect l="l" t="t" r="r" b="b"/>
              <a:pathLst>
                <a:path w="5133340" h="2539">
                  <a:moveTo>
                    <a:pt x="0" y="0"/>
                  </a:moveTo>
                  <a:lnTo>
                    <a:pt x="5132832" y="2286"/>
                  </a:lnTo>
                </a:path>
              </a:pathLst>
            </a:custGeom>
            <a:ln w="19050">
              <a:solidFill>
                <a:srgbClr val="0000FF"/>
              </a:solidFill>
            </a:ln>
          </p:spPr>
          <p:txBody>
            <a:bodyPr wrap="square" lIns="0" tIns="0" rIns="0" bIns="0" rtlCol="0"/>
            <a:lstStyle/>
            <a:p>
              <a:endParaRPr/>
            </a:p>
          </p:txBody>
        </p:sp>
        <p:sp>
          <p:nvSpPr>
            <p:cNvPr id="37" name="object 37"/>
            <p:cNvSpPr/>
            <p:nvPr/>
          </p:nvSpPr>
          <p:spPr>
            <a:xfrm>
              <a:off x="6378702" y="4290821"/>
              <a:ext cx="124460" cy="124460"/>
            </a:xfrm>
            <a:custGeom>
              <a:avLst/>
              <a:gdLst/>
              <a:ahLst/>
              <a:cxnLst/>
              <a:rect l="l" t="t" r="r" b="b"/>
              <a:pathLst>
                <a:path w="124459" h="124460">
                  <a:moveTo>
                    <a:pt x="0" y="0"/>
                  </a:moveTo>
                  <a:lnTo>
                    <a:pt x="0" y="124205"/>
                  </a:lnTo>
                  <a:lnTo>
                    <a:pt x="124205" y="61722"/>
                  </a:lnTo>
                  <a:lnTo>
                    <a:pt x="0" y="0"/>
                  </a:lnTo>
                  <a:close/>
                </a:path>
              </a:pathLst>
            </a:custGeom>
            <a:solidFill>
              <a:srgbClr val="0000FF"/>
            </a:solidFill>
          </p:spPr>
          <p:txBody>
            <a:bodyPr wrap="square" lIns="0" tIns="0" rIns="0" bIns="0" rtlCol="0"/>
            <a:lstStyle/>
            <a:p>
              <a:endParaRPr/>
            </a:p>
          </p:txBody>
        </p:sp>
      </p:grpSp>
      <p:grpSp>
        <p:nvGrpSpPr>
          <p:cNvPr id="38" name="object 38"/>
          <p:cNvGrpSpPr/>
          <p:nvPr/>
        </p:nvGrpSpPr>
        <p:grpSpPr>
          <a:xfrm>
            <a:off x="2333244" y="7053071"/>
            <a:ext cx="2635250" cy="2139315"/>
            <a:chOff x="2333244" y="7053071"/>
            <a:chExt cx="2635250" cy="2139315"/>
          </a:xfrm>
        </p:grpSpPr>
        <p:sp>
          <p:nvSpPr>
            <p:cNvPr id="39" name="object 39"/>
            <p:cNvSpPr/>
            <p:nvPr/>
          </p:nvSpPr>
          <p:spPr>
            <a:xfrm>
              <a:off x="2337816" y="7057643"/>
              <a:ext cx="2626360" cy="2129790"/>
            </a:xfrm>
            <a:custGeom>
              <a:avLst/>
              <a:gdLst/>
              <a:ahLst/>
              <a:cxnLst/>
              <a:rect l="l" t="t" r="r" b="b"/>
              <a:pathLst>
                <a:path w="2626360" h="2129790">
                  <a:moveTo>
                    <a:pt x="0" y="2129790"/>
                  </a:moveTo>
                  <a:lnTo>
                    <a:pt x="2625852" y="2129790"/>
                  </a:lnTo>
                  <a:lnTo>
                    <a:pt x="2625852" y="0"/>
                  </a:lnTo>
                  <a:lnTo>
                    <a:pt x="0" y="0"/>
                  </a:lnTo>
                  <a:lnTo>
                    <a:pt x="0" y="2129790"/>
                  </a:lnTo>
                  <a:close/>
                </a:path>
              </a:pathLst>
            </a:custGeom>
            <a:ln w="9144">
              <a:solidFill>
                <a:srgbClr val="FF0000"/>
              </a:solidFill>
            </a:ln>
          </p:spPr>
          <p:txBody>
            <a:bodyPr wrap="square" lIns="0" tIns="0" rIns="0" bIns="0" rtlCol="0"/>
            <a:lstStyle/>
            <a:p>
              <a:endParaRPr/>
            </a:p>
          </p:txBody>
        </p:sp>
        <p:sp>
          <p:nvSpPr>
            <p:cNvPr id="40" name="object 40"/>
            <p:cNvSpPr/>
            <p:nvPr/>
          </p:nvSpPr>
          <p:spPr>
            <a:xfrm>
              <a:off x="2379726" y="7098788"/>
              <a:ext cx="2542794" cy="2043684"/>
            </a:xfrm>
            <a:prstGeom prst="rect">
              <a:avLst/>
            </a:prstGeom>
            <a:blipFill>
              <a:blip r:embed="rId3" cstate="print"/>
              <a:stretch>
                <a:fillRect/>
              </a:stretch>
            </a:blipFill>
          </p:spPr>
          <p:txBody>
            <a:bodyPr wrap="square" lIns="0" tIns="0" rIns="0" bIns="0" rtlCol="0"/>
            <a:lstStyle/>
            <a:p>
              <a:endParaRPr/>
            </a:p>
          </p:txBody>
        </p:sp>
      </p:grpSp>
      <p:sp>
        <p:nvSpPr>
          <p:cNvPr id="41" name="object 41"/>
          <p:cNvSpPr txBox="1">
            <a:spLocks noGrp="1"/>
          </p:cNvSpPr>
          <p:nvPr>
            <p:ph type="ftr" sz="quarter" idx="5"/>
          </p:nvPr>
        </p:nvSpPr>
        <p:spPr>
          <a:prstGeom prst="rect">
            <a:avLst/>
          </a:prstGeom>
        </p:spPr>
        <p:txBody>
          <a:bodyPr vert="horz" wrap="square" lIns="0" tIns="26034" rIns="0" bIns="0" rtlCol="0">
            <a:spAutoFit/>
          </a:bodyPr>
          <a:lstStyle/>
          <a:p>
            <a:pPr marL="12700">
              <a:lnSpc>
                <a:spcPct val="100000"/>
              </a:lnSpc>
              <a:spcBef>
                <a:spcPts val="204"/>
              </a:spcBef>
            </a:pPr>
            <a:r>
              <a:rPr spc="-5" dirty="0"/>
              <a:t>APPROCHE </a:t>
            </a:r>
            <a:r>
              <a:rPr dirty="0"/>
              <a:t>CONCRETE </a:t>
            </a:r>
            <a:r>
              <a:rPr spc="-5" dirty="0"/>
              <a:t>DES </a:t>
            </a:r>
            <a:r>
              <a:rPr dirty="0"/>
              <a:t>TELECOMMUNICATIONS </a:t>
            </a:r>
            <a:r>
              <a:rPr sz="600" dirty="0"/>
              <a:t>(Escolano</a:t>
            </a:r>
            <a:r>
              <a:rPr sz="600" spc="25" dirty="0"/>
              <a:t> </a:t>
            </a:r>
            <a:r>
              <a:rPr sz="600" dirty="0"/>
              <a:t>v2005-11-17)</a:t>
            </a:r>
            <a:endParaRPr sz="600"/>
          </a:p>
        </p:txBody>
      </p:sp>
      <p:sp>
        <p:nvSpPr>
          <p:cNvPr id="42" name="object 42"/>
          <p:cNvSpPr txBox="1">
            <a:spLocks noGrp="1"/>
          </p:cNvSpPr>
          <p:nvPr>
            <p:ph type="sldNum" sz="quarter" idx="7"/>
          </p:nvPr>
        </p:nvSpPr>
        <p:spPr>
          <a:prstGeom prst="rect">
            <a:avLst/>
          </a:prstGeom>
        </p:spPr>
        <p:txBody>
          <a:bodyPr vert="horz" wrap="square" lIns="0" tIns="26034" rIns="0" bIns="0" rtlCol="0">
            <a:spAutoFit/>
          </a:bodyPr>
          <a:lstStyle/>
          <a:p>
            <a:pPr marL="12700">
              <a:lnSpc>
                <a:spcPct val="100000"/>
              </a:lnSpc>
              <a:spcBef>
                <a:spcPts val="204"/>
              </a:spcBef>
            </a:pPr>
            <a:r>
              <a:rPr dirty="0"/>
              <a:t>page</a:t>
            </a:r>
            <a:r>
              <a:rPr spc="-60" dirty="0"/>
              <a:t> </a:t>
            </a:r>
            <a:fld id="{81D60167-4931-47E6-BA6A-407CBD079E47}" type="slidenum">
              <a:rPr spc="-5" dirty="0"/>
              <a:pPr marL="12700">
                <a:lnSpc>
                  <a:spcPct val="100000"/>
                </a:lnSpc>
                <a:spcBef>
                  <a:spcPts val="204"/>
                </a:spcBef>
              </a:pPr>
              <a:t>9</a:t>
            </a:fld>
            <a:r>
              <a:rPr spc="-5" dirty="0"/>
              <a:t>/30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8848</Words>
  <Application>Microsoft Office PowerPoint</Application>
  <PresentationFormat>Personnalisé</PresentationFormat>
  <Paragraphs>971</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windows</dc:creator>
  <cp:lastModifiedBy>windows</cp:lastModifiedBy>
  <cp:revision>1</cp:revision>
  <dcterms:created xsi:type="dcterms:W3CDTF">2021-02-17T13:07:04Z</dcterms:created>
  <dcterms:modified xsi:type="dcterms:W3CDTF">2021-02-17T13:13:08Z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2005-11-17T00:00:00Z</vt:filetime>
  </property>
  <property fmtid="{D5CDD505-2E9C-101B-9397-08002B2CF9AE}" pid="3" name="Creator">
    <vt:lpwstr>PScript5.dll Version 5.2.2</vt:lpwstr>
  </property>
  <property fmtid="{D5CDD505-2E9C-101B-9397-08002B2CF9AE}" pid="4" name="LastSaved">
    <vt:filetime>2021-02-17T00:00:00Z</vt:filetime>
  </property>
</Properties>
</file>