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9" r:id="rId2"/>
    <p:sldId id="281" r:id="rId3"/>
    <p:sldId id="282" r:id="rId4"/>
    <p:sldId id="283" r:id="rId5"/>
    <p:sldId id="284" r:id="rId6"/>
    <p:sldId id="285" r:id="rId7"/>
    <p:sldId id="286" r:id="rId8"/>
    <p:sldId id="287" r:id="rId9"/>
    <p:sldId id="261" r:id="rId10"/>
    <p:sldId id="262" r:id="rId11"/>
    <p:sldId id="263" r:id="rId12"/>
    <p:sldId id="264" r:id="rId13"/>
    <p:sldId id="265" r:id="rId14"/>
    <p:sldId id="266" r:id="rId15"/>
    <p:sldId id="267" r:id="rId16"/>
    <p:sldId id="291" r:id="rId17"/>
    <p:sldId id="268" r:id="rId18"/>
    <p:sldId id="292"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93" r:id="rId32"/>
    <p:sldId id="294" r:id="rId33"/>
    <p:sldId id="295" r:id="rId34"/>
    <p:sldId id="298" r:id="rId35"/>
    <p:sldId id="299" r:id="rId36"/>
    <p:sldId id="296" r:id="rId37"/>
    <p:sldId id="297"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FF6DE-9A79-4686-B3CC-0DD41AC2307B}" type="datetimeFigureOut">
              <a:rPr lang="fr-FR" smtClean="0"/>
              <a:t>22/03/2021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995C2-A107-48EF-8A1C-90FE2ECD85B5}" type="slidenum">
              <a:rPr lang="fr-FR" smtClean="0"/>
              <a:t>‹N°›</a:t>
            </a:fld>
            <a:endParaRPr lang="fr-FR"/>
          </a:p>
        </p:txBody>
      </p:sp>
    </p:spTree>
    <p:extLst>
      <p:ext uri="{BB962C8B-B14F-4D97-AF65-F5344CB8AC3E}">
        <p14:creationId xmlns:p14="http://schemas.microsoft.com/office/powerpoint/2010/main" val="135492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05F3BEF-6CD6-4D63-89FE-1F9CBB1CADC1}" type="slidenum">
              <a:rPr lang="fr-FR" smtClean="0"/>
              <a:pPr/>
              <a:t>16</a:t>
            </a:fld>
            <a:endParaRPr lang="fr-FR"/>
          </a:p>
        </p:txBody>
      </p:sp>
    </p:spTree>
    <p:extLst>
      <p:ext uri="{BB962C8B-B14F-4D97-AF65-F5344CB8AC3E}">
        <p14:creationId xmlns:p14="http://schemas.microsoft.com/office/powerpoint/2010/main" val="278628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6988C051-4324-4973-9B91-15659725E458}"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43854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095C1F6-FBD8-4E48-A15E-6DC30010CEC2}"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89322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0"/>
            <a:ext cx="3048000" cy="5791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0" y="0"/>
            <a:ext cx="8940800" cy="5791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A801978C-6BFF-4C27-B3B1-6CEB53EE09E8}"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46957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9144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914400" y="914400"/>
            <a:ext cx="5080000" cy="4876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en ligne 3"/>
          <p:cNvSpPr>
            <a:spLocks noGrp="1"/>
          </p:cNvSpPr>
          <p:nvPr>
            <p:ph type="clipArt" sz="half" idx="2"/>
          </p:nvPr>
        </p:nvSpPr>
        <p:spPr>
          <a:xfrm>
            <a:off x="6197600" y="914400"/>
            <a:ext cx="5080000" cy="4876800"/>
          </a:xfrm>
        </p:spPr>
        <p:txBody>
          <a:bodyPr/>
          <a:lstStyle/>
          <a:p>
            <a:endParaRPr lang="fr-FR"/>
          </a:p>
        </p:txBody>
      </p:sp>
      <p:sp>
        <p:nvSpPr>
          <p:cNvPr id="5" name="Espace réservé de la date 4"/>
          <p:cNvSpPr>
            <a:spLocks noGrp="1"/>
          </p:cNvSpPr>
          <p:nvPr>
            <p:ph type="dt" sz="half" idx="10"/>
          </p:nvPr>
        </p:nvSpPr>
        <p:spPr>
          <a:xfrm>
            <a:off x="914400" y="6248400"/>
            <a:ext cx="2540000" cy="457200"/>
          </a:xfrm>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a:xfrm>
            <a:off x="4165600" y="6248400"/>
            <a:ext cx="3860800" cy="457200"/>
          </a:xfrm>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a:xfrm>
            <a:off x="8737600" y="6248400"/>
            <a:ext cx="2540000" cy="457200"/>
          </a:xfrm>
        </p:spPr>
        <p:txBody>
          <a:bodyPr/>
          <a:lstStyle>
            <a:lvl1pPr>
              <a:defRPr/>
            </a:lvl1pPr>
          </a:lstStyle>
          <a:p>
            <a:fld id="{11736B75-4E78-4349-AD9D-F505A6AEDD79}"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17980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63EF380-9DAD-4E17-B91B-11D50B2B22AD}"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56391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AB90D8A-B244-4114-BB36-ACF2377B54FC}"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65779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14400" y="914400"/>
            <a:ext cx="5080000" cy="4876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914400"/>
            <a:ext cx="5080000" cy="4876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543ADAE4-CB5E-4695-A43F-4788E1581403}"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62353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8C50E033-A06B-4559-B429-823CA3DBE122}"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7734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7C742CB7-E7C2-4AC1-936B-B3A19144DE27}"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0674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24FAE75D-3E9F-4453-A00F-BD74EC54C1DA}"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77548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0A0A4EDD-38D4-4848-B932-A97582D5C6A4}"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423359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1982B2AF-70D8-4E83-972B-AA4F83075EDB}"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40233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9144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914400" y="914400"/>
            <a:ext cx="1036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a:lvl1pPr>
          </a:lstStyle>
          <a:p>
            <a:pPr eaLnBrk="0" fontAlgn="base" hangingPunct="0">
              <a:spcBef>
                <a:spcPct val="0"/>
              </a:spcBef>
              <a:spcAft>
                <a:spcPct val="0"/>
              </a:spcAft>
            </a:pPr>
            <a:endParaRPr lang="fr-FR" altLang="fr-FR" smtClean="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pPr algn="ctr" eaLnBrk="0" fontAlgn="base" hangingPunct="0">
              <a:spcBef>
                <a:spcPct val="0"/>
              </a:spcBef>
              <a:spcAft>
                <a:spcPct val="0"/>
              </a:spcAft>
            </a:pPr>
            <a:endParaRPr lang="fr-FR" altLang="fr-FR" smtClean="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pPr eaLnBrk="0" fontAlgn="base" hangingPunct="0">
              <a:spcBef>
                <a:spcPct val="0"/>
              </a:spcBef>
              <a:spcAft>
                <a:spcPct val="0"/>
              </a:spcAft>
            </a:pPr>
            <a:fld id="{941097C0-5785-4C75-A5B6-02BF0D0EB71E}" type="slidenum">
              <a:rPr lang="fr-FR" altLang="fr-FR" smtClean="0">
                <a:solidFill>
                  <a:srgbClr val="000000"/>
                </a:solidFill>
              </a:rPr>
              <a:pPr eaLnBrk="0" fontAlgn="base" hangingPunct="0">
                <a:spcBef>
                  <a:spcPct val="0"/>
                </a:spcBef>
                <a:spcAft>
                  <a:spcPct val="0"/>
                </a:spcAft>
              </a:pPr>
              <a:t>‹N°›</a:t>
            </a:fld>
            <a:endParaRPr lang="fr-FR" altLang="fr-FR" smtClean="0">
              <a:solidFill>
                <a:srgbClr val="000000"/>
              </a:solidFill>
            </a:endParaRPr>
          </a:p>
        </p:txBody>
      </p:sp>
      <p:sp>
        <p:nvSpPr>
          <p:cNvPr id="1031" name="Text Box 7"/>
          <p:cNvSpPr txBox="1">
            <a:spLocks noChangeArrowheads="1"/>
          </p:cNvSpPr>
          <p:nvPr/>
        </p:nvSpPr>
        <p:spPr bwMode="auto">
          <a:xfrm>
            <a:off x="0" y="5867400"/>
            <a:ext cx="12192000" cy="99060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0" fontAlgn="base" hangingPunct="0">
              <a:spcBef>
                <a:spcPct val="50000"/>
              </a:spcBef>
              <a:spcAft>
                <a:spcPct val="0"/>
              </a:spcAft>
            </a:pPr>
            <a:endParaRPr lang="fr-FR" altLang="fr-FR" sz="2400">
              <a:solidFill>
                <a:srgbClr val="000000"/>
              </a:solidFill>
            </a:endParaRPr>
          </a:p>
        </p:txBody>
      </p:sp>
    </p:spTree>
    <p:extLst>
      <p:ext uri="{BB962C8B-B14F-4D97-AF65-F5344CB8AC3E}">
        <p14:creationId xmlns:p14="http://schemas.microsoft.com/office/powerpoint/2010/main" val="2676646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800" b="1" kern="12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5pPr>
      <a:lvl6pPr marL="457200"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6pPr>
      <a:lvl7pPr marL="914400"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7pPr>
      <a:lvl8pPr marL="1371600"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8pPr>
      <a:lvl9pPr marL="1828800" algn="ctr"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defRPr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gi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09683" y="1514902"/>
            <a:ext cx="10363200" cy="4876800"/>
          </a:xfrm>
        </p:spPr>
        <p:txBody>
          <a:bodyPr/>
          <a:lstStyle/>
          <a:p>
            <a:endParaRPr lang="fr-FR" dirty="0"/>
          </a:p>
          <a:p>
            <a:pPr algn="ctr"/>
            <a:r>
              <a:rPr lang="fr-FR" dirty="0"/>
              <a:t> </a:t>
            </a:r>
            <a:r>
              <a:rPr lang="fr-FR" sz="6000" b="1" i="1" dirty="0"/>
              <a:t>Méthodes d’élaboration et de caractérisation des matériaux </a:t>
            </a:r>
          </a:p>
        </p:txBody>
      </p:sp>
    </p:spTree>
    <p:extLst>
      <p:ext uri="{BB962C8B-B14F-4D97-AF65-F5344CB8AC3E}">
        <p14:creationId xmlns:p14="http://schemas.microsoft.com/office/powerpoint/2010/main" val="349178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12021671" cy="4876800"/>
          </a:xfrm>
        </p:spPr>
        <p:txBody>
          <a:bodyPr/>
          <a:lstStyle/>
          <a:p>
            <a:r>
              <a:rPr lang="fr-FR" sz="2400" dirty="0">
                <a:cs typeface="Arial" pitchFamily="34" charset="0"/>
              </a:rPr>
              <a:t>Les  méthodes  </a:t>
            </a:r>
            <a:r>
              <a:rPr lang="fr-FR" sz="2400" dirty="0" smtClean="0">
                <a:cs typeface="Arial" pitchFamily="34" charset="0"/>
              </a:rPr>
              <a:t>de caractérisation   </a:t>
            </a:r>
            <a:r>
              <a:rPr lang="fr-FR" sz="2400" dirty="0">
                <a:cs typeface="Arial" pitchFamily="34" charset="0"/>
              </a:rPr>
              <a:t>des  matériaux (les  couches  minces plus particulièrement)   peuvent   être  regroupées en </a:t>
            </a:r>
            <a:r>
              <a:rPr lang="fr-FR" sz="2400" dirty="0" smtClean="0">
                <a:cs typeface="Arial" pitchFamily="34" charset="0"/>
              </a:rPr>
              <a:t>quartes   </a:t>
            </a:r>
            <a:r>
              <a:rPr lang="fr-FR" sz="2400" dirty="0">
                <a:cs typeface="Arial" pitchFamily="34" charset="0"/>
              </a:rPr>
              <a:t>grandes  familles  de  méthodes  :</a:t>
            </a:r>
          </a:p>
          <a:p>
            <a:endParaRPr lang="fr-FR" dirty="0">
              <a:latin typeface="Arial" pitchFamily="34" charset="0"/>
              <a:cs typeface="Arial" pitchFamily="34" charset="0"/>
            </a:endParaRPr>
          </a:p>
          <a:p>
            <a:pPr marL="400050" indent="-400050" algn="just">
              <a:lnSpc>
                <a:spcPct val="200000"/>
              </a:lnSpc>
              <a:buFont typeface="+mj-lt"/>
              <a:buAutoNum type="romanUcPeriod"/>
            </a:pPr>
            <a:r>
              <a:rPr lang="fr-FR" sz="2400" dirty="0" smtClean="0">
                <a:cs typeface="Arial" pitchFamily="34" charset="0"/>
              </a:rPr>
              <a:t>Caractérisation </a:t>
            </a:r>
            <a:r>
              <a:rPr lang="fr-FR" sz="2400" dirty="0">
                <a:cs typeface="Arial" pitchFamily="34" charset="0"/>
              </a:rPr>
              <a:t>et  analyse  des propriétés électriques </a:t>
            </a:r>
          </a:p>
          <a:p>
            <a:pPr marL="400050" indent="-400050" algn="just">
              <a:lnSpc>
                <a:spcPct val="200000"/>
              </a:lnSpc>
              <a:buFont typeface="+mj-lt"/>
              <a:buAutoNum type="romanUcPeriod"/>
            </a:pPr>
            <a:r>
              <a:rPr lang="fr-FR" sz="2400" dirty="0" smtClean="0">
                <a:cs typeface="Arial" pitchFamily="34" charset="0"/>
              </a:rPr>
              <a:t>Analyse  </a:t>
            </a:r>
            <a:r>
              <a:rPr lang="fr-FR" sz="2400" dirty="0">
                <a:cs typeface="Arial" pitchFamily="34" charset="0"/>
              </a:rPr>
              <a:t>des  propriétés  optiques </a:t>
            </a:r>
          </a:p>
          <a:p>
            <a:pPr marL="400050" indent="-400050" algn="just">
              <a:lnSpc>
                <a:spcPct val="200000"/>
              </a:lnSpc>
              <a:buFont typeface="+mj-lt"/>
              <a:buAutoNum type="romanUcPeriod"/>
            </a:pPr>
            <a:r>
              <a:rPr lang="fr-FR" sz="2400" dirty="0" smtClean="0">
                <a:cs typeface="Arial" pitchFamily="34" charset="0"/>
              </a:rPr>
              <a:t>Analyses </a:t>
            </a:r>
            <a:r>
              <a:rPr lang="fr-FR" sz="2400" dirty="0">
                <a:cs typeface="Arial" pitchFamily="34" charset="0"/>
              </a:rPr>
              <a:t>et caractérisations  structurales </a:t>
            </a:r>
          </a:p>
          <a:p>
            <a:pPr marL="400050" indent="-400050" algn="just">
              <a:lnSpc>
                <a:spcPct val="200000"/>
              </a:lnSpc>
              <a:buFont typeface="+mj-lt"/>
              <a:buAutoNum type="romanUcPeriod"/>
            </a:pPr>
            <a:r>
              <a:rPr lang="fr-FR" sz="2400" dirty="0" smtClean="0">
                <a:cs typeface="Arial" pitchFamily="34" charset="0"/>
              </a:rPr>
              <a:t>Caractérisation </a:t>
            </a:r>
            <a:r>
              <a:rPr lang="fr-FR" sz="2400" dirty="0">
                <a:cs typeface="Arial" pitchFamily="34" charset="0"/>
              </a:rPr>
              <a:t>morphologique </a:t>
            </a:r>
          </a:p>
          <a:p>
            <a:endParaRPr lang="fr-FR" dirty="0"/>
          </a:p>
        </p:txBody>
      </p:sp>
    </p:spTree>
    <p:extLst>
      <p:ext uri="{BB962C8B-B14F-4D97-AF65-F5344CB8AC3E}">
        <p14:creationId xmlns:p14="http://schemas.microsoft.com/office/powerpoint/2010/main" val="201713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Caractérisation </a:t>
            </a:r>
            <a:r>
              <a:rPr lang="fr-FR" dirty="0">
                <a:latin typeface="Arial" pitchFamily="34" charset="0"/>
                <a:cs typeface="Arial" pitchFamily="34" charset="0"/>
              </a:rPr>
              <a:t>et  analyse  des </a:t>
            </a:r>
            <a:r>
              <a:rPr lang="fr-FR" dirty="0" smtClean="0">
                <a:latin typeface="Arial" pitchFamily="34" charset="0"/>
                <a:cs typeface="Arial" pitchFamily="34" charset="0"/>
              </a:rPr>
              <a:t>propriétés électriques </a:t>
            </a:r>
            <a:r>
              <a:rPr lang="fr-FR" dirty="0">
                <a:latin typeface="Arial" pitchFamily="34" charset="0"/>
                <a:cs typeface="Arial" pitchFamily="34" charset="0"/>
              </a:rPr>
              <a:t/>
            </a:r>
            <a:br>
              <a:rPr lang="fr-FR" dirty="0">
                <a:latin typeface="Arial" pitchFamily="34" charset="0"/>
                <a:cs typeface="Arial" pitchFamily="34" charset="0"/>
              </a:rPr>
            </a:br>
            <a:endParaRPr lang="fr-FR" dirty="0"/>
          </a:p>
        </p:txBody>
      </p:sp>
      <p:sp>
        <p:nvSpPr>
          <p:cNvPr id="3" name="Espace réservé du contenu 2"/>
          <p:cNvSpPr>
            <a:spLocks noGrp="1"/>
          </p:cNvSpPr>
          <p:nvPr>
            <p:ph idx="1"/>
          </p:nvPr>
        </p:nvSpPr>
        <p:spPr>
          <a:xfrm>
            <a:off x="0" y="914400"/>
            <a:ext cx="12192000" cy="4876800"/>
          </a:xfrm>
        </p:spPr>
        <p:txBody>
          <a:bodyPr/>
          <a:lstStyle/>
          <a:p>
            <a:r>
              <a:rPr lang="fr-FR" dirty="0">
                <a:latin typeface="Arial" pitchFamily="34" charset="0"/>
                <a:cs typeface="Arial" pitchFamily="34" charset="0"/>
              </a:rPr>
              <a:t> </a:t>
            </a:r>
            <a:r>
              <a:rPr lang="fr-FR" sz="2000" dirty="0">
                <a:latin typeface="Arial" pitchFamily="34" charset="0"/>
                <a:cs typeface="Arial" pitchFamily="34" charset="0"/>
              </a:rPr>
              <a:t>L’Analyse des propriétés électriques  du  matériau  permet  de  déterminer </a:t>
            </a:r>
            <a:r>
              <a:rPr lang="fr-FR" sz="2000" dirty="0" smtClean="0">
                <a:latin typeface="Arial" pitchFamily="34" charset="0"/>
                <a:cs typeface="Arial" pitchFamily="34" charset="0"/>
              </a:rPr>
              <a:t>:</a:t>
            </a:r>
          </a:p>
          <a:p>
            <a:endParaRPr lang="fr-FR" sz="2000" dirty="0">
              <a:latin typeface="Arial" pitchFamily="34" charset="0"/>
              <a:cs typeface="Arial" pitchFamily="34" charset="0"/>
            </a:endParaRPr>
          </a:p>
          <a:p>
            <a:endParaRPr lang="fr-FR" sz="2000" dirty="0">
              <a:latin typeface="Arial" pitchFamily="34" charset="0"/>
              <a:cs typeface="Arial" pitchFamily="34" charset="0"/>
            </a:endParaRPr>
          </a:p>
          <a:p>
            <a:r>
              <a:rPr lang="fr-FR" sz="2000" dirty="0">
                <a:latin typeface="Arial" pitchFamily="34" charset="0"/>
                <a:cs typeface="Arial" pitchFamily="34" charset="0"/>
              </a:rPr>
              <a:t>    </a:t>
            </a:r>
          </a:p>
          <a:p>
            <a:pPr>
              <a:buFont typeface="Wingdings" panose="05000000000000000000" pitchFamily="2" charset="2"/>
              <a:buChar cha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dirty="0">
                <a:latin typeface="Arial" pitchFamily="34" charset="0"/>
                <a:cs typeface="Arial" pitchFamily="34" charset="0"/>
              </a:rPr>
              <a:t>Le  type  de porteurs  majoritaires (  n   ou   p  ) pour  un </a:t>
            </a:r>
            <a:r>
              <a:rPr lang="fr-FR" sz="2000" dirty="0" err="1">
                <a:latin typeface="Arial" pitchFamily="34" charset="0"/>
                <a:cs typeface="Arial" pitchFamily="34" charset="0"/>
              </a:rPr>
              <a:t>sc</a:t>
            </a: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dirty="0">
                <a:latin typeface="Arial" pitchFamily="34" charset="0"/>
                <a:cs typeface="Arial" pitchFamily="34" charset="0"/>
              </a:rPr>
              <a:t>( T</a:t>
            </a:r>
            <a:r>
              <a:rPr lang="fr-FR" sz="2000" b="1" dirty="0">
                <a:latin typeface="Arial" pitchFamily="34" charset="0"/>
                <a:cs typeface="Arial" pitchFamily="34" charset="0"/>
              </a:rPr>
              <a:t>echnique  de  La  pointe  chaude </a:t>
            </a:r>
            <a:r>
              <a:rPr lang="fr-FR" sz="2000" b="1" dirty="0" smtClean="0">
                <a:latin typeface="Arial" pitchFamily="34" charset="0"/>
                <a:cs typeface="Arial" pitchFamily="34" charset="0"/>
              </a:rPr>
              <a:t>)</a:t>
            </a:r>
          </a:p>
          <a:p>
            <a:pPr marL="0" indent="0"/>
            <a:r>
              <a:rPr lang="fr-FR" sz="2000" dirty="0" smtClean="0">
                <a:latin typeface="Arial" pitchFamily="34" charset="0"/>
                <a:cs typeface="Arial" pitchFamily="34" charset="0"/>
              </a:rPr>
              <a:t> </a:t>
            </a:r>
            <a:endParaRPr lang="fr-FR" sz="2000" dirty="0">
              <a:latin typeface="Arial" pitchFamily="34" charset="0"/>
              <a:cs typeface="Arial" pitchFamily="34" charset="0"/>
            </a:endParaRPr>
          </a:p>
          <a:p>
            <a:pPr>
              <a:buFont typeface="Wingdings" panose="05000000000000000000" pitchFamily="2" charset="2"/>
              <a:buChar cha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dirty="0">
                <a:latin typeface="Arial" pitchFamily="34" charset="0"/>
                <a:cs typeface="Arial" pitchFamily="34" charset="0"/>
              </a:rPr>
              <a:t>La  concentration des  porteurs  majoritaires ( </a:t>
            </a:r>
            <a:r>
              <a:rPr lang="fr-FR" sz="2000" b="1" dirty="0">
                <a:latin typeface="Arial" pitchFamily="34" charset="0"/>
                <a:cs typeface="Arial" pitchFamily="34" charset="0"/>
              </a:rPr>
              <a:t>Effet  Hall </a:t>
            </a:r>
            <a:r>
              <a:rPr lang="fr-FR" sz="2000" b="1" dirty="0" smtClean="0">
                <a:latin typeface="Arial" pitchFamily="34" charset="0"/>
                <a:cs typeface="Arial" pitchFamily="34" charset="0"/>
              </a:rPr>
              <a:t>)</a:t>
            </a:r>
          </a:p>
          <a:p>
            <a:pPr>
              <a:buFont typeface="Wingdings" panose="05000000000000000000" pitchFamily="2" charset="2"/>
              <a:buChar char="§"/>
            </a:pPr>
            <a:endParaRPr lang="fr-FR" sz="2000" b="1" dirty="0" smtClean="0">
              <a:latin typeface="Arial" pitchFamily="34" charset="0"/>
              <a:cs typeface="Arial" pitchFamily="34" charset="0"/>
            </a:endParaRPr>
          </a:p>
          <a:p>
            <a:pPr>
              <a:buFont typeface="Wingdings" panose="05000000000000000000" pitchFamily="2" charset="2"/>
              <a:buChar char="§"/>
            </a:pPr>
            <a:r>
              <a:rPr lang="fr-FR" sz="2000" dirty="0">
                <a:latin typeface="Arial" pitchFamily="34" charset="0"/>
                <a:cs typeface="Arial" pitchFamily="34" charset="0"/>
              </a:rPr>
              <a:t>La  résistivité  du matériaux  </a:t>
            </a:r>
            <a:r>
              <a:rPr lang="fr-FR" sz="2000" b="1" dirty="0">
                <a:latin typeface="Arial" pitchFamily="34" charset="0"/>
                <a:cs typeface="Arial" pitchFamily="34" charset="0"/>
              </a:rPr>
              <a:t>(Techniques  des </a:t>
            </a:r>
            <a:r>
              <a:rPr lang="fr-FR" sz="2000" b="1" dirty="0" smtClean="0">
                <a:latin typeface="Arial" pitchFamily="34" charset="0"/>
                <a:cs typeface="Arial" pitchFamily="34" charset="0"/>
              </a:rPr>
              <a:t>quatre pointes   alignées ,  méthode  de  Van Der </a:t>
            </a:r>
            <a:r>
              <a:rPr lang="fr-FR" sz="2000" b="1" dirty="0" err="1" smtClean="0">
                <a:latin typeface="Arial" pitchFamily="34" charset="0"/>
                <a:cs typeface="Arial" pitchFamily="34" charset="0"/>
              </a:rPr>
              <a:t>Pauw</a:t>
            </a:r>
            <a:r>
              <a:rPr lang="fr-FR" sz="2000" b="1" dirty="0" smtClean="0">
                <a:latin typeface="Arial" pitchFamily="34" charset="0"/>
                <a:cs typeface="Arial" pitchFamily="34" charset="0"/>
              </a:rPr>
              <a:t>) </a:t>
            </a:r>
          </a:p>
          <a:p>
            <a:pPr>
              <a:buFont typeface="Wingdings" panose="05000000000000000000" pitchFamily="2" charset="2"/>
              <a:buChar char="§"/>
            </a:pPr>
            <a:endParaRPr lang="fr-FR" dirty="0"/>
          </a:p>
        </p:txBody>
      </p:sp>
    </p:spTree>
    <p:extLst>
      <p:ext uri="{BB962C8B-B14F-4D97-AF65-F5344CB8AC3E}">
        <p14:creationId xmlns:p14="http://schemas.microsoft.com/office/powerpoint/2010/main" val="4116637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Caractérisation </a:t>
            </a:r>
            <a:r>
              <a:rPr lang="fr-FR" dirty="0">
                <a:latin typeface="Arial" pitchFamily="34" charset="0"/>
                <a:cs typeface="Arial" pitchFamily="34" charset="0"/>
              </a:rPr>
              <a:t>et  analyse  des propriétés  optiques </a:t>
            </a:r>
            <a:br>
              <a:rPr lang="fr-FR" dirty="0">
                <a:latin typeface="Arial" pitchFamily="34" charset="0"/>
                <a:cs typeface="Arial" pitchFamily="34" charset="0"/>
              </a:rPr>
            </a:br>
            <a:endParaRPr lang="fr-FR" dirty="0"/>
          </a:p>
        </p:txBody>
      </p:sp>
      <p:sp>
        <p:nvSpPr>
          <p:cNvPr id="3" name="Espace réservé du contenu 2"/>
          <p:cNvSpPr>
            <a:spLocks noGrp="1"/>
          </p:cNvSpPr>
          <p:nvPr>
            <p:ph idx="1"/>
          </p:nvPr>
        </p:nvSpPr>
        <p:spPr>
          <a:xfrm>
            <a:off x="0" y="914400"/>
            <a:ext cx="12192000" cy="4876800"/>
          </a:xfrm>
        </p:spPr>
        <p:txBody>
          <a:bodyPr/>
          <a:lstStyle/>
          <a:p>
            <a:endParaRPr lang="fr-FR" b="1" dirty="0">
              <a:latin typeface="Arial" pitchFamily="34" charset="0"/>
              <a:cs typeface="Arial" pitchFamily="34" charset="0"/>
            </a:endParaRPr>
          </a:p>
          <a:p>
            <a:r>
              <a:rPr lang="fr-FR" b="1" dirty="0">
                <a:latin typeface="Arial" pitchFamily="34" charset="0"/>
                <a:cs typeface="Arial" pitchFamily="34" charset="0"/>
              </a:rPr>
              <a:t>    </a:t>
            </a:r>
            <a:r>
              <a:rPr lang="fr-FR" sz="2400" dirty="0">
                <a:cs typeface="Arial" pitchFamily="34" charset="0"/>
              </a:rPr>
              <a:t>pour  déterminer :</a:t>
            </a:r>
          </a:p>
          <a:p>
            <a:endParaRPr lang="fr-FR" sz="2400" dirty="0">
              <a:cs typeface="Arial" pitchFamily="34" charset="0"/>
            </a:endParaRPr>
          </a:p>
          <a:p>
            <a:pPr>
              <a:buFont typeface="Arial" panose="020B0604020202020204" pitchFamily="34" charset="0"/>
              <a:buChar char="•"/>
            </a:pPr>
            <a:r>
              <a:rPr lang="fr-FR" sz="2400" dirty="0">
                <a:cs typeface="Arial" pitchFamily="34" charset="0"/>
              </a:rPr>
              <a:t> </a:t>
            </a:r>
            <a:r>
              <a:rPr lang="fr-FR" sz="2400" dirty="0" smtClean="0">
                <a:cs typeface="Arial" pitchFamily="34" charset="0"/>
              </a:rPr>
              <a:t>Indice </a:t>
            </a:r>
            <a:r>
              <a:rPr lang="fr-FR" sz="2400" dirty="0">
                <a:cs typeface="Arial" pitchFamily="34" charset="0"/>
              </a:rPr>
              <a:t>de réfraction  n  et  le  coefficient de </a:t>
            </a:r>
            <a:r>
              <a:rPr lang="fr-FR" sz="2400" dirty="0" smtClean="0">
                <a:cs typeface="Arial" pitchFamily="34" charset="0"/>
              </a:rPr>
              <a:t>réflexion  </a:t>
            </a:r>
            <a:r>
              <a:rPr lang="fr-FR" sz="2400" dirty="0">
                <a:cs typeface="Arial" pitchFamily="34" charset="0"/>
              </a:rPr>
              <a:t>R</a:t>
            </a:r>
          </a:p>
          <a:p>
            <a:pPr>
              <a:buFont typeface="Arial" panose="020B0604020202020204" pitchFamily="34" charset="0"/>
              <a:buChar char="•"/>
            </a:pPr>
            <a:endParaRPr lang="fr-FR" sz="2400" dirty="0">
              <a:cs typeface="Arial" pitchFamily="34" charset="0"/>
            </a:endParaRPr>
          </a:p>
          <a:p>
            <a:pPr>
              <a:buFont typeface="Arial" panose="020B0604020202020204" pitchFamily="34" charset="0"/>
              <a:buChar char="•"/>
            </a:pPr>
            <a:r>
              <a:rPr lang="fr-FR" sz="2400" dirty="0" smtClean="0">
                <a:cs typeface="Arial" pitchFamily="34" charset="0"/>
              </a:rPr>
              <a:t>Transmittance  </a:t>
            </a:r>
            <a:r>
              <a:rPr lang="fr-FR" sz="2400" dirty="0">
                <a:cs typeface="Arial" pitchFamily="34" charset="0"/>
              </a:rPr>
              <a:t>T   (  indique  la  transparence  du  matériau)</a:t>
            </a:r>
          </a:p>
          <a:p>
            <a:pPr marL="0" indent="0"/>
            <a:r>
              <a:rPr lang="fr-FR" sz="2400" dirty="0">
                <a:cs typeface="Arial" pitchFamily="34" charset="0"/>
              </a:rPr>
              <a:t> </a:t>
            </a:r>
          </a:p>
          <a:p>
            <a:pPr>
              <a:buFont typeface="Arial" panose="020B0604020202020204" pitchFamily="34" charset="0"/>
              <a:buChar char="•"/>
            </a:pPr>
            <a:r>
              <a:rPr lang="fr-FR" sz="2400" dirty="0" smtClean="0">
                <a:cs typeface="Arial" pitchFamily="34" charset="0"/>
              </a:rPr>
              <a:t>indice </a:t>
            </a:r>
            <a:r>
              <a:rPr lang="fr-FR" sz="2400" dirty="0">
                <a:cs typeface="Arial" pitchFamily="34" charset="0"/>
              </a:rPr>
              <a:t>d’extinction  k  et  le coefficient  d’absorption </a:t>
            </a:r>
            <a:r>
              <a:rPr lang="fr-FR" sz="2400" dirty="0" smtClean="0">
                <a:cs typeface="Arial" pitchFamily="34" charset="0"/>
                <a:sym typeface="Symbol"/>
              </a:rPr>
              <a:t> .</a:t>
            </a:r>
            <a:r>
              <a:rPr lang="fr-FR" sz="2400" dirty="0" smtClean="0">
                <a:cs typeface="Arial" pitchFamily="34" charset="0"/>
              </a:rPr>
              <a:t>On </a:t>
            </a:r>
            <a:r>
              <a:rPr lang="fr-FR" sz="2400" dirty="0">
                <a:cs typeface="Arial" pitchFamily="34" charset="0"/>
              </a:rPr>
              <a:t>utilise dans ce cas  un spectrophotomètre .</a:t>
            </a:r>
          </a:p>
          <a:p>
            <a:pPr>
              <a:buFont typeface="Arial" panose="020B0604020202020204" pitchFamily="34" charset="0"/>
              <a:buChar char="•"/>
            </a:pPr>
            <a:endParaRPr lang="fr-FR" sz="2400" dirty="0">
              <a:cs typeface="Arial" pitchFamily="34" charset="0"/>
            </a:endParaRPr>
          </a:p>
          <a:p>
            <a:pPr>
              <a:buFont typeface="Arial" panose="020B0604020202020204" pitchFamily="34" charset="0"/>
              <a:buChar char="•"/>
            </a:pPr>
            <a:r>
              <a:rPr lang="fr-FR" sz="2400" dirty="0" smtClean="0">
                <a:cs typeface="Arial" pitchFamily="34" charset="0"/>
              </a:rPr>
              <a:t>L </a:t>
            </a:r>
            <a:r>
              <a:rPr lang="fr-FR" sz="2400" dirty="0">
                <a:cs typeface="Arial" pitchFamily="34" charset="0"/>
              </a:rPr>
              <a:t>’ épaisseur d’une couche mince  (par  </a:t>
            </a:r>
            <a:r>
              <a:rPr lang="fr-FR" sz="2400" dirty="0" err="1">
                <a:cs typeface="Arial" pitchFamily="34" charset="0"/>
              </a:rPr>
              <a:t>Ellipsométrie</a:t>
            </a:r>
            <a:r>
              <a:rPr lang="fr-FR" sz="2400" dirty="0">
                <a:cs typeface="Arial" pitchFamily="34" charset="0"/>
              </a:rPr>
              <a:t>)</a:t>
            </a:r>
          </a:p>
          <a:p>
            <a:endParaRPr lang="fr-FR" dirty="0"/>
          </a:p>
        </p:txBody>
      </p:sp>
    </p:spTree>
    <p:extLst>
      <p:ext uri="{BB962C8B-B14F-4D97-AF65-F5344CB8AC3E}">
        <p14:creationId xmlns:p14="http://schemas.microsoft.com/office/powerpoint/2010/main" val="4011471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Caractérisation  </a:t>
            </a:r>
            <a:r>
              <a:rPr lang="fr-FR" dirty="0"/>
              <a:t>structurales </a:t>
            </a:r>
            <a:br>
              <a:rPr lang="fr-FR" dirty="0"/>
            </a:br>
            <a:endParaRPr lang="fr-FR" dirty="0"/>
          </a:p>
        </p:txBody>
      </p:sp>
      <p:sp>
        <p:nvSpPr>
          <p:cNvPr id="3" name="Espace réservé du contenu 2"/>
          <p:cNvSpPr>
            <a:spLocks noGrp="1"/>
          </p:cNvSpPr>
          <p:nvPr>
            <p:ph idx="1"/>
          </p:nvPr>
        </p:nvSpPr>
        <p:spPr>
          <a:xfrm>
            <a:off x="0" y="914400"/>
            <a:ext cx="12192000" cy="4876800"/>
          </a:xfrm>
        </p:spPr>
        <p:txBody>
          <a:bodyPr/>
          <a:lstStyle/>
          <a:p>
            <a:r>
              <a:rPr lang="fr-FR" dirty="0" smtClean="0"/>
              <a:t>    </a:t>
            </a:r>
            <a:endParaRPr lang="fr-FR" dirty="0"/>
          </a:p>
          <a:p>
            <a:pPr algn="just"/>
            <a:r>
              <a:rPr lang="fr-FR" dirty="0"/>
              <a:t>       </a:t>
            </a:r>
            <a:r>
              <a:rPr lang="fr-FR" sz="2400" dirty="0"/>
              <a:t>Pour  déterminer la structure cristalline  ou amorphe d’une  </a:t>
            </a:r>
            <a:r>
              <a:rPr lang="fr-FR" sz="2400" dirty="0" smtClean="0"/>
              <a:t>couche mince on  </a:t>
            </a:r>
            <a:r>
              <a:rPr lang="fr-FR" sz="2400" dirty="0"/>
              <a:t>utilise la diffraction des rayons X  par la surface </a:t>
            </a:r>
            <a:r>
              <a:rPr lang="fr-FR" sz="2400" dirty="0" smtClean="0"/>
              <a:t> de </a:t>
            </a:r>
            <a:r>
              <a:rPr lang="fr-FR" sz="2400" dirty="0"/>
              <a:t>la  couche (Méthode de Bragg).</a:t>
            </a:r>
          </a:p>
          <a:p>
            <a:endParaRPr lang="fr-FR" dirty="0"/>
          </a:p>
          <a:p>
            <a:endParaRPr lang="fr-FR" dirty="0"/>
          </a:p>
          <a:p>
            <a:endParaRPr lang="fr-FR" dirty="0"/>
          </a:p>
        </p:txBody>
      </p:sp>
    </p:spTree>
    <p:extLst>
      <p:ext uri="{BB962C8B-B14F-4D97-AF65-F5344CB8AC3E}">
        <p14:creationId xmlns:p14="http://schemas.microsoft.com/office/powerpoint/2010/main" val="271450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Caractérisation  </a:t>
            </a:r>
            <a:r>
              <a:rPr lang="fr-FR" dirty="0"/>
              <a:t>morphologiques </a:t>
            </a:r>
            <a:br>
              <a:rPr lang="fr-FR" dirty="0"/>
            </a:br>
            <a:endParaRPr lang="fr-FR" dirty="0"/>
          </a:p>
        </p:txBody>
      </p:sp>
      <p:sp>
        <p:nvSpPr>
          <p:cNvPr id="3" name="Espace réservé du contenu 2"/>
          <p:cNvSpPr>
            <a:spLocks noGrp="1"/>
          </p:cNvSpPr>
          <p:nvPr>
            <p:ph idx="1"/>
          </p:nvPr>
        </p:nvSpPr>
        <p:spPr>
          <a:xfrm>
            <a:off x="94129" y="914400"/>
            <a:ext cx="11183471" cy="4876800"/>
          </a:xfrm>
        </p:spPr>
        <p:txBody>
          <a:bodyPr/>
          <a:lstStyle/>
          <a:p>
            <a:r>
              <a:rPr lang="fr-FR" dirty="0" smtClean="0"/>
              <a:t>     </a:t>
            </a:r>
            <a:endParaRPr lang="fr-FR" dirty="0"/>
          </a:p>
          <a:p>
            <a:pPr algn="just"/>
            <a:r>
              <a:rPr lang="fr-FR" sz="2800" dirty="0"/>
              <a:t>      Pour  déterminer   l’aspect de  la  surface  et  la  taille des grains qui composent   la  couche mince  ou  le  dépôt   on  utilise  la  technique de balayage de la surface par  un  faisceau  d’électrons. </a:t>
            </a:r>
          </a:p>
          <a:p>
            <a:endParaRPr lang="fr-FR" dirty="0"/>
          </a:p>
        </p:txBody>
      </p:sp>
    </p:spTree>
    <p:extLst>
      <p:ext uri="{BB962C8B-B14F-4D97-AF65-F5344CB8AC3E}">
        <p14:creationId xmlns:p14="http://schemas.microsoft.com/office/powerpoint/2010/main" val="382242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latin typeface="Arial" pitchFamily="34" charset="0"/>
                <a:cs typeface="Arial" pitchFamily="34" charset="0"/>
              </a:rPr>
              <a:t>Mesure de  la  résistivité</a:t>
            </a:r>
            <a:endParaRPr lang="fr-FR" sz="3600" dirty="0"/>
          </a:p>
        </p:txBody>
      </p:sp>
      <p:sp>
        <p:nvSpPr>
          <p:cNvPr id="3" name="Espace réservé du contenu 2"/>
          <p:cNvSpPr>
            <a:spLocks noGrp="1"/>
          </p:cNvSpPr>
          <p:nvPr>
            <p:ph idx="1"/>
          </p:nvPr>
        </p:nvSpPr>
        <p:spPr>
          <a:xfrm>
            <a:off x="0" y="914400"/>
            <a:ext cx="12192000" cy="4876800"/>
          </a:xfrm>
        </p:spPr>
        <p:txBody>
          <a:bodyPr/>
          <a:lstStyle/>
          <a:p>
            <a:pPr>
              <a:buFont typeface="Wingdings" panose="05000000000000000000" pitchFamily="2" charset="2"/>
              <a:buChar char="q"/>
            </a:pPr>
            <a:r>
              <a:rPr lang="fr-FR" b="1" i="1" u="sng" dirty="0" smtClean="0">
                <a:latin typeface="Arial" pitchFamily="34" charset="0"/>
                <a:cs typeface="Arial" pitchFamily="34" charset="0"/>
              </a:rPr>
              <a:t>(</a:t>
            </a:r>
            <a:r>
              <a:rPr lang="fr-FR" b="1" i="1" u="sng" dirty="0">
                <a:latin typeface="Arial" pitchFamily="34" charset="0"/>
                <a:cs typeface="Arial" pitchFamily="34" charset="0"/>
              </a:rPr>
              <a:t>Techniques  des </a:t>
            </a:r>
            <a:r>
              <a:rPr lang="fr-FR" b="1" i="1" u="sng" dirty="0" err="1">
                <a:latin typeface="Arial" pitchFamily="34" charset="0"/>
                <a:cs typeface="Arial" pitchFamily="34" charset="0"/>
              </a:rPr>
              <a:t>quatres</a:t>
            </a:r>
            <a:r>
              <a:rPr lang="fr-FR" b="1" i="1" u="sng" dirty="0">
                <a:latin typeface="Arial" pitchFamily="34" charset="0"/>
                <a:cs typeface="Arial" pitchFamily="34" charset="0"/>
              </a:rPr>
              <a:t> pointes alignées ) :</a:t>
            </a:r>
          </a:p>
          <a:p>
            <a:pPr>
              <a:buFontTx/>
              <a:buChar char="-"/>
            </a:pPr>
            <a:endParaRPr lang="fr-FR" dirty="0">
              <a:latin typeface="Arial" pitchFamily="34" charset="0"/>
              <a:cs typeface="Arial" pitchFamily="34" charset="0"/>
            </a:endParaRPr>
          </a:p>
          <a:p>
            <a:pPr algn="just"/>
            <a:r>
              <a:rPr lang="fr-FR" sz="2400" dirty="0"/>
              <a:t>La méthode des quatre pointes </a:t>
            </a:r>
            <a:r>
              <a:rPr lang="fr-FR" sz="2400" dirty="0" smtClean="0"/>
              <a:t>alignées est </a:t>
            </a:r>
            <a:r>
              <a:rPr lang="fr-FR" sz="2400" dirty="0"/>
              <a:t>une méthode expérimentale utilisée couramment pour mesurer la résistance carrée et/ou la résistivité d’un </a:t>
            </a:r>
            <a:r>
              <a:rPr lang="fr-FR" sz="2400" dirty="0" smtClean="0"/>
              <a:t>semi-conducteur. </a:t>
            </a:r>
            <a:r>
              <a:rPr lang="fr-FR" sz="2400" dirty="0"/>
              <a:t>On envoie un courant I entre la pointe 1 et la pointe 4 et on mesure la </a:t>
            </a:r>
            <a:r>
              <a:rPr lang="fr-FR" sz="2400" dirty="0" err="1"/>
              <a:t>ddp</a:t>
            </a:r>
            <a:r>
              <a:rPr lang="fr-FR" sz="2400" dirty="0"/>
              <a:t> V entre les pointes 2 et 3, le </a:t>
            </a:r>
            <a:r>
              <a:rPr lang="fr-FR" sz="2400" dirty="0" smtClean="0"/>
              <a:t>rapport            est </a:t>
            </a:r>
            <a:r>
              <a:rPr lang="fr-FR" sz="2400" dirty="0"/>
              <a:t>lié à la résistivité en fonction des dimensions et la profondeur de l’échantillon</a:t>
            </a:r>
            <a:r>
              <a:rPr lang="fr-FR" sz="2400" dirty="0" smtClean="0"/>
              <a:t>.</a:t>
            </a:r>
          </a:p>
          <a:p>
            <a:pPr algn="just"/>
            <a:endParaRPr lang="fr-FR" sz="2400" dirty="0"/>
          </a:p>
          <a:p>
            <a:endParaRPr lang="fr-FR" dirty="0" smtClean="0"/>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031006231"/>
              </p:ext>
            </p:extLst>
          </p:nvPr>
        </p:nvGraphicFramePr>
        <p:xfrm>
          <a:off x="174812" y="2775483"/>
          <a:ext cx="260724" cy="577317"/>
        </p:xfrm>
        <a:graphic>
          <a:graphicData uri="http://schemas.openxmlformats.org/presentationml/2006/ole">
            <mc:AlternateContent xmlns:mc="http://schemas.openxmlformats.org/markup-compatibility/2006">
              <mc:Choice xmlns:v="urn:schemas-microsoft-com:vml" Requires="v">
                <p:oleObj spid="_x0000_s1065" name="Equation" r:id="rId3" imgW="177480" imgH="393480" progId="Equation.DSMT4">
                  <p:embed/>
                </p:oleObj>
              </mc:Choice>
              <mc:Fallback>
                <p:oleObj name="Equation" r:id="rId3" imgW="177480" imgH="393480" progId="Equation.DSMT4">
                  <p:embed/>
                  <p:pic>
                    <p:nvPicPr>
                      <p:cNvPr id="0" name=""/>
                      <p:cNvPicPr/>
                      <p:nvPr/>
                    </p:nvPicPr>
                    <p:blipFill>
                      <a:blip r:embed="rId4"/>
                      <a:stretch>
                        <a:fillRect/>
                      </a:stretch>
                    </p:blipFill>
                    <p:spPr>
                      <a:xfrm>
                        <a:off x="174812" y="2775483"/>
                        <a:ext cx="260724" cy="577317"/>
                      </a:xfrm>
                      <a:prstGeom prst="rect">
                        <a:avLst/>
                      </a:prstGeom>
                    </p:spPr>
                  </p:pic>
                </p:oleObj>
              </mc:Fallback>
            </mc:AlternateContent>
          </a:graphicData>
        </a:graphic>
      </p:graphicFrame>
      <p:pic>
        <p:nvPicPr>
          <p:cNvPr id="1028" name="Picture 4" descr="http://www.ahmedbouazzi.org/images_9/image01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988" y="3497263"/>
            <a:ext cx="5204012" cy="193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05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6453191" y="1714489"/>
            <a:ext cx="3114675" cy="1666875"/>
          </a:xfrm>
          <a:prstGeom prst="rect">
            <a:avLst/>
          </a:prstGeom>
          <a:noFill/>
          <a:ln w="9525">
            <a:noFill/>
            <a:miter lim="800000"/>
            <a:headEnd/>
            <a:tailEnd/>
          </a:ln>
          <a:effectLst/>
        </p:spPr>
      </p:pic>
      <p:pic>
        <p:nvPicPr>
          <p:cNvPr id="93187" name="Picture 3"/>
          <p:cNvPicPr>
            <a:picLocks noChangeAspect="1" noChangeArrowheads="1"/>
          </p:cNvPicPr>
          <p:nvPr/>
        </p:nvPicPr>
        <p:blipFill>
          <a:blip r:embed="rId4" cstate="print"/>
          <a:srcRect/>
          <a:stretch>
            <a:fillRect/>
          </a:stretch>
        </p:blipFill>
        <p:spPr bwMode="auto">
          <a:xfrm>
            <a:off x="2595538" y="1500174"/>
            <a:ext cx="1662382" cy="500066"/>
          </a:xfrm>
          <a:prstGeom prst="rect">
            <a:avLst/>
          </a:prstGeom>
          <a:noFill/>
          <a:ln w="9525">
            <a:noFill/>
            <a:miter lim="800000"/>
            <a:headEnd/>
            <a:tailEnd/>
          </a:ln>
          <a:effectLst/>
        </p:spPr>
      </p:pic>
      <p:pic>
        <p:nvPicPr>
          <p:cNvPr id="93188" name="Picture 4"/>
          <p:cNvPicPr>
            <a:picLocks noChangeAspect="1" noChangeArrowheads="1"/>
          </p:cNvPicPr>
          <p:nvPr/>
        </p:nvPicPr>
        <p:blipFill>
          <a:blip r:embed="rId5" cstate="print"/>
          <a:srcRect/>
          <a:stretch>
            <a:fillRect/>
          </a:stretch>
        </p:blipFill>
        <p:spPr bwMode="auto">
          <a:xfrm>
            <a:off x="2738414" y="2828924"/>
            <a:ext cx="2533650" cy="457200"/>
          </a:xfrm>
          <a:prstGeom prst="rect">
            <a:avLst/>
          </a:prstGeom>
          <a:noFill/>
          <a:ln w="9525">
            <a:noFill/>
            <a:miter lim="800000"/>
            <a:headEnd/>
            <a:tailEnd/>
          </a:ln>
          <a:effectLst/>
        </p:spPr>
      </p:pic>
      <p:sp>
        <p:nvSpPr>
          <p:cNvPr id="8" name="Rectangle 7"/>
          <p:cNvSpPr/>
          <p:nvPr/>
        </p:nvSpPr>
        <p:spPr>
          <a:xfrm>
            <a:off x="859809" y="285728"/>
            <a:ext cx="10549719" cy="4524315"/>
          </a:xfrm>
          <a:prstGeom prst="rect">
            <a:avLst/>
          </a:prstGeom>
        </p:spPr>
        <p:txBody>
          <a:bodyPr wrap="square">
            <a:spAutoFit/>
          </a:bodyPr>
          <a:lstStyle/>
          <a:p>
            <a:pPr>
              <a:buFontTx/>
              <a:buChar char="-"/>
            </a:pPr>
            <a:endParaRPr lang="fr-FR" dirty="0">
              <a:latin typeface="Arial" pitchFamily="34" charset="0"/>
              <a:cs typeface="Arial" pitchFamily="34" charset="0"/>
            </a:endParaRPr>
          </a:p>
          <a:p>
            <a:pPr>
              <a:buFontTx/>
              <a:buChar char="-"/>
            </a:pPr>
            <a:r>
              <a:rPr lang="fr-FR" dirty="0">
                <a:latin typeface="Arial" pitchFamily="34" charset="0"/>
                <a:cs typeface="Arial" pitchFamily="34" charset="0"/>
              </a:rPr>
              <a:t>Pour  une  couche minces  de  dimension (</a:t>
            </a:r>
            <a:r>
              <a:rPr lang="fr-FR" dirty="0" err="1">
                <a:latin typeface="Arial" pitchFamily="34" charset="0"/>
                <a:cs typeface="Arial" pitchFamily="34" charset="0"/>
              </a:rPr>
              <a:t>l,w,d</a:t>
            </a:r>
            <a:r>
              <a:rPr lang="fr-FR" dirty="0">
                <a:latin typeface="Arial" pitchFamily="34" charset="0"/>
                <a:cs typeface="Arial" pitchFamily="34" charset="0"/>
              </a:rPr>
              <a:t>)  la résistance est  :</a:t>
            </a:r>
          </a:p>
          <a:p>
            <a:pPr>
              <a:buFontTx/>
              <a:buChar char="-"/>
            </a:pPr>
            <a:endParaRPr lang="fr-FR" dirty="0">
              <a:latin typeface="Arial" pitchFamily="34" charset="0"/>
              <a:cs typeface="Arial" pitchFamily="34" charset="0"/>
            </a:endParaRPr>
          </a:p>
          <a:p>
            <a:pPr>
              <a:buFontTx/>
              <a:buChar char="-"/>
            </a:pPr>
            <a:endParaRPr lang="fr-FR" dirty="0">
              <a:latin typeface="Arial" pitchFamily="34" charset="0"/>
              <a:cs typeface="Arial" pitchFamily="34" charset="0"/>
            </a:endParaRPr>
          </a:p>
          <a:p>
            <a:pPr>
              <a:buFontTx/>
              <a:buChar char="-"/>
            </a:pPr>
            <a:endParaRPr lang="fr-FR" dirty="0">
              <a:latin typeface="Arial" pitchFamily="34" charset="0"/>
              <a:cs typeface="Arial" pitchFamily="34" charset="0"/>
            </a:endParaRPr>
          </a:p>
          <a:p>
            <a:pPr>
              <a:buFontTx/>
              <a:buChar char="-"/>
            </a:pPr>
            <a:endParaRPr lang="fr-FR" dirty="0">
              <a:latin typeface="Arial" pitchFamily="34" charset="0"/>
              <a:cs typeface="Arial" pitchFamily="34" charset="0"/>
            </a:endParaRPr>
          </a:p>
          <a:p>
            <a:pPr>
              <a:buFontTx/>
              <a:buChar char="-"/>
            </a:pPr>
            <a:r>
              <a:rPr lang="fr-FR" dirty="0">
                <a:latin typeface="Arial" pitchFamily="34" charset="0"/>
                <a:cs typeface="Arial" pitchFamily="34" charset="0"/>
              </a:rPr>
              <a:t>Si   w = l   alors : </a:t>
            </a:r>
          </a:p>
          <a:p>
            <a:pPr>
              <a:buFontTx/>
              <a:buChar char="-"/>
            </a:pPr>
            <a:endParaRPr lang="fr-FR" dirty="0">
              <a:latin typeface="Arial" pitchFamily="34" charset="0"/>
              <a:cs typeface="Arial" pitchFamily="34" charset="0"/>
            </a:endParaRPr>
          </a:p>
          <a:p>
            <a:pPr>
              <a:buFontTx/>
              <a:buChar char="-"/>
            </a:pPr>
            <a:endParaRPr lang="fr-FR" dirty="0" smtClean="0">
              <a:latin typeface="Arial" pitchFamily="34" charset="0"/>
              <a:cs typeface="Arial" pitchFamily="34" charset="0"/>
            </a:endParaRPr>
          </a:p>
          <a:p>
            <a:pPr>
              <a:buFontTx/>
              <a:buChar char="-"/>
            </a:pPr>
            <a:endParaRPr lang="fr-FR" dirty="0">
              <a:latin typeface="Arial" pitchFamily="34" charset="0"/>
              <a:cs typeface="Arial" pitchFamily="34" charset="0"/>
            </a:endParaRPr>
          </a:p>
          <a:p>
            <a:pPr>
              <a:buFontTx/>
              <a:buChar char="-"/>
            </a:pPr>
            <a:endParaRPr lang="fr-FR" dirty="0">
              <a:latin typeface="Arial" pitchFamily="34" charset="0"/>
              <a:cs typeface="Arial" pitchFamily="34" charset="0"/>
            </a:endParaRPr>
          </a:p>
          <a:p>
            <a:pPr>
              <a:buFontTx/>
              <a:buChar char="-"/>
            </a:pPr>
            <a:r>
              <a:rPr lang="fr-FR" dirty="0">
                <a:latin typeface="Arial" pitchFamily="34" charset="0"/>
                <a:cs typeface="Arial" pitchFamily="34" charset="0"/>
              </a:rPr>
              <a:t>La  résistance  ne dépend que  de l’épaisseur du film </a:t>
            </a:r>
          </a:p>
          <a:p>
            <a:r>
              <a:rPr lang="fr-FR" dirty="0">
                <a:latin typeface="Arial" pitchFamily="34" charset="0"/>
                <a:cs typeface="Arial" pitchFamily="34" charset="0"/>
              </a:rPr>
              <a:t>  N’importe  quel  carré (quel  que soit le coté) aura toujours la même  résistance</a:t>
            </a:r>
          </a:p>
          <a:p>
            <a:r>
              <a:rPr lang="fr-FR" dirty="0">
                <a:latin typeface="Arial" pitchFamily="34" charset="0"/>
                <a:cs typeface="Arial" pitchFamily="34" charset="0"/>
              </a:rPr>
              <a:t> </a:t>
            </a:r>
          </a:p>
          <a:p>
            <a:pPr>
              <a:buFontTx/>
              <a:buChar char="-"/>
            </a:pPr>
            <a:r>
              <a:rPr lang="fr-FR" dirty="0">
                <a:latin typeface="Arial" pitchFamily="34" charset="0"/>
                <a:cs typeface="Arial" pitchFamily="34" charset="0"/>
              </a:rPr>
              <a:t> </a:t>
            </a:r>
            <a:r>
              <a:rPr lang="fr-FR" dirty="0" err="1">
                <a:latin typeface="Arial" pitchFamily="34" charset="0"/>
                <a:cs typeface="Arial" pitchFamily="34" charset="0"/>
              </a:rPr>
              <a:t>Rs</a:t>
            </a:r>
            <a:r>
              <a:rPr lang="fr-FR" dirty="0">
                <a:latin typeface="Arial" pitchFamily="34" charset="0"/>
                <a:cs typeface="Arial" pitchFamily="34" charset="0"/>
              </a:rPr>
              <a:t>  s’appelle  la résistance  carré  ( </a:t>
            </a:r>
            <a:r>
              <a:rPr lang="fr-FR" dirty="0" err="1">
                <a:latin typeface="Arial" pitchFamily="34" charset="0"/>
                <a:cs typeface="Arial" pitchFamily="34" charset="0"/>
              </a:rPr>
              <a:t>Sheet</a:t>
            </a:r>
            <a:r>
              <a:rPr lang="fr-FR" dirty="0">
                <a:latin typeface="Arial" pitchFamily="34" charset="0"/>
                <a:cs typeface="Arial" pitchFamily="34" charset="0"/>
              </a:rPr>
              <a:t>  </a:t>
            </a:r>
            <a:r>
              <a:rPr lang="fr-FR" dirty="0" err="1">
                <a:latin typeface="Arial" pitchFamily="34" charset="0"/>
                <a:cs typeface="Arial" pitchFamily="34" charset="0"/>
              </a:rPr>
              <a:t>resistance</a:t>
            </a:r>
            <a:r>
              <a:rPr lang="fr-FR" dirty="0">
                <a:latin typeface="Arial" pitchFamily="34" charset="0"/>
                <a:cs typeface="Arial" pitchFamily="34" charset="0"/>
              </a:rPr>
              <a:t>)</a:t>
            </a:r>
          </a:p>
          <a:p>
            <a:pPr>
              <a:buFontTx/>
              <a:buChar char="-"/>
            </a:pPr>
            <a:endParaRPr lang="fr-FR" dirty="0">
              <a:latin typeface="Arial" pitchFamily="34" charset="0"/>
              <a:cs typeface="Arial" pitchFamily="34" charset="0"/>
            </a:endParaRPr>
          </a:p>
        </p:txBody>
      </p:sp>
    </p:spTree>
    <p:extLst>
      <p:ext uri="{BB962C8B-B14F-4D97-AF65-F5344CB8AC3E}">
        <p14:creationId xmlns:p14="http://schemas.microsoft.com/office/powerpoint/2010/main" val="358358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itchFamily="34" charset="0"/>
                <a:cs typeface="Arial" pitchFamily="34" charset="0"/>
              </a:rPr>
              <a:t>Mesure de  la  résistivité</a:t>
            </a:r>
            <a:endParaRPr lang="fr-FR" dirty="0"/>
          </a:p>
        </p:txBody>
      </p:sp>
      <p:sp>
        <p:nvSpPr>
          <p:cNvPr id="3" name="Espace réservé du contenu 2"/>
          <p:cNvSpPr>
            <a:spLocks noGrp="1"/>
          </p:cNvSpPr>
          <p:nvPr>
            <p:ph idx="1"/>
          </p:nvPr>
        </p:nvSpPr>
        <p:spPr>
          <a:xfrm>
            <a:off x="0" y="914400"/>
            <a:ext cx="12192000" cy="4876800"/>
          </a:xfrm>
        </p:spPr>
        <p:txBody>
          <a:bodyPr/>
          <a:lstStyle/>
          <a:p>
            <a:r>
              <a:rPr lang="fr-FR" dirty="0"/>
              <a:t>la résistivité  </a:t>
            </a:r>
            <a:r>
              <a:rPr lang="fr-FR" dirty="0" smtClean="0"/>
              <a:t>d’une </a:t>
            </a:r>
            <a:r>
              <a:rPr lang="fr-FR" dirty="0"/>
              <a:t>couche mince </a:t>
            </a:r>
            <a:r>
              <a:rPr lang="fr-FR" dirty="0" smtClean="0"/>
              <a:t>est donné par la relation :</a:t>
            </a:r>
          </a:p>
          <a:p>
            <a:endParaRPr lang="fr-FR" dirty="0"/>
          </a:p>
          <a:p>
            <a:endParaRPr lang="fr-FR" dirty="0" smtClean="0"/>
          </a:p>
          <a:p>
            <a:endParaRPr lang="fr-FR" dirty="0"/>
          </a:p>
          <a:p>
            <a:endParaRPr lang="fr-FR" dirty="0" smtClean="0"/>
          </a:p>
          <a:p>
            <a:r>
              <a:rPr lang="fr-FR" dirty="0" smtClean="0"/>
              <a:t>Ou F est coefficient de correction </a:t>
            </a:r>
          </a:p>
          <a:p>
            <a:endParaRPr lang="fr-FR" dirty="0"/>
          </a:p>
          <a:p>
            <a:endParaRPr lang="fr-FR" dirty="0" smtClean="0"/>
          </a:p>
          <a:p>
            <a:endParaRPr lang="fr-FR" dirty="0"/>
          </a:p>
          <a:p>
            <a:endParaRPr lang="fr-FR" dirty="0" smtClean="0"/>
          </a:p>
          <a:p>
            <a:r>
              <a:rPr lang="fr-FR" dirty="0" err="1" smtClean="0"/>
              <a:t>Danc</a:t>
            </a:r>
            <a:r>
              <a:rPr lang="fr-FR" dirty="0" smtClean="0"/>
              <a:t> la résistivité devient :   </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413771644"/>
              </p:ext>
            </p:extLst>
          </p:nvPr>
        </p:nvGraphicFramePr>
        <p:xfrm>
          <a:off x="3536575" y="1448250"/>
          <a:ext cx="3467889" cy="707339"/>
        </p:xfrm>
        <a:graphic>
          <a:graphicData uri="http://schemas.openxmlformats.org/presentationml/2006/ole">
            <mc:AlternateContent xmlns:mc="http://schemas.openxmlformats.org/markup-compatibility/2006">
              <mc:Choice xmlns:v="urn:schemas-microsoft-com:vml" Requires="v">
                <p:oleObj spid="_x0000_s2159" name="Equation" r:id="rId3" imgW="736560" imgH="393480" progId="Equation.DSMT4">
                  <p:embed/>
                </p:oleObj>
              </mc:Choice>
              <mc:Fallback>
                <p:oleObj name="Equation" r:id="rId3" imgW="7365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575" y="1448250"/>
                        <a:ext cx="3467889" cy="707339"/>
                      </a:xfrm>
                      <a:prstGeom prst="rect">
                        <a:avLst/>
                      </a:prstGeom>
                      <a:solidFill>
                        <a:sysClr val="window" lastClr="FFFFFF"/>
                      </a:solidFill>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220069391"/>
              </p:ext>
            </p:extLst>
          </p:nvPr>
        </p:nvGraphicFramePr>
        <p:xfrm>
          <a:off x="4693023" y="2259119"/>
          <a:ext cx="2151529" cy="1241965"/>
        </p:xfrm>
        <a:graphic>
          <a:graphicData uri="http://schemas.openxmlformats.org/presentationml/2006/ole">
            <mc:AlternateContent xmlns:mc="http://schemas.openxmlformats.org/markup-compatibility/2006">
              <mc:Choice xmlns:v="urn:schemas-microsoft-com:vml" Requires="v">
                <p:oleObj spid="_x0000_s2160" name="Equation" r:id="rId5" imgW="647640" imgH="482400" progId="Equation.DSMT4">
                  <p:embed/>
                </p:oleObj>
              </mc:Choice>
              <mc:Fallback>
                <p:oleObj name="Equation" r:id="rId5" imgW="647640" imgH="482400" progId="Equation.DSMT4">
                  <p:embed/>
                  <p:pic>
                    <p:nvPicPr>
                      <p:cNvPr id="0" name=""/>
                      <p:cNvPicPr>
                        <a:picLocks noChangeAspect="1" noChangeArrowheads="1"/>
                      </p:cNvPicPr>
                      <p:nvPr/>
                    </p:nvPicPr>
                    <p:blipFill>
                      <a:blip r:embed="rId6"/>
                      <a:srcRect/>
                      <a:stretch>
                        <a:fillRect/>
                      </a:stretch>
                    </p:blipFill>
                    <p:spPr bwMode="auto">
                      <a:xfrm>
                        <a:off x="4693023" y="2259119"/>
                        <a:ext cx="2151529" cy="1241965"/>
                      </a:xfrm>
                      <a:prstGeom prst="rect">
                        <a:avLst/>
                      </a:prstGeom>
                      <a:solidFill>
                        <a:sysClr val="window" lastClr="FFFFFF"/>
                      </a:solidFill>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092459181"/>
              </p:ext>
            </p:extLst>
          </p:nvPr>
        </p:nvGraphicFramePr>
        <p:xfrm>
          <a:off x="3987800" y="4046538"/>
          <a:ext cx="3125694" cy="800930"/>
        </p:xfrm>
        <a:graphic>
          <a:graphicData uri="http://schemas.openxmlformats.org/presentationml/2006/ole">
            <mc:AlternateContent xmlns:mc="http://schemas.openxmlformats.org/markup-compatibility/2006">
              <mc:Choice xmlns:v="urn:schemas-microsoft-com:vml" Requires="v">
                <p:oleObj spid="_x0000_s2161" name="Equation" r:id="rId7" imgW="1536480" imgH="393480" progId="Equation.DSMT4">
                  <p:embed/>
                </p:oleObj>
              </mc:Choice>
              <mc:Fallback>
                <p:oleObj name="Equation" r:id="rId7" imgW="1536480" imgH="393480" progId="Equation.DSMT4">
                  <p:embed/>
                  <p:pic>
                    <p:nvPicPr>
                      <p:cNvPr id="0" name=""/>
                      <p:cNvPicPr>
                        <a:picLocks noChangeAspect="1" noChangeArrowheads="1"/>
                      </p:cNvPicPr>
                      <p:nvPr/>
                    </p:nvPicPr>
                    <p:blipFill>
                      <a:blip r:embed="rId8"/>
                      <a:srcRect/>
                      <a:stretch>
                        <a:fillRect/>
                      </a:stretch>
                    </p:blipFill>
                    <p:spPr bwMode="auto">
                      <a:xfrm>
                        <a:off x="3987800" y="4046538"/>
                        <a:ext cx="3125694" cy="800930"/>
                      </a:xfrm>
                      <a:prstGeom prst="rect">
                        <a:avLst/>
                      </a:prstGeom>
                      <a:solidFill>
                        <a:sysClr val="window" lastClr="FFFFFF"/>
                      </a:solidFill>
                      <a:ln>
                        <a:noFill/>
                      </a:ln>
                      <a:effectLst/>
                      <a:extLst/>
                    </p:spPr>
                  </p:pic>
                </p:oleObj>
              </mc:Fallback>
            </mc:AlternateContent>
          </a:graphicData>
        </a:graphic>
      </p:graphicFrame>
    </p:spTree>
    <p:extLst>
      <p:ext uri="{BB962C8B-B14F-4D97-AF65-F5344CB8AC3E}">
        <p14:creationId xmlns:p14="http://schemas.microsoft.com/office/powerpoint/2010/main" val="264808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5"/>
          <p:cNvPicPr>
            <a:picLocks noGrp="1" noChangeAspect="1" noChangeArrowheads="1"/>
          </p:cNvPicPr>
          <p:nvPr>
            <p:ph idx="1"/>
          </p:nvPr>
        </p:nvPicPr>
        <p:blipFill>
          <a:blip r:embed="rId2" cstate="print"/>
          <a:srcRect/>
          <a:stretch>
            <a:fillRect/>
          </a:stretch>
        </p:blipFill>
        <p:spPr bwMode="auto">
          <a:xfrm>
            <a:off x="1705970" y="1062748"/>
            <a:ext cx="8993875" cy="4821856"/>
          </a:xfrm>
          <a:prstGeom prst="rect">
            <a:avLst/>
          </a:prstGeom>
          <a:noFill/>
          <a:ln w="9525">
            <a:noFill/>
            <a:miter lim="800000"/>
            <a:headEnd/>
            <a:tailEnd/>
          </a:ln>
          <a:effectLst/>
        </p:spPr>
      </p:pic>
    </p:spTree>
    <p:extLst>
      <p:ext uri="{BB962C8B-B14F-4D97-AF65-F5344CB8AC3E}">
        <p14:creationId xmlns:p14="http://schemas.microsoft.com/office/powerpoint/2010/main" val="51704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itchFamily="34" charset="0"/>
                <a:cs typeface="Arial" pitchFamily="34" charset="0"/>
              </a:rPr>
              <a:t>Mesure de  la  résistivité</a:t>
            </a:r>
            <a:endParaRPr lang="fr-FR" dirty="0"/>
          </a:p>
        </p:txBody>
      </p:sp>
      <p:sp>
        <p:nvSpPr>
          <p:cNvPr id="3" name="Espace réservé du contenu 2"/>
          <p:cNvSpPr>
            <a:spLocks noGrp="1"/>
          </p:cNvSpPr>
          <p:nvPr>
            <p:ph idx="1"/>
          </p:nvPr>
        </p:nvSpPr>
        <p:spPr>
          <a:xfrm>
            <a:off x="0" y="779929"/>
            <a:ext cx="12192000" cy="4876800"/>
          </a:xfrm>
        </p:spPr>
        <p:txBody>
          <a:bodyPr/>
          <a:lstStyle/>
          <a:p>
            <a:endParaRPr lang="fr-FR" b="1" dirty="0" smtClean="0">
              <a:latin typeface="Arial" pitchFamily="34" charset="0"/>
              <a:cs typeface="Arial" pitchFamily="34" charset="0"/>
            </a:endParaRPr>
          </a:p>
          <a:p>
            <a:r>
              <a:rPr lang="fr-FR" sz="2000" b="1" i="1" u="sng" dirty="0" smtClean="0">
                <a:latin typeface="Arial" pitchFamily="34" charset="0"/>
                <a:cs typeface="Arial" pitchFamily="34" charset="0"/>
              </a:rPr>
              <a:t>Méthode </a:t>
            </a:r>
            <a:r>
              <a:rPr lang="fr-FR" sz="2000" b="1" i="1" u="sng" dirty="0">
                <a:latin typeface="Arial" pitchFamily="34" charset="0"/>
                <a:cs typeface="Arial" pitchFamily="34" charset="0"/>
              </a:rPr>
              <a:t>de Van Der </a:t>
            </a:r>
            <a:r>
              <a:rPr lang="fr-FR" sz="2000" b="1" i="1" u="sng" dirty="0" err="1">
                <a:latin typeface="Arial" pitchFamily="34" charset="0"/>
                <a:cs typeface="Arial" pitchFamily="34" charset="0"/>
              </a:rPr>
              <a:t>Pauw</a:t>
            </a:r>
            <a:r>
              <a:rPr lang="fr-FR" sz="2000" b="1" i="1" u="sng" dirty="0">
                <a:latin typeface="Arial" pitchFamily="34" charset="0"/>
                <a:cs typeface="Arial" pitchFamily="34" charset="0"/>
              </a:rPr>
              <a:t> :( 4pointes carrées)</a:t>
            </a:r>
          </a:p>
          <a:p>
            <a:endParaRPr lang="fr-FR" dirty="0">
              <a:latin typeface="Arial" pitchFamily="34" charset="0"/>
              <a:cs typeface="Arial" pitchFamily="34" charset="0"/>
            </a:endParaRPr>
          </a:p>
          <a:p>
            <a:pPr algn="just"/>
            <a:r>
              <a:rPr lang="fr-FR" sz="2400" dirty="0" smtClean="0"/>
              <a:t>Le courant est  injecté  entre deux contacts   Adjacents  et  la tension est  mesurée  entre  les deux autres  contacts :</a:t>
            </a:r>
          </a:p>
          <a:p>
            <a:pPr algn="just"/>
            <a:r>
              <a:rPr lang="fr-FR" sz="2400" dirty="0" smtClean="0"/>
              <a:t>envoyant un courant électrique </a:t>
            </a:r>
            <a:r>
              <a:rPr lang="fr-FR" sz="2400" i="1" dirty="0" smtClean="0"/>
              <a:t>I</a:t>
            </a:r>
            <a:r>
              <a:rPr lang="fr-FR" sz="2400" dirty="0" smtClean="0"/>
              <a:t> entre les contacts 1 et 2, on mesure la </a:t>
            </a:r>
            <a:r>
              <a:rPr lang="fr-FR" sz="2400" dirty="0" err="1" smtClean="0"/>
              <a:t>ddp</a:t>
            </a:r>
            <a:r>
              <a:rPr lang="fr-FR" sz="2400" dirty="0" smtClean="0"/>
              <a:t> entre les contacts 3 et 4, appelons </a:t>
            </a:r>
            <a:r>
              <a:rPr lang="fr-FR" sz="2400" i="1" dirty="0" smtClean="0"/>
              <a:t>R</a:t>
            </a:r>
            <a:r>
              <a:rPr lang="fr-FR" sz="2400" i="1" baseline="-25000" dirty="0" smtClean="0"/>
              <a:t>A</a:t>
            </a:r>
            <a:r>
              <a:rPr lang="fr-FR" sz="2400" dirty="0" smtClean="0"/>
              <a:t> rapport </a:t>
            </a:r>
            <a:r>
              <a:rPr lang="fr-FR" sz="2400" i="1" dirty="0" smtClean="0"/>
              <a:t>V</a:t>
            </a:r>
            <a:r>
              <a:rPr lang="fr-FR" sz="2400" baseline="-25000" dirty="0" smtClean="0"/>
              <a:t>34</a:t>
            </a:r>
            <a:r>
              <a:rPr lang="fr-FR" sz="2400" dirty="0" smtClean="0"/>
              <a:t>/</a:t>
            </a:r>
            <a:r>
              <a:rPr lang="fr-FR" sz="2400" i="1" dirty="0" smtClean="0"/>
              <a:t>I</a:t>
            </a:r>
            <a:r>
              <a:rPr lang="fr-FR" sz="2400" baseline="-25000" dirty="0" smtClean="0"/>
              <a:t>12</a:t>
            </a:r>
            <a:r>
              <a:rPr lang="fr-FR" sz="2400" dirty="0" smtClean="0"/>
              <a:t>. Envoyons maintenant un courant </a:t>
            </a:r>
            <a:r>
              <a:rPr lang="fr-FR" sz="2400" i="1" dirty="0" smtClean="0"/>
              <a:t>I</a:t>
            </a:r>
            <a:r>
              <a:rPr lang="fr-FR" sz="2400" dirty="0" smtClean="0"/>
              <a:t> entre 2 et 3 et prenons la tension entre 1 et 4, appelons </a:t>
            </a:r>
            <a:r>
              <a:rPr lang="fr-FR" sz="2400" i="1" dirty="0" smtClean="0"/>
              <a:t>R</a:t>
            </a:r>
            <a:r>
              <a:rPr lang="fr-FR" sz="2400" i="1" baseline="-25000" dirty="0" smtClean="0"/>
              <a:t>B</a:t>
            </a:r>
            <a:r>
              <a:rPr lang="fr-FR" sz="2400" dirty="0" smtClean="0"/>
              <a:t> le rapport </a:t>
            </a:r>
            <a:r>
              <a:rPr lang="fr-FR" sz="2400" i="1" dirty="0" smtClean="0"/>
              <a:t>V</a:t>
            </a:r>
            <a:r>
              <a:rPr lang="fr-FR" sz="2400" baseline="-25000" dirty="0" smtClean="0"/>
              <a:t>14</a:t>
            </a:r>
            <a:r>
              <a:rPr lang="fr-FR" sz="2400" dirty="0" smtClean="0"/>
              <a:t>/</a:t>
            </a:r>
            <a:r>
              <a:rPr lang="fr-FR" sz="2400" i="1" dirty="0" smtClean="0"/>
              <a:t>I</a:t>
            </a:r>
            <a:r>
              <a:rPr lang="fr-FR" sz="2400" baseline="-25000" dirty="0" smtClean="0"/>
              <a:t>23</a:t>
            </a:r>
            <a:r>
              <a:rPr lang="fr-FR" sz="2400" dirty="0" smtClean="0"/>
              <a:t>.</a:t>
            </a:r>
          </a:p>
          <a:p>
            <a:endParaRPr lang="fr-FR" dirty="0" smtClean="0"/>
          </a:p>
          <a:p>
            <a:endParaRPr lang="fr-FR" dirty="0"/>
          </a:p>
          <a:p>
            <a:endParaRPr lang="fr-FR" dirty="0" smtClean="0"/>
          </a:p>
          <a:p>
            <a:endParaRPr lang="fr-FR" dirty="0" smtClean="0"/>
          </a:p>
          <a:p>
            <a:endParaRPr lang="fr-FR" dirty="0"/>
          </a:p>
          <a:p>
            <a:endParaRPr lang="fr-FR" dirty="0"/>
          </a:p>
        </p:txBody>
      </p:sp>
      <p:pic>
        <p:nvPicPr>
          <p:cNvPr id="3084" name="Picture 12" descr="http://www.ahmedbouazzi.org/images_9/image06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40" y="3987053"/>
            <a:ext cx="9247545" cy="201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99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t/>
            </a:r>
            <a:br>
              <a:rPr lang="fr-FR" b="0" dirty="0"/>
            </a:br>
            <a:r>
              <a:rPr lang="fr-FR" b="0" dirty="0"/>
              <a:t> </a:t>
            </a:r>
            <a:r>
              <a:rPr lang="fr-FR" sz="4000" b="0" dirty="0">
                <a:latin typeface="Arial Black" panose="020B0A04020102020204" pitchFamily="34" charset="0"/>
              </a:rPr>
              <a:t>Classification des matériaux </a:t>
            </a:r>
            <a:endParaRPr lang="fr-FR" sz="4000" dirty="0">
              <a:latin typeface="Arial Black" panose="020B0A04020102020204" pitchFamily="34" charset="0"/>
            </a:endParaRPr>
          </a:p>
        </p:txBody>
      </p:sp>
      <p:pic>
        <p:nvPicPr>
          <p:cNvPr id="6" name="Espace réservé du contenu 5"/>
          <p:cNvPicPr>
            <a:picLocks noGrp="1" noChangeAspect="1"/>
          </p:cNvPicPr>
          <p:nvPr>
            <p:ph idx="1"/>
          </p:nvPr>
        </p:nvPicPr>
        <p:blipFill>
          <a:blip r:embed="rId2"/>
          <a:stretch>
            <a:fillRect/>
          </a:stretch>
        </p:blipFill>
        <p:spPr>
          <a:xfrm>
            <a:off x="4073427" y="1168021"/>
            <a:ext cx="8118573" cy="4521958"/>
          </a:xfrm>
          <a:prstGeom prst="rect">
            <a:avLst/>
          </a:prstGeom>
        </p:spPr>
      </p:pic>
      <p:sp>
        <p:nvSpPr>
          <p:cNvPr id="7" name="Rectangle 6"/>
          <p:cNvSpPr/>
          <p:nvPr/>
        </p:nvSpPr>
        <p:spPr>
          <a:xfrm>
            <a:off x="141027" y="1937983"/>
            <a:ext cx="6096000" cy="646331"/>
          </a:xfrm>
          <a:prstGeom prst="rect">
            <a:avLst/>
          </a:prstGeom>
        </p:spPr>
        <p:txBody>
          <a:bodyPr>
            <a:spAutoFit/>
          </a:bodyPr>
          <a:lstStyle/>
          <a:p>
            <a:r>
              <a:rPr lang="fr-FR" b="1" i="1" dirty="0">
                <a:latin typeface="Arial-BoldItalicMT"/>
              </a:rPr>
              <a:t>Définition </a:t>
            </a:r>
            <a:r>
              <a:rPr lang="fr-FR" dirty="0" smtClean="0">
                <a:latin typeface="ArialMT"/>
              </a:rPr>
              <a:t>: </a:t>
            </a:r>
            <a:r>
              <a:rPr lang="fr-FR" dirty="0">
                <a:latin typeface="ArialMT"/>
              </a:rPr>
              <a:t>substance quelconque utilisée pour </a:t>
            </a:r>
            <a:r>
              <a:rPr lang="fr-FR" dirty="0" smtClean="0">
                <a:latin typeface="ArialMT"/>
              </a:rPr>
              <a:t>la construction </a:t>
            </a:r>
            <a:r>
              <a:rPr lang="fr-FR" dirty="0">
                <a:latin typeface="ArialMT"/>
              </a:rPr>
              <a:t>des </a:t>
            </a:r>
            <a:r>
              <a:rPr lang="fr-FR" dirty="0" smtClean="0">
                <a:latin typeface="ArialMT"/>
              </a:rPr>
              <a:t>objets</a:t>
            </a:r>
            <a:endParaRPr lang="fr-FR" dirty="0"/>
          </a:p>
        </p:txBody>
      </p:sp>
      <p:sp>
        <p:nvSpPr>
          <p:cNvPr id="8" name="Rectangle 7"/>
          <p:cNvSpPr/>
          <p:nvPr/>
        </p:nvSpPr>
        <p:spPr>
          <a:xfrm>
            <a:off x="536926" y="1183670"/>
            <a:ext cx="3536501" cy="369332"/>
          </a:xfrm>
          <a:prstGeom prst="rect">
            <a:avLst/>
          </a:prstGeom>
        </p:spPr>
        <p:txBody>
          <a:bodyPr wrap="square">
            <a:spAutoFit/>
          </a:bodyPr>
          <a:lstStyle/>
          <a:p>
            <a:r>
              <a:rPr lang="fr-FR" b="1" dirty="0" smtClean="0">
                <a:latin typeface="Arial-BoldMT"/>
              </a:rPr>
              <a:t>Qu'est-ce </a:t>
            </a:r>
            <a:r>
              <a:rPr lang="fr-FR" b="1" dirty="0">
                <a:latin typeface="Arial-BoldMT"/>
              </a:rPr>
              <a:t>qu'un matériau ?</a:t>
            </a:r>
            <a:endParaRPr lang="fr-FR" dirty="0"/>
          </a:p>
        </p:txBody>
      </p:sp>
    </p:spTree>
    <p:extLst>
      <p:ext uri="{BB962C8B-B14F-4D97-AF65-F5344CB8AC3E}">
        <p14:creationId xmlns:p14="http://schemas.microsoft.com/office/powerpoint/2010/main" val="871485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atin typeface="Arial" pitchFamily="34" charset="0"/>
                <a:cs typeface="Arial" pitchFamily="34" charset="0"/>
              </a:rPr>
              <a:t>Mesure de  la  résistivité</a:t>
            </a:r>
            <a:endParaRPr lang="fr-FR"/>
          </a:p>
        </p:txBody>
      </p:sp>
      <p:sp>
        <p:nvSpPr>
          <p:cNvPr id="3" name="Espace réservé du contenu 2"/>
          <p:cNvSpPr>
            <a:spLocks noGrp="1"/>
          </p:cNvSpPr>
          <p:nvPr>
            <p:ph idx="1"/>
          </p:nvPr>
        </p:nvSpPr>
        <p:spPr>
          <a:xfrm>
            <a:off x="0" y="914400"/>
            <a:ext cx="12192000" cy="4876800"/>
          </a:xfrm>
        </p:spPr>
        <p:txBody>
          <a:bodyPr/>
          <a:lstStyle/>
          <a:p>
            <a:r>
              <a:rPr lang="fr-FR" dirty="0">
                <a:latin typeface="Arial" pitchFamily="34" charset="0"/>
                <a:cs typeface="Arial" pitchFamily="34" charset="0"/>
              </a:rPr>
              <a:t>La  résistivité  dans  le  cas  d’une couche  </a:t>
            </a:r>
            <a:r>
              <a:rPr lang="fr-FR" dirty="0" smtClean="0">
                <a:latin typeface="Arial" pitchFamily="34" charset="0"/>
                <a:cs typeface="Arial" pitchFamily="34" charset="0"/>
              </a:rPr>
              <a:t> d’épaisseur  </a:t>
            </a:r>
            <a:r>
              <a:rPr lang="fr-FR" dirty="0">
                <a:latin typeface="Arial" pitchFamily="34" charset="0"/>
                <a:cs typeface="Arial" pitchFamily="34" charset="0"/>
              </a:rPr>
              <a:t>uniforme  </a:t>
            </a:r>
            <a:r>
              <a:rPr lang="fr-FR" dirty="0" smtClean="0">
                <a:latin typeface="Arial" pitchFamily="34" charset="0"/>
                <a:cs typeface="Arial" pitchFamily="34" charset="0"/>
              </a:rPr>
              <a:t>d </a:t>
            </a:r>
            <a:r>
              <a:rPr lang="fr-FR" dirty="0">
                <a:latin typeface="Arial" pitchFamily="34" charset="0"/>
                <a:cs typeface="Arial" pitchFamily="34" charset="0"/>
              </a:rPr>
              <a:t>est  :</a:t>
            </a:r>
          </a:p>
          <a:p>
            <a:endParaRPr lang="fr-FR" dirty="0"/>
          </a:p>
          <a:p>
            <a:endParaRPr lang="fr-FR" dirty="0"/>
          </a:p>
          <a:p>
            <a:endParaRPr lang="fr-FR" dirty="0" smtClean="0"/>
          </a:p>
          <a:p>
            <a:endParaRPr lang="fr-FR" dirty="0"/>
          </a:p>
          <a:p>
            <a:r>
              <a:rPr lang="fr-FR" sz="2000" dirty="0">
                <a:solidFill>
                  <a:srgbClr val="000000"/>
                </a:solidFill>
                <a:latin typeface="Arial" panose="020B0604020202020204" pitchFamily="34" charset="0"/>
              </a:rPr>
              <a:t>où </a:t>
            </a:r>
            <a:r>
              <a:rPr lang="fr-FR" sz="2000" i="1" dirty="0">
                <a:solidFill>
                  <a:srgbClr val="000000"/>
                </a:solidFill>
                <a:latin typeface="Arial" panose="020B0604020202020204" pitchFamily="34" charset="0"/>
              </a:rPr>
              <a:t>f </a:t>
            </a:r>
            <a:r>
              <a:rPr lang="fr-FR" sz="2000" dirty="0">
                <a:solidFill>
                  <a:srgbClr val="000000"/>
                </a:solidFill>
                <a:latin typeface="Arial" panose="020B0604020202020204" pitchFamily="34" charset="0"/>
              </a:rPr>
              <a:t>est un facteur qui dépend du rapport </a:t>
            </a:r>
            <a:r>
              <a:rPr lang="fr-FR" sz="2000" i="1" dirty="0">
                <a:solidFill>
                  <a:srgbClr val="000000"/>
                </a:solidFill>
                <a:latin typeface="Arial" panose="020B0604020202020204" pitchFamily="34" charset="0"/>
              </a:rPr>
              <a:t>R</a:t>
            </a:r>
            <a:r>
              <a:rPr lang="fr-FR" sz="2000" i="1" baseline="-25000" dirty="0">
                <a:solidFill>
                  <a:srgbClr val="000000"/>
                </a:solidFill>
                <a:latin typeface="Arial" panose="020B0604020202020204" pitchFamily="34" charset="0"/>
              </a:rPr>
              <a:t>A</a:t>
            </a:r>
            <a:r>
              <a:rPr lang="fr-FR" sz="2000" i="1" dirty="0">
                <a:solidFill>
                  <a:srgbClr val="000000"/>
                </a:solidFill>
                <a:latin typeface="Arial" panose="020B0604020202020204" pitchFamily="34" charset="0"/>
              </a:rPr>
              <a:t>/R</a:t>
            </a:r>
            <a:r>
              <a:rPr lang="fr-FR" sz="2000" i="1" baseline="-25000" dirty="0">
                <a:solidFill>
                  <a:srgbClr val="000000"/>
                </a:solidFill>
                <a:latin typeface="Arial" panose="020B0604020202020204" pitchFamily="34" charset="0"/>
              </a:rPr>
              <a:t>B</a:t>
            </a:r>
            <a:r>
              <a:rPr lang="fr-FR" sz="2000" dirty="0">
                <a:solidFill>
                  <a:srgbClr val="000000"/>
                </a:solidFill>
                <a:latin typeface="Arial" panose="020B0604020202020204" pitchFamily="34" charset="0"/>
              </a:rPr>
              <a:t> </a:t>
            </a:r>
            <a:r>
              <a:rPr lang="fr-FR" sz="2000" dirty="0" smtClean="0">
                <a:solidFill>
                  <a:srgbClr val="000000"/>
                </a:solidFill>
                <a:latin typeface="Arial" panose="020B0604020202020204" pitchFamily="34" charset="0"/>
              </a:rPr>
              <a:t>. </a:t>
            </a:r>
            <a:r>
              <a:rPr lang="fr-FR" sz="2000" dirty="0">
                <a:solidFill>
                  <a:srgbClr val="000000"/>
                </a:solidFill>
                <a:latin typeface="Arial" panose="020B0604020202020204" pitchFamily="34" charset="0"/>
              </a:rPr>
              <a:t>Dans le cas d’un échantillon </a:t>
            </a:r>
            <a:r>
              <a:rPr lang="fr-FR" sz="2000" dirty="0" smtClean="0">
                <a:solidFill>
                  <a:srgbClr val="000000"/>
                </a:solidFill>
                <a:latin typeface="Arial" panose="020B0604020202020204" pitchFamily="34" charset="0"/>
              </a:rPr>
              <a:t>symétrique, </a:t>
            </a:r>
            <a:r>
              <a:rPr lang="fr-FR" sz="2000" dirty="0">
                <a:solidFill>
                  <a:srgbClr val="000000"/>
                </a:solidFill>
                <a:latin typeface="Arial" panose="020B0604020202020204" pitchFamily="34" charset="0"/>
              </a:rPr>
              <a:t>on a </a:t>
            </a:r>
            <a:r>
              <a:rPr lang="fr-FR" sz="2000" i="1" dirty="0">
                <a:solidFill>
                  <a:srgbClr val="000000"/>
                </a:solidFill>
                <a:latin typeface="Arial" panose="020B0604020202020204" pitchFamily="34" charset="0"/>
              </a:rPr>
              <a:t>R</a:t>
            </a:r>
            <a:r>
              <a:rPr lang="fr-FR" sz="2000" i="1" baseline="-25000" dirty="0">
                <a:solidFill>
                  <a:srgbClr val="000000"/>
                </a:solidFill>
                <a:latin typeface="Arial" panose="020B0604020202020204" pitchFamily="34" charset="0"/>
              </a:rPr>
              <a:t>A</a:t>
            </a:r>
            <a:r>
              <a:rPr lang="fr-FR" sz="2000" i="1" dirty="0">
                <a:solidFill>
                  <a:srgbClr val="000000"/>
                </a:solidFill>
                <a:latin typeface="Arial" panose="020B0604020202020204" pitchFamily="34" charset="0"/>
              </a:rPr>
              <a:t> = R</a:t>
            </a:r>
            <a:r>
              <a:rPr lang="fr-FR" sz="2000" i="1" baseline="-25000" dirty="0">
                <a:solidFill>
                  <a:srgbClr val="000000"/>
                </a:solidFill>
                <a:latin typeface="Arial" panose="020B0604020202020204" pitchFamily="34" charset="0"/>
              </a:rPr>
              <a:t>B</a:t>
            </a:r>
            <a:r>
              <a:rPr lang="fr-FR" sz="2000" dirty="0">
                <a:solidFill>
                  <a:srgbClr val="000000"/>
                </a:solidFill>
                <a:latin typeface="Arial" panose="020B0604020202020204" pitchFamily="34" charset="0"/>
              </a:rPr>
              <a:t> et la solution donne :</a:t>
            </a:r>
            <a:endParaRPr lang="fr-FR" sz="2000" dirty="0" smtClean="0"/>
          </a:p>
          <a:p>
            <a:endParaRPr lang="fr-FR" dirty="0"/>
          </a:p>
        </p:txBody>
      </p:sp>
      <p:pic>
        <p:nvPicPr>
          <p:cNvPr id="4102" name="Picture 6" descr="http://www.ahmedbouazzi.org/images_9/image0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060" y="1509604"/>
            <a:ext cx="2377327" cy="76860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ahmedbouazzi.org/images_9/image07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06" y="3352800"/>
            <a:ext cx="1835774" cy="97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6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 de la pointe chaude</a:t>
            </a:r>
            <a:br>
              <a:rPr lang="fr-FR" dirty="0"/>
            </a:br>
            <a:endParaRPr lang="fr-FR" dirty="0"/>
          </a:p>
        </p:txBody>
      </p:sp>
      <p:sp>
        <p:nvSpPr>
          <p:cNvPr id="3" name="Espace réservé du contenu 2"/>
          <p:cNvSpPr>
            <a:spLocks noGrp="1"/>
          </p:cNvSpPr>
          <p:nvPr>
            <p:ph idx="1"/>
          </p:nvPr>
        </p:nvSpPr>
        <p:spPr>
          <a:xfrm>
            <a:off x="0" y="914400"/>
            <a:ext cx="12192000" cy="4876800"/>
          </a:xfrm>
        </p:spPr>
        <p:txBody>
          <a:bodyPr/>
          <a:lstStyle/>
          <a:p>
            <a:pPr algn="just"/>
            <a:r>
              <a:rPr lang="fr-FR" sz="2400" dirty="0"/>
              <a:t>Cette technique </a:t>
            </a:r>
            <a:r>
              <a:rPr lang="fr-FR" sz="2400" dirty="0" smtClean="0"/>
              <a:t>consiste </a:t>
            </a:r>
            <a:r>
              <a:rPr lang="fr-FR" sz="2400" dirty="0"/>
              <a:t>à déterminer le type du semi-conducteur. Elle </a:t>
            </a:r>
            <a:r>
              <a:rPr lang="fr-FR" sz="2400" dirty="0" smtClean="0"/>
              <a:t>est rapide </a:t>
            </a:r>
            <a:r>
              <a:rPr lang="fr-FR" sz="2400" dirty="0"/>
              <a:t>fiable et efficace pour déterminer le type de sa conductivité. Pour effectuer </a:t>
            </a:r>
            <a:r>
              <a:rPr lang="fr-FR" sz="2400" dirty="0" smtClean="0"/>
              <a:t>cette </a:t>
            </a:r>
            <a:r>
              <a:rPr lang="fr-FR" sz="2400" dirty="0"/>
              <a:t>expérience il suffit simplement d’appliquer une source de chaleur (fer à souder dans notre </a:t>
            </a:r>
            <a:r>
              <a:rPr lang="fr-FR" sz="2400" dirty="0" smtClean="0"/>
              <a:t>cas) et </a:t>
            </a:r>
            <a:r>
              <a:rPr lang="fr-FR" sz="2400" dirty="0"/>
              <a:t>de relier le </a:t>
            </a:r>
            <a:r>
              <a:rPr lang="fr-FR" sz="2400" dirty="0" smtClean="0"/>
              <a:t>semi-conducteur </a:t>
            </a:r>
            <a:r>
              <a:rPr lang="fr-FR" sz="2400" dirty="0"/>
              <a:t>à un milliampèremètre. Le fer à souder va jouer le rôle </a:t>
            </a:r>
            <a:r>
              <a:rPr lang="fr-FR" sz="2400" dirty="0" smtClean="0"/>
              <a:t>d’une source </a:t>
            </a:r>
            <a:r>
              <a:rPr lang="fr-FR" sz="2400" dirty="0"/>
              <a:t>de chaleur pour l’une des électrodes du milliampèremètre qui va indiquer une </a:t>
            </a:r>
            <a:r>
              <a:rPr lang="fr-FR" sz="2400" dirty="0" smtClean="0"/>
              <a:t>valeur positive </a:t>
            </a:r>
            <a:r>
              <a:rPr lang="fr-FR" sz="2400" dirty="0"/>
              <a:t>ou négative ; ce qui permet d’en déduire le type des porteurs majoritaires (sens </a:t>
            </a:r>
            <a:r>
              <a:rPr lang="fr-FR" sz="2400" dirty="0" smtClean="0"/>
              <a:t>positif (type </a:t>
            </a:r>
            <a:r>
              <a:rPr lang="fr-FR" sz="2400" dirty="0"/>
              <a:t>n), sens négatif (type p)).</a:t>
            </a:r>
          </a:p>
        </p:txBody>
      </p:sp>
      <p:pic>
        <p:nvPicPr>
          <p:cNvPr id="4" name="Image 3"/>
          <p:cNvPicPr>
            <a:picLocks noChangeAspect="1"/>
          </p:cNvPicPr>
          <p:nvPr/>
        </p:nvPicPr>
        <p:blipFill>
          <a:blip r:embed="rId2"/>
          <a:stretch>
            <a:fillRect/>
          </a:stretch>
        </p:blipFill>
        <p:spPr>
          <a:xfrm>
            <a:off x="3194517" y="3765178"/>
            <a:ext cx="5991225" cy="1876425"/>
          </a:xfrm>
          <a:prstGeom prst="rect">
            <a:avLst/>
          </a:prstGeom>
        </p:spPr>
      </p:pic>
    </p:spTree>
    <p:extLst>
      <p:ext uri="{BB962C8B-B14F-4D97-AF65-F5344CB8AC3E}">
        <p14:creationId xmlns:p14="http://schemas.microsoft.com/office/powerpoint/2010/main" val="35485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itchFamily="34" charset="0"/>
                <a:cs typeface="Arial" pitchFamily="34" charset="0"/>
              </a:rPr>
              <a:t>La  concentration des  porteurs  majoritaires ( Effet  Hall )</a:t>
            </a:r>
            <a:br>
              <a:rPr lang="fr-FR" dirty="0">
                <a:latin typeface="Arial" pitchFamily="34" charset="0"/>
                <a:cs typeface="Arial" pitchFamily="34" charset="0"/>
              </a:rPr>
            </a:br>
            <a:endParaRPr lang="fr-FR" dirty="0"/>
          </a:p>
        </p:txBody>
      </p:sp>
      <p:sp>
        <p:nvSpPr>
          <p:cNvPr id="3" name="Espace réservé du contenu 2"/>
          <p:cNvSpPr>
            <a:spLocks noGrp="1"/>
          </p:cNvSpPr>
          <p:nvPr>
            <p:ph idx="1"/>
          </p:nvPr>
        </p:nvSpPr>
        <p:spPr>
          <a:xfrm>
            <a:off x="0" y="914400"/>
            <a:ext cx="12192000" cy="4876800"/>
          </a:xfrm>
        </p:spPr>
        <p:txBody>
          <a:bodyPr/>
          <a:lstStyle/>
          <a:p>
            <a:r>
              <a:rPr lang="fr-FR" dirty="0">
                <a:latin typeface="Arial" pitchFamily="34" charset="0"/>
                <a:cs typeface="Arial" pitchFamily="34" charset="0"/>
              </a:rPr>
              <a:t>Dans  le  cas d’un  barreau   </a:t>
            </a:r>
            <a:r>
              <a:rPr lang="fr-FR" dirty="0" err="1">
                <a:latin typeface="Arial" pitchFamily="34" charset="0"/>
                <a:cs typeface="Arial" pitchFamily="34" charset="0"/>
              </a:rPr>
              <a:t>s.c</a:t>
            </a:r>
            <a:r>
              <a:rPr lang="fr-FR" dirty="0">
                <a:latin typeface="Arial" pitchFamily="34" charset="0"/>
                <a:cs typeface="Arial" pitchFamily="34" charset="0"/>
              </a:rPr>
              <a:t>  </a:t>
            </a:r>
            <a:r>
              <a:rPr lang="fr-FR" dirty="0" smtClean="0">
                <a:latin typeface="Arial" pitchFamily="34" charset="0"/>
                <a:cs typeface="Arial" pitchFamily="34" charset="0"/>
              </a:rPr>
              <a:t> traversé  </a:t>
            </a:r>
            <a:r>
              <a:rPr lang="fr-FR" dirty="0">
                <a:latin typeface="Arial" pitchFamily="34" charset="0"/>
                <a:cs typeface="Arial" pitchFamily="34" charset="0"/>
              </a:rPr>
              <a:t>par  un </a:t>
            </a:r>
            <a:r>
              <a:rPr lang="fr-FR" dirty="0" smtClean="0">
                <a:latin typeface="Arial" pitchFamily="34" charset="0"/>
                <a:cs typeface="Arial" pitchFamily="34" charset="0"/>
              </a:rPr>
              <a:t> courant  </a:t>
            </a:r>
            <a:r>
              <a:rPr lang="fr-FR" dirty="0">
                <a:latin typeface="Arial" pitchFamily="34" charset="0"/>
                <a:cs typeface="Arial" pitchFamily="34" charset="0"/>
              </a:rPr>
              <a:t>électrique  suivant  (</a:t>
            </a:r>
            <a:r>
              <a:rPr lang="fr-FR" dirty="0" err="1" smtClean="0">
                <a:latin typeface="Arial" pitchFamily="34" charset="0"/>
                <a:cs typeface="Arial" pitchFamily="34" charset="0"/>
              </a:rPr>
              <a:t>ox</a:t>
            </a:r>
            <a:r>
              <a:rPr lang="fr-FR" dirty="0" smtClean="0">
                <a:latin typeface="Arial" pitchFamily="34" charset="0"/>
                <a:cs typeface="Arial" pitchFamily="34" charset="0"/>
              </a:rPr>
              <a:t>)   et  </a:t>
            </a:r>
            <a:r>
              <a:rPr lang="fr-FR" dirty="0">
                <a:latin typeface="Arial" pitchFamily="34" charset="0"/>
                <a:cs typeface="Arial" pitchFamily="34" charset="0"/>
              </a:rPr>
              <a:t>plongé  dans un  champ  </a:t>
            </a:r>
          </a:p>
          <a:p>
            <a:r>
              <a:rPr lang="fr-FR" dirty="0">
                <a:latin typeface="Arial" pitchFamily="34" charset="0"/>
                <a:cs typeface="Arial" pitchFamily="34" charset="0"/>
              </a:rPr>
              <a:t>magnétique   suivant  </a:t>
            </a:r>
            <a:r>
              <a:rPr lang="fr-FR" dirty="0" smtClean="0">
                <a:latin typeface="Arial" pitchFamily="34" charset="0"/>
                <a:cs typeface="Arial" pitchFamily="34" charset="0"/>
              </a:rPr>
              <a:t>(oz)   </a:t>
            </a:r>
            <a:r>
              <a:rPr lang="fr-FR" dirty="0">
                <a:latin typeface="Arial" pitchFamily="34" charset="0"/>
                <a:cs typeface="Arial" pitchFamily="34" charset="0"/>
              </a:rPr>
              <a:t>les porteurs de charge  sont </a:t>
            </a:r>
            <a:r>
              <a:rPr lang="fr-FR" dirty="0" smtClean="0">
                <a:latin typeface="Arial" pitchFamily="34" charset="0"/>
                <a:cs typeface="Arial" pitchFamily="34" charset="0"/>
              </a:rPr>
              <a:t> soumis </a:t>
            </a:r>
            <a:r>
              <a:rPr lang="fr-FR" dirty="0">
                <a:latin typeface="Arial" pitchFamily="34" charset="0"/>
                <a:cs typeface="Arial" pitchFamily="34" charset="0"/>
              </a:rPr>
              <a:t>à  la force  de Lorentz </a:t>
            </a:r>
            <a:r>
              <a:rPr lang="fr-FR" dirty="0" smtClean="0">
                <a:latin typeface="Arial" pitchFamily="34" charset="0"/>
                <a:cs typeface="Arial" pitchFamily="34" charset="0"/>
              </a:rPr>
              <a:t>:</a:t>
            </a:r>
          </a:p>
          <a:p>
            <a:endParaRPr lang="fr-FR" dirty="0" smtClean="0">
              <a:latin typeface="Arial" pitchFamily="34" charset="0"/>
              <a:cs typeface="Arial" pitchFamily="34" charset="0"/>
            </a:endParaRPr>
          </a:p>
          <a:p>
            <a:pPr algn="ctr"/>
            <a:r>
              <a:rPr lang="fr-FR" sz="2400" b="1" dirty="0"/>
              <a:t>F</a:t>
            </a:r>
            <a:r>
              <a:rPr lang="fr-FR" sz="2000" b="1" dirty="0"/>
              <a:t>m</a:t>
            </a:r>
            <a:r>
              <a:rPr lang="fr-FR" sz="2400" b="1" dirty="0"/>
              <a:t> </a:t>
            </a:r>
            <a:r>
              <a:rPr lang="fr-FR" sz="2400" dirty="0"/>
              <a:t>= q </a:t>
            </a:r>
            <a:r>
              <a:rPr lang="fr-FR" sz="2400" b="1" dirty="0"/>
              <a:t>v ^ B</a:t>
            </a:r>
            <a:endParaRPr lang="fr-FR" sz="2400" dirty="0">
              <a:latin typeface="Arial" pitchFamily="34" charset="0"/>
              <a:cs typeface="Arial" pitchFamily="34" charset="0"/>
            </a:endParaRPr>
          </a:p>
          <a:p>
            <a:endParaRPr lang="fr-FR" dirty="0"/>
          </a:p>
        </p:txBody>
      </p:sp>
      <p:pic>
        <p:nvPicPr>
          <p:cNvPr id="5" name="Picture 2"/>
          <p:cNvPicPr>
            <a:picLocks noChangeAspect="1" noChangeArrowheads="1"/>
          </p:cNvPicPr>
          <p:nvPr/>
        </p:nvPicPr>
        <p:blipFill>
          <a:blip r:embed="rId2" cstate="print"/>
          <a:srcRect/>
          <a:stretch>
            <a:fillRect/>
          </a:stretch>
        </p:blipFill>
        <p:spPr bwMode="auto">
          <a:xfrm>
            <a:off x="3092824" y="2510660"/>
            <a:ext cx="4652681" cy="2960797"/>
          </a:xfrm>
          <a:prstGeom prst="rect">
            <a:avLst/>
          </a:prstGeom>
          <a:noFill/>
          <a:ln w="9525">
            <a:noFill/>
            <a:miter lim="800000"/>
            <a:headEnd/>
            <a:tailEnd/>
          </a:ln>
          <a:effectLst/>
        </p:spPr>
      </p:pic>
    </p:spTree>
    <p:extLst>
      <p:ext uri="{BB962C8B-B14F-4D97-AF65-F5344CB8AC3E}">
        <p14:creationId xmlns:p14="http://schemas.microsoft.com/office/powerpoint/2010/main" val="2092518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914400"/>
                <a:ext cx="12192000" cy="4876800"/>
              </a:xfrm>
            </p:spPr>
            <p:txBody>
              <a:bodyPr/>
              <a:lstStyle/>
              <a:p>
                <a:r>
                  <a:rPr lang="fr-FR" dirty="0" smtClean="0"/>
                  <a:t>Les porteurs de charge subissent alors une force électrique </a:t>
                </a:r>
                <a:r>
                  <a:rPr lang="fr-FR" b="1" dirty="0"/>
                  <a:t>Fe </a:t>
                </a:r>
                <a:r>
                  <a:rPr lang="fr-FR" dirty="0"/>
                  <a:t>= q </a:t>
                </a:r>
                <a:r>
                  <a:rPr lang="fr-FR" b="1" dirty="0"/>
                  <a:t>E </a:t>
                </a:r>
                <a:r>
                  <a:rPr lang="fr-FR" dirty="0"/>
                  <a:t>qui s'oppose à </a:t>
                </a:r>
                <a:r>
                  <a:rPr lang="fr-FR" b="1" dirty="0"/>
                  <a:t>Fm</a:t>
                </a:r>
              </a:p>
              <a:p>
                <a:r>
                  <a:rPr lang="fr-FR" dirty="0"/>
                  <a:t>Quand les deux forces s'équilibrent, les porteurs de charge ne sont plus déviés et la </a:t>
                </a:r>
                <a:r>
                  <a:rPr lang="fr-FR" dirty="0" smtClean="0"/>
                  <a:t>tension n'augmente </a:t>
                </a:r>
                <a:r>
                  <a:rPr lang="fr-FR" dirty="0"/>
                  <a:t>plus</a:t>
                </a:r>
                <a:r>
                  <a:rPr lang="fr-FR" dirty="0" smtClean="0"/>
                  <a:t>.</a:t>
                </a:r>
              </a:p>
              <a:p>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la  </a:t>
                </a:r>
                <a:r>
                  <a:rPr lang="fr-FR" dirty="0">
                    <a:latin typeface="Arial" pitchFamily="34" charset="0"/>
                    <a:cs typeface="Arial" pitchFamily="34" charset="0"/>
                  </a:rPr>
                  <a:t>concentration de porteurs  </a:t>
                </a:r>
                <a:r>
                  <a:rPr lang="fr-FR" dirty="0" smtClean="0">
                    <a:latin typeface="Arial" pitchFamily="34" charset="0"/>
                    <a:cs typeface="Arial" pitchFamily="34" charset="0"/>
                  </a:rPr>
                  <a:t>par cette relation :</a:t>
                </a:r>
              </a:p>
              <a:p>
                <a:r>
                  <a:rPr lang="fr-FR" sz="2800" dirty="0" smtClean="0">
                    <a:cs typeface="Arial" pitchFamily="34" charset="0"/>
                  </a:rPr>
                  <a:t>n= </a:t>
                </a:r>
                <a14:m>
                  <m:oMath xmlns:m="http://schemas.openxmlformats.org/officeDocument/2006/math">
                    <m:f>
                      <m:fPr>
                        <m:ctrlPr>
                          <a:rPr lang="fr-FR" sz="2800" i="1" smtClean="0">
                            <a:latin typeface="Cambria Math" panose="02040503050406030204" pitchFamily="18" charset="0"/>
                            <a:cs typeface="Arial" pitchFamily="34" charset="0"/>
                          </a:rPr>
                        </m:ctrlPr>
                      </m:fPr>
                      <m:num>
                        <m:r>
                          <a:rPr lang="fr-FR" sz="2800" b="0" i="1" smtClean="0">
                            <a:latin typeface="Cambria Math" panose="02040503050406030204" pitchFamily="18" charset="0"/>
                            <a:cs typeface="Arial" pitchFamily="34" charset="0"/>
                          </a:rPr>
                          <m:t>𝐵</m:t>
                        </m:r>
                        <m:r>
                          <a:rPr lang="fr-FR" sz="2800" b="0" i="1" smtClean="0">
                            <a:latin typeface="Cambria Math" panose="02040503050406030204" pitchFamily="18" charset="0"/>
                            <a:cs typeface="Arial" pitchFamily="34" charset="0"/>
                          </a:rPr>
                          <m:t> </m:t>
                        </m:r>
                        <m:r>
                          <a:rPr lang="fr-FR" sz="2800" b="0" i="1" smtClean="0">
                            <a:latin typeface="Cambria Math" panose="02040503050406030204" pitchFamily="18" charset="0"/>
                            <a:cs typeface="Arial" pitchFamily="34" charset="0"/>
                          </a:rPr>
                          <m:t>𝐼</m:t>
                        </m:r>
                      </m:num>
                      <m:den>
                        <m:r>
                          <a:rPr lang="fr-FR" sz="2800" b="0" i="1" smtClean="0">
                            <a:latin typeface="Cambria Math" panose="02040503050406030204" pitchFamily="18" charset="0"/>
                            <a:cs typeface="Arial" pitchFamily="34" charset="0"/>
                          </a:rPr>
                          <m:t>𝑞</m:t>
                        </m:r>
                        <m:r>
                          <a:rPr lang="fr-FR" sz="2800" b="0" i="1" smtClean="0">
                            <a:latin typeface="Cambria Math" panose="02040503050406030204" pitchFamily="18" charset="0"/>
                            <a:cs typeface="Arial" pitchFamily="34" charset="0"/>
                          </a:rPr>
                          <m:t> </m:t>
                        </m:r>
                        <m:r>
                          <a:rPr lang="fr-FR" sz="2800" b="0" i="1" smtClean="0">
                            <a:latin typeface="Cambria Math" panose="02040503050406030204" pitchFamily="18" charset="0"/>
                            <a:cs typeface="Arial" pitchFamily="34" charset="0"/>
                          </a:rPr>
                          <m:t>𝑉𝐻𝑑</m:t>
                        </m:r>
                      </m:den>
                    </m:f>
                  </m:oMath>
                </a14:m>
                <a:endParaRPr lang="fr-FR" sz="2800" dirty="0" smtClean="0"/>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914400"/>
                <a:ext cx="12192000" cy="4876800"/>
              </a:xfrm>
              <a:blipFill rotWithShape="0">
                <a:blip r:embed="rId2"/>
                <a:stretch>
                  <a:fillRect l="-1000" t="-625"/>
                </a:stretch>
              </a:blipFill>
            </p:spPr>
            <p:txBody>
              <a:bodyPr/>
              <a:lstStyle/>
              <a:p>
                <a:r>
                  <a:rPr lang="fr-FR">
                    <a:noFill/>
                  </a:rPr>
                  <a:t> </a:t>
                </a:r>
              </a:p>
            </p:txBody>
          </p:sp>
        </mc:Fallback>
      </mc:AlternateContent>
    </p:spTree>
    <p:extLst>
      <p:ext uri="{BB962C8B-B14F-4D97-AF65-F5344CB8AC3E}">
        <p14:creationId xmlns:p14="http://schemas.microsoft.com/office/powerpoint/2010/main" val="2995683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cstate="print"/>
          <a:srcRect/>
          <a:stretch>
            <a:fillRect/>
          </a:stretch>
        </p:blipFill>
        <p:spPr bwMode="auto">
          <a:xfrm>
            <a:off x="2141090" y="914400"/>
            <a:ext cx="7909819" cy="4876800"/>
          </a:xfrm>
          <a:prstGeom prst="rect">
            <a:avLst/>
          </a:prstGeom>
          <a:noFill/>
          <a:ln w="9525">
            <a:noFill/>
            <a:miter lim="800000"/>
            <a:headEnd/>
            <a:tailEnd/>
          </a:ln>
          <a:effectLst/>
        </p:spPr>
      </p:pic>
    </p:spTree>
    <p:extLst>
      <p:ext uri="{BB962C8B-B14F-4D97-AF65-F5344CB8AC3E}">
        <p14:creationId xmlns:p14="http://schemas.microsoft.com/office/powerpoint/2010/main" val="1214971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itchFamily="34" charset="0"/>
                <a:cs typeface="Arial" pitchFamily="34" charset="0"/>
              </a:rPr>
              <a:t>II -  Caractérisation et  analyse  des propriétés  optiques : </a:t>
            </a:r>
            <a:br>
              <a:rPr lang="fr-FR" dirty="0">
                <a:latin typeface="Arial" pitchFamily="34" charset="0"/>
                <a:cs typeface="Arial" pitchFamily="34" charset="0"/>
              </a:rPr>
            </a:br>
            <a:endParaRPr lang="fr-FR" dirty="0"/>
          </a:p>
        </p:txBody>
      </p:sp>
      <p:sp>
        <p:nvSpPr>
          <p:cNvPr id="3" name="Espace réservé du contenu 2"/>
          <p:cNvSpPr>
            <a:spLocks noGrp="1"/>
          </p:cNvSpPr>
          <p:nvPr>
            <p:ph idx="1"/>
          </p:nvPr>
        </p:nvSpPr>
        <p:spPr>
          <a:xfrm>
            <a:off x="0" y="914400"/>
            <a:ext cx="12192000" cy="4876800"/>
          </a:xfrm>
        </p:spPr>
        <p:txBody>
          <a:bodyPr/>
          <a:lstStyle/>
          <a:p>
            <a:r>
              <a:rPr lang="fr-FR" sz="2400" dirty="0" smtClean="0"/>
              <a:t>Les </a:t>
            </a:r>
            <a:r>
              <a:rPr lang="fr-FR" sz="2400" dirty="0"/>
              <a:t>rayons de lumière changent de direction lorsqu'ils passent d'un matériau à </a:t>
            </a:r>
            <a:r>
              <a:rPr lang="fr-FR" sz="2400" dirty="0" smtClean="0"/>
              <a:t>un autre </a:t>
            </a:r>
            <a:r>
              <a:rPr lang="fr-FR" sz="2400" dirty="0"/>
              <a:t>mettant en jeu le rapport des indices de réfraction</a:t>
            </a:r>
            <a:r>
              <a:rPr lang="fr-FR" sz="2400" dirty="0" smtClean="0"/>
              <a:t>.</a:t>
            </a:r>
          </a:p>
          <a:p>
            <a:r>
              <a:rPr lang="fr-FR" sz="2400" dirty="0"/>
              <a:t>La connaissance de l’indice </a:t>
            </a:r>
            <a:r>
              <a:rPr lang="fr-FR" sz="2400" i="1" dirty="0"/>
              <a:t>n </a:t>
            </a:r>
            <a:r>
              <a:rPr lang="fr-FR" sz="2400" dirty="0"/>
              <a:t>des semi-conducteurs est essentielle pour </a:t>
            </a:r>
            <a:r>
              <a:rPr lang="fr-FR" sz="2400" dirty="0" smtClean="0"/>
              <a:t>les dispositifs </a:t>
            </a:r>
            <a:r>
              <a:rPr lang="fr-FR" sz="2400" dirty="0"/>
              <a:t>électroniques tels que </a:t>
            </a:r>
            <a:r>
              <a:rPr lang="fr-FR" sz="2400" dirty="0" smtClean="0"/>
              <a:t>les cellules solaires </a:t>
            </a:r>
            <a:r>
              <a:rPr lang="fr-FR" sz="2400" dirty="0"/>
              <a:t>et les </a:t>
            </a:r>
            <a:r>
              <a:rPr lang="fr-FR" sz="2400" dirty="0" smtClean="0"/>
              <a:t>détecteurs.</a:t>
            </a:r>
          </a:p>
          <a:p>
            <a:endParaRPr lang="fr-FR" dirty="0"/>
          </a:p>
        </p:txBody>
      </p:sp>
    </p:spTree>
    <p:extLst>
      <p:ext uri="{BB962C8B-B14F-4D97-AF65-F5344CB8AC3E}">
        <p14:creationId xmlns:p14="http://schemas.microsoft.com/office/powerpoint/2010/main" val="83292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914400"/>
                <a:ext cx="12192000" cy="4876800"/>
              </a:xfrm>
            </p:spPr>
            <p:txBody>
              <a:bodyPr/>
              <a:lstStyle/>
              <a:p>
                <a:r>
                  <a:rPr lang="fr-FR" dirty="0" smtClean="0"/>
                  <a:t>pour calculé  l’indice n en </a:t>
                </a:r>
                <a:r>
                  <a:rPr lang="fr-FR" dirty="0"/>
                  <a:t>utilisant trois modèles différents, </a:t>
                </a:r>
                <a:r>
                  <a:rPr lang="fr-FR" dirty="0" smtClean="0"/>
                  <a:t>qui sont </a:t>
                </a:r>
                <a:r>
                  <a:rPr lang="fr-FR" dirty="0"/>
                  <a:t>tous directement liés au gap énergétique </a:t>
                </a:r>
                <a:r>
                  <a:rPr lang="fr-FR" dirty="0" smtClean="0"/>
                  <a:t>:</a:t>
                </a:r>
              </a:p>
              <a:p>
                <a:r>
                  <a:rPr lang="fr-FR" b="1" dirty="0"/>
                  <a:t>La formule de </a:t>
                </a:r>
                <a:r>
                  <a:rPr lang="fr-FR" b="1" dirty="0" smtClean="0"/>
                  <a:t>Moss: </a:t>
                </a:r>
              </a:p>
              <a:p>
                <a:r>
                  <a:rPr lang="fr-FR" b="1" i="1" dirty="0"/>
                  <a:t>Moss </a:t>
                </a:r>
                <a:r>
                  <a:rPr lang="fr-FR" dirty="0"/>
                  <a:t>était le premier à trouver une relation entre l'indice de réfraction n et le gap </a:t>
                </a:r>
                <a:r>
                  <a:rPr lang="fr-FR" dirty="0" smtClean="0"/>
                  <a:t>d'énergie </a:t>
                </a:r>
                <a:r>
                  <a:rPr lang="fr-FR" dirty="0" err="1" smtClean="0"/>
                  <a:t>Eg</a:t>
                </a:r>
                <a:r>
                  <a:rPr lang="fr-FR" dirty="0" smtClean="0"/>
                  <a:t> </a:t>
                </a:r>
                <a:r>
                  <a:rPr lang="fr-FR" dirty="0"/>
                  <a:t>basé sur le modèle </a:t>
                </a:r>
                <a:r>
                  <a:rPr lang="fr-FR" dirty="0" smtClean="0"/>
                  <a:t>atomique</a:t>
                </a:r>
              </a:p>
              <a:p>
                <a:pPr algn="ctr"/>
                <a14:m>
                  <m:oMath xmlns:m="http://schemas.openxmlformats.org/officeDocument/2006/math">
                    <m:r>
                      <a:rPr lang="fr-FR" sz="3600" b="0" i="1" smtClean="0">
                        <a:latin typeface="Cambria Math" panose="02040503050406030204" pitchFamily="18" charset="0"/>
                      </a:rPr>
                      <m:t>𝐸𝑔</m:t>
                    </m:r>
                    <m:r>
                      <a:rPr lang="fr-FR" sz="3600" b="0" i="1" smtClean="0">
                        <a:latin typeface="Cambria Math" panose="02040503050406030204" pitchFamily="18" charset="0"/>
                      </a:rPr>
                      <m:t> </m:t>
                    </m:r>
                    <m:sSup>
                      <m:sSupPr>
                        <m:ctrlPr>
                          <a:rPr lang="fr-FR" sz="3600" i="1" smtClean="0">
                            <a:latin typeface="Cambria Math" panose="02040503050406030204" pitchFamily="18" charset="0"/>
                          </a:rPr>
                        </m:ctrlPr>
                      </m:sSupPr>
                      <m:e>
                        <m:r>
                          <a:rPr lang="fr-FR" sz="3600" b="0" i="1" smtClean="0">
                            <a:latin typeface="Cambria Math" panose="02040503050406030204" pitchFamily="18" charset="0"/>
                          </a:rPr>
                          <m:t>𝑛</m:t>
                        </m:r>
                      </m:e>
                      <m:sup>
                        <m:r>
                          <a:rPr lang="fr-FR" sz="3600" b="0" i="1" smtClean="0">
                            <a:latin typeface="Cambria Math" panose="02040503050406030204" pitchFamily="18" charset="0"/>
                          </a:rPr>
                          <m:t>4</m:t>
                        </m:r>
                      </m:sup>
                    </m:sSup>
                  </m:oMath>
                </a14:m>
                <a:r>
                  <a:rPr lang="fr-FR" sz="3600" dirty="0" smtClean="0"/>
                  <a:t>= K</a:t>
                </a:r>
              </a:p>
              <a:p>
                <a:r>
                  <a:rPr lang="fr-FR" sz="2400" dirty="0"/>
                  <a:t>k : constant est égal à 108 eV.</a:t>
                </a:r>
                <a:endParaRPr lang="fr-FR" sz="24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914400"/>
                <a:ext cx="12192000" cy="4876800"/>
              </a:xfrm>
              <a:blipFill rotWithShape="0">
                <a:blip r:embed="rId2"/>
                <a:stretch>
                  <a:fillRect l="-750" t="-625"/>
                </a:stretch>
              </a:blipFill>
            </p:spPr>
            <p:txBody>
              <a:bodyPr/>
              <a:lstStyle/>
              <a:p>
                <a:r>
                  <a:rPr lang="fr-FR">
                    <a:noFill/>
                  </a:rPr>
                  <a:t> </a:t>
                </a:r>
              </a:p>
            </p:txBody>
          </p:sp>
        </mc:Fallback>
      </mc:AlternateContent>
    </p:spTree>
    <p:extLst>
      <p:ext uri="{BB962C8B-B14F-4D97-AF65-F5344CB8AC3E}">
        <p14:creationId xmlns:p14="http://schemas.microsoft.com/office/powerpoint/2010/main" val="2387490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12192000" cy="4876800"/>
          </a:xfrm>
        </p:spPr>
        <p:txBody>
          <a:bodyPr/>
          <a:lstStyle/>
          <a:p>
            <a:r>
              <a:rPr lang="fr-FR" b="1" dirty="0"/>
              <a:t>La relation de </a:t>
            </a:r>
            <a:r>
              <a:rPr lang="fr-FR" b="1" dirty="0" err="1"/>
              <a:t>Ravindra</a:t>
            </a:r>
            <a:r>
              <a:rPr lang="fr-FR" b="1" dirty="0"/>
              <a:t> </a:t>
            </a:r>
            <a:endParaRPr lang="fr-FR" b="1" dirty="0" smtClean="0"/>
          </a:p>
          <a:p>
            <a:r>
              <a:rPr lang="fr-FR" b="1" i="1" dirty="0" err="1" smtClean="0"/>
              <a:t>Ravindra</a:t>
            </a:r>
            <a:r>
              <a:rPr lang="fr-FR" b="1" i="1" dirty="0" smtClean="0"/>
              <a:t> </a:t>
            </a:r>
            <a:r>
              <a:rPr lang="fr-FR" b="1" dirty="0"/>
              <a:t>et ses </a:t>
            </a:r>
            <a:r>
              <a:rPr lang="fr-FR" b="1" dirty="0" smtClean="0"/>
              <a:t>collaborateurs: </a:t>
            </a:r>
            <a:r>
              <a:rPr lang="fr-FR" dirty="0" smtClean="0"/>
              <a:t>donnent </a:t>
            </a:r>
            <a:r>
              <a:rPr lang="fr-FR" dirty="0"/>
              <a:t>une relation linéaire entre n et </a:t>
            </a:r>
            <a:r>
              <a:rPr lang="fr-FR" dirty="0" err="1"/>
              <a:t>Eg</a:t>
            </a:r>
            <a:r>
              <a:rPr lang="fr-FR" dirty="0"/>
              <a:t> donnée </a:t>
            </a:r>
            <a:r>
              <a:rPr lang="fr-FR" dirty="0" smtClean="0"/>
              <a:t>par:</a:t>
            </a:r>
          </a:p>
          <a:p>
            <a:endParaRPr lang="fr-FR" dirty="0"/>
          </a:p>
        </p:txBody>
      </p:sp>
      <p:pic>
        <p:nvPicPr>
          <p:cNvPr id="4" name="Image 3"/>
          <p:cNvPicPr>
            <a:picLocks noChangeAspect="1"/>
          </p:cNvPicPr>
          <p:nvPr/>
        </p:nvPicPr>
        <p:blipFill>
          <a:blip r:embed="rId2"/>
          <a:stretch>
            <a:fillRect/>
          </a:stretch>
        </p:blipFill>
        <p:spPr>
          <a:xfrm>
            <a:off x="3358683" y="2080092"/>
            <a:ext cx="3914775" cy="1971675"/>
          </a:xfrm>
          <a:prstGeom prst="rect">
            <a:avLst/>
          </a:prstGeom>
        </p:spPr>
      </p:pic>
    </p:spTree>
    <p:extLst>
      <p:ext uri="{BB962C8B-B14F-4D97-AF65-F5344CB8AC3E}">
        <p14:creationId xmlns:p14="http://schemas.microsoft.com/office/powerpoint/2010/main" val="726539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12192000" cy="4876800"/>
          </a:xfrm>
        </p:spPr>
        <p:txBody>
          <a:bodyPr/>
          <a:lstStyle/>
          <a:p>
            <a:r>
              <a:rPr lang="fr-FR" b="1" dirty="0"/>
              <a:t>L’expression empirique de Hervé et </a:t>
            </a:r>
            <a:r>
              <a:rPr lang="fr-FR" b="1" dirty="0" err="1" smtClean="0"/>
              <a:t>Vandamme</a:t>
            </a:r>
            <a:r>
              <a:rPr lang="fr-FR" b="1" dirty="0" smtClean="0"/>
              <a:t>:</a:t>
            </a:r>
          </a:p>
          <a:p>
            <a:endParaRPr lang="fr-FR" dirty="0"/>
          </a:p>
        </p:txBody>
      </p:sp>
      <p:pic>
        <p:nvPicPr>
          <p:cNvPr id="4" name="Image 3"/>
          <p:cNvPicPr>
            <a:picLocks noChangeAspect="1"/>
          </p:cNvPicPr>
          <p:nvPr/>
        </p:nvPicPr>
        <p:blipFill>
          <a:blip r:embed="rId2"/>
          <a:stretch>
            <a:fillRect/>
          </a:stretch>
        </p:blipFill>
        <p:spPr>
          <a:xfrm>
            <a:off x="1172695" y="1828799"/>
            <a:ext cx="8901367" cy="2353235"/>
          </a:xfrm>
          <a:prstGeom prst="rect">
            <a:avLst/>
          </a:prstGeom>
        </p:spPr>
      </p:pic>
    </p:spTree>
    <p:extLst>
      <p:ext uri="{BB962C8B-B14F-4D97-AF65-F5344CB8AC3E}">
        <p14:creationId xmlns:p14="http://schemas.microsoft.com/office/powerpoint/2010/main" val="617841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constante diélectrique de haute fréquence </a:t>
            </a:r>
            <a:r>
              <a:rPr lang="fr-FR" b="0" dirty="0" smtClean="0"/>
              <a:t>ɛ</a:t>
            </a:r>
            <a:r>
              <a:rPr lang="fr-FR" sz="2000" b="0" dirty="0" smtClean="0"/>
              <a:t>ꝏ</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914400"/>
                <a:ext cx="12192000" cy="4876800"/>
              </a:xfrm>
            </p:spPr>
            <p:txBody>
              <a:bodyPr/>
              <a:lstStyle/>
              <a:p>
                <a:r>
                  <a:rPr lang="fr-FR" sz="2400" dirty="0" smtClean="0"/>
                  <a:t>Basé sur les valeurs calculées de l’indice </a:t>
                </a:r>
                <a:r>
                  <a:rPr lang="fr-FR" sz="2400" i="1" dirty="0"/>
                  <a:t>n </a:t>
                </a:r>
                <a:r>
                  <a:rPr lang="fr-FR" sz="2400" dirty="0"/>
                  <a:t>obtenu à partir de </a:t>
                </a:r>
                <a:r>
                  <a:rPr lang="fr-FR" sz="2400" dirty="0" smtClean="0"/>
                  <a:t>trois </a:t>
                </a:r>
                <a:r>
                  <a:rPr lang="fr-FR" sz="2400" dirty="0"/>
                  <a:t>modèles précédents </a:t>
                </a:r>
                <a:r>
                  <a:rPr lang="fr-FR" sz="2400" dirty="0" smtClean="0"/>
                  <a:t>on </a:t>
                </a:r>
                <a:r>
                  <a:rPr lang="fr-FR" sz="2400" dirty="0"/>
                  <a:t>considère que </a:t>
                </a:r>
                <a:r>
                  <a:rPr lang="fr-FR" sz="2400" dirty="0" smtClean="0"/>
                  <a:t>la constante </a:t>
                </a:r>
                <a:r>
                  <a:rPr lang="fr-FR" sz="2400" dirty="0"/>
                  <a:t>diélectrique à haute fréquence est calculée </a:t>
                </a:r>
                <a:r>
                  <a:rPr lang="fr-FR" sz="2400" dirty="0" smtClean="0"/>
                  <a:t>par  </a:t>
                </a:r>
                <a:r>
                  <a:rPr lang="fr-FR" sz="2400" dirty="0"/>
                  <a:t>la relation suivante</a:t>
                </a:r>
                <a:r>
                  <a:rPr lang="fr-FR" sz="2400" dirty="0" smtClean="0"/>
                  <a:t>:</a:t>
                </a:r>
              </a:p>
              <a:p>
                <a:pPr algn="ctr"/>
                <a:r>
                  <a:rPr lang="fr-FR" sz="4000" dirty="0" smtClean="0"/>
                  <a:t>ɛ</a:t>
                </a:r>
                <a:r>
                  <a:rPr lang="fr-FR" dirty="0" smtClean="0"/>
                  <a:t>ꝏ</a:t>
                </a:r>
                <a:r>
                  <a:rPr lang="fr-FR" sz="2800" dirty="0" smtClean="0"/>
                  <a:t>=</a:t>
                </a:r>
                <a14:m>
                  <m:oMath xmlns:m="http://schemas.openxmlformats.org/officeDocument/2006/math">
                    <m:sSup>
                      <m:sSupPr>
                        <m:ctrlPr>
                          <a:rPr lang="fr-FR" sz="2800" i="1" smtClean="0">
                            <a:latin typeface="Cambria Math" panose="02040503050406030204" pitchFamily="18" charset="0"/>
                          </a:rPr>
                        </m:ctrlPr>
                      </m:sSupPr>
                      <m:e>
                        <m:r>
                          <a:rPr lang="fr-FR" sz="2800" b="0" i="1" smtClean="0">
                            <a:latin typeface="Cambria Math" panose="02040503050406030204" pitchFamily="18" charset="0"/>
                          </a:rPr>
                          <m:t>𝑛</m:t>
                        </m:r>
                      </m:e>
                      <m:sup>
                        <m:r>
                          <a:rPr lang="fr-FR" sz="2800" i="1" smtClean="0">
                            <a:latin typeface="Cambria Math" panose="02040503050406030204" pitchFamily="18" charset="0"/>
                          </a:rPr>
                          <m:t>2</m:t>
                        </m:r>
                      </m:sup>
                    </m:sSup>
                  </m:oMath>
                </a14:m>
                <a:endParaRPr lang="fr-FR" sz="28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914400"/>
                <a:ext cx="12192000" cy="4876800"/>
              </a:xfrm>
              <a:blipFill rotWithShape="0">
                <a:blip r:embed="rId2"/>
                <a:stretch>
                  <a:fillRect l="-750" t="-1000"/>
                </a:stretch>
              </a:blipFill>
            </p:spPr>
            <p:txBody>
              <a:bodyPr/>
              <a:lstStyle/>
              <a:p>
                <a:r>
                  <a:rPr lang="fr-FR">
                    <a:noFill/>
                  </a:rPr>
                  <a:t> </a:t>
                </a:r>
              </a:p>
            </p:txBody>
          </p:sp>
        </mc:Fallback>
      </mc:AlternateContent>
    </p:spTree>
    <p:extLst>
      <p:ext uri="{BB962C8B-B14F-4D97-AF65-F5344CB8AC3E}">
        <p14:creationId xmlns:p14="http://schemas.microsoft.com/office/powerpoint/2010/main" val="353202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0" dirty="0">
                <a:latin typeface="Arial Black" panose="020B0A04020102020204" pitchFamily="34" charset="0"/>
              </a:rPr>
              <a:t/>
            </a:r>
            <a:br>
              <a:rPr lang="fr-FR" sz="3600" b="0" dirty="0">
                <a:latin typeface="Arial Black" panose="020B0A04020102020204" pitchFamily="34" charset="0"/>
              </a:rPr>
            </a:br>
            <a:r>
              <a:rPr lang="fr-FR" sz="3600" b="0" dirty="0">
                <a:latin typeface="Arial Black" panose="020B0A04020102020204" pitchFamily="34" charset="0"/>
              </a:rPr>
              <a:t> Classification des matériaux </a:t>
            </a:r>
            <a:endParaRPr lang="fr-FR" sz="3600" dirty="0">
              <a:latin typeface="Arial Black" panose="020B0A04020102020204" pitchFamily="34" charset="0"/>
            </a:endParaRPr>
          </a:p>
        </p:txBody>
      </p:sp>
      <p:sp>
        <p:nvSpPr>
          <p:cNvPr id="3" name="Espace réservé du contenu 2"/>
          <p:cNvSpPr>
            <a:spLocks noGrp="1"/>
          </p:cNvSpPr>
          <p:nvPr>
            <p:ph idx="1"/>
          </p:nvPr>
        </p:nvSpPr>
        <p:spPr>
          <a:xfrm>
            <a:off x="272955" y="914400"/>
            <a:ext cx="11395881" cy="4876800"/>
          </a:xfrm>
        </p:spPr>
        <p:txBody>
          <a:bodyPr/>
          <a:lstStyle/>
          <a:p>
            <a:endParaRPr lang="fr-FR" b="1" i="1" dirty="0" smtClean="0"/>
          </a:p>
          <a:p>
            <a:pPr algn="ctr"/>
            <a:r>
              <a:rPr lang="fr-FR" b="1" dirty="0"/>
              <a:t>Propriétés recherchées des matériaux</a:t>
            </a:r>
            <a:endParaRPr lang="fr-FR" b="1" i="1" dirty="0" smtClean="0"/>
          </a:p>
          <a:p>
            <a:endParaRPr lang="fr-FR" b="1" i="1" dirty="0"/>
          </a:p>
          <a:p>
            <a:r>
              <a:rPr lang="fr-FR" b="1" i="1" dirty="0" smtClean="0"/>
              <a:t>Physiques</a:t>
            </a:r>
            <a:endParaRPr lang="fr-FR" b="1" i="1" dirty="0"/>
          </a:p>
          <a:p>
            <a:r>
              <a:rPr lang="fr-FR" dirty="0"/>
              <a:t>masse spécifique, conductibilité électrique, thermique, ionique, énergie </a:t>
            </a:r>
            <a:r>
              <a:rPr lang="fr-FR" dirty="0" smtClean="0"/>
              <a:t>de surface</a:t>
            </a:r>
            <a:r>
              <a:rPr lang="fr-FR" dirty="0"/>
              <a:t>, chaleurs latentes de </a:t>
            </a:r>
            <a:r>
              <a:rPr lang="fr-FR" dirty="0" smtClean="0"/>
              <a:t>transformation, coefficients </a:t>
            </a:r>
            <a:r>
              <a:rPr lang="fr-FR" dirty="0"/>
              <a:t>de dilatation thermique, </a:t>
            </a:r>
            <a:r>
              <a:rPr lang="fr-FR" dirty="0" smtClean="0"/>
              <a:t>indice de </a:t>
            </a:r>
            <a:r>
              <a:rPr lang="fr-FR" dirty="0"/>
              <a:t>réfraction, etc.</a:t>
            </a:r>
          </a:p>
          <a:p>
            <a:r>
              <a:rPr lang="fr-FR" b="1" i="1" dirty="0"/>
              <a:t>Chimiques</a:t>
            </a:r>
          </a:p>
          <a:p>
            <a:r>
              <a:rPr lang="fr-FR" dirty="0"/>
              <a:t>résistance à l'oxydation, à la corrosion, stabilité, réactivité, </a:t>
            </a:r>
            <a:r>
              <a:rPr lang="fr-FR" dirty="0" smtClean="0"/>
              <a:t>diagrammes d'équilibre</a:t>
            </a:r>
            <a:r>
              <a:rPr lang="fr-FR" dirty="0"/>
              <a:t>, etc.</a:t>
            </a:r>
          </a:p>
          <a:p>
            <a:r>
              <a:rPr lang="fr-FR" b="1" i="1" dirty="0"/>
              <a:t>Mécaniques</a:t>
            </a:r>
          </a:p>
          <a:p>
            <a:r>
              <a:rPr lang="fr-FR" dirty="0"/>
              <a:t>élasticité, </a:t>
            </a:r>
            <a:r>
              <a:rPr lang="fr-FR" dirty="0" smtClean="0"/>
              <a:t>plasticité, </a:t>
            </a:r>
            <a:r>
              <a:rPr lang="fr-FR" dirty="0"/>
              <a:t>dureté, résistance </a:t>
            </a:r>
            <a:r>
              <a:rPr lang="fr-FR" dirty="0" smtClean="0"/>
              <a:t>à l'usure</a:t>
            </a:r>
            <a:r>
              <a:rPr lang="fr-FR" dirty="0"/>
              <a:t>, </a:t>
            </a:r>
            <a:r>
              <a:rPr lang="fr-FR" dirty="0" smtClean="0"/>
              <a:t> </a:t>
            </a:r>
            <a:r>
              <a:rPr lang="fr-FR" dirty="0"/>
              <a:t>etc.</a:t>
            </a:r>
          </a:p>
        </p:txBody>
      </p:sp>
    </p:spTree>
    <p:extLst>
      <p:ext uri="{BB962C8B-B14F-4D97-AF65-F5344CB8AC3E}">
        <p14:creationId xmlns:p14="http://schemas.microsoft.com/office/powerpoint/2010/main" val="816221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12192000" cy="4876800"/>
          </a:xfrm>
        </p:spPr>
        <p:txBody>
          <a:bodyPr/>
          <a:lstStyle/>
          <a:p>
            <a:pPr algn="ctr"/>
            <a:endParaRPr lang="fr-FR" sz="4000" b="1" dirty="0" smtClean="0">
              <a:solidFill>
                <a:srgbClr val="0BD0D9">
                  <a:tint val="90000"/>
                  <a:satMod val="120000"/>
                </a:srgbClr>
              </a:solidFill>
              <a:effectLst>
                <a:outerShdw blurRad="38100" dist="25400" dir="5400000" algn="tl" rotWithShape="0">
                  <a:srgbClr val="000000">
                    <a:alpha val="43000"/>
                  </a:srgbClr>
                </a:outerShdw>
              </a:effectLst>
              <a:latin typeface="Constantia"/>
            </a:endParaRPr>
          </a:p>
          <a:p>
            <a:pPr algn="ctr"/>
            <a:endParaRPr lang="fr-FR" sz="4000" b="1" dirty="0">
              <a:solidFill>
                <a:srgbClr val="0BD0D9">
                  <a:tint val="90000"/>
                  <a:satMod val="120000"/>
                </a:srgbClr>
              </a:solidFill>
              <a:effectLst>
                <a:outerShdw blurRad="38100" dist="25400" dir="5400000" algn="tl" rotWithShape="0">
                  <a:srgbClr val="000000">
                    <a:alpha val="43000"/>
                  </a:srgbClr>
                </a:outerShdw>
              </a:effectLst>
              <a:latin typeface="Constantia"/>
            </a:endParaRPr>
          </a:p>
          <a:p>
            <a:pPr algn="ctr"/>
            <a:r>
              <a:rPr lang="fr-FR" sz="4000" b="1" dirty="0" smtClean="0">
                <a:solidFill>
                  <a:srgbClr val="0BD0D9">
                    <a:tint val="90000"/>
                    <a:satMod val="120000"/>
                  </a:srgbClr>
                </a:solidFill>
                <a:effectLst>
                  <a:outerShdw blurRad="38100" dist="25400" dir="5400000" algn="tl" rotWithShape="0">
                    <a:srgbClr val="000000">
                      <a:alpha val="43000"/>
                    </a:srgbClr>
                  </a:outerShdw>
                </a:effectLst>
                <a:latin typeface="Constantia"/>
              </a:rPr>
              <a:t>Méthodes </a:t>
            </a:r>
            <a:r>
              <a:rPr lang="fr-FR" sz="4000" b="1" dirty="0">
                <a:solidFill>
                  <a:srgbClr val="0BD0D9">
                    <a:tint val="90000"/>
                    <a:satMod val="120000"/>
                  </a:srgbClr>
                </a:solidFill>
                <a:effectLst>
                  <a:outerShdw blurRad="38100" dist="25400" dir="5400000" algn="tl" rotWithShape="0">
                    <a:srgbClr val="000000">
                      <a:alpha val="43000"/>
                    </a:srgbClr>
                  </a:outerShdw>
                </a:effectLst>
                <a:latin typeface="Constantia"/>
              </a:rPr>
              <a:t>d’élaboration </a:t>
            </a:r>
            <a:r>
              <a:rPr lang="fr-FR" sz="4000" b="1" dirty="0" smtClean="0">
                <a:solidFill>
                  <a:srgbClr val="0BD0D9">
                    <a:tint val="90000"/>
                    <a:satMod val="120000"/>
                  </a:srgbClr>
                </a:solidFill>
                <a:effectLst>
                  <a:outerShdw blurRad="38100" dist="25400" dir="5400000" algn="tl" rotWithShape="0">
                    <a:srgbClr val="000000">
                      <a:alpha val="43000"/>
                    </a:srgbClr>
                  </a:outerShdw>
                </a:effectLst>
                <a:latin typeface="Constantia"/>
              </a:rPr>
              <a:t>des </a:t>
            </a:r>
            <a:r>
              <a:rPr lang="fr-FR" sz="4000" b="1" dirty="0">
                <a:solidFill>
                  <a:srgbClr val="0BD0D9">
                    <a:tint val="90000"/>
                    <a:satMod val="120000"/>
                  </a:srgbClr>
                </a:solidFill>
                <a:effectLst>
                  <a:outerShdw blurRad="38100" dist="25400" dir="5400000" algn="tl" rotWithShape="0">
                    <a:srgbClr val="000000">
                      <a:alpha val="43000"/>
                    </a:srgbClr>
                  </a:outerShdw>
                </a:effectLst>
                <a:latin typeface="Constantia"/>
              </a:rPr>
              <a:t>matériaux </a:t>
            </a:r>
          </a:p>
          <a:p>
            <a:endParaRPr lang="fr-FR" dirty="0"/>
          </a:p>
        </p:txBody>
      </p:sp>
    </p:spTree>
    <p:extLst>
      <p:ext uri="{BB962C8B-B14F-4D97-AF65-F5344CB8AC3E}">
        <p14:creationId xmlns:p14="http://schemas.microsoft.com/office/powerpoint/2010/main" val="977761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09182" y="914400"/>
            <a:ext cx="11982734" cy="4876800"/>
          </a:xfrm>
        </p:spPr>
        <p:txBody>
          <a:bodyPr/>
          <a:lstStyle/>
          <a:p>
            <a:endParaRPr lang="fr-FR" dirty="0"/>
          </a:p>
          <a:p>
            <a:pPr>
              <a:lnSpc>
                <a:spcPct val="150000"/>
              </a:lnSpc>
            </a:pPr>
            <a:r>
              <a:rPr lang="fr-FR" dirty="0"/>
              <a:t> Les méthodes utilisées pour le dépôt des couches minces peuvent être divisées en deux groupes basés sur la nature du processus physique ou chimique du dépôt</a:t>
            </a:r>
            <a:r>
              <a:rPr lang="fr-FR" dirty="0" smtClean="0"/>
              <a:t>.</a:t>
            </a:r>
          </a:p>
          <a:p>
            <a:pPr>
              <a:lnSpc>
                <a:spcPct val="150000"/>
              </a:lnSpc>
            </a:pPr>
            <a:endParaRPr lang="fr-FR" dirty="0"/>
          </a:p>
          <a:p>
            <a:pPr>
              <a:lnSpc>
                <a:spcPct val="200000"/>
              </a:lnSpc>
            </a:pPr>
            <a:r>
              <a:rPr lang="fr-FR" dirty="0"/>
              <a:t> Les méthodes physiques </a:t>
            </a:r>
            <a:r>
              <a:rPr lang="fr-FR" dirty="0" smtClean="0"/>
              <a:t>incluent:</a:t>
            </a:r>
          </a:p>
          <a:p>
            <a:pPr marL="982663" indent="-177800">
              <a:lnSpc>
                <a:spcPct val="200000"/>
              </a:lnSpc>
              <a:buFont typeface="Wingdings" panose="05000000000000000000" pitchFamily="2" charset="2"/>
              <a:buChar char="§"/>
            </a:pPr>
            <a:r>
              <a:rPr lang="fr-FR" dirty="0" smtClean="0"/>
              <a:t> </a:t>
            </a:r>
            <a:r>
              <a:rPr lang="fr-FR" dirty="0"/>
              <a:t>le dépôt à vapeur physique dite "PVD" (Eng. Physical </a:t>
            </a:r>
            <a:r>
              <a:rPr lang="fr-FR" dirty="0" err="1"/>
              <a:t>Vapor</a:t>
            </a:r>
            <a:r>
              <a:rPr lang="fr-FR" dirty="0"/>
              <a:t> </a:t>
            </a:r>
            <a:r>
              <a:rPr lang="fr-FR" dirty="0" err="1"/>
              <a:t>Deposition</a:t>
            </a:r>
            <a:r>
              <a:rPr lang="fr-FR" dirty="0"/>
              <a:t>), </a:t>
            </a:r>
            <a:endParaRPr lang="fr-FR" dirty="0" smtClean="0"/>
          </a:p>
          <a:p>
            <a:pPr marL="982663" indent="-177800">
              <a:lnSpc>
                <a:spcPct val="200000"/>
              </a:lnSpc>
              <a:buFont typeface="Wingdings" panose="05000000000000000000" pitchFamily="2" charset="2"/>
              <a:buChar char="§"/>
            </a:pPr>
            <a:r>
              <a:rPr lang="fr-FR" dirty="0" smtClean="0"/>
              <a:t>l'ablation </a:t>
            </a:r>
            <a:r>
              <a:rPr lang="fr-FR" dirty="0"/>
              <a:t>laser, </a:t>
            </a:r>
            <a:endParaRPr lang="fr-FR" dirty="0" smtClean="0"/>
          </a:p>
          <a:p>
            <a:pPr marL="982663" indent="-177800">
              <a:lnSpc>
                <a:spcPct val="200000"/>
              </a:lnSpc>
              <a:buFont typeface="Wingdings" panose="05000000000000000000" pitchFamily="2" charset="2"/>
              <a:buChar char="§"/>
            </a:pPr>
            <a:r>
              <a:rPr lang="fr-FR" dirty="0" smtClean="0"/>
              <a:t>épitaxie </a:t>
            </a:r>
            <a:r>
              <a:rPr lang="fr-FR" dirty="0"/>
              <a:t>par jet moléculaire "</a:t>
            </a:r>
            <a:r>
              <a:rPr lang="fr-FR" dirty="0" smtClean="0"/>
              <a:t>MBE",</a:t>
            </a:r>
          </a:p>
          <a:p>
            <a:pPr marL="982663" indent="-177800">
              <a:lnSpc>
                <a:spcPct val="200000"/>
              </a:lnSpc>
              <a:buFont typeface="Wingdings" panose="05000000000000000000" pitchFamily="2" charset="2"/>
              <a:buChar char="§"/>
            </a:pPr>
            <a:r>
              <a:rPr lang="fr-FR" dirty="0" smtClean="0"/>
              <a:t> </a:t>
            </a:r>
            <a:r>
              <a:rPr lang="fr-FR" dirty="0"/>
              <a:t>la pulvérisation Cathodique </a:t>
            </a:r>
            <a:r>
              <a:rPr lang="fr-FR" dirty="0" smtClean="0"/>
              <a:t>.</a:t>
            </a:r>
            <a:endParaRPr lang="fr-FR" dirty="0"/>
          </a:p>
        </p:txBody>
      </p:sp>
    </p:spTree>
    <p:extLst>
      <p:ext uri="{BB962C8B-B14F-4D97-AF65-F5344CB8AC3E}">
        <p14:creationId xmlns:p14="http://schemas.microsoft.com/office/powerpoint/2010/main" val="1744907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4913194" cy="4876800"/>
          </a:xfrm>
        </p:spPr>
        <p:txBody>
          <a:bodyPr/>
          <a:lstStyle/>
          <a:p>
            <a:endParaRPr lang="fr-FR" dirty="0"/>
          </a:p>
          <a:p>
            <a:r>
              <a:rPr lang="fr-FR" dirty="0"/>
              <a:t> Les méthodes chimiques incluent, les méthodes à dépôt en phase gazeuse et les techniques à </a:t>
            </a:r>
            <a:r>
              <a:rPr lang="fr-FR" dirty="0" smtClean="0"/>
              <a:t>solution,</a:t>
            </a:r>
          </a:p>
          <a:p>
            <a:r>
              <a:rPr lang="fr-FR" dirty="0" smtClean="0"/>
              <a:t>Les </a:t>
            </a:r>
            <a:r>
              <a:rPr lang="fr-FR" dirty="0"/>
              <a:t>méthodes en phase gazeuse </a:t>
            </a:r>
            <a:r>
              <a:rPr lang="fr-FR" dirty="0" smtClean="0"/>
              <a:t>sont:</a:t>
            </a:r>
          </a:p>
          <a:p>
            <a:r>
              <a:rPr lang="fr-FR" dirty="0" smtClean="0"/>
              <a:t> </a:t>
            </a:r>
            <a:r>
              <a:rPr lang="fr-FR" dirty="0"/>
              <a:t>le dépôt à vapeur chimique (Chemical </a:t>
            </a:r>
            <a:r>
              <a:rPr lang="fr-FR" dirty="0" err="1"/>
              <a:t>Vapor</a:t>
            </a:r>
            <a:r>
              <a:rPr lang="fr-FR" dirty="0"/>
              <a:t> </a:t>
            </a:r>
            <a:r>
              <a:rPr lang="fr-FR" dirty="0" err="1"/>
              <a:t>Deposition</a:t>
            </a:r>
            <a:r>
              <a:rPr lang="fr-FR" dirty="0"/>
              <a:t> CVD) </a:t>
            </a:r>
            <a:endParaRPr lang="fr-FR" dirty="0" smtClean="0"/>
          </a:p>
          <a:p>
            <a:r>
              <a:rPr lang="fr-FR" dirty="0" smtClean="0"/>
              <a:t>l'épitaxie </a:t>
            </a:r>
            <a:r>
              <a:rPr lang="fr-FR" dirty="0"/>
              <a:t>à couche atomique (Atomic Layer </a:t>
            </a:r>
            <a:r>
              <a:rPr lang="fr-FR" dirty="0" err="1"/>
              <a:t>Epitaxy</a:t>
            </a:r>
            <a:r>
              <a:rPr lang="fr-FR" dirty="0"/>
              <a:t> ALE</a:t>
            </a:r>
            <a:r>
              <a:rPr lang="fr-FR" dirty="0" smtClean="0"/>
              <a:t>),</a:t>
            </a:r>
          </a:p>
          <a:p>
            <a:r>
              <a:rPr lang="fr-FR" dirty="0" smtClean="0"/>
              <a:t> </a:t>
            </a:r>
            <a:r>
              <a:rPr lang="fr-FR" dirty="0"/>
              <a:t>tandis que les méthodes de spray pyrolyse, sol-gel et autres, emploient des solutions comme précurseurs.</a:t>
            </a:r>
          </a:p>
        </p:txBody>
      </p:sp>
      <p:pic>
        <p:nvPicPr>
          <p:cNvPr id="4" name="Image 3"/>
          <p:cNvPicPr>
            <a:picLocks noChangeAspect="1"/>
          </p:cNvPicPr>
          <p:nvPr/>
        </p:nvPicPr>
        <p:blipFill>
          <a:blip r:embed="rId2"/>
          <a:stretch>
            <a:fillRect/>
          </a:stretch>
        </p:blipFill>
        <p:spPr>
          <a:xfrm>
            <a:off x="4885472" y="1078101"/>
            <a:ext cx="7334250" cy="3609975"/>
          </a:xfrm>
          <a:prstGeom prst="rect">
            <a:avLst/>
          </a:prstGeom>
        </p:spPr>
      </p:pic>
    </p:spTree>
    <p:extLst>
      <p:ext uri="{BB962C8B-B14F-4D97-AF65-F5344CB8AC3E}">
        <p14:creationId xmlns:p14="http://schemas.microsoft.com/office/powerpoint/2010/main" val="307287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 y="914400"/>
            <a:ext cx="11832609" cy="4876800"/>
          </a:xfrm>
        </p:spPr>
        <p:txBody>
          <a:bodyPr/>
          <a:lstStyle/>
          <a:p>
            <a:endParaRPr lang="fr-FR" dirty="0" smtClean="0"/>
          </a:p>
          <a:p>
            <a:r>
              <a:rPr lang="fr-FR" sz="2400" b="1" dirty="0" smtClean="0"/>
              <a:t>la </a:t>
            </a:r>
            <a:r>
              <a:rPr lang="fr-FR" sz="2400" b="1" dirty="0"/>
              <a:t>différence entre les techniques d’élaborations chimiques et physiques</a:t>
            </a:r>
          </a:p>
          <a:p>
            <a:endParaRPr lang="fr-FR" dirty="0" smtClean="0"/>
          </a:p>
          <a:p>
            <a:endParaRPr lang="fr-FR" dirty="0"/>
          </a:p>
          <a:p>
            <a:pPr algn="just">
              <a:lnSpc>
                <a:spcPct val="200000"/>
              </a:lnSpc>
            </a:pPr>
            <a:r>
              <a:rPr lang="fr-FR" dirty="0" smtClean="0"/>
              <a:t>Dans </a:t>
            </a:r>
            <a:r>
              <a:rPr lang="fr-FR" dirty="0"/>
              <a:t>la technique d’élaboration physique on a une simple transformation de phase du matériau, tandis que la technique d’élaboration chimique est basée sur les réactions chimiques entre les précurseurs.</a:t>
            </a:r>
          </a:p>
        </p:txBody>
      </p:sp>
    </p:spTree>
    <p:extLst>
      <p:ext uri="{BB962C8B-B14F-4D97-AF65-F5344CB8AC3E}">
        <p14:creationId xmlns:p14="http://schemas.microsoft.com/office/powerpoint/2010/main" val="2938664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32012" y="914400"/>
            <a:ext cx="11045588" cy="4876800"/>
          </a:xfrm>
        </p:spPr>
        <p:txBody>
          <a:bodyPr/>
          <a:lstStyle/>
          <a:p>
            <a:r>
              <a:rPr lang="fr-FR" sz="2400" b="1" dirty="0"/>
              <a:t>But de la manipulation: </a:t>
            </a:r>
          </a:p>
          <a:p>
            <a:r>
              <a:rPr lang="fr-FR" dirty="0"/>
              <a:t>Élaboration des couches minces de </a:t>
            </a:r>
            <a:r>
              <a:rPr lang="fr-FR" dirty="0" err="1"/>
              <a:t>ZnO</a:t>
            </a:r>
            <a:r>
              <a:rPr lang="fr-FR" dirty="0"/>
              <a:t> par la technique de pulvérisation Spray Pyrolyse</a:t>
            </a:r>
            <a:r>
              <a:rPr lang="fr-FR" dirty="0" smtClean="0"/>
              <a:t>.</a:t>
            </a:r>
          </a:p>
          <a:p>
            <a:r>
              <a:rPr lang="fr-FR" b="1" dirty="0"/>
              <a:t>Principe : </a:t>
            </a:r>
          </a:p>
          <a:p>
            <a:r>
              <a:rPr lang="fr-FR" dirty="0"/>
              <a:t>Cette méthode consiste à pulvériser une solution alcoolique, finement atomisée par un gaz vecteur (azote) sur un substrat chauffé sur lequel les précurseurs réagissent pour former une couche mince</a:t>
            </a:r>
            <a:r>
              <a:rPr lang="fr-FR" dirty="0" smtClean="0"/>
              <a:t>.</a:t>
            </a:r>
          </a:p>
          <a:p>
            <a:r>
              <a:rPr lang="fr-FR" b="1" dirty="0"/>
              <a:t>Les Produits chimiques: </a:t>
            </a:r>
          </a:p>
          <a:p>
            <a:r>
              <a:rPr lang="pt-BR" dirty="0"/>
              <a:t>-Acétate de zinc, </a:t>
            </a:r>
            <a:r>
              <a:rPr lang="pt-BR" dirty="0" smtClean="0"/>
              <a:t>: </a:t>
            </a:r>
            <a:r>
              <a:rPr lang="pt-BR" i="1" dirty="0"/>
              <a:t>(CH3.COO)2 Zn.2H2O </a:t>
            </a:r>
            <a:endParaRPr lang="pt-BR" dirty="0"/>
          </a:p>
          <a:p>
            <a:r>
              <a:rPr lang="fr-FR" dirty="0"/>
              <a:t>-Éthanol : CH3-CH2-OH </a:t>
            </a:r>
            <a:endParaRPr lang="fr-FR" dirty="0" smtClean="0"/>
          </a:p>
          <a:p>
            <a:r>
              <a:rPr lang="fr-FR" dirty="0" smtClean="0"/>
              <a:t>-</a:t>
            </a:r>
            <a:r>
              <a:rPr lang="fr-FR" dirty="0"/>
              <a:t>Méthanol : CH3-OH </a:t>
            </a:r>
          </a:p>
          <a:p>
            <a:r>
              <a:rPr lang="fr-FR" dirty="0"/>
              <a:t>-Acétone : CH3-CO-CH3 </a:t>
            </a:r>
            <a:r>
              <a:rPr lang="fr-FR" dirty="0" smtClean="0"/>
              <a:t>(</a:t>
            </a:r>
            <a:endParaRPr lang="fr-FR" dirty="0"/>
          </a:p>
          <a:p>
            <a:r>
              <a:rPr lang="fr-FR" dirty="0"/>
              <a:t>-Gaze vecteur (N2) </a:t>
            </a:r>
          </a:p>
          <a:p>
            <a:r>
              <a:rPr lang="fr-FR" dirty="0"/>
              <a:t>-Eau distillée : H2O </a:t>
            </a:r>
          </a:p>
          <a:p>
            <a:r>
              <a:rPr lang="fr-FR" dirty="0"/>
              <a:t>-Solution savonneuse.</a:t>
            </a:r>
          </a:p>
        </p:txBody>
      </p:sp>
      <p:sp>
        <p:nvSpPr>
          <p:cNvPr id="4" name="Espace réservé du contenu 2"/>
          <p:cNvSpPr txBox="1">
            <a:spLocks/>
          </p:cNvSpPr>
          <p:nvPr/>
        </p:nvSpPr>
        <p:spPr bwMode="auto">
          <a:xfrm>
            <a:off x="5675195" y="2674961"/>
            <a:ext cx="40397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t>Les appareils et matériels: </a:t>
            </a:r>
          </a:p>
          <a:p>
            <a:r>
              <a:rPr lang="fr-FR" dirty="0" smtClean="0"/>
              <a:t>- Substrats (lamelles en verre très fines). </a:t>
            </a:r>
          </a:p>
          <a:p>
            <a:r>
              <a:rPr lang="fr-FR" dirty="0" smtClean="0"/>
              <a:t>- Bac ultra son. </a:t>
            </a:r>
          </a:p>
          <a:p>
            <a:r>
              <a:rPr lang="fr-FR" dirty="0" smtClean="0"/>
              <a:t>-Pincette. </a:t>
            </a:r>
          </a:p>
          <a:p>
            <a:r>
              <a:rPr lang="fr-FR" dirty="0" smtClean="0"/>
              <a:t>-Boîtes de Pétri. </a:t>
            </a:r>
          </a:p>
          <a:p>
            <a:r>
              <a:rPr lang="fr-FR" dirty="0" smtClean="0"/>
              <a:t>-Balance électronique. </a:t>
            </a:r>
          </a:p>
          <a:p>
            <a:r>
              <a:rPr lang="fr-FR" dirty="0" smtClean="0"/>
              <a:t>-Spatule. </a:t>
            </a:r>
          </a:p>
          <a:p>
            <a:r>
              <a:rPr lang="fr-FR" dirty="0" smtClean="0"/>
              <a:t>-Bécher. </a:t>
            </a:r>
            <a:endParaRPr lang="fr-FR" dirty="0"/>
          </a:p>
        </p:txBody>
      </p:sp>
    </p:spTree>
    <p:extLst>
      <p:ext uri="{BB962C8B-B14F-4D97-AF65-F5344CB8AC3E}">
        <p14:creationId xmlns:p14="http://schemas.microsoft.com/office/powerpoint/2010/main" val="33597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09182" y="914400"/>
            <a:ext cx="11168418" cy="4876800"/>
          </a:xfrm>
        </p:spPr>
        <p:txBody>
          <a:bodyPr/>
          <a:lstStyle/>
          <a:p>
            <a:r>
              <a:rPr lang="fr-FR" sz="2000" b="1" dirty="0"/>
              <a:t>Préparation de la solution </a:t>
            </a:r>
            <a:r>
              <a:rPr lang="fr-FR" sz="2000" b="1" dirty="0" smtClean="0"/>
              <a:t>: </a:t>
            </a:r>
            <a:endParaRPr lang="fr-FR" sz="2000" b="1" dirty="0"/>
          </a:p>
          <a:p>
            <a:pPr algn="just">
              <a:lnSpc>
                <a:spcPct val="250000"/>
              </a:lnSpc>
            </a:pPr>
            <a:r>
              <a:rPr lang="fr-FR" dirty="0"/>
              <a:t>- Peser le plus précisément possible 2,195 gr d’acétate de zinc sous forme de cristaux, en utilisant la spatule, boite de pétri et la balance, </a:t>
            </a:r>
            <a:r>
              <a:rPr lang="fr-FR" dirty="0" smtClean="0"/>
              <a:t>- </a:t>
            </a:r>
            <a:r>
              <a:rPr lang="fr-FR" dirty="0"/>
              <a:t>Verser les cristaux dans un bécher, puis le compléter avec du méthanol et mélanger le tout pour bien dissoudre les cristaux et homogénéiser la solution. </a:t>
            </a:r>
          </a:p>
        </p:txBody>
      </p:sp>
    </p:spTree>
    <p:extLst>
      <p:ext uri="{BB962C8B-B14F-4D97-AF65-F5344CB8AC3E}">
        <p14:creationId xmlns:p14="http://schemas.microsoft.com/office/powerpoint/2010/main" val="274585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4462818" cy="4876800"/>
          </a:xfrm>
        </p:spPr>
        <p:txBody>
          <a:bodyPr/>
          <a:lstStyle/>
          <a:p>
            <a:r>
              <a:rPr lang="fr-FR" dirty="0"/>
              <a:t>Description du dispositif de la technique Spray Pyrolyse : </a:t>
            </a:r>
          </a:p>
          <a:p>
            <a:pPr algn="just">
              <a:lnSpc>
                <a:spcPct val="200000"/>
              </a:lnSpc>
            </a:pPr>
            <a:r>
              <a:rPr lang="fr-FR" dirty="0"/>
              <a:t>L'équipement typique de la technique ‘spray pyrolyse’ se compose d'un atomiseur (ou pulvérisateur </a:t>
            </a:r>
            <a:r>
              <a:rPr lang="fr-FR" dirty="0" smtClean="0"/>
              <a:t>), </a:t>
            </a:r>
            <a:r>
              <a:rPr lang="fr-FR" dirty="0"/>
              <a:t>d'un réchauffeur de substrat, d’un générateur de gaz vecteur (N2) et d'un contrôleur de température</a:t>
            </a:r>
            <a:r>
              <a:rPr lang="fr-FR" dirty="0" smtClean="0"/>
              <a:t>.</a:t>
            </a:r>
          </a:p>
          <a:p>
            <a:pPr algn="just">
              <a:lnSpc>
                <a:spcPct val="200000"/>
              </a:lnSpc>
            </a:pPr>
            <a:endParaRPr lang="fr-FR" dirty="0"/>
          </a:p>
        </p:txBody>
      </p:sp>
      <p:pic>
        <p:nvPicPr>
          <p:cNvPr id="4" name="Image 3"/>
          <p:cNvPicPr>
            <a:picLocks noChangeAspect="1"/>
          </p:cNvPicPr>
          <p:nvPr/>
        </p:nvPicPr>
        <p:blipFill>
          <a:blip r:embed="rId2"/>
          <a:stretch>
            <a:fillRect/>
          </a:stretch>
        </p:blipFill>
        <p:spPr>
          <a:xfrm>
            <a:off x="4462818" y="1069839"/>
            <a:ext cx="8149277" cy="3525974"/>
          </a:xfrm>
          <a:prstGeom prst="rect">
            <a:avLst/>
          </a:prstGeom>
        </p:spPr>
      </p:pic>
    </p:spTree>
    <p:extLst>
      <p:ext uri="{BB962C8B-B14F-4D97-AF65-F5344CB8AC3E}">
        <p14:creationId xmlns:p14="http://schemas.microsoft.com/office/powerpoint/2010/main" val="4282649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914400"/>
            <a:ext cx="11277600" cy="4876800"/>
          </a:xfrm>
        </p:spPr>
        <p:txBody>
          <a:bodyPr/>
          <a:lstStyle/>
          <a:p>
            <a:pPr>
              <a:lnSpc>
                <a:spcPct val="250000"/>
              </a:lnSpc>
            </a:pPr>
            <a:r>
              <a:rPr lang="fr-FR" b="1" dirty="0"/>
              <a:t>Observation: </a:t>
            </a:r>
            <a:r>
              <a:rPr lang="fr-FR" dirty="0"/>
              <a:t>formation d’une couche blanche sur les substrats. </a:t>
            </a:r>
            <a:endParaRPr lang="fr-FR" dirty="0" smtClean="0"/>
          </a:p>
          <a:p>
            <a:pPr>
              <a:lnSpc>
                <a:spcPct val="250000"/>
              </a:lnSpc>
            </a:pPr>
            <a:r>
              <a:rPr lang="fr-FR" b="1" dirty="0"/>
              <a:t>Explication : </a:t>
            </a:r>
            <a:r>
              <a:rPr lang="fr-FR" dirty="0"/>
              <a:t>Oxydation du Zinc ; nous avons obtenu notre couche transparente de </a:t>
            </a:r>
            <a:r>
              <a:rPr lang="fr-FR" dirty="0" err="1"/>
              <a:t>ZnO</a:t>
            </a:r>
            <a:r>
              <a:rPr lang="fr-FR" dirty="0"/>
              <a:t>. </a:t>
            </a:r>
          </a:p>
        </p:txBody>
      </p:sp>
    </p:spTree>
    <p:extLst>
      <p:ext uri="{BB962C8B-B14F-4D97-AF65-F5344CB8AC3E}">
        <p14:creationId xmlns:p14="http://schemas.microsoft.com/office/powerpoint/2010/main" val="298743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914400"/>
          </a:xfrm>
        </p:spPr>
        <p:txBody>
          <a:bodyPr/>
          <a:lstStyle/>
          <a:p>
            <a:r>
              <a:rPr lang="fr-FR" sz="4000" b="0" dirty="0">
                <a:solidFill>
                  <a:srgbClr val="FFFFFF"/>
                </a:solidFill>
                <a:latin typeface="Arial Black" panose="020B0A04020102020204" pitchFamily="34" charset="0"/>
              </a:rPr>
              <a:t>Classification des matériaux</a:t>
            </a:r>
            <a:endParaRPr lang="fr-FR" dirty="0"/>
          </a:p>
        </p:txBody>
      </p:sp>
      <p:sp>
        <p:nvSpPr>
          <p:cNvPr id="3" name="Espace réservé du contenu 2"/>
          <p:cNvSpPr>
            <a:spLocks noGrp="1"/>
          </p:cNvSpPr>
          <p:nvPr>
            <p:ph idx="1"/>
          </p:nvPr>
        </p:nvSpPr>
        <p:spPr/>
        <p:txBody>
          <a:bodyPr/>
          <a:lstStyle/>
          <a:p>
            <a:endParaRPr lang="fr-FR" b="1" i="1" dirty="0" smtClean="0">
              <a:latin typeface="Arial-BoldItalicMT"/>
            </a:endParaRPr>
          </a:p>
          <a:p>
            <a:pPr algn="ctr"/>
            <a:r>
              <a:rPr lang="fr-FR" b="1" dirty="0"/>
              <a:t>Performances recherchées des matériaux</a:t>
            </a:r>
            <a:endParaRPr lang="fr-FR" b="1" i="1" dirty="0">
              <a:latin typeface="Arial-BoldItalicMT"/>
            </a:endParaRPr>
          </a:p>
          <a:p>
            <a:endParaRPr lang="fr-FR" b="1" i="1" dirty="0" smtClean="0">
              <a:latin typeface="Arial-BoldItalicMT"/>
            </a:endParaRPr>
          </a:p>
          <a:p>
            <a:endParaRPr lang="fr-FR" b="1" i="1" dirty="0">
              <a:latin typeface="Arial-BoldItalicMT"/>
            </a:endParaRPr>
          </a:p>
          <a:p>
            <a:r>
              <a:rPr lang="fr-FR" b="1" i="1" dirty="0" smtClean="0">
                <a:latin typeface="Arial-BoldItalicMT"/>
              </a:rPr>
              <a:t>Reproductibilité</a:t>
            </a:r>
            <a:r>
              <a:rPr lang="fr-FR" b="1" i="1" dirty="0">
                <a:latin typeface="Arial-BoldItalicMT"/>
              </a:rPr>
              <a:t>, fiabilité, durabilité, efficacité, </a:t>
            </a:r>
            <a:r>
              <a:rPr lang="fr-FR" b="1" i="1" dirty="0" smtClean="0">
                <a:latin typeface="Arial-BoldItalicMT"/>
              </a:rPr>
              <a:t>coût,  </a:t>
            </a:r>
            <a:r>
              <a:rPr lang="fr-FR" b="1" i="1" dirty="0">
                <a:latin typeface="Arial-BoldItalicMT"/>
              </a:rPr>
              <a:t>capacité de recyclage etc.</a:t>
            </a:r>
            <a:endParaRPr lang="fr-FR" dirty="0"/>
          </a:p>
        </p:txBody>
      </p:sp>
    </p:spTree>
    <p:extLst>
      <p:ext uri="{BB962C8B-B14F-4D97-AF65-F5344CB8AC3E}">
        <p14:creationId xmlns:p14="http://schemas.microsoft.com/office/powerpoint/2010/main" val="2772072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dirty="0">
                <a:solidFill>
                  <a:srgbClr val="FFFFFF"/>
                </a:solidFill>
                <a:latin typeface="Arial Black" panose="020B0A04020102020204" pitchFamily="34" charset="0"/>
              </a:rPr>
              <a:t>Classification des matériaux</a:t>
            </a:r>
            <a:endParaRPr lang="fr-FR" dirty="0"/>
          </a:p>
        </p:txBody>
      </p:sp>
      <p:sp>
        <p:nvSpPr>
          <p:cNvPr id="3" name="Espace réservé du contenu 2"/>
          <p:cNvSpPr>
            <a:spLocks noGrp="1"/>
          </p:cNvSpPr>
          <p:nvPr>
            <p:ph idx="1"/>
          </p:nvPr>
        </p:nvSpPr>
        <p:spPr>
          <a:xfrm>
            <a:off x="491319" y="914400"/>
            <a:ext cx="11423177" cy="4876800"/>
          </a:xfrm>
        </p:spPr>
        <p:txBody>
          <a:bodyPr/>
          <a:lstStyle/>
          <a:p>
            <a:r>
              <a:rPr lang="fr-FR" b="1" dirty="0"/>
              <a:t>Les grandes familles de </a:t>
            </a:r>
            <a:r>
              <a:rPr lang="fr-FR" b="1" dirty="0" smtClean="0"/>
              <a:t>matériaux:</a:t>
            </a:r>
          </a:p>
          <a:p>
            <a:endParaRPr lang="fr-FR" b="1" dirty="0" smtClean="0"/>
          </a:p>
          <a:p>
            <a:endParaRPr lang="fr-FR" dirty="0"/>
          </a:p>
        </p:txBody>
      </p:sp>
      <p:pic>
        <p:nvPicPr>
          <p:cNvPr id="4" name="Image 3"/>
          <p:cNvPicPr>
            <a:picLocks noChangeAspect="1"/>
          </p:cNvPicPr>
          <p:nvPr/>
        </p:nvPicPr>
        <p:blipFill>
          <a:blip r:embed="rId2"/>
          <a:stretch>
            <a:fillRect/>
          </a:stretch>
        </p:blipFill>
        <p:spPr>
          <a:xfrm>
            <a:off x="1392071" y="1364777"/>
            <a:ext cx="9730854" cy="5287220"/>
          </a:xfrm>
          <a:prstGeom prst="rect">
            <a:avLst/>
          </a:prstGeom>
        </p:spPr>
      </p:pic>
    </p:spTree>
    <p:extLst>
      <p:ext uri="{BB962C8B-B14F-4D97-AF65-F5344CB8AC3E}">
        <p14:creationId xmlns:p14="http://schemas.microsoft.com/office/powerpoint/2010/main" val="101358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dirty="0">
                <a:solidFill>
                  <a:srgbClr val="FFFFFF"/>
                </a:solidFill>
                <a:latin typeface="Arial Black" panose="020B0A04020102020204" pitchFamily="34" charset="0"/>
              </a:rPr>
              <a:t>Classification des matériaux</a:t>
            </a:r>
            <a:endParaRPr lang="fr-FR" dirty="0"/>
          </a:p>
        </p:txBody>
      </p:sp>
      <p:pic>
        <p:nvPicPr>
          <p:cNvPr id="4" name="Espace réservé du contenu 3"/>
          <p:cNvPicPr>
            <a:picLocks noGrp="1" noChangeAspect="1"/>
          </p:cNvPicPr>
          <p:nvPr>
            <p:ph idx="1"/>
          </p:nvPr>
        </p:nvPicPr>
        <p:blipFill>
          <a:blip r:embed="rId2"/>
          <a:stretch>
            <a:fillRect/>
          </a:stretch>
        </p:blipFill>
        <p:spPr>
          <a:xfrm>
            <a:off x="1241166" y="1622022"/>
            <a:ext cx="9072063" cy="4642301"/>
          </a:xfrm>
          <a:prstGeom prst="rect">
            <a:avLst/>
          </a:prstGeom>
        </p:spPr>
      </p:pic>
      <p:sp>
        <p:nvSpPr>
          <p:cNvPr id="5" name="Rectangle 4"/>
          <p:cNvSpPr/>
          <p:nvPr/>
        </p:nvSpPr>
        <p:spPr>
          <a:xfrm>
            <a:off x="1241166" y="1083545"/>
            <a:ext cx="4339650" cy="369332"/>
          </a:xfrm>
          <a:prstGeom prst="rect">
            <a:avLst/>
          </a:prstGeom>
        </p:spPr>
        <p:txBody>
          <a:bodyPr wrap="none">
            <a:spAutoFit/>
          </a:bodyPr>
          <a:lstStyle/>
          <a:p>
            <a:r>
              <a:rPr lang="fr-FR" b="1" dirty="0">
                <a:latin typeface="Arial-BoldMT"/>
              </a:rPr>
              <a:t>Propriétés mécaniques des matériaux</a:t>
            </a:r>
            <a:endParaRPr lang="fr-FR" dirty="0"/>
          </a:p>
        </p:txBody>
      </p:sp>
    </p:spTree>
    <p:extLst>
      <p:ext uri="{BB962C8B-B14F-4D97-AF65-F5344CB8AC3E}">
        <p14:creationId xmlns:p14="http://schemas.microsoft.com/office/powerpoint/2010/main" val="222519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dirty="0">
                <a:solidFill>
                  <a:srgbClr val="FFFFFF"/>
                </a:solidFill>
                <a:latin typeface="Arial Black" panose="020B0A04020102020204" pitchFamily="34" charset="0"/>
              </a:rPr>
              <a:t>Classification des matériaux</a:t>
            </a:r>
            <a:endParaRPr lang="fr-FR" dirty="0"/>
          </a:p>
        </p:txBody>
      </p:sp>
      <p:sp>
        <p:nvSpPr>
          <p:cNvPr id="3" name="Espace réservé du contenu 2"/>
          <p:cNvSpPr>
            <a:spLocks noGrp="1"/>
          </p:cNvSpPr>
          <p:nvPr>
            <p:ph idx="1"/>
          </p:nvPr>
        </p:nvSpPr>
        <p:spPr>
          <a:xfrm>
            <a:off x="0" y="914400"/>
            <a:ext cx="11277600" cy="4876800"/>
          </a:xfrm>
        </p:spPr>
        <p:txBody>
          <a:bodyPr/>
          <a:lstStyle/>
          <a:p>
            <a:r>
              <a:rPr lang="fr-FR" b="1" dirty="0"/>
              <a:t>Propriétés électriques des matériaux</a:t>
            </a:r>
            <a:endParaRPr lang="fr-FR" dirty="0"/>
          </a:p>
        </p:txBody>
      </p:sp>
      <p:pic>
        <p:nvPicPr>
          <p:cNvPr id="4" name="Image 3"/>
          <p:cNvPicPr>
            <a:picLocks noChangeAspect="1"/>
          </p:cNvPicPr>
          <p:nvPr/>
        </p:nvPicPr>
        <p:blipFill>
          <a:blip r:embed="rId2"/>
          <a:stretch>
            <a:fillRect/>
          </a:stretch>
        </p:blipFill>
        <p:spPr>
          <a:xfrm>
            <a:off x="1270552" y="1196738"/>
            <a:ext cx="8566356" cy="5386032"/>
          </a:xfrm>
          <a:prstGeom prst="rect">
            <a:avLst/>
          </a:prstGeom>
        </p:spPr>
      </p:pic>
    </p:spTree>
    <p:extLst>
      <p:ext uri="{BB962C8B-B14F-4D97-AF65-F5344CB8AC3E}">
        <p14:creationId xmlns:p14="http://schemas.microsoft.com/office/powerpoint/2010/main" val="428679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dirty="0">
                <a:solidFill>
                  <a:srgbClr val="FFFFFF"/>
                </a:solidFill>
                <a:latin typeface="Arial Black" panose="020B0A04020102020204" pitchFamily="34" charset="0"/>
              </a:rPr>
              <a:t>Classification des matériaux</a:t>
            </a:r>
            <a:endParaRPr lang="fr-FR" dirty="0"/>
          </a:p>
        </p:txBody>
      </p:sp>
      <p:sp>
        <p:nvSpPr>
          <p:cNvPr id="3" name="Espace réservé du contenu 2"/>
          <p:cNvSpPr>
            <a:spLocks noGrp="1"/>
          </p:cNvSpPr>
          <p:nvPr>
            <p:ph idx="1"/>
          </p:nvPr>
        </p:nvSpPr>
        <p:spPr/>
        <p:txBody>
          <a:bodyPr/>
          <a:lstStyle/>
          <a:p>
            <a:r>
              <a:rPr lang="fr-FR" b="1" dirty="0"/>
              <a:t>Les liaisons dans les </a:t>
            </a:r>
            <a:r>
              <a:rPr lang="fr-FR" b="1" dirty="0" smtClean="0"/>
              <a:t>matériaux:</a:t>
            </a:r>
          </a:p>
          <a:p>
            <a:endParaRPr lang="fr-FR" dirty="0"/>
          </a:p>
        </p:txBody>
      </p:sp>
      <p:pic>
        <p:nvPicPr>
          <p:cNvPr id="4" name="Image 3"/>
          <p:cNvPicPr>
            <a:picLocks noChangeAspect="1"/>
          </p:cNvPicPr>
          <p:nvPr/>
        </p:nvPicPr>
        <p:blipFill>
          <a:blip r:embed="rId2"/>
          <a:stretch>
            <a:fillRect/>
          </a:stretch>
        </p:blipFill>
        <p:spPr>
          <a:xfrm>
            <a:off x="1694428" y="1422566"/>
            <a:ext cx="9000725" cy="5283034"/>
          </a:xfrm>
          <a:prstGeom prst="rect">
            <a:avLst/>
          </a:prstGeom>
        </p:spPr>
      </p:pic>
    </p:spTree>
    <p:extLst>
      <p:ext uri="{BB962C8B-B14F-4D97-AF65-F5344CB8AC3E}">
        <p14:creationId xmlns:p14="http://schemas.microsoft.com/office/powerpoint/2010/main" val="195111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lvl="0" indent="0" algn="ctr" eaLnBrk="1" fontAlgn="auto" hangingPunct="1">
              <a:spcBef>
                <a:spcPts val="0"/>
              </a:spcBef>
              <a:spcAft>
                <a:spcPts val="0"/>
              </a:spcAft>
            </a:pPr>
            <a:endParaRPr lang="fr-FR" sz="4800" b="1" dirty="0" smtClean="0">
              <a:solidFill>
                <a:srgbClr val="0BD0D9">
                  <a:tint val="90000"/>
                  <a:satMod val="120000"/>
                </a:srgbClr>
              </a:solidFill>
              <a:effectLst>
                <a:outerShdw blurRad="38100" dist="25400" dir="5400000" algn="tl" rotWithShape="0">
                  <a:srgbClr val="000000">
                    <a:alpha val="43000"/>
                  </a:srgbClr>
                </a:outerShdw>
              </a:effectLst>
              <a:latin typeface="Constantia"/>
            </a:endParaRPr>
          </a:p>
          <a:p>
            <a:pPr marL="0" lvl="0" indent="0" algn="ctr" eaLnBrk="1" fontAlgn="auto" hangingPunct="1">
              <a:spcBef>
                <a:spcPts val="0"/>
              </a:spcBef>
              <a:spcAft>
                <a:spcPts val="0"/>
              </a:spcAft>
            </a:pPr>
            <a:r>
              <a:rPr lang="fr-FR" sz="4800" b="1" dirty="0" smtClean="0">
                <a:solidFill>
                  <a:srgbClr val="0BD0D9">
                    <a:tint val="90000"/>
                    <a:satMod val="120000"/>
                  </a:srgbClr>
                </a:solidFill>
                <a:effectLst>
                  <a:outerShdw blurRad="38100" dist="25400" dir="5400000" algn="tl" rotWithShape="0">
                    <a:srgbClr val="000000">
                      <a:alpha val="43000"/>
                    </a:srgbClr>
                  </a:outerShdw>
                </a:effectLst>
                <a:latin typeface="Constantia"/>
              </a:rPr>
              <a:t>Méthodes   </a:t>
            </a:r>
            <a:r>
              <a:rPr lang="fr-FR" sz="4800" b="1" dirty="0">
                <a:solidFill>
                  <a:srgbClr val="0BD0D9">
                    <a:tint val="90000"/>
                    <a:satMod val="120000"/>
                  </a:srgbClr>
                </a:solidFill>
                <a:effectLst>
                  <a:outerShdw blurRad="38100" dist="25400" dir="5400000" algn="tl" rotWithShape="0">
                    <a:srgbClr val="000000">
                      <a:alpha val="43000"/>
                    </a:srgbClr>
                  </a:outerShdw>
                </a:effectLst>
                <a:latin typeface="Constantia"/>
              </a:rPr>
              <a:t>d’analyse   et de  caractérisations  des matériaux </a:t>
            </a:r>
          </a:p>
          <a:p>
            <a:endParaRPr lang="fr-FR" dirty="0"/>
          </a:p>
        </p:txBody>
      </p:sp>
    </p:spTree>
    <p:extLst>
      <p:ext uri="{BB962C8B-B14F-4D97-AF65-F5344CB8AC3E}">
        <p14:creationId xmlns:p14="http://schemas.microsoft.com/office/powerpoint/2010/main" val="322460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SE">
  <a:themeElements>
    <a:clrScheme name="THESE 8">
      <a:dk1>
        <a:srgbClr val="000000"/>
      </a:dk1>
      <a:lt1>
        <a:srgbClr val="FFFFFF"/>
      </a:lt1>
      <a:dk2>
        <a:srgbClr val="33CC33"/>
      </a:dk2>
      <a:lt2>
        <a:srgbClr val="808080"/>
      </a:lt2>
      <a:accent1>
        <a:srgbClr val="000099"/>
      </a:accent1>
      <a:accent2>
        <a:srgbClr val="3333CC"/>
      </a:accent2>
      <a:accent3>
        <a:srgbClr val="FFFFFF"/>
      </a:accent3>
      <a:accent4>
        <a:srgbClr val="000000"/>
      </a:accent4>
      <a:accent5>
        <a:srgbClr val="AAAACA"/>
      </a:accent5>
      <a:accent6>
        <a:srgbClr val="2D2DB9"/>
      </a:accent6>
      <a:hlink>
        <a:srgbClr val="CCCCFF"/>
      </a:hlink>
      <a:folHlink>
        <a:srgbClr val="B2B2B2"/>
      </a:folHlink>
    </a:clrScheme>
    <a:fontScheme name="THES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1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altLang="fr-FR" sz="1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HE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E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E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E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E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E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E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HESE 8">
        <a:dk1>
          <a:srgbClr val="000000"/>
        </a:dk1>
        <a:lt1>
          <a:srgbClr val="FFFFFF"/>
        </a:lt1>
        <a:dk2>
          <a:srgbClr val="33CC33"/>
        </a:dk2>
        <a:lt2>
          <a:srgbClr val="808080"/>
        </a:lt2>
        <a:accent1>
          <a:srgbClr val="000099"/>
        </a:accent1>
        <a:accent2>
          <a:srgbClr val="3333CC"/>
        </a:accent2>
        <a:accent3>
          <a:srgbClr val="FFFFFF"/>
        </a:accent3>
        <a:accent4>
          <a:srgbClr val="000000"/>
        </a:accent4>
        <a:accent5>
          <a:srgbClr val="AAAA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7713</TotalTime>
  <Words>1556</Words>
  <Application>Microsoft Office PowerPoint</Application>
  <PresentationFormat>Grand écran</PresentationFormat>
  <Paragraphs>190</Paragraphs>
  <Slides>37</Slides>
  <Notes>1</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50" baseType="lpstr">
      <vt:lpstr>Arial</vt:lpstr>
      <vt:lpstr>Arial Black</vt:lpstr>
      <vt:lpstr>Arial-BoldItalicMT</vt:lpstr>
      <vt:lpstr>Arial-BoldMT</vt:lpstr>
      <vt:lpstr>ArialMT</vt:lpstr>
      <vt:lpstr>Calibri</vt:lpstr>
      <vt:lpstr>Cambria Math</vt:lpstr>
      <vt:lpstr>Constantia</vt:lpstr>
      <vt:lpstr>Symbol</vt:lpstr>
      <vt:lpstr>Times New Roman</vt:lpstr>
      <vt:lpstr>Wingdings</vt:lpstr>
      <vt:lpstr>THESE</vt:lpstr>
      <vt:lpstr>Equation</vt:lpstr>
      <vt:lpstr>Présentation PowerPoint</vt:lpstr>
      <vt:lpstr>  Classification des matériaux </vt:lpstr>
      <vt:lpstr>  Classification des matériaux </vt:lpstr>
      <vt:lpstr>Classification des matériaux</vt:lpstr>
      <vt:lpstr>Classification des matériaux</vt:lpstr>
      <vt:lpstr>Classification des matériaux</vt:lpstr>
      <vt:lpstr>Classification des matériaux</vt:lpstr>
      <vt:lpstr>Classification des matériaux</vt:lpstr>
      <vt:lpstr>Présentation PowerPoint</vt:lpstr>
      <vt:lpstr>Présentation PowerPoint</vt:lpstr>
      <vt:lpstr> Caractérisation et  analyse  des propriétés électriques  </vt:lpstr>
      <vt:lpstr> Caractérisation et  analyse  des propriétés  optiques  </vt:lpstr>
      <vt:lpstr> Caractérisation  structurales  </vt:lpstr>
      <vt:lpstr> Caractérisation  morphologiques  </vt:lpstr>
      <vt:lpstr>Mesure de  la  résistivité</vt:lpstr>
      <vt:lpstr>Présentation PowerPoint</vt:lpstr>
      <vt:lpstr>Mesure de  la  résistivité</vt:lpstr>
      <vt:lpstr>Présentation PowerPoint</vt:lpstr>
      <vt:lpstr>Mesure de  la  résistivité</vt:lpstr>
      <vt:lpstr>Mesure de  la  résistivité</vt:lpstr>
      <vt:lpstr>Méthode de la pointe chaude </vt:lpstr>
      <vt:lpstr>La  concentration des  porteurs  majoritaires ( Effet  Hall ) </vt:lpstr>
      <vt:lpstr>Présentation PowerPoint</vt:lpstr>
      <vt:lpstr>Présentation PowerPoint</vt:lpstr>
      <vt:lpstr>II -  Caractérisation et  analyse  des propriétés  optiques :  </vt:lpstr>
      <vt:lpstr>Présentation PowerPoint</vt:lpstr>
      <vt:lpstr>Présentation PowerPoint</vt:lpstr>
      <vt:lpstr>Présentation PowerPoint</vt:lpstr>
      <vt:lpstr>La constante diélectrique de haute fréquence ɛꝏ</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houcine naim</dc:creator>
  <cp:lastModifiedBy>Naim</cp:lastModifiedBy>
  <cp:revision>51</cp:revision>
  <dcterms:created xsi:type="dcterms:W3CDTF">2018-11-21T17:40:33Z</dcterms:created>
  <dcterms:modified xsi:type="dcterms:W3CDTF">2021-03-23T07:25:39Z</dcterms:modified>
</cp:coreProperties>
</file>