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920383-4961-4915-931A-51D608E9A32F}"/>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CC55639C-AC07-495A-8CC5-78CA6159BC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9995C9AA-B844-48BE-9071-C54031165A65}"/>
              </a:ext>
            </a:extLst>
          </p:cNvPr>
          <p:cNvSpPr>
            <a:spLocks noGrp="1"/>
          </p:cNvSpPr>
          <p:nvPr>
            <p:ph type="dt" sz="half" idx="10"/>
          </p:nvPr>
        </p:nvSpPr>
        <p:spPr/>
        <p:txBody>
          <a:bodyPr/>
          <a:lstStyle/>
          <a:p>
            <a:fld id="{75E5F96C-5A52-4CE8-8414-EC9E5BF488F7}" type="datetimeFigureOut">
              <a:rPr lang="fr-FR" smtClean="0"/>
              <a:t>14/10/2019</a:t>
            </a:fld>
            <a:endParaRPr lang="fr-FR"/>
          </a:p>
        </p:txBody>
      </p:sp>
      <p:sp>
        <p:nvSpPr>
          <p:cNvPr id="5" name="Espace réservé du pied de page 4">
            <a:extLst>
              <a:ext uri="{FF2B5EF4-FFF2-40B4-BE49-F238E27FC236}">
                <a16:creationId xmlns:a16="http://schemas.microsoft.com/office/drawing/2014/main" id="{B896DB3C-54A1-4C7A-B8F4-F8B9B4B1BEA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0BB4BB7-2A67-448C-9CBC-3FABC9233616}"/>
              </a:ext>
            </a:extLst>
          </p:cNvPr>
          <p:cNvSpPr>
            <a:spLocks noGrp="1"/>
          </p:cNvSpPr>
          <p:nvPr>
            <p:ph type="sldNum" sz="quarter" idx="12"/>
          </p:nvPr>
        </p:nvSpPr>
        <p:spPr/>
        <p:txBody>
          <a:bodyPr/>
          <a:lstStyle/>
          <a:p>
            <a:fld id="{A48596FE-3EC5-4677-82C1-974E23DF541F}" type="slidenum">
              <a:rPr lang="fr-FR" smtClean="0"/>
              <a:t>‹N°›</a:t>
            </a:fld>
            <a:endParaRPr lang="fr-FR"/>
          </a:p>
        </p:txBody>
      </p:sp>
    </p:spTree>
    <p:extLst>
      <p:ext uri="{BB962C8B-B14F-4D97-AF65-F5344CB8AC3E}">
        <p14:creationId xmlns:p14="http://schemas.microsoft.com/office/powerpoint/2010/main" val="2604638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2ABFAF9-6E0A-48D0-A39C-B51CA720EC08}"/>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5C3E0F83-3BAD-4C5C-A140-CA0A7357962B}"/>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44914F3-8A92-486C-B166-A91F6B056A4E}"/>
              </a:ext>
            </a:extLst>
          </p:cNvPr>
          <p:cNvSpPr>
            <a:spLocks noGrp="1"/>
          </p:cNvSpPr>
          <p:nvPr>
            <p:ph type="dt" sz="half" idx="10"/>
          </p:nvPr>
        </p:nvSpPr>
        <p:spPr/>
        <p:txBody>
          <a:bodyPr/>
          <a:lstStyle/>
          <a:p>
            <a:fld id="{75E5F96C-5A52-4CE8-8414-EC9E5BF488F7}" type="datetimeFigureOut">
              <a:rPr lang="fr-FR" smtClean="0"/>
              <a:t>14/10/2019</a:t>
            </a:fld>
            <a:endParaRPr lang="fr-FR"/>
          </a:p>
        </p:txBody>
      </p:sp>
      <p:sp>
        <p:nvSpPr>
          <p:cNvPr id="5" name="Espace réservé du pied de page 4">
            <a:extLst>
              <a:ext uri="{FF2B5EF4-FFF2-40B4-BE49-F238E27FC236}">
                <a16:creationId xmlns:a16="http://schemas.microsoft.com/office/drawing/2014/main" id="{DBF58648-BFB8-48E0-BB42-5869AE19013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ED67202-2B19-45EC-8204-A49BEF416AD2}"/>
              </a:ext>
            </a:extLst>
          </p:cNvPr>
          <p:cNvSpPr>
            <a:spLocks noGrp="1"/>
          </p:cNvSpPr>
          <p:nvPr>
            <p:ph type="sldNum" sz="quarter" idx="12"/>
          </p:nvPr>
        </p:nvSpPr>
        <p:spPr/>
        <p:txBody>
          <a:bodyPr/>
          <a:lstStyle/>
          <a:p>
            <a:fld id="{A48596FE-3EC5-4677-82C1-974E23DF541F}" type="slidenum">
              <a:rPr lang="fr-FR" smtClean="0"/>
              <a:t>‹N°›</a:t>
            </a:fld>
            <a:endParaRPr lang="fr-FR"/>
          </a:p>
        </p:txBody>
      </p:sp>
    </p:spTree>
    <p:extLst>
      <p:ext uri="{BB962C8B-B14F-4D97-AF65-F5344CB8AC3E}">
        <p14:creationId xmlns:p14="http://schemas.microsoft.com/office/powerpoint/2010/main" val="3764839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93F68C47-7D88-41D0-8618-DBD10F4FF2F9}"/>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68A8820E-1721-441E-9BBB-1D359D2C175D}"/>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63AFCDE-259E-4967-AC01-4822ADA1CBD4}"/>
              </a:ext>
            </a:extLst>
          </p:cNvPr>
          <p:cNvSpPr>
            <a:spLocks noGrp="1"/>
          </p:cNvSpPr>
          <p:nvPr>
            <p:ph type="dt" sz="half" idx="10"/>
          </p:nvPr>
        </p:nvSpPr>
        <p:spPr/>
        <p:txBody>
          <a:bodyPr/>
          <a:lstStyle/>
          <a:p>
            <a:fld id="{75E5F96C-5A52-4CE8-8414-EC9E5BF488F7}" type="datetimeFigureOut">
              <a:rPr lang="fr-FR" smtClean="0"/>
              <a:t>14/10/2019</a:t>
            </a:fld>
            <a:endParaRPr lang="fr-FR"/>
          </a:p>
        </p:txBody>
      </p:sp>
      <p:sp>
        <p:nvSpPr>
          <p:cNvPr id="5" name="Espace réservé du pied de page 4">
            <a:extLst>
              <a:ext uri="{FF2B5EF4-FFF2-40B4-BE49-F238E27FC236}">
                <a16:creationId xmlns:a16="http://schemas.microsoft.com/office/drawing/2014/main" id="{7BCB53C3-3D4E-4705-89EB-49F65B47B21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D17A562-F32E-489A-AEA1-569F35CE0025}"/>
              </a:ext>
            </a:extLst>
          </p:cNvPr>
          <p:cNvSpPr>
            <a:spLocks noGrp="1"/>
          </p:cNvSpPr>
          <p:nvPr>
            <p:ph type="sldNum" sz="quarter" idx="12"/>
          </p:nvPr>
        </p:nvSpPr>
        <p:spPr/>
        <p:txBody>
          <a:bodyPr/>
          <a:lstStyle/>
          <a:p>
            <a:fld id="{A48596FE-3EC5-4677-82C1-974E23DF541F}" type="slidenum">
              <a:rPr lang="fr-FR" smtClean="0"/>
              <a:t>‹N°›</a:t>
            </a:fld>
            <a:endParaRPr lang="fr-FR"/>
          </a:p>
        </p:txBody>
      </p:sp>
    </p:spTree>
    <p:extLst>
      <p:ext uri="{BB962C8B-B14F-4D97-AF65-F5344CB8AC3E}">
        <p14:creationId xmlns:p14="http://schemas.microsoft.com/office/powerpoint/2010/main" val="1205542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07A0A2-9C10-4905-AF3B-19EC1F0099C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F4B86EFD-C411-400E-86C2-608744EA1433}"/>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C54DE8B-ED72-428E-BB26-15B8CEFCB30A}"/>
              </a:ext>
            </a:extLst>
          </p:cNvPr>
          <p:cNvSpPr>
            <a:spLocks noGrp="1"/>
          </p:cNvSpPr>
          <p:nvPr>
            <p:ph type="dt" sz="half" idx="10"/>
          </p:nvPr>
        </p:nvSpPr>
        <p:spPr/>
        <p:txBody>
          <a:bodyPr/>
          <a:lstStyle/>
          <a:p>
            <a:fld id="{75E5F96C-5A52-4CE8-8414-EC9E5BF488F7}" type="datetimeFigureOut">
              <a:rPr lang="fr-FR" smtClean="0"/>
              <a:t>14/10/2019</a:t>
            </a:fld>
            <a:endParaRPr lang="fr-FR"/>
          </a:p>
        </p:txBody>
      </p:sp>
      <p:sp>
        <p:nvSpPr>
          <p:cNvPr id="5" name="Espace réservé du pied de page 4">
            <a:extLst>
              <a:ext uri="{FF2B5EF4-FFF2-40B4-BE49-F238E27FC236}">
                <a16:creationId xmlns:a16="http://schemas.microsoft.com/office/drawing/2014/main" id="{08725B5D-C9D2-48CA-B7A3-167C8538DAA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577FC6C-78D3-4989-93C5-30F726F6CF02}"/>
              </a:ext>
            </a:extLst>
          </p:cNvPr>
          <p:cNvSpPr>
            <a:spLocks noGrp="1"/>
          </p:cNvSpPr>
          <p:nvPr>
            <p:ph type="sldNum" sz="quarter" idx="12"/>
          </p:nvPr>
        </p:nvSpPr>
        <p:spPr/>
        <p:txBody>
          <a:bodyPr/>
          <a:lstStyle/>
          <a:p>
            <a:fld id="{A48596FE-3EC5-4677-82C1-974E23DF541F}" type="slidenum">
              <a:rPr lang="fr-FR" smtClean="0"/>
              <a:t>‹N°›</a:t>
            </a:fld>
            <a:endParaRPr lang="fr-FR"/>
          </a:p>
        </p:txBody>
      </p:sp>
    </p:spTree>
    <p:extLst>
      <p:ext uri="{BB962C8B-B14F-4D97-AF65-F5344CB8AC3E}">
        <p14:creationId xmlns:p14="http://schemas.microsoft.com/office/powerpoint/2010/main" val="2874179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67B4D7-1141-415D-BDBD-7C6E0CE79D89}"/>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71A684F6-0A1E-4F6A-A837-604647A1FD9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1CB7E9EC-8B47-45B7-86F2-23808D0DB6F2}"/>
              </a:ext>
            </a:extLst>
          </p:cNvPr>
          <p:cNvSpPr>
            <a:spLocks noGrp="1"/>
          </p:cNvSpPr>
          <p:nvPr>
            <p:ph type="dt" sz="half" idx="10"/>
          </p:nvPr>
        </p:nvSpPr>
        <p:spPr/>
        <p:txBody>
          <a:bodyPr/>
          <a:lstStyle/>
          <a:p>
            <a:fld id="{75E5F96C-5A52-4CE8-8414-EC9E5BF488F7}" type="datetimeFigureOut">
              <a:rPr lang="fr-FR" smtClean="0"/>
              <a:t>14/10/2019</a:t>
            </a:fld>
            <a:endParaRPr lang="fr-FR"/>
          </a:p>
        </p:txBody>
      </p:sp>
      <p:sp>
        <p:nvSpPr>
          <p:cNvPr id="5" name="Espace réservé du pied de page 4">
            <a:extLst>
              <a:ext uri="{FF2B5EF4-FFF2-40B4-BE49-F238E27FC236}">
                <a16:creationId xmlns:a16="http://schemas.microsoft.com/office/drawing/2014/main" id="{2945869C-0F62-4812-84F6-C14AC30D431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C3C7552-AB1D-4970-A595-818B1609CCF8}"/>
              </a:ext>
            </a:extLst>
          </p:cNvPr>
          <p:cNvSpPr>
            <a:spLocks noGrp="1"/>
          </p:cNvSpPr>
          <p:nvPr>
            <p:ph type="sldNum" sz="quarter" idx="12"/>
          </p:nvPr>
        </p:nvSpPr>
        <p:spPr/>
        <p:txBody>
          <a:bodyPr/>
          <a:lstStyle/>
          <a:p>
            <a:fld id="{A48596FE-3EC5-4677-82C1-974E23DF541F}" type="slidenum">
              <a:rPr lang="fr-FR" smtClean="0"/>
              <a:t>‹N°›</a:t>
            </a:fld>
            <a:endParaRPr lang="fr-FR"/>
          </a:p>
        </p:txBody>
      </p:sp>
    </p:spTree>
    <p:extLst>
      <p:ext uri="{BB962C8B-B14F-4D97-AF65-F5344CB8AC3E}">
        <p14:creationId xmlns:p14="http://schemas.microsoft.com/office/powerpoint/2010/main" val="3139098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3549306-26A6-47BE-A4F6-DF37F914EDD5}"/>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999EED87-C2FE-48C3-BFBD-A335EFBC6068}"/>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8FE81CCE-BB05-4605-9BD5-162AD001F253}"/>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A04C87C3-5CCF-4B28-9392-DB64B66BA3BD}"/>
              </a:ext>
            </a:extLst>
          </p:cNvPr>
          <p:cNvSpPr>
            <a:spLocks noGrp="1"/>
          </p:cNvSpPr>
          <p:nvPr>
            <p:ph type="dt" sz="half" idx="10"/>
          </p:nvPr>
        </p:nvSpPr>
        <p:spPr/>
        <p:txBody>
          <a:bodyPr/>
          <a:lstStyle/>
          <a:p>
            <a:fld id="{75E5F96C-5A52-4CE8-8414-EC9E5BF488F7}" type="datetimeFigureOut">
              <a:rPr lang="fr-FR" smtClean="0"/>
              <a:t>14/10/2019</a:t>
            </a:fld>
            <a:endParaRPr lang="fr-FR"/>
          </a:p>
        </p:txBody>
      </p:sp>
      <p:sp>
        <p:nvSpPr>
          <p:cNvPr id="6" name="Espace réservé du pied de page 5">
            <a:extLst>
              <a:ext uri="{FF2B5EF4-FFF2-40B4-BE49-F238E27FC236}">
                <a16:creationId xmlns:a16="http://schemas.microsoft.com/office/drawing/2014/main" id="{E3F4D337-59EE-47C7-84D8-3A75546363F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5C5C36A-8549-4300-8A2D-C86556D96749}"/>
              </a:ext>
            </a:extLst>
          </p:cNvPr>
          <p:cNvSpPr>
            <a:spLocks noGrp="1"/>
          </p:cNvSpPr>
          <p:nvPr>
            <p:ph type="sldNum" sz="quarter" idx="12"/>
          </p:nvPr>
        </p:nvSpPr>
        <p:spPr/>
        <p:txBody>
          <a:bodyPr/>
          <a:lstStyle/>
          <a:p>
            <a:fld id="{A48596FE-3EC5-4677-82C1-974E23DF541F}" type="slidenum">
              <a:rPr lang="fr-FR" smtClean="0"/>
              <a:t>‹N°›</a:t>
            </a:fld>
            <a:endParaRPr lang="fr-FR"/>
          </a:p>
        </p:txBody>
      </p:sp>
    </p:spTree>
    <p:extLst>
      <p:ext uri="{BB962C8B-B14F-4D97-AF65-F5344CB8AC3E}">
        <p14:creationId xmlns:p14="http://schemas.microsoft.com/office/powerpoint/2010/main" val="3720801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B68C84A-6E7C-436E-B450-2382C7160BE2}"/>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4DBF6796-71F6-402E-BB27-9A2E1B3871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1289594A-2E08-45D8-AEA8-C527D4ED16A7}"/>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531F4989-08AF-428A-9EB4-57E449AB26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B8275221-BB6D-4D66-9515-2FBFFA10A3F4}"/>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E67E47C5-CA9C-40F3-AE1B-D873CC55EA5A}"/>
              </a:ext>
            </a:extLst>
          </p:cNvPr>
          <p:cNvSpPr>
            <a:spLocks noGrp="1"/>
          </p:cNvSpPr>
          <p:nvPr>
            <p:ph type="dt" sz="half" idx="10"/>
          </p:nvPr>
        </p:nvSpPr>
        <p:spPr/>
        <p:txBody>
          <a:bodyPr/>
          <a:lstStyle/>
          <a:p>
            <a:fld id="{75E5F96C-5A52-4CE8-8414-EC9E5BF488F7}" type="datetimeFigureOut">
              <a:rPr lang="fr-FR" smtClean="0"/>
              <a:t>14/10/2019</a:t>
            </a:fld>
            <a:endParaRPr lang="fr-FR"/>
          </a:p>
        </p:txBody>
      </p:sp>
      <p:sp>
        <p:nvSpPr>
          <p:cNvPr id="8" name="Espace réservé du pied de page 7">
            <a:extLst>
              <a:ext uri="{FF2B5EF4-FFF2-40B4-BE49-F238E27FC236}">
                <a16:creationId xmlns:a16="http://schemas.microsoft.com/office/drawing/2014/main" id="{6F587FD5-E0B7-422C-8D6A-9E25B1E2B655}"/>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DCF4B0DC-F184-4B76-B1FA-A8E685618633}"/>
              </a:ext>
            </a:extLst>
          </p:cNvPr>
          <p:cNvSpPr>
            <a:spLocks noGrp="1"/>
          </p:cNvSpPr>
          <p:nvPr>
            <p:ph type="sldNum" sz="quarter" idx="12"/>
          </p:nvPr>
        </p:nvSpPr>
        <p:spPr/>
        <p:txBody>
          <a:bodyPr/>
          <a:lstStyle/>
          <a:p>
            <a:fld id="{A48596FE-3EC5-4677-82C1-974E23DF541F}" type="slidenum">
              <a:rPr lang="fr-FR" smtClean="0"/>
              <a:t>‹N°›</a:t>
            </a:fld>
            <a:endParaRPr lang="fr-FR"/>
          </a:p>
        </p:txBody>
      </p:sp>
    </p:spTree>
    <p:extLst>
      <p:ext uri="{BB962C8B-B14F-4D97-AF65-F5344CB8AC3E}">
        <p14:creationId xmlns:p14="http://schemas.microsoft.com/office/powerpoint/2010/main" val="2949255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50A7E27-9B5F-4FF3-A568-8DBA4A10DB0B}"/>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CD1A2F9D-4264-4C0A-9FE4-41EE47461189}"/>
              </a:ext>
            </a:extLst>
          </p:cNvPr>
          <p:cNvSpPr>
            <a:spLocks noGrp="1"/>
          </p:cNvSpPr>
          <p:nvPr>
            <p:ph type="dt" sz="half" idx="10"/>
          </p:nvPr>
        </p:nvSpPr>
        <p:spPr/>
        <p:txBody>
          <a:bodyPr/>
          <a:lstStyle/>
          <a:p>
            <a:fld id="{75E5F96C-5A52-4CE8-8414-EC9E5BF488F7}" type="datetimeFigureOut">
              <a:rPr lang="fr-FR" smtClean="0"/>
              <a:t>14/10/2019</a:t>
            </a:fld>
            <a:endParaRPr lang="fr-FR"/>
          </a:p>
        </p:txBody>
      </p:sp>
      <p:sp>
        <p:nvSpPr>
          <p:cNvPr id="4" name="Espace réservé du pied de page 3">
            <a:extLst>
              <a:ext uri="{FF2B5EF4-FFF2-40B4-BE49-F238E27FC236}">
                <a16:creationId xmlns:a16="http://schemas.microsoft.com/office/drawing/2014/main" id="{FBE61020-074E-4B63-B0D6-B3B6BE426C9A}"/>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DB73F20D-8603-41D8-A67F-0942FAA2CDFD}"/>
              </a:ext>
            </a:extLst>
          </p:cNvPr>
          <p:cNvSpPr>
            <a:spLocks noGrp="1"/>
          </p:cNvSpPr>
          <p:nvPr>
            <p:ph type="sldNum" sz="quarter" idx="12"/>
          </p:nvPr>
        </p:nvSpPr>
        <p:spPr/>
        <p:txBody>
          <a:bodyPr/>
          <a:lstStyle/>
          <a:p>
            <a:fld id="{A48596FE-3EC5-4677-82C1-974E23DF541F}" type="slidenum">
              <a:rPr lang="fr-FR" smtClean="0"/>
              <a:t>‹N°›</a:t>
            </a:fld>
            <a:endParaRPr lang="fr-FR"/>
          </a:p>
        </p:txBody>
      </p:sp>
    </p:spTree>
    <p:extLst>
      <p:ext uri="{BB962C8B-B14F-4D97-AF65-F5344CB8AC3E}">
        <p14:creationId xmlns:p14="http://schemas.microsoft.com/office/powerpoint/2010/main" val="1299060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FF5DDCD4-40AD-4B95-B679-6DD546D54E18}"/>
              </a:ext>
            </a:extLst>
          </p:cNvPr>
          <p:cNvSpPr>
            <a:spLocks noGrp="1"/>
          </p:cNvSpPr>
          <p:nvPr>
            <p:ph type="dt" sz="half" idx="10"/>
          </p:nvPr>
        </p:nvSpPr>
        <p:spPr/>
        <p:txBody>
          <a:bodyPr/>
          <a:lstStyle/>
          <a:p>
            <a:fld id="{75E5F96C-5A52-4CE8-8414-EC9E5BF488F7}" type="datetimeFigureOut">
              <a:rPr lang="fr-FR" smtClean="0"/>
              <a:t>14/10/2019</a:t>
            </a:fld>
            <a:endParaRPr lang="fr-FR"/>
          </a:p>
        </p:txBody>
      </p:sp>
      <p:sp>
        <p:nvSpPr>
          <p:cNvPr id="3" name="Espace réservé du pied de page 2">
            <a:extLst>
              <a:ext uri="{FF2B5EF4-FFF2-40B4-BE49-F238E27FC236}">
                <a16:creationId xmlns:a16="http://schemas.microsoft.com/office/drawing/2014/main" id="{AFA1F8CE-948B-49BC-B234-FDE226650320}"/>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3AE5B245-C7A1-4A5B-95C7-571F3DD479CE}"/>
              </a:ext>
            </a:extLst>
          </p:cNvPr>
          <p:cNvSpPr>
            <a:spLocks noGrp="1"/>
          </p:cNvSpPr>
          <p:nvPr>
            <p:ph type="sldNum" sz="quarter" idx="12"/>
          </p:nvPr>
        </p:nvSpPr>
        <p:spPr/>
        <p:txBody>
          <a:bodyPr/>
          <a:lstStyle/>
          <a:p>
            <a:fld id="{A48596FE-3EC5-4677-82C1-974E23DF541F}" type="slidenum">
              <a:rPr lang="fr-FR" smtClean="0"/>
              <a:t>‹N°›</a:t>
            </a:fld>
            <a:endParaRPr lang="fr-FR"/>
          </a:p>
        </p:txBody>
      </p:sp>
    </p:spTree>
    <p:extLst>
      <p:ext uri="{BB962C8B-B14F-4D97-AF65-F5344CB8AC3E}">
        <p14:creationId xmlns:p14="http://schemas.microsoft.com/office/powerpoint/2010/main" val="1251210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9C317-EB40-4A81-9BC9-FD5D8DFE8D6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BB5B2389-A84F-41E3-B63E-2C911CD9105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25EA3D0F-B624-4884-A2AA-1CC3F34A41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71E588E-0A26-4309-A715-FE146BCF3694}"/>
              </a:ext>
            </a:extLst>
          </p:cNvPr>
          <p:cNvSpPr>
            <a:spLocks noGrp="1"/>
          </p:cNvSpPr>
          <p:nvPr>
            <p:ph type="dt" sz="half" idx="10"/>
          </p:nvPr>
        </p:nvSpPr>
        <p:spPr/>
        <p:txBody>
          <a:bodyPr/>
          <a:lstStyle/>
          <a:p>
            <a:fld id="{75E5F96C-5A52-4CE8-8414-EC9E5BF488F7}" type="datetimeFigureOut">
              <a:rPr lang="fr-FR" smtClean="0"/>
              <a:t>14/10/2019</a:t>
            </a:fld>
            <a:endParaRPr lang="fr-FR"/>
          </a:p>
        </p:txBody>
      </p:sp>
      <p:sp>
        <p:nvSpPr>
          <p:cNvPr id="6" name="Espace réservé du pied de page 5">
            <a:extLst>
              <a:ext uri="{FF2B5EF4-FFF2-40B4-BE49-F238E27FC236}">
                <a16:creationId xmlns:a16="http://schemas.microsoft.com/office/drawing/2014/main" id="{CF069AB3-3430-4B85-8ADE-21969C321EC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B6993EE-68F5-41AA-B7F5-176DD3B7E390}"/>
              </a:ext>
            </a:extLst>
          </p:cNvPr>
          <p:cNvSpPr>
            <a:spLocks noGrp="1"/>
          </p:cNvSpPr>
          <p:nvPr>
            <p:ph type="sldNum" sz="quarter" idx="12"/>
          </p:nvPr>
        </p:nvSpPr>
        <p:spPr/>
        <p:txBody>
          <a:bodyPr/>
          <a:lstStyle/>
          <a:p>
            <a:fld id="{A48596FE-3EC5-4677-82C1-974E23DF541F}" type="slidenum">
              <a:rPr lang="fr-FR" smtClean="0"/>
              <a:t>‹N°›</a:t>
            </a:fld>
            <a:endParaRPr lang="fr-FR"/>
          </a:p>
        </p:txBody>
      </p:sp>
    </p:spTree>
    <p:extLst>
      <p:ext uri="{BB962C8B-B14F-4D97-AF65-F5344CB8AC3E}">
        <p14:creationId xmlns:p14="http://schemas.microsoft.com/office/powerpoint/2010/main" val="2061032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E1F7BAD-EAF5-463D-AE71-75BDE6BB2C1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3EEB6037-DD7E-4821-AEAB-8E5C52F30E6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5D1FFB7A-7654-418A-93D2-27CBC7098E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AEBB77E-A66D-43E5-B91F-3BA1FAA37772}"/>
              </a:ext>
            </a:extLst>
          </p:cNvPr>
          <p:cNvSpPr>
            <a:spLocks noGrp="1"/>
          </p:cNvSpPr>
          <p:nvPr>
            <p:ph type="dt" sz="half" idx="10"/>
          </p:nvPr>
        </p:nvSpPr>
        <p:spPr/>
        <p:txBody>
          <a:bodyPr/>
          <a:lstStyle/>
          <a:p>
            <a:fld id="{75E5F96C-5A52-4CE8-8414-EC9E5BF488F7}" type="datetimeFigureOut">
              <a:rPr lang="fr-FR" smtClean="0"/>
              <a:t>14/10/2019</a:t>
            </a:fld>
            <a:endParaRPr lang="fr-FR"/>
          </a:p>
        </p:txBody>
      </p:sp>
      <p:sp>
        <p:nvSpPr>
          <p:cNvPr id="6" name="Espace réservé du pied de page 5">
            <a:extLst>
              <a:ext uri="{FF2B5EF4-FFF2-40B4-BE49-F238E27FC236}">
                <a16:creationId xmlns:a16="http://schemas.microsoft.com/office/drawing/2014/main" id="{4A14F444-D580-4818-91CD-51AC68F38D6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2732E73-7761-4F7A-8D34-020683B039D5}"/>
              </a:ext>
            </a:extLst>
          </p:cNvPr>
          <p:cNvSpPr>
            <a:spLocks noGrp="1"/>
          </p:cNvSpPr>
          <p:nvPr>
            <p:ph type="sldNum" sz="quarter" idx="12"/>
          </p:nvPr>
        </p:nvSpPr>
        <p:spPr/>
        <p:txBody>
          <a:bodyPr/>
          <a:lstStyle/>
          <a:p>
            <a:fld id="{A48596FE-3EC5-4677-82C1-974E23DF541F}" type="slidenum">
              <a:rPr lang="fr-FR" smtClean="0"/>
              <a:t>‹N°›</a:t>
            </a:fld>
            <a:endParaRPr lang="fr-FR"/>
          </a:p>
        </p:txBody>
      </p:sp>
    </p:spTree>
    <p:extLst>
      <p:ext uri="{BB962C8B-B14F-4D97-AF65-F5344CB8AC3E}">
        <p14:creationId xmlns:p14="http://schemas.microsoft.com/office/powerpoint/2010/main" val="1991994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FC5112E7-F4BD-441D-8BED-CD2E8E3C4E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DF7E1322-C7FF-4928-AB88-DB761D22C37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1924635-EB51-4F35-B62F-301D990D497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E5F96C-5A52-4CE8-8414-EC9E5BF488F7}" type="datetimeFigureOut">
              <a:rPr lang="fr-FR" smtClean="0"/>
              <a:t>14/10/2019</a:t>
            </a:fld>
            <a:endParaRPr lang="fr-FR"/>
          </a:p>
        </p:txBody>
      </p:sp>
      <p:sp>
        <p:nvSpPr>
          <p:cNvPr id="5" name="Espace réservé du pied de page 4">
            <a:extLst>
              <a:ext uri="{FF2B5EF4-FFF2-40B4-BE49-F238E27FC236}">
                <a16:creationId xmlns:a16="http://schemas.microsoft.com/office/drawing/2014/main" id="{C45F7F90-4445-492C-95CA-EC400EA0ADF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97627BB1-675A-4DF9-A3AE-D7694033418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8596FE-3EC5-4677-82C1-974E23DF541F}" type="slidenum">
              <a:rPr lang="fr-FR" smtClean="0"/>
              <a:t>‹N°›</a:t>
            </a:fld>
            <a:endParaRPr lang="fr-FR"/>
          </a:p>
        </p:txBody>
      </p:sp>
    </p:spTree>
    <p:extLst>
      <p:ext uri="{BB962C8B-B14F-4D97-AF65-F5344CB8AC3E}">
        <p14:creationId xmlns:p14="http://schemas.microsoft.com/office/powerpoint/2010/main" val="26305291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AEE314-21FB-4BBE-9382-E530EF0A5C40}"/>
              </a:ext>
            </a:extLst>
          </p:cNvPr>
          <p:cNvSpPr>
            <a:spLocks noGrp="1"/>
          </p:cNvSpPr>
          <p:nvPr>
            <p:ph type="ctrTitle"/>
          </p:nvPr>
        </p:nvSpPr>
        <p:spPr/>
        <p:txBody>
          <a:bodyPr/>
          <a:lstStyle/>
          <a:p>
            <a:r>
              <a:rPr lang="fr-FR" dirty="0">
                <a:solidFill>
                  <a:srgbClr val="FF0000"/>
                </a:solidFill>
              </a:rPr>
              <a:t>Logiciel de simulation PC1D</a:t>
            </a:r>
          </a:p>
        </p:txBody>
      </p:sp>
      <p:sp>
        <p:nvSpPr>
          <p:cNvPr id="3" name="Sous-titre 2">
            <a:extLst>
              <a:ext uri="{FF2B5EF4-FFF2-40B4-BE49-F238E27FC236}">
                <a16:creationId xmlns:a16="http://schemas.microsoft.com/office/drawing/2014/main" id="{167C94F1-8876-48C9-B044-AAA3153F5A59}"/>
              </a:ext>
            </a:extLst>
          </p:cNvPr>
          <p:cNvSpPr>
            <a:spLocks noGrp="1"/>
          </p:cNvSpPr>
          <p:nvPr>
            <p:ph type="subTitle" idx="1"/>
          </p:nvPr>
        </p:nvSpPr>
        <p:spPr/>
        <p:txBody>
          <a:bodyPr/>
          <a:lstStyle/>
          <a:p>
            <a:endParaRPr lang="fr-FR"/>
          </a:p>
        </p:txBody>
      </p:sp>
    </p:spTree>
    <p:extLst>
      <p:ext uri="{BB962C8B-B14F-4D97-AF65-F5344CB8AC3E}">
        <p14:creationId xmlns:p14="http://schemas.microsoft.com/office/powerpoint/2010/main" val="12891496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2391C2-F1E7-4E9B-8A29-FC558107599B}"/>
              </a:ext>
            </a:extLst>
          </p:cNvPr>
          <p:cNvSpPr>
            <a:spLocks noGrp="1"/>
          </p:cNvSpPr>
          <p:nvPr>
            <p:ph type="title"/>
          </p:nvPr>
        </p:nvSpPr>
        <p:spPr/>
        <p:txBody>
          <a:bodyPr/>
          <a:lstStyle/>
          <a:p>
            <a:pPr algn="ctr"/>
            <a:r>
              <a:rPr lang="fr-FR" dirty="0">
                <a:solidFill>
                  <a:srgbClr val="FF0000"/>
                </a:solidFill>
              </a:rPr>
              <a:t>Les paramètre des régions</a:t>
            </a:r>
          </a:p>
        </p:txBody>
      </p:sp>
      <p:sp>
        <p:nvSpPr>
          <p:cNvPr id="3" name="Espace réservé du contenu 2">
            <a:extLst>
              <a:ext uri="{FF2B5EF4-FFF2-40B4-BE49-F238E27FC236}">
                <a16:creationId xmlns:a16="http://schemas.microsoft.com/office/drawing/2014/main" id="{7AACD5A0-583D-48D3-84C9-FFA9356F4996}"/>
              </a:ext>
            </a:extLst>
          </p:cNvPr>
          <p:cNvSpPr>
            <a:spLocks noGrp="1"/>
          </p:cNvSpPr>
          <p:nvPr>
            <p:ph idx="1"/>
          </p:nvPr>
        </p:nvSpPr>
        <p:spPr/>
        <p:txBody>
          <a:bodyPr/>
          <a:lstStyle/>
          <a:p>
            <a:r>
              <a:rPr lang="fr-FR" dirty="0"/>
              <a:t>L’épaisseur de l’émetteur est relativement mince par rapport à la base. Dans le cas du silicium elle varie sur un intervalle compris entre 0,1μm et 2,5μm.</a:t>
            </a:r>
          </a:p>
          <a:p>
            <a:endParaRPr lang="fr-FR" dirty="0"/>
          </a:p>
        </p:txBody>
      </p:sp>
    </p:spTree>
    <p:extLst>
      <p:ext uri="{BB962C8B-B14F-4D97-AF65-F5344CB8AC3E}">
        <p14:creationId xmlns:p14="http://schemas.microsoft.com/office/powerpoint/2010/main" val="18827179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B3EBCC-E376-4839-B734-C32E902FADE2}"/>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B978F046-1158-48E8-A003-938002E7BAD4}"/>
              </a:ext>
            </a:extLst>
          </p:cNvPr>
          <p:cNvSpPr>
            <a:spLocks noGrp="1"/>
          </p:cNvSpPr>
          <p:nvPr>
            <p:ph idx="1"/>
          </p:nvPr>
        </p:nvSpPr>
        <p:spPr/>
        <p:txBody>
          <a:bodyPr/>
          <a:lstStyle/>
          <a:p>
            <a:pPr algn="just"/>
            <a:r>
              <a:rPr lang="fr-FR" dirty="0"/>
              <a:t>Le matériau utilisé: les paramètres qui le décrivent, sont stockés dans des fichiers d’extension (*.mat), ils sont fournit avec le logiciel dans une diskette. Les paramètres stockés dans ce fichier sont :</a:t>
            </a:r>
          </a:p>
          <a:p>
            <a:pPr algn="just"/>
            <a:r>
              <a:rPr lang="fr-FR" dirty="0"/>
              <a:t>La mobilité : le modèle utilisé est le modèle de </a:t>
            </a:r>
            <a:r>
              <a:rPr lang="fr-FR" dirty="0" err="1"/>
              <a:t>Thuber</a:t>
            </a:r>
            <a:r>
              <a:rPr lang="fr-FR" dirty="0"/>
              <a:t> et al 1981.</a:t>
            </a:r>
          </a:p>
          <a:p>
            <a:r>
              <a:rPr lang="fr-FR" dirty="0"/>
              <a:t>-La constante diélectrique.</a:t>
            </a:r>
          </a:p>
          <a:p>
            <a:r>
              <a:rPr lang="fr-FR" dirty="0"/>
              <a:t>-L’énergie de gap (eV).</a:t>
            </a:r>
          </a:p>
          <a:p>
            <a:r>
              <a:rPr lang="fr-FR" dirty="0"/>
              <a:t>-La concentration intrinsèque (cm-3).</a:t>
            </a:r>
          </a:p>
          <a:p>
            <a:r>
              <a:rPr lang="fr-FR" dirty="0"/>
              <a:t>L’indice de réfraction.</a:t>
            </a:r>
          </a:p>
          <a:p>
            <a:r>
              <a:rPr lang="fr-FR" dirty="0"/>
              <a:t>-Coefficient d’absorption α</a:t>
            </a:r>
          </a:p>
        </p:txBody>
      </p:sp>
    </p:spTree>
    <p:extLst>
      <p:ext uri="{BB962C8B-B14F-4D97-AF65-F5344CB8AC3E}">
        <p14:creationId xmlns:p14="http://schemas.microsoft.com/office/powerpoint/2010/main" val="22473155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189CE4-DC96-4560-BCB8-02B2D3060B78}"/>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3E3D99EA-4B3C-49E8-BE17-54E9A0B44388}"/>
              </a:ext>
            </a:extLst>
          </p:cNvPr>
          <p:cNvSpPr>
            <a:spLocks noGrp="1"/>
          </p:cNvSpPr>
          <p:nvPr>
            <p:ph idx="1"/>
          </p:nvPr>
        </p:nvSpPr>
        <p:spPr>
          <a:xfrm>
            <a:off x="838199" y="1825625"/>
            <a:ext cx="10922391" cy="4351338"/>
          </a:xfrm>
        </p:spPr>
        <p:txBody>
          <a:bodyPr/>
          <a:lstStyle/>
          <a:p>
            <a:pPr algn="just"/>
            <a:r>
              <a:rPr lang="fr-FR" dirty="0"/>
              <a:t>n : concentration en électrons (cm-3), p : concentration en trous (cm-3) et λ longueur d'onde du rayonnement en nanomètres.</a:t>
            </a:r>
          </a:p>
          <a:p>
            <a:pPr algn="just"/>
            <a:r>
              <a:rPr lang="fr-FR" dirty="0"/>
              <a:t> Type et concentration de dopage: de type n ou p, la concentration maximale est de 10</a:t>
            </a:r>
            <a:r>
              <a:rPr lang="fr-FR" sz="2400" dirty="0"/>
              <a:t>19</a:t>
            </a:r>
            <a:r>
              <a:rPr lang="fr-FR" dirty="0"/>
              <a:t>cm-3</a:t>
            </a:r>
          </a:p>
          <a:p>
            <a:pPr algn="just"/>
            <a:endParaRPr lang="fr-FR" dirty="0"/>
          </a:p>
        </p:txBody>
      </p:sp>
    </p:spTree>
    <p:extLst>
      <p:ext uri="{BB962C8B-B14F-4D97-AF65-F5344CB8AC3E}">
        <p14:creationId xmlns:p14="http://schemas.microsoft.com/office/powerpoint/2010/main" val="27131565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43A90C-9D30-4B5B-AC98-2FF191473E12}"/>
              </a:ext>
            </a:extLst>
          </p:cNvPr>
          <p:cNvSpPr>
            <a:spLocks noGrp="1"/>
          </p:cNvSpPr>
          <p:nvPr>
            <p:ph type="title"/>
          </p:nvPr>
        </p:nvSpPr>
        <p:spPr/>
        <p:txBody>
          <a:bodyPr/>
          <a:lstStyle/>
          <a:p>
            <a:pPr algn="ctr"/>
            <a:r>
              <a:rPr lang="fr-FR" dirty="0">
                <a:solidFill>
                  <a:srgbClr val="FF0000"/>
                </a:solidFill>
              </a:rPr>
              <a:t>Les Paramètres d’excitation</a:t>
            </a:r>
          </a:p>
        </p:txBody>
      </p:sp>
      <p:sp>
        <p:nvSpPr>
          <p:cNvPr id="3" name="Espace réservé du contenu 2">
            <a:extLst>
              <a:ext uri="{FF2B5EF4-FFF2-40B4-BE49-F238E27FC236}">
                <a16:creationId xmlns:a16="http://schemas.microsoft.com/office/drawing/2014/main" id="{DB885BA0-44CA-45C3-A8D8-B144B8646B3B}"/>
              </a:ext>
            </a:extLst>
          </p:cNvPr>
          <p:cNvSpPr>
            <a:spLocks noGrp="1"/>
          </p:cNvSpPr>
          <p:nvPr>
            <p:ph idx="1"/>
          </p:nvPr>
        </p:nvSpPr>
        <p:spPr/>
        <p:txBody>
          <a:bodyPr/>
          <a:lstStyle/>
          <a:p>
            <a:pPr algn="just"/>
            <a:r>
              <a:rPr lang="fr-FR" dirty="0"/>
              <a:t>Deux fichiers intégrés dans le logiciel permettent de simuler la caractéristique courant tension et autre caractéristiques en utilisant le fichier « One-</a:t>
            </a:r>
            <a:r>
              <a:rPr lang="fr-FR" dirty="0" err="1"/>
              <a:t>Sun.exc</a:t>
            </a:r>
            <a:r>
              <a:rPr lang="fr-FR" dirty="0"/>
              <a:t> », ou la réponse spectrale en utilisant le fichier « Scan-</a:t>
            </a:r>
            <a:r>
              <a:rPr lang="fr-FR" dirty="0" err="1"/>
              <a:t>qe.exc</a:t>
            </a:r>
            <a:r>
              <a:rPr lang="fr-FR" dirty="0"/>
              <a:t> ».</a:t>
            </a:r>
          </a:p>
          <a:p>
            <a:pPr algn="just"/>
            <a:r>
              <a:rPr lang="fr-FR" dirty="0"/>
              <a:t>Le mode d’excitation : il y a trois modes d’excitation (en équilibre, stationnaire et transitoire). Pour une bonne simulation numérique, le mode transitoire est recommandé.</a:t>
            </a:r>
          </a:p>
          <a:p>
            <a:pPr algn="just"/>
            <a:r>
              <a:rPr lang="fr-FR" dirty="0"/>
              <a:t>Dans la plus part des cas on choisit la température ambiante, T=25°C.</a:t>
            </a:r>
          </a:p>
        </p:txBody>
      </p:sp>
    </p:spTree>
    <p:extLst>
      <p:ext uri="{BB962C8B-B14F-4D97-AF65-F5344CB8AC3E}">
        <p14:creationId xmlns:p14="http://schemas.microsoft.com/office/powerpoint/2010/main" val="11492418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2A7A76-BC39-4DD2-AE76-EBCF7E535501}"/>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B6B76C7D-4C2B-4A75-B5FA-008C4CB7949B}"/>
              </a:ext>
            </a:extLst>
          </p:cNvPr>
          <p:cNvSpPr>
            <a:spLocks noGrp="1"/>
          </p:cNvSpPr>
          <p:nvPr>
            <p:ph idx="1"/>
          </p:nvPr>
        </p:nvSpPr>
        <p:spPr/>
        <p:txBody>
          <a:bodyPr/>
          <a:lstStyle/>
          <a:p>
            <a:pPr algn="just"/>
            <a:r>
              <a:rPr lang="fr-FR" dirty="0"/>
              <a:t>Seulement la face avant est éclairée (coté n), par un flux lumineux d’une intensité de 0,1 W/cm2. Pour avoir la réponse spectrale, le logiciel fait un balayage sur l’intervalle de longueurs d’onde compris entre [300, 1200] nm. Pour avoir la caractéristique, il utilise directement le fichier d’aire masse « </a:t>
            </a:r>
            <a:r>
              <a:rPr lang="fr-FR" dirty="0" err="1"/>
              <a:t>am</a:t>
            </a:r>
            <a:r>
              <a:rPr lang="fr-FR" dirty="0"/>
              <a:t> 15g.spc ».</a:t>
            </a:r>
          </a:p>
        </p:txBody>
      </p:sp>
    </p:spTree>
    <p:extLst>
      <p:ext uri="{BB962C8B-B14F-4D97-AF65-F5344CB8AC3E}">
        <p14:creationId xmlns:p14="http://schemas.microsoft.com/office/powerpoint/2010/main" val="29486936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2035D37-E0B0-4C0E-B892-ED20288C8701}"/>
              </a:ext>
            </a:extLst>
          </p:cNvPr>
          <p:cNvSpPr>
            <a:spLocks noGrp="1"/>
          </p:cNvSpPr>
          <p:nvPr>
            <p:ph type="title"/>
          </p:nvPr>
        </p:nvSpPr>
        <p:spPr/>
        <p:txBody>
          <a:bodyPr/>
          <a:lstStyle/>
          <a:p>
            <a:pPr algn="ctr"/>
            <a:r>
              <a:rPr lang="fr-FR" dirty="0">
                <a:solidFill>
                  <a:srgbClr val="FF0000"/>
                </a:solidFill>
              </a:rPr>
              <a:t>Visualisation des résultats</a:t>
            </a:r>
          </a:p>
        </p:txBody>
      </p:sp>
      <p:sp>
        <p:nvSpPr>
          <p:cNvPr id="3" name="Espace réservé du contenu 2">
            <a:extLst>
              <a:ext uri="{FF2B5EF4-FFF2-40B4-BE49-F238E27FC236}">
                <a16:creationId xmlns:a16="http://schemas.microsoft.com/office/drawing/2014/main" id="{BD191F40-B49D-4C62-93D8-37E92A62BCF0}"/>
              </a:ext>
            </a:extLst>
          </p:cNvPr>
          <p:cNvSpPr>
            <a:spLocks noGrp="1"/>
          </p:cNvSpPr>
          <p:nvPr>
            <p:ph idx="1"/>
          </p:nvPr>
        </p:nvSpPr>
        <p:spPr/>
        <p:txBody>
          <a:bodyPr/>
          <a:lstStyle/>
          <a:p>
            <a:r>
              <a:rPr lang="fr-FR" dirty="0"/>
              <a:t>Les résultats que nous pouvons visualiser en utilisant le fichier d’excitation « One-</a:t>
            </a:r>
            <a:r>
              <a:rPr lang="fr-FR" dirty="0" err="1"/>
              <a:t>Sun.exc</a:t>
            </a:r>
            <a:r>
              <a:rPr lang="fr-FR" dirty="0"/>
              <a:t>» du PC1D sont :</a:t>
            </a:r>
          </a:p>
          <a:p>
            <a:r>
              <a:rPr lang="fr-FR" dirty="0"/>
              <a:t>-La courbe de la caractéristique I(V).</a:t>
            </a:r>
          </a:p>
          <a:p>
            <a:r>
              <a:rPr lang="fr-FR" dirty="0"/>
              <a:t>-La valeur du courant de court circuit.</a:t>
            </a:r>
          </a:p>
          <a:p>
            <a:r>
              <a:rPr lang="fr-FR" dirty="0"/>
              <a:t>La valeur de la tension en circuit ouvert.</a:t>
            </a:r>
          </a:p>
          <a:p>
            <a:r>
              <a:rPr lang="fr-FR" dirty="0"/>
              <a:t>-La valeur de la puissance maximale.</a:t>
            </a:r>
          </a:p>
        </p:txBody>
      </p:sp>
    </p:spTree>
    <p:extLst>
      <p:ext uri="{BB962C8B-B14F-4D97-AF65-F5344CB8AC3E}">
        <p14:creationId xmlns:p14="http://schemas.microsoft.com/office/powerpoint/2010/main" val="13148837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578877-9CAF-4EB4-AAD2-D23580F693BC}"/>
              </a:ext>
            </a:extLst>
          </p:cNvPr>
          <p:cNvSpPr>
            <a:spLocks noGrp="1"/>
          </p:cNvSpPr>
          <p:nvPr>
            <p:ph type="title"/>
          </p:nvPr>
        </p:nvSpPr>
        <p:spPr>
          <a:xfrm>
            <a:off x="838200" y="365125"/>
            <a:ext cx="10795782" cy="1325563"/>
          </a:xfrm>
        </p:spPr>
        <p:txBody>
          <a:bodyPr>
            <a:normAutofit fontScale="90000"/>
          </a:bodyPr>
          <a:lstStyle/>
          <a:p>
            <a:pPr algn="ctr"/>
            <a:r>
              <a:rPr lang="fr-FR" dirty="0">
                <a:solidFill>
                  <a:srgbClr val="FF0000"/>
                </a:solidFill>
              </a:rPr>
              <a:t>Facteur de forme FF et rendement en puissance R</a:t>
            </a:r>
            <a:br>
              <a:rPr lang="fr-FR" dirty="0">
                <a:solidFill>
                  <a:srgbClr val="FF0000"/>
                </a:solidFill>
              </a:rPr>
            </a:br>
            <a:endParaRPr lang="fr-FR" dirty="0">
              <a:solidFill>
                <a:srgbClr val="FF0000"/>
              </a:solidFill>
            </a:endParaRPr>
          </a:p>
        </p:txBody>
      </p:sp>
      <p:sp>
        <p:nvSpPr>
          <p:cNvPr id="3" name="Espace réservé du contenu 2">
            <a:extLst>
              <a:ext uri="{FF2B5EF4-FFF2-40B4-BE49-F238E27FC236}">
                <a16:creationId xmlns:a16="http://schemas.microsoft.com/office/drawing/2014/main" id="{26408787-D169-44AF-AC03-BC7C81AD3B83}"/>
              </a:ext>
            </a:extLst>
          </p:cNvPr>
          <p:cNvSpPr>
            <a:spLocks noGrp="1"/>
          </p:cNvSpPr>
          <p:nvPr>
            <p:ph idx="1"/>
          </p:nvPr>
        </p:nvSpPr>
        <p:spPr/>
        <p:txBody>
          <a:bodyPr/>
          <a:lstStyle/>
          <a:p>
            <a:r>
              <a:rPr lang="fr-FR" dirty="0"/>
              <a:t>Le rendement de conversion d’énergie est le rapport de la puissance générée par la cellule</a:t>
            </a:r>
          </a:p>
          <a:p>
            <a:r>
              <a:rPr lang="fr-FR" dirty="0"/>
              <a:t>P = V.I et la puissance du rayonnement solaire incident P0.</a:t>
            </a:r>
          </a:p>
        </p:txBody>
      </p:sp>
    </p:spTree>
    <p:extLst>
      <p:ext uri="{BB962C8B-B14F-4D97-AF65-F5344CB8AC3E}">
        <p14:creationId xmlns:p14="http://schemas.microsoft.com/office/powerpoint/2010/main" val="33482911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CAFAD4E-FACF-48CB-B2BE-C7508A82B50F}"/>
              </a:ext>
            </a:extLst>
          </p:cNvPr>
          <p:cNvSpPr>
            <a:spLocks noGrp="1"/>
          </p:cNvSpPr>
          <p:nvPr>
            <p:ph type="title"/>
          </p:nvPr>
        </p:nvSpPr>
        <p:spPr/>
        <p:txBody>
          <a:bodyPr>
            <a:normAutofit/>
          </a:bodyPr>
          <a:lstStyle/>
          <a:p>
            <a:pPr algn="ctr"/>
            <a:r>
              <a:rPr lang="fr-FR" sz="3600" dirty="0">
                <a:solidFill>
                  <a:srgbClr val="FF0000"/>
                </a:solidFill>
              </a:rPr>
              <a:t>Facteur de forme FF et rendement en puissance R</a:t>
            </a:r>
            <a:endParaRPr lang="fr-FR" sz="3600" dirty="0"/>
          </a:p>
        </p:txBody>
      </p:sp>
      <p:pic>
        <p:nvPicPr>
          <p:cNvPr id="4" name="Espace réservé du contenu 3">
            <a:extLst>
              <a:ext uri="{FF2B5EF4-FFF2-40B4-BE49-F238E27FC236}">
                <a16:creationId xmlns:a16="http://schemas.microsoft.com/office/drawing/2014/main" id="{A5689E38-A861-4C58-83B3-99407B2F99C3}"/>
              </a:ext>
            </a:extLst>
          </p:cNvPr>
          <p:cNvPicPr>
            <a:picLocks noGrp="1" noChangeAspect="1"/>
          </p:cNvPicPr>
          <p:nvPr>
            <p:ph idx="1"/>
          </p:nvPr>
        </p:nvPicPr>
        <p:blipFill>
          <a:blip r:embed="rId2"/>
          <a:stretch>
            <a:fillRect/>
          </a:stretch>
        </p:blipFill>
        <p:spPr>
          <a:xfrm>
            <a:off x="1404937" y="1986756"/>
            <a:ext cx="9382125" cy="4029075"/>
          </a:xfrm>
          <a:prstGeom prst="rect">
            <a:avLst/>
          </a:prstGeom>
        </p:spPr>
      </p:pic>
    </p:spTree>
    <p:extLst>
      <p:ext uri="{BB962C8B-B14F-4D97-AF65-F5344CB8AC3E}">
        <p14:creationId xmlns:p14="http://schemas.microsoft.com/office/powerpoint/2010/main" val="2678234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95DE563-6446-41F6-9903-1F37B2675386}"/>
              </a:ext>
            </a:extLst>
          </p:cNvPr>
          <p:cNvSpPr>
            <a:spLocks noGrp="1"/>
          </p:cNvSpPr>
          <p:nvPr>
            <p:ph idx="1"/>
          </p:nvPr>
        </p:nvSpPr>
        <p:spPr>
          <a:xfrm>
            <a:off x="838200" y="633046"/>
            <a:ext cx="10515600" cy="5543917"/>
          </a:xfrm>
        </p:spPr>
        <p:txBody>
          <a:bodyPr>
            <a:normAutofit/>
          </a:bodyPr>
          <a:lstStyle/>
          <a:p>
            <a:pPr algn="just"/>
            <a:r>
              <a:rPr lang="fr-FR" sz="3600" dirty="0"/>
              <a:t>le PC1D à une réputation internationale dans la recherche des semi-conducteur, il a été développé à l’université « New South Wales de Sydney » en Australie. Son utilisation est très pratique, il permet de simuler n’importe qu’elle structure photovoltaïque, selon les matériaux disponibles en fichiers data, en jouant sur les paramètres variables (largeur, surface, dopage, etc.…). Les résultats de la simulation, sont très proches des résultats expérimentaux, donc c’est un gain de temps et d’argent.</a:t>
            </a:r>
          </a:p>
        </p:txBody>
      </p:sp>
    </p:spTree>
    <p:extLst>
      <p:ext uri="{BB962C8B-B14F-4D97-AF65-F5344CB8AC3E}">
        <p14:creationId xmlns:p14="http://schemas.microsoft.com/office/powerpoint/2010/main" val="3368461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6E570E1-1648-4884-9A27-9986054BD622}"/>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4E267FDD-5655-47D4-B6D3-4BCDE74A08AB}"/>
              </a:ext>
            </a:extLst>
          </p:cNvPr>
          <p:cNvSpPr>
            <a:spLocks noGrp="1"/>
          </p:cNvSpPr>
          <p:nvPr>
            <p:ph idx="1"/>
          </p:nvPr>
        </p:nvSpPr>
        <p:spPr/>
        <p:txBody>
          <a:bodyPr>
            <a:normAutofit/>
          </a:bodyPr>
          <a:lstStyle/>
          <a:p>
            <a:pPr algn="just"/>
            <a:r>
              <a:rPr lang="fr-FR" sz="3600" dirty="0"/>
              <a:t>Pour visualiser les résultats de la simulation, il faut d'abord introduire les paramètres du dispositif, des régions et de l’excitation, et ensuite exécuter le programme de la simulation, ce qui permet de visualiser les résultats sous forme de données ou de graphes.</a:t>
            </a:r>
          </a:p>
        </p:txBody>
      </p:sp>
    </p:spTree>
    <p:extLst>
      <p:ext uri="{BB962C8B-B14F-4D97-AF65-F5344CB8AC3E}">
        <p14:creationId xmlns:p14="http://schemas.microsoft.com/office/powerpoint/2010/main" val="232067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5B92DA-7246-48D2-93C7-72A71CA7C4EB}"/>
              </a:ext>
            </a:extLst>
          </p:cNvPr>
          <p:cNvSpPr>
            <a:spLocks noGrp="1"/>
          </p:cNvSpPr>
          <p:nvPr>
            <p:ph type="title"/>
          </p:nvPr>
        </p:nvSpPr>
        <p:spPr/>
        <p:txBody>
          <a:bodyPr/>
          <a:lstStyle/>
          <a:p>
            <a:pPr algn="ctr"/>
            <a:r>
              <a:rPr lang="fr-FR" dirty="0">
                <a:solidFill>
                  <a:srgbClr val="FF0000"/>
                </a:solidFill>
              </a:rPr>
              <a:t>Aperçu du logiciel</a:t>
            </a:r>
          </a:p>
        </p:txBody>
      </p:sp>
      <p:sp>
        <p:nvSpPr>
          <p:cNvPr id="3" name="Espace réservé du contenu 2">
            <a:extLst>
              <a:ext uri="{FF2B5EF4-FFF2-40B4-BE49-F238E27FC236}">
                <a16:creationId xmlns:a16="http://schemas.microsoft.com/office/drawing/2014/main" id="{1696701E-77BE-401A-AF4F-EAF501751678}"/>
              </a:ext>
            </a:extLst>
          </p:cNvPr>
          <p:cNvSpPr>
            <a:spLocks noGrp="1"/>
          </p:cNvSpPr>
          <p:nvPr>
            <p:ph idx="1"/>
          </p:nvPr>
        </p:nvSpPr>
        <p:spPr/>
        <p:txBody>
          <a:bodyPr>
            <a:normAutofit/>
          </a:bodyPr>
          <a:lstStyle/>
          <a:p>
            <a:pPr algn="just"/>
            <a:r>
              <a:rPr lang="fr-FR" sz="3600" dirty="0"/>
              <a:t>Pour visualiser les résultats de la simulation, il faut d'abord introduire les paramètres du dispositif, des régions et de l’excitation, et ensuite exécuter le programme de la simulation, ce qui permet de visualiser les résultats sous forme de données ou de graphes.</a:t>
            </a:r>
          </a:p>
        </p:txBody>
      </p:sp>
    </p:spTree>
    <p:extLst>
      <p:ext uri="{BB962C8B-B14F-4D97-AF65-F5344CB8AC3E}">
        <p14:creationId xmlns:p14="http://schemas.microsoft.com/office/powerpoint/2010/main" val="4188286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a:extLst>
              <a:ext uri="{FF2B5EF4-FFF2-40B4-BE49-F238E27FC236}">
                <a16:creationId xmlns:a16="http://schemas.microsoft.com/office/drawing/2014/main" id="{E08B2A8E-0480-4981-A35A-FE5A6F880AC4}"/>
              </a:ext>
            </a:extLst>
          </p:cNvPr>
          <p:cNvPicPr>
            <a:picLocks noGrp="1" noChangeAspect="1"/>
          </p:cNvPicPr>
          <p:nvPr>
            <p:ph idx="1"/>
          </p:nvPr>
        </p:nvPicPr>
        <p:blipFill>
          <a:blip r:embed="rId2"/>
          <a:stretch>
            <a:fillRect/>
          </a:stretch>
        </p:blipFill>
        <p:spPr>
          <a:xfrm>
            <a:off x="2073398" y="1111348"/>
            <a:ext cx="7788054" cy="5595148"/>
          </a:xfrm>
          <a:prstGeom prst="rect">
            <a:avLst/>
          </a:prstGeom>
        </p:spPr>
      </p:pic>
    </p:spTree>
    <p:extLst>
      <p:ext uri="{BB962C8B-B14F-4D97-AF65-F5344CB8AC3E}">
        <p14:creationId xmlns:p14="http://schemas.microsoft.com/office/powerpoint/2010/main" val="3966380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833046-5FC0-41FA-B285-B53C46F13375}"/>
              </a:ext>
            </a:extLst>
          </p:cNvPr>
          <p:cNvSpPr>
            <a:spLocks noGrp="1"/>
          </p:cNvSpPr>
          <p:nvPr>
            <p:ph type="title"/>
          </p:nvPr>
        </p:nvSpPr>
        <p:spPr/>
        <p:txBody>
          <a:bodyPr/>
          <a:lstStyle/>
          <a:p>
            <a:pPr algn="ctr"/>
            <a:r>
              <a:rPr lang="fr-FR" dirty="0">
                <a:solidFill>
                  <a:srgbClr val="FF0000"/>
                </a:solidFill>
              </a:rPr>
              <a:t>Les paramètres du dispositif</a:t>
            </a:r>
          </a:p>
        </p:txBody>
      </p:sp>
      <p:sp>
        <p:nvSpPr>
          <p:cNvPr id="3" name="Espace réservé du contenu 2">
            <a:extLst>
              <a:ext uri="{FF2B5EF4-FFF2-40B4-BE49-F238E27FC236}">
                <a16:creationId xmlns:a16="http://schemas.microsoft.com/office/drawing/2014/main" id="{255884F4-BABE-41A8-959E-E5A3BFE02779}"/>
              </a:ext>
            </a:extLst>
          </p:cNvPr>
          <p:cNvSpPr>
            <a:spLocks noGrp="1"/>
          </p:cNvSpPr>
          <p:nvPr>
            <p:ph idx="1"/>
          </p:nvPr>
        </p:nvSpPr>
        <p:spPr/>
        <p:txBody>
          <a:bodyPr>
            <a:normAutofit/>
          </a:bodyPr>
          <a:lstStyle/>
          <a:p>
            <a:r>
              <a:rPr lang="fr-FR" dirty="0"/>
              <a:t>Aire du dispositif (</a:t>
            </a:r>
            <a:r>
              <a:rPr lang="fr-FR" dirty="0" err="1"/>
              <a:t>Device</a:t>
            </a:r>
            <a:r>
              <a:rPr lang="fr-FR" dirty="0"/>
              <a:t>) : la surface du dispositif est très importante car elle influe sur le photo courant d’une manière appréciable. On peut choisir par exemple une surface de 4cm2.</a:t>
            </a:r>
          </a:p>
        </p:txBody>
      </p:sp>
    </p:spTree>
    <p:extLst>
      <p:ext uri="{BB962C8B-B14F-4D97-AF65-F5344CB8AC3E}">
        <p14:creationId xmlns:p14="http://schemas.microsoft.com/office/powerpoint/2010/main" val="3215989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2BE6FE-2E71-4BE3-8B8B-573C53D34949}"/>
              </a:ext>
            </a:extLst>
          </p:cNvPr>
          <p:cNvSpPr>
            <a:spLocks noGrp="1"/>
          </p:cNvSpPr>
          <p:nvPr>
            <p:ph type="title"/>
          </p:nvPr>
        </p:nvSpPr>
        <p:spPr/>
        <p:txBody>
          <a:bodyPr/>
          <a:lstStyle/>
          <a:p>
            <a:pPr algn="ctr"/>
            <a:r>
              <a:rPr lang="fr-FR" dirty="0">
                <a:solidFill>
                  <a:srgbClr val="FF0000"/>
                </a:solidFill>
              </a:rPr>
              <a:t>Les paramètres du dispositif</a:t>
            </a:r>
            <a:endParaRPr lang="fr-FR" dirty="0"/>
          </a:p>
        </p:txBody>
      </p:sp>
      <p:sp>
        <p:nvSpPr>
          <p:cNvPr id="3" name="Espace réservé du contenu 2">
            <a:extLst>
              <a:ext uri="{FF2B5EF4-FFF2-40B4-BE49-F238E27FC236}">
                <a16:creationId xmlns:a16="http://schemas.microsoft.com/office/drawing/2014/main" id="{0032EC05-1479-49DF-B084-27C2D9F3AF17}"/>
              </a:ext>
            </a:extLst>
          </p:cNvPr>
          <p:cNvSpPr>
            <a:spLocks noGrp="1"/>
          </p:cNvSpPr>
          <p:nvPr>
            <p:ph idx="1"/>
          </p:nvPr>
        </p:nvSpPr>
        <p:spPr/>
        <p:txBody>
          <a:bodyPr/>
          <a:lstStyle/>
          <a:p>
            <a:pPr marL="0" indent="0" algn="just">
              <a:buNone/>
            </a:pPr>
            <a:r>
              <a:rPr lang="fr-FR" dirty="0"/>
              <a:t>• </a:t>
            </a:r>
            <a:r>
              <a:rPr lang="fr-FR" sz="3200" dirty="0"/>
              <a:t>Surface texturée : les surfaces texturées utilisées dans toutes les structures étudiées sont composées de micro pyramides inversées de profondeur (</a:t>
            </a:r>
            <a:r>
              <a:rPr lang="fr-FR" sz="3200" dirty="0" err="1"/>
              <a:t>depth</a:t>
            </a:r>
            <a:r>
              <a:rPr lang="fr-FR" sz="3200" dirty="0"/>
              <a:t>) 3μm et d’angle facial 54,74°. La texturisation est très importante, car elle permet de diminuer les pertes par réflexion du rayonnement incident. On peut texturer seulement la face avant, si l’autre face est considérée à l’obscurité.</a:t>
            </a:r>
          </a:p>
          <a:p>
            <a:endParaRPr lang="fr-FR" dirty="0"/>
          </a:p>
        </p:txBody>
      </p:sp>
    </p:spTree>
    <p:extLst>
      <p:ext uri="{BB962C8B-B14F-4D97-AF65-F5344CB8AC3E}">
        <p14:creationId xmlns:p14="http://schemas.microsoft.com/office/powerpoint/2010/main" val="3956020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CC1DD3-B468-4523-A291-042D633DE7E2}"/>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41FA5116-56C0-4CC5-9F30-6CFDD581D428}"/>
              </a:ext>
            </a:extLst>
          </p:cNvPr>
          <p:cNvSpPr>
            <a:spLocks noGrp="1"/>
          </p:cNvSpPr>
          <p:nvPr>
            <p:ph idx="1"/>
          </p:nvPr>
        </p:nvSpPr>
        <p:spPr/>
        <p:txBody>
          <a:bodyPr>
            <a:normAutofit/>
          </a:bodyPr>
          <a:lstStyle/>
          <a:p>
            <a:pPr algn="just"/>
            <a:r>
              <a:rPr lang="fr-FR" sz="3600" u="sng" dirty="0">
                <a:solidFill>
                  <a:srgbClr val="FF0000"/>
                </a:solidFill>
              </a:rPr>
              <a:t>Les couches antireflets: </a:t>
            </a:r>
            <a:r>
              <a:rPr lang="fr-FR" sz="3600" dirty="0"/>
              <a:t>elles sont généralement de la silice (SiO2), elle peut être remplacée par d’autres matériaux qui sont transparent au spectre solaire et qui sont donnée dans le logiciel sous forme de fichiers.</a:t>
            </a:r>
          </a:p>
        </p:txBody>
      </p:sp>
    </p:spTree>
    <p:extLst>
      <p:ext uri="{BB962C8B-B14F-4D97-AF65-F5344CB8AC3E}">
        <p14:creationId xmlns:p14="http://schemas.microsoft.com/office/powerpoint/2010/main" val="3115663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D665E4-378E-4D33-AA46-C0C53C9DD4B9}"/>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F0CC314F-9C3A-4F26-ACFA-574F29C43B08}"/>
              </a:ext>
            </a:extLst>
          </p:cNvPr>
          <p:cNvSpPr>
            <a:spLocks noGrp="1"/>
          </p:cNvSpPr>
          <p:nvPr>
            <p:ph idx="1"/>
          </p:nvPr>
        </p:nvSpPr>
        <p:spPr/>
        <p:txBody>
          <a:bodyPr/>
          <a:lstStyle/>
          <a:p>
            <a:pPr algn="just"/>
            <a:r>
              <a:rPr lang="fr-FR" dirty="0">
                <a:solidFill>
                  <a:srgbClr val="FF0000"/>
                </a:solidFill>
              </a:rPr>
              <a:t>Quatre résistances shunt </a:t>
            </a:r>
            <a:r>
              <a:rPr lang="fr-FR" dirty="0"/>
              <a:t>peuvent êtres introduits, chacune d’elle peut être conducteur, diode ou condensateur. Dans notre cas nous considérons qu’il n’y a pas d’élément qui peut shunter le circuit.</a:t>
            </a:r>
          </a:p>
        </p:txBody>
      </p:sp>
    </p:spTree>
    <p:extLst>
      <p:ext uri="{BB962C8B-B14F-4D97-AF65-F5344CB8AC3E}">
        <p14:creationId xmlns:p14="http://schemas.microsoft.com/office/powerpoint/2010/main" val="251407465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TotalTime>
  <Words>783</Words>
  <Application>Microsoft Office PowerPoint</Application>
  <PresentationFormat>Grand écran</PresentationFormat>
  <Paragraphs>37</Paragraphs>
  <Slides>17</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17</vt:i4>
      </vt:variant>
    </vt:vector>
  </HeadingPairs>
  <TitlesOfParts>
    <vt:vector size="21" baseType="lpstr">
      <vt:lpstr>Arial</vt:lpstr>
      <vt:lpstr>Calibri</vt:lpstr>
      <vt:lpstr>Calibri Light</vt:lpstr>
      <vt:lpstr>Thème Office</vt:lpstr>
      <vt:lpstr>Logiciel de simulation PC1D</vt:lpstr>
      <vt:lpstr>Présentation PowerPoint</vt:lpstr>
      <vt:lpstr>Présentation PowerPoint</vt:lpstr>
      <vt:lpstr>Aperçu du logiciel</vt:lpstr>
      <vt:lpstr>Présentation PowerPoint</vt:lpstr>
      <vt:lpstr>Les paramètres du dispositif</vt:lpstr>
      <vt:lpstr>Les paramètres du dispositif</vt:lpstr>
      <vt:lpstr>Présentation PowerPoint</vt:lpstr>
      <vt:lpstr>Présentation PowerPoint</vt:lpstr>
      <vt:lpstr>Les paramètre des régions</vt:lpstr>
      <vt:lpstr>Présentation PowerPoint</vt:lpstr>
      <vt:lpstr>Présentation PowerPoint</vt:lpstr>
      <vt:lpstr>Les Paramètres d’excitation</vt:lpstr>
      <vt:lpstr>Présentation PowerPoint</vt:lpstr>
      <vt:lpstr>Visualisation des résultats</vt:lpstr>
      <vt:lpstr>Facteur de forme FF et rendement en puissance R </vt:lpstr>
      <vt:lpstr>Facteur de forme FF et rendement en puissance 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Logiciel de simulation PC1D</dc:title>
  <dc:creator>Naim</dc:creator>
  <cp:lastModifiedBy>Naim</cp:lastModifiedBy>
  <cp:revision>8</cp:revision>
  <dcterms:created xsi:type="dcterms:W3CDTF">2019-10-14T07:28:55Z</dcterms:created>
  <dcterms:modified xsi:type="dcterms:W3CDTF">2019-10-14T19:42:04Z</dcterms:modified>
</cp:coreProperties>
</file>