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392" r:id="rId3"/>
    <p:sldId id="393" r:id="rId4"/>
    <p:sldId id="394" r:id="rId5"/>
    <p:sldId id="395" r:id="rId6"/>
    <p:sldId id="396" r:id="rId7"/>
    <p:sldId id="397" r:id="rId8"/>
    <p:sldId id="398" r:id="rId9"/>
    <p:sldId id="399" r:id="rId10"/>
    <p:sldId id="400" r:id="rId11"/>
    <p:sldId id="401" r:id="rId12"/>
    <p:sldId id="403" r:id="rId13"/>
    <p:sldId id="402" r:id="rId14"/>
    <p:sldId id="404" r:id="rId15"/>
    <p:sldId id="284"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B054A"/>
    <a:srgbClr val="CC0000"/>
    <a:srgbClr val="FF3300"/>
    <a:srgbClr val="FFCC66"/>
    <a:srgbClr val="339966"/>
    <a:srgbClr val="FFCC99"/>
    <a:srgbClr val="FFCCCC"/>
    <a:srgbClr val="FF9999"/>
    <a:srgbClr val="F3C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1756" autoAdjust="0"/>
  </p:normalViewPr>
  <p:slideViewPr>
    <p:cSldViewPr>
      <p:cViewPr varScale="1">
        <p:scale>
          <a:sx n="68" d="100"/>
          <a:sy n="68" d="100"/>
        </p:scale>
        <p:origin x="1410"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88234-87D0-4E2F-A6A8-51A3E0DC0523}" type="datetimeFigureOut">
              <a:rPr lang="fr-FR" smtClean="0"/>
              <a:pPr/>
              <a:t>16/10/2021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E7EBCF-AD37-4920-9DAF-FD8B674AC010}" type="slidenum">
              <a:rPr lang="fr-FR" smtClean="0"/>
              <a:pPr/>
              <a:t>‹N°›</a:t>
            </a:fld>
            <a:endParaRPr lang="fr-FR"/>
          </a:p>
        </p:txBody>
      </p:sp>
    </p:spTree>
    <p:extLst>
      <p:ext uri="{BB962C8B-B14F-4D97-AF65-F5344CB8AC3E}">
        <p14:creationId xmlns:p14="http://schemas.microsoft.com/office/powerpoint/2010/main" val="461038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F323D-8DB9-458F-B9F7-6EE7E53FA5D6}" type="datetimeFigureOut">
              <a:rPr lang="fr-FR" smtClean="0"/>
              <a:pPr/>
              <a:t>16/10/2021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30774-F349-462C-A2C2-2174DEAEF1E9}" type="slidenum">
              <a:rPr lang="fr-FR" smtClean="0"/>
              <a:pPr/>
              <a:t>‹N°›</a:t>
            </a:fld>
            <a:endParaRPr lang="fr-FR"/>
          </a:p>
        </p:txBody>
      </p:sp>
    </p:spTree>
    <p:extLst>
      <p:ext uri="{BB962C8B-B14F-4D97-AF65-F5344CB8AC3E}">
        <p14:creationId xmlns:p14="http://schemas.microsoft.com/office/powerpoint/2010/main" val="412144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a:t>
            </a:fld>
            <a:endParaRPr lang="fr-FR"/>
          </a:p>
        </p:txBody>
      </p:sp>
    </p:spTree>
    <p:extLst>
      <p:ext uri="{BB962C8B-B14F-4D97-AF65-F5344CB8AC3E}">
        <p14:creationId xmlns:p14="http://schemas.microsoft.com/office/powerpoint/2010/main" val="150097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2</a:t>
            </a:fld>
            <a:endParaRPr lang="fr-FR"/>
          </a:p>
        </p:txBody>
      </p:sp>
    </p:spTree>
    <p:extLst>
      <p:ext uri="{BB962C8B-B14F-4D97-AF65-F5344CB8AC3E}">
        <p14:creationId xmlns:p14="http://schemas.microsoft.com/office/powerpoint/2010/main" val="342523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15</a:t>
            </a:fld>
            <a:endParaRPr lang="fr-FR"/>
          </a:p>
        </p:txBody>
      </p:sp>
    </p:spTree>
    <p:extLst>
      <p:ext uri="{BB962C8B-B14F-4D97-AF65-F5344CB8AC3E}">
        <p14:creationId xmlns:p14="http://schemas.microsoft.com/office/powerpoint/2010/main" val="268200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21"/>
          <p:cNvGraphicFramePr>
            <a:graphicFrameLocks noChangeAspect="1"/>
          </p:cNvGraphicFramePr>
          <p:nvPr/>
        </p:nvGraphicFramePr>
        <p:xfrm>
          <a:off x="6350" y="3586163"/>
          <a:ext cx="9140825" cy="3357562"/>
        </p:xfrm>
        <a:graphic>
          <a:graphicData uri="http://schemas.openxmlformats.org/presentationml/2006/ole">
            <mc:AlternateContent xmlns:mc="http://schemas.openxmlformats.org/markup-compatibility/2006">
              <mc:Choice xmlns:v="urn:schemas-microsoft-com:vml" Requires="v">
                <p:oleObj spid="_x0000_s2466" name="Image" r:id="rId3" imgW="7034921" imgH="3530159" progId="">
                  <p:embed/>
                </p:oleObj>
              </mc:Choice>
              <mc:Fallback>
                <p:oleObj name="Image" r:id="rId3" imgW="7034921" imgH="3530159" progId="">
                  <p:embed/>
                  <p:pic>
                    <p:nvPicPr>
                      <p:cNvPr id="0" name="Object 21"/>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gray">
                      <a:xfrm>
                        <a:off x="6350" y="3586163"/>
                        <a:ext cx="9140825" cy="3357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8"/>
          <p:cNvGraphicFramePr>
            <a:graphicFrameLocks noChangeAspect="1"/>
          </p:cNvGraphicFramePr>
          <p:nvPr/>
        </p:nvGraphicFramePr>
        <p:xfrm>
          <a:off x="3175" y="0"/>
          <a:ext cx="9140825" cy="3357563"/>
        </p:xfrm>
        <a:graphic>
          <a:graphicData uri="http://schemas.openxmlformats.org/presentationml/2006/ole">
            <mc:AlternateContent xmlns:mc="http://schemas.openxmlformats.org/markup-compatibility/2006">
              <mc:Choice xmlns:v="urn:schemas-microsoft-com:vml" Requires="v">
                <p:oleObj spid="_x0000_s2467" name="Image" r:id="rId5" imgW="7034921" imgH="3530159" progId="">
                  <p:embed/>
                </p:oleObj>
              </mc:Choice>
              <mc:Fallback>
                <p:oleObj name="Image" r:id="rId5" imgW="7034921" imgH="3530159"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175" y="0"/>
                        <a:ext cx="9140825" cy="3357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p:cNvSpPr>
            <a:spLocks noChangeArrowheads="1"/>
          </p:cNvSpPr>
          <p:nvPr/>
        </p:nvSpPr>
        <p:spPr bwMode="gray">
          <a:xfrm>
            <a:off x="6350" y="1844675"/>
            <a:ext cx="9137650" cy="2808288"/>
          </a:xfrm>
          <a:prstGeom prst="rect">
            <a:avLst/>
          </a:prstGeom>
          <a:solidFill>
            <a:schemeClr val="bg1"/>
          </a:solidFill>
          <a:ln w="9525" algn="ctr">
            <a:noFill/>
            <a:miter lim="800000"/>
            <a:headEnd/>
            <a:tailEnd/>
          </a:ln>
          <a:effectLst/>
        </p:spPr>
        <p:txBody>
          <a:bodyPr wrap="none" anchor="ctr"/>
          <a:lstStyle/>
          <a:p>
            <a:pPr>
              <a:defRPr/>
            </a:pPr>
            <a:endParaRPr lang="fr-FR"/>
          </a:p>
        </p:txBody>
      </p:sp>
      <p:sp>
        <p:nvSpPr>
          <p:cNvPr id="3074" name="Rectangle 2"/>
          <p:cNvSpPr>
            <a:spLocks noGrp="1" noChangeArrowheads="1"/>
          </p:cNvSpPr>
          <p:nvPr>
            <p:ph type="ctrTitle"/>
          </p:nvPr>
        </p:nvSpPr>
        <p:spPr>
          <a:xfrm>
            <a:off x="0" y="2781300"/>
            <a:ext cx="7596188" cy="1439863"/>
          </a:xfrm>
          <a:solidFill>
            <a:schemeClr val="bg1"/>
          </a:solidFill>
        </p:spPr>
        <p:txBody>
          <a:bodyPr/>
          <a:lstStyle>
            <a:lvl1pPr algn="ctr">
              <a:defRPr sz="2800">
                <a:solidFill>
                  <a:schemeClr val="tx1"/>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bwMode="white">
          <a:xfrm>
            <a:off x="304800" y="4953000"/>
            <a:ext cx="8534400" cy="381000"/>
          </a:xfrm>
        </p:spPr>
        <p:txBody>
          <a:bodyPr/>
          <a:lstStyle>
            <a:lvl1pPr marL="0" indent="0" algn="ctr">
              <a:buFont typeface="Wingdings" pitchFamily="2" charset="2"/>
              <a:buNone/>
              <a:defRPr sz="1800" b="0">
                <a:solidFill>
                  <a:schemeClr val="bg1"/>
                </a:solidFill>
              </a:defRPr>
            </a:lvl1pPr>
          </a:lstStyle>
          <a:p>
            <a:r>
              <a:rPr lang="fr-FR" smtClean="0"/>
              <a:t>Cliquez pour modifier le style des sous-titres du masque</a:t>
            </a:r>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1EC70CB9-9BCE-4045-82A4-06BD7AE61032}" type="datetime1">
              <a:rPr lang="fr-FR" smtClean="0"/>
              <a:pPr/>
              <a:t>16/10/2021</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4450"/>
            <a:ext cx="2095500" cy="64230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4450"/>
            <a:ext cx="6134100" cy="64230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78434D13-1808-4FA5-A2D5-40DD97890F12}" type="datetime1">
              <a:rPr lang="fr-FR" smtClean="0"/>
              <a:pPr/>
              <a:t>16/10/2021</a:t>
            </a:fld>
            <a:endParaRPr lang="fr-FR"/>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382000" cy="5635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B6FA3A8D-2F98-41E9-BA21-DD72DD89B676}" type="datetime1">
              <a:rPr lang="fr-FR" smtClean="0"/>
              <a:pPr/>
              <a:t>16/10/2021</a:t>
            </a:fld>
            <a:endParaRPr lang="fr-F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BA1DFDD5-1A20-4CF0-A135-900A008DBAF8}" type="datetime1">
              <a:rPr lang="fr-FR" smtClean="0"/>
              <a:pPr/>
              <a:t>16/10/2021</a:t>
            </a:fld>
            <a:endParaRPr lang="fr-F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41F90FB0-6B4B-4EEE-A5A9-1FF26BEBDFF3}" type="datetime1">
              <a:rPr lang="fr-FR" smtClean="0"/>
              <a:pPr/>
              <a:t>16/10/2021</a:t>
            </a:fld>
            <a:endParaRPr lang="fr-F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315D7921-6955-4377-94BD-AE096C21BDA0}" type="datetime1">
              <a:rPr lang="fr-FR" smtClean="0"/>
              <a:pPr/>
              <a:t>16/10/2021</a:t>
            </a:fld>
            <a:endParaRPr lang="fr-FR"/>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8" name="Rectangle 19"/>
          <p:cNvSpPr>
            <a:spLocks noGrp="1" noChangeArrowheads="1"/>
          </p:cNvSpPr>
          <p:nvPr>
            <p:ph type="dt" sz="half" idx="11"/>
          </p:nvPr>
        </p:nvSpPr>
        <p:spPr>
          <a:ln/>
        </p:spPr>
        <p:txBody>
          <a:bodyPr/>
          <a:lstStyle>
            <a:lvl1pPr>
              <a:defRPr/>
            </a:lvl1pPr>
          </a:lstStyle>
          <a:p>
            <a:fld id="{22FEA5AC-A959-49E2-AE7B-3875110FED64}" type="datetime1">
              <a:rPr lang="fr-FR" smtClean="0"/>
              <a:pPr/>
              <a:t>16/10/2021</a:t>
            </a:fld>
            <a:endParaRPr lang="fr-F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4" name="Rectangle 19"/>
          <p:cNvSpPr>
            <a:spLocks noGrp="1" noChangeArrowheads="1"/>
          </p:cNvSpPr>
          <p:nvPr>
            <p:ph type="dt" sz="half" idx="11"/>
          </p:nvPr>
        </p:nvSpPr>
        <p:spPr>
          <a:ln/>
        </p:spPr>
        <p:txBody>
          <a:bodyPr/>
          <a:lstStyle>
            <a:lvl1pPr>
              <a:defRPr/>
            </a:lvl1pPr>
          </a:lstStyle>
          <a:p>
            <a:fld id="{7D2AA2D3-B43D-43EB-97F4-EE715F88773B}" type="datetime1">
              <a:rPr lang="fr-FR" smtClean="0"/>
              <a:pPr/>
              <a:t>16/10/2021</a:t>
            </a:fld>
            <a:endParaRPr lang="fr-F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3" name="Rectangle 19"/>
          <p:cNvSpPr>
            <a:spLocks noGrp="1" noChangeArrowheads="1"/>
          </p:cNvSpPr>
          <p:nvPr>
            <p:ph type="dt" sz="half" idx="11"/>
          </p:nvPr>
        </p:nvSpPr>
        <p:spPr>
          <a:ln/>
        </p:spPr>
        <p:txBody>
          <a:bodyPr/>
          <a:lstStyle>
            <a:lvl1pPr>
              <a:defRPr/>
            </a:lvl1pPr>
          </a:lstStyle>
          <a:p>
            <a:fld id="{665CCFE5-8502-4710-B883-275D59914CAF}" type="datetime1">
              <a:rPr lang="fr-FR" smtClean="0"/>
              <a:pPr/>
              <a:t>16/10/2021</a:t>
            </a:fld>
            <a:endParaRPr lang="fr-F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0D4E6AF-F04B-4B5A-ADAB-E4A9181E3143}" type="datetime1">
              <a:rPr lang="fr-FR" smtClean="0"/>
              <a:pPr/>
              <a:t>16/10/2021</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D462A2C-5B37-4788-AD32-5EDC9BCF7899}" type="datetime1">
              <a:rPr lang="fr-FR" smtClean="0"/>
              <a:pPr/>
              <a:t>16/10/2021</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6524625"/>
            <a:ext cx="9144000" cy="333375"/>
          </a:xfrm>
          <a:prstGeom prst="rect">
            <a:avLst/>
          </a:prstGeom>
          <a:solidFill>
            <a:schemeClr val="bg2"/>
          </a:solidFill>
          <a:ln w="9525">
            <a:noFill/>
            <a:miter lim="800000"/>
            <a:headEnd/>
            <a:tailEnd/>
          </a:ln>
          <a:effectLst/>
        </p:spPr>
        <p:txBody>
          <a:bodyPr wrap="none" anchor="ctr"/>
          <a:lstStyle/>
          <a:p>
            <a:pPr>
              <a:defRPr/>
            </a:pPr>
            <a:endParaRPr lang="fr-FR"/>
          </a:p>
        </p:txBody>
      </p:sp>
      <p:graphicFrame>
        <p:nvGraphicFramePr>
          <p:cNvPr id="1026" name="Object 16"/>
          <p:cNvGraphicFramePr>
            <a:graphicFrameLocks noChangeAspect="1"/>
          </p:cNvGraphicFramePr>
          <p:nvPr/>
        </p:nvGraphicFramePr>
        <p:xfrm>
          <a:off x="0" y="-12700"/>
          <a:ext cx="9144000" cy="736600"/>
        </p:xfrm>
        <a:graphic>
          <a:graphicData uri="http://schemas.openxmlformats.org/presentationml/2006/ole">
            <mc:AlternateContent xmlns:mc="http://schemas.openxmlformats.org/markup-compatibility/2006">
              <mc:Choice xmlns:v="urn:schemas-microsoft-com:vml" Requires="v">
                <p:oleObj spid="_x0000_s1234" name="Image" r:id="rId15" imgW="6844444" imgH="736248" progId="">
                  <p:embed/>
                </p:oleObj>
              </mc:Choice>
              <mc:Fallback>
                <p:oleObj name="Image" r:id="rId15" imgW="6844444" imgH="736248" progId="">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700"/>
                        <a:ext cx="9144000" cy="736600"/>
                      </a:xfrm>
                      <a:prstGeom prst="rect">
                        <a:avLst/>
                      </a:prstGeom>
                      <a:noFill/>
                      <a:ln>
                        <a:noFill/>
                      </a:ln>
                      <a:effectLst/>
                      <a:extLst>
                        <a:ext uri="{909E8E84-426E-40DD-AFC4-6F175D3DCCD1}">
                          <a14:hiddenFill xmlns:a14="http://schemas.microsoft.com/office/drawing/2010/main">
                            <a:solidFill>
                              <a:srgbClr val="399D72"/>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9" name="Rectangle 3"/>
          <p:cNvSpPr>
            <a:spLocks noGrp="1" noChangeArrowheads="1"/>
          </p:cNvSpPr>
          <p:nvPr>
            <p:ph type="body" idx="1"/>
          </p:nvPr>
        </p:nvSpPr>
        <p:spPr bwMode="auto">
          <a:xfrm>
            <a:off x="457200" y="908050"/>
            <a:ext cx="8229600" cy="555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027988" y="6553200"/>
            <a:ext cx="10080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mn-lt"/>
              </a:defRPr>
            </a:lvl1pPr>
          </a:lstStyle>
          <a:p>
            <a:fld id="{EBEAC074-9B23-4764-AAD9-173741C63EFD}" type="slidenum">
              <a:rPr lang="fr-FR" smtClean="0"/>
              <a:pPr/>
              <a:t>‹N°›</a:t>
            </a:fld>
            <a:endParaRPr lang="fr-FR"/>
          </a:p>
        </p:txBody>
      </p:sp>
      <p:sp>
        <p:nvSpPr>
          <p:cNvPr id="1031" name="Rectangle 2"/>
          <p:cNvSpPr>
            <a:spLocks noGrp="1" noChangeArrowheads="1"/>
          </p:cNvSpPr>
          <p:nvPr>
            <p:ph type="title"/>
          </p:nvPr>
        </p:nvSpPr>
        <p:spPr bwMode="white">
          <a:xfrm>
            <a:off x="457200" y="44450"/>
            <a:ext cx="8382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cxnSp>
        <p:nvCxnSpPr>
          <p:cNvPr id="1032" name="AutoShape 18"/>
          <p:cNvCxnSpPr>
            <a:cxnSpLocks noChangeShapeType="1"/>
            <a:stCxn id="1030" idx="3"/>
            <a:endCxn id="1030" idx="3"/>
          </p:cNvCxnSpPr>
          <p:nvPr/>
        </p:nvCxnSpPr>
        <p:spPr bwMode="auto">
          <a:xfrm>
            <a:off x="9036050" y="6705600"/>
            <a:ext cx="0" cy="0"/>
          </a:xfrm>
          <a:prstGeom prst="straightConnector1">
            <a:avLst/>
          </a:prstGeom>
          <a:noFill/>
          <a:ln w="9525">
            <a:solidFill>
              <a:schemeClr val="tx1"/>
            </a:solidFill>
            <a:round/>
            <a:headEnd/>
            <a:tailEnd type="triangle" w="med" len="med"/>
          </a:ln>
        </p:spPr>
      </p:cxnSp>
      <p:sp>
        <p:nvSpPr>
          <p:cNvPr id="1043" name="Rectangle 19"/>
          <p:cNvSpPr>
            <a:spLocks noGrp="1" noChangeArrowheads="1"/>
          </p:cNvSpPr>
          <p:nvPr>
            <p:ph type="dt" sz="half" idx="2"/>
          </p:nvPr>
        </p:nvSpPr>
        <p:spPr bwMode="auto">
          <a:xfrm>
            <a:off x="457200" y="6553200"/>
            <a:ext cx="25304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mn-lt"/>
              </a:defRPr>
            </a:lvl1pPr>
          </a:lstStyle>
          <a:p>
            <a:fld id="{FE5F509C-18EC-4DA6-95B2-1DFD8B648153}" type="datetime1">
              <a:rPr lang="fr-FR" smtClean="0"/>
              <a:pPr/>
              <a:t>16/10/2021</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over dir="r"/>
  </p:transition>
  <p:timing>
    <p:tnLst>
      <p:par>
        <p:cTn id="1" dur="indefinite" restart="never" nodeType="tmRoot"/>
      </p:par>
    </p:tnLst>
  </p:timing>
  <p:hf hdr="0" ftr="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95736" y="6165304"/>
            <a:ext cx="4786346" cy="357190"/>
          </a:xfrm>
        </p:spPr>
        <p:txBody>
          <a:bodyPr/>
          <a:lstStyle/>
          <a:p>
            <a:r>
              <a:rPr lang="fr-FR" sz="1600" b="1" dirty="0" smtClean="0">
                <a:solidFill>
                  <a:srgbClr val="002060"/>
                </a:solidFill>
                <a:latin typeface="Constantia" pitchFamily="18" charset="0"/>
              </a:rPr>
              <a:t>Option: SI</a:t>
            </a:r>
            <a:endParaRPr lang="fr-FR" sz="1600" b="1" dirty="0">
              <a:solidFill>
                <a:srgbClr val="002060"/>
              </a:solidFill>
              <a:latin typeface="Constantia" pitchFamily="18" charset="0"/>
            </a:endParaRPr>
          </a:p>
        </p:txBody>
      </p:sp>
      <p:sp>
        <p:nvSpPr>
          <p:cNvPr id="4" name="Text Box 12"/>
          <p:cNvSpPr txBox="1">
            <a:spLocks noChangeArrowheads="1"/>
          </p:cNvSpPr>
          <p:nvPr/>
        </p:nvSpPr>
        <p:spPr bwMode="auto">
          <a:xfrm>
            <a:off x="539552" y="0"/>
            <a:ext cx="8143902" cy="1529978"/>
          </a:xfrm>
          <a:prstGeom prst="rect">
            <a:avLst/>
          </a:prstGeom>
          <a:noFill/>
          <a:ln w="38100">
            <a:noFill/>
            <a:miter lim="800000"/>
            <a:headEnd/>
            <a:tailEnd/>
          </a:ln>
        </p:spPr>
        <p:txBody>
          <a:bodyPr anchor="b"/>
          <a:lstStyle/>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a:solidFill>
                <a:srgbClr val="FFFF00"/>
              </a:solidFill>
              <a:latin typeface="Lucida Fax" pitchFamily="18" charset="0"/>
            </a:endParaRPr>
          </a:p>
        </p:txBody>
      </p:sp>
      <p:sp>
        <p:nvSpPr>
          <p:cNvPr id="5" name="Sous-titre 8"/>
          <p:cNvSpPr txBox="1">
            <a:spLocks/>
          </p:cNvSpPr>
          <p:nvPr/>
        </p:nvSpPr>
        <p:spPr bwMode="white">
          <a:xfrm>
            <a:off x="0" y="4821512"/>
            <a:ext cx="8534400" cy="1343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Cours troisième année</a:t>
            </a:r>
            <a:r>
              <a:rPr kumimoji="0" lang="fr-FR" sz="1800" b="1" i="0" u="none" strike="noStrike" kern="0" cap="none" spc="0" normalizeH="0" noProof="0" dirty="0" smtClean="0">
                <a:ln>
                  <a:noFill/>
                </a:ln>
                <a:solidFill>
                  <a:srgbClr val="002060"/>
                </a:solidFill>
                <a:effectLst/>
                <a:uLnTx/>
                <a:uFillTx/>
                <a:latin typeface="Constantia" pitchFamily="18" charset="0"/>
              </a:rPr>
              <a:t> licence </a:t>
            </a:r>
            <a:r>
              <a:rPr kumimoji="0" lang="fr-FR" sz="1800" b="1" i="0" u="none" strike="noStrike" kern="0" cap="none" spc="0" normalizeH="0" baseline="0" noProof="0" dirty="0" smtClean="0">
                <a:ln>
                  <a:noFill/>
                </a:ln>
                <a:solidFill>
                  <a:srgbClr val="002060"/>
                </a:solidFill>
                <a:effectLst/>
                <a:uLnTx/>
                <a:uFillTx/>
                <a:latin typeface="Constantia" pitchFamily="18" charset="0"/>
              </a:rPr>
              <a:t> </a:t>
            </a: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Présenté par </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Yachba</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Khadidja</a:t>
            </a:r>
            <a:endParaRPr lang="fr-FR" b="1" kern="0" dirty="0" smtClean="0">
              <a:solidFill>
                <a:srgbClr val="002060"/>
              </a:solidFill>
              <a:latin typeface="Constantia" pitchFamily="18" charset="0"/>
            </a:endParaRP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Spécialité : Informatique</a:t>
            </a:r>
          </a:p>
          <a:p>
            <a:pPr lvl="0" algn="just" fontAlgn="base">
              <a:spcAft>
                <a:spcPct val="0"/>
              </a:spcAft>
              <a:buClr>
                <a:schemeClr val="hlink"/>
              </a:buClr>
              <a:defRPr/>
            </a:pPr>
            <a:endParaRPr kumimoji="0" lang="fr-FR" sz="1800" b="0" i="0" u="none" strike="noStrike" kern="0" cap="none" spc="0" normalizeH="0" baseline="0" noProof="0" dirty="0" smtClean="0">
              <a:ln>
                <a:noFill/>
              </a:ln>
              <a:solidFill>
                <a:srgbClr val="002060"/>
              </a:solidFill>
              <a:effectLst/>
              <a:uLnTx/>
              <a:uFillTx/>
              <a:latin typeface="Constantia" pitchFamily="18" charset="0"/>
            </a:endParaRPr>
          </a:p>
          <a:p>
            <a:pPr lvl="0" algn="just" fontAlgn="base">
              <a:spcAft>
                <a:spcPct val="0"/>
              </a:spcAft>
              <a:buClr>
                <a:schemeClr val="hlink"/>
              </a:buClr>
              <a:defRPr/>
            </a:pPr>
            <a:r>
              <a:rPr lang="fr-FR" b="1" kern="0" dirty="0" smtClean="0">
                <a:solidFill>
                  <a:srgbClr val="002060"/>
                </a:solidFill>
                <a:latin typeface="Constantia" pitchFamily="18" charset="0"/>
              </a:rPr>
              <a:t> </a:t>
            </a:r>
            <a:endParaRPr kumimoji="0" lang="fr-FR" sz="1800" i="0" u="none" strike="noStrike" kern="0" cap="none" spc="0" normalizeH="0" baseline="0" noProof="0" dirty="0" smtClean="0">
              <a:ln>
                <a:noFill/>
              </a:ln>
              <a:solidFill>
                <a:srgbClr val="002060"/>
              </a:solidFill>
              <a:effectLst/>
              <a:uLnTx/>
              <a:uFillTx/>
              <a:latin typeface="Constantia"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fr-FR" sz="1800" b="0" i="0" u="none" strike="noStrike" kern="0" cap="none" spc="0" normalizeH="0" baseline="0" noProof="0" dirty="0">
              <a:ln>
                <a:noFill/>
              </a:ln>
              <a:solidFill>
                <a:srgbClr val="002060"/>
              </a:solidFill>
              <a:effectLst/>
              <a:uLnTx/>
              <a:uFillTx/>
              <a:latin typeface="Lucida Fax" pitchFamily="18" charset="0"/>
            </a:endParaRPr>
          </a:p>
        </p:txBody>
      </p:sp>
      <p:sp>
        <p:nvSpPr>
          <p:cNvPr id="7" name="Rectangle 6"/>
          <p:cNvSpPr/>
          <p:nvPr/>
        </p:nvSpPr>
        <p:spPr bwMode="auto">
          <a:xfrm>
            <a:off x="357158" y="2643182"/>
            <a:ext cx="8572528" cy="15716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4000" b="1" dirty="0" smtClean="0">
                <a:solidFill>
                  <a:schemeClr val="tx2"/>
                </a:solidFill>
                <a:latin typeface="Comic Sans MS" panose="030F0702030302020204" pitchFamily="66" charset="0"/>
              </a:rPr>
              <a:t>Compilation</a:t>
            </a:r>
          </a:p>
          <a:p>
            <a:pPr algn="ctr"/>
            <a:r>
              <a:rPr lang="fr-FR" sz="4000" b="1" i="1" dirty="0">
                <a:solidFill>
                  <a:schemeClr val="tx2"/>
                </a:solidFill>
                <a:latin typeface="Comic Sans MS" panose="030F0702030302020204" pitchFamily="66" charset="0"/>
              </a:rPr>
              <a:t>ANALYSE LEXICALE</a:t>
            </a:r>
            <a:endParaRPr kumimoji="0" lang="fr-FR" sz="4000" b="1" u="none" strike="noStrike" cap="none" normalizeH="0" baseline="0" dirty="0" smtClean="0">
              <a:ln>
                <a:noFill/>
              </a:ln>
              <a:solidFill>
                <a:schemeClr val="tx2"/>
              </a:solidFill>
              <a:effectLst/>
              <a:latin typeface="Comic Sans MS" panose="030F0702030302020204" pitchFamily="66" charset="0"/>
            </a:endParaRPr>
          </a:p>
        </p:txBody>
      </p:sp>
      <p:sp>
        <p:nvSpPr>
          <p:cNvPr id="9" name="ZoneTexte 8"/>
          <p:cNvSpPr txBox="1"/>
          <p:nvPr/>
        </p:nvSpPr>
        <p:spPr>
          <a:xfrm>
            <a:off x="2000216" y="-5700"/>
            <a:ext cx="5286412" cy="1846659"/>
          </a:xfrm>
          <a:prstGeom prst="rect">
            <a:avLst/>
          </a:prstGeom>
          <a:solidFill>
            <a:schemeClr val="bg1"/>
          </a:solidFill>
        </p:spPr>
        <p:txBody>
          <a:bodyPr wrap="square" rtlCol="0">
            <a:spAutoFit/>
          </a:bodyPr>
          <a:lstStyle/>
          <a:p>
            <a:pPr algn="ctr"/>
            <a:r>
              <a:rPr lang="fr-FR" sz="1600" b="1" dirty="0" smtClean="0">
                <a:solidFill>
                  <a:schemeClr val="tx2"/>
                </a:solidFill>
                <a:latin typeface="Cambria" pitchFamily="18" charset="0"/>
              </a:rPr>
              <a:t>faculté  des Sciences  et Technologies</a:t>
            </a: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r>
              <a:rPr lang="fr-FR" sz="1600" b="1" dirty="0" smtClean="0">
                <a:solidFill>
                  <a:schemeClr val="tx2"/>
                </a:solidFill>
                <a:latin typeface="Cambria" pitchFamily="18" charset="0"/>
              </a:rPr>
              <a:t>Département d’informatique</a:t>
            </a:r>
          </a:p>
          <a:p>
            <a:endParaRPr lang="fr-FR" sz="1600" b="1" dirty="0" smtClean="0">
              <a:solidFill>
                <a:schemeClr val="tx2"/>
              </a:solidFill>
              <a:latin typeface="Cambria" pitchFamily="18" charset="0"/>
            </a:endParaRPr>
          </a:p>
          <a:p>
            <a:endParaRPr lang="fr-FR" dirty="0">
              <a:solidFill>
                <a:schemeClr val="tx2"/>
              </a:solidFill>
              <a:latin typeface="Cambria" pitchFamily="18" charset="0"/>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627784" cy="2042188"/>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1069" y="-5700"/>
            <a:ext cx="2512931" cy="1976986"/>
          </a:xfrm>
          <a:prstGeom prst="rect">
            <a:avLst/>
          </a:prstGeom>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Comic Sans MS" panose="030F0702030302020204" pitchFamily="66" charset="0"/>
              </a:rPr>
              <a:t>Exemple </a:t>
            </a:r>
            <a:endParaRPr lang="fr-FR" dirty="0">
              <a:latin typeface="Comic Sans MS" panose="030F0702030302020204" pitchFamily="66" charset="0"/>
            </a:endParaRPr>
          </a:p>
        </p:txBody>
      </p:sp>
      <p:sp>
        <p:nvSpPr>
          <p:cNvPr id="3" name="Espace réservé du contenu 2"/>
          <p:cNvSpPr>
            <a:spLocks noGrp="1"/>
          </p:cNvSpPr>
          <p:nvPr>
            <p:ph idx="1"/>
          </p:nvPr>
        </p:nvSpPr>
        <p:spPr>
          <a:xfrm>
            <a:off x="323528" y="908050"/>
            <a:ext cx="8712522" cy="5559425"/>
          </a:xfrm>
        </p:spPr>
        <p:txBody>
          <a:bodyPr/>
          <a:lstStyle/>
          <a:p>
            <a:r>
              <a:rPr lang="fr-FR" sz="2400" b="0" dirty="0" smtClean="0">
                <a:solidFill>
                  <a:schemeClr val="tx2"/>
                </a:solidFill>
                <a:latin typeface="Comic Sans MS" panose="030F0702030302020204" pitchFamily="66" charset="0"/>
              </a:rPr>
              <a:t>Pour </a:t>
            </a:r>
            <a:r>
              <a:rPr lang="fr-FR" sz="2400" b="0" dirty="0">
                <a:solidFill>
                  <a:schemeClr val="tx2"/>
                </a:solidFill>
                <a:latin typeface="Comic Sans MS" panose="030F0702030302020204" pitchFamily="66" charset="0"/>
              </a:rPr>
              <a:t>chacune des expressions régulières r</a:t>
            </a:r>
            <a:r>
              <a:rPr lang="fr-FR" sz="2400" b="0" baseline="-25000" dirty="0">
                <a:solidFill>
                  <a:schemeClr val="tx2"/>
                </a:solidFill>
                <a:latin typeface="Comic Sans MS" panose="030F0702030302020204" pitchFamily="66" charset="0"/>
              </a:rPr>
              <a:t>i</a:t>
            </a:r>
            <a:r>
              <a:rPr lang="fr-FR" sz="2400" b="0" dirty="0">
                <a:solidFill>
                  <a:schemeClr val="tx2"/>
                </a:solidFill>
                <a:latin typeface="Comic Sans MS" panose="030F0702030302020204" pitchFamily="66" charset="0"/>
              </a:rPr>
              <a:t> suivantes, on souhaite déterminer le langage dénoté par r</a:t>
            </a:r>
            <a:r>
              <a:rPr lang="fr-FR" sz="2400" b="0" baseline="-25000" dirty="0">
                <a:solidFill>
                  <a:schemeClr val="tx2"/>
                </a:solidFill>
                <a:latin typeface="Comic Sans MS" panose="030F0702030302020204" pitchFamily="66" charset="0"/>
              </a:rPr>
              <a:t>i</a:t>
            </a:r>
            <a:r>
              <a:rPr lang="fr-FR" sz="2400" b="0" dirty="0" smtClean="0">
                <a:solidFill>
                  <a:schemeClr val="tx2"/>
                </a:solidFill>
                <a:latin typeface="Comic Sans MS" panose="030F0702030302020204" pitchFamily="66" charset="0"/>
              </a:rPr>
              <a:t>.</a:t>
            </a:r>
            <a:endParaRPr lang="fr-FR" sz="2400" b="0" dirty="0">
              <a:solidFill>
                <a:schemeClr val="tx2"/>
              </a:solidFill>
              <a:latin typeface="Comic Sans MS" panose="030F0702030302020204" pitchFamily="66" charset="0"/>
            </a:endParaRPr>
          </a:p>
          <a:p>
            <a:r>
              <a:rPr lang="fr-FR" sz="2400" dirty="0">
                <a:solidFill>
                  <a:schemeClr val="tx2"/>
                </a:solidFill>
                <a:latin typeface="Comic Sans MS" panose="030F0702030302020204" pitchFamily="66" charset="0"/>
              </a:rPr>
              <a:t>r1 = (a/b)(a/b)</a:t>
            </a:r>
          </a:p>
          <a:p>
            <a:r>
              <a:rPr lang="fr-FR" sz="2400" dirty="0">
                <a:solidFill>
                  <a:schemeClr val="tx2"/>
                </a:solidFill>
                <a:latin typeface="Comic Sans MS" panose="030F0702030302020204" pitchFamily="66" charset="0"/>
              </a:rPr>
              <a:t>r2 = (a/b)</a:t>
            </a:r>
            <a:r>
              <a:rPr lang="fr-FR" sz="2400" baseline="30000" dirty="0">
                <a:solidFill>
                  <a:schemeClr val="tx2"/>
                </a:solidFill>
                <a:latin typeface="Comic Sans MS" panose="030F0702030302020204" pitchFamily="66" charset="0"/>
              </a:rPr>
              <a:t>*</a:t>
            </a:r>
            <a:endParaRPr lang="fr-FR" sz="2400" dirty="0">
              <a:solidFill>
                <a:schemeClr val="tx2"/>
              </a:solidFill>
              <a:latin typeface="Comic Sans MS" panose="030F0702030302020204" pitchFamily="66" charset="0"/>
            </a:endParaRPr>
          </a:p>
          <a:p>
            <a:r>
              <a:rPr lang="fr-FR" sz="2400" dirty="0">
                <a:latin typeface="Comic Sans MS" panose="030F0702030302020204" pitchFamily="66" charset="0"/>
              </a:rPr>
              <a:t>Chaque langage dénoté par r</a:t>
            </a:r>
            <a:r>
              <a:rPr lang="fr-FR" sz="2400" baseline="-25000" dirty="0">
                <a:latin typeface="Comic Sans MS" panose="030F0702030302020204" pitchFamily="66" charset="0"/>
              </a:rPr>
              <a:t>i</a:t>
            </a:r>
            <a:r>
              <a:rPr lang="fr-FR" sz="2400" dirty="0">
                <a:latin typeface="Comic Sans MS" panose="030F0702030302020204" pitchFamily="66" charset="0"/>
              </a:rPr>
              <a:t> est noté L(r</a:t>
            </a:r>
            <a:r>
              <a:rPr lang="fr-FR" sz="2400" baseline="-25000" dirty="0">
                <a:latin typeface="Comic Sans MS" panose="030F0702030302020204" pitchFamily="66" charset="0"/>
              </a:rPr>
              <a:t>i</a:t>
            </a:r>
            <a:r>
              <a:rPr lang="fr-FR" sz="2400" dirty="0" smtClean="0">
                <a:latin typeface="Comic Sans MS" panose="030F0702030302020204" pitchFamily="66" charset="0"/>
              </a:rPr>
              <a:t>)</a:t>
            </a:r>
            <a:endParaRPr lang="fr-FR" sz="2400" dirty="0">
              <a:latin typeface="Comic Sans MS" panose="030F0702030302020204" pitchFamily="66" charset="0"/>
            </a:endParaRPr>
          </a:p>
          <a:p>
            <a:r>
              <a:rPr lang="fr-FR" sz="2400" b="0" dirty="0">
                <a:solidFill>
                  <a:schemeClr val="tx2"/>
                </a:solidFill>
                <a:latin typeface="Comic Sans MS" panose="030F0702030302020204" pitchFamily="66" charset="0"/>
              </a:rPr>
              <a:t>L(r1) = {</a:t>
            </a:r>
            <a:r>
              <a:rPr lang="fr-FR" sz="2400" b="0" dirty="0" err="1">
                <a:solidFill>
                  <a:schemeClr val="tx2"/>
                </a:solidFill>
                <a:latin typeface="Comic Sans MS" panose="030F0702030302020204" pitchFamily="66" charset="0"/>
              </a:rPr>
              <a:t>aa</a:t>
            </a:r>
            <a:r>
              <a:rPr lang="fr-FR" sz="2400" b="0" dirty="0">
                <a:solidFill>
                  <a:schemeClr val="tx2"/>
                </a:solidFill>
                <a:latin typeface="Comic Sans MS" panose="030F0702030302020204" pitchFamily="66" charset="0"/>
              </a:rPr>
              <a:t>, ab, </a:t>
            </a:r>
            <a:r>
              <a:rPr lang="fr-FR" sz="2400" b="0" dirty="0" err="1">
                <a:solidFill>
                  <a:schemeClr val="tx2"/>
                </a:solidFill>
                <a:latin typeface="Comic Sans MS" panose="030F0702030302020204" pitchFamily="66" charset="0"/>
              </a:rPr>
              <a:t>ba</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bb</a:t>
            </a:r>
            <a:r>
              <a:rPr lang="fr-FR" sz="2400" b="0" dirty="0" smtClean="0">
                <a:solidFill>
                  <a:schemeClr val="tx2"/>
                </a:solidFill>
                <a:latin typeface="Comic Sans MS" panose="030F0702030302020204" pitchFamily="66" charset="0"/>
              </a:rPr>
              <a:t>}</a:t>
            </a:r>
            <a:r>
              <a:rPr lang="fr-FR" sz="2400" b="0" dirty="0">
                <a:solidFill>
                  <a:schemeClr val="tx2"/>
                </a:solidFill>
                <a:latin typeface="Comic Sans MS" panose="030F0702030302020204" pitchFamily="66" charset="0"/>
              </a:rPr>
              <a:t> </a:t>
            </a:r>
          </a:p>
          <a:p>
            <a:r>
              <a:rPr lang="fr-FR" sz="2400" b="0" dirty="0">
                <a:solidFill>
                  <a:schemeClr val="tx2"/>
                </a:solidFill>
                <a:latin typeface="Comic Sans MS" panose="030F0702030302020204" pitchFamily="66" charset="0"/>
              </a:rPr>
              <a:t>L(r2) = {ε, a, </a:t>
            </a:r>
            <a:r>
              <a:rPr lang="fr-FR" sz="2400" b="0" dirty="0" err="1">
                <a:solidFill>
                  <a:schemeClr val="tx2"/>
                </a:solidFill>
                <a:latin typeface="Comic Sans MS" panose="030F0702030302020204" pitchFamily="66" charset="0"/>
              </a:rPr>
              <a:t>aa</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aaa</a:t>
            </a:r>
            <a:r>
              <a:rPr lang="fr-FR" sz="2400" b="0" dirty="0">
                <a:solidFill>
                  <a:schemeClr val="tx2"/>
                </a:solidFill>
                <a:latin typeface="Comic Sans MS" panose="030F0702030302020204" pitchFamily="66" charset="0"/>
              </a:rPr>
              <a:t>, …., b, </a:t>
            </a:r>
            <a:r>
              <a:rPr lang="fr-FR" sz="2400" b="0" dirty="0" err="1">
                <a:solidFill>
                  <a:schemeClr val="tx2"/>
                </a:solidFill>
                <a:latin typeface="Comic Sans MS" panose="030F0702030302020204" pitchFamily="66" charset="0"/>
              </a:rPr>
              <a:t>bb</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bbb</a:t>
            </a:r>
            <a:r>
              <a:rPr lang="fr-FR" sz="2400" b="0" dirty="0">
                <a:solidFill>
                  <a:schemeClr val="tx2"/>
                </a:solidFill>
                <a:latin typeface="Comic Sans MS" panose="030F0702030302020204" pitchFamily="66" charset="0"/>
              </a:rPr>
              <a:t>, …, ab, </a:t>
            </a:r>
            <a:r>
              <a:rPr lang="fr-FR" sz="2400" b="0" dirty="0" err="1">
                <a:solidFill>
                  <a:schemeClr val="tx2"/>
                </a:solidFill>
                <a:latin typeface="Comic Sans MS" panose="030F0702030302020204" pitchFamily="66" charset="0"/>
              </a:rPr>
              <a:t>aab</a:t>
            </a:r>
            <a:r>
              <a:rPr lang="fr-FR" sz="2400" b="0" dirty="0">
                <a:solidFill>
                  <a:schemeClr val="tx2"/>
                </a:solidFill>
                <a:latin typeface="Comic Sans MS" panose="030F0702030302020204" pitchFamily="66" charset="0"/>
              </a:rPr>
              <a:t>, …, </a:t>
            </a:r>
            <a:r>
              <a:rPr lang="fr-FR" sz="2400" b="0" dirty="0" err="1">
                <a:solidFill>
                  <a:schemeClr val="tx2"/>
                </a:solidFill>
                <a:latin typeface="Comic Sans MS" panose="030F0702030302020204" pitchFamily="66" charset="0"/>
              </a:rPr>
              <a:t>abb</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abbb</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ba</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bba</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bbaa</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aba</a:t>
            </a:r>
            <a:r>
              <a:rPr lang="fr-FR" sz="2400" b="0" dirty="0">
                <a:solidFill>
                  <a:schemeClr val="tx2"/>
                </a:solidFill>
                <a:latin typeface="Comic Sans MS" panose="030F0702030302020204" pitchFamily="66" charset="0"/>
              </a:rPr>
              <a:t>, …}. C’est l’ensemble </a:t>
            </a:r>
            <a:r>
              <a:rPr lang="fr-FR" sz="2400" b="0" dirty="0" smtClean="0">
                <a:solidFill>
                  <a:schemeClr val="tx2"/>
                </a:solidFill>
                <a:latin typeface="Comic Sans MS" panose="030F0702030302020204" pitchFamily="66" charset="0"/>
              </a:rPr>
              <a:t>de</a:t>
            </a:r>
            <a:endParaRPr lang="fr-FR" sz="2400" b="0" dirty="0">
              <a:solidFill>
                <a:schemeClr val="tx2"/>
              </a:solidFill>
              <a:latin typeface="Comic Sans MS" panose="030F0702030302020204" pitchFamily="66" charset="0"/>
            </a:endParaRPr>
          </a:p>
          <a:p>
            <a:r>
              <a:rPr lang="fr-FR" sz="2400" b="0" dirty="0">
                <a:solidFill>
                  <a:schemeClr val="tx2"/>
                </a:solidFill>
                <a:latin typeface="Comic Sans MS" panose="030F0702030302020204" pitchFamily="66" charset="0"/>
              </a:rPr>
              <a:t>toutes les chaînes composées d’un nombre quelconque de a et d’un nombre quelconque de b.</a:t>
            </a:r>
          </a:p>
          <a:p>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Tree>
    <p:extLst>
      <p:ext uri="{BB962C8B-B14F-4D97-AF65-F5344CB8AC3E}">
        <p14:creationId xmlns:p14="http://schemas.microsoft.com/office/powerpoint/2010/main" val="779545038"/>
      </p:ext>
    </p:extLst>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a:r>
              <a:rPr lang="fr-FR" b="1" dirty="0" smtClean="0">
                <a:latin typeface="Comic Sans MS" panose="030F0702030302020204" pitchFamily="66" charset="0"/>
                <a:ea typeface="Tahoma" panose="020B0604030504040204" pitchFamily="34" charset="0"/>
                <a:cs typeface="Arial" panose="020B0604020202020204" pitchFamily="34" charset="0"/>
              </a:rPr>
              <a:t/>
            </a:r>
            <a:br>
              <a:rPr lang="fr-FR" b="1" dirty="0" smtClean="0">
                <a:latin typeface="Comic Sans MS" panose="030F0702030302020204" pitchFamily="66" charset="0"/>
                <a:ea typeface="Tahoma" panose="020B0604030504040204" pitchFamily="34" charset="0"/>
                <a:cs typeface="Arial" panose="020B0604020202020204" pitchFamily="34" charset="0"/>
              </a:rPr>
            </a:br>
            <a:r>
              <a:rPr lang="fr-FR" b="1" dirty="0" smtClean="0">
                <a:latin typeface="Comic Sans MS" panose="030F0702030302020204" pitchFamily="66" charset="0"/>
                <a:ea typeface="Tahoma" panose="020B0604030504040204" pitchFamily="34" charset="0"/>
                <a:cs typeface="Arial" panose="020B0604020202020204" pitchFamily="34" charset="0"/>
              </a:rPr>
              <a:t>Exemple </a:t>
            </a:r>
            <a:r>
              <a:rPr lang="fr-FR" b="1" dirty="0">
                <a:latin typeface="Comic Sans MS" panose="030F0702030302020204" pitchFamily="66" charset="0"/>
                <a:ea typeface="Tahoma" panose="020B0604030504040204" pitchFamily="34" charset="0"/>
                <a:cs typeface="Arial" panose="020B0604020202020204" pitchFamily="34" charset="0"/>
              </a:rPr>
              <a:t>2</a:t>
            </a:r>
            <a:r>
              <a:rPr lang="fr-FR" sz="2400" dirty="0">
                <a:solidFill>
                  <a:schemeClr val="tx1"/>
                </a:solidFill>
                <a:latin typeface="Arial" panose="020B0604020202020204" pitchFamily="34" charset="0"/>
              </a:rPr>
              <a:t/>
            </a:r>
            <a:br>
              <a:rPr lang="fr-FR" sz="2400" dirty="0">
                <a:solidFill>
                  <a:schemeClr val="tx1"/>
                </a:solidFill>
                <a:latin typeface="Arial" panose="020B0604020202020204" pitchFamily="34" charset="0"/>
              </a:rPr>
            </a:b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938001047"/>
              </p:ext>
            </p:extLst>
          </p:nvPr>
        </p:nvGraphicFramePr>
        <p:xfrm>
          <a:off x="457200" y="3429000"/>
          <a:ext cx="8507288" cy="1800200"/>
        </p:xfrm>
        <a:graphic>
          <a:graphicData uri="http://schemas.openxmlformats.org/drawingml/2006/table">
            <a:tbl>
              <a:tblPr>
                <a:tableStyleId>{5C22544A-7EE6-4342-B048-85BDC9FD1C3A}</a:tableStyleId>
              </a:tblPr>
              <a:tblGrid>
                <a:gridCol w="214923"/>
                <a:gridCol w="3662431"/>
                <a:gridCol w="1218597"/>
                <a:gridCol w="1107081"/>
                <a:gridCol w="2304256"/>
              </a:tblGrid>
              <a:tr h="356643">
                <a:tc>
                  <a:txBody>
                    <a:bodyPr/>
                    <a:lstStyle/>
                    <a:p>
                      <a:pPr>
                        <a:spcAft>
                          <a:spcPts val="0"/>
                        </a:spcAft>
                      </a:pPr>
                      <a:r>
                        <a:rPr lang="fr-FR" sz="1000" dirty="0">
                          <a:effectLst/>
                        </a:rPr>
                        <a:t>•</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88900">
                        <a:spcAft>
                          <a:spcPts val="0"/>
                        </a:spcAft>
                      </a:pPr>
                      <a:r>
                        <a:rPr lang="fr-FR" sz="1200" dirty="0">
                          <a:effectLst/>
                          <a:latin typeface="Comic Sans MS" panose="030F0702030302020204" pitchFamily="66" charset="0"/>
                        </a:rPr>
                        <a:t>lettre = A/B/…/Z/a/b/…/z</a:t>
                      </a:r>
                      <a:endParaRPr lang="fr-FR" sz="1200" dirty="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fr-FR" sz="1200">
                          <a:effectLst/>
                          <a:latin typeface="Comic Sans MS" panose="030F0702030302020204" pitchFamily="66" charset="0"/>
                        </a:rPr>
                        <a:t>ou bien</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marL="241300">
                        <a:spcAft>
                          <a:spcPts val="0"/>
                        </a:spcAft>
                      </a:pPr>
                      <a:r>
                        <a:rPr lang="fr-FR" sz="1200">
                          <a:effectLst/>
                          <a:latin typeface="Comic Sans MS" panose="030F0702030302020204" pitchFamily="66" charset="0"/>
                        </a:rPr>
                        <a:t>[A-Za-z]</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fr-FR" sz="1200">
                          <a:effectLst/>
                          <a:latin typeface="Comic Sans MS" panose="030F0702030302020204" pitchFamily="66" charset="0"/>
                        </a:rPr>
                        <a:t> </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r>
              <a:tr h="679321">
                <a:tc>
                  <a:txBody>
                    <a:bodyPr/>
                    <a:lstStyle/>
                    <a:p>
                      <a:pPr>
                        <a:spcAft>
                          <a:spcPts val="0"/>
                        </a:spcAft>
                      </a:pPr>
                      <a:r>
                        <a:rPr lang="fr-FR" sz="1000">
                          <a:effectLst/>
                        </a:rPr>
                        <a:t>•</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88900">
                        <a:spcAft>
                          <a:spcPts val="0"/>
                        </a:spcAft>
                      </a:pPr>
                      <a:r>
                        <a:rPr lang="fr-FR" sz="1200" dirty="0">
                          <a:effectLst/>
                          <a:latin typeface="Comic Sans MS" panose="030F0702030302020204" pitchFamily="66" charset="0"/>
                        </a:rPr>
                        <a:t>chiffre = 0/1/2/3/4/5/6/7/8/9</a:t>
                      </a:r>
                      <a:endParaRPr lang="fr-FR" sz="1200" dirty="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fr-FR" sz="1200">
                          <a:effectLst/>
                          <a:latin typeface="Comic Sans MS" panose="030F0702030302020204" pitchFamily="66" charset="0"/>
                        </a:rPr>
                        <a:t>ou bien</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marL="241300">
                        <a:spcAft>
                          <a:spcPts val="0"/>
                        </a:spcAft>
                      </a:pPr>
                      <a:r>
                        <a:rPr lang="fr-FR" sz="1200">
                          <a:effectLst/>
                          <a:latin typeface="Comic Sans MS" panose="030F0702030302020204" pitchFamily="66" charset="0"/>
                        </a:rPr>
                        <a:t>[0-9]</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fr-FR" sz="1200">
                          <a:effectLst/>
                          <a:latin typeface="Comic Sans MS" panose="030F0702030302020204" pitchFamily="66" charset="0"/>
                        </a:rPr>
                        <a:t> </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r>
              <a:tr h="764236">
                <a:tc>
                  <a:txBody>
                    <a:bodyPr/>
                    <a:lstStyle/>
                    <a:p>
                      <a:pPr>
                        <a:spcAft>
                          <a:spcPts val="0"/>
                        </a:spcAft>
                      </a:pPr>
                      <a:r>
                        <a:rPr lang="fr-FR" sz="1000">
                          <a:effectLst/>
                        </a:rPr>
                        <a:t>•</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gridSpan="3">
                  <a:txBody>
                    <a:bodyPr/>
                    <a:lstStyle/>
                    <a:p>
                      <a:pPr marL="88900">
                        <a:spcAft>
                          <a:spcPts val="0"/>
                        </a:spcAft>
                      </a:pPr>
                      <a:r>
                        <a:rPr lang="fr-FR" sz="1200" dirty="0" err="1">
                          <a:effectLst/>
                          <a:latin typeface="Comic Sans MS" panose="030F0702030302020204" pitchFamily="66" charset="0"/>
                        </a:rPr>
                        <a:t>ident</a:t>
                      </a:r>
                      <a:r>
                        <a:rPr lang="fr-FR" sz="1200" dirty="0">
                          <a:effectLst/>
                          <a:latin typeface="Comic Sans MS" panose="030F0702030302020204" pitchFamily="66" charset="0"/>
                        </a:rPr>
                        <a:t> = lettre (lettre/chiffre)</a:t>
                      </a:r>
                      <a:r>
                        <a:rPr lang="fr-FR" sz="1200" baseline="30000" dirty="0">
                          <a:effectLst/>
                          <a:latin typeface="Comic Sans MS" panose="030F0702030302020204" pitchFamily="66" charset="0"/>
                        </a:rPr>
                        <a:t>*</a:t>
                      </a:r>
                      <a:r>
                        <a:rPr lang="fr-FR" sz="1200" dirty="0">
                          <a:effectLst/>
                          <a:latin typeface="Comic Sans MS" panose="030F0702030302020204" pitchFamily="66" charset="0"/>
                        </a:rPr>
                        <a:t> qu’on peut noter directement</a:t>
                      </a:r>
                      <a:endParaRPr lang="fr-FR" sz="1200" dirty="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hMerge="1">
                  <a:txBody>
                    <a:bodyPr/>
                    <a:lstStyle/>
                    <a:p>
                      <a:endParaRPr lang="fr-FR"/>
                    </a:p>
                  </a:txBody>
                  <a:tcPr/>
                </a:tc>
                <a:tc hMerge="1">
                  <a:txBody>
                    <a:bodyPr/>
                    <a:lstStyle/>
                    <a:p>
                      <a:endParaRPr lang="fr-FR"/>
                    </a:p>
                  </a:txBody>
                  <a:tcPr/>
                </a:tc>
                <a:tc>
                  <a:txBody>
                    <a:bodyPr/>
                    <a:lstStyle/>
                    <a:p>
                      <a:pPr marL="139700">
                        <a:spcAft>
                          <a:spcPts val="0"/>
                        </a:spcAft>
                      </a:pPr>
                      <a:r>
                        <a:rPr lang="fr-FR" sz="1200" dirty="0" err="1">
                          <a:effectLst/>
                          <a:latin typeface="Comic Sans MS" panose="030F0702030302020204" pitchFamily="66" charset="0"/>
                        </a:rPr>
                        <a:t>ident</a:t>
                      </a:r>
                      <a:r>
                        <a:rPr lang="fr-FR" sz="1200" dirty="0">
                          <a:effectLst/>
                          <a:latin typeface="Comic Sans MS" panose="030F0702030302020204" pitchFamily="66" charset="0"/>
                        </a:rPr>
                        <a:t> = [A-</a:t>
                      </a:r>
                      <a:r>
                        <a:rPr lang="fr-FR" sz="1200" dirty="0" err="1">
                          <a:effectLst/>
                          <a:latin typeface="Comic Sans MS" panose="030F0702030302020204" pitchFamily="66" charset="0"/>
                        </a:rPr>
                        <a:t>Za</a:t>
                      </a:r>
                      <a:r>
                        <a:rPr lang="fr-FR" sz="1200" dirty="0">
                          <a:effectLst/>
                          <a:latin typeface="Comic Sans MS" panose="030F0702030302020204" pitchFamily="66" charset="0"/>
                        </a:rPr>
                        <a:t>-z] [A-Za-z0-9]</a:t>
                      </a:r>
                      <a:r>
                        <a:rPr lang="fr-FR" sz="1200" baseline="30000" dirty="0">
                          <a:effectLst/>
                          <a:latin typeface="Comic Sans MS" panose="030F0702030302020204" pitchFamily="66" charset="0"/>
                        </a:rPr>
                        <a:t>*</a:t>
                      </a:r>
                      <a:endParaRPr lang="fr-FR" sz="1200" dirty="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r>
            </a:tbl>
          </a:graphicData>
        </a:graphic>
      </p:graphicFrame>
      <p:sp>
        <p:nvSpPr>
          <p:cNvPr id="4" name="Espace réservé du numéro de diapositive 3"/>
          <p:cNvSpPr>
            <a:spLocks noGrp="1"/>
          </p:cNvSpPr>
          <p:nvPr>
            <p:ph type="sldNum" sz="quarter" idx="10"/>
          </p:nvPr>
        </p:nvSpPr>
        <p:spPr/>
        <p:txBody>
          <a:bodyPr/>
          <a:lstStyle/>
          <a:p>
            <a:fld id="{EBEAC074-9B23-4764-AAD9-173741C63EFD}" type="slidenum">
              <a:rPr lang="fr-FR" smtClean="0"/>
              <a:pPr/>
              <a:t>11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
        <p:nvSpPr>
          <p:cNvPr id="7" name="Rectangle 1"/>
          <p:cNvSpPr>
            <a:spLocks noChangeArrowheads="1"/>
          </p:cNvSpPr>
          <p:nvPr/>
        </p:nvSpPr>
        <p:spPr bwMode="auto">
          <a:xfrm>
            <a:off x="251520" y="636747"/>
            <a:ext cx="889248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2"/>
                </a:solidFill>
                <a:effectLst/>
                <a:latin typeface="Comic Sans MS" panose="030F0702030302020204" pitchFamily="66" charset="0"/>
                <a:ea typeface="Tahoma" panose="020B0604030504040204" pitchFamily="34" charset="0"/>
                <a:cs typeface="Arial" panose="020B0604020202020204" pitchFamily="34" charset="0"/>
              </a:rPr>
              <a:t>On souhaite </a:t>
            </a:r>
            <a:r>
              <a:rPr kumimoji="0" lang="fr-FR" sz="2400" b="0" i="0" u="none" strike="noStrike" cap="none" normalizeH="0" baseline="0" dirty="0" smtClean="0">
                <a:ln>
                  <a:noFill/>
                </a:ln>
                <a:solidFill>
                  <a:srgbClr val="FF0000"/>
                </a:solidFill>
                <a:effectLst/>
                <a:latin typeface="Comic Sans MS" panose="030F0702030302020204" pitchFamily="66" charset="0"/>
                <a:ea typeface="Tahoma" panose="020B0604030504040204" pitchFamily="34" charset="0"/>
                <a:cs typeface="Arial" panose="020B0604020202020204" pitchFamily="34" charset="0"/>
              </a:rPr>
              <a:t>déterminer la définition régulière de l’ensemble des identificateurs</a:t>
            </a:r>
            <a:r>
              <a:rPr kumimoji="0" lang="fr-FR" sz="2400" b="0" i="0" u="none" strike="noStrike" cap="none" normalizeH="0" baseline="0" dirty="0" smtClean="0">
                <a:ln>
                  <a:noFill/>
                </a:ln>
                <a:solidFill>
                  <a:schemeClr val="tx2"/>
                </a:solidFill>
                <a:effectLst/>
                <a:latin typeface="Comic Sans MS" panose="030F0702030302020204" pitchFamily="66" charset="0"/>
                <a:ea typeface="Tahoma" panose="020B0604030504040204" pitchFamily="34" charset="0"/>
                <a:cs typeface="Arial" panose="020B0604020202020204" pitchFamily="34" charset="0"/>
              </a:rPr>
              <a:t> d’un langage sachant qu’ils sont constitués de suite de lettres et de chiffres commençant par une lettre.</a:t>
            </a:r>
            <a:endParaRPr kumimoji="0" lang="fr-FR" sz="2400" b="0" i="0" u="none" strike="noStrike" cap="none" normalizeH="0" baseline="0" dirty="0" smtClean="0">
              <a:ln>
                <a:noFill/>
              </a:ln>
              <a:solidFill>
                <a:schemeClr val="tx2"/>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2"/>
              </a:solidFill>
              <a:effectLst/>
              <a:latin typeface="Comic Sans MS" panose="030F0702030302020204" pitchFamily="66" charset="0"/>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2"/>
                </a:solidFill>
                <a:effectLst/>
                <a:latin typeface="Comic Sans MS" panose="030F0702030302020204" pitchFamily="66" charset="0"/>
                <a:ea typeface="Tahoma" panose="020B0604030504040204" pitchFamily="34" charset="0"/>
                <a:cs typeface="Arial" panose="020B0604020202020204" pitchFamily="34" charset="0"/>
              </a:rPr>
              <a:t>Cette définition régulière peut être donnée par :</a:t>
            </a:r>
            <a:endParaRPr kumimoji="0" lang="fr-FR" sz="2400" b="0" i="0" u="none" strike="noStrike" cap="none" normalizeH="0" baseline="0" dirty="0" smtClean="0">
              <a:ln>
                <a:noFill/>
              </a:ln>
              <a:solidFill>
                <a:schemeClr val="tx2"/>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8447128"/>
      </p:ext>
    </p:extLst>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3408"/>
            <a:ext cx="9144000" cy="1065733"/>
          </a:xfrm>
        </p:spPr>
        <p:txBody>
          <a:bodyPr/>
          <a:lstStyle/>
          <a:p>
            <a:r>
              <a:rPr lang="fr-FR" sz="2800" dirty="0">
                <a:latin typeface="Comic Sans MS" panose="030F0702030302020204" pitchFamily="66" charset="0"/>
              </a:rPr>
              <a:t>Approches de construction des analyseurs lexicaux</a:t>
            </a:r>
          </a:p>
        </p:txBody>
      </p:sp>
      <p:sp>
        <p:nvSpPr>
          <p:cNvPr id="3" name="Espace réservé du contenu 2"/>
          <p:cNvSpPr>
            <a:spLocks noGrp="1"/>
          </p:cNvSpPr>
          <p:nvPr>
            <p:ph idx="1"/>
          </p:nvPr>
        </p:nvSpPr>
        <p:spPr>
          <a:xfrm>
            <a:off x="179512" y="744318"/>
            <a:ext cx="8964488" cy="5559425"/>
          </a:xfrm>
        </p:spPr>
        <p:txBody>
          <a:bodyPr/>
          <a:lstStyle/>
          <a:p>
            <a:pPr algn="just"/>
            <a:endParaRPr lang="fr-FR" sz="2400" b="0" dirty="0" smtClean="0">
              <a:solidFill>
                <a:schemeClr val="tx2"/>
              </a:solidFill>
              <a:latin typeface="Comic Sans MS" panose="030F0702030302020204" pitchFamily="66" charset="0"/>
            </a:endParaRPr>
          </a:p>
          <a:p>
            <a:pPr algn="just"/>
            <a:r>
              <a:rPr lang="fr-FR" sz="2400" b="0" dirty="0" smtClean="0">
                <a:solidFill>
                  <a:schemeClr val="tx2"/>
                </a:solidFill>
                <a:latin typeface="Comic Sans MS" panose="030F0702030302020204" pitchFamily="66" charset="0"/>
              </a:rPr>
              <a:t>Après </a:t>
            </a:r>
            <a:r>
              <a:rPr lang="fr-FR" sz="2400" b="0" dirty="0">
                <a:solidFill>
                  <a:schemeClr val="tx2"/>
                </a:solidFill>
                <a:latin typeface="Comic Sans MS" panose="030F0702030302020204" pitchFamily="66" charset="0"/>
              </a:rPr>
              <a:t>la description des unités lexicales, la construction de l’analyseur lexical peut être effectuée selon l’une des manières suivantes </a:t>
            </a:r>
            <a:r>
              <a:rPr lang="fr-FR" sz="2400" b="0" dirty="0" smtClean="0">
                <a:solidFill>
                  <a:schemeClr val="tx2"/>
                </a:solidFill>
                <a:latin typeface="Comic Sans MS" panose="030F0702030302020204" pitchFamily="66" charset="0"/>
              </a:rPr>
              <a:t>:</a:t>
            </a:r>
            <a:endParaRPr lang="fr-FR" sz="2400" b="0" dirty="0">
              <a:latin typeface="Comic Sans MS" panose="030F0702030302020204" pitchFamily="66" charset="0"/>
            </a:endParaRPr>
          </a:p>
          <a:p>
            <a:r>
              <a:rPr lang="fr-FR" sz="2400" b="0" dirty="0">
                <a:latin typeface="Comic Sans MS" panose="030F0702030302020204" pitchFamily="66" charset="0"/>
              </a:rPr>
              <a:t>1-	Une approche simplifiée (manuelle) basée sur les diagrammes de transition</a:t>
            </a:r>
            <a:r>
              <a:rPr lang="fr-FR" sz="2400" b="0" dirty="0" smtClean="0">
                <a:latin typeface="Comic Sans MS" panose="030F0702030302020204" pitchFamily="66" charset="0"/>
              </a:rPr>
              <a:t>.</a:t>
            </a:r>
          </a:p>
          <a:p>
            <a:endParaRPr lang="fr-FR" sz="2400" b="0" dirty="0">
              <a:latin typeface="Comic Sans MS" panose="030F0702030302020204" pitchFamily="66" charset="0"/>
            </a:endParaRPr>
          </a:p>
          <a:p>
            <a:r>
              <a:rPr lang="fr-FR" sz="2400" b="0" dirty="0">
                <a:latin typeface="Comic Sans MS" panose="030F0702030302020204" pitchFamily="66" charset="0"/>
              </a:rPr>
              <a:t>2-	Une approche plus rigoureuse basée sur les automates d’états finis</a:t>
            </a:r>
            <a:r>
              <a:rPr lang="fr-FR" sz="2400" b="0" dirty="0" smtClean="0">
                <a:latin typeface="Comic Sans MS" panose="030F0702030302020204" pitchFamily="66" charset="0"/>
              </a:rPr>
              <a:t>.</a:t>
            </a:r>
          </a:p>
          <a:p>
            <a:endParaRPr lang="fr-FR" sz="2400" b="0" dirty="0">
              <a:latin typeface="Comic Sans MS" panose="030F0702030302020204" pitchFamily="66" charset="0"/>
            </a:endParaRPr>
          </a:p>
          <a:p>
            <a:r>
              <a:rPr lang="fr-FR" sz="2400" b="0" dirty="0">
                <a:latin typeface="Comic Sans MS" panose="030F0702030302020204" pitchFamily="66" charset="0"/>
              </a:rPr>
              <a:t>3-	Une approche utilisant un outil générateur d’analyseurs lexicaux tel que </a:t>
            </a:r>
            <a:r>
              <a:rPr lang="fr-FR" sz="2400" b="0" dirty="0" err="1">
                <a:latin typeface="Comic Sans MS" panose="030F0702030302020204" pitchFamily="66" charset="0"/>
              </a:rPr>
              <a:t>Lex</a:t>
            </a:r>
            <a:r>
              <a:rPr lang="fr-FR" sz="2400" b="0" dirty="0">
                <a:latin typeface="Comic Sans MS" panose="030F0702030302020204" pitchFamily="66" charset="0"/>
              </a:rPr>
              <a:t>, </a:t>
            </a:r>
            <a:r>
              <a:rPr lang="fr-FR" sz="2400" b="0" dirty="0" err="1">
                <a:latin typeface="Comic Sans MS" panose="030F0702030302020204" pitchFamily="66" charset="0"/>
              </a:rPr>
              <a:t>FLex</a:t>
            </a:r>
            <a:r>
              <a:rPr lang="fr-FR" sz="2400" b="0" dirty="0">
                <a:latin typeface="Comic Sans MS" panose="030F0702030302020204" pitchFamily="66" charset="0"/>
              </a:rPr>
              <a:t>, </a:t>
            </a:r>
            <a:r>
              <a:rPr lang="fr-FR" sz="2400" b="0" dirty="0" err="1">
                <a:latin typeface="Comic Sans MS" panose="030F0702030302020204" pitchFamily="66" charset="0"/>
              </a:rPr>
              <a:t>JFLex</a:t>
            </a:r>
            <a:r>
              <a:rPr lang="fr-FR" sz="2400" b="0" dirty="0">
                <a:latin typeface="Comic Sans MS" panose="030F0702030302020204" pitchFamily="66" charset="0"/>
              </a:rPr>
              <a:t>...</a:t>
            </a:r>
          </a:p>
          <a:p>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Tree>
    <p:extLst>
      <p:ext uri="{BB962C8B-B14F-4D97-AF65-F5344CB8AC3E}">
        <p14:creationId xmlns:p14="http://schemas.microsoft.com/office/powerpoint/2010/main" val="1309632113"/>
      </p:ext>
    </p:extLst>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400" b="1" i="1" dirty="0">
                <a:latin typeface="Comic Sans MS" panose="030F0702030302020204" pitchFamily="66" charset="0"/>
              </a:rPr>
              <a:t>Construction d’analyseur lexical basée sur les diagrammes de transition</a:t>
            </a:r>
            <a:endParaRPr lang="fr-FR" sz="2400" dirty="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
        <p:nvSpPr>
          <p:cNvPr id="6" name="Rectangle 5"/>
          <p:cNvSpPr/>
          <p:nvPr/>
        </p:nvSpPr>
        <p:spPr>
          <a:xfrm>
            <a:off x="156204" y="908720"/>
            <a:ext cx="8879846" cy="6002797"/>
          </a:xfrm>
          <a:prstGeom prst="rect">
            <a:avLst/>
          </a:prstGeom>
        </p:spPr>
        <p:txBody>
          <a:bodyPr wrap="square">
            <a:spAutoFit/>
          </a:bodyPr>
          <a:lstStyle/>
          <a:p>
            <a:pPr algn="just">
              <a:lnSpc>
                <a:spcPct val="102000"/>
              </a:lnSpc>
              <a:spcAft>
                <a:spcPts val="0"/>
              </a:spcAft>
            </a:pPr>
            <a:r>
              <a:rPr lang="fr-FR" dirty="0">
                <a:solidFill>
                  <a:schemeClr val="tx2"/>
                </a:solidFill>
                <a:latin typeface="Comic Sans MS" panose="030F0702030302020204" pitchFamily="66" charset="0"/>
                <a:ea typeface="Tahoma" panose="020B0604030504040204" pitchFamily="34" charset="0"/>
                <a:cs typeface="Arial" panose="020B0604020202020204" pitchFamily="34" charset="0"/>
              </a:rPr>
              <a:t>Formellement, un diagramme de transition est un diagramme contenant des cercles numérotés qui représentent </a:t>
            </a:r>
            <a:r>
              <a:rPr lang="fr-FR" dirty="0">
                <a:solidFill>
                  <a:srgbClr val="FF0000"/>
                </a:solidFill>
                <a:latin typeface="Comic Sans MS" panose="030F0702030302020204" pitchFamily="66" charset="0"/>
                <a:ea typeface="Tahoma" panose="020B0604030504040204" pitchFamily="34" charset="0"/>
                <a:cs typeface="Arial" panose="020B0604020202020204" pitchFamily="34" charset="0"/>
              </a:rPr>
              <a:t>des états </a:t>
            </a:r>
            <a:r>
              <a:rPr lang="fr-FR" dirty="0">
                <a:solidFill>
                  <a:schemeClr val="tx2"/>
                </a:solidFill>
                <a:latin typeface="Comic Sans MS" panose="030F0702030302020204" pitchFamily="66" charset="0"/>
                <a:ea typeface="Tahoma" panose="020B0604030504040204" pitchFamily="34" charset="0"/>
                <a:cs typeface="Arial" panose="020B0604020202020204" pitchFamily="34" charset="0"/>
              </a:rPr>
              <a:t>et des arcs étiquetés matérialisant </a:t>
            </a:r>
            <a:r>
              <a:rPr lang="fr-FR" dirty="0">
                <a:solidFill>
                  <a:srgbClr val="FF0000"/>
                </a:solidFill>
                <a:latin typeface="Comic Sans MS" panose="030F0702030302020204" pitchFamily="66" charset="0"/>
                <a:ea typeface="Tahoma" panose="020B0604030504040204" pitchFamily="34" charset="0"/>
                <a:cs typeface="Arial" panose="020B0604020202020204" pitchFamily="34" charset="0"/>
              </a:rPr>
              <a:t>les transitions </a:t>
            </a:r>
            <a:r>
              <a:rPr lang="fr-FR" dirty="0">
                <a:solidFill>
                  <a:schemeClr val="tx2"/>
                </a:solidFill>
                <a:latin typeface="Comic Sans MS" panose="030F0702030302020204" pitchFamily="66" charset="0"/>
                <a:ea typeface="Tahoma" panose="020B0604030504040204" pitchFamily="34" charset="0"/>
                <a:cs typeface="Arial" panose="020B0604020202020204" pitchFamily="34" charset="0"/>
              </a:rPr>
              <a:t>entre les états.</a:t>
            </a:r>
            <a:endParaRPr lang="fr-FR"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555"/>
              </a:lnSpc>
              <a:spcAft>
                <a:spcPts val="0"/>
              </a:spcAft>
            </a:pPr>
            <a:r>
              <a:rPr lang="fr-FR"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gn="just">
              <a:lnSpc>
                <a:spcPct val="100000"/>
              </a:lnSpc>
              <a:spcAft>
                <a:spcPts val="0"/>
              </a:spcAft>
            </a:pPr>
            <a:r>
              <a:rPr lang="fr-FR" dirty="0">
                <a:solidFill>
                  <a:schemeClr val="tx2"/>
                </a:solidFill>
                <a:latin typeface="Comic Sans MS" panose="030F0702030302020204" pitchFamily="66" charset="0"/>
                <a:ea typeface="Tahoma" panose="020B0604030504040204" pitchFamily="34" charset="0"/>
                <a:cs typeface="Arial" panose="020B0604020202020204" pitchFamily="34" charset="0"/>
              </a:rPr>
              <a:t>Les états du diagramme de transition correspondent aux états de l’analyseur lexical et chaque arc étiqueté par un caractère donné correspond à la transition qu’effectuera l’analyseur suite à la rencontre de ce caractère. Ainsi, au fur et à mesure de la reconnaissance d’une unité lexicale, l’analyseur passe d’un état à un autre</a:t>
            </a:r>
            <a:r>
              <a:rPr lang="fr-FR"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a:t>
            </a:r>
          </a:p>
          <a:p>
            <a:pPr algn="just"/>
            <a:r>
              <a:rPr lang="fr-FR" dirty="0">
                <a:latin typeface="Comic Sans MS" panose="030F0702030302020204" pitchFamily="66" charset="0"/>
              </a:rPr>
              <a:t>Considérons deux états e1 et e2 reliés par un arc étiqueté par le caractère c. Etant dans l’état e1 à un moment donné, l’analyseur passera à l’état e2 lorsqu’il lit le caractère c dans le texte source</a:t>
            </a:r>
            <a:r>
              <a:rPr lang="fr-FR" dirty="0" smtClean="0">
                <a:latin typeface="Comic Sans MS" panose="030F0702030302020204" pitchFamily="66" charset="0"/>
              </a:rPr>
              <a:t>.</a:t>
            </a:r>
            <a:endParaRPr lang="fr-FR" dirty="0">
              <a:latin typeface="Comic Sans MS" panose="030F0702030302020204" pitchFamily="66" charset="0"/>
            </a:endParaRPr>
          </a:p>
          <a:p>
            <a:pPr algn="just"/>
            <a:r>
              <a:rPr lang="fr-FR" dirty="0">
                <a:latin typeface="Comic Sans MS" panose="030F0702030302020204" pitchFamily="66" charset="0"/>
              </a:rPr>
              <a:t>Nous adopterons les notations suivantes dans la suite de cette section</a:t>
            </a:r>
            <a:r>
              <a:rPr lang="fr-FR" dirty="0" smtClean="0">
                <a:latin typeface="Comic Sans MS" panose="030F0702030302020204" pitchFamily="66" charset="0"/>
              </a:rPr>
              <a:t>.</a:t>
            </a:r>
            <a:endParaRPr lang="fr-FR" dirty="0">
              <a:latin typeface="Comic Sans MS" panose="030F0702030302020204" pitchFamily="66" charset="0"/>
            </a:endParaRPr>
          </a:p>
          <a:p>
            <a:pPr lvl="0" algn="just"/>
            <a:r>
              <a:rPr lang="fr-FR" dirty="0">
                <a:latin typeface="Comic Sans MS" panose="030F0702030302020204" pitchFamily="66" charset="0"/>
              </a:rPr>
              <a:t>Un état particulier du diagramme représentera l’état initial où commence la reconnaissance d’une unité lexicale. Il est noté par un état auquel abouti un arc étiqueté par </a:t>
            </a:r>
            <a:r>
              <a:rPr lang="fr-FR" b="1" dirty="0">
                <a:latin typeface="Comic Sans MS" panose="030F0702030302020204" pitchFamily="66" charset="0"/>
              </a:rPr>
              <a:t>début</a:t>
            </a:r>
            <a:r>
              <a:rPr lang="fr-FR" dirty="0" smtClean="0">
                <a:latin typeface="Comic Sans MS" panose="030F0702030302020204" pitchFamily="66" charset="0"/>
              </a:rPr>
              <a:t>.</a:t>
            </a:r>
            <a:endParaRPr lang="fr-FR" dirty="0">
              <a:latin typeface="Comic Sans MS" panose="030F0702030302020204" pitchFamily="66" charset="0"/>
            </a:endParaRPr>
          </a:p>
          <a:p>
            <a:pPr lvl="0" algn="just"/>
            <a:r>
              <a:rPr lang="fr-FR" dirty="0">
                <a:latin typeface="Comic Sans MS" panose="030F0702030302020204" pitchFamily="66" charset="0"/>
              </a:rPr>
              <a:t>Les états finaux sont identifiés par deux cercles concentriques (cercle doublé) et correspondent, chacun, à la reconnaissance complète d’une unité lexicale</a:t>
            </a:r>
            <a:r>
              <a:rPr lang="fr-FR" dirty="0" smtClean="0">
                <a:latin typeface="Comic Sans MS" panose="030F0702030302020204" pitchFamily="66" charset="0"/>
              </a:rPr>
              <a:t>.</a:t>
            </a:r>
            <a:endParaRPr lang="fr-FR" dirty="0">
              <a:latin typeface="Comic Sans MS" panose="030F0702030302020204" pitchFamily="66" charset="0"/>
            </a:endParaRPr>
          </a:p>
          <a:p>
            <a:pPr lvl="0" algn="just"/>
            <a:r>
              <a:rPr lang="fr-FR" dirty="0">
                <a:latin typeface="Comic Sans MS" panose="030F0702030302020204" pitchFamily="66" charset="0"/>
              </a:rPr>
              <a:t>Si un ensemble d’arcs sortant d’un état e1 comprend un arc ayant l’étiquette </a:t>
            </a:r>
            <a:r>
              <a:rPr lang="fr-FR" b="1" dirty="0">
                <a:latin typeface="Comic Sans MS" panose="030F0702030302020204" pitchFamily="66" charset="0"/>
              </a:rPr>
              <a:t>autre</a:t>
            </a:r>
            <a:r>
              <a:rPr lang="fr-FR" dirty="0">
                <a:latin typeface="Comic Sans MS" panose="030F0702030302020204" pitchFamily="66" charset="0"/>
              </a:rPr>
              <a:t>, elle désigne tous les caractères autres que ceux indiqués explicitement sur les autres arcs sortant de e1.</a:t>
            </a:r>
          </a:p>
          <a:p>
            <a:pPr algn="just">
              <a:lnSpc>
                <a:spcPct val="100000"/>
              </a:lnSpc>
              <a:spcAft>
                <a:spcPts val="0"/>
              </a:spcAft>
            </a:pPr>
            <a:endParaRPr lang="fr-FR" dirty="0">
              <a:solidFill>
                <a:schemeClr val="tx2"/>
              </a:solidFill>
              <a:effectLst/>
              <a:latin typeface="Comic Sans MS" panose="030F07020303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5022335"/>
      </p:ext>
    </p:extLst>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omic Sans MS" panose="030F0702030302020204" pitchFamily="66" charset="0"/>
                <a:ea typeface="Tahoma" panose="020B0604030504040204" pitchFamily="34" charset="0"/>
                <a:cs typeface="Arial" panose="020B0604020202020204" pitchFamily="34" charset="0"/>
              </a:rPr>
              <a:t/>
            </a:r>
            <a:br>
              <a:rPr lang="fr-FR" b="1" dirty="0" smtClean="0">
                <a:latin typeface="Comic Sans MS" panose="030F0702030302020204" pitchFamily="66" charset="0"/>
                <a:ea typeface="Tahoma" panose="020B0604030504040204" pitchFamily="34" charset="0"/>
                <a:cs typeface="Arial" panose="020B0604020202020204" pitchFamily="34" charset="0"/>
              </a:rPr>
            </a:br>
            <a:r>
              <a:rPr lang="fr-FR" b="1" dirty="0" smtClean="0">
                <a:latin typeface="Comic Sans MS" panose="030F0702030302020204" pitchFamily="66" charset="0"/>
                <a:ea typeface="Tahoma" panose="020B0604030504040204" pitchFamily="34" charset="0"/>
                <a:cs typeface="Arial" panose="020B0604020202020204" pitchFamily="34" charset="0"/>
              </a:rPr>
              <a:t>Exemple </a:t>
            </a:r>
            <a:r>
              <a:rPr lang="fr-FR" b="1" dirty="0">
                <a:latin typeface="Comic Sans MS" panose="030F0702030302020204" pitchFamily="66" charset="0"/>
                <a:ea typeface="Tahoma" panose="020B0604030504040204" pitchFamily="34" charset="0"/>
                <a:cs typeface="Arial" panose="020B0604020202020204" pitchFamily="34" charset="0"/>
              </a:rPr>
              <a:t>1</a:t>
            </a:r>
            <a:r>
              <a:rPr lang="fr-FR" dirty="0">
                <a:latin typeface="Comic Sans MS" panose="030F0702030302020204" pitchFamily="66" charset="0"/>
                <a:ea typeface="Calibri" panose="020F0502020204030204" pitchFamily="34" charset="0"/>
                <a:cs typeface="Arial" panose="020B0604020202020204" pitchFamily="34" charset="0"/>
              </a:rPr>
              <a:t/>
            </a:r>
            <a:br>
              <a:rPr lang="fr-FR" dirty="0">
                <a:latin typeface="Comic Sans MS" panose="030F0702030302020204" pitchFamily="66" charset="0"/>
                <a:ea typeface="Calibri" panose="020F0502020204030204" pitchFamily="34" charset="0"/>
                <a:cs typeface="Arial" panose="020B0604020202020204" pitchFamily="34" charset="0"/>
              </a:rPr>
            </a:br>
            <a:endParaRPr lang="fr-FR" dirty="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
        <p:nvSpPr>
          <p:cNvPr id="6" name="Rectangle 5"/>
          <p:cNvSpPr/>
          <p:nvPr/>
        </p:nvSpPr>
        <p:spPr>
          <a:xfrm>
            <a:off x="179512" y="908720"/>
            <a:ext cx="8856537" cy="1038746"/>
          </a:xfrm>
          <a:prstGeom prst="rect">
            <a:avLst/>
          </a:prstGeom>
        </p:spPr>
        <p:txBody>
          <a:bodyPr wrap="square">
            <a:spAutoFit/>
          </a:bodyPr>
          <a:lstStyle/>
          <a:p>
            <a:pPr>
              <a:lnSpc>
                <a:spcPts val="545"/>
              </a:lnSpc>
              <a:spcAft>
                <a:spcPts val="0"/>
              </a:spcAft>
            </a:pPr>
            <a:r>
              <a:rPr lang="fr-FR" dirty="0">
                <a:latin typeface="Comic Sans MS" panose="030F0702030302020204" pitchFamily="66" charset="0"/>
                <a:ea typeface="Times New Roman" panose="02020603050405020304" pitchFamily="18" charset="0"/>
                <a:cs typeface="Arial" panose="020B0604020202020204" pitchFamily="34" charset="0"/>
              </a:rPr>
              <a:t> </a:t>
            </a:r>
            <a:endParaRPr lang="fr-FR" dirty="0">
              <a:latin typeface="Comic Sans MS" panose="030F0702030302020204" pitchFamily="66" charset="0"/>
              <a:ea typeface="Calibri" panose="020F0502020204030204" pitchFamily="34" charset="0"/>
              <a:cs typeface="Arial" panose="020B0604020202020204" pitchFamily="34" charset="0"/>
            </a:endParaRPr>
          </a:p>
          <a:p>
            <a:pPr algn="just"/>
            <a:r>
              <a:rPr lang="fr-FR" b="1" dirty="0">
                <a:solidFill>
                  <a:schemeClr val="tx2"/>
                </a:solidFill>
                <a:latin typeface="Comic Sans MS" panose="030F0702030302020204" pitchFamily="66" charset="0"/>
                <a:ea typeface="Tahoma" panose="020B0604030504040204" pitchFamily="34" charset="0"/>
                <a:cs typeface="Arial" panose="020B0604020202020204" pitchFamily="34" charset="0"/>
              </a:rPr>
              <a:t>Le diagramme de transition </a:t>
            </a:r>
            <a:r>
              <a:rPr lang="fr-FR" b="1"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correspond </a:t>
            </a:r>
            <a:r>
              <a:rPr lang="fr-FR" b="1" dirty="0">
                <a:solidFill>
                  <a:schemeClr val="tx2"/>
                </a:solidFill>
                <a:latin typeface="Comic Sans MS" panose="030F0702030302020204" pitchFamily="66" charset="0"/>
                <a:ea typeface="Tahoma" panose="020B0604030504040204" pitchFamily="34" charset="0"/>
                <a:cs typeface="Arial" panose="020B0604020202020204" pitchFamily="34" charset="0"/>
              </a:rPr>
              <a:t>à l’expression régulière lettre(lettre/chiffre)</a:t>
            </a:r>
            <a:r>
              <a:rPr lang="fr-FR" sz="3200" b="1" baseline="30000" dirty="0">
                <a:solidFill>
                  <a:schemeClr val="tx2"/>
                </a:solidFill>
                <a:latin typeface="Comic Sans MS" panose="030F0702030302020204" pitchFamily="66" charset="0"/>
                <a:ea typeface="Tahoma" panose="020B0604030504040204" pitchFamily="34" charset="0"/>
                <a:cs typeface="Arial" panose="020B0604020202020204" pitchFamily="34" charset="0"/>
              </a:rPr>
              <a:t>*</a:t>
            </a:r>
            <a:r>
              <a:rPr lang="fr-FR" b="1" dirty="0">
                <a:solidFill>
                  <a:schemeClr val="tx2"/>
                </a:solidFill>
                <a:latin typeface="Comic Sans MS" panose="030F0702030302020204" pitchFamily="66" charset="0"/>
                <a:ea typeface="Tahoma" panose="020B0604030504040204" pitchFamily="34" charset="0"/>
                <a:cs typeface="Arial" panose="020B0604020202020204" pitchFamily="34" charset="0"/>
              </a:rPr>
              <a:t> et permet de représenter les identificateurs utilisés dans les langages tel que Pascal </a:t>
            </a:r>
            <a:r>
              <a:rPr lang="fr-FR" b="1"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a:t>
            </a:r>
            <a:endParaRPr lang="fr-FR" b="1" dirty="0">
              <a:solidFill>
                <a:schemeClr val="tx2"/>
              </a:solidFill>
              <a:latin typeface="Comic Sans MS" panose="030F0702030302020204" pitchFamily="66" charset="0"/>
            </a:endParaRPr>
          </a:p>
        </p:txBody>
      </p:sp>
      <p:pic>
        <p:nvPicPr>
          <p:cNvPr id="7" name="Image 6"/>
          <p:cNvPicPr>
            <a:picLocks noChangeAspect="1"/>
          </p:cNvPicPr>
          <p:nvPr/>
        </p:nvPicPr>
        <p:blipFill>
          <a:blip r:embed="rId2"/>
          <a:stretch>
            <a:fillRect/>
          </a:stretch>
        </p:blipFill>
        <p:spPr>
          <a:xfrm>
            <a:off x="457200" y="2564904"/>
            <a:ext cx="8291264" cy="2837011"/>
          </a:xfrm>
          <a:prstGeom prst="rect">
            <a:avLst/>
          </a:prstGeom>
        </p:spPr>
      </p:pic>
      <p:sp>
        <p:nvSpPr>
          <p:cNvPr id="8" name="Rectangle 7"/>
          <p:cNvSpPr/>
          <p:nvPr/>
        </p:nvSpPr>
        <p:spPr>
          <a:xfrm>
            <a:off x="1907704" y="5401915"/>
            <a:ext cx="6120284" cy="446276"/>
          </a:xfrm>
          <a:prstGeom prst="rect">
            <a:avLst/>
          </a:prstGeom>
        </p:spPr>
        <p:txBody>
          <a:bodyPr wrap="square">
            <a:spAutoFit/>
          </a:bodyPr>
          <a:lstStyle/>
          <a:p>
            <a:pPr algn="ctr">
              <a:spcAft>
                <a:spcPts val="0"/>
              </a:spcAft>
            </a:pPr>
            <a:r>
              <a:rPr lang="fr-FR" b="1" dirty="0">
                <a:solidFill>
                  <a:schemeClr val="tx2"/>
                </a:solidFill>
                <a:latin typeface="Comic Sans MS" panose="030F0702030302020204" pitchFamily="66" charset="0"/>
                <a:ea typeface="Arial" panose="020B0604020202020204" pitchFamily="34" charset="0"/>
                <a:cs typeface="Arial" panose="020B0604020202020204" pitchFamily="34" charset="0"/>
              </a:rPr>
              <a:t>Diagramme de transition des identificateurs</a:t>
            </a:r>
            <a:endParaRPr lang="fr-FR" b="1"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625"/>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7067288"/>
      </p:ext>
    </p:extLst>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2430"/>
            <a:ext cx="8229600" cy="3735396"/>
          </a:xfrm>
        </p:spPr>
        <p:txBody>
          <a:bodyPr/>
          <a:lstStyle/>
          <a:p>
            <a:pPr algn="ctr">
              <a:buNone/>
            </a:pPr>
            <a:r>
              <a:rPr lang="fr-FR" sz="8000" b="0" i="1" dirty="0" smtClean="0">
                <a:solidFill>
                  <a:schemeClr val="tx2"/>
                </a:solidFill>
                <a:effectLst>
                  <a:reflection blurRad="6350" stA="55000" endA="300" endPos="45500" dir="5400000" sy="-100000" algn="bl" rotWithShape="0"/>
                </a:effectLst>
                <a:latin typeface="Century" pitchFamily="18" charset="0"/>
              </a:rPr>
              <a:t>Merci pour votre attention ...</a:t>
            </a:r>
            <a:endParaRPr lang="fr-FR" sz="8000" b="0" i="1" dirty="0">
              <a:solidFill>
                <a:schemeClr val="tx2"/>
              </a:solidFill>
              <a:effectLst>
                <a:reflection blurRad="6350" stA="55000" endA="300" endPos="45500" dir="5400000" sy="-100000" algn="bl" rotWithShape="0"/>
              </a:effectLst>
              <a:latin typeface="Century"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15</a:t>
            </a:fld>
            <a:endParaRPr lang="fr-FR"/>
          </a:p>
        </p:txBody>
      </p:sp>
      <p:sp>
        <p:nvSpPr>
          <p:cNvPr id="5" name="Espace réservé de la date 4"/>
          <p:cNvSpPr>
            <a:spLocks noGrp="1"/>
          </p:cNvSpPr>
          <p:nvPr>
            <p:ph type="dt" sz="half" idx="11"/>
          </p:nvPr>
        </p:nvSpPr>
        <p:spPr/>
        <p:txBody>
          <a:bodyPr/>
          <a:lstStyle/>
          <a:p>
            <a:fld id="{7C80B49A-4DCD-4F66-A0F9-398A831DC17A}" type="datetime1">
              <a:rPr lang="fr-FR" smtClean="0"/>
              <a:pPr/>
              <a:t>16/10/2021</a:t>
            </a:fld>
            <a:endParaRPr lang="fr-F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16/10/2021</a:t>
            </a:fld>
            <a:endParaRPr lang="fr-FR"/>
          </a:p>
        </p:txBody>
      </p:sp>
      <p:sp>
        <p:nvSpPr>
          <p:cNvPr id="37" name="Rectangle 36"/>
          <p:cNvSpPr/>
          <p:nvPr/>
        </p:nvSpPr>
        <p:spPr>
          <a:xfrm>
            <a:off x="0" y="928670"/>
            <a:ext cx="9144000" cy="461665"/>
          </a:xfrm>
          <a:prstGeom prst="rect">
            <a:avLst/>
          </a:prstGeom>
        </p:spPr>
        <p:txBody>
          <a:bodyPr wrap="square">
            <a:spAutoFit/>
          </a:bodyPr>
          <a:lstStyle/>
          <a:p>
            <a:r>
              <a:rPr lang="fr-FR" sz="2400" b="1" dirty="0" smtClean="0">
                <a:solidFill>
                  <a:schemeClr val="tx2"/>
                </a:solidFill>
                <a:latin typeface="Constantia" pitchFamily="18" charset="0"/>
              </a:rPr>
              <a:t>   </a:t>
            </a:r>
            <a:endParaRPr lang="fr-FR" sz="2400" dirty="0">
              <a:solidFill>
                <a:schemeClr val="tx2"/>
              </a:solidFill>
              <a:latin typeface="Constantia" pitchFamily="18" charset="0"/>
            </a:endParaRPr>
          </a:p>
        </p:txBody>
      </p:sp>
      <p:sp>
        <p:nvSpPr>
          <p:cNvPr id="39" name="Rectangle 38"/>
          <p:cNvSpPr/>
          <p:nvPr/>
        </p:nvSpPr>
        <p:spPr>
          <a:xfrm>
            <a:off x="245211" y="1412776"/>
            <a:ext cx="8286808" cy="2554545"/>
          </a:xfrm>
          <a:prstGeom prst="rect">
            <a:avLst/>
          </a:prstGeom>
        </p:spPr>
        <p:txBody>
          <a:bodyPr wrap="square">
            <a:spAutoFit/>
          </a:bodyPr>
          <a:lstStyle/>
          <a:p>
            <a:pPr algn="just"/>
            <a:r>
              <a:rPr lang="fr-FR" sz="2000" dirty="0">
                <a:solidFill>
                  <a:schemeClr val="tx2"/>
                </a:solidFill>
                <a:latin typeface="Comic Sans MS" panose="030F0702030302020204" pitchFamily="66" charset="0"/>
              </a:rPr>
              <a:t>Il s’agit de t</a:t>
            </a:r>
            <a:r>
              <a:rPr lang="fr-FR" sz="2000" dirty="0">
                <a:solidFill>
                  <a:srgbClr val="FF0000"/>
                </a:solidFill>
                <a:latin typeface="Comic Sans MS" panose="030F0702030302020204" pitchFamily="66" charset="0"/>
              </a:rPr>
              <a:t>ransformer des suites de caractères du code source en suite de symboles</a:t>
            </a:r>
            <a:r>
              <a:rPr lang="fr-FR" sz="2000" dirty="0">
                <a:solidFill>
                  <a:schemeClr val="tx2"/>
                </a:solidFill>
                <a:latin typeface="Comic Sans MS" panose="030F0702030302020204" pitchFamily="66" charset="0"/>
              </a:rPr>
              <a:t>, correspondant aux unités lexicales, que l’analyseur lexical produit comme résultat de l’analyse. </a:t>
            </a:r>
            <a:endParaRPr lang="fr-FR" sz="2000" dirty="0" smtClean="0">
              <a:solidFill>
                <a:schemeClr val="tx2"/>
              </a:solidFill>
              <a:latin typeface="Comic Sans MS" panose="030F0702030302020204" pitchFamily="66" charset="0"/>
            </a:endParaRPr>
          </a:p>
          <a:p>
            <a:pPr algn="just"/>
            <a:endParaRPr lang="fr-FR" sz="2000" dirty="0" smtClean="0">
              <a:solidFill>
                <a:schemeClr val="tx2"/>
              </a:solidFill>
              <a:latin typeface="Comic Sans MS" panose="030F0702030302020204" pitchFamily="66" charset="0"/>
            </a:endParaRPr>
          </a:p>
          <a:p>
            <a:pPr algn="just"/>
            <a:r>
              <a:rPr lang="fr-FR" sz="2000" dirty="0" smtClean="0">
                <a:solidFill>
                  <a:schemeClr val="tx2"/>
                </a:solidFill>
                <a:latin typeface="Comic Sans MS" panose="030F0702030302020204" pitchFamily="66" charset="0"/>
              </a:rPr>
              <a:t>Pour </a:t>
            </a:r>
            <a:r>
              <a:rPr lang="fr-FR" sz="2000" dirty="0">
                <a:solidFill>
                  <a:schemeClr val="tx2"/>
                </a:solidFill>
                <a:latin typeface="Comic Sans MS" panose="030F0702030302020204" pitchFamily="66" charset="0"/>
              </a:rPr>
              <a:t>cela, il existe </a:t>
            </a:r>
            <a:r>
              <a:rPr lang="fr-FR" sz="2000" dirty="0">
                <a:solidFill>
                  <a:srgbClr val="FF0000"/>
                </a:solidFill>
                <a:latin typeface="Comic Sans MS" panose="030F0702030302020204" pitchFamily="66" charset="0"/>
              </a:rPr>
              <a:t>deux approches </a:t>
            </a:r>
            <a:r>
              <a:rPr lang="fr-FR" sz="2000" dirty="0">
                <a:solidFill>
                  <a:schemeClr val="tx2"/>
                </a:solidFill>
                <a:latin typeface="Comic Sans MS" panose="030F0702030302020204" pitchFamily="66" charset="0"/>
              </a:rPr>
              <a:t>possibles sachant qu’une passe est définie comme correspondant à un traitement entier d’une représentation du programme source pour produire une représentation équivalente en mémoire secondaire :</a:t>
            </a:r>
          </a:p>
        </p:txBody>
      </p:sp>
      <p:sp>
        <p:nvSpPr>
          <p:cNvPr id="19" name="ZoneTexte 18"/>
          <p:cNvSpPr txBox="1"/>
          <p:nvPr/>
        </p:nvSpPr>
        <p:spPr>
          <a:xfrm>
            <a:off x="1907704" y="0"/>
            <a:ext cx="5599128" cy="523220"/>
          </a:xfrm>
          <a:prstGeom prst="rect">
            <a:avLst/>
          </a:prstGeom>
          <a:noFill/>
        </p:spPr>
        <p:txBody>
          <a:bodyPr wrap="square" rtlCol="0">
            <a:spAutoFit/>
          </a:bodyPr>
          <a:lstStyle/>
          <a:p>
            <a:pPr algn="ctr"/>
            <a:r>
              <a:rPr lang="fr-FR" sz="2800" b="1" dirty="0">
                <a:solidFill>
                  <a:schemeClr val="bg1"/>
                </a:solidFill>
                <a:latin typeface="Comic Sans MS" panose="030F0702030302020204" pitchFamily="66" charset="0"/>
              </a:rPr>
              <a:t>Rôle de l’analyseur lexical</a:t>
            </a:r>
            <a:endParaRPr lang="fr-FR" sz="2800" b="1" dirty="0">
              <a:solidFill>
                <a:schemeClr val="bg1"/>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050"/>
            <a:ext cx="9144000" cy="5559425"/>
          </a:xfrm>
        </p:spPr>
        <p:txBody>
          <a:bodyPr/>
          <a:lstStyle/>
          <a:p>
            <a:pPr lvl="0" algn="just"/>
            <a:r>
              <a:rPr lang="fr-FR" dirty="0" smtClean="0">
                <a:latin typeface="Comic Sans MS" panose="030F0702030302020204" pitchFamily="66" charset="0"/>
              </a:rPr>
              <a:t>Approche 1</a:t>
            </a:r>
            <a:endParaRPr lang="fr-FR" b="0" dirty="0" smtClean="0">
              <a:latin typeface="Comic Sans MS" panose="030F0702030302020204" pitchFamily="66" charset="0"/>
            </a:endParaRPr>
          </a:p>
          <a:p>
            <a:pPr lvl="0" algn="just"/>
            <a:r>
              <a:rPr lang="fr-FR" b="0" dirty="0" smtClean="0">
                <a:latin typeface="Comic Sans MS" panose="030F0702030302020204" pitchFamily="66" charset="0"/>
              </a:rPr>
              <a:t>L’analyseur </a:t>
            </a:r>
            <a:r>
              <a:rPr lang="fr-FR" b="0" dirty="0">
                <a:latin typeface="Comic Sans MS" panose="030F0702030302020204" pitchFamily="66" charset="0"/>
              </a:rPr>
              <a:t>lexical effectue un traitement de la totalité du code source en une première passe, ce qui lui permet d’en obtenir une représentation équivalente sous forme d’une suite d’unités lexicales, sauvegardée dans un fichier en mémoire secondaire. </a:t>
            </a:r>
            <a:endParaRPr lang="fr-FR" b="0" dirty="0" smtClean="0">
              <a:latin typeface="Comic Sans MS" panose="030F0702030302020204" pitchFamily="66" charset="0"/>
            </a:endParaRPr>
          </a:p>
          <a:p>
            <a:pPr lvl="0" algn="just"/>
            <a:r>
              <a:rPr lang="fr-FR" b="0" dirty="0" smtClean="0">
                <a:latin typeface="Comic Sans MS" panose="030F0702030302020204" pitchFamily="66" charset="0"/>
              </a:rPr>
              <a:t>Ce </a:t>
            </a:r>
            <a:r>
              <a:rPr lang="fr-FR" b="0" dirty="0">
                <a:latin typeface="Comic Sans MS" panose="030F0702030302020204" pitchFamily="66" charset="0"/>
              </a:rPr>
              <a:t>fichier sera l’entrée de l’analyseur syntaxique, qui accomplira son travail pendant une deuxième passe. </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a:solidFill>
                  <a:schemeClr val="bg1"/>
                </a:solidFill>
                <a:latin typeface="Comic Sans MS" panose="030F0702030302020204" pitchFamily="66" charset="0"/>
              </a:rPr>
              <a:t>Rôle de l’analyseur lexical</a:t>
            </a:r>
            <a:endParaRPr lang="fr-FR" sz="2800" b="1" dirty="0">
              <a:solidFill>
                <a:schemeClr val="bg1"/>
              </a:solidFill>
              <a:latin typeface="Constantia" pitchFamily="18" charset="0"/>
            </a:endParaRPr>
          </a:p>
        </p:txBody>
      </p:sp>
    </p:spTree>
    <p:extLst>
      <p:ext uri="{BB962C8B-B14F-4D97-AF65-F5344CB8AC3E}">
        <p14:creationId xmlns:p14="http://schemas.microsoft.com/office/powerpoint/2010/main" val="2024288669"/>
      </p:ext>
    </p:extLst>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050"/>
            <a:ext cx="9144000" cy="5559425"/>
          </a:xfrm>
        </p:spPr>
        <p:txBody>
          <a:bodyPr/>
          <a:lstStyle/>
          <a:p>
            <a:pPr lvl="0" algn="just"/>
            <a:r>
              <a:rPr lang="fr-FR" dirty="0" smtClean="0">
                <a:latin typeface="Comic Sans MS" panose="030F0702030302020204" pitchFamily="66" charset="0"/>
              </a:rPr>
              <a:t>Approche 1</a:t>
            </a:r>
          </a:p>
          <a:p>
            <a:pPr lvl="0" algn="just"/>
            <a:endParaRPr lang="fr-FR" b="0" dirty="0" smtClean="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a:solidFill>
                  <a:schemeClr val="bg1"/>
                </a:solidFill>
                <a:latin typeface="Comic Sans MS" panose="030F0702030302020204" pitchFamily="66" charset="0"/>
              </a:rPr>
              <a:t>Rôle de l’analyseur lexical</a:t>
            </a:r>
            <a:endParaRPr lang="fr-FR" sz="2800" b="1" dirty="0">
              <a:solidFill>
                <a:schemeClr val="bg1"/>
              </a:solidFill>
              <a:latin typeface="Constantia" pitchFamily="18" charset="0"/>
            </a:endParaRPr>
          </a:p>
        </p:txBody>
      </p:sp>
      <p:pic>
        <p:nvPicPr>
          <p:cNvPr id="2" name="Image 1"/>
          <p:cNvPicPr>
            <a:picLocks noChangeAspect="1"/>
          </p:cNvPicPr>
          <p:nvPr/>
        </p:nvPicPr>
        <p:blipFill>
          <a:blip r:embed="rId2"/>
          <a:stretch>
            <a:fillRect/>
          </a:stretch>
        </p:blipFill>
        <p:spPr>
          <a:xfrm>
            <a:off x="726501" y="1700808"/>
            <a:ext cx="7791450" cy="3672408"/>
          </a:xfrm>
          <a:prstGeom prst="rect">
            <a:avLst/>
          </a:prstGeom>
        </p:spPr>
      </p:pic>
      <p:sp>
        <p:nvSpPr>
          <p:cNvPr id="7" name="Rectangle 6"/>
          <p:cNvSpPr/>
          <p:nvPr/>
        </p:nvSpPr>
        <p:spPr>
          <a:xfrm>
            <a:off x="1115616" y="5597180"/>
            <a:ext cx="6696743" cy="369332"/>
          </a:xfrm>
          <a:prstGeom prst="rect">
            <a:avLst/>
          </a:prstGeom>
        </p:spPr>
        <p:txBody>
          <a:bodyPr wrap="square">
            <a:spAutoFit/>
          </a:bodyPr>
          <a:lstStyle/>
          <a:p>
            <a:pPr algn="ctr">
              <a:spcAft>
                <a:spcPts val="0"/>
              </a:spcAft>
            </a:pPr>
            <a:r>
              <a:rPr lang="fr-FR" dirty="0">
                <a:solidFill>
                  <a:schemeClr val="tx2"/>
                </a:solidFill>
                <a:latin typeface="Comic Sans MS" panose="030F0702030302020204" pitchFamily="66" charset="0"/>
                <a:ea typeface="Arial" panose="020B0604020202020204" pitchFamily="34" charset="0"/>
                <a:cs typeface="Arial" panose="020B0604020202020204" pitchFamily="34" charset="0"/>
              </a:rPr>
              <a:t>Analyse lexicale et syntaxique en deux passes différentes</a:t>
            </a:r>
            <a:endParaRPr lang="fr-FR" dirty="0">
              <a:solidFill>
                <a:schemeClr val="tx2"/>
              </a:solidFill>
              <a:effectLst/>
              <a:latin typeface="Comic Sans MS" panose="030F07020303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2442972"/>
      </p:ext>
    </p:extLst>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050"/>
            <a:ext cx="9144000" cy="5559425"/>
          </a:xfrm>
        </p:spPr>
        <p:txBody>
          <a:bodyPr/>
          <a:lstStyle/>
          <a:p>
            <a:pPr algn="just"/>
            <a:r>
              <a:rPr lang="fr-FR" dirty="0" smtClean="0">
                <a:latin typeface="Comic Sans MS" panose="030F0702030302020204" pitchFamily="66" charset="0"/>
              </a:rPr>
              <a:t>Approche 2 </a:t>
            </a:r>
          </a:p>
          <a:p>
            <a:pPr algn="just"/>
            <a:r>
              <a:rPr lang="fr-FR" sz="2400" b="0" dirty="0" smtClean="0">
                <a:latin typeface="Comic Sans MS" panose="030F0702030302020204" pitchFamily="66" charset="0"/>
              </a:rPr>
              <a:t>L’analyseur </a:t>
            </a:r>
            <a:r>
              <a:rPr lang="fr-FR" sz="2400" b="0" dirty="0">
                <a:latin typeface="Comic Sans MS" panose="030F0702030302020204" pitchFamily="66" charset="0"/>
              </a:rPr>
              <a:t>lexical fonctionne comme </a:t>
            </a:r>
            <a:r>
              <a:rPr lang="fr-FR" sz="2400" b="0" dirty="0">
                <a:solidFill>
                  <a:srgbClr val="FF0000"/>
                </a:solidFill>
                <a:latin typeface="Comic Sans MS" panose="030F0702030302020204" pitchFamily="66" charset="0"/>
              </a:rPr>
              <a:t>une procédure </a:t>
            </a:r>
            <a:r>
              <a:rPr lang="fr-FR" sz="2400" b="0" dirty="0">
                <a:latin typeface="Comic Sans MS" panose="030F0702030302020204" pitchFamily="66" charset="0"/>
              </a:rPr>
              <a:t>sollicitée à chaque fois, par l’analyseur syntaxique, pour lui fournir une unité lexicale</a:t>
            </a:r>
            <a:r>
              <a:rPr lang="fr-FR" sz="2400" b="0" dirty="0" smtClean="0">
                <a:latin typeface="Comic Sans MS" panose="030F0702030302020204" pitchFamily="66" charset="0"/>
              </a:rPr>
              <a:t>.</a:t>
            </a:r>
          </a:p>
          <a:p>
            <a:pPr algn="just"/>
            <a:r>
              <a:rPr lang="fr-FR" sz="2400" b="0" dirty="0" smtClean="0">
                <a:latin typeface="Comic Sans MS" panose="030F0702030302020204" pitchFamily="66" charset="0"/>
              </a:rPr>
              <a:t> </a:t>
            </a:r>
            <a:r>
              <a:rPr lang="fr-FR" sz="2400" b="0" dirty="0">
                <a:latin typeface="Comic Sans MS" panose="030F0702030302020204" pitchFamily="66" charset="0"/>
              </a:rPr>
              <a:t>L’analyseur lexical effectue, pour cela, son travail, pas à pas, en synchronisation avec l’avancement de l’analyse syntaxique. </a:t>
            </a:r>
            <a:r>
              <a:rPr lang="fr-FR" sz="2400" b="0" dirty="0">
                <a:solidFill>
                  <a:srgbClr val="FF0000"/>
                </a:solidFill>
                <a:latin typeface="Comic Sans MS" panose="030F0702030302020204" pitchFamily="66" charset="0"/>
              </a:rPr>
              <a:t>On dit que l’analyse lexicale et syntaxique partagent une même passe</a:t>
            </a:r>
            <a:r>
              <a:rPr lang="fr-FR" sz="2400" b="0" dirty="0">
                <a:latin typeface="Comic Sans MS" panose="030F0702030302020204" pitchFamily="66" charset="0"/>
              </a:rPr>
              <a:t>. Dans ce cas, il n’est plus question de sauvegarder les unités dans un fichier intermédiaire, cependant, les deux analyseurs (lexical et syntaxique) doivent se trouver ensemble en mémoire. Cette approche est la plus utilisée dans la conception des </a:t>
            </a:r>
            <a:r>
              <a:rPr lang="fr-FR" sz="2400" b="0" dirty="0" smtClean="0">
                <a:latin typeface="Comic Sans MS" panose="030F0702030302020204" pitchFamily="66" charset="0"/>
              </a:rPr>
              <a:t>compilateurs.</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a:solidFill>
                  <a:schemeClr val="bg1"/>
                </a:solidFill>
                <a:latin typeface="Comic Sans MS" panose="030F0702030302020204" pitchFamily="66" charset="0"/>
              </a:rPr>
              <a:t>Rôle de l’analyseur lexical</a:t>
            </a:r>
            <a:endParaRPr lang="fr-FR" sz="2800" b="1" dirty="0">
              <a:solidFill>
                <a:schemeClr val="bg1"/>
              </a:solidFill>
              <a:latin typeface="Constantia" pitchFamily="18" charset="0"/>
            </a:endParaRPr>
          </a:p>
        </p:txBody>
      </p:sp>
    </p:spTree>
    <p:extLst>
      <p:ext uri="{BB962C8B-B14F-4D97-AF65-F5344CB8AC3E}">
        <p14:creationId xmlns:p14="http://schemas.microsoft.com/office/powerpoint/2010/main" val="2502170801"/>
      </p:ext>
    </p:extLst>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050"/>
            <a:ext cx="9144000" cy="5559425"/>
          </a:xfrm>
        </p:spPr>
        <p:txBody>
          <a:bodyPr/>
          <a:lstStyle/>
          <a:p>
            <a:pPr lvl="0" algn="just"/>
            <a:r>
              <a:rPr lang="fr-FR" dirty="0" smtClean="0">
                <a:latin typeface="Comic Sans MS" panose="030F0702030302020204" pitchFamily="66" charset="0"/>
              </a:rPr>
              <a:t>Approche 2</a:t>
            </a:r>
          </a:p>
          <a:p>
            <a:pPr lvl="0" algn="just"/>
            <a:endParaRPr lang="fr-FR" b="0" dirty="0" smtClean="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a:solidFill>
                  <a:schemeClr val="bg1"/>
                </a:solidFill>
                <a:latin typeface="Comic Sans MS" panose="030F0702030302020204" pitchFamily="66" charset="0"/>
              </a:rPr>
              <a:t>Rôle de l’analyseur lexical</a:t>
            </a:r>
            <a:endParaRPr lang="fr-FR" sz="2800" b="1" dirty="0">
              <a:solidFill>
                <a:schemeClr val="bg1"/>
              </a:solidFill>
              <a:latin typeface="Constantia" pitchFamily="18" charset="0"/>
            </a:endParaRPr>
          </a:p>
        </p:txBody>
      </p:sp>
      <p:sp>
        <p:nvSpPr>
          <p:cNvPr id="7" name="Rectangle 6"/>
          <p:cNvSpPr/>
          <p:nvPr/>
        </p:nvSpPr>
        <p:spPr>
          <a:xfrm>
            <a:off x="1115616" y="5597180"/>
            <a:ext cx="6696743" cy="369332"/>
          </a:xfrm>
          <a:prstGeom prst="rect">
            <a:avLst/>
          </a:prstGeom>
        </p:spPr>
        <p:txBody>
          <a:bodyPr wrap="square">
            <a:spAutoFit/>
          </a:bodyPr>
          <a:lstStyle/>
          <a:p>
            <a:pPr algn="ctr">
              <a:spcAft>
                <a:spcPts val="0"/>
              </a:spcAft>
            </a:pPr>
            <a:r>
              <a:rPr lang="fr-FR" dirty="0" smtClean="0">
                <a:solidFill>
                  <a:schemeClr val="tx2"/>
                </a:solidFill>
                <a:latin typeface="Comic Sans MS" panose="030F0702030302020204" pitchFamily="66" charset="0"/>
                <a:ea typeface="Arial" panose="020B0604020202020204" pitchFamily="34" charset="0"/>
                <a:cs typeface="Arial" panose="020B0604020202020204" pitchFamily="34" charset="0"/>
              </a:rPr>
              <a:t>Analyses </a:t>
            </a:r>
            <a:r>
              <a:rPr lang="fr-FR" dirty="0">
                <a:solidFill>
                  <a:schemeClr val="tx2"/>
                </a:solidFill>
                <a:latin typeface="Comic Sans MS" panose="030F0702030302020204" pitchFamily="66" charset="0"/>
                <a:ea typeface="Arial" panose="020B0604020202020204" pitchFamily="34" charset="0"/>
                <a:cs typeface="Arial" panose="020B0604020202020204" pitchFamily="34" charset="0"/>
              </a:rPr>
              <a:t>lexicale et syntaxique en une seule passe</a:t>
            </a:r>
            <a:endParaRPr lang="fr-FR" dirty="0">
              <a:solidFill>
                <a:schemeClr val="tx2"/>
              </a:solidFill>
              <a:effectLst/>
              <a:latin typeface="Comic Sans MS" panose="030F0702030302020204" pitchFamily="66" charset="0"/>
              <a:ea typeface="Calibri" panose="020F0502020204030204" pitchFamily="34" charset="0"/>
              <a:cs typeface="Arial" panose="020B0604020202020204" pitchFamily="34" charset="0"/>
            </a:endParaRPr>
          </a:p>
        </p:txBody>
      </p:sp>
      <p:pic>
        <p:nvPicPr>
          <p:cNvPr id="8" name="Image 7"/>
          <p:cNvPicPr>
            <a:picLocks noChangeAspect="1"/>
          </p:cNvPicPr>
          <p:nvPr/>
        </p:nvPicPr>
        <p:blipFill>
          <a:blip r:embed="rId2"/>
          <a:stretch>
            <a:fillRect/>
          </a:stretch>
        </p:blipFill>
        <p:spPr>
          <a:xfrm>
            <a:off x="1033462" y="1772816"/>
            <a:ext cx="7077075" cy="3323401"/>
          </a:xfrm>
          <a:prstGeom prst="rect">
            <a:avLst/>
          </a:prstGeom>
        </p:spPr>
      </p:pic>
    </p:spTree>
    <p:extLst>
      <p:ext uri="{BB962C8B-B14F-4D97-AF65-F5344CB8AC3E}">
        <p14:creationId xmlns:p14="http://schemas.microsoft.com/office/powerpoint/2010/main" val="928513465"/>
      </p:ext>
    </p:extLst>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4487"/>
            <a:ext cx="8382000" cy="563563"/>
          </a:xfrm>
        </p:spPr>
        <p:txBody>
          <a:bodyPr/>
          <a:lstStyle/>
          <a:p>
            <a:r>
              <a:rPr lang="fr-FR" sz="2800" b="1" i="1" dirty="0">
                <a:latin typeface="Comic Sans MS" panose="030F0702030302020204" pitchFamily="66" charset="0"/>
              </a:rPr>
              <a:t>Tâches effectuées par l’analyseur lexical</a:t>
            </a:r>
            <a:r>
              <a:rPr lang="fr-FR" dirty="0"/>
              <a:t/>
            </a:r>
            <a:br>
              <a:rPr lang="fr-FR" dirty="0"/>
            </a:br>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
        <p:nvSpPr>
          <p:cNvPr id="6" name="Rectangle 5"/>
          <p:cNvSpPr/>
          <p:nvPr/>
        </p:nvSpPr>
        <p:spPr>
          <a:xfrm>
            <a:off x="-28382" y="908050"/>
            <a:ext cx="9144000" cy="5909310"/>
          </a:xfrm>
          <a:prstGeom prst="rect">
            <a:avLst/>
          </a:prstGeom>
        </p:spPr>
        <p:txBody>
          <a:bodyPr wrap="square">
            <a:spAutoFit/>
          </a:bodyPr>
          <a:lstStyle/>
          <a:p>
            <a:pPr marL="520700" indent="-285750" algn="just">
              <a:lnSpc>
                <a:spcPct val="100000"/>
              </a:lnSpc>
              <a:spcAft>
                <a:spcPts val="0"/>
              </a:spcAft>
              <a:buFont typeface="Arial" panose="020B0604020202020204" pitchFamily="34" charset="0"/>
              <a:buChar char="•"/>
              <a:tabLst>
                <a:tab pos="450215" algn="l"/>
              </a:tabLst>
            </a:pPr>
            <a:r>
              <a:rPr lang="fr-FR"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Lecture </a:t>
            </a:r>
            <a:r>
              <a:rPr lang="fr-FR" dirty="0">
                <a:solidFill>
                  <a:schemeClr val="tx2"/>
                </a:solidFill>
                <a:latin typeface="Comic Sans MS" panose="030F0702030302020204" pitchFamily="66" charset="0"/>
                <a:ea typeface="Tahoma" panose="020B0604030504040204" pitchFamily="34" charset="0"/>
                <a:cs typeface="Arial" panose="020B0604020202020204" pitchFamily="34" charset="0"/>
              </a:rPr>
              <a:t>du fichier du code source (fichier texte) caractère par caractère avec éventuellement l’élimination de caractères et informations inutiles (blancs, tabulations, commentaires, caractère de fin de ligne, …) pour réduire la représentation du programme. Une erreur est signalée à ce niveau si un caractère non permis (illégal) par le langage est </a:t>
            </a:r>
            <a:r>
              <a:rPr lang="fr-FR"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rencontré.</a:t>
            </a:r>
          </a:p>
          <a:p>
            <a:pPr marL="520700" indent="-285750" algn="just">
              <a:lnSpc>
                <a:spcPct val="100000"/>
              </a:lnSpc>
              <a:spcAft>
                <a:spcPts val="0"/>
              </a:spcAft>
              <a:buFont typeface="Arial" panose="020B0604020202020204" pitchFamily="34" charset="0"/>
              <a:buChar char="•"/>
              <a:tabLst>
                <a:tab pos="450215" algn="l"/>
              </a:tabLst>
            </a:pPr>
            <a:r>
              <a:rPr lang="fr-FR" dirty="0" smtClean="0">
                <a:solidFill>
                  <a:schemeClr val="tx2"/>
                </a:solidFill>
                <a:latin typeface="Comic Sans MS" panose="030F0702030302020204" pitchFamily="66" charset="0"/>
              </a:rPr>
              <a:t>Concaténation </a:t>
            </a:r>
            <a:r>
              <a:rPr lang="fr-FR" dirty="0">
                <a:solidFill>
                  <a:schemeClr val="tx2"/>
                </a:solidFill>
                <a:latin typeface="Comic Sans MS" panose="030F0702030302020204" pitchFamily="66" charset="0"/>
              </a:rPr>
              <a:t>des caractères pour former des unités lexicales et signaler, éventuellement, une erreur si la chaîne dépasse une certaine </a:t>
            </a:r>
            <a:r>
              <a:rPr lang="fr-FR" dirty="0" smtClean="0">
                <a:solidFill>
                  <a:schemeClr val="tx2"/>
                </a:solidFill>
                <a:latin typeface="Comic Sans MS" panose="030F0702030302020204" pitchFamily="66" charset="0"/>
              </a:rPr>
              <a:t>taille.</a:t>
            </a:r>
          </a:p>
          <a:p>
            <a:pPr marL="520700" indent="-285750" algn="just">
              <a:lnSpc>
                <a:spcPct val="100000"/>
              </a:lnSpc>
              <a:spcAft>
                <a:spcPts val="0"/>
              </a:spcAft>
              <a:buFont typeface="Arial" panose="020B0604020202020204" pitchFamily="34" charset="0"/>
              <a:buChar char="•"/>
              <a:tabLst>
                <a:tab pos="450215" algn="l"/>
              </a:tabLst>
            </a:pPr>
            <a:r>
              <a:rPr lang="fr-FR" dirty="0" smtClean="0">
                <a:solidFill>
                  <a:schemeClr val="tx2"/>
                </a:solidFill>
                <a:latin typeface="Comic Sans MS" panose="030F0702030302020204" pitchFamily="66" charset="0"/>
              </a:rPr>
              <a:t>Association </a:t>
            </a:r>
            <a:r>
              <a:rPr lang="fr-FR" dirty="0">
                <a:solidFill>
                  <a:schemeClr val="tx2"/>
                </a:solidFill>
                <a:latin typeface="Comic Sans MS" panose="030F0702030302020204" pitchFamily="66" charset="0"/>
              </a:rPr>
              <a:t>d’un symbole à chaque unité lexicale. Cette opération peut engendrer une erreur si l’unité formée ne correspond à aucune unité légale du </a:t>
            </a:r>
            <a:r>
              <a:rPr lang="fr-FR" dirty="0" smtClean="0">
                <a:solidFill>
                  <a:schemeClr val="tx2"/>
                </a:solidFill>
                <a:latin typeface="Comic Sans MS" panose="030F0702030302020204" pitchFamily="66" charset="0"/>
              </a:rPr>
              <a:t>langage.</a:t>
            </a:r>
          </a:p>
          <a:p>
            <a:pPr marL="520700" indent="-285750" algn="just">
              <a:lnSpc>
                <a:spcPct val="100000"/>
              </a:lnSpc>
              <a:spcAft>
                <a:spcPts val="0"/>
              </a:spcAft>
              <a:buFont typeface="Arial" panose="020B0604020202020204" pitchFamily="34" charset="0"/>
              <a:buChar char="•"/>
              <a:tabLst>
                <a:tab pos="450215" algn="l"/>
              </a:tabLst>
            </a:pPr>
            <a:r>
              <a:rPr lang="fr-FR" dirty="0" smtClean="0">
                <a:solidFill>
                  <a:schemeClr val="tx2"/>
                </a:solidFill>
                <a:latin typeface="Comic Sans MS" panose="030F0702030302020204" pitchFamily="66" charset="0"/>
              </a:rPr>
              <a:t>Enregistrement </a:t>
            </a:r>
            <a:r>
              <a:rPr lang="fr-FR" dirty="0">
                <a:solidFill>
                  <a:schemeClr val="tx2"/>
                </a:solidFill>
                <a:latin typeface="Comic Sans MS" panose="030F0702030302020204" pitchFamily="66" charset="0"/>
              </a:rPr>
              <a:t>de chaque unité lexicale et des informations la concernant (nom, valeur, …) dans la table des symboles (en invoquant le gestionnaire de la table des symboles) ou dans un fichier résultat. A ce niveau, il est possible de détecter certaines erreurs telles que la double déclaration d’un identificateur, l’utilisation d’un identificateur sans déclaration préalable, </a:t>
            </a:r>
            <a:r>
              <a:rPr lang="fr-FR" dirty="0" smtClean="0">
                <a:solidFill>
                  <a:schemeClr val="tx2"/>
                </a:solidFill>
                <a:latin typeface="Comic Sans MS" panose="030F0702030302020204" pitchFamily="66" charset="0"/>
              </a:rPr>
              <a:t>etc.</a:t>
            </a:r>
          </a:p>
          <a:p>
            <a:pPr marL="520700" indent="-285750" algn="just">
              <a:lnSpc>
                <a:spcPct val="100000"/>
              </a:lnSpc>
              <a:spcAft>
                <a:spcPts val="0"/>
              </a:spcAft>
              <a:buFont typeface="Arial" panose="020B0604020202020204" pitchFamily="34" charset="0"/>
              <a:buChar char="•"/>
              <a:tabLst>
                <a:tab pos="450215" algn="l"/>
              </a:tabLst>
            </a:pPr>
            <a:r>
              <a:rPr lang="fr-FR" dirty="0" smtClean="0">
                <a:solidFill>
                  <a:schemeClr val="tx2"/>
                </a:solidFill>
                <a:latin typeface="Comic Sans MS" panose="030F0702030302020204" pitchFamily="66" charset="0"/>
              </a:rPr>
              <a:t>Création </a:t>
            </a:r>
            <a:r>
              <a:rPr lang="fr-FR" dirty="0">
                <a:solidFill>
                  <a:schemeClr val="tx2"/>
                </a:solidFill>
                <a:latin typeface="Comic Sans MS" panose="030F0702030302020204" pitchFamily="66" charset="0"/>
              </a:rPr>
              <a:t>d’une liaison entre les unités lexicales d’une ligne et la ligne du fichier la contenant. Cette opération, qui se fait par une simple numérotation des lignes du texte du code source, permet la localisation des lignes en cas d’erreur. Dans certains compilateurs, l’analyseur lexical est chargé de créer une copie du programme source en y intégrant les messages d’erreurs lexicales</a:t>
            </a:r>
            <a:r>
              <a:rPr lang="fr-FR" dirty="0">
                <a:latin typeface="Comic Sans MS" panose="030F0702030302020204" pitchFamily="66" charset="0"/>
              </a:rPr>
              <a:t>.</a:t>
            </a:r>
          </a:p>
          <a:p>
            <a:pPr marL="462915" indent="-227965" algn="just">
              <a:lnSpc>
                <a:spcPct val="100000"/>
              </a:lnSpc>
              <a:spcAft>
                <a:spcPts val="0"/>
              </a:spcAft>
              <a:tabLst>
                <a:tab pos="450215" algn="l"/>
              </a:tabLs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451131"/>
      </p:ext>
    </p:extLst>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9" y="124060"/>
            <a:ext cx="8382000" cy="563563"/>
          </a:xfrm>
        </p:spPr>
        <p:txBody>
          <a:bodyPr/>
          <a:lstStyle/>
          <a:p>
            <a:r>
              <a:rPr lang="fr-FR" dirty="0">
                <a:latin typeface="Comic Sans MS" panose="030F0702030302020204" pitchFamily="66" charset="0"/>
              </a:rPr>
              <a:t>Les symboles associés aux unités lexicales</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
        <p:nvSpPr>
          <p:cNvPr id="6" name="Rectangle 5"/>
          <p:cNvSpPr/>
          <p:nvPr/>
        </p:nvSpPr>
        <p:spPr>
          <a:xfrm>
            <a:off x="150019" y="908720"/>
            <a:ext cx="9036050" cy="4931350"/>
          </a:xfrm>
          <a:prstGeom prst="rect">
            <a:avLst/>
          </a:prstGeom>
        </p:spPr>
        <p:txBody>
          <a:bodyPr wrap="square">
            <a:spAutoFit/>
          </a:bodyPr>
          <a:lstStyle/>
          <a:p>
            <a:pPr algn="just">
              <a:lnSpc>
                <a:spcPct val="101000"/>
              </a:lnSpc>
              <a:spcAft>
                <a:spcPts val="0"/>
              </a:spcAf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Les symboles associés aux unités lexicales correspondent à la nature de celles-ci</a:t>
            </a:r>
            <a:r>
              <a:rPr lang="fr-FR" sz="2400"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a:t>
            </a:r>
          </a:p>
          <a:p>
            <a:pPr algn="just">
              <a:lnSpc>
                <a:spcPct val="101000"/>
              </a:lnSpc>
              <a:spcAft>
                <a:spcPts val="0"/>
              </a:spcAft>
            </a:pPr>
            <a:r>
              <a:rPr lang="fr-FR" sz="2400"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 </a:t>
            </a: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On distingue plusieurs catégories de symboles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565"/>
              </a:lnSpc>
              <a:spcAft>
                <a:spcPts val="0"/>
              </a:spcAft>
            </a:pP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marL="533400">
              <a:spcAft>
                <a:spcPts val="0"/>
              </a:spcAft>
              <a:tabLst>
                <a:tab pos="749300" algn="l"/>
              </a:tabLs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1-	Les mots réservés du langage (if, </a:t>
            </a:r>
            <a:r>
              <a:rPr lang="fr-FR" sz="2400" dirty="0" err="1">
                <a:solidFill>
                  <a:schemeClr val="tx2"/>
                </a:solidFill>
                <a:latin typeface="Comic Sans MS" panose="030F0702030302020204" pitchFamily="66" charset="0"/>
                <a:ea typeface="Tahoma" panose="020B0604030504040204" pitchFamily="34" charset="0"/>
                <a:cs typeface="Arial" panose="020B0604020202020204" pitchFamily="34" charset="0"/>
              </a:rPr>
              <a:t>then</a:t>
            </a: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 </a:t>
            </a:r>
            <a:r>
              <a:rPr lang="fr-FR" sz="2400" dirty="0" err="1">
                <a:solidFill>
                  <a:schemeClr val="tx2"/>
                </a:solidFill>
                <a:latin typeface="Comic Sans MS" panose="030F0702030302020204" pitchFamily="66" charset="0"/>
                <a:ea typeface="Tahoma" panose="020B0604030504040204" pitchFamily="34" charset="0"/>
                <a:cs typeface="Arial" panose="020B0604020202020204" pitchFamily="34" charset="0"/>
              </a:rPr>
              <a:t>begin</a:t>
            </a: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 pour le langage Pascal, par exemple)</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600"/>
              </a:lnSpc>
              <a:spcAft>
                <a:spcPts val="0"/>
              </a:spcAft>
            </a:pP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marL="533400">
              <a:spcAft>
                <a:spcPts val="0"/>
              </a:spcAft>
              <a:tabLst>
                <a:tab pos="749300" algn="l"/>
              </a:tabLs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2-	Les constantes (3, 3.14, </a:t>
            </a:r>
            <a:r>
              <a:rPr lang="fr-FR" sz="2400" dirty="0" err="1">
                <a:solidFill>
                  <a:schemeClr val="tx2"/>
                </a:solidFill>
                <a:latin typeface="Comic Sans MS" panose="030F0702030302020204" pitchFamily="66" charset="0"/>
                <a:ea typeface="Tahoma" panose="020B0604030504040204" pitchFamily="34" charset="0"/>
                <a:cs typeface="Arial" panose="020B0604020202020204" pitchFamily="34" charset="0"/>
              </a:rPr>
              <a:t>True</a:t>
            </a: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 ‘Bonjour’,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600"/>
              </a:lnSpc>
              <a:spcAft>
                <a:spcPts val="0"/>
              </a:spcAft>
            </a:pP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marL="533400">
              <a:spcAft>
                <a:spcPts val="0"/>
              </a:spcAft>
              <a:tabLst>
                <a:tab pos="749300" algn="l"/>
              </a:tabLs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3-</a:t>
            </a: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Les identificateurs qui peuvent être des noms de variables, de fonctions, de procédures, etc.</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600"/>
              </a:lnSpc>
              <a:spcAft>
                <a:spcPts val="0"/>
              </a:spcAft>
            </a:pP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marL="762000" indent="-227965">
              <a:lnSpc>
                <a:spcPct val="101000"/>
              </a:lnSpc>
              <a:spcAft>
                <a:spcPts val="0"/>
              </a:spcAft>
              <a:tabLst>
                <a:tab pos="749300" algn="l"/>
              </a:tabLs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4-	Les symboles spéciaux, en tenant compte des possibilités d’assemblage de caractères tels que &lt; &gt; &lt;= &lt;&gt; : := + -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560"/>
              </a:lnSpc>
              <a:spcAft>
                <a:spcPts val="0"/>
              </a:spcAft>
            </a:pP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marL="533400">
              <a:spcAft>
                <a:spcPts val="0"/>
              </a:spcAft>
              <a:tabLst>
                <a:tab pos="749300" algn="l"/>
              </a:tabLs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5-	Les séparateurs tels que ; (point virgule) et . (point).</a:t>
            </a:r>
            <a:endParaRPr lang="fr-FR" sz="2400" dirty="0">
              <a:solidFill>
                <a:schemeClr val="tx2"/>
              </a:solidFill>
              <a:effectLst/>
              <a:latin typeface="Comic Sans MS" panose="030F07020303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7155381"/>
      </p:ext>
    </p:extLst>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t>Spécification des unités lexicales</a:t>
            </a:r>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16/10/2021</a:t>
            </a:fld>
            <a:endParaRPr lang="fr-FR"/>
          </a:p>
        </p:txBody>
      </p:sp>
      <p:sp>
        <p:nvSpPr>
          <p:cNvPr id="6" name="Rectangle 5"/>
          <p:cNvSpPr/>
          <p:nvPr/>
        </p:nvSpPr>
        <p:spPr>
          <a:xfrm>
            <a:off x="76200" y="514816"/>
            <a:ext cx="9144000" cy="5821978"/>
          </a:xfrm>
          <a:prstGeom prst="rect">
            <a:avLst/>
          </a:prstGeom>
        </p:spPr>
        <p:txBody>
          <a:bodyPr wrap="square">
            <a:spAutoFit/>
          </a:bodyPr>
          <a:lstStyle/>
          <a:p>
            <a:pPr algn="just">
              <a:lnSpc>
                <a:spcPct val="101000"/>
              </a:lnSpc>
              <a:spcAft>
                <a:spcPts val="0"/>
              </a:spcAft>
            </a:pPr>
            <a:endParaRPr lang="fr-FR" sz="1600" dirty="0" smtClean="0">
              <a:latin typeface="Tahoma" panose="020B0604030504040204" pitchFamily="34" charset="0"/>
              <a:ea typeface="Tahoma" panose="020B0604030504040204" pitchFamily="34" charset="0"/>
              <a:cs typeface="Arial" panose="020B0604020202020204" pitchFamily="34" charset="0"/>
            </a:endParaRPr>
          </a:p>
          <a:p>
            <a:pPr algn="just">
              <a:lnSpc>
                <a:spcPct val="101000"/>
              </a:lnSpc>
              <a:spcAft>
                <a:spcPts val="0"/>
              </a:spcAft>
            </a:pPr>
            <a:r>
              <a:rPr lang="fr-FR" sz="1600" dirty="0" smtClean="0">
                <a:latin typeface="Tahoma" panose="020B0604030504040204" pitchFamily="34" charset="0"/>
                <a:ea typeface="Tahoma" panose="020B0604030504040204" pitchFamily="34" charset="0"/>
                <a:cs typeface="Arial" panose="020B0604020202020204" pitchFamily="34" charset="0"/>
              </a:rPr>
              <a:t>L’ensemble </a:t>
            </a:r>
            <a:r>
              <a:rPr lang="fr-FR" sz="1600" dirty="0">
                <a:latin typeface="Tahoma" panose="020B0604030504040204" pitchFamily="34" charset="0"/>
                <a:ea typeface="Tahoma" panose="020B0604030504040204" pitchFamily="34" charset="0"/>
                <a:cs typeface="Arial" panose="020B0604020202020204" pitchFamily="34" charset="0"/>
              </a:rPr>
              <a:t>des unités lexicales, qu’un analyseur reconnaît, constitue un langage régulier L qui peut être décrit par des expressions régulières et reconnu par un automate d’états fini.</a:t>
            </a:r>
            <a:endParaRPr lang="fr-FR" sz="1600" dirty="0">
              <a:latin typeface="Calibri" panose="020F0502020204030204" pitchFamily="34" charset="0"/>
              <a:ea typeface="Calibri" panose="020F0502020204030204" pitchFamily="34" charset="0"/>
              <a:cs typeface="Arial" panose="020B0604020202020204" pitchFamily="34" charset="0"/>
            </a:endParaRPr>
          </a:p>
          <a:p>
            <a:pPr>
              <a:lnSpc>
                <a:spcPts val="560"/>
              </a:lnSpc>
              <a:spcAft>
                <a:spcPts val="0"/>
              </a:spcAft>
            </a:pPr>
            <a:r>
              <a:rPr lang="fr-FR" sz="1600" dirty="0">
                <a:latin typeface="Times New Roman" panose="02020603050405020304" pitchFamily="18" charset="0"/>
                <a:ea typeface="Times New Roman" panose="02020603050405020304" pitchFamily="18" charset="0"/>
                <a:cs typeface="Arial" panose="020B0604020202020204" pitchFamily="34" charset="0"/>
              </a:rPr>
              <a:t>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Aft>
                <a:spcPts val="0"/>
              </a:spcAft>
            </a:pPr>
            <a:r>
              <a:rPr lang="fr-FR" sz="1600" dirty="0">
                <a:latin typeface="Tahoma" panose="020B0604030504040204" pitchFamily="34" charset="0"/>
                <a:ea typeface="Tahoma" panose="020B0604030504040204" pitchFamily="34" charset="0"/>
                <a:cs typeface="Arial" panose="020B0604020202020204" pitchFamily="34" charset="0"/>
              </a:rPr>
              <a:t>La spécification ou description des unités lexicales peut donc être effectuée en utilisant une notation appelée </a:t>
            </a:r>
            <a:r>
              <a:rPr lang="fr-FR" sz="1600" b="1" dirty="0">
                <a:latin typeface="Tahoma" panose="020B0604030504040204" pitchFamily="34" charset="0"/>
                <a:ea typeface="Tahoma" panose="020B0604030504040204" pitchFamily="34" charset="0"/>
                <a:cs typeface="Arial" panose="020B0604020202020204" pitchFamily="34" charset="0"/>
              </a:rPr>
              <a:t>expressions régulières</a:t>
            </a:r>
            <a:r>
              <a:rPr lang="fr-FR" sz="1600" dirty="0">
                <a:latin typeface="Tahoma" panose="020B0604030504040204" pitchFamily="34" charset="0"/>
                <a:ea typeface="Tahoma" panose="020B0604030504040204" pitchFamily="34" charset="0"/>
                <a:cs typeface="Arial" panose="020B0604020202020204" pitchFamily="34" charset="0"/>
              </a:rPr>
              <a:t>. Une expression régulière est construite à partir d’expressions régulières plus simples,</a:t>
            </a:r>
            <a:r>
              <a:rPr lang="fr-FR" sz="1600" b="1" dirty="0">
                <a:latin typeface="Tahoma" panose="020B0604030504040204" pitchFamily="34" charset="0"/>
                <a:ea typeface="Tahoma" panose="020B0604030504040204" pitchFamily="34" charset="0"/>
                <a:cs typeface="Arial" panose="020B0604020202020204" pitchFamily="34" charset="0"/>
              </a:rPr>
              <a:t> </a:t>
            </a:r>
            <a:r>
              <a:rPr lang="fr-FR" sz="1600" dirty="0">
                <a:latin typeface="Tahoma" panose="020B0604030504040204" pitchFamily="34" charset="0"/>
                <a:ea typeface="Tahoma" panose="020B0604030504040204" pitchFamily="34" charset="0"/>
                <a:cs typeface="Arial" panose="020B0604020202020204" pitchFamily="34" charset="0"/>
              </a:rPr>
              <a:t>en utilisant un ensemble de règles de définition qui spécifient comment le langage est formé.</a:t>
            </a:r>
            <a:endParaRPr lang="fr-FR" sz="1600" dirty="0">
              <a:latin typeface="Calibri" panose="020F0502020204030204" pitchFamily="34" charset="0"/>
              <a:ea typeface="Calibri" panose="020F0502020204030204" pitchFamily="34" charset="0"/>
              <a:cs typeface="Arial" panose="020B0604020202020204" pitchFamily="34" charset="0"/>
            </a:endParaRPr>
          </a:p>
          <a:p>
            <a:pPr>
              <a:lnSpc>
                <a:spcPts val="58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latin typeface="Tahoma" panose="020B0604030504040204" pitchFamily="34" charset="0"/>
                <a:ea typeface="Tahoma" panose="020B0604030504040204" pitchFamily="34" charset="0"/>
                <a:cs typeface="Arial" panose="020B0604020202020204" pitchFamily="34" charset="0"/>
              </a:rPr>
              <a:t>Soit le vocabulaire </a:t>
            </a:r>
            <a:r>
              <a:rPr lang="fr-FR" dirty="0">
                <a:latin typeface="Arial" panose="020B0604020202020204" pitchFamily="34" charset="0"/>
                <a:ea typeface="Arial" panose="020B060402020202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 = {a, b, c}</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72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177800">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1-</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sz="2800" dirty="0">
                <a:latin typeface="Arial" panose="020B0604020202020204" pitchFamily="34" charset="0"/>
                <a:ea typeface="Arial" panose="020B0604020202020204" pitchFamily="34" charset="0"/>
                <a:cs typeface="Arial" panose="020B0604020202020204" pitchFamily="34" charset="0"/>
              </a:rPr>
              <a:t>ε </a:t>
            </a:r>
            <a:r>
              <a:rPr lang="fr-FR" dirty="0">
                <a:latin typeface="Tahoma" panose="020B0604030504040204" pitchFamily="34" charset="0"/>
                <a:ea typeface="Tahoma" panose="020B0604030504040204" pitchFamily="34" charset="0"/>
                <a:cs typeface="Arial" panose="020B0604020202020204" pitchFamily="34" charset="0"/>
              </a:rPr>
              <a:t>dénote la chaîne vide</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575"/>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177800">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2-</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dirty="0">
                <a:latin typeface="Tahoma" panose="020B0604030504040204" pitchFamily="34" charset="0"/>
                <a:ea typeface="Tahoma" panose="020B0604030504040204" pitchFamily="34" charset="0"/>
                <a:cs typeface="Arial" panose="020B0604020202020204" pitchFamily="34" charset="0"/>
              </a:rPr>
              <a:t>L’expression régulière a/b dénote l’ensemble des chaînes {</a:t>
            </a:r>
            <a:r>
              <a:rPr lang="fr-FR" dirty="0" err="1">
                <a:latin typeface="Tahoma" panose="020B0604030504040204" pitchFamily="34" charset="0"/>
                <a:ea typeface="Tahoma" panose="020B0604030504040204" pitchFamily="34" charset="0"/>
                <a:cs typeface="Arial" panose="020B0604020202020204" pitchFamily="34" charset="0"/>
              </a:rPr>
              <a:t>a,b</a:t>
            </a:r>
            <a:r>
              <a:rPr lang="fr-FR" dirty="0">
                <a:latin typeface="Tahoma" panose="020B0604030504040204" pitchFamily="34" charset="0"/>
                <a:ea typeface="Tahoma" panose="020B060403050404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515"/>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533400" indent="-358775">
              <a:lnSpc>
                <a:spcPct val="93000"/>
              </a:lnSpc>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3-</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dirty="0">
                <a:latin typeface="Tahoma" panose="020B0604030504040204" pitchFamily="34" charset="0"/>
                <a:ea typeface="Tahoma" panose="020B0604030504040204" pitchFamily="34" charset="0"/>
                <a:cs typeface="Arial" panose="020B0604020202020204" pitchFamily="34" charset="0"/>
              </a:rPr>
              <a:t>L’expression a</a:t>
            </a:r>
            <a:r>
              <a:rPr lang="fr-FR" sz="3200" baseline="30000" dirty="0">
                <a:latin typeface="Tahoma" panose="020B0604030504040204" pitchFamily="34" charset="0"/>
                <a:ea typeface="Tahoma" panose="020B060403050404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 dénote l’ensemble de toutes les chaînes formées d’un nombre quelconque de a (pouvant être nul), c à d {</a:t>
            </a:r>
            <a:r>
              <a:rPr lang="fr-FR" dirty="0">
                <a:latin typeface="Arial" panose="020B0604020202020204" pitchFamily="34" charset="0"/>
                <a:ea typeface="Arial" panose="020B0604020202020204" pitchFamily="34" charset="0"/>
                <a:cs typeface="Arial" panose="020B0604020202020204" pitchFamily="34" charset="0"/>
              </a:rPr>
              <a:t>ε</a:t>
            </a:r>
            <a:r>
              <a:rPr lang="fr-FR" dirty="0">
                <a:latin typeface="Tahoma" panose="020B0604030504040204" pitchFamily="34" charset="0"/>
                <a:ea typeface="Tahoma" panose="020B0604030504040204" pitchFamily="34" charset="0"/>
                <a:cs typeface="Arial" panose="020B0604020202020204" pitchFamily="34" charset="0"/>
              </a:rPr>
              <a:t>, a, </a:t>
            </a:r>
            <a:r>
              <a:rPr lang="fr-FR" dirty="0" err="1">
                <a:latin typeface="Tahoma" panose="020B0604030504040204" pitchFamily="34" charset="0"/>
                <a:ea typeface="Tahoma" panose="020B0604030504040204" pitchFamily="34" charset="0"/>
                <a:cs typeface="Arial" panose="020B0604020202020204" pitchFamily="34" charset="0"/>
              </a:rPr>
              <a:t>aa</a:t>
            </a:r>
            <a:r>
              <a:rPr lang="fr-FR" dirty="0">
                <a:latin typeface="Tahoma" panose="020B0604030504040204" pitchFamily="34" charset="0"/>
                <a:ea typeface="Tahoma" panose="020B0604030504040204" pitchFamily="34" charset="0"/>
                <a:cs typeface="Arial" panose="020B0604020202020204" pitchFamily="34" charset="0"/>
              </a:rPr>
              <a:t>, </a:t>
            </a:r>
            <a:r>
              <a:rPr lang="fr-FR" dirty="0" err="1">
                <a:latin typeface="Tahoma" panose="020B0604030504040204" pitchFamily="34" charset="0"/>
                <a:ea typeface="Tahoma" panose="020B0604030504040204" pitchFamily="34" charset="0"/>
                <a:cs typeface="Arial" panose="020B0604020202020204" pitchFamily="34" charset="0"/>
              </a:rPr>
              <a:t>aaa</a:t>
            </a:r>
            <a:r>
              <a:rPr lang="fr-FR" dirty="0">
                <a:latin typeface="Tahoma" panose="020B0604030504040204" pitchFamily="34" charset="0"/>
                <a:ea typeface="Tahoma" panose="020B0604030504040204" pitchFamily="34"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485"/>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533400" indent="-358775">
              <a:lnSpc>
                <a:spcPct val="98000"/>
              </a:lnSpc>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4-</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dirty="0">
                <a:latin typeface="Tahoma" panose="020B0604030504040204" pitchFamily="34" charset="0"/>
                <a:ea typeface="Tahoma" panose="020B0604030504040204" pitchFamily="34" charset="0"/>
                <a:cs typeface="Arial" panose="020B0604020202020204" pitchFamily="34" charset="0"/>
              </a:rPr>
              <a:t>L’expression a</a:t>
            </a:r>
            <a:r>
              <a:rPr lang="fr-FR" sz="3200" baseline="30000" dirty="0">
                <a:latin typeface="Tahoma" panose="020B0604030504040204" pitchFamily="34" charset="0"/>
                <a:ea typeface="Tahoma" panose="020B060403050404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 dénote l’ensemble de toutes les chaînes formées d’un nombre quelconque, non nul, de a, c à d {a, </a:t>
            </a:r>
            <a:r>
              <a:rPr lang="fr-FR" dirty="0" err="1">
                <a:latin typeface="Tahoma" panose="020B0604030504040204" pitchFamily="34" charset="0"/>
                <a:ea typeface="Tahoma" panose="020B0604030504040204" pitchFamily="34" charset="0"/>
                <a:cs typeface="Arial" panose="020B0604020202020204" pitchFamily="34" charset="0"/>
              </a:rPr>
              <a:t>aa</a:t>
            </a:r>
            <a:r>
              <a:rPr lang="fr-FR" dirty="0">
                <a:latin typeface="Tahoma" panose="020B0604030504040204" pitchFamily="34" charset="0"/>
                <a:ea typeface="Tahoma" panose="020B0604030504040204" pitchFamily="34" charset="0"/>
                <a:cs typeface="Arial" panose="020B0604020202020204" pitchFamily="34" charset="0"/>
              </a:rPr>
              <a:t>, </a:t>
            </a:r>
            <a:r>
              <a:rPr lang="fr-FR" dirty="0" err="1">
                <a:latin typeface="Tahoma" panose="020B0604030504040204" pitchFamily="34" charset="0"/>
                <a:ea typeface="Tahoma" panose="020B0604030504040204" pitchFamily="34" charset="0"/>
                <a:cs typeface="Arial" panose="020B0604020202020204" pitchFamily="34" charset="0"/>
              </a:rPr>
              <a:t>aaa</a:t>
            </a:r>
            <a:r>
              <a:rPr lang="fr-FR" dirty="0">
                <a:latin typeface="Tahoma" panose="020B0604030504040204" pitchFamily="34" charset="0"/>
                <a:ea typeface="Tahoma" panose="020B0604030504040204" pitchFamily="34" charset="0"/>
                <a:cs typeface="Arial" panose="020B0604020202020204" pitchFamily="34" charset="0"/>
              </a:rPr>
              <a:t>, …}. Si r est une expression régulière alors r</a:t>
            </a:r>
            <a:r>
              <a:rPr lang="fr-FR" sz="3200" baseline="30000" dirty="0">
                <a:latin typeface="Tahoma" panose="020B0604030504040204" pitchFamily="34" charset="0"/>
                <a:ea typeface="Tahoma" panose="020B060403050404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 = r</a:t>
            </a:r>
            <a:r>
              <a:rPr lang="fr-FR" sz="3200" baseline="30000" dirty="0">
                <a:latin typeface="Tahoma" panose="020B0604030504040204" pitchFamily="34" charset="0"/>
                <a:ea typeface="Tahoma" panose="020B060403050404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a:t>
            </a:r>
            <a:r>
              <a:rPr lang="fr-FR" dirty="0">
                <a:latin typeface="Arial" panose="020B0604020202020204" pitchFamily="34" charset="0"/>
                <a:ea typeface="Arial" panose="020B0604020202020204" pitchFamily="34" charset="0"/>
                <a:cs typeface="Arial" panose="020B0604020202020204" pitchFamily="34" charset="0"/>
              </a:rPr>
              <a:t>ε</a:t>
            </a:r>
            <a:r>
              <a:rPr lang="fr-FR" dirty="0">
                <a:latin typeface="Tahoma" panose="020B0604030504040204" pitchFamily="34" charset="0"/>
                <a:ea typeface="Tahoma" panose="020B0604030504040204" pitchFamily="34" charset="0"/>
                <a:cs typeface="Arial" panose="020B0604020202020204" pitchFamily="34" charset="0"/>
              </a:rPr>
              <a:t> et r</a:t>
            </a:r>
            <a:r>
              <a:rPr lang="fr-FR" sz="3200" baseline="30000" dirty="0">
                <a:latin typeface="Tahoma" panose="020B0604030504040204" pitchFamily="34" charset="0"/>
                <a:ea typeface="Tahoma" panose="020B060403050404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 = </a:t>
            </a:r>
            <a:r>
              <a:rPr lang="fr-FR" dirty="0" err="1">
                <a:latin typeface="Tahoma" panose="020B0604030504040204" pitchFamily="34" charset="0"/>
                <a:ea typeface="Tahoma" panose="020B0604030504040204" pitchFamily="34" charset="0"/>
                <a:cs typeface="Arial" panose="020B0604020202020204" pitchFamily="34" charset="0"/>
              </a:rPr>
              <a:t>rr</a:t>
            </a:r>
            <a:r>
              <a:rPr lang="fr-FR" sz="3200" baseline="30000" dirty="0">
                <a:latin typeface="Tahoma" panose="020B0604030504040204" pitchFamily="34" charset="0"/>
                <a:ea typeface="Tahoma" panose="020B060403050404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14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177800">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5-</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dirty="0">
                <a:latin typeface="Tahoma" panose="020B0604030504040204" pitchFamily="34" charset="0"/>
                <a:ea typeface="Tahoma" panose="020B0604030504040204" pitchFamily="34" charset="0"/>
                <a:cs typeface="Arial" panose="020B0604020202020204" pitchFamily="34" charset="0"/>
              </a:rPr>
              <a:t>La notation r? est une abréviation de r/</a:t>
            </a:r>
            <a:r>
              <a:rPr lang="fr-FR" dirty="0">
                <a:latin typeface="Arial" panose="020B0604020202020204" pitchFamily="34" charset="0"/>
                <a:ea typeface="Arial" panose="020B0604020202020204" pitchFamily="34" charset="0"/>
                <a:cs typeface="Arial" panose="020B0604020202020204" pitchFamily="34" charset="0"/>
              </a:rPr>
              <a:t>ε</a:t>
            </a:r>
            <a:r>
              <a:rPr lang="fr-FR" dirty="0">
                <a:latin typeface="Tahoma" panose="020B0604030504040204" pitchFamily="34" charset="0"/>
                <a:ea typeface="Tahoma" panose="020B0604030504040204" pitchFamily="34" charset="0"/>
                <a:cs typeface="Arial" panose="020B0604020202020204" pitchFamily="34" charset="0"/>
              </a:rPr>
              <a:t> et signifie zéro ou une instance de r</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61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533400" indent="-358775">
              <a:lnSpc>
                <a:spcPct val="101000"/>
              </a:lnSpc>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6-</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dirty="0">
                <a:latin typeface="Tahoma" panose="020B0604030504040204" pitchFamily="34" charset="0"/>
                <a:ea typeface="Tahoma" panose="020B0604030504040204" pitchFamily="34" charset="0"/>
                <a:cs typeface="Arial" panose="020B0604020202020204" pitchFamily="34" charset="0"/>
              </a:rPr>
              <a:t>La notation [abc], où a, b, c sont des symboles de l’alphabet, dénote l’expression régulière a/b/c. Une classe de caractères [a-z] signifie a/b/c/d/ …/z</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4453371"/>
      </p:ext>
    </p:extLst>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c020TGp_general_diagram_v2">
  <a:themeElements>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fontScheme name="c020TGp_general_diagram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020TGp_general_diagram_v2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020TGp_general_diagram_v2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15030</TotalTime>
  <Words>843</Words>
  <Application>Microsoft Office PowerPoint</Application>
  <PresentationFormat>Affichage à l'écran (4:3)</PresentationFormat>
  <Paragraphs>152</Paragraphs>
  <Slides>15</Slides>
  <Notes>3</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15</vt:i4>
      </vt:variant>
    </vt:vector>
  </HeadingPairs>
  <TitlesOfParts>
    <vt:vector size="28" baseType="lpstr">
      <vt:lpstr>Arial</vt:lpstr>
      <vt:lpstr>Calibri</vt:lpstr>
      <vt:lpstr>Cambria</vt:lpstr>
      <vt:lpstr>Century</vt:lpstr>
      <vt:lpstr>Comic Sans MS</vt:lpstr>
      <vt:lpstr>Constantia</vt:lpstr>
      <vt:lpstr>Lucida Fax</vt:lpstr>
      <vt:lpstr>Tahoma</vt:lpstr>
      <vt:lpstr>Times New Roman</vt:lpstr>
      <vt:lpstr>Verdana</vt:lpstr>
      <vt:lpstr>Wingdings</vt:lpstr>
      <vt:lpstr>c020TGp_general_diagram_v2</vt:lpstr>
      <vt:lpstr>Image</vt:lpstr>
      <vt:lpstr>Présentation PowerPoint</vt:lpstr>
      <vt:lpstr>Présentation PowerPoint</vt:lpstr>
      <vt:lpstr>Rôle de l’analyseur lexical</vt:lpstr>
      <vt:lpstr>Rôle de l’analyseur lexical</vt:lpstr>
      <vt:lpstr>Rôle de l’analyseur lexical</vt:lpstr>
      <vt:lpstr>Rôle de l’analyseur lexical</vt:lpstr>
      <vt:lpstr>Tâches effectuées par l’analyseur lexical </vt:lpstr>
      <vt:lpstr>Les symboles associés aux unités lexicales</vt:lpstr>
      <vt:lpstr>Spécification des unités lexicales</vt:lpstr>
      <vt:lpstr>Exemple </vt:lpstr>
      <vt:lpstr> Exemple 2 </vt:lpstr>
      <vt:lpstr>Approches de construction des analyseurs lexicaux</vt:lpstr>
      <vt:lpstr>Construction d’analyseur lexical basée sur les diagrammes de transition</vt:lpstr>
      <vt:lpstr> Exemple 1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c:creator>
  <cp:lastModifiedBy>HP</cp:lastModifiedBy>
  <cp:revision>1449</cp:revision>
  <dcterms:created xsi:type="dcterms:W3CDTF">2010-05-11T12:42:52Z</dcterms:created>
  <dcterms:modified xsi:type="dcterms:W3CDTF">2021-10-16T06:14:26Z</dcterms:modified>
</cp:coreProperties>
</file>