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92" r:id="rId3"/>
    <p:sldId id="395" r:id="rId4"/>
    <p:sldId id="393" r:id="rId5"/>
    <p:sldId id="394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284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54A"/>
    <a:srgbClr val="CC0000"/>
    <a:srgbClr val="FF3300"/>
    <a:srgbClr val="FFCC66"/>
    <a:srgbClr val="339966"/>
    <a:srgbClr val="FFCC99"/>
    <a:srgbClr val="FFCCCC"/>
    <a:srgbClr val="FF9999"/>
    <a:srgbClr val="F3CD8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1756" autoAdjust="0"/>
  </p:normalViewPr>
  <p:slideViewPr>
    <p:cSldViewPr>
      <p:cViewPr varScale="1">
        <p:scale>
          <a:sx n="68" d="100"/>
          <a:sy n="68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88234-87D0-4E2F-A6A8-51A3E0DC0523}" type="datetimeFigureOut">
              <a:rPr lang="fr-FR" smtClean="0"/>
              <a:pPr/>
              <a:t>18/09/2021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7EBCF-AD37-4920-9DAF-FD8B674AC0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96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F323D-8DB9-458F-B9F7-6EE7E53FA5D6}" type="datetimeFigureOut">
              <a:rPr lang="fr-FR" smtClean="0"/>
              <a:pPr/>
              <a:t>18/09/2021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30774-F349-462C-A2C2-2174DEAEF1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60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405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7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213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57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89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080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98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44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1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94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59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Exemples de mesures ???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0774-F349-462C-A2C2-2174DEAEF1E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8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1"/>
          <p:cNvGraphicFramePr>
            <a:graphicFrameLocks noChangeAspect="1"/>
          </p:cNvGraphicFramePr>
          <p:nvPr/>
        </p:nvGraphicFramePr>
        <p:xfrm>
          <a:off x="6350" y="3586163"/>
          <a:ext cx="9140825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Image" r:id="rId3" imgW="7034921" imgH="3530159" progId="">
                  <p:embed/>
                </p:oleObj>
              </mc:Choice>
              <mc:Fallback>
                <p:oleObj name="Image" r:id="rId3" imgW="7034921" imgH="3530159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6350" y="3586163"/>
                        <a:ext cx="9140825" cy="3357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3175" y="0"/>
          <a:ext cx="9140825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Image" r:id="rId5" imgW="7034921" imgH="3530159" progId="">
                  <p:embed/>
                </p:oleObj>
              </mc:Choice>
              <mc:Fallback>
                <p:oleObj name="Image" r:id="rId5" imgW="7034921" imgH="3530159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175" y="0"/>
                        <a:ext cx="9140825" cy="3357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6350" y="1844675"/>
            <a:ext cx="9137650" cy="28082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81300"/>
            <a:ext cx="7596188" cy="1439863"/>
          </a:xfrm>
          <a:solidFill>
            <a:schemeClr val="bg1"/>
          </a:solidFill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04800" y="4953000"/>
            <a:ext cx="8534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70CB9-9BCE-4045-82A4-06BD7AE61032}" type="datetime1">
              <a:rPr lang="fr-FR" smtClean="0"/>
              <a:pPr/>
              <a:t>18/09/2021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44450"/>
            <a:ext cx="2095500" cy="64230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134100" cy="6423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34D13-1808-4FA5-A2D5-40DD97890F12}" type="datetime1">
              <a:rPr lang="fr-FR" smtClean="0"/>
              <a:pPr/>
              <a:t>18/09/2021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382000" cy="5635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5594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5594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A3A8D-2F98-41E9-BA21-DD72DD89B676}" type="datetime1">
              <a:rPr lang="fr-FR" smtClean="0"/>
              <a:pPr/>
              <a:t>18/09/2021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DFDD5-1A20-4CF0-A135-900A008DBAF8}" type="datetime1">
              <a:rPr lang="fr-FR" smtClean="0"/>
              <a:pPr/>
              <a:t>18/09/2021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90FB0-6B4B-4EEE-A5A9-1FF26BEBDFF3}" type="datetime1">
              <a:rPr lang="fr-FR" smtClean="0"/>
              <a:pPr/>
              <a:t>18/09/2021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55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55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D7921-6955-4377-94BD-AE096C21BDA0}" type="datetime1">
              <a:rPr lang="fr-FR" smtClean="0"/>
              <a:pPr/>
              <a:t>18/09/2021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EA5AC-A959-49E2-AE7B-3875110FED64}" type="datetime1">
              <a:rPr lang="fr-FR" smtClean="0"/>
              <a:pPr/>
              <a:t>18/09/2021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AA2D3-B43D-43EB-97F4-EE715F88773B}" type="datetime1">
              <a:rPr lang="fr-FR" smtClean="0"/>
              <a:pPr/>
              <a:t>18/09/2021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CCFE5-8502-4710-B883-275D59914CAF}" type="datetime1">
              <a:rPr lang="fr-FR" smtClean="0"/>
              <a:pPr/>
              <a:t>18/09/2021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4E6AF-F04B-4B5A-ADAB-E4A9181E3143}" type="datetime1">
              <a:rPr lang="fr-FR" smtClean="0"/>
              <a:pPr/>
              <a:t>18/09/2021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62A2C-5B37-4788-AD32-5EDC9BCF7899}" type="datetime1">
              <a:rPr lang="fr-FR" smtClean="0"/>
              <a:pPr/>
              <a:t>18/09/2021</a:t>
            </a:fld>
            <a:endParaRPr lang="fr-FR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0" y="-12700"/>
          <a:ext cx="9144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Image" r:id="rId15" imgW="6844444" imgH="736248" progId="">
                  <p:embed/>
                </p:oleObj>
              </mc:Choice>
              <mc:Fallback>
                <p:oleObj name="Image" r:id="rId15" imgW="6844444" imgH="736248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2700"/>
                        <a:ext cx="9144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99D7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53200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EBEAC074-9B23-4764-AAD9-173741C63E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44450"/>
            <a:ext cx="8382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cxnSp>
        <p:nvCxnSpPr>
          <p:cNvPr id="1032" name="AutoShape 18"/>
          <p:cNvCxnSpPr>
            <a:cxnSpLocks noChangeShapeType="1"/>
            <a:stCxn id="1030" idx="3"/>
            <a:endCxn id="1030" idx="3"/>
          </p:cNvCxnSpPr>
          <p:nvPr/>
        </p:nvCxnSpPr>
        <p:spPr bwMode="auto">
          <a:xfrm>
            <a:off x="9036050" y="6705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4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5304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E5F509C-18EC-4DA6-95B2-1DFD8B648153}" type="datetime1">
              <a:rPr lang="fr-FR" smtClean="0"/>
              <a:pPr/>
              <a:t>18/09/2021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cover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5736" y="6165304"/>
            <a:ext cx="4786346" cy="357190"/>
          </a:xfrm>
        </p:spPr>
        <p:txBody>
          <a:bodyPr/>
          <a:lstStyle/>
          <a:p>
            <a:r>
              <a:rPr lang="fr-FR" sz="1600" b="1" dirty="0" smtClean="0">
                <a:solidFill>
                  <a:srgbClr val="002060"/>
                </a:solidFill>
                <a:latin typeface="Constantia" pitchFamily="18" charset="0"/>
              </a:rPr>
              <a:t>Option: RSD</a:t>
            </a:r>
            <a:endParaRPr lang="fr-FR" sz="16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39552" y="0"/>
            <a:ext cx="8143902" cy="152997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50000"/>
              </a:spcBef>
            </a:pPr>
            <a:endParaRPr lang="fr-FR" sz="1600" b="1" dirty="0" smtClean="0">
              <a:solidFill>
                <a:srgbClr val="FFFF00"/>
              </a:solidFill>
              <a:latin typeface="Lucida Fax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1600" b="1" dirty="0" smtClean="0">
              <a:solidFill>
                <a:srgbClr val="FFFF00"/>
              </a:solidFill>
              <a:latin typeface="Lucida Fax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1600" b="1" dirty="0" smtClean="0">
              <a:solidFill>
                <a:srgbClr val="FFFF00"/>
              </a:solidFill>
              <a:latin typeface="Lucida Fax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1600" b="1" dirty="0">
              <a:solidFill>
                <a:srgbClr val="FFFF00"/>
              </a:solidFill>
              <a:latin typeface="Lucida Fax" pitchFamily="18" charset="0"/>
            </a:endParaRPr>
          </a:p>
        </p:txBody>
      </p:sp>
      <p:sp>
        <p:nvSpPr>
          <p:cNvPr id="5" name="Sous-titre 8"/>
          <p:cNvSpPr txBox="1">
            <a:spLocks/>
          </p:cNvSpPr>
          <p:nvPr/>
        </p:nvSpPr>
        <p:spPr bwMode="white">
          <a:xfrm>
            <a:off x="0" y="5286388"/>
            <a:ext cx="85344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Aft>
                <a:spcPct val="0"/>
              </a:spcAft>
              <a:buClr>
                <a:schemeClr val="hlink"/>
              </a:buClr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Cours Première année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 Master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 Présenté par </a:t>
            </a:r>
            <a:r>
              <a:rPr lang="fr-FR" b="1" kern="0" dirty="0" smtClean="0">
                <a:solidFill>
                  <a:srgbClr val="002060"/>
                </a:solidFill>
                <a:latin typeface="Constantia" pitchFamily="18" charset="0"/>
              </a:rPr>
              <a:t>:  </a:t>
            </a:r>
            <a:r>
              <a:rPr lang="fr-FR" b="1" kern="0" dirty="0" err="1" smtClean="0">
                <a:solidFill>
                  <a:srgbClr val="002060"/>
                </a:solidFill>
                <a:latin typeface="Constantia" pitchFamily="18" charset="0"/>
              </a:rPr>
              <a:t>Yachba</a:t>
            </a:r>
            <a:r>
              <a:rPr lang="fr-FR" b="1" kern="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fr-FR" b="1" kern="0" dirty="0" err="1" smtClean="0">
                <a:solidFill>
                  <a:srgbClr val="002060"/>
                </a:solidFill>
                <a:latin typeface="Constantia" pitchFamily="18" charset="0"/>
              </a:rPr>
              <a:t>Khadidja</a:t>
            </a:r>
            <a:endParaRPr lang="fr-FR" b="1" kern="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lvl="0" algn="just" fontAlgn="base">
              <a:spcAft>
                <a:spcPct val="0"/>
              </a:spcAft>
              <a:buClr>
                <a:schemeClr val="hlink"/>
              </a:buClr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</a:rPr>
              <a:t>Spécialité : Informatique</a:t>
            </a:r>
          </a:p>
          <a:p>
            <a:pPr lvl="0" algn="just" fontAlgn="base">
              <a:spcAft>
                <a:spcPct val="0"/>
              </a:spcAft>
              <a:buClr>
                <a:schemeClr val="hlink"/>
              </a:buClr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</a:endParaRPr>
          </a:p>
          <a:p>
            <a:pPr lvl="0" algn="just" fontAlgn="base">
              <a:spcAft>
                <a:spcPct val="0"/>
              </a:spcAft>
              <a:buClr>
                <a:schemeClr val="hlink"/>
              </a:buClr>
              <a:defRPr/>
            </a:pPr>
            <a:r>
              <a:rPr lang="fr-FR" b="1" kern="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kumimoji="0" lang="fr-FR" sz="1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Fax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7158" y="2643182"/>
            <a:ext cx="8572528" cy="15716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fr-FR" sz="3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nstantia" pitchFamily="18" charset="0"/>
              </a:rPr>
              <a:t>Classification</a:t>
            </a:r>
            <a:r>
              <a:rPr kumimoji="0" lang="fr-FR" sz="3600" b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nstantia" pitchFamily="18" charset="0"/>
              </a:rPr>
              <a:t> des algorithmes</a:t>
            </a:r>
            <a:endParaRPr kumimoji="0" lang="fr-FR" sz="36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00216" y="-5700"/>
            <a:ext cx="5286412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  <a:latin typeface="Cambria" pitchFamily="18" charset="0"/>
              </a:rPr>
              <a:t>Faculté  des Sciences  et Technologies</a:t>
            </a:r>
          </a:p>
          <a:p>
            <a:pPr algn="ctr"/>
            <a:endParaRPr lang="fr-FR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endParaRPr lang="fr-FR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endParaRPr lang="fr-FR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/>
            <a:r>
              <a:rPr lang="fr-FR" sz="1600" b="1" dirty="0" smtClean="0">
                <a:solidFill>
                  <a:schemeClr val="tx2"/>
                </a:solidFill>
                <a:latin typeface="Cambria" pitchFamily="18" charset="0"/>
              </a:rPr>
              <a:t>Département d’informatique</a:t>
            </a:r>
          </a:p>
          <a:p>
            <a:endParaRPr lang="fr-FR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Cambria" pitchFamily="18" charset="0"/>
              </a:rPr>
              <a:t>,</a:t>
            </a:r>
            <a:r>
              <a:rPr lang="fr-FR" dirty="0" err="1" smtClean="0">
                <a:solidFill>
                  <a:schemeClr val="tx2"/>
                </a:solidFill>
                <a:latin typeface="Cambria" pitchFamily="18" charset="0"/>
              </a:rPr>
              <a:t>sx</a:t>
            </a:r>
            <a:endParaRPr lang="fr-FR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627784" cy="20421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8" y="-21312"/>
            <a:ext cx="2627784" cy="2042188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18/09/2021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23528" y="19116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Classification selon le paradigme de conception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fr-FR" sz="28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6066" y="388448"/>
            <a:ext cx="8784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32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3200" dirty="0">
                <a:latin typeface="Comic Sans MS" panose="030F0702030302020204" pitchFamily="66" charset="0"/>
              </a:rPr>
              <a:t>Diviser pour </a:t>
            </a:r>
            <a:r>
              <a:rPr lang="fr-FR" sz="3200" dirty="0" smtClean="0">
                <a:latin typeface="Comic Sans MS" panose="030F0702030302020204" pitchFamily="66" charset="0"/>
              </a:rPr>
              <a:t>régner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015" y="1465666"/>
            <a:ext cx="84964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 smtClean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 </a:t>
            </a:r>
            <a:r>
              <a:rPr lang="fr-FR" sz="28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principe "diviser pour régner", de façon récursive réduit un problème à un cas plus simple ou un ensemble </a:t>
            </a:r>
            <a:r>
              <a:rPr lang="fr-FR" sz="2800" dirty="0" smtClean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 sous-problèmes</a:t>
            </a:r>
            <a:r>
              <a:rPr lang="fr-FR" sz="28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jusqu'à atteindre un niveau de simplicité suffisant pour pouvoir le résoudre facilement.</a:t>
            </a:r>
          </a:p>
          <a:p>
            <a:pPr algn="just"/>
            <a:r>
              <a:rPr lang="fr-FR" sz="28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L'algorithme </a:t>
            </a:r>
            <a:r>
              <a:rPr lang="fr-FR" sz="2800" dirty="0" err="1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merge</a:t>
            </a:r>
            <a:r>
              <a:rPr lang="fr-FR" sz="28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sort en est un exemple. La liste à trier est divisée en sous-listes, triées séparément.</a:t>
            </a:r>
          </a:p>
          <a:p>
            <a:pPr algn="just"/>
            <a:r>
              <a:rPr lang="fr-FR" sz="28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L'algorithme de </a:t>
            </a:r>
            <a:r>
              <a:rPr lang="fr-FR" sz="2800" dirty="0">
                <a:solidFill>
                  <a:srgbClr val="0000C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recherche dichotomique </a:t>
            </a:r>
            <a:r>
              <a:rPr lang="fr-FR" sz="28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est un autre exemple selon le même principe.</a:t>
            </a:r>
            <a:endParaRPr lang="fr-F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9868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18/09/2021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23528" y="19116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Classification selon le paradigme de conception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fr-FR" sz="28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64" y="260648"/>
            <a:ext cx="87845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32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3200" dirty="0" smtClean="0">
                <a:latin typeface="Comic Sans MS" panose="030F0702030302020204" pitchFamily="66" charset="0"/>
              </a:rPr>
              <a:t>Programmation dynamique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Le plus court chemin sur un graphe </a:t>
            </a:r>
            <a:r>
              <a:rPr lang="fr-FR" sz="32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valué</a:t>
            </a:r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 peut être trouvé en utilisant le plus court chemin entre arcs adjacents.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Quand la solution optimale d'un problème s'obtient à partir des solutions optimales de sous-problèmes, </a:t>
            </a:r>
            <a:r>
              <a:rPr lang="fr-FR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la programmation </a:t>
            </a:r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dynamique permet d'éviter de recalculer les solutions </a:t>
            </a:r>
            <a:r>
              <a:rPr lang="fr-FR" sz="32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déja</a:t>
            </a:r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 traitée.</a:t>
            </a:r>
            <a:endParaRPr lang="fr-FR" sz="32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2522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18/09/2021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23528" y="19116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Classification selon le paradigme de conception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fr-FR" sz="28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731" y="260648"/>
            <a:ext cx="8784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32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3200" dirty="0" smtClean="0">
                <a:latin typeface="Comic Sans MS" panose="030F0702030302020204" pitchFamily="66" charset="0"/>
              </a:rPr>
              <a:t>Réduction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370" y="1579398"/>
            <a:ext cx="84710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Consiste à transformer un problème en un autre, plus simple à résoudre.</a:t>
            </a:r>
          </a:p>
          <a:p>
            <a:r>
              <a:rPr lang="fr-FR" sz="28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 exemple simple, </a:t>
            </a:r>
            <a:r>
              <a:rPr lang="fr-FR" sz="2800" dirty="0">
                <a:solidFill>
                  <a:srgbClr val="0000C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trouver la médiane </a:t>
            </a:r>
            <a:r>
              <a:rPr lang="fr-FR" sz="28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d'une liste non ordonnée consiste à trier la liste d'abord pour en </a:t>
            </a:r>
            <a:r>
              <a:rPr lang="fr-FR" sz="2800" dirty="0" smtClean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tirer directement </a:t>
            </a:r>
            <a:r>
              <a:rPr lang="fr-FR" sz="28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 valeur médiane qui est au milieu de liste! On voit que le but est de trouver la transformation </a:t>
            </a:r>
            <a:r>
              <a:rPr lang="fr-FR" sz="2800" dirty="0" smtClean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 plus </a:t>
            </a:r>
            <a:r>
              <a:rPr lang="fr-FR" sz="28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évidente.</a:t>
            </a:r>
            <a:endParaRPr lang="fr-F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1945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2430"/>
            <a:ext cx="8229600" cy="3735396"/>
          </a:xfrm>
        </p:spPr>
        <p:txBody>
          <a:bodyPr/>
          <a:lstStyle/>
          <a:p>
            <a:pPr algn="ctr">
              <a:buNone/>
            </a:pPr>
            <a:r>
              <a:rPr lang="fr-FR" sz="8000" b="0" i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Merci pour votre attention ...</a:t>
            </a:r>
            <a:endParaRPr lang="fr-FR" sz="8000" b="0" i="1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  <a:latin typeface="Century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C80B49A-4DCD-4F66-A0F9-398A831DC17A}" type="datetime1">
              <a:rPr lang="fr-FR" smtClean="0"/>
              <a:pPr/>
              <a:t>18/09/2021</a:t>
            </a:fld>
            <a:endParaRPr lang="fr-F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18/09/2021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428860" y="0"/>
            <a:ext cx="5599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Classification des algorithmes</a:t>
            </a: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3936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Les </a:t>
            </a:r>
            <a:r>
              <a:rPr lang="fr-FR" sz="32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algorithmes sont classés par finalité, mais il y a d'autres façons de les classer</a:t>
            </a:r>
            <a:r>
              <a:rPr lang="fr-FR" sz="3200" dirty="0" smtClean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endParaRPr lang="fr-FR" sz="3200" dirty="0" smtClean="0">
              <a:solidFill>
                <a:srgbClr val="333333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200" dirty="0">
                <a:latin typeface="Comic Sans MS" panose="030F0702030302020204" pitchFamily="66" charset="0"/>
              </a:rPr>
              <a:t>Par finalité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200" dirty="0">
                <a:latin typeface="Comic Sans MS" panose="030F0702030302020204" pitchFamily="66" charset="0"/>
              </a:rPr>
              <a:t>Par implémentation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200" dirty="0">
                <a:latin typeface="Comic Sans MS" panose="030F0702030302020204" pitchFamily="66" charset="0"/>
              </a:rPr>
              <a:t>Selon le paradigme de conception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200" dirty="0">
                <a:latin typeface="Comic Sans MS" panose="030F0702030302020204" pitchFamily="66" charset="0"/>
              </a:rPr>
              <a:t>Selon la complexité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18/09/2021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268182" y="-4010"/>
            <a:ext cx="6319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Classification par </a:t>
            </a:r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finalité</a:t>
            </a: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196752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Chaque algorithme à un but. </a:t>
            </a:r>
            <a:endParaRPr lang="fr-FR" sz="32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Par </a:t>
            </a:r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exemple, la finalité de l'algorithme Quick Sort est de trier les données en ordre</a:t>
            </a:r>
          </a:p>
          <a:p>
            <a:pPr algn="just"/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ascendant ou descendant. </a:t>
            </a:r>
            <a:endParaRPr lang="fr-FR" sz="32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Mais </a:t>
            </a:r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les buts sont en nombre infini aussi on les regroupe par genre.</a:t>
            </a:r>
            <a:endParaRPr lang="fr-FR" sz="3200" dirty="0" smtClean="0">
              <a:solidFill>
                <a:schemeClr val="tx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8156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18/09/2021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428860" y="0"/>
            <a:ext cx="6103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Classification </a:t>
            </a:r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Par</a:t>
            </a:r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implémentation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fr-FR" sz="28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908720"/>
            <a:ext cx="87845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Le même algorithme peut être implémenté selon des principes de base différents</a:t>
            </a:r>
            <a:r>
              <a:rPr lang="fr-FR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fr-FR" sz="32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3200" dirty="0" err="1">
                <a:latin typeface="Comic Sans MS" panose="030F0702030302020204" pitchFamily="66" charset="0"/>
              </a:rPr>
              <a:t>Récursion</a:t>
            </a:r>
            <a:r>
              <a:rPr lang="fr-FR" sz="3200" dirty="0">
                <a:latin typeface="Comic Sans MS" panose="030F0702030302020204" pitchFamily="66" charset="0"/>
              </a:rPr>
              <a:t> or itération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3200" dirty="0">
                <a:latin typeface="Comic Sans MS" panose="030F0702030302020204" pitchFamily="66" charset="0"/>
              </a:rPr>
              <a:t>Logique ou </a:t>
            </a:r>
            <a:r>
              <a:rPr lang="fr-FR" sz="3200" dirty="0" smtClean="0">
                <a:latin typeface="Comic Sans MS" panose="030F0702030302020204" pitchFamily="66" charset="0"/>
              </a:rPr>
              <a:t>procédure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3200" dirty="0">
                <a:latin typeface="Comic Sans MS" panose="030F0702030302020204" pitchFamily="66" charset="0"/>
              </a:rPr>
              <a:t>Série ou </a:t>
            </a:r>
            <a:r>
              <a:rPr lang="fr-FR" sz="3200" dirty="0" smtClean="0">
                <a:latin typeface="Comic Sans MS" panose="030F0702030302020204" pitchFamily="66" charset="0"/>
              </a:rPr>
              <a:t>parallèle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3200" dirty="0">
                <a:latin typeface="Comic Sans MS" panose="030F0702030302020204" pitchFamily="66" charset="0"/>
              </a:rPr>
              <a:t>Déterministe ou non</a:t>
            </a:r>
            <a:endParaRPr lang="fr-FR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just"/>
            <a:endParaRPr lang="fr-FR" sz="3200" dirty="0" smtClean="0">
              <a:solidFill>
                <a:schemeClr val="tx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550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18/09/2021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55576" y="0"/>
            <a:ext cx="7272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Classification </a:t>
            </a:r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par </a:t>
            </a:r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implémentation</a:t>
            </a: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9269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 smtClean="0">
                <a:latin typeface="Comic Sans MS" panose="030F0702030302020204" pitchFamily="66" charset="0"/>
              </a:rPr>
              <a:t>Récursion</a:t>
            </a:r>
            <a:r>
              <a:rPr lang="fr-FR" sz="3200" b="1" dirty="0" smtClean="0">
                <a:latin typeface="Comic Sans MS" panose="030F0702030302020204" pitchFamily="66" charset="0"/>
              </a:rPr>
              <a:t> </a:t>
            </a:r>
            <a:r>
              <a:rPr lang="fr-FR" sz="3200" b="1" dirty="0">
                <a:latin typeface="Comic Sans MS" panose="030F0702030302020204" pitchFamily="66" charset="0"/>
              </a:rPr>
              <a:t>or itération</a:t>
            </a:r>
          </a:p>
          <a:p>
            <a:pPr algn="just"/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Un algorithme récursif s'appelle lui-même répétitivement, jusqu'à ce qu'une condition soit remplie. C'est </a:t>
            </a:r>
            <a:r>
              <a:rPr lang="fr-FR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une méthode </a:t>
            </a:r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courante en programmation fonctionnelle.</a:t>
            </a:r>
          </a:p>
          <a:p>
            <a:pPr algn="just"/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Les algorithmes itératifs utilisent des </a:t>
            </a:r>
            <a:r>
              <a:rPr lang="fr-FR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boucles.</a:t>
            </a:r>
            <a:endParaRPr lang="fr-FR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Selon le problème, l'une ou l'autre implémentation convient le mieux. </a:t>
            </a:r>
            <a:r>
              <a:rPr lang="fr-FR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Mais </a:t>
            </a:r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toute version récursive à un équivalent itératif et </a:t>
            </a:r>
            <a:r>
              <a:rPr lang="fr-FR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vice versa</a:t>
            </a:r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  <a:endParaRPr lang="fr-FR" sz="3200" dirty="0" smtClean="0">
              <a:solidFill>
                <a:schemeClr val="tx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5501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18/09/2021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428860" y="0"/>
            <a:ext cx="6103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Classification </a:t>
            </a:r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Par</a:t>
            </a:r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implémentation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fr-FR" sz="28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46222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32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3200" dirty="0" smtClean="0">
                <a:latin typeface="Comic Sans MS" panose="030F0702030302020204" pitchFamily="66" charset="0"/>
              </a:rPr>
              <a:t>Logique </a:t>
            </a:r>
            <a:r>
              <a:rPr lang="fr-FR" sz="3200" dirty="0">
                <a:latin typeface="Comic Sans MS" panose="030F0702030302020204" pitchFamily="66" charset="0"/>
              </a:rPr>
              <a:t>ou </a:t>
            </a:r>
            <a:r>
              <a:rPr lang="fr-FR" sz="3200" dirty="0" smtClean="0">
                <a:latin typeface="Comic Sans MS" panose="030F0702030302020204" pitchFamily="66" charset="0"/>
              </a:rPr>
              <a:t>procédure</a:t>
            </a:r>
          </a:p>
          <a:p>
            <a:pPr algn="just"/>
            <a:r>
              <a:rPr lang="fr-FR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Un </a:t>
            </a:r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algorithme peut aussi être vu comme une déduction logique contrôlée.</a:t>
            </a:r>
          </a:p>
          <a:p>
            <a:pPr algn="just"/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Un composant logique exprime les axiomes qu'utilisera le traitement et un composant de contrôle définit la</a:t>
            </a:r>
          </a:p>
          <a:p>
            <a:pPr algn="just"/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façon dont les déductions sont appliquées aux axiomes</a:t>
            </a:r>
            <a:r>
              <a:rPr lang="fr-FR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C'est la base de la programmation logique. Les langages de pure programmation logique ont un </a:t>
            </a:r>
            <a:r>
              <a:rPr lang="fr-FR" sz="3200" dirty="0" smtClean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contrôle prédéfini</a:t>
            </a:r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seuls les axiomes restent à exprimer</a:t>
            </a:r>
            <a:endParaRPr lang="fr-FR" sz="3200" dirty="0" smtClean="0">
              <a:solidFill>
                <a:schemeClr val="tx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1567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18/09/2021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724324" y="19116"/>
            <a:ext cx="6103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Classification </a:t>
            </a:r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Par</a:t>
            </a:r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implémentation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fr-FR" sz="28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908720"/>
            <a:ext cx="8784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3200" dirty="0" smtClean="0">
                <a:latin typeface="Comic Sans MS" panose="030F0702030302020204" pitchFamily="66" charset="0"/>
              </a:rPr>
              <a:t>Série </a:t>
            </a:r>
            <a:r>
              <a:rPr lang="fr-FR" sz="3200" dirty="0">
                <a:latin typeface="Comic Sans MS" panose="030F0702030302020204" pitchFamily="66" charset="0"/>
              </a:rPr>
              <a:t>ou </a:t>
            </a:r>
            <a:r>
              <a:rPr lang="fr-FR" sz="3200" dirty="0" smtClean="0">
                <a:latin typeface="Comic Sans MS" panose="030F0702030302020204" pitchFamily="66" charset="0"/>
              </a:rPr>
              <a:t>parallèle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1570440"/>
            <a:ext cx="88565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 général on suppose que les instructions des </a:t>
            </a:r>
            <a:r>
              <a:rPr lang="fr-FR" sz="2400" dirty="0" smtClean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algorithmes </a:t>
            </a:r>
            <a:r>
              <a:rPr lang="fr-FR" sz="24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soient exécutés une par une, et on parle </a:t>
            </a:r>
            <a:r>
              <a:rPr lang="fr-FR" sz="24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d'algorithme en 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série,</a:t>
            </a:r>
            <a:r>
              <a:rPr lang="fr-FR" sz="24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mais ils peuvent aussi être </a:t>
            </a: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parallèles</a:t>
            </a:r>
            <a:r>
              <a:rPr lang="fr-FR" sz="24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quand l'architecture de l'ordinateur permet de traiter plusieurs</a:t>
            </a:r>
          </a:p>
          <a:p>
            <a:pPr algn="just"/>
            <a:r>
              <a:rPr lang="fr-FR" sz="24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instructions en même temps.</a:t>
            </a:r>
          </a:p>
          <a:p>
            <a:pPr algn="just"/>
            <a:r>
              <a:rPr lang="fr-FR" sz="24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Dans ce cas le problème est divisé en sous-problèmes affectés à des processeurs différents. Les algorithmes</a:t>
            </a:r>
          </a:p>
          <a:p>
            <a:pPr algn="just"/>
            <a:r>
              <a:rPr lang="fr-FR" sz="24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itératifs sont </a:t>
            </a:r>
            <a:r>
              <a:rPr lang="fr-FR" sz="2400" dirty="0" err="1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parallélisable</a:t>
            </a:r>
            <a:r>
              <a:rPr lang="fr-FR" sz="2400" dirty="0">
                <a:solidFill>
                  <a:srgbClr val="333333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et surtout les algorithmes de tri.</a:t>
            </a:r>
            <a:endParaRPr lang="fr-F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2842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050"/>
            <a:ext cx="8578850" cy="5559425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Déterministe ou non</a:t>
            </a:r>
            <a:endParaRPr lang="fr-FR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just"/>
            <a:endParaRPr lang="fr-FR" sz="3200" b="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3200" b="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Les </a:t>
            </a:r>
            <a:r>
              <a:rPr lang="fr-FR" sz="3200" b="0" dirty="0">
                <a:solidFill>
                  <a:schemeClr val="tx2"/>
                </a:solidFill>
                <a:latin typeface="Comic Sans MS" panose="030F0702030302020204" pitchFamily="66" charset="0"/>
              </a:rPr>
              <a:t>algorithmes déterministes accomplissent un processus prédéfini pour résoudre un problème tandis que </a:t>
            </a:r>
            <a:r>
              <a:rPr lang="fr-FR" sz="3200" b="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les algorithmes </a:t>
            </a:r>
            <a:r>
              <a:rPr lang="fr-FR" sz="3200" b="0" dirty="0">
                <a:solidFill>
                  <a:schemeClr val="tx2"/>
                </a:solidFill>
                <a:latin typeface="Comic Sans MS" panose="030F0702030302020204" pitchFamily="66" charset="0"/>
              </a:rPr>
              <a:t>non-déterministes doivent deviner à chaque étape la meilleure solution à l'aide d'heuristiques</a:t>
            </a:r>
            <a:r>
              <a:rPr lang="fr-FR" b="0" dirty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  <a:endParaRPr lang="fr-FR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1DFDD5-1A20-4CF0-A135-900A008DBAF8}" type="datetime1">
              <a:rPr lang="fr-FR" smtClean="0"/>
              <a:pPr/>
              <a:t>18/09/2021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24324" y="19116"/>
            <a:ext cx="61035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Classification </a:t>
            </a:r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Par</a:t>
            </a:r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implémentation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fr-FR" sz="28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fr-FR" sz="28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fr-FR" sz="28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96961"/>
      </p:ext>
    </p:extLst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AC074-9B23-4764-AAD9-173741C63EFD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FB60A4-1419-4744-9131-58067790A8D2}" type="datetime1">
              <a:rPr lang="fr-FR" smtClean="0"/>
              <a:pPr/>
              <a:t>18/09/2021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23528" y="19116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Constantia" pitchFamily="18" charset="0"/>
              </a:rPr>
              <a:t>Classification selon le paradigme de conception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fr-FR" sz="28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fr-FR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908720"/>
            <a:ext cx="87845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32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Le </a:t>
            </a:r>
            <a:r>
              <a:rPr lang="fr-FR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paradigme de conception est un domaine de recherche ou une classe de problèmes requérant un type </a:t>
            </a:r>
            <a:r>
              <a:rPr lang="fr-FR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d'algorithme adapté.</a:t>
            </a:r>
          </a:p>
          <a:p>
            <a:pPr algn="just"/>
            <a:endParaRPr lang="fr-FR" sz="32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3200" dirty="0">
                <a:latin typeface="Comic Sans MS" panose="030F0702030302020204" pitchFamily="66" charset="0"/>
              </a:rPr>
              <a:t>Diviser pour </a:t>
            </a:r>
            <a:r>
              <a:rPr lang="fr-FR" sz="3200" dirty="0" smtClean="0">
                <a:latin typeface="Comic Sans MS" panose="030F0702030302020204" pitchFamily="66" charset="0"/>
              </a:rPr>
              <a:t>régner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3200" dirty="0">
                <a:latin typeface="Comic Sans MS" panose="030F0702030302020204" pitchFamily="66" charset="0"/>
              </a:rPr>
              <a:t>Programmation </a:t>
            </a:r>
            <a:r>
              <a:rPr lang="fr-FR" sz="3200" dirty="0" smtClean="0">
                <a:latin typeface="Comic Sans MS" panose="030F0702030302020204" pitchFamily="66" charset="0"/>
              </a:rPr>
              <a:t>dynamique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fr-FR" sz="3200" dirty="0" smtClean="0">
                <a:latin typeface="Comic Sans MS" panose="030F0702030302020204" pitchFamily="66" charset="0"/>
              </a:rPr>
              <a:t>Réduction</a:t>
            </a:r>
          </a:p>
        </p:txBody>
      </p:sp>
    </p:spTree>
    <p:extLst>
      <p:ext uri="{BB962C8B-B14F-4D97-AF65-F5344CB8AC3E}">
        <p14:creationId xmlns:p14="http://schemas.microsoft.com/office/powerpoint/2010/main" val="59460326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020TGp_general_diagram_v2">
  <a:themeElements>
    <a:clrScheme name="c020TGp_general_diagram_v2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399D72"/>
      </a:accent1>
      <a:accent2>
        <a:srgbClr val="FF9900"/>
      </a:accent2>
      <a:accent3>
        <a:srgbClr val="FFFFFF"/>
      </a:accent3>
      <a:accent4>
        <a:srgbClr val="174578"/>
      </a:accent4>
      <a:accent5>
        <a:srgbClr val="AECCBC"/>
      </a:accent5>
      <a:accent6>
        <a:srgbClr val="E78A00"/>
      </a:accent6>
      <a:hlink>
        <a:srgbClr val="9999FF"/>
      </a:hlink>
      <a:folHlink>
        <a:srgbClr val="969696"/>
      </a:folHlink>
    </a:clrScheme>
    <a:fontScheme name="c020TGp_general_diagram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020TGp_general_diagram_v2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0TGp_general_diagram_v2 2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0TGp_general_diagram_v2 3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1B9AD9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12650</TotalTime>
  <Words>693</Words>
  <Application>Microsoft Office PowerPoint</Application>
  <PresentationFormat>Affichage à l'écran (4:3)</PresentationFormat>
  <Paragraphs>156</Paragraphs>
  <Slides>13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Cambria</vt:lpstr>
      <vt:lpstr>Century</vt:lpstr>
      <vt:lpstr>Comic Sans MS</vt:lpstr>
      <vt:lpstr>Constantia</vt:lpstr>
      <vt:lpstr>Lucida Fax</vt:lpstr>
      <vt:lpstr>Verdana</vt:lpstr>
      <vt:lpstr>Wingdings</vt:lpstr>
      <vt:lpstr>c020TGp_general_diagram_v2</vt:lpstr>
      <vt:lpstr>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</dc:creator>
  <cp:lastModifiedBy>HP</cp:lastModifiedBy>
  <cp:revision>1310</cp:revision>
  <dcterms:created xsi:type="dcterms:W3CDTF">2010-05-11T12:42:52Z</dcterms:created>
  <dcterms:modified xsi:type="dcterms:W3CDTF">2021-09-18T06:15:26Z</dcterms:modified>
</cp:coreProperties>
</file>