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392" r:id="rId3"/>
    <p:sldId id="393" r:id="rId4"/>
    <p:sldId id="395" r:id="rId5"/>
    <p:sldId id="396" r:id="rId6"/>
    <p:sldId id="397" r:id="rId7"/>
    <p:sldId id="398" r:id="rId8"/>
    <p:sldId id="399" r:id="rId9"/>
    <p:sldId id="400" r:id="rId10"/>
    <p:sldId id="403" r:id="rId11"/>
    <p:sldId id="404" r:id="rId12"/>
    <p:sldId id="406" r:id="rId13"/>
    <p:sldId id="405" r:id="rId14"/>
    <p:sldId id="284"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054A"/>
    <a:srgbClr val="CC0000"/>
    <a:srgbClr val="FF3300"/>
    <a:srgbClr val="FFCC66"/>
    <a:srgbClr val="339966"/>
    <a:srgbClr val="FFCC99"/>
    <a:srgbClr val="FFCCCC"/>
    <a:srgbClr val="FF9999"/>
    <a:srgbClr val="F3CD8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1756" autoAdjust="0"/>
  </p:normalViewPr>
  <p:slideViewPr>
    <p:cSldViewPr>
      <p:cViewPr varScale="1">
        <p:scale>
          <a:sx n="68" d="100"/>
          <a:sy n="68" d="100"/>
        </p:scale>
        <p:origin x="1410" y="6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402"/>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588234-87D0-4E2F-A6A8-51A3E0DC0523}" type="datetimeFigureOut">
              <a:rPr lang="fr-FR" smtClean="0"/>
              <a:pPr/>
              <a:t>18/10/2021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E7EBCF-AD37-4920-9DAF-FD8B674AC010}" type="slidenum">
              <a:rPr lang="fr-FR" smtClean="0"/>
              <a:pPr/>
              <a:t>‹N°›</a:t>
            </a:fld>
            <a:endParaRPr lang="fr-FR"/>
          </a:p>
        </p:txBody>
      </p:sp>
    </p:spTree>
    <p:extLst>
      <p:ext uri="{BB962C8B-B14F-4D97-AF65-F5344CB8AC3E}">
        <p14:creationId xmlns:p14="http://schemas.microsoft.com/office/powerpoint/2010/main" val="4133963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F323D-8DB9-458F-B9F7-6EE7E53FA5D6}" type="datetimeFigureOut">
              <a:rPr lang="fr-FR" smtClean="0"/>
              <a:pPr/>
              <a:t>18/10/2021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30774-F349-462C-A2C2-2174DEAEF1E9}" type="slidenum">
              <a:rPr lang="fr-FR" smtClean="0"/>
              <a:pPr/>
              <a:t>‹N°›</a:t>
            </a:fld>
            <a:endParaRPr lang="fr-FR"/>
          </a:p>
        </p:txBody>
      </p:sp>
    </p:spTree>
    <p:extLst>
      <p:ext uri="{BB962C8B-B14F-4D97-AF65-F5344CB8AC3E}">
        <p14:creationId xmlns:p14="http://schemas.microsoft.com/office/powerpoint/2010/main" val="426960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a:t>
            </a:fld>
            <a:endParaRPr lang="fr-FR"/>
          </a:p>
        </p:txBody>
      </p:sp>
    </p:spTree>
    <p:extLst>
      <p:ext uri="{BB962C8B-B14F-4D97-AF65-F5344CB8AC3E}">
        <p14:creationId xmlns:p14="http://schemas.microsoft.com/office/powerpoint/2010/main" val="290340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2</a:t>
            </a:fld>
            <a:endParaRPr lang="fr-FR"/>
          </a:p>
        </p:txBody>
      </p:sp>
    </p:spTree>
    <p:extLst>
      <p:ext uri="{BB962C8B-B14F-4D97-AF65-F5344CB8AC3E}">
        <p14:creationId xmlns:p14="http://schemas.microsoft.com/office/powerpoint/2010/main" val="260989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14</a:t>
            </a:fld>
            <a:endParaRPr lang="fr-FR"/>
          </a:p>
        </p:txBody>
      </p:sp>
    </p:spTree>
    <p:extLst>
      <p:ext uri="{BB962C8B-B14F-4D97-AF65-F5344CB8AC3E}">
        <p14:creationId xmlns:p14="http://schemas.microsoft.com/office/powerpoint/2010/main" val="1349570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Object 21"/>
          <p:cNvGraphicFramePr>
            <a:graphicFrameLocks noChangeAspect="1"/>
          </p:cNvGraphicFramePr>
          <p:nvPr/>
        </p:nvGraphicFramePr>
        <p:xfrm>
          <a:off x="6350" y="3586163"/>
          <a:ext cx="9140825" cy="3357562"/>
        </p:xfrm>
        <a:graphic>
          <a:graphicData uri="http://schemas.openxmlformats.org/presentationml/2006/ole">
            <mc:AlternateContent xmlns:mc="http://schemas.openxmlformats.org/markup-compatibility/2006">
              <mc:Choice xmlns:v="urn:schemas-microsoft-com:vml" Requires="v">
                <p:oleObj spid="_x0000_s2082" name="Image" r:id="rId3" imgW="7034921" imgH="3530159" progId="">
                  <p:embed/>
                </p:oleObj>
              </mc:Choice>
              <mc:Fallback>
                <p:oleObj name="Image" r:id="rId3" imgW="7034921" imgH="3530159" progId="">
                  <p:embed/>
                  <p:pic>
                    <p:nvPicPr>
                      <p:cNvPr id="0" name="Object 21"/>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gray">
                      <a:xfrm>
                        <a:off x="6350" y="3586163"/>
                        <a:ext cx="9140825" cy="3357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8"/>
          <p:cNvGraphicFramePr>
            <a:graphicFrameLocks noChangeAspect="1"/>
          </p:cNvGraphicFramePr>
          <p:nvPr/>
        </p:nvGraphicFramePr>
        <p:xfrm>
          <a:off x="3175" y="0"/>
          <a:ext cx="9140825" cy="3357563"/>
        </p:xfrm>
        <a:graphic>
          <a:graphicData uri="http://schemas.openxmlformats.org/presentationml/2006/ole">
            <mc:AlternateContent xmlns:mc="http://schemas.openxmlformats.org/markup-compatibility/2006">
              <mc:Choice xmlns:v="urn:schemas-microsoft-com:vml" Requires="v">
                <p:oleObj spid="_x0000_s2083" name="Image" r:id="rId5" imgW="7034921" imgH="3530159" progId="">
                  <p:embed/>
                </p:oleObj>
              </mc:Choice>
              <mc:Fallback>
                <p:oleObj name="Image" r:id="rId5" imgW="7034921" imgH="3530159"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175" y="0"/>
                        <a:ext cx="9140825" cy="3357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7"/>
          <p:cNvSpPr>
            <a:spLocks noChangeArrowheads="1"/>
          </p:cNvSpPr>
          <p:nvPr/>
        </p:nvSpPr>
        <p:spPr bwMode="gray">
          <a:xfrm>
            <a:off x="6350" y="1844675"/>
            <a:ext cx="9137650" cy="2808288"/>
          </a:xfrm>
          <a:prstGeom prst="rect">
            <a:avLst/>
          </a:prstGeom>
          <a:solidFill>
            <a:schemeClr val="bg1"/>
          </a:solidFill>
          <a:ln w="9525" algn="ctr">
            <a:noFill/>
            <a:miter lim="800000"/>
            <a:headEnd/>
            <a:tailEnd/>
          </a:ln>
          <a:effectLst/>
        </p:spPr>
        <p:txBody>
          <a:bodyPr wrap="none" anchor="ctr"/>
          <a:lstStyle/>
          <a:p>
            <a:pPr>
              <a:defRPr/>
            </a:pPr>
            <a:endParaRPr lang="fr-FR"/>
          </a:p>
        </p:txBody>
      </p:sp>
      <p:sp>
        <p:nvSpPr>
          <p:cNvPr id="3074" name="Rectangle 2"/>
          <p:cNvSpPr>
            <a:spLocks noGrp="1" noChangeArrowheads="1"/>
          </p:cNvSpPr>
          <p:nvPr>
            <p:ph type="ctrTitle"/>
          </p:nvPr>
        </p:nvSpPr>
        <p:spPr>
          <a:xfrm>
            <a:off x="0" y="2781300"/>
            <a:ext cx="7596188" cy="1439863"/>
          </a:xfrm>
          <a:solidFill>
            <a:schemeClr val="bg1"/>
          </a:solidFill>
        </p:spPr>
        <p:txBody>
          <a:bodyPr/>
          <a:lstStyle>
            <a:lvl1pPr algn="ctr">
              <a:defRPr sz="2800">
                <a:solidFill>
                  <a:schemeClr val="tx1"/>
                </a:solidFill>
              </a:defRPr>
            </a:lvl1pPr>
          </a:lstStyle>
          <a:p>
            <a:r>
              <a:rPr lang="fr-FR" smtClean="0"/>
              <a:t>Cliquez pour modifier le style du titre</a:t>
            </a:r>
            <a:endParaRPr lang="fr-FR"/>
          </a:p>
        </p:txBody>
      </p:sp>
      <p:sp>
        <p:nvSpPr>
          <p:cNvPr id="3075" name="Rectangle 3"/>
          <p:cNvSpPr>
            <a:spLocks noGrp="1" noChangeArrowheads="1"/>
          </p:cNvSpPr>
          <p:nvPr>
            <p:ph type="subTitle" idx="1"/>
          </p:nvPr>
        </p:nvSpPr>
        <p:spPr bwMode="white">
          <a:xfrm>
            <a:off x="304800" y="4953000"/>
            <a:ext cx="8534400" cy="381000"/>
          </a:xfrm>
        </p:spPr>
        <p:txBody>
          <a:bodyPr/>
          <a:lstStyle>
            <a:lvl1pPr marL="0" indent="0" algn="ctr">
              <a:buFont typeface="Wingdings" pitchFamily="2" charset="2"/>
              <a:buNone/>
              <a:defRPr sz="1800" b="0">
                <a:solidFill>
                  <a:schemeClr val="bg1"/>
                </a:solidFill>
              </a:defRPr>
            </a:lvl1pPr>
          </a:lstStyle>
          <a:p>
            <a:r>
              <a:rPr lang="fr-FR" smtClean="0"/>
              <a:t>Cliquez pour modifier le style des sous-titres du masque</a:t>
            </a:r>
            <a:endParaRPr lang="en-US"/>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1EC70CB9-9BCE-4045-82A4-06BD7AE61032}" type="datetime1">
              <a:rPr lang="fr-FR" smtClean="0"/>
              <a:pPr/>
              <a:t>18/10/2021</a:t>
            </a:fld>
            <a:endParaRPr lang="fr-FR"/>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44450"/>
            <a:ext cx="2095500" cy="64230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4450"/>
            <a:ext cx="6134100" cy="64230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78434D13-1808-4FA5-A2D5-40DD97890F12}" type="datetime1">
              <a:rPr lang="fr-FR" smtClean="0"/>
              <a:pPr/>
              <a:t>18/10/2021</a:t>
            </a:fld>
            <a:endParaRPr lang="fr-FR"/>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
            <a:ext cx="8382000" cy="56356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B6FA3A8D-2F98-41E9-BA21-DD72DD89B676}" type="datetime1">
              <a:rPr lang="fr-FR" smtClean="0"/>
              <a:pPr/>
              <a:t>18/10/2021</a:t>
            </a:fld>
            <a:endParaRPr lang="fr-FR"/>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BA1DFDD5-1A20-4CF0-A135-900A008DBAF8}" type="datetime1">
              <a:rPr lang="fr-FR" smtClean="0"/>
              <a:pPr/>
              <a:t>18/10/2021</a:t>
            </a:fld>
            <a:endParaRPr lang="fr-FR"/>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41F90FB0-6B4B-4EEE-A5A9-1FF26BEBDFF3}" type="datetime1">
              <a:rPr lang="fr-FR" smtClean="0"/>
              <a:pPr/>
              <a:t>18/10/2021</a:t>
            </a:fld>
            <a:endParaRPr lang="fr-FR"/>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315D7921-6955-4377-94BD-AE096C21BDA0}" type="datetime1">
              <a:rPr lang="fr-FR" smtClean="0"/>
              <a:pPr/>
              <a:t>18/10/2021</a:t>
            </a:fld>
            <a:endParaRPr lang="fr-FR"/>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8" name="Rectangle 19"/>
          <p:cNvSpPr>
            <a:spLocks noGrp="1" noChangeArrowheads="1"/>
          </p:cNvSpPr>
          <p:nvPr>
            <p:ph type="dt" sz="half" idx="11"/>
          </p:nvPr>
        </p:nvSpPr>
        <p:spPr>
          <a:ln/>
        </p:spPr>
        <p:txBody>
          <a:bodyPr/>
          <a:lstStyle>
            <a:lvl1pPr>
              <a:defRPr/>
            </a:lvl1pPr>
          </a:lstStyle>
          <a:p>
            <a:fld id="{22FEA5AC-A959-49E2-AE7B-3875110FED64}" type="datetime1">
              <a:rPr lang="fr-FR" smtClean="0"/>
              <a:pPr/>
              <a:t>18/10/2021</a:t>
            </a:fld>
            <a:endParaRPr lang="fr-FR"/>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4" name="Rectangle 19"/>
          <p:cNvSpPr>
            <a:spLocks noGrp="1" noChangeArrowheads="1"/>
          </p:cNvSpPr>
          <p:nvPr>
            <p:ph type="dt" sz="half" idx="11"/>
          </p:nvPr>
        </p:nvSpPr>
        <p:spPr>
          <a:ln/>
        </p:spPr>
        <p:txBody>
          <a:bodyPr/>
          <a:lstStyle>
            <a:lvl1pPr>
              <a:defRPr/>
            </a:lvl1pPr>
          </a:lstStyle>
          <a:p>
            <a:fld id="{7D2AA2D3-B43D-43EB-97F4-EE715F88773B}" type="datetime1">
              <a:rPr lang="fr-FR" smtClean="0"/>
              <a:pPr/>
              <a:t>18/10/2021</a:t>
            </a:fld>
            <a:endParaRPr lang="fr-FR"/>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3" name="Rectangle 19"/>
          <p:cNvSpPr>
            <a:spLocks noGrp="1" noChangeArrowheads="1"/>
          </p:cNvSpPr>
          <p:nvPr>
            <p:ph type="dt" sz="half" idx="11"/>
          </p:nvPr>
        </p:nvSpPr>
        <p:spPr>
          <a:ln/>
        </p:spPr>
        <p:txBody>
          <a:bodyPr/>
          <a:lstStyle>
            <a:lvl1pPr>
              <a:defRPr/>
            </a:lvl1pPr>
          </a:lstStyle>
          <a:p>
            <a:fld id="{665CCFE5-8502-4710-B883-275D59914CAF}" type="datetime1">
              <a:rPr lang="fr-FR" smtClean="0"/>
              <a:pPr/>
              <a:t>18/10/2021</a:t>
            </a:fld>
            <a:endParaRPr lang="fr-FR"/>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0D4E6AF-F04B-4B5A-ADAB-E4A9181E3143}" type="datetime1">
              <a:rPr lang="fr-FR" smtClean="0"/>
              <a:pPr/>
              <a:t>18/10/2021</a:t>
            </a:fld>
            <a:endParaRPr lang="fr-F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D462A2C-5B37-4788-AD32-5EDC9BCF7899}" type="datetime1">
              <a:rPr lang="fr-FR" smtClean="0"/>
              <a:pPr/>
              <a:t>18/10/2021</a:t>
            </a:fld>
            <a:endParaRPr lang="fr-F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6524625"/>
            <a:ext cx="9144000" cy="333375"/>
          </a:xfrm>
          <a:prstGeom prst="rect">
            <a:avLst/>
          </a:prstGeom>
          <a:solidFill>
            <a:schemeClr val="bg2"/>
          </a:solidFill>
          <a:ln w="9525">
            <a:noFill/>
            <a:miter lim="800000"/>
            <a:headEnd/>
            <a:tailEnd/>
          </a:ln>
          <a:effectLst/>
        </p:spPr>
        <p:txBody>
          <a:bodyPr wrap="none" anchor="ctr"/>
          <a:lstStyle/>
          <a:p>
            <a:pPr>
              <a:defRPr/>
            </a:pPr>
            <a:endParaRPr lang="fr-FR"/>
          </a:p>
        </p:txBody>
      </p:sp>
      <p:graphicFrame>
        <p:nvGraphicFramePr>
          <p:cNvPr id="1026" name="Object 16"/>
          <p:cNvGraphicFramePr>
            <a:graphicFrameLocks noChangeAspect="1"/>
          </p:cNvGraphicFramePr>
          <p:nvPr/>
        </p:nvGraphicFramePr>
        <p:xfrm>
          <a:off x="0" y="-12700"/>
          <a:ext cx="9144000" cy="736600"/>
        </p:xfrm>
        <a:graphic>
          <a:graphicData uri="http://schemas.openxmlformats.org/presentationml/2006/ole">
            <mc:AlternateContent xmlns:mc="http://schemas.openxmlformats.org/markup-compatibility/2006">
              <mc:Choice xmlns:v="urn:schemas-microsoft-com:vml" Requires="v">
                <p:oleObj spid="_x0000_s1042" name="Image" r:id="rId15" imgW="6844444" imgH="736248" progId="">
                  <p:embed/>
                </p:oleObj>
              </mc:Choice>
              <mc:Fallback>
                <p:oleObj name="Image" r:id="rId15" imgW="6844444" imgH="736248" progId="">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700"/>
                        <a:ext cx="9144000" cy="736600"/>
                      </a:xfrm>
                      <a:prstGeom prst="rect">
                        <a:avLst/>
                      </a:prstGeom>
                      <a:noFill/>
                      <a:ln>
                        <a:noFill/>
                      </a:ln>
                      <a:effectLst/>
                      <a:extLst>
                        <a:ext uri="{909E8E84-426E-40DD-AFC4-6F175D3DCCD1}">
                          <a14:hiddenFill xmlns:a14="http://schemas.microsoft.com/office/drawing/2010/main">
                            <a:solidFill>
                              <a:srgbClr val="399D72"/>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9" name="Rectangle 3"/>
          <p:cNvSpPr>
            <a:spLocks noGrp="1" noChangeArrowheads="1"/>
          </p:cNvSpPr>
          <p:nvPr>
            <p:ph type="body" idx="1"/>
          </p:nvPr>
        </p:nvSpPr>
        <p:spPr bwMode="auto">
          <a:xfrm>
            <a:off x="457200" y="908050"/>
            <a:ext cx="8229600" cy="555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8027988" y="6553200"/>
            <a:ext cx="10080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mn-lt"/>
              </a:defRPr>
            </a:lvl1pPr>
          </a:lstStyle>
          <a:p>
            <a:fld id="{EBEAC074-9B23-4764-AAD9-173741C63EFD}" type="slidenum">
              <a:rPr lang="fr-FR" smtClean="0"/>
              <a:pPr/>
              <a:t>‹N°›</a:t>
            </a:fld>
            <a:endParaRPr lang="fr-FR"/>
          </a:p>
        </p:txBody>
      </p:sp>
      <p:sp>
        <p:nvSpPr>
          <p:cNvPr id="1031" name="Rectangle 2"/>
          <p:cNvSpPr>
            <a:spLocks noGrp="1" noChangeArrowheads="1"/>
          </p:cNvSpPr>
          <p:nvPr>
            <p:ph type="title"/>
          </p:nvPr>
        </p:nvSpPr>
        <p:spPr bwMode="white">
          <a:xfrm>
            <a:off x="457200" y="44450"/>
            <a:ext cx="8382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cxnSp>
        <p:nvCxnSpPr>
          <p:cNvPr id="1032" name="AutoShape 18"/>
          <p:cNvCxnSpPr>
            <a:cxnSpLocks noChangeShapeType="1"/>
            <a:stCxn id="1030" idx="3"/>
            <a:endCxn id="1030" idx="3"/>
          </p:cNvCxnSpPr>
          <p:nvPr/>
        </p:nvCxnSpPr>
        <p:spPr bwMode="auto">
          <a:xfrm>
            <a:off x="9036050" y="6705600"/>
            <a:ext cx="0" cy="0"/>
          </a:xfrm>
          <a:prstGeom prst="straightConnector1">
            <a:avLst/>
          </a:prstGeom>
          <a:noFill/>
          <a:ln w="9525">
            <a:solidFill>
              <a:schemeClr val="tx1"/>
            </a:solidFill>
            <a:round/>
            <a:headEnd/>
            <a:tailEnd type="triangle" w="med" len="med"/>
          </a:ln>
        </p:spPr>
      </p:cxnSp>
      <p:sp>
        <p:nvSpPr>
          <p:cNvPr id="1043" name="Rectangle 19"/>
          <p:cNvSpPr>
            <a:spLocks noGrp="1" noChangeArrowheads="1"/>
          </p:cNvSpPr>
          <p:nvPr>
            <p:ph type="dt" sz="half" idx="2"/>
          </p:nvPr>
        </p:nvSpPr>
        <p:spPr bwMode="auto">
          <a:xfrm>
            <a:off x="457200" y="6553200"/>
            <a:ext cx="25304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mn-lt"/>
              </a:defRPr>
            </a:lvl1pPr>
          </a:lstStyle>
          <a:p>
            <a:fld id="{FE5F509C-18EC-4DA6-95B2-1DFD8B648153}" type="datetime1">
              <a:rPr lang="fr-FR" smtClean="0"/>
              <a:pPr/>
              <a:t>18/10/2021</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over dir="r"/>
  </p:transition>
  <p:timing>
    <p:tnLst>
      <p:par>
        <p:cTn id="1" dur="indefinite" restart="never" nodeType="tmRoot"/>
      </p:par>
    </p:tnLst>
  </p:timing>
  <p:hf hdr="0" ftr="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95736" y="6165304"/>
            <a:ext cx="4786346" cy="357190"/>
          </a:xfrm>
        </p:spPr>
        <p:txBody>
          <a:bodyPr/>
          <a:lstStyle/>
          <a:p>
            <a:r>
              <a:rPr lang="fr-FR" sz="1600" b="1" dirty="0" smtClean="0">
                <a:solidFill>
                  <a:srgbClr val="002060"/>
                </a:solidFill>
                <a:latin typeface="Constantia" pitchFamily="18" charset="0"/>
              </a:rPr>
              <a:t>Option: RSD</a:t>
            </a:r>
            <a:endParaRPr lang="fr-FR" sz="1600" b="1" dirty="0">
              <a:solidFill>
                <a:srgbClr val="002060"/>
              </a:solidFill>
              <a:latin typeface="Constantia" pitchFamily="18" charset="0"/>
            </a:endParaRPr>
          </a:p>
        </p:txBody>
      </p:sp>
      <p:sp>
        <p:nvSpPr>
          <p:cNvPr id="4" name="Text Box 12"/>
          <p:cNvSpPr txBox="1">
            <a:spLocks noChangeArrowheads="1"/>
          </p:cNvSpPr>
          <p:nvPr/>
        </p:nvSpPr>
        <p:spPr bwMode="auto">
          <a:xfrm>
            <a:off x="539552" y="0"/>
            <a:ext cx="8143902" cy="1529978"/>
          </a:xfrm>
          <a:prstGeom prst="rect">
            <a:avLst/>
          </a:prstGeom>
          <a:noFill/>
          <a:ln w="38100">
            <a:noFill/>
            <a:miter lim="800000"/>
            <a:headEnd/>
            <a:tailEnd/>
          </a:ln>
        </p:spPr>
        <p:txBody>
          <a:bodyPr anchor="b"/>
          <a:lstStyle/>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a:solidFill>
                <a:srgbClr val="FFFF00"/>
              </a:solidFill>
              <a:latin typeface="Lucida Fax" pitchFamily="18" charset="0"/>
            </a:endParaRPr>
          </a:p>
        </p:txBody>
      </p:sp>
      <p:sp>
        <p:nvSpPr>
          <p:cNvPr id="5" name="Sous-titre 8"/>
          <p:cNvSpPr txBox="1">
            <a:spLocks/>
          </p:cNvSpPr>
          <p:nvPr/>
        </p:nvSpPr>
        <p:spPr bwMode="white">
          <a:xfrm>
            <a:off x="0" y="5286388"/>
            <a:ext cx="8534400" cy="1357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Cours Première année</a:t>
            </a:r>
            <a:r>
              <a:rPr kumimoji="0" lang="fr-FR" sz="1800" b="1" i="0" u="none" strike="noStrike" kern="0" cap="none" spc="0" normalizeH="0" noProof="0" dirty="0" smtClean="0">
                <a:ln>
                  <a:noFill/>
                </a:ln>
                <a:solidFill>
                  <a:srgbClr val="002060"/>
                </a:solidFill>
                <a:effectLst/>
                <a:uLnTx/>
                <a:uFillTx/>
                <a:latin typeface="Constantia" pitchFamily="18" charset="0"/>
              </a:rPr>
              <a:t> Master </a:t>
            </a:r>
            <a:r>
              <a:rPr kumimoji="0" lang="fr-FR" sz="1800" b="1" i="0" u="none" strike="noStrike" kern="0" cap="none" spc="0" normalizeH="0" baseline="0" noProof="0" dirty="0" smtClean="0">
                <a:ln>
                  <a:noFill/>
                </a:ln>
                <a:solidFill>
                  <a:srgbClr val="002060"/>
                </a:solidFill>
                <a:effectLst/>
                <a:uLnTx/>
                <a:uFillTx/>
                <a:latin typeface="Constantia" pitchFamily="18" charset="0"/>
              </a:rPr>
              <a:t> Présenté par </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Yachba</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Khadidja</a:t>
            </a:r>
            <a:endParaRPr lang="fr-FR" b="1" kern="0" dirty="0" smtClean="0">
              <a:solidFill>
                <a:srgbClr val="002060"/>
              </a:solidFill>
              <a:latin typeface="Constantia" pitchFamily="18" charset="0"/>
            </a:endParaRPr>
          </a:p>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Spécialité : Informatique</a:t>
            </a:r>
          </a:p>
          <a:p>
            <a:pPr lvl="0" algn="just" fontAlgn="base">
              <a:spcAft>
                <a:spcPct val="0"/>
              </a:spcAft>
              <a:buClr>
                <a:schemeClr val="hlink"/>
              </a:buClr>
              <a:defRPr/>
            </a:pPr>
            <a:endParaRPr kumimoji="0" lang="fr-FR" sz="1800" b="0" i="0" u="none" strike="noStrike" kern="0" cap="none" spc="0" normalizeH="0" baseline="0" noProof="0" dirty="0" smtClean="0">
              <a:ln>
                <a:noFill/>
              </a:ln>
              <a:solidFill>
                <a:srgbClr val="002060"/>
              </a:solidFill>
              <a:effectLst/>
              <a:uLnTx/>
              <a:uFillTx/>
              <a:latin typeface="Constantia" pitchFamily="18" charset="0"/>
            </a:endParaRPr>
          </a:p>
          <a:p>
            <a:pPr lvl="0" algn="just" fontAlgn="base">
              <a:spcAft>
                <a:spcPct val="0"/>
              </a:spcAft>
              <a:buClr>
                <a:schemeClr val="hlink"/>
              </a:buClr>
              <a:defRPr/>
            </a:pPr>
            <a:r>
              <a:rPr lang="fr-FR" b="1" kern="0" dirty="0" smtClean="0">
                <a:solidFill>
                  <a:srgbClr val="002060"/>
                </a:solidFill>
                <a:latin typeface="Constantia" pitchFamily="18" charset="0"/>
              </a:rPr>
              <a:t> </a:t>
            </a:r>
            <a:endParaRPr kumimoji="0" lang="fr-FR" sz="1800" i="0" u="none" strike="noStrike" kern="0" cap="none" spc="0" normalizeH="0" baseline="0" noProof="0" dirty="0" smtClean="0">
              <a:ln>
                <a:noFill/>
              </a:ln>
              <a:solidFill>
                <a:srgbClr val="002060"/>
              </a:solidFill>
              <a:effectLst/>
              <a:uLnTx/>
              <a:uFillTx/>
              <a:latin typeface="Constantia"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fr-FR" sz="1800" b="0" i="0" u="none" strike="noStrike" kern="0" cap="none" spc="0" normalizeH="0" baseline="0" noProof="0" dirty="0">
              <a:ln>
                <a:noFill/>
              </a:ln>
              <a:solidFill>
                <a:srgbClr val="002060"/>
              </a:solidFill>
              <a:effectLst/>
              <a:uLnTx/>
              <a:uFillTx/>
              <a:latin typeface="Lucida Fax" pitchFamily="18" charset="0"/>
            </a:endParaRPr>
          </a:p>
        </p:txBody>
      </p:sp>
      <p:sp>
        <p:nvSpPr>
          <p:cNvPr id="7" name="Rectangle 6"/>
          <p:cNvSpPr/>
          <p:nvPr/>
        </p:nvSpPr>
        <p:spPr bwMode="auto">
          <a:xfrm>
            <a:off x="357158" y="2643182"/>
            <a:ext cx="8572528" cy="15716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kumimoji="0" lang="fr-FR" sz="3600" b="1" u="none" strike="noStrike" cap="none" normalizeH="0" baseline="0" dirty="0" smtClean="0">
                <a:ln>
                  <a:noFill/>
                </a:ln>
                <a:solidFill>
                  <a:schemeClr val="tx2">
                    <a:lumMod val="75000"/>
                    <a:lumOff val="25000"/>
                  </a:schemeClr>
                </a:solidFill>
                <a:effectLst/>
                <a:latin typeface="Constantia" pitchFamily="18" charset="0"/>
              </a:rPr>
              <a:t>Classification</a:t>
            </a:r>
            <a:r>
              <a:rPr kumimoji="0" lang="fr-FR" sz="3600" b="1" u="none" strike="noStrike" cap="none" normalizeH="0" dirty="0" smtClean="0">
                <a:ln>
                  <a:noFill/>
                </a:ln>
                <a:solidFill>
                  <a:schemeClr val="tx2">
                    <a:lumMod val="75000"/>
                    <a:lumOff val="25000"/>
                  </a:schemeClr>
                </a:solidFill>
                <a:effectLst/>
                <a:latin typeface="Constantia" pitchFamily="18" charset="0"/>
              </a:rPr>
              <a:t> des algorithmes selon la complexité</a:t>
            </a:r>
            <a:endParaRPr kumimoji="0" lang="fr-FR" sz="3600" b="1" u="none" strike="noStrike" cap="none" normalizeH="0" baseline="0" dirty="0" smtClean="0">
              <a:ln>
                <a:noFill/>
              </a:ln>
              <a:solidFill>
                <a:schemeClr val="tx2">
                  <a:lumMod val="75000"/>
                  <a:lumOff val="25000"/>
                </a:schemeClr>
              </a:solidFill>
              <a:effectLst/>
              <a:latin typeface="Constantia" pitchFamily="18" charset="0"/>
            </a:endParaRPr>
          </a:p>
        </p:txBody>
      </p:sp>
      <p:sp>
        <p:nvSpPr>
          <p:cNvPr id="10" name="ZoneTexte 9"/>
          <p:cNvSpPr txBox="1"/>
          <p:nvPr/>
        </p:nvSpPr>
        <p:spPr>
          <a:xfrm>
            <a:off x="2000216" y="-5700"/>
            <a:ext cx="5286412" cy="1846659"/>
          </a:xfrm>
          <a:prstGeom prst="rect">
            <a:avLst/>
          </a:prstGeom>
          <a:solidFill>
            <a:schemeClr val="bg1"/>
          </a:solidFill>
        </p:spPr>
        <p:txBody>
          <a:bodyPr wrap="square" rtlCol="0">
            <a:spAutoFit/>
          </a:bodyPr>
          <a:lstStyle/>
          <a:p>
            <a:pPr algn="ctr"/>
            <a:r>
              <a:rPr lang="fr-FR" sz="1600" b="1" dirty="0">
                <a:solidFill>
                  <a:schemeClr val="tx2"/>
                </a:solidFill>
                <a:latin typeface="Cambria" pitchFamily="18" charset="0"/>
              </a:rPr>
              <a:t>F</a:t>
            </a:r>
            <a:r>
              <a:rPr lang="fr-FR" sz="1600" b="1" smtClean="0">
                <a:solidFill>
                  <a:schemeClr val="tx2"/>
                </a:solidFill>
                <a:latin typeface="Cambria" pitchFamily="18" charset="0"/>
              </a:rPr>
              <a:t>aculté  </a:t>
            </a:r>
            <a:r>
              <a:rPr lang="fr-FR" sz="1600" b="1" dirty="0" smtClean="0">
                <a:solidFill>
                  <a:schemeClr val="tx2"/>
                </a:solidFill>
                <a:latin typeface="Cambria" pitchFamily="18" charset="0"/>
              </a:rPr>
              <a:t>des Sciences  et Technologies</a:t>
            </a: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r>
              <a:rPr lang="fr-FR" sz="1600" b="1" dirty="0" smtClean="0">
                <a:solidFill>
                  <a:schemeClr val="tx2"/>
                </a:solidFill>
                <a:latin typeface="Cambria" pitchFamily="18" charset="0"/>
              </a:rPr>
              <a:t>Département d’informatique</a:t>
            </a:r>
          </a:p>
          <a:p>
            <a:endParaRPr lang="fr-FR" sz="1600" b="1" dirty="0" smtClean="0">
              <a:solidFill>
                <a:schemeClr val="tx2"/>
              </a:solidFill>
              <a:latin typeface="Cambria" pitchFamily="18" charset="0"/>
            </a:endParaRPr>
          </a:p>
          <a:p>
            <a:endParaRPr lang="fr-FR" dirty="0">
              <a:solidFill>
                <a:schemeClr val="tx2"/>
              </a:solidFill>
              <a:latin typeface="Cambria" pitchFamily="18" charset="0"/>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2728" y="-5700"/>
            <a:ext cx="2591272" cy="2066548"/>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80"/>
            <a:ext cx="2627784" cy="2042188"/>
          </a:xfrm>
          <a:prstGeom prst="rect">
            <a:avLst/>
          </a:prstGeom>
        </p:spPr>
      </p:pic>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400" dirty="0" smtClean="0">
                <a:solidFill>
                  <a:schemeClr val="tx2"/>
                </a:solidFill>
                <a:latin typeface="Constantia" pitchFamily="18" charset="0"/>
              </a:rPr>
              <a:t>Classes de complexité</a:t>
            </a:r>
          </a:p>
          <a:p>
            <a:pPr algn="just">
              <a:buNone/>
            </a:pPr>
            <a:r>
              <a:rPr lang="fr-FR" sz="2400" dirty="0" smtClean="0">
                <a:solidFill>
                  <a:schemeClr val="tx2"/>
                </a:solidFill>
                <a:latin typeface="Constantia" pitchFamily="18" charset="0"/>
              </a:rPr>
              <a:t>Classe </a:t>
            </a:r>
            <a:r>
              <a:rPr lang="fr-FR" sz="2400" i="1" dirty="0" smtClean="0">
                <a:solidFill>
                  <a:schemeClr val="tx2"/>
                </a:solidFill>
                <a:latin typeface="Constantia" pitchFamily="18" charset="0"/>
              </a:rPr>
              <a:t>P</a:t>
            </a:r>
          </a:p>
          <a:p>
            <a:pPr algn="just"/>
            <a:endParaRPr lang="fr-FR" sz="2400" dirty="0" smtClean="0">
              <a:solidFill>
                <a:schemeClr val="tx2"/>
              </a:solidFill>
              <a:latin typeface="Constantia" pitchFamily="18" charset="0"/>
            </a:endParaRPr>
          </a:p>
          <a:p>
            <a:pPr algn="just"/>
            <a:r>
              <a:rPr lang="fr-FR" sz="2400" b="0" dirty="0" smtClean="0">
                <a:solidFill>
                  <a:schemeClr val="tx2"/>
                </a:solidFill>
                <a:latin typeface="Constantia" pitchFamily="18" charset="0"/>
              </a:rPr>
              <a:t>Un problème de décision est dans </a:t>
            </a:r>
            <a:r>
              <a:rPr lang="fr-FR" sz="2400" b="0" i="1" dirty="0" smtClean="0">
                <a:solidFill>
                  <a:schemeClr val="tx2"/>
                </a:solidFill>
                <a:latin typeface="Constantia" pitchFamily="18" charset="0"/>
              </a:rPr>
              <a:t>P s'il peut être décidé sur une machine déterministe en temps polynomial par rapport à la taille de la donnée.</a:t>
            </a:r>
          </a:p>
          <a:p>
            <a:pPr algn="just"/>
            <a:endParaRPr lang="fr-FR" sz="2400" b="0" i="1" dirty="0" smtClean="0">
              <a:solidFill>
                <a:schemeClr val="tx2"/>
              </a:solidFill>
              <a:latin typeface="Constantia" pitchFamily="18" charset="0"/>
            </a:endParaRPr>
          </a:p>
          <a:p>
            <a:pPr algn="just"/>
            <a:r>
              <a:rPr lang="fr-FR" sz="2400" b="0" i="1" dirty="0" smtClean="0">
                <a:solidFill>
                  <a:schemeClr val="tx2"/>
                </a:solidFill>
                <a:latin typeface="Constantia" pitchFamily="18" charset="0"/>
              </a:rPr>
              <a:t> On </a:t>
            </a:r>
            <a:r>
              <a:rPr lang="fr-FR" sz="2400" b="0" dirty="0" smtClean="0">
                <a:solidFill>
                  <a:schemeClr val="tx2"/>
                </a:solidFill>
                <a:latin typeface="Constantia" pitchFamily="18" charset="0"/>
              </a:rPr>
              <a:t>qualifie alors le problème de polynomial, c'est un problème de complexité </a:t>
            </a:r>
            <a:r>
              <a:rPr lang="fr-FR" sz="2400" b="0" i="1" dirty="0" smtClean="0">
                <a:solidFill>
                  <a:schemeClr val="tx2"/>
                </a:solidFill>
                <a:latin typeface="Constantia" pitchFamily="18" charset="0"/>
              </a:rPr>
              <a:t>O(</a:t>
            </a:r>
            <a:r>
              <a:rPr lang="fr-FR" sz="2400" b="0" i="1" dirty="0" err="1" smtClean="0">
                <a:solidFill>
                  <a:schemeClr val="tx2"/>
                </a:solidFill>
                <a:latin typeface="Constantia" pitchFamily="18" charset="0"/>
              </a:rPr>
              <a:t>nk</a:t>
            </a:r>
            <a:r>
              <a:rPr lang="fr-FR" sz="2400" b="0" i="1" dirty="0" smtClean="0">
                <a:solidFill>
                  <a:schemeClr val="tx2"/>
                </a:solidFill>
                <a:latin typeface="Constantia" pitchFamily="18" charset="0"/>
              </a:rPr>
              <a:t>) pour un certain k.</a:t>
            </a:r>
          </a:p>
          <a:p>
            <a:pPr algn="just"/>
            <a:endParaRPr lang="fr-FR" sz="2400" b="0" i="1" dirty="0" smtClean="0">
              <a:solidFill>
                <a:schemeClr val="tx2"/>
              </a:solidFill>
              <a:latin typeface="Constantia" pitchFamily="18" charset="0"/>
            </a:endParaRPr>
          </a:p>
          <a:p>
            <a:pPr algn="just"/>
            <a:r>
              <a:rPr lang="fr-FR" sz="2400" b="0" dirty="0" smtClean="0">
                <a:solidFill>
                  <a:schemeClr val="tx2"/>
                </a:solidFill>
                <a:latin typeface="Constantia" pitchFamily="18" charset="0"/>
              </a:rPr>
              <a:t>C’est la classe des problèmes pour lesquels il existe un algorithme polynomial en la taille des données permettant de les résoudre.</a:t>
            </a:r>
            <a:endParaRPr lang="fr-FR" sz="2400" b="0" dirty="0">
              <a:solidFill>
                <a:schemeClr val="tx2"/>
              </a:solidFill>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smtClean="0">
                <a:solidFill>
                  <a:schemeClr val="bg1"/>
                </a:solidFill>
                <a:latin typeface="Constantia" pitchFamily="18" charset="0"/>
              </a:rPr>
              <a:t>Généralités </a:t>
            </a:r>
            <a:endParaRPr lang="fr-FR" sz="2800" b="1" dirty="0">
              <a:solidFill>
                <a:schemeClr val="bg1"/>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400" dirty="0" smtClean="0">
                <a:solidFill>
                  <a:schemeClr val="tx2"/>
                </a:solidFill>
                <a:latin typeface="Constantia" pitchFamily="18" charset="0"/>
              </a:rPr>
              <a:t>Exemple  Classe </a:t>
            </a:r>
            <a:r>
              <a:rPr lang="fr-FR" sz="2400" i="1" dirty="0" smtClean="0">
                <a:solidFill>
                  <a:schemeClr val="tx2"/>
                </a:solidFill>
                <a:latin typeface="Constantia" pitchFamily="18" charset="0"/>
              </a:rPr>
              <a:t>P : </a:t>
            </a:r>
            <a:r>
              <a:rPr lang="fr-FR" sz="2400" b="0" dirty="0" smtClean="0">
                <a:solidFill>
                  <a:schemeClr val="tx2"/>
                </a:solidFill>
                <a:latin typeface="Constantia" pitchFamily="18" charset="0"/>
              </a:rPr>
              <a:t>la connexité dans un graphe. </a:t>
            </a:r>
          </a:p>
          <a:p>
            <a:pPr algn="just"/>
            <a:r>
              <a:rPr lang="fr-FR" sz="2400" b="0" dirty="0" smtClean="0">
                <a:solidFill>
                  <a:schemeClr val="tx2"/>
                </a:solidFill>
                <a:latin typeface="Constantia" pitchFamily="18" charset="0"/>
              </a:rPr>
              <a:t>Étant donné un graphe à </a:t>
            </a:r>
            <a:r>
              <a:rPr lang="fr-FR" sz="2400" b="0" i="1" dirty="0" smtClean="0">
                <a:solidFill>
                  <a:schemeClr val="tx2"/>
                </a:solidFill>
                <a:latin typeface="Constantia" pitchFamily="18" charset="0"/>
              </a:rPr>
              <a:t>s sommets (on considère que la taille de la </a:t>
            </a:r>
            <a:r>
              <a:rPr lang="fr-FR" sz="2400" b="0" dirty="0" smtClean="0">
                <a:solidFill>
                  <a:schemeClr val="tx2"/>
                </a:solidFill>
                <a:latin typeface="Constantia" pitchFamily="18" charset="0"/>
              </a:rPr>
              <a:t>donnée, donc du graphe est son nombre de sommets), il s'agit de savoir si toutes les paires de sommets sont reliées par un chemin. </a:t>
            </a:r>
          </a:p>
          <a:p>
            <a:pPr algn="just"/>
            <a:r>
              <a:rPr lang="fr-FR" sz="2400" b="0" dirty="0" smtClean="0">
                <a:solidFill>
                  <a:schemeClr val="tx2"/>
                </a:solidFill>
                <a:latin typeface="Constantia" pitchFamily="18" charset="0"/>
              </a:rPr>
              <a:t>Un algorithme de parcours en profondeur construit un arbre couvrant du graphe à partir d'un sommet. Si cet arbre contient tous les sommets du graphe, alors le graphe est connexe. </a:t>
            </a:r>
          </a:p>
          <a:p>
            <a:pPr algn="just"/>
            <a:r>
              <a:rPr lang="fr-FR" sz="2400" b="0" dirty="0" smtClean="0">
                <a:solidFill>
                  <a:schemeClr val="tx2"/>
                </a:solidFill>
                <a:latin typeface="Constantia" pitchFamily="18" charset="0"/>
              </a:rPr>
              <a:t>Le temps nécessaire pour construire cet arbre est en au plus </a:t>
            </a:r>
            <a:r>
              <a:rPr lang="fr-FR" sz="2400" b="0" i="1" dirty="0" smtClean="0">
                <a:solidFill>
                  <a:schemeClr val="tx2"/>
                </a:solidFill>
                <a:latin typeface="Constantia" pitchFamily="18" charset="0"/>
              </a:rPr>
              <a:t>c.s² (où c est une constante), donc le problème est dans la classe P.</a:t>
            </a:r>
          </a:p>
          <a:p>
            <a:pPr algn="just"/>
            <a:r>
              <a:rPr lang="fr-FR" sz="2400" dirty="0" smtClean="0">
                <a:solidFill>
                  <a:schemeClr val="tx2"/>
                </a:solidFill>
                <a:latin typeface="Constantia" pitchFamily="18" charset="0"/>
              </a:rPr>
              <a:t>On admet, en général, que les problèmes dans </a:t>
            </a:r>
            <a:r>
              <a:rPr lang="fr-FR" sz="2400" i="1" dirty="0" smtClean="0">
                <a:solidFill>
                  <a:schemeClr val="tx2"/>
                </a:solidFill>
                <a:latin typeface="Constantia" pitchFamily="18" charset="0"/>
              </a:rPr>
              <a:t>P sont ceux qui sont facilement solubles</a:t>
            </a:r>
            <a:endParaRPr lang="fr-FR" sz="2400" dirty="0">
              <a:solidFill>
                <a:schemeClr val="tx2"/>
              </a:solidFill>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smtClean="0">
                <a:solidFill>
                  <a:schemeClr val="bg1"/>
                </a:solidFill>
                <a:latin typeface="Constantia" pitchFamily="18" charset="0"/>
              </a:rPr>
              <a:t>Généralités </a:t>
            </a:r>
            <a:endParaRPr lang="fr-FR" sz="2800" b="1" dirty="0">
              <a:solidFill>
                <a:schemeClr val="bg1"/>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050"/>
            <a:ext cx="9144000" cy="5559425"/>
          </a:xfrm>
        </p:spPr>
        <p:txBody>
          <a:bodyPr/>
          <a:lstStyle/>
          <a:p>
            <a:r>
              <a:rPr lang="fr-FR" sz="2400" dirty="0" smtClean="0">
                <a:solidFill>
                  <a:schemeClr val="tx2"/>
                </a:solidFill>
                <a:latin typeface="Constantia" pitchFamily="18" charset="0"/>
              </a:rPr>
              <a:t>Classes de complexité</a:t>
            </a:r>
          </a:p>
          <a:p>
            <a:pPr algn="just">
              <a:buNone/>
            </a:pPr>
            <a:r>
              <a:rPr lang="fr-FR" sz="2400" dirty="0" smtClean="0">
                <a:solidFill>
                  <a:schemeClr val="tx2"/>
                </a:solidFill>
                <a:latin typeface="Constantia" pitchFamily="18" charset="0"/>
              </a:rPr>
              <a:t>Classe NP</a:t>
            </a:r>
            <a:endParaRPr lang="fr-FR" sz="2400" i="1" dirty="0" smtClean="0">
              <a:solidFill>
                <a:schemeClr val="tx2"/>
              </a:solidFill>
              <a:latin typeface="Constantia" pitchFamily="18" charset="0"/>
            </a:endParaRPr>
          </a:p>
          <a:p>
            <a:pPr algn="just">
              <a:buNone/>
            </a:pPr>
            <a:r>
              <a:rPr lang="fr-FR" sz="2400" b="0" dirty="0" smtClean="0">
                <a:solidFill>
                  <a:schemeClr val="tx2"/>
                </a:solidFill>
                <a:latin typeface="Constantia" pitchFamily="18" charset="0"/>
              </a:rPr>
              <a:t>La classe NP des problèmes Non-déterministes Polynomiaux réunit les problèmes de décision qui peuvent être décidés sur une machine non déterministe en temps polynomial. </a:t>
            </a:r>
          </a:p>
          <a:p>
            <a:pPr algn="just">
              <a:buNone/>
            </a:pPr>
            <a:r>
              <a:rPr lang="fr-FR" sz="2400" b="0" dirty="0" smtClean="0">
                <a:solidFill>
                  <a:schemeClr val="tx2"/>
                </a:solidFill>
                <a:latin typeface="Constantia" pitchFamily="18" charset="0"/>
              </a:rPr>
              <a:t> De façon équivalente, c'est la classe des problèmes qui admettent un algorithme polynomial capable </a:t>
            </a:r>
            <a:r>
              <a:rPr lang="fr-FR" sz="2400" dirty="0" smtClean="0">
                <a:solidFill>
                  <a:schemeClr val="tx2"/>
                </a:solidFill>
                <a:latin typeface="Constantia" pitchFamily="18" charset="0"/>
              </a:rPr>
              <a:t>de tester la validité </a:t>
            </a:r>
            <a:r>
              <a:rPr lang="fr-FR" sz="2400" b="0" dirty="0" smtClean="0">
                <a:solidFill>
                  <a:schemeClr val="tx2"/>
                </a:solidFill>
                <a:latin typeface="Constantia" pitchFamily="18" charset="0"/>
              </a:rPr>
              <a:t>d'une solution du problème, on dit aussi capable de construire un certificat. </a:t>
            </a:r>
          </a:p>
          <a:p>
            <a:pPr algn="just">
              <a:buNone/>
            </a:pPr>
            <a:r>
              <a:rPr lang="fr-FR" sz="2400" b="0" dirty="0" smtClean="0">
                <a:solidFill>
                  <a:schemeClr val="tx2"/>
                </a:solidFill>
                <a:latin typeface="Constantia" pitchFamily="18" charset="0"/>
              </a:rPr>
              <a:t>Intuitivement, les problèmes dans NP sont les problèmes qui peuvent être résolus en énumérant l'ensemble des solutions possibles et en les testant à l'aide d'un algorithme polynomial.</a:t>
            </a:r>
          </a:p>
          <a:p>
            <a:pPr algn="just">
              <a:buNone/>
            </a:pPr>
            <a:r>
              <a:rPr lang="fr-FR" sz="2400" i="1" dirty="0" smtClean="0">
                <a:solidFill>
                  <a:schemeClr val="tx2"/>
                </a:solidFill>
                <a:latin typeface="Constantia" pitchFamily="18" charset="0"/>
              </a:rPr>
              <a:t>C’est la classe des problèmes pour lesquels on peut vérifier en un temps polynomial si une solution proposée convient.</a:t>
            </a:r>
          </a:p>
          <a:p>
            <a:pPr algn="just"/>
            <a:endParaRPr lang="fr-FR" sz="2400" b="0" i="1" dirty="0" smtClean="0">
              <a:solidFill>
                <a:schemeClr val="tx2"/>
              </a:solidFill>
              <a:latin typeface="Constantia" pitchFamily="18" charset="0"/>
            </a:endParaRPr>
          </a:p>
          <a:p>
            <a:pPr algn="just"/>
            <a:endParaRPr lang="fr-FR" sz="2400" b="0" dirty="0">
              <a:solidFill>
                <a:schemeClr val="tx2"/>
              </a:solidFill>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smtClean="0">
                <a:solidFill>
                  <a:schemeClr val="bg1"/>
                </a:solidFill>
                <a:latin typeface="Constantia" pitchFamily="18" charset="0"/>
              </a:rPr>
              <a:t>Généralités </a:t>
            </a:r>
            <a:endParaRPr lang="fr-FR" sz="2800" b="1" dirty="0">
              <a:solidFill>
                <a:schemeClr val="bg1"/>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2400" dirty="0" smtClean="0">
                <a:solidFill>
                  <a:schemeClr val="tx2"/>
                </a:solidFill>
                <a:latin typeface="Constantia" pitchFamily="18" charset="0"/>
              </a:rPr>
              <a:t>Problèmes NP Complet </a:t>
            </a:r>
            <a:endParaRPr lang="fr-FR" sz="2400" b="0" dirty="0" smtClean="0">
              <a:solidFill>
                <a:schemeClr val="tx2"/>
              </a:solidFill>
              <a:latin typeface="Constantia" pitchFamily="18" charset="0"/>
            </a:endParaRPr>
          </a:p>
          <a:p>
            <a:r>
              <a:rPr lang="fr-FR" sz="2400" b="0" dirty="0" smtClean="0">
                <a:solidFill>
                  <a:schemeClr val="tx2"/>
                </a:solidFill>
                <a:latin typeface="Constantia" pitchFamily="18" charset="0"/>
              </a:rPr>
              <a:t>Il n’existe pas une solution sous forme d’un algorithme de complexité polynomiale.</a:t>
            </a:r>
          </a:p>
          <a:p>
            <a:endParaRPr lang="fr-FR" sz="2400" b="0" dirty="0" smtClean="0">
              <a:solidFill>
                <a:schemeClr val="tx2"/>
              </a:solidFill>
              <a:latin typeface="Constantia" pitchFamily="18" charset="0"/>
            </a:endParaRPr>
          </a:p>
          <a:p>
            <a:r>
              <a:rPr lang="fr-FR" sz="2400" dirty="0" smtClean="0">
                <a:solidFill>
                  <a:schemeClr val="tx2"/>
                </a:solidFill>
                <a:latin typeface="Constantia" pitchFamily="18" charset="0"/>
              </a:rPr>
              <a:t>Exemple:</a:t>
            </a:r>
          </a:p>
          <a:p>
            <a:pPr lvl="1"/>
            <a:r>
              <a:rPr lang="fr-FR" sz="2400" b="0" dirty="0" smtClean="0">
                <a:solidFill>
                  <a:schemeClr val="tx2"/>
                </a:solidFill>
                <a:latin typeface="Constantia" pitchFamily="18" charset="0"/>
              </a:rPr>
              <a:t>Problème de sac à dos.</a:t>
            </a:r>
          </a:p>
          <a:p>
            <a:pPr lvl="1"/>
            <a:r>
              <a:rPr lang="fr-FR" sz="2400" b="0" dirty="0" smtClean="0">
                <a:solidFill>
                  <a:schemeClr val="tx2"/>
                </a:solidFill>
                <a:latin typeface="Constantia" pitchFamily="18" charset="0"/>
              </a:rPr>
              <a:t>Problème de voyageur de commerce.</a:t>
            </a:r>
            <a:endParaRPr lang="fr-FR" sz="2400" b="0" dirty="0">
              <a:solidFill>
                <a:schemeClr val="tx2"/>
              </a:solidFill>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smtClean="0">
                <a:solidFill>
                  <a:schemeClr val="bg1"/>
                </a:solidFill>
                <a:latin typeface="Constantia" pitchFamily="18" charset="0"/>
              </a:rPr>
              <a:t>Généralités </a:t>
            </a:r>
            <a:endParaRPr lang="fr-FR" sz="2800" b="1" dirty="0">
              <a:solidFill>
                <a:schemeClr val="bg1"/>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2430"/>
            <a:ext cx="8229600" cy="3735396"/>
          </a:xfrm>
        </p:spPr>
        <p:txBody>
          <a:bodyPr/>
          <a:lstStyle/>
          <a:p>
            <a:pPr algn="ctr">
              <a:buNone/>
            </a:pPr>
            <a:r>
              <a:rPr lang="fr-FR" sz="8000" b="0" i="1" dirty="0" smtClean="0">
                <a:solidFill>
                  <a:schemeClr val="tx2"/>
                </a:solidFill>
                <a:effectLst>
                  <a:reflection blurRad="6350" stA="55000" endA="300" endPos="45500" dir="5400000" sy="-100000" algn="bl" rotWithShape="0"/>
                </a:effectLst>
                <a:latin typeface="Century" pitchFamily="18" charset="0"/>
              </a:rPr>
              <a:t>Merci pour votre attention ...</a:t>
            </a:r>
            <a:endParaRPr lang="fr-FR" sz="8000" b="0" i="1" dirty="0">
              <a:solidFill>
                <a:schemeClr val="tx2"/>
              </a:solidFill>
              <a:effectLst>
                <a:reflection blurRad="6350" stA="55000" endA="300" endPos="45500" dir="5400000" sy="-100000" algn="bl" rotWithShape="0"/>
              </a:effectLst>
              <a:latin typeface="Century"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14</a:t>
            </a:fld>
            <a:endParaRPr lang="fr-FR"/>
          </a:p>
        </p:txBody>
      </p:sp>
      <p:sp>
        <p:nvSpPr>
          <p:cNvPr id="5" name="Espace réservé de la date 4"/>
          <p:cNvSpPr>
            <a:spLocks noGrp="1"/>
          </p:cNvSpPr>
          <p:nvPr>
            <p:ph type="dt" sz="half" idx="11"/>
          </p:nvPr>
        </p:nvSpPr>
        <p:spPr/>
        <p:txBody>
          <a:bodyPr/>
          <a:lstStyle/>
          <a:p>
            <a:fld id="{7C80B49A-4DCD-4F66-A0F9-398A831DC17A}" type="datetime1">
              <a:rPr lang="fr-FR" smtClean="0"/>
              <a:pPr/>
              <a:t>18/10/2021</a:t>
            </a:fld>
            <a:endParaRPr lang="fr-F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18/10/2021</a:t>
            </a:fld>
            <a:endParaRPr lang="fr-FR"/>
          </a:p>
        </p:txBody>
      </p:sp>
      <p:sp>
        <p:nvSpPr>
          <p:cNvPr id="37" name="Rectangle 36"/>
          <p:cNvSpPr/>
          <p:nvPr/>
        </p:nvSpPr>
        <p:spPr>
          <a:xfrm>
            <a:off x="0" y="928670"/>
            <a:ext cx="9144000" cy="461665"/>
          </a:xfrm>
          <a:prstGeom prst="rect">
            <a:avLst/>
          </a:prstGeom>
        </p:spPr>
        <p:txBody>
          <a:bodyPr wrap="square">
            <a:spAutoFit/>
          </a:bodyPr>
          <a:lstStyle/>
          <a:p>
            <a:r>
              <a:rPr lang="fr-FR" sz="2400" b="1" dirty="0" smtClean="0">
                <a:solidFill>
                  <a:schemeClr val="tx2"/>
                </a:solidFill>
                <a:latin typeface="Constantia" pitchFamily="18" charset="0"/>
              </a:rPr>
              <a:t>Présentation   </a:t>
            </a:r>
            <a:endParaRPr lang="fr-FR" sz="2400" dirty="0">
              <a:solidFill>
                <a:schemeClr val="tx2"/>
              </a:solidFill>
              <a:latin typeface="Constantia" pitchFamily="18" charset="0"/>
            </a:endParaRPr>
          </a:p>
        </p:txBody>
      </p:sp>
      <p:sp>
        <p:nvSpPr>
          <p:cNvPr id="39" name="Rectangle 38"/>
          <p:cNvSpPr/>
          <p:nvPr/>
        </p:nvSpPr>
        <p:spPr>
          <a:xfrm>
            <a:off x="285720" y="1500174"/>
            <a:ext cx="8286808" cy="4154984"/>
          </a:xfrm>
          <a:prstGeom prst="rect">
            <a:avLst/>
          </a:prstGeom>
        </p:spPr>
        <p:txBody>
          <a:bodyPr wrap="square">
            <a:spAutoFit/>
          </a:bodyPr>
          <a:lstStyle/>
          <a:p>
            <a:pPr algn="just"/>
            <a:r>
              <a:rPr lang="fr-FR" sz="2400" dirty="0" smtClean="0">
                <a:solidFill>
                  <a:schemeClr val="tx2"/>
                </a:solidFill>
                <a:latin typeface="Constantia" pitchFamily="18" charset="0"/>
              </a:rPr>
              <a:t>La théorie de la complexité s'attache à connaître la difficulté (ou la complexité) d'une réponse par algorithme à un problème, dit algorithmique, posé de façon mathématique.</a:t>
            </a:r>
          </a:p>
          <a:p>
            <a:pPr algn="just"/>
            <a:endParaRPr lang="fr-FR" sz="2400" dirty="0" smtClean="0">
              <a:solidFill>
                <a:schemeClr val="tx2"/>
              </a:solidFill>
              <a:latin typeface="Constantia" pitchFamily="18" charset="0"/>
            </a:endParaRPr>
          </a:p>
          <a:p>
            <a:pPr algn="just"/>
            <a:r>
              <a:rPr lang="fr-FR" sz="2400" dirty="0" smtClean="0">
                <a:solidFill>
                  <a:schemeClr val="tx2"/>
                </a:solidFill>
                <a:latin typeface="Constantia" pitchFamily="18" charset="0"/>
              </a:rPr>
              <a:t>Pour pouvoir la définir, il faut présenter ces trois concepts:</a:t>
            </a:r>
          </a:p>
          <a:p>
            <a:pPr algn="just"/>
            <a:endParaRPr lang="fr-FR" sz="2400" dirty="0" smtClean="0">
              <a:solidFill>
                <a:schemeClr val="tx2"/>
              </a:solidFill>
              <a:latin typeface="Constantia" pitchFamily="18" charset="0"/>
            </a:endParaRPr>
          </a:p>
          <a:p>
            <a:pPr lvl="1" algn="just">
              <a:buFont typeface="Wingdings" pitchFamily="2" charset="2"/>
              <a:buChar char="§"/>
            </a:pPr>
            <a:r>
              <a:rPr lang="fr-FR" sz="2400" dirty="0" smtClean="0">
                <a:solidFill>
                  <a:schemeClr val="tx2"/>
                </a:solidFill>
                <a:latin typeface="Constantia" pitchFamily="18" charset="0"/>
              </a:rPr>
              <a:t>Les problèmes algorithmiques, </a:t>
            </a:r>
          </a:p>
          <a:p>
            <a:pPr lvl="1" algn="just"/>
            <a:endParaRPr lang="fr-FR" sz="2400" dirty="0" smtClean="0">
              <a:solidFill>
                <a:schemeClr val="tx2"/>
              </a:solidFill>
              <a:latin typeface="Constantia" pitchFamily="18" charset="0"/>
            </a:endParaRPr>
          </a:p>
          <a:p>
            <a:pPr lvl="1" algn="just">
              <a:buFont typeface="Wingdings" pitchFamily="2" charset="2"/>
              <a:buChar char="§"/>
            </a:pPr>
            <a:r>
              <a:rPr lang="fr-FR" sz="2400" dirty="0" smtClean="0">
                <a:solidFill>
                  <a:schemeClr val="tx2"/>
                </a:solidFill>
                <a:latin typeface="Constantia" pitchFamily="18" charset="0"/>
              </a:rPr>
              <a:t>Les réponses algorithmiques aux problèmes, </a:t>
            </a:r>
          </a:p>
          <a:p>
            <a:pPr lvl="1" algn="just"/>
            <a:endParaRPr lang="fr-FR" sz="2400" dirty="0" smtClean="0">
              <a:solidFill>
                <a:schemeClr val="tx2"/>
              </a:solidFill>
              <a:latin typeface="Constantia" pitchFamily="18" charset="0"/>
            </a:endParaRPr>
          </a:p>
          <a:p>
            <a:pPr lvl="1" algn="just">
              <a:buFont typeface="Wingdings" pitchFamily="2" charset="2"/>
              <a:buChar char="§"/>
            </a:pPr>
            <a:r>
              <a:rPr lang="fr-FR" sz="2400" dirty="0" smtClean="0">
                <a:solidFill>
                  <a:schemeClr val="tx2"/>
                </a:solidFill>
                <a:latin typeface="Constantia" pitchFamily="18" charset="0"/>
              </a:rPr>
              <a:t>La complexité des problèmes algorithmiques.</a:t>
            </a:r>
            <a:endParaRPr lang="fr-FR" sz="2400" dirty="0">
              <a:solidFill>
                <a:schemeClr val="tx2"/>
              </a:solidFill>
              <a:latin typeface="Constantia" pitchFamily="18" charset="0"/>
            </a:endParaRPr>
          </a:p>
        </p:txBody>
      </p:sp>
      <p:sp>
        <p:nvSpPr>
          <p:cNvPr id="19" name="ZoneTexte 18"/>
          <p:cNvSpPr txBox="1"/>
          <p:nvPr/>
        </p:nvSpPr>
        <p:spPr>
          <a:xfrm>
            <a:off x="2428860" y="0"/>
            <a:ext cx="3571900" cy="523220"/>
          </a:xfrm>
          <a:prstGeom prst="rect">
            <a:avLst/>
          </a:prstGeom>
          <a:noFill/>
        </p:spPr>
        <p:txBody>
          <a:bodyPr wrap="square" rtlCol="0">
            <a:spAutoFit/>
          </a:bodyPr>
          <a:lstStyle/>
          <a:p>
            <a:pPr algn="ctr"/>
            <a:r>
              <a:rPr lang="fr-FR" sz="2800" b="1" dirty="0" smtClean="0">
                <a:solidFill>
                  <a:schemeClr val="bg1"/>
                </a:solidFill>
                <a:latin typeface="Constantia" pitchFamily="18" charset="0"/>
              </a:rPr>
              <a:t>Généralités </a:t>
            </a:r>
            <a:endParaRPr lang="fr-FR" sz="2800" b="1" dirty="0">
              <a:solidFill>
                <a:schemeClr val="bg1"/>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smtClean="0">
                <a:solidFill>
                  <a:schemeClr val="bg1"/>
                </a:solidFill>
                <a:latin typeface="Constantia" pitchFamily="18" charset="0"/>
              </a:rPr>
              <a:t>Généralités </a:t>
            </a:r>
            <a:endParaRPr lang="fr-FR" sz="2800" b="1" dirty="0">
              <a:solidFill>
                <a:schemeClr val="bg1"/>
              </a:solidFill>
              <a:latin typeface="Constantia" pitchFamily="18" charset="0"/>
            </a:endParaRPr>
          </a:p>
        </p:txBody>
      </p:sp>
      <p:sp>
        <p:nvSpPr>
          <p:cNvPr id="7" name="Rectangle 6"/>
          <p:cNvSpPr/>
          <p:nvPr/>
        </p:nvSpPr>
        <p:spPr>
          <a:xfrm>
            <a:off x="214282" y="1321435"/>
            <a:ext cx="8786874" cy="4524315"/>
          </a:xfrm>
          <a:prstGeom prst="rect">
            <a:avLst/>
          </a:prstGeom>
        </p:spPr>
        <p:txBody>
          <a:bodyPr wrap="square">
            <a:spAutoFit/>
          </a:bodyPr>
          <a:lstStyle/>
          <a:p>
            <a:pPr algn="just"/>
            <a:endParaRPr lang="fr-FR" sz="2400" dirty="0" smtClean="0">
              <a:latin typeface="Constantia" pitchFamily="18" charset="0"/>
            </a:endParaRPr>
          </a:p>
          <a:p>
            <a:pPr algn="just"/>
            <a:r>
              <a:rPr lang="fr-FR" sz="2400" dirty="0" smtClean="0">
                <a:solidFill>
                  <a:schemeClr val="tx2"/>
                </a:solidFill>
                <a:latin typeface="Constantia" pitchFamily="18" charset="0"/>
              </a:rPr>
              <a:t>Un problème algorithmique est un problème posé de façon mathématique, c'est-à-dire qu'il est énoncé rigoureusement dans le langage des mathématiques .</a:t>
            </a:r>
          </a:p>
          <a:p>
            <a:pPr algn="just"/>
            <a:endParaRPr lang="fr-FR" sz="2400" dirty="0" smtClean="0">
              <a:solidFill>
                <a:schemeClr val="tx2"/>
              </a:solidFill>
              <a:latin typeface="Constantia" pitchFamily="18" charset="0"/>
            </a:endParaRPr>
          </a:p>
          <a:p>
            <a:pPr algn="just"/>
            <a:r>
              <a:rPr lang="fr-FR" sz="2400" dirty="0" smtClean="0">
                <a:solidFill>
                  <a:schemeClr val="tx2"/>
                </a:solidFill>
                <a:latin typeface="Constantia" pitchFamily="18" charset="0"/>
              </a:rPr>
              <a:t>Il comprend  : </a:t>
            </a:r>
            <a:r>
              <a:rPr lang="fr-FR" sz="2400" b="1" dirty="0" smtClean="0">
                <a:solidFill>
                  <a:schemeClr val="tx2"/>
                </a:solidFill>
                <a:latin typeface="Constantia" pitchFamily="18" charset="0"/>
              </a:rPr>
              <a:t>des </a:t>
            </a:r>
            <a:r>
              <a:rPr lang="fr-FR" sz="2400" b="1" i="1" dirty="0" smtClean="0">
                <a:solidFill>
                  <a:schemeClr val="tx2"/>
                </a:solidFill>
                <a:latin typeface="Constantia" pitchFamily="18" charset="0"/>
              </a:rPr>
              <a:t>hypothèses, des données et une question</a:t>
            </a:r>
            <a:r>
              <a:rPr lang="fr-FR" sz="2400" i="1" dirty="0" smtClean="0">
                <a:solidFill>
                  <a:schemeClr val="tx2"/>
                </a:solidFill>
                <a:latin typeface="Constantia" pitchFamily="18" charset="0"/>
              </a:rPr>
              <a:t>.</a:t>
            </a:r>
          </a:p>
          <a:p>
            <a:pPr algn="just"/>
            <a:endParaRPr lang="fr-FR" sz="2400" i="1" dirty="0" smtClean="0">
              <a:solidFill>
                <a:schemeClr val="tx2"/>
              </a:solidFill>
              <a:latin typeface="Constantia" pitchFamily="18" charset="0"/>
            </a:endParaRPr>
          </a:p>
          <a:p>
            <a:pPr algn="just"/>
            <a:r>
              <a:rPr lang="fr-FR" sz="2400" i="1" dirty="0" smtClean="0">
                <a:solidFill>
                  <a:schemeClr val="tx2"/>
                </a:solidFill>
                <a:latin typeface="Constantia" pitchFamily="18" charset="0"/>
              </a:rPr>
              <a:t> Deux types de </a:t>
            </a:r>
            <a:r>
              <a:rPr lang="fr-FR" sz="2400" dirty="0" smtClean="0">
                <a:solidFill>
                  <a:schemeClr val="tx2"/>
                </a:solidFill>
                <a:latin typeface="Constantia" pitchFamily="18" charset="0"/>
              </a:rPr>
              <a:t>problèmes :</a:t>
            </a:r>
          </a:p>
          <a:p>
            <a:pPr algn="just"/>
            <a:endParaRPr lang="fr-FR" sz="2400" dirty="0" smtClean="0">
              <a:solidFill>
                <a:schemeClr val="tx2"/>
              </a:solidFill>
              <a:latin typeface="Constantia" pitchFamily="18" charset="0"/>
            </a:endParaRPr>
          </a:p>
          <a:p>
            <a:pPr algn="just">
              <a:buFont typeface="Wingdings" pitchFamily="2" charset="2"/>
              <a:buChar char="ü"/>
            </a:pPr>
            <a:r>
              <a:rPr lang="fr-FR" sz="2400" dirty="0" smtClean="0">
                <a:solidFill>
                  <a:schemeClr val="tx2"/>
                </a:solidFill>
                <a:latin typeface="Constantia" pitchFamily="18" charset="0"/>
              </a:rPr>
              <a:t>Les problèmes de décision</a:t>
            </a:r>
          </a:p>
          <a:p>
            <a:pPr algn="just">
              <a:buFont typeface="Wingdings" pitchFamily="2" charset="2"/>
              <a:buChar char="ü"/>
            </a:pPr>
            <a:endParaRPr lang="fr-FR" sz="2400" i="1" dirty="0" smtClean="0">
              <a:solidFill>
                <a:schemeClr val="tx2"/>
              </a:solidFill>
              <a:latin typeface="Constantia" pitchFamily="18" charset="0"/>
            </a:endParaRPr>
          </a:p>
          <a:p>
            <a:pPr algn="just">
              <a:buFont typeface="Wingdings" pitchFamily="2" charset="2"/>
              <a:buChar char="ü"/>
            </a:pPr>
            <a:r>
              <a:rPr lang="fr-FR" sz="2400" dirty="0" smtClean="0">
                <a:solidFill>
                  <a:schemeClr val="tx2"/>
                </a:solidFill>
                <a:latin typeface="Constantia" pitchFamily="18" charset="0"/>
              </a:rPr>
              <a:t>Les problèmes d'existence ou de recherche d'une solution</a:t>
            </a:r>
            <a:endParaRPr lang="fr-FR" sz="2400" dirty="0">
              <a:solidFill>
                <a:schemeClr val="tx2"/>
              </a:solidFill>
              <a:latin typeface="Constantia" pitchFamily="18" charset="0"/>
            </a:endParaRPr>
          </a:p>
        </p:txBody>
      </p:sp>
      <p:sp>
        <p:nvSpPr>
          <p:cNvPr id="8" name="ZoneTexte 7"/>
          <p:cNvSpPr txBox="1"/>
          <p:nvPr/>
        </p:nvSpPr>
        <p:spPr>
          <a:xfrm>
            <a:off x="214282" y="857232"/>
            <a:ext cx="4357718" cy="461665"/>
          </a:xfrm>
          <a:prstGeom prst="rect">
            <a:avLst/>
          </a:prstGeom>
          <a:noFill/>
        </p:spPr>
        <p:txBody>
          <a:bodyPr wrap="square" rtlCol="0">
            <a:spAutoFit/>
          </a:bodyPr>
          <a:lstStyle/>
          <a:p>
            <a:r>
              <a:rPr lang="fr-FR" sz="2400" b="1" dirty="0" smtClean="0">
                <a:solidFill>
                  <a:schemeClr val="tx2"/>
                </a:solidFill>
                <a:latin typeface="Constantia" pitchFamily="18" charset="0"/>
              </a:rPr>
              <a:t>Problème algorithmique</a:t>
            </a:r>
          </a:p>
        </p:txBody>
      </p:sp>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endParaRPr lang="fr-FR" dirty="0" smtClean="0">
              <a:latin typeface="Constantia" pitchFamily="18" charset="0"/>
            </a:endParaRPr>
          </a:p>
          <a:p>
            <a:pPr algn="just"/>
            <a:endParaRPr lang="fr-FR" dirty="0" smtClean="0">
              <a:latin typeface="Constantia" pitchFamily="18" charset="0"/>
            </a:endParaRPr>
          </a:p>
          <a:p>
            <a:pPr algn="just">
              <a:buFont typeface="Wingdings" pitchFamily="2" charset="2"/>
              <a:buChar char="ü"/>
            </a:pPr>
            <a:r>
              <a:rPr lang="fr-FR" dirty="0" smtClean="0">
                <a:solidFill>
                  <a:schemeClr val="tx2"/>
                </a:solidFill>
                <a:latin typeface="Constantia" pitchFamily="18" charset="0"/>
              </a:rPr>
              <a:t>Les problèmes de décision : </a:t>
            </a:r>
            <a:r>
              <a:rPr lang="fr-FR" b="0" dirty="0" smtClean="0">
                <a:solidFill>
                  <a:schemeClr val="tx2"/>
                </a:solidFill>
                <a:latin typeface="Constantia" pitchFamily="18" charset="0"/>
              </a:rPr>
              <a:t>ils posent une question dont la réponse est </a:t>
            </a:r>
            <a:r>
              <a:rPr lang="fr-FR" b="0" i="1" dirty="0" smtClean="0">
                <a:solidFill>
                  <a:schemeClr val="tx2"/>
                </a:solidFill>
                <a:latin typeface="Constantia" pitchFamily="18" charset="0"/>
              </a:rPr>
              <a:t>oui ou non ;</a:t>
            </a:r>
          </a:p>
          <a:p>
            <a:pPr algn="just">
              <a:buFont typeface="Wingdings" pitchFamily="2" charset="2"/>
              <a:buChar char="ü"/>
            </a:pPr>
            <a:endParaRPr lang="fr-FR" i="1" dirty="0" smtClean="0">
              <a:solidFill>
                <a:schemeClr val="tx2"/>
              </a:solidFill>
              <a:latin typeface="Constantia" pitchFamily="18" charset="0"/>
            </a:endParaRPr>
          </a:p>
          <a:p>
            <a:pPr algn="just">
              <a:buFont typeface="Wingdings" pitchFamily="2" charset="2"/>
              <a:buChar char="ü"/>
            </a:pPr>
            <a:r>
              <a:rPr lang="fr-FR" dirty="0">
                <a:solidFill>
                  <a:schemeClr val="tx2"/>
                </a:solidFill>
                <a:latin typeface="Constantia" pitchFamily="18" charset="0"/>
              </a:rPr>
              <a:t>L</a:t>
            </a:r>
            <a:r>
              <a:rPr lang="fr-FR" dirty="0" smtClean="0">
                <a:solidFill>
                  <a:schemeClr val="tx2"/>
                </a:solidFill>
                <a:latin typeface="Constantia" pitchFamily="18" charset="0"/>
              </a:rPr>
              <a:t>es </a:t>
            </a:r>
            <a:r>
              <a:rPr lang="fr-FR" dirty="0" smtClean="0">
                <a:solidFill>
                  <a:schemeClr val="tx2"/>
                </a:solidFill>
                <a:latin typeface="Constantia" pitchFamily="18" charset="0"/>
              </a:rPr>
              <a:t>problèmes d'existence ou de recherche d'une solution : </a:t>
            </a:r>
            <a:r>
              <a:rPr lang="fr-FR" b="0" dirty="0" smtClean="0">
                <a:solidFill>
                  <a:schemeClr val="tx2"/>
                </a:solidFill>
                <a:latin typeface="Constantia" pitchFamily="18" charset="0"/>
              </a:rPr>
              <a:t>ils comportent une question ou plutôt une injonction de la forme </a:t>
            </a:r>
            <a:r>
              <a:rPr lang="fr-FR" b="0" i="1" dirty="0" smtClean="0">
                <a:solidFill>
                  <a:schemeClr val="tx2"/>
                </a:solidFill>
                <a:latin typeface="Constantia" pitchFamily="18" charset="0"/>
              </a:rPr>
              <a:t>« trouver un élément tel que …» dont la réponse consiste à fournir un tel élément.</a:t>
            </a:r>
            <a:endParaRPr lang="fr-FR" b="0" dirty="0" smtClean="0">
              <a:solidFill>
                <a:schemeClr val="tx2"/>
              </a:solidFill>
              <a:latin typeface="Constantia"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18/10/2021</a:t>
            </a:fld>
            <a:endParaRPr lang="fr-FR"/>
          </a:p>
        </p:txBody>
      </p:sp>
      <p:sp>
        <p:nvSpPr>
          <p:cNvPr id="6" name="ZoneTexte 5"/>
          <p:cNvSpPr txBox="1"/>
          <p:nvPr/>
        </p:nvSpPr>
        <p:spPr>
          <a:xfrm>
            <a:off x="214282" y="857232"/>
            <a:ext cx="5572164" cy="461665"/>
          </a:xfrm>
          <a:prstGeom prst="rect">
            <a:avLst/>
          </a:prstGeom>
          <a:noFill/>
        </p:spPr>
        <p:txBody>
          <a:bodyPr wrap="square" rtlCol="0">
            <a:spAutoFit/>
          </a:bodyPr>
          <a:lstStyle/>
          <a:p>
            <a:r>
              <a:rPr lang="fr-FR" sz="2400" b="1" dirty="0" smtClean="0">
                <a:solidFill>
                  <a:schemeClr val="tx2"/>
                </a:solidFill>
                <a:latin typeface="Constantia" pitchFamily="18" charset="0"/>
              </a:rPr>
              <a:t>Type de Problèmes algorithmiques</a:t>
            </a:r>
          </a:p>
        </p:txBody>
      </p:sp>
      <p:sp>
        <p:nvSpPr>
          <p:cNvPr id="7" name="Titre 5"/>
          <p:cNvSpPr txBox="1">
            <a:spLocks noGrp="1"/>
          </p:cNvSpPr>
          <p:nvPr>
            <p:ph type="title"/>
          </p:nvPr>
        </p:nvSpPr>
        <p:spPr>
          <a:prstGeom prst="rect">
            <a:avLst/>
          </a:prstGeom>
          <a:noFill/>
        </p:spPr>
        <p:txBody>
          <a:bodyPr wrap="square" rtlCol="0">
            <a:spAutoFit/>
          </a:bodyPr>
          <a:lstStyle/>
          <a:p>
            <a:pPr algn="ctr"/>
            <a:r>
              <a:rPr lang="fr-FR" sz="2800" b="1" dirty="0" smtClean="0">
                <a:solidFill>
                  <a:schemeClr val="bg1"/>
                </a:solidFill>
                <a:latin typeface="Constantia" pitchFamily="18" charset="0"/>
              </a:rPr>
              <a:t>Généralités </a:t>
            </a:r>
            <a:endParaRPr lang="fr-FR" sz="2800" b="1" dirty="0">
              <a:solidFill>
                <a:schemeClr val="bg1"/>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298575"/>
            <a:ext cx="8229600" cy="5559425"/>
          </a:xfrm>
        </p:spPr>
        <p:txBody>
          <a:bodyPr/>
          <a:lstStyle/>
          <a:p>
            <a:pPr algn="just"/>
            <a:r>
              <a:rPr lang="fr-FR" sz="2400" b="0" dirty="0" smtClean="0">
                <a:solidFill>
                  <a:schemeClr val="tx2"/>
                </a:solidFill>
                <a:latin typeface="Constantia" pitchFamily="18" charset="0"/>
              </a:rPr>
              <a:t>Dans chaque catégorie de problèmes ci-dessus, on dit qu'un problème a une réponse algorithmique si sa réponse peut être fournie par un algorithme. </a:t>
            </a:r>
          </a:p>
          <a:p>
            <a:pPr algn="just"/>
            <a:endParaRPr lang="fr-FR" sz="2400" b="0" dirty="0" smtClean="0">
              <a:solidFill>
                <a:schemeClr val="tx2"/>
              </a:solidFill>
              <a:latin typeface="Constantia" pitchFamily="18" charset="0"/>
            </a:endParaRPr>
          </a:p>
          <a:p>
            <a:pPr algn="just"/>
            <a:r>
              <a:rPr lang="fr-FR" sz="2400" b="0" dirty="0" smtClean="0">
                <a:solidFill>
                  <a:schemeClr val="tx2"/>
                </a:solidFill>
                <a:latin typeface="Constantia" pitchFamily="18" charset="0"/>
              </a:rPr>
              <a:t>Un problème est </a:t>
            </a:r>
            <a:r>
              <a:rPr lang="fr-FR" sz="2400" dirty="0" smtClean="0">
                <a:solidFill>
                  <a:schemeClr val="tx2"/>
                </a:solidFill>
                <a:latin typeface="Constantia" pitchFamily="18" charset="0"/>
              </a:rPr>
              <a:t>décidable</a:t>
            </a:r>
            <a:r>
              <a:rPr lang="fr-FR" sz="2400" b="0" dirty="0" smtClean="0">
                <a:solidFill>
                  <a:schemeClr val="tx2"/>
                </a:solidFill>
                <a:latin typeface="Constantia" pitchFamily="18" charset="0"/>
              </a:rPr>
              <a:t> s'il s'agit d'un problème de décision – donc d'un problème dont la réponse est soit </a:t>
            </a:r>
            <a:r>
              <a:rPr lang="fr-FR" sz="2400" b="0" i="1" dirty="0" smtClean="0">
                <a:solidFill>
                  <a:schemeClr val="tx2"/>
                </a:solidFill>
                <a:latin typeface="Constantia" pitchFamily="18" charset="0"/>
              </a:rPr>
              <a:t>oui soit non – et si sa réponse peut être fournie </a:t>
            </a:r>
            <a:r>
              <a:rPr lang="fr-FR" sz="2400" b="0" dirty="0" smtClean="0">
                <a:solidFill>
                  <a:schemeClr val="tx2"/>
                </a:solidFill>
                <a:latin typeface="Constantia" pitchFamily="18" charset="0"/>
              </a:rPr>
              <a:t>par un algorithme. </a:t>
            </a:r>
          </a:p>
          <a:p>
            <a:pPr algn="just"/>
            <a:endParaRPr lang="fr-FR" sz="2400" b="0" dirty="0" smtClean="0">
              <a:solidFill>
                <a:schemeClr val="tx2"/>
              </a:solidFill>
              <a:latin typeface="Constantia" pitchFamily="18" charset="0"/>
            </a:endParaRPr>
          </a:p>
          <a:p>
            <a:pPr algn="just"/>
            <a:r>
              <a:rPr lang="fr-FR" sz="2400" b="0" dirty="0" smtClean="0">
                <a:solidFill>
                  <a:schemeClr val="tx2"/>
                </a:solidFill>
                <a:latin typeface="Constantia" pitchFamily="18" charset="0"/>
              </a:rPr>
              <a:t>Symétriquement, un problème est </a:t>
            </a:r>
            <a:r>
              <a:rPr lang="fr-FR" sz="2400" dirty="0" smtClean="0">
                <a:solidFill>
                  <a:schemeClr val="tx2"/>
                </a:solidFill>
                <a:latin typeface="Constantia" pitchFamily="18" charset="0"/>
              </a:rPr>
              <a:t>calculable</a:t>
            </a:r>
            <a:r>
              <a:rPr lang="fr-FR" sz="2400" b="0" dirty="0" smtClean="0">
                <a:solidFill>
                  <a:schemeClr val="tx2"/>
                </a:solidFill>
                <a:latin typeface="Constantia" pitchFamily="18" charset="0"/>
              </a:rPr>
              <a:t> s'il s'agit d'un problème d'existence et si l'élément calculé peut être fourni par un algorithme</a:t>
            </a:r>
            <a:endParaRPr lang="fr-FR" sz="2400" b="0" dirty="0">
              <a:solidFill>
                <a:schemeClr val="tx2"/>
              </a:solidFill>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smtClean="0">
                <a:solidFill>
                  <a:schemeClr val="bg1"/>
                </a:solidFill>
                <a:latin typeface="Constantia" pitchFamily="18" charset="0"/>
              </a:rPr>
              <a:t>Généralités </a:t>
            </a:r>
            <a:endParaRPr lang="fr-FR" sz="2800" b="1" dirty="0">
              <a:solidFill>
                <a:schemeClr val="bg1"/>
              </a:solidFill>
              <a:latin typeface="Constantia" pitchFamily="18" charset="0"/>
            </a:endParaRPr>
          </a:p>
        </p:txBody>
      </p:sp>
      <p:sp>
        <p:nvSpPr>
          <p:cNvPr id="7" name="ZoneTexte 6"/>
          <p:cNvSpPr txBox="1"/>
          <p:nvPr/>
        </p:nvSpPr>
        <p:spPr>
          <a:xfrm>
            <a:off x="0" y="642918"/>
            <a:ext cx="8858312" cy="830997"/>
          </a:xfrm>
          <a:prstGeom prst="rect">
            <a:avLst/>
          </a:prstGeom>
          <a:noFill/>
        </p:spPr>
        <p:txBody>
          <a:bodyPr wrap="square" rtlCol="0">
            <a:spAutoFit/>
          </a:bodyPr>
          <a:lstStyle/>
          <a:p>
            <a:r>
              <a:rPr lang="fr-FR" sz="2400" b="1" dirty="0" smtClean="0">
                <a:solidFill>
                  <a:schemeClr val="tx2"/>
                </a:solidFill>
                <a:latin typeface="Constantia" pitchFamily="18" charset="0"/>
              </a:rPr>
              <a:t>         Réponse algorithmique</a:t>
            </a:r>
          </a:p>
          <a:p>
            <a:endParaRPr lang="fr-FR" sz="2400" b="1" dirty="0" smtClean="0">
              <a:solidFill>
                <a:schemeClr val="tx2"/>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buNone/>
            </a:pPr>
            <a:r>
              <a:rPr lang="fr-FR" dirty="0" smtClean="0">
                <a:solidFill>
                  <a:schemeClr val="tx2"/>
                </a:solidFill>
                <a:latin typeface="Constantia" pitchFamily="18" charset="0"/>
              </a:rPr>
              <a:t>Remarque</a:t>
            </a:r>
            <a:endParaRPr lang="fr-FR" b="0" dirty="0" smtClean="0">
              <a:solidFill>
                <a:schemeClr val="tx2"/>
              </a:solidFill>
              <a:latin typeface="Constantia" pitchFamily="18" charset="0"/>
            </a:endParaRPr>
          </a:p>
          <a:p>
            <a:pPr algn="just"/>
            <a:endParaRPr lang="fr-FR" b="0" dirty="0" smtClean="0">
              <a:solidFill>
                <a:schemeClr val="tx2"/>
              </a:solidFill>
              <a:latin typeface="Constantia" pitchFamily="18" charset="0"/>
            </a:endParaRPr>
          </a:p>
          <a:p>
            <a:pPr algn="just">
              <a:buFont typeface="Wingdings" pitchFamily="2" charset="2"/>
              <a:buChar char="Ø"/>
            </a:pPr>
            <a:r>
              <a:rPr lang="fr-FR" b="0" dirty="0" smtClean="0">
                <a:solidFill>
                  <a:schemeClr val="tx2"/>
                </a:solidFill>
                <a:latin typeface="Constantia" pitchFamily="18" charset="0"/>
              </a:rPr>
              <a:t>La théorie de la complexité ne couvre que les problèmes </a:t>
            </a:r>
            <a:r>
              <a:rPr lang="fr-FR" dirty="0" smtClean="0">
                <a:solidFill>
                  <a:schemeClr val="tx2"/>
                </a:solidFill>
                <a:latin typeface="Constantia" pitchFamily="18" charset="0"/>
              </a:rPr>
              <a:t>décidables ou calculables .</a:t>
            </a:r>
          </a:p>
          <a:p>
            <a:pPr algn="just">
              <a:buFont typeface="Wingdings" pitchFamily="2" charset="2"/>
              <a:buChar char="Ø"/>
            </a:pPr>
            <a:endParaRPr lang="fr-FR" dirty="0" smtClean="0">
              <a:solidFill>
                <a:schemeClr val="tx2"/>
              </a:solidFill>
              <a:latin typeface="Constantia" pitchFamily="18" charset="0"/>
            </a:endParaRPr>
          </a:p>
          <a:p>
            <a:pPr algn="just">
              <a:buFont typeface="Wingdings" pitchFamily="2" charset="2"/>
              <a:buChar char="Ø"/>
            </a:pPr>
            <a:r>
              <a:rPr lang="fr-FR" b="0" dirty="0" smtClean="0">
                <a:solidFill>
                  <a:schemeClr val="tx2"/>
                </a:solidFill>
                <a:latin typeface="Constantia" pitchFamily="18" charset="0"/>
              </a:rPr>
              <a:t>et cherche à évaluer les ressources – temps et espace mémoire – mobilisées pour obtenir algorithmiquement la réponse.</a:t>
            </a:r>
          </a:p>
          <a:p>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smtClean="0">
                <a:solidFill>
                  <a:schemeClr val="bg1"/>
                </a:solidFill>
                <a:latin typeface="Constantia" pitchFamily="18" charset="0"/>
              </a:rPr>
              <a:t>Généralités </a:t>
            </a:r>
            <a:endParaRPr lang="fr-FR" sz="2800" b="1" dirty="0">
              <a:solidFill>
                <a:schemeClr val="bg1"/>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sz="2400" dirty="0" smtClean="0">
                <a:solidFill>
                  <a:schemeClr val="tx2"/>
                </a:solidFill>
                <a:latin typeface="Constantia" pitchFamily="18" charset="0"/>
              </a:rPr>
              <a:t>Complexité d'un problème algorithmique</a:t>
            </a:r>
          </a:p>
          <a:p>
            <a:pPr>
              <a:buNone/>
            </a:pPr>
            <a:endParaRPr lang="fr-FR" sz="2400" b="0" dirty="0" smtClean="0">
              <a:solidFill>
                <a:schemeClr val="tx2"/>
              </a:solidFill>
              <a:latin typeface="Constantia" pitchFamily="18" charset="0"/>
            </a:endParaRPr>
          </a:p>
          <a:p>
            <a:r>
              <a:rPr lang="fr-FR" sz="2400" dirty="0" smtClean="0">
                <a:latin typeface="Constantia" pitchFamily="18" charset="0"/>
              </a:rPr>
              <a:t> </a:t>
            </a:r>
            <a:r>
              <a:rPr lang="fr-FR" sz="2400" b="0" dirty="0" smtClean="0">
                <a:solidFill>
                  <a:schemeClr val="tx2"/>
                </a:solidFill>
                <a:latin typeface="Constantia" pitchFamily="18" charset="0"/>
              </a:rPr>
              <a:t>La théorie de la complexité vise à savoir si la réponse à un problème peut être donnée </a:t>
            </a:r>
            <a:r>
              <a:rPr lang="fr-FR" sz="2400" dirty="0" smtClean="0">
                <a:solidFill>
                  <a:schemeClr val="tx2"/>
                </a:solidFill>
                <a:latin typeface="Constantia" pitchFamily="18" charset="0"/>
              </a:rPr>
              <a:t>très efficacement</a:t>
            </a:r>
            <a:r>
              <a:rPr lang="fr-FR" sz="2400" b="0" dirty="0" smtClean="0">
                <a:solidFill>
                  <a:schemeClr val="tx2"/>
                </a:solidFill>
                <a:latin typeface="Constantia" pitchFamily="18" charset="0"/>
              </a:rPr>
              <a:t>, </a:t>
            </a:r>
            <a:r>
              <a:rPr lang="fr-FR" sz="2400" dirty="0" smtClean="0">
                <a:solidFill>
                  <a:schemeClr val="tx2"/>
                </a:solidFill>
                <a:latin typeface="Constantia" pitchFamily="18" charset="0"/>
              </a:rPr>
              <a:t>efficacement ou au contraire être inatteignable</a:t>
            </a:r>
          </a:p>
          <a:p>
            <a:pPr>
              <a:buNone/>
            </a:pPr>
            <a:endParaRPr lang="fr-FR" sz="2400" dirty="0" smtClean="0">
              <a:solidFill>
                <a:schemeClr val="tx2"/>
              </a:solidFill>
              <a:latin typeface="Constantia" pitchFamily="18" charset="0"/>
            </a:endParaRPr>
          </a:p>
          <a:p>
            <a:r>
              <a:rPr lang="fr-FR" sz="2400" b="0" dirty="0" smtClean="0">
                <a:solidFill>
                  <a:schemeClr val="tx2"/>
                </a:solidFill>
                <a:latin typeface="Constantia" pitchFamily="18" charset="0"/>
              </a:rPr>
              <a:t>En pratique (et en théorie), avec des niveau intermédiaires de difficulté entre les deux extrêmes ; pour cela, elle se fonde sur une estimation – théorique –des temps de calcul et des besoins en mémoire informatique. </a:t>
            </a:r>
            <a:endParaRPr lang="fr-FR" sz="2400" b="0" dirty="0">
              <a:solidFill>
                <a:schemeClr val="tx2"/>
              </a:solidFill>
              <a:latin typeface="Constantia"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smtClean="0">
                <a:solidFill>
                  <a:schemeClr val="bg1"/>
                </a:solidFill>
                <a:latin typeface="Constantia" pitchFamily="18" charset="0"/>
              </a:rPr>
              <a:t>Généralités </a:t>
            </a:r>
            <a:endParaRPr lang="fr-FR" sz="2800" b="1" dirty="0">
              <a:solidFill>
                <a:schemeClr val="bg1"/>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solidFill>
                <a:schemeClr val="tx2"/>
              </a:solidFill>
              <a:latin typeface="Constantia" pitchFamily="18" charset="0"/>
            </a:endParaRPr>
          </a:p>
          <a:p>
            <a:r>
              <a:rPr lang="fr-FR" dirty="0" smtClean="0">
                <a:solidFill>
                  <a:schemeClr val="tx2"/>
                </a:solidFill>
                <a:latin typeface="Constantia" pitchFamily="18" charset="0"/>
              </a:rPr>
              <a:t>Complexité d'un problème algorithmique</a:t>
            </a:r>
          </a:p>
          <a:p>
            <a:pPr>
              <a:buNone/>
            </a:pPr>
            <a:endParaRPr lang="fr-FR" dirty="0" smtClean="0"/>
          </a:p>
          <a:p>
            <a:pPr algn="just"/>
            <a:r>
              <a:rPr lang="fr-FR" b="0" dirty="0" smtClean="0">
                <a:solidFill>
                  <a:schemeClr val="tx2"/>
                </a:solidFill>
                <a:latin typeface="Constantia" pitchFamily="18" charset="0"/>
              </a:rPr>
              <a:t>Dans le but de mieux comprendre comment les problèmes se placent les uns par rapport aux autres, la théorie de la complexité établit des hiérarchies de difficultés entre les problèmes algorithmiques, dont les niveaux sont appelés des </a:t>
            </a:r>
            <a:r>
              <a:rPr lang="fr-FR" b="0" i="1" dirty="0" smtClean="0">
                <a:solidFill>
                  <a:schemeClr val="tx2"/>
                </a:solidFill>
                <a:latin typeface="Constantia" pitchFamily="18" charset="0"/>
              </a:rPr>
              <a:t>« classes de complexité ». </a:t>
            </a:r>
          </a:p>
          <a:p>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smtClean="0">
                <a:solidFill>
                  <a:schemeClr val="bg1"/>
                </a:solidFill>
                <a:latin typeface="Constantia" pitchFamily="18" charset="0"/>
              </a:rPr>
              <a:t>Généralités </a:t>
            </a:r>
            <a:endParaRPr lang="fr-FR" sz="2800" b="1" dirty="0">
              <a:solidFill>
                <a:schemeClr val="bg1"/>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i="1" dirty="0" smtClean="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18/10/2021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smtClean="0">
                <a:solidFill>
                  <a:schemeClr val="bg1"/>
                </a:solidFill>
                <a:latin typeface="Constantia" pitchFamily="18" charset="0"/>
              </a:rPr>
              <a:t>Généralités </a:t>
            </a:r>
            <a:endParaRPr lang="fr-FR" sz="2800" b="1" dirty="0">
              <a:solidFill>
                <a:schemeClr val="bg1"/>
              </a:solidFill>
              <a:latin typeface="Constantia" pitchFamily="18" charset="0"/>
            </a:endParaRPr>
          </a:p>
        </p:txBody>
      </p:sp>
      <p:graphicFrame>
        <p:nvGraphicFramePr>
          <p:cNvPr id="7" name="Tableau 6"/>
          <p:cNvGraphicFramePr>
            <a:graphicFrameLocks noGrp="1"/>
          </p:cNvGraphicFramePr>
          <p:nvPr/>
        </p:nvGraphicFramePr>
        <p:xfrm>
          <a:off x="214282" y="1169848"/>
          <a:ext cx="8643998" cy="5292214"/>
        </p:xfrm>
        <a:graphic>
          <a:graphicData uri="http://schemas.openxmlformats.org/drawingml/2006/table">
            <a:tbl>
              <a:tblPr firstRow="1" bandRow="1">
                <a:tableStyleId>{5C22544A-7EE6-4342-B048-85BDC9FD1C3A}</a:tableStyleId>
              </a:tblPr>
              <a:tblGrid>
                <a:gridCol w="1785950"/>
                <a:gridCol w="6858048"/>
              </a:tblGrid>
              <a:tr h="415414">
                <a:tc>
                  <a:txBody>
                    <a:bodyPr/>
                    <a:lstStyle/>
                    <a:p>
                      <a:pPr algn="ctr"/>
                      <a:r>
                        <a:rPr lang="fr-FR" sz="2000" dirty="0" smtClean="0"/>
                        <a:t>Notations </a:t>
                      </a:r>
                      <a:endParaRPr lang="fr-FR" sz="2000" dirty="0">
                        <a:latin typeface="Constantia" pitchFamily="18" charset="0"/>
                      </a:endParaRPr>
                    </a:p>
                  </a:txBody>
                  <a:tcPr/>
                </a:tc>
                <a:tc>
                  <a:txBody>
                    <a:bodyPr/>
                    <a:lstStyle/>
                    <a:p>
                      <a:pPr algn="ctr"/>
                      <a:r>
                        <a:rPr lang="fr-FR" sz="2000" dirty="0" smtClean="0"/>
                        <a:t>Type de</a:t>
                      </a:r>
                      <a:r>
                        <a:rPr lang="fr-FR" sz="2000" baseline="0" dirty="0" smtClean="0"/>
                        <a:t> complexité</a:t>
                      </a:r>
                      <a:endParaRPr lang="fr-FR" sz="2000" dirty="0">
                        <a:latin typeface="Constantia" pitchFamily="18" charset="0"/>
                      </a:endParaRPr>
                    </a:p>
                  </a:txBody>
                  <a:tcPr/>
                </a:tc>
              </a:tr>
              <a:tr h="967178">
                <a:tc>
                  <a:txBody>
                    <a:bodyPr/>
                    <a:lstStyle/>
                    <a:p>
                      <a:r>
                        <a:rPr lang="fr-FR" sz="2000" dirty="0" smtClean="0"/>
                        <a:t>O(1) </a:t>
                      </a:r>
                      <a:endParaRPr lang="fr-FR" sz="2000" dirty="0">
                        <a:latin typeface="Constant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Complexité constante (indépendante de la taille de la donnée)</a:t>
                      </a:r>
                    </a:p>
                    <a:p>
                      <a:endParaRPr lang="fr-FR" sz="2000" dirty="0">
                        <a:latin typeface="Constantia" pitchFamily="18" charset="0"/>
                      </a:endParaRPr>
                    </a:p>
                  </a:txBody>
                  <a:tcPr/>
                </a:tc>
              </a:tr>
              <a:tr h="381010">
                <a:tc>
                  <a:txBody>
                    <a:bodyPr/>
                    <a:lstStyle/>
                    <a:p>
                      <a:r>
                        <a:rPr lang="fr-FR" sz="2000" dirty="0" smtClean="0"/>
                        <a:t>O(log(n))</a:t>
                      </a:r>
                      <a:endParaRPr lang="fr-FR" sz="2000" dirty="0">
                        <a:latin typeface="Constantia" pitchFamily="18" charset="0"/>
                      </a:endParaRPr>
                    </a:p>
                  </a:txBody>
                  <a:tcPr/>
                </a:tc>
                <a:tc>
                  <a:txBody>
                    <a:bodyPr/>
                    <a:lstStyle/>
                    <a:p>
                      <a:r>
                        <a:rPr lang="fr-FR" sz="2000" dirty="0" smtClean="0"/>
                        <a:t>Complexité logarithmique</a:t>
                      </a:r>
                      <a:endParaRPr lang="fr-FR" sz="2000" dirty="0">
                        <a:latin typeface="Constantia" pitchFamily="18" charset="0"/>
                      </a:endParaRPr>
                    </a:p>
                  </a:txBody>
                  <a:tcPr/>
                </a:tc>
              </a:tr>
              <a:tr h="6740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O(n) </a:t>
                      </a:r>
                      <a:endParaRPr lang="fr-FR" sz="2000" i="1" dirty="0" smtClean="0">
                        <a:latin typeface="Constantia"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Complexité linéaire</a:t>
                      </a:r>
                    </a:p>
                    <a:p>
                      <a:endParaRPr lang="fr-FR" sz="2000" dirty="0">
                        <a:latin typeface="Constantia" pitchFamily="18" charset="0"/>
                      </a:endParaRPr>
                    </a:p>
                  </a:txBody>
                  <a:tcPr/>
                </a:tc>
              </a:tr>
              <a:tr h="381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O(n.log(n))</a:t>
                      </a:r>
                      <a:endParaRPr lang="fr-FR" sz="2000" i="1" dirty="0" smtClean="0">
                        <a:latin typeface="Constantia" pitchFamily="18" charset="0"/>
                      </a:endParaRPr>
                    </a:p>
                  </a:txBody>
                  <a:tcPr/>
                </a:tc>
                <a:tc>
                  <a:txBody>
                    <a:bodyPr/>
                    <a:lstStyle/>
                    <a:p>
                      <a:r>
                        <a:rPr lang="fr-FR" sz="2000" dirty="0" smtClean="0"/>
                        <a:t>Complexité quasi-linéaire</a:t>
                      </a:r>
                      <a:endParaRPr lang="fr-FR" sz="2000" dirty="0">
                        <a:latin typeface="Constantia" pitchFamily="18" charset="0"/>
                      </a:endParaRPr>
                    </a:p>
                  </a:txBody>
                  <a:tcPr/>
                </a:tc>
              </a:tr>
              <a:tr h="381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O(n2)</a:t>
                      </a:r>
                      <a:endParaRPr lang="fr-FR" sz="2000" i="1" dirty="0" smtClean="0">
                        <a:latin typeface="Constantia" pitchFamily="18" charset="0"/>
                      </a:endParaRPr>
                    </a:p>
                  </a:txBody>
                  <a:tcPr/>
                </a:tc>
                <a:tc>
                  <a:txBody>
                    <a:bodyPr/>
                    <a:lstStyle/>
                    <a:p>
                      <a:r>
                        <a:rPr lang="fr-FR" sz="2000" dirty="0" smtClean="0"/>
                        <a:t>Complexité quadratique</a:t>
                      </a:r>
                      <a:endParaRPr lang="fr-FR" sz="2000" dirty="0">
                        <a:latin typeface="Constantia" pitchFamily="18" charset="0"/>
                      </a:endParaRPr>
                    </a:p>
                  </a:txBody>
                  <a:tcPr/>
                </a:tc>
              </a:tr>
              <a:tr h="381010">
                <a:tc>
                  <a:txBody>
                    <a:bodyPr/>
                    <a:lstStyle/>
                    <a:p>
                      <a:r>
                        <a:rPr lang="fr-FR" sz="2000" dirty="0" smtClean="0"/>
                        <a:t>O(n3)</a:t>
                      </a:r>
                      <a:endParaRPr lang="fr-FR" sz="2000" i="1" dirty="0" smtClean="0">
                        <a:latin typeface="Constantia" pitchFamily="18" charset="0"/>
                      </a:endParaRPr>
                    </a:p>
                  </a:txBody>
                  <a:tcPr/>
                </a:tc>
                <a:tc>
                  <a:txBody>
                    <a:bodyPr/>
                    <a:lstStyle/>
                    <a:p>
                      <a:r>
                        <a:rPr lang="fr-FR" sz="2000" dirty="0" smtClean="0"/>
                        <a:t>Complexité cubique</a:t>
                      </a:r>
                      <a:endParaRPr lang="fr-FR" sz="2000" dirty="0">
                        <a:latin typeface="Constantia" pitchFamily="18" charset="0"/>
                      </a:endParaRPr>
                    </a:p>
                  </a:txBody>
                  <a:tcPr/>
                </a:tc>
              </a:tr>
              <a:tr h="381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smtClean="0"/>
                        <a:t>O(</a:t>
                      </a:r>
                      <a:r>
                        <a:rPr lang="fr-FR" sz="2000" dirty="0" err="1" smtClean="0"/>
                        <a:t>np</a:t>
                      </a:r>
                      <a:r>
                        <a:rPr lang="fr-FR" sz="2000" dirty="0" smtClean="0"/>
                        <a:t>)</a:t>
                      </a:r>
                      <a:endParaRPr lang="fr-FR" sz="2000" i="1" dirty="0" smtClean="0">
                        <a:latin typeface="Constantia" pitchFamily="18" charset="0"/>
                      </a:endParaRPr>
                    </a:p>
                  </a:txBody>
                  <a:tcPr/>
                </a:tc>
                <a:tc>
                  <a:txBody>
                    <a:bodyPr/>
                    <a:lstStyle/>
                    <a:p>
                      <a:r>
                        <a:rPr lang="fr-FR" sz="2000" dirty="0" smtClean="0"/>
                        <a:t>Complexité polynomiale</a:t>
                      </a:r>
                      <a:endParaRPr lang="fr-FR" sz="2000" dirty="0">
                        <a:latin typeface="Constantia" pitchFamily="18" charset="0"/>
                      </a:endParaRPr>
                    </a:p>
                  </a:txBody>
                  <a:tcPr/>
                </a:tc>
              </a:tr>
              <a:tr h="381010">
                <a:tc>
                  <a:txBody>
                    <a:bodyPr/>
                    <a:lstStyle/>
                    <a:p>
                      <a:r>
                        <a:rPr lang="fr-FR" sz="2000" dirty="0" smtClean="0"/>
                        <a:t>O(</a:t>
                      </a:r>
                      <a:r>
                        <a:rPr lang="fr-FR" sz="2000" dirty="0" err="1" smtClean="0"/>
                        <a:t>nlog</a:t>
                      </a:r>
                      <a:r>
                        <a:rPr lang="fr-FR" sz="2000" dirty="0" smtClean="0"/>
                        <a:t>(n))</a:t>
                      </a:r>
                      <a:endParaRPr lang="fr-FR" sz="2000" i="1" dirty="0" smtClean="0">
                        <a:latin typeface="Constantia" pitchFamily="18" charset="0"/>
                      </a:endParaRPr>
                    </a:p>
                  </a:txBody>
                  <a:tcPr/>
                </a:tc>
                <a:tc>
                  <a:txBody>
                    <a:bodyPr/>
                    <a:lstStyle/>
                    <a:p>
                      <a:r>
                        <a:rPr lang="fr-FR" sz="2000" dirty="0" smtClean="0"/>
                        <a:t>Complexité quasi-polynomiale</a:t>
                      </a:r>
                      <a:endParaRPr lang="fr-FR" sz="2000" dirty="0">
                        <a:latin typeface="Constantia" pitchFamily="18" charset="0"/>
                      </a:endParaRPr>
                    </a:p>
                  </a:txBody>
                  <a:tcPr/>
                </a:tc>
              </a:tr>
              <a:tr h="381010">
                <a:tc>
                  <a:txBody>
                    <a:bodyPr/>
                    <a:lstStyle/>
                    <a:p>
                      <a:r>
                        <a:rPr lang="fr-FR" sz="2000" dirty="0" smtClean="0"/>
                        <a:t>O( 2 n)</a:t>
                      </a:r>
                      <a:endParaRPr lang="fr-FR" sz="2000" dirty="0">
                        <a:latin typeface="Constantia" pitchFamily="18" charset="0"/>
                      </a:endParaRPr>
                    </a:p>
                  </a:txBody>
                  <a:tcPr/>
                </a:tc>
                <a:tc>
                  <a:txBody>
                    <a:bodyPr/>
                    <a:lstStyle/>
                    <a:p>
                      <a:r>
                        <a:rPr lang="fr-FR" sz="2000" dirty="0" smtClean="0"/>
                        <a:t>Complexité exponentielle</a:t>
                      </a:r>
                      <a:endParaRPr lang="fr-FR" sz="2000" dirty="0">
                        <a:latin typeface="Constantia" pitchFamily="18" charset="0"/>
                      </a:endParaRPr>
                    </a:p>
                  </a:txBody>
                  <a:tcPr/>
                </a:tc>
              </a:tr>
              <a:tr h="381010">
                <a:tc>
                  <a:txBody>
                    <a:bodyPr/>
                    <a:lstStyle/>
                    <a:p>
                      <a:r>
                        <a:rPr lang="fr-FR" sz="2000" dirty="0" smtClean="0"/>
                        <a:t>O(n!)</a:t>
                      </a:r>
                      <a:endParaRPr lang="fr-FR" sz="2000" dirty="0" smtClean="0">
                        <a:latin typeface="Constantia" pitchFamily="18" charset="0"/>
                      </a:endParaRPr>
                    </a:p>
                  </a:txBody>
                  <a:tcPr/>
                </a:tc>
                <a:tc>
                  <a:txBody>
                    <a:bodyPr/>
                    <a:lstStyle/>
                    <a:p>
                      <a:r>
                        <a:rPr lang="fr-FR" sz="2000" dirty="0" smtClean="0"/>
                        <a:t>Complexité factorielle</a:t>
                      </a:r>
                      <a:endParaRPr lang="fr-FR" sz="2000" dirty="0">
                        <a:latin typeface="Constantia" pitchFamily="18" charset="0"/>
                      </a:endParaRPr>
                    </a:p>
                  </a:txBody>
                  <a:tcPr/>
                </a:tc>
              </a:tr>
            </a:tbl>
          </a:graphicData>
        </a:graphic>
      </p:graphicFrame>
      <p:sp>
        <p:nvSpPr>
          <p:cNvPr id="8" name="Rectangle 7"/>
          <p:cNvSpPr/>
          <p:nvPr/>
        </p:nvSpPr>
        <p:spPr>
          <a:xfrm>
            <a:off x="285720" y="714356"/>
            <a:ext cx="3400290" cy="461665"/>
          </a:xfrm>
          <a:prstGeom prst="rect">
            <a:avLst/>
          </a:prstGeom>
        </p:spPr>
        <p:txBody>
          <a:bodyPr wrap="none">
            <a:spAutoFit/>
          </a:bodyPr>
          <a:lstStyle/>
          <a:p>
            <a:r>
              <a:rPr lang="fr-FR" sz="2400" b="1" dirty="0" smtClean="0">
                <a:solidFill>
                  <a:schemeClr val="tx2"/>
                </a:solidFill>
                <a:latin typeface="Constantia" pitchFamily="18" charset="0"/>
              </a:rPr>
              <a:t>Classes de complexité </a:t>
            </a:r>
            <a:endParaRPr lang="fr-FR" sz="2400" b="1" dirty="0"/>
          </a:p>
        </p:txBody>
      </p:sp>
    </p:spTree>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c020TGp_general_diagram_v2">
  <a:themeElements>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fontScheme name="c020TGp_general_diagram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020TGp_general_diagram_v2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020TGp_general_diagram_v2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12659</TotalTime>
  <Words>895</Words>
  <Application>Microsoft Office PowerPoint</Application>
  <PresentationFormat>Affichage à l'écran (4:3)</PresentationFormat>
  <Paragraphs>158</Paragraphs>
  <Slides>14</Slides>
  <Notes>3</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24" baseType="lpstr">
      <vt:lpstr>Arial</vt:lpstr>
      <vt:lpstr>Calibri</vt:lpstr>
      <vt:lpstr>Cambria</vt:lpstr>
      <vt:lpstr>Century</vt:lpstr>
      <vt:lpstr>Constantia</vt:lpstr>
      <vt:lpstr>Lucida Fax</vt:lpstr>
      <vt:lpstr>Verdana</vt:lpstr>
      <vt:lpstr>Wingdings</vt:lpstr>
      <vt:lpstr>c020TGp_general_diagram_v2</vt:lpstr>
      <vt:lpstr>Image</vt:lpstr>
      <vt:lpstr>Présentation PowerPoint</vt:lpstr>
      <vt:lpstr>Présentation PowerPoint</vt:lpstr>
      <vt:lpstr>Généralités </vt:lpstr>
      <vt:lpstr>Généralités </vt:lpstr>
      <vt:lpstr>Généralités </vt:lpstr>
      <vt:lpstr>Généralités </vt:lpstr>
      <vt:lpstr>Généralités </vt:lpstr>
      <vt:lpstr>Généralités </vt:lpstr>
      <vt:lpstr>Généralités </vt:lpstr>
      <vt:lpstr>Généralités </vt:lpstr>
      <vt:lpstr>Généralités </vt:lpstr>
      <vt:lpstr>Généralités </vt:lpstr>
      <vt:lpstr>Généralités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c:creator>
  <cp:lastModifiedBy>HP</cp:lastModifiedBy>
  <cp:revision>1280</cp:revision>
  <dcterms:created xsi:type="dcterms:W3CDTF">2010-05-11T12:42:52Z</dcterms:created>
  <dcterms:modified xsi:type="dcterms:W3CDTF">2021-10-18T10:07:50Z</dcterms:modified>
</cp:coreProperties>
</file>