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407" r:id="rId3"/>
    <p:sldId id="411" r:id="rId4"/>
    <p:sldId id="408" r:id="rId5"/>
    <p:sldId id="415" r:id="rId6"/>
    <p:sldId id="410" r:id="rId7"/>
    <p:sldId id="409" r:id="rId8"/>
    <p:sldId id="412" r:id="rId9"/>
    <p:sldId id="413" r:id="rId10"/>
    <p:sldId id="414" r:id="rId11"/>
    <p:sldId id="28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54A"/>
    <a:srgbClr val="CC0000"/>
    <a:srgbClr val="FF3300"/>
    <a:srgbClr val="FFCC66"/>
    <a:srgbClr val="339966"/>
    <a:srgbClr val="FFCC99"/>
    <a:srgbClr val="FFCCCC"/>
    <a:srgbClr val="FF9999"/>
    <a:srgbClr val="F3CD8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1756" autoAdjust="0"/>
  </p:normalViewPr>
  <p:slideViewPr>
    <p:cSldViewPr>
      <p:cViewPr varScale="1">
        <p:scale>
          <a:sx n="68" d="100"/>
          <a:sy n="68" d="100"/>
        </p:scale>
        <p:origin x="1410"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18/09/2021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292486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18/09/2021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155074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306360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11</a:t>
            </a:fld>
            <a:endParaRPr lang="fr-FR"/>
          </a:p>
        </p:txBody>
      </p:sp>
    </p:spTree>
    <p:extLst>
      <p:ext uri="{BB962C8B-B14F-4D97-AF65-F5344CB8AC3E}">
        <p14:creationId xmlns:p14="http://schemas.microsoft.com/office/powerpoint/2010/main" val="337892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156"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157"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18/09/2021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18/09/2021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18/09/2021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18/09/2021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18/09/2021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18/09/2021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18/09/2021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18/09/2021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18/09/2021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18/09/2021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18/09/2021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079"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18/09/2021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r.wikipedia.org/wiki/Algorithme_de_recherche" TargetMode="External"/><Relationship Id="rId2" Type="http://schemas.openxmlformats.org/officeDocument/2006/relationships/hyperlink" Target="https://fr.wikipedia.org/wiki/Algorithmique_du_texte" TargetMode="External"/><Relationship Id="rId1" Type="http://schemas.openxmlformats.org/officeDocument/2006/relationships/slideLayout" Target="../slideLayouts/slideLayout2.xml"/><Relationship Id="rId4" Type="http://schemas.openxmlformats.org/officeDocument/2006/relationships/hyperlink" Target="https://fr.wikipedia.org/wiki/Cha%C3%AEne_de_caract%C3%A8r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RSD</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5286388"/>
            <a:ext cx="853440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Première année</a:t>
            </a:r>
            <a:r>
              <a:rPr kumimoji="0" lang="fr-FR" sz="1800" b="1" i="0" u="none" strike="noStrike" kern="0" cap="none" spc="0" normalizeH="0" noProof="0" dirty="0" smtClean="0">
                <a:ln>
                  <a:noFill/>
                </a:ln>
                <a:solidFill>
                  <a:srgbClr val="002060"/>
                </a:solidFill>
                <a:effectLst/>
                <a:uLnTx/>
                <a:uFillTx/>
                <a:latin typeface="Constantia" pitchFamily="18" charset="0"/>
              </a:rPr>
              <a:t> Master </a:t>
            </a:r>
            <a:r>
              <a:rPr kumimoji="0" lang="fr-FR" sz="1800" b="1" i="0" u="none" strike="noStrike" kern="0" cap="none" spc="0" normalizeH="0" baseline="0" noProof="0" dirty="0" smtClean="0">
                <a:ln>
                  <a:noFill/>
                </a:ln>
                <a:solidFill>
                  <a:srgbClr val="002060"/>
                </a:solidFill>
                <a:effectLst/>
                <a:uLnTx/>
                <a:uFillTx/>
                <a:latin typeface="Constantia" pitchFamily="18" charset="0"/>
              </a:rPr>
              <a:t> 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3600" b="1" dirty="0">
                <a:solidFill>
                  <a:schemeClr val="tx2">
                    <a:lumMod val="75000"/>
                    <a:lumOff val="25000"/>
                  </a:schemeClr>
                </a:solidFill>
                <a:latin typeface="Constantia" pitchFamily="18" charset="0"/>
              </a:rPr>
              <a:t>Algorithmique du </a:t>
            </a:r>
            <a:r>
              <a:rPr lang="fr-FR" sz="3600" b="1" dirty="0" smtClean="0">
                <a:solidFill>
                  <a:schemeClr val="tx2">
                    <a:lumMod val="75000"/>
                    <a:lumOff val="25000"/>
                  </a:schemeClr>
                </a:solidFill>
                <a:latin typeface="Constantia" pitchFamily="18" charset="0"/>
              </a:rPr>
              <a:t>texte:</a:t>
            </a:r>
          </a:p>
          <a:p>
            <a:pPr algn="ctr"/>
            <a:r>
              <a:rPr lang="fr-FR" sz="3600" b="1" dirty="0">
                <a:solidFill>
                  <a:schemeClr val="tx2">
                    <a:lumMod val="75000"/>
                    <a:lumOff val="25000"/>
                  </a:schemeClr>
                </a:solidFill>
                <a:latin typeface="Constantia" pitchFamily="18" charset="0"/>
              </a:rPr>
              <a:t>Exemples </a:t>
            </a:r>
            <a:r>
              <a:rPr lang="fr-FR" sz="3600" b="1" dirty="0" smtClean="0">
                <a:solidFill>
                  <a:schemeClr val="tx2">
                    <a:lumMod val="75000"/>
                    <a:lumOff val="25000"/>
                  </a:schemeClr>
                </a:solidFill>
                <a:latin typeface="Constantia" pitchFamily="18" charset="0"/>
              </a:rPr>
              <a:t>et applications</a:t>
            </a:r>
            <a:r>
              <a:rPr lang="fr-FR" sz="3600" b="1" dirty="0">
                <a:solidFill>
                  <a:schemeClr val="tx2">
                    <a:lumMod val="75000"/>
                    <a:lumOff val="25000"/>
                  </a:schemeClr>
                </a:solidFill>
                <a:latin typeface="Constantia" pitchFamily="18" charset="0"/>
              </a:rPr>
              <a:t>.</a:t>
            </a:r>
            <a:endParaRPr kumimoji="0" lang="fr-FR" sz="3600" b="1" u="none" strike="noStrike" cap="none" normalizeH="0" baseline="0" dirty="0" smtClean="0">
              <a:ln>
                <a:noFill/>
              </a:ln>
              <a:solidFill>
                <a:schemeClr val="tx2">
                  <a:lumMod val="75000"/>
                  <a:lumOff val="25000"/>
                </a:schemeClr>
              </a:solidFill>
              <a:effectLst/>
              <a:latin typeface="Constantia" pitchFamily="18" charset="0"/>
            </a:endParaRPr>
          </a:p>
        </p:txBody>
      </p:sp>
      <p:sp>
        <p:nvSpPr>
          <p:cNvPr id="10" name="ZoneTexte 9"/>
          <p:cNvSpPr txBox="1"/>
          <p:nvPr/>
        </p:nvSpPr>
        <p:spPr>
          <a:xfrm>
            <a:off x="1738386" y="11244"/>
            <a:ext cx="5286412" cy="2092881"/>
          </a:xfrm>
          <a:prstGeom prst="rect">
            <a:avLst/>
          </a:prstGeom>
          <a:solidFill>
            <a:schemeClr val="bg1"/>
          </a:solid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r>
              <a:rPr lang="fr-FR" dirty="0" smtClean="0">
                <a:solidFill>
                  <a:schemeClr val="tx2"/>
                </a:solidFill>
                <a:latin typeface="Cambria" pitchFamily="18" charset="0"/>
              </a:rPr>
              <a:t>,</a:t>
            </a:r>
            <a:r>
              <a:rPr lang="fr-FR" dirty="0" err="1" smtClean="0">
                <a:solidFill>
                  <a:schemeClr val="tx2"/>
                </a:solidFill>
                <a:latin typeface="Cambria" pitchFamily="18" charset="0"/>
              </a:rPr>
              <a:t>sx</a:t>
            </a:r>
            <a:endParaRPr lang="fr-FR" dirty="0">
              <a:solidFill>
                <a:schemeClr val="tx2"/>
              </a:solidFill>
              <a:latin typeface="Cambria" pitchFamily="18" charset="0"/>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0"/>
            <a:ext cx="2627784" cy="2042188"/>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93"/>
            <a:ext cx="2627784" cy="2042188"/>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Algorithme </a:t>
            </a:r>
            <a:r>
              <a:rPr lang="fr-FR" sz="2800" b="1" dirty="0">
                <a:latin typeface="Constantia" pitchFamily="18" charset="0"/>
              </a:rPr>
              <a:t>naïf / force brute </a:t>
            </a:r>
            <a:endParaRPr lang="fr-FR" sz="2800" b="1" dirty="0">
              <a:solidFill>
                <a:schemeClr val="bg1"/>
              </a:solidFill>
              <a:latin typeface="Constantia" pitchFamily="18" charset="0"/>
            </a:endParaRPr>
          </a:p>
        </p:txBody>
      </p:sp>
      <p:sp>
        <p:nvSpPr>
          <p:cNvPr id="2" name="Rectangle 1"/>
          <p:cNvSpPr/>
          <p:nvPr/>
        </p:nvSpPr>
        <p:spPr>
          <a:xfrm>
            <a:off x="323528" y="1628800"/>
            <a:ext cx="8515672" cy="2677656"/>
          </a:xfrm>
          <a:prstGeom prst="rect">
            <a:avLst/>
          </a:prstGeom>
        </p:spPr>
        <p:txBody>
          <a:bodyPr wrap="square">
            <a:spAutoFit/>
          </a:bodyPr>
          <a:lstStyle/>
          <a:p>
            <a:pPr algn="just"/>
            <a:r>
              <a:rPr lang="fr-FR" sz="2400" dirty="0" smtClean="0">
                <a:solidFill>
                  <a:srgbClr val="FF0000"/>
                </a:solidFill>
                <a:latin typeface="Comic Sans MS" panose="030F0702030302020204" pitchFamily="66" charset="0"/>
              </a:rPr>
              <a:t>Avantage</a:t>
            </a:r>
          </a:p>
          <a:p>
            <a:pPr algn="just"/>
            <a:endParaRPr lang="fr-FR" sz="2400" dirty="0" smtClean="0">
              <a:solidFill>
                <a:srgbClr val="FF0000"/>
              </a:solidFill>
              <a:latin typeface="Comic Sans MS" panose="030F0702030302020204" pitchFamily="66" charset="0"/>
            </a:endParaRPr>
          </a:p>
          <a:p>
            <a:pPr algn="just"/>
            <a:r>
              <a:rPr lang="fr-FR" sz="2400" dirty="0" smtClean="0">
                <a:latin typeface="Comic Sans MS" panose="030F0702030302020204" pitchFamily="66" charset="0"/>
              </a:rPr>
              <a:t>+ Facile (Fonctionnement simple)</a:t>
            </a:r>
          </a:p>
          <a:p>
            <a:pPr algn="just"/>
            <a:endParaRPr lang="fr-FR" sz="2400" dirty="0" smtClean="0">
              <a:latin typeface="Comic Sans MS" panose="030F0702030302020204" pitchFamily="66" charset="0"/>
            </a:endParaRPr>
          </a:p>
          <a:p>
            <a:pPr algn="just"/>
            <a:r>
              <a:rPr lang="fr-FR" sz="2400" dirty="0" smtClean="0">
                <a:solidFill>
                  <a:srgbClr val="FF0000"/>
                </a:solidFill>
                <a:latin typeface="Comic Sans MS" panose="030F0702030302020204" pitchFamily="66" charset="0"/>
              </a:rPr>
              <a:t>Inconvénient </a:t>
            </a:r>
          </a:p>
          <a:p>
            <a:pPr algn="just"/>
            <a:endParaRPr lang="fr-FR" sz="2400" dirty="0" smtClean="0">
              <a:solidFill>
                <a:srgbClr val="FF0000"/>
              </a:solidFill>
              <a:latin typeface="Comic Sans MS" panose="030F0702030302020204" pitchFamily="66" charset="0"/>
            </a:endParaRPr>
          </a:p>
          <a:p>
            <a:pPr algn="just"/>
            <a:r>
              <a:rPr lang="fr-FR" sz="2400" dirty="0" smtClean="0">
                <a:latin typeface="Comic Sans MS" panose="030F0702030302020204" pitchFamily="66" charset="0"/>
              </a:rPr>
              <a:t>- Couteux en temps  d‘exécution (complexité )</a:t>
            </a:r>
            <a:endParaRPr lang="fr-FR" sz="2400" dirty="0">
              <a:latin typeface="Comic Sans MS" panose="030F0702030302020204" pitchFamily="66" charset="0"/>
            </a:endParaRPr>
          </a:p>
        </p:txBody>
      </p:sp>
    </p:spTree>
    <p:extLst>
      <p:ext uri="{BB962C8B-B14F-4D97-AF65-F5344CB8AC3E}">
        <p14:creationId xmlns:p14="http://schemas.microsoft.com/office/powerpoint/2010/main" val="1859346098"/>
      </p:ext>
    </p:extLst>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18/09/2021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Rectangle 5"/>
          <p:cNvSpPr/>
          <p:nvPr/>
        </p:nvSpPr>
        <p:spPr>
          <a:xfrm>
            <a:off x="209629" y="928945"/>
            <a:ext cx="8877142" cy="4524315"/>
          </a:xfrm>
          <a:prstGeom prst="rect">
            <a:avLst/>
          </a:prstGeom>
        </p:spPr>
        <p:txBody>
          <a:bodyPr wrap="square">
            <a:spAutoFit/>
          </a:bodyPr>
          <a:lstStyle/>
          <a:p>
            <a:pPr algn="just">
              <a:buFont typeface="Wingdings" pitchFamily="2" charset="2"/>
              <a:buChar char="§"/>
            </a:pPr>
            <a:r>
              <a:rPr lang="fr-FR" sz="2400" dirty="0">
                <a:solidFill>
                  <a:schemeClr val="tx2"/>
                </a:solidFill>
                <a:latin typeface="Constantia" pitchFamily="18" charset="0"/>
              </a:rPr>
              <a:t>Le texte est omniprésent en informatique. Des fichiers textes permette d’écrire des programmes informatique : on a dû développer des algorithmes afin de concevoir des logiciel capable de </a:t>
            </a:r>
            <a:r>
              <a:rPr lang="fr-FR" sz="2400" dirty="0" smtClean="0">
                <a:solidFill>
                  <a:schemeClr val="tx2"/>
                </a:solidFill>
                <a:latin typeface="Constantia" pitchFamily="18" charset="0"/>
              </a:rPr>
              <a:t>gérer </a:t>
            </a:r>
            <a:r>
              <a:rPr lang="fr-FR" sz="2400" dirty="0">
                <a:solidFill>
                  <a:schemeClr val="tx2"/>
                </a:solidFill>
                <a:latin typeface="Constantia" pitchFamily="18" charset="0"/>
              </a:rPr>
              <a:t>du texte, mais égalent des logiciel capable de compiler nos programme qui </a:t>
            </a:r>
            <a:r>
              <a:rPr lang="fr-FR" sz="2400" dirty="0" smtClean="0">
                <a:solidFill>
                  <a:schemeClr val="tx2"/>
                </a:solidFill>
                <a:latin typeface="Constantia" pitchFamily="18" charset="0"/>
              </a:rPr>
              <a:t>sont sous </a:t>
            </a:r>
            <a:r>
              <a:rPr lang="fr-FR" sz="2400" dirty="0">
                <a:solidFill>
                  <a:schemeClr val="tx2"/>
                </a:solidFill>
                <a:latin typeface="Constantia" pitchFamily="18" charset="0"/>
              </a:rPr>
              <a:t>la forme d’un texte. L’algorithmique du texte est ensuite apparue dans la </a:t>
            </a:r>
            <a:r>
              <a:rPr lang="fr-FR" sz="2400" dirty="0" smtClean="0">
                <a:solidFill>
                  <a:schemeClr val="tx2"/>
                </a:solidFill>
                <a:latin typeface="Constantia" pitchFamily="18" charset="0"/>
              </a:rPr>
              <a:t>bio-informatique où </a:t>
            </a:r>
            <a:r>
              <a:rPr lang="fr-FR" sz="2400" dirty="0">
                <a:solidFill>
                  <a:schemeClr val="tx2"/>
                </a:solidFill>
                <a:latin typeface="Constantia" pitchFamily="18" charset="0"/>
              </a:rPr>
              <a:t>on a cherché à traiter les chaînes de l’ADN ou lors de traitement multimédia lorsque </a:t>
            </a:r>
            <a:r>
              <a:rPr lang="fr-FR" sz="2400" dirty="0" smtClean="0">
                <a:solidFill>
                  <a:schemeClr val="tx2"/>
                </a:solidFill>
                <a:latin typeface="Constantia" pitchFamily="18" charset="0"/>
              </a:rPr>
              <a:t>l’on recherche </a:t>
            </a:r>
            <a:r>
              <a:rPr lang="fr-FR" sz="2400" dirty="0">
                <a:solidFill>
                  <a:schemeClr val="tx2"/>
                </a:solidFill>
                <a:latin typeface="Constantia" pitchFamily="18" charset="0"/>
              </a:rPr>
              <a:t>à compresser toutes ces données ou encore en sécurité avec la protection des </a:t>
            </a:r>
            <a:r>
              <a:rPr lang="fr-FR" sz="2400" dirty="0" smtClean="0">
                <a:solidFill>
                  <a:schemeClr val="tx2"/>
                </a:solidFill>
                <a:latin typeface="Constantia" pitchFamily="18" charset="0"/>
              </a:rPr>
              <a:t>mots de </a:t>
            </a:r>
            <a:r>
              <a:rPr lang="fr-FR" sz="2400" dirty="0">
                <a:solidFill>
                  <a:schemeClr val="tx2"/>
                </a:solidFill>
                <a:latin typeface="Constantia" pitchFamily="18" charset="0"/>
              </a:rPr>
              <a:t>passes.</a:t>
            </a:r>
          </a:p>
          <a:p>
            <a:pPr algn="just">
              <a:buFont typeface="Wingdings" pitchFamily="2" charset="2"/>
              <a:buChar char="§"/>
            </a:pPr>
            <a:r>
              <a:rPr lang="fr-FR" sz="2400" dirty="0">
                <a:solidFill>
                  <a:schemeClr val="tx2"/>
                </a:solidFill>
                <a:latin typeface="Constantia" pitchFamily="18" charset="0"/>
              </a:rPr>
              <a:t>On a une algorithmique complexe et très variées qui touche à toutes sorte de problèmes.</a:t>
            </a: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Introduction </a:t>
            </a:r>
            <a:endParaRPr lang="fr-FR" sz="2800" b="1" dirty="0">
              <a:solidFill>
                <a:schemeClr val="bg1"/>
              </a:solidFill>
              <a:latin typeface="Constantia" pitchFamily="18" charset="0"/>
            </a:endParaRP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algn="just"/>
            <a:endParaRPr lang="fr-FR" b="0" dirty="0" smtClean="0">
              <a:solidFill>
                <a:schemeClr val="tx2"/>
              </a:solidFill>
              <a:latin typeface="Comic Sans MS" panose="030F0702030302020204" pitchFamily="66" charset="0"/>
            </a:endParaRPr>
          </a:p>
          <a:p>
            <a:pPr algn="just"/>
            <a:r>
              <a:rPr lang="fr-FR" b="0" dirty="0" smtClean="0">
                <a:solidFill>
                  <a:schemeClr val="tx2"/>
                </a:solidFill>
                <a:latin typeface="Comic Sans MS" panose="030F0702030302020204" pitchFamily="66" charset="0"/>
              </a:rPr>
              <a:t>En</a:t>
            </a:r>
            <a:r>
              <a:rPr lang="fr-FR" b="0" dirty="0">
                <a:solidFill>
                  <a:schemeClr val="tx2"/>
                </a:solidFill>
                <a:latin typeface="Comic Sans MS" panose="030F0702030302020204" pitchFamily="66" charset="0"/>
              </a:rPr>
              <a:t> </a:t>
            </a:r>
            <a:r>
              <a:rPr lang="fr-FR" b="0" dirty="0">
                <a:solidFill>
                  <a:schemeClr val="tx2"/>
                </a:solidFill>
                <a:latin typeface="Comic Sans MS" panose="030F0702030302020204" pitchFamily="66" charset="0"/>
                <a:hlinkClick r:id="rId2" tooltip="Algorithmique du texte"/>
              </a:rPr>
              <a:t>algorithmique du texte</a:t>
            </a:r>
            <a:r>
              <a:rPr lang="fr-FR" b="0" dirty="0">
                <a:solidFill>
                  <a:schemeClr val="tx2"/>
                </a:solidFill>
                <a:latin typeface="Comic Sans MS" panose="030F0702030302020204" pitchFamily="66" charset="0"/>
              </a:rPr>
              <a:t>, un </a:t>
            </a:r>
            <a:r>
              <a:rPr lang="fr-FR" dirty="0">
                <a:solidFill>
                  <a:schemeClr val="tx2"/>
                </a:solidFill>
                <a:latin typeface="Comic Sans MS" panose="030F0702030302020204" pitchFamily="66" charset="0"/>
              </a:rPr>
              <a:t>algorithme de recherche de sous-chaîne</a:t>
            </a:r>
            <a:r>
              <a:rPr lang="fr-FR" b="0" dirty="0">
                <a:solidFill>
                  <a:schemeClr val="tx2"/>
                </a:solidFill>
                <a:latin typeface="Comic Sans MS" panose="030F0702030302020204" pitchFamily="66" charset="0"/>
              </a:rPr>
              <a:t> est un type d'</a:t>
            </a:r>
            <a:r>
              <a:rPr lang="fr-FR" b="0" dirty="0">
                <a:solidFill>
                  <a:schemeClr val="tx2"/>
                </a:solidFill>
                <a:latin typeface="Comic Sans MS" panose="030F0702030302020204" pitchFamily="66" charset="0"/>
                <a:hlinkClick r:id="rId3" tooltip="Algorithme de recherche"/>
              </a:rPr>
              <a:t>algorithme de recherche</a:t>
            </a:r>
            <a:r>
              <a:rPr lang="fr-FR" b="0" dirty="0">
                <a:solidFill>
                  <a:schemeClr val="tx2"/>
                </a:solidFill>
                <a:latin typeface="Comic Sans MS" panose="030F0702030302020204" pitchFamily="66" charset="0"/>
              </a:rPr>
              <a:t> qui a pour objectif de trouver une </a:t>
            </a:r>
            <a:r>
              <a:rPr lang="fr-FR" b="0" dirty="0">
                <a:solidFill>
                  <a:schemeClr val="tx2"/>
                </a:solidFill>
                <a:latin typeface="Comic Sans MS" panose="030F0702030302020204" pitchFamily="66" charset="0"/>
                <a:hlinkClick r:id="rId4" tooltip="Chaîne de caractères"/>
              </a:rPr>
              <a:t>chaîne de caractères</a:t>
            </a:r>
            <a:r>
              <a:rPr lang="fr-FR" b="0" dirty="0">
                <a:solidFill>
                  <a:schemeClr val="tx2"/>
                </a:solidFill>
                <a:latin typeface="Comic Sans MS" panose="030F0702030302020204" pitchFamily="66" charset="0"/>
              </a:rPr>
              <a:t> (le motif </a:t>
            </a:r>
            <a:r>
              <a:rPr lang="fr-FR" dirty="0">
                <a:solidFill>
                  <a:schemeClr val="tx2"/>
                </a:solidFill>
                <a:latin typeface="Comic Sans MS" panose="030F0702030302020204" pitchFamily="66" charset="0"/>
              </a:rPr>
              <a:t>P</a:t>
            </a:r>
            <a:r>
              <a:rPr lang="fr-FR" b="0" dirty="0">
                <a:solidFill>
                  <a:schemeClr val="tx2"/>
                </a:solidFill>
                <a:latin typeface="Comic Sans MS" panose="030F0702030302020204" pitchFamily="66" charset="0"/>
              </a:rPr>
              <a:t>) à l'intérieur d'une autre chaîne (le texte </a:t>
            </a:r>
            <a:r>
              <a:rPr lang="fr-FR" dirty="0">
                <a:solidFill>
                  <a:schemeClr val="tx2"/>
                </a:solidFill>
                <a:latin typeface="Comic Sans MS" panose="030F0702030302020204" pitchFamily="66" charset="0"/>
              </a:rPr>
              <a:t>T</a:t>
            </a:r>
            <a:r>
              <a:rPr lang="fr-FR" b="0" dirty="0">
                <a:solidFill>
                  <a:schemeClr val="tx2"/>
                </a:solidFill>
                <a:latin typeface="Comic Sans MS" panose="030F0702030302020204" pitchFamily="66" charset="0"/>
              </a:rPr>
              <a:t>).</a:t>
            </a:r>
            <a:endParaRPr lang="fr-FR" dirty="0">
              <a:solidFill>
                <a:schemeClr val="tx2"/>
              </a:solidFill>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6" name="Titre 6"/>
          <p:cNvSpPr txBox="1">
            <a:spLocks/>
          </p:cNvSpPr>
          <p:nvPr/>
        </p:nvSpPr>
        <p:spPr bwMode="white">
          <a:xfrm>
            <a:off x="457200" y="44450"/>
            <a:ext cx="8382000" cy="52322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a:lstStyle>
          <a:p>
            <a:pPr algn="ctr"/>
            <a:r>
              <a:rPr lang="fr-FR" sz="2800" b="1" kern="0" smtClean="0">
                <a:latin typeface="Constantia" pitchFamily="18" charset="0"/>
              </a:rPr>
              <a:t>Introduction </a:t>
            </a:r>
            <a:endParaRPr lang="fr-FR" sz="2800" b="1" kern="0" dirty="0">
              <a:latin typeface="Constantia" pitchFamily="18" charset="0"/>
            </a:endParaRPr>
          </a:p>
        </p:txBody>
      </p:sp>
    </p:spTree>
    <p:extLst>
      <p:ext uri="{BB962C8B-B14F-4D97-AF65-F5344CB8AC3E}">
        <p14:creationId xmlns:p14="http://schemas.microsoft.com/office/powerpoint/2010/main" val="2169987830"/>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Recherche </a:t>
            </a:r>
            <a:r>
              <a:rPr lang="fr-FR" sz="2800" b="1" dirty="0">
                <a:latin typeface="Constantia" pitchFamily="18" charset="0"/>
              </a:rPr>
              <a:t>de motif </a:t>
            </a:r>
            <a:endParaRPr lang="fr-FR" sz="2800" b="1" dirty="0">
              <a:solidFill>
                <a:schemeClr val="bg1"/>
              </a:solidFill>
              <a:latin typeface="Constantia" pitchFamily="18" charset="0"/>
            </a:endParaRPr>
          </a:p>
        </p:txBody>
      </p:sp>
      <p:sp>
        <p:nvSpPr>
          <p:cNvPr id="2" name="Rectangle 1"/>
          <p:cNvSpPr/>
          <p:nvPr/>
        </p:nvSpPr>
        <p:spPr>
          <a:xfrm>
            <a:off x="323528" y="1268760"/>
            <a:ext cx="8515672" cy="2862322"/>
          </a:xfrm>
          <a:prstGeom prst="rect">
            <a:avLst/>
          </a:prstGeom>
        </p:spPr>
        <p:txBody>
          <a:bodyPr wrap="square">
            <a:spAutoFit/>
          </a:bodyPr>
          <a:lstStyle/>
          <a:p>
            <a:r>
              <a:rPr lang="fr-FR" dirty="0">
                <a:solidFill>
                  <a:srgbClr val="0000FF"/>
                </a:solidFill>
                <a:latin typeface="Comic Sans MS" panose="030F0702030302020204" pitchFamily="66" charset="0"/>
              </a:rPr>
              <a:t>Lorsqu’on a un texte, on souhaite pouvoir retrouver rapidement un mot (ou un motif) </a:t>
            </a:r>
            <a:r>
              <a:rPr lang="fr-FR" dirty="0" smtClean="0">
                <a:solidFill>
                  <a:srgbClr val="0000FF"/>
                </a:solidFill>
                <a:latin typeface="Comic Sans MS" panose="030F0702030302020204" pitchFamily="66" charset="0"/>
              </a:rPr>
              <a:t>dans celui-ci.</a:t>
            </a:r>
          </a:p>
          <a:p>
            <a:endParaRPr lang="fr-FR" dirty="0">
              <a:solidFill>
                <a:srgbClr val="0000FF"/>
              </a:solidFill>
              <a:latin typeface="Comic Sans MS" panose="030F0702030302020204" pitchFamily="66" charset="0"/>
            </a:endParaRPr>
          </a:p>
          <a:p>
            <a:r>
              <a:rPr lang="fr-FR" dirty="0">
                <a:solidFill>
                  <a:srgbClr val="000000"/>
                </a:solidFill>
                <a:latin typeface="URWPalladioL-Roma"/>
              </a:rPr>
              <a:t>— </a:t>
            </a:r>
            <a:r>
              <a:rPr lang="fr-FR" dirty="0">
                <a:solidFill>
                  <a:srgbClr val="000000"/>
                </a:solidFill>
                <a:latin typeface="Comic Sans MS" panose="030F0702030302020204" pitchFamily="66" charset="0"/>
              </a:rPr>
              <a:t>Notations : texte T et motifs </a:t>
            </a:r>
            <a:r>
              <a:rPr lang="fr-FR" dirty="0" smtClean="0">
                <a:solidFill>
                  <a:srgbClr val="000000"/>
                </a:solidFill>
                <a:latin typeface="Comic Sans MS" panose="030F0702030302020204" pitchFamily="66" charset="0"/>
              </a:rPr>
              <a:t>P</a:t>
            </a:r>
          </a:p>
          <a:p>
            <a:endParaRPr lang="fr-FR" dirty="0" smtClean="0">
              <a:solidFill>
                <a:srgbClr val="000000"/>
              </a:solidFill>
              <a:latin typeface="Comic Sans MS" panose="030F0702030302020204" pitchFamily="66" charset="0"/>
            </a:endParaRPr>
          </a:p>
          <a:p>
            <a:endParaRPr lang="fr-FR" dirty="0">
              <a:solidFill>
                <a:srgbClr val="000000"/>
              </a:solidFill>
              <a:latin typeface="Comic Sans MS" panose="030F0702030302020204" pitchFamily="66" charset="0"/>
            </a:endParaRPr>
          </a:p>
          <a:p>
            <a:r>
              <a:rPr lang="fr-FR" dirty="0">
                <a:solidFill>
                  <a:srgbClr val="000000"/>
                </a:solidFill>
                <a:latin typeface="Comic Sans MS" panose="030F0702030302020204" pitchFamily="66" charset="0"/>
              </a:rPr>
              <a:t>— Remarque préliminaire : si P est un motif dans T alors </a:t>
            </a:r>
          </a:p>
          <a:p>
            <a:endParaRPr lang="fr-FR" dirty="0" smtClean="0">
              <a:solidFill>
                <a:srgbClr val="000000"/>
              </a:solidFill>
              <a:latin typeface="Comic Sans MS" panose="030F0702030302020204" pitchFamily="66" charset="0"/>
            </a:endParaRPr>
          </a:p>
          <a:p>
            <a:endParaRPr lang="fr-FR" dirty="0">
              <a:solidFill>
                <a:srgbClr val="000000"/>
              </a:solidFill>
              <a:latin typeface="Comic Sans MS" panose="030F0702030302020204" pitchFamily="66" charset="0"/>
            </a:endParaRPr>
          </a:p>
          <a:p>
            <a:r>
              <a:rPr lang="fr-FR" dirty="0">
                <a:solidFill>
                  <a:srgbClr val="000000"/>
                </a:solidFill>
                <a:latin typeface="Comic Sans MS" panose="030F0702030302020204" pitchFamily="66" charset="0"/>
              </a:rPr>
              <a:t>— Applications : fouille de données ; contrôle F sur un ordinateur ; ...</a:t>
            </a:r>
            <a:endParaRPr lang="fr-FR" dirty="0">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2606675" y="3019137"/>
            <a:ext cx="762000" cy="247650"/>
          </a:xfrm>
          <a:prstGeom prst="rect">
            <a:avLst/>
          </a:prstGeom>
        </p:spPr>
      </p:pic>
    </p:spTree>
    <p:extLst>
      <p:ext uri="{BB962C8B-B14F-4D97-AF65-F5344CB8AC3E}">
        <p14:creationId xmlns:p14="http://schemas.microsoft.com/office/powerpoint/2010/main" val="2799391231"/>
      </p:ext>
    </p:extLst>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Recherche </a:t>
            </a:r>
            <a:r>
              <a:rPr lang="fr-FR" sz="2800" b="1" dirty="0">
                <a:latin typeface="Constantia" pitchFamily="18" charset="0"/>
              </a:rPr>
              <a:t>de motif </a:t>
            </a:r>
            <a:endParaRPr lang="fr-FR" sz="2800" b="1" dirty="0">
              <a:solidFill>
                <a:schemeClr val="bg1"/>
              </a:solidFill>
              <a:latin typeface="Constantia" pitchFamily="18" charset="0"/>
            </a:endParaRPr>
          </a:p>
        </p:txBody>
      </p:sp>
      <p:sp>
        <p:nvSpPr>
          <p:cNvPr id="2" name="Rectangle 1"/>
          <p:cNvSpPr/>
          <p:nvPr/>
        </p:nvSpPr>
        <p:spPr>
          <a:xfrm>
            <a:off x="0" y="980728"/>
            <a:ext cx="9144000" cy="5478423"/>
          </a:xfrm>
          <a:prstGeom prst="rect">
            <a:avLst/>
          </a:prstGeom>
        </p:spPr>
        <p:txBody>
          <a:bodyPr wrap="square">
            <a:spAutoFit/>
          </a:bodyPr>
          <a:lstStyle/>
          <a:p>
            <a:r>
              <a:rPr lang="fr-FR" sz="2400" dirty="0" smtClean="0">
                <a:solidFill>
                  <a:srgbClr val="FF0000"/>
                </a:solidFill>
                <a:latin typeface="Comic Sans MS" panose="030F0702030302020204" pitchFamily="66" charset="0"/>
              </a:rPr>
              <a:t>Les algorithmes les plus connus de traitement de texte</a:t>
            </a:r>
          </a:p>
          <a:p>
            <a:endParaRPr lang="fr-FR" sz="2800" dirty="0" smtClean="0">
              <a:solidFill>
                <a:srgbClr val="FF0000"/>
              </a:solidFill>
              <a:latin typeface="Comic Sans MS" panose="030F0702030302020204" pitchFamily="66" charset="0"/>
            </a:endParaRPr>
          </a:p>
          <a:p>
            <a:pPr marL="1200150" lvl="2" indent="-285750">
              <a:buFont typeface="Wingdings" panose="05000000000000000000" pitchFamily="2" charset="2"/>
              <a:buChar char="v"/>
            </a:pPr>
            <a:r>
              <a:rPr lang="fr-FR" sz="2800" dirty="0" err="1" smtClean="0">
                <a:latin typeface="Comic Sans MS" panose="030F0702030302020204" pitchFamily="66" charset="0"/>
              </a:rPr>
              <a:t>Naif</a:t>
            </a:r>
            <a:endParaRPr lang="fr-FR" sz="2800" dirty="0" smtClean="0">
              <a:latin typeface="Comic Sans MS" panose="030F0702030302020204" pitchFamily="66" charset="0"/>
            </a:endParaRPr>
          </a:p>
          <a:p>
            <a:pPr lvl="2"/>
            <a:r>
              <a:rPr lang="fr-FR" sz="2800" dirty="0" smtClean="0">
                <a:latin typeface="Comic Sans MS" panose="030F0702030302020204" pitchFamily="66" charset="0"/>
              </a:rPr>
              <a:t> </a:t>
            </a:r>
          </a:p>
          <a:p>
            <a:pPr marL="1200150" lvl="2" indent="-285750">
              <a:buFont typeface="Wingdings" panose="05000000000000000000" pitchFamily="2" charset="2"/>
              <a:buChar char="v"/>
            </a:pPr>
            <a:r>
              <a:rPr lang="fr-FR" sz="2800" dirty="0">
                <a:latin typeface="Comic Sans MS" panose="030F0702030302020204" pitchFamily="66" charset="0"/>
              </a:rPr>
              <a:t>Algorithme </a:t>
            </a:r>
            <a:r>
              <a:rPr lang="fr-FR" sz="2800" dirty="0" smtClean="0">
                <a:latin typeface="Comic Sans MS" panose="030F0702030302020204" pitchFamily="66" charset="0"/>
              </a:rPr>
              <a:t>d'Aho-</a:t>
            </a:r>
            <a:r>
              <a:rPr lang="fr-FR" sz="2800" dirty="0" err="1" smtClean="0">
                <a:latin typeface="Comic Sans MS" panose="030F0702030302020204" pitchFamily="66" charset="0"/>
              </a:rPr>
              <a:t>Corasick</a:t>
            </a:r>
            <a:endParaRPr lang="fr-FR" sz="2800" dirty="0" smtClean="0">
              <a:latin typeface="Comic Sans MS" panose="030F0702030302020204" pitchFamily="66" charset="0"/>
            </a:endParaRPr>
          </a:p>
          <a:p>
            <a:pPr lvl="2"/>
            <a:endParaRPr lang="fr-FR" sz="2800" dirty="0">
              <a:latin typeface="Comic Sans MS" panose="030F0702030302020204" pitchFamily="66" charset="0"/>
            </a:endParaRPr>
          </a:p>
          <a:p>
            <a:pPr marL="1200150" lvl="2" indent="-285750">
              <a:buFont typeface="Wingdings" panose="05000000000000000000" pitchFamily="2" charset="2"/>
              <a:buChar char="v"/>
            </a:pPr>
            <a:r>
              <a:rPr lang="fr-FR" sz="2800" dirty="0">
                <a:latin typeface="Comic Sans MS" panose="030F0702030302020204" pitchFamily="66" charset="0"/>
              </a:rPr>
              <a:t>Algorithme de Boyer-Moore et sa </a:t>
            </a:r>
            <a:r>
              <a:rPr lang="fr-FR" sz="2800" dirty="0" smtClean="0">
                <a:latin typeface="Comic Sans MS" panose="030F0702030302020204" pitchFamily="66" charset="0"/>
              </a:rPr>
              <a:t>variante l'algorithme </a:t>
            </a:r>
            <a:r>
              <a:rPr lang="fr-FR" sz="2800" dirty="0">
                <a:latin typeface="Comic Sans MS" panose="030F0702030302020204" pitchFamily="66" charset="0"/>
              </a:rPr>
              <a:t>de </a:t>
            </a:r>
            <a:r>
              <a:rPr lang="fr-FR" sz="2800" dirty="0" smtClean="0">
                <a:latin typeface="Comic Sans MS" panose="030F0702030302020204" pitchFamily="66" charset="0"/>
              </a:rPr>
              <a:t>Boyer-Moore-</a:t>
            </a:r>
            <a:r>
              <a:rPr lang="fr-FR" sz="2800" dirty="0" err="1" smtClean="0">
                <a:latin typeface="Comic Sans MS" panose="030F0702030302020204" pitchFamily="66" charset="0"/>
              </a:rPr>
              <a:t>Horspool</a:t>
            </a:r>
            <a:endParaRPr lang="fr-FR" sz="2800" dirty="0" smtClean="0">
              <a:latin typeface="Comic Sans MS" panose="030F0702030302020204" pitchFamily="66" charset="0"/>
            </a:endParaRPr>
          </a:p>
          <a:p>
            <a:pPr marL="1200150" lvl="2" indent="-285750">
              <a:buFont typeface="Wingdings" panose="05000000000000000000" pitchFamily="2" charset="2"/>
              <a:buChar char="v"/>
            </a:pPr>
            <a:endParaRPr lang="fr-FR" sz="2800" dirty="0">
              <a:latin typeface="Comic Sans MS" panose="030F0702030302020204" pitchFamily="66" charset="0"/>
            </a:endParaRPr>
          </a:p>
          <a:p>
            <a:pPr marL="1200150" lvl="2" indent="-285750">
              <a:buFont typeface="Wingdings" panose="05000000000000000000" pitchFamily="2" charset="2"/>
              <a:buChar char="v"/>
            </a:pPr>
            <a:r>
              <a:rPr lang="fr-FR" sz="2800" dirty="0">
                <a:latin typeface="Comic Sans MS" panose="030F0702030302020204" pitchFamily="66" charset="0"/>
              </a:rPr>
              <a:t>Algorithme de </a:t>
            </a:r>
            <a:r>
              <a:rPr lang="fr-FR" sz="2800" dirty="0" err="1" smtClean="0">
                <a:latin typeface="Comic Sans MS" panose="030F0702030302020204" pitchFamily="66" charset="0"/>
              </a:rPr>
              <a:t>Knuth</a:t>
            </a:r>
            <a:r>
              <a:rPr lang="fr-FR" sz="2800" dirty="0" smtClean="0">
                <a:latin typeface="Comic Sans MS" panose="030F0702030302020204" pitchFamily="66" charset="0"/>
              </a:rPr>
              <a:t>-Morris-Pratt</a:t>
            </a:r>
          </a:p>
          <a:p>
            <a:pPr lvl="2"/>
            <a:endParaRPr lang="fr-FR" sz="2800" dirty="0">
              <a:latin typeface="Comic Sans MS" panose="030F0702030302020204" pitchFamily="66" charset="0"/>
            </a:endParaRPr>
          </a:p>
          <a:p>
            <a:pPr marL="1200150" lvl="2" indent="-285750">
              <a:buFont typeface="Wingdings" panose="05000000000000000000" pitchFamily="2" charset="2"/>
              <a:buChar char="v"/>
            </a:pPr>
            <a:r>
              <a:rPr lang="fr-FR" sz="2800" dirty="0">
                <a:latin typeface="Comic Sans MS" panose="030F0702030302020204" pitchFamily="66" charset="0"/>
              </a:rPr>
              <a:t>Algorithme de </a:t>
            </a:r>
            <a:r>
              <a:rPr lang="fr-FR" sz="2800" dirty="0" smtClean="0">
                <a:latin typeface="Comic Sans MS" panose="030F0702030302020204" pitchFamily="66" charset="0"/>
              </a:rPr>
              <a:t>Rabin-</a:t>
            </a:r>
            <a:r>
              <a:rPr lang="fr-FR" sz="2800" dirty="0" err="1" smtClean="0">
                <a:latin typeface="Comic Sans MS" panose="030F0702030302020204" pitchFamily="66" charset="0"/>
              </a:rPr>
              <a:t>Karp</a:t>
            </a:r>
            <a:endParaRPr lang="fr-FR" sz="2800" dirty="0">
              <a:latin typeface="Comic Sans MS" panose="030F0702030302020204" pitchFamily="66" charset="0"/>
            </a:endParaRPr>
          </a:p>
          <a:p>
            <a:endParaRPr lang="fr-F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742596696"/>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Recherche </a:t>
            </a:r>
            <a:r>
              <a:rPr lang="fr-FR" sz="2800" b="1" dirty="0">
                <a:latin typeface="Constantia" pitchFamily="18" charset="0"/>
              </a:rPr>
              <a:t>de </a:t>
            </a:r>
            <a:r>
              <a:rPr lang="fr-FR" sz="2800" b="1" dirty="0" smtClean="0">
                <a:latin typeface="Constantia" pitchFamily="18" charset="0"/>
              </a:rPr>
              <a:t>motif exact </a:t>
            </a:r>
            <a:endParaRPr lang="fr-FR" sz="2800" b="1" dirty="0">
              <a:solidFill>
                <a:schemeClr val="bg1"/>
              </a:solidFill>
              <a:latin typeface="Constantia" pitchFamily="18" charset="0"/>
            </a:endParaRPr>
          </a:p>
        </p:txBody>
      </p:sp>
      <p:sp>
        <p:nvSpPr>
          <p:cNvPr id="2" name="Rectangle 1"/>
          <p:cNvSpPr/>
          <p:nvPr/>
        </p:nvSpPr>
        <p:spPr>
          <a:xfrm>
            <a:off x="244512" y="1337350"/>
            <a:ext cx="8726524" cy="707886"/>
          </a:xfrm>
          <a:prstGeom prst="rect">
            <a:avLst/>
          </a:prstGeom>
        </p:spPr>
        <p:txBody>
          <a:bodyPr wrap="square">
            <a:spAutoFit/>
          </a:bodyPr>
          <a:lstStyle/>
          <a:p>
            <a:pPr algn="just"/>
            <a:r>
              <a:rPr lang="fr-FR" sz="2000" dirty="0" smtClean="0">
                <a:latin typeface="Comic Sans MS" panose="030F0702030302020204" pitchFamily="66" charset="0"/>
              </a:rPr>
              <a:t>On commence par recherche le motif exacte (on suppose qu’il n’y a pas d’erreur de frappe, d’orthographe dans le motif ou dans le texte). </a:t>
            </a:r>
          </a:p>
        </p:txBody>
      </p:sp>
      <p:pic>
        <p:nvPicPr>
          <p:cNvPr id="6" name="Image 5"/>
          <p:cNvPicPr>
            <a:picLocks noChangeAspect="1"/>
          </p:cNvPicPr>
          <p:nvPr/>
        </p:nvPicPr>
        <p:blipFill>
          <a:blip r:embed="rId2"/>
          <a:stretch>
            <a:fillRect/>
          </a:stretch>
        </p:blipFill>
        <p:spPr>
          <a:xfrm>
            <a:off x="457200" y="2357437"/>
            <a:ext cx="7931224" cy="3447827"/>
          </a:xfrm>
          <a:prstGeom prst="rect">
            <a:avLst/>
          </a:prstGeom>
        </p:spPr>
      </p:pic>
      <p:sp>
        <p:nvSpPr>
          <p:cNvPr id="3" name="Rectangle 2"/>
          <p:cNvSpPr/>
          <p:nvPr/>
        </p:nvSpPr>
        <p:spPr>
          <a:xfrm>
            <a:off x="528152" y="5905467"/>
            <a:ext cx="8007424" cy="646331"/>
          </a:xfrm>
          <a:prstGeom prst="rect">
            <a:avLst/>
          </a:prstGeom>
        </p:spPr>
        <p:txBody>
          <a:bodyPr wrap="square">
            <a:spAutoFit/>
          </a:bodyPr>
          <a:lstStyle/>
          <a:p>
            <a:pPr algn="ctr"/>
            <a:r>
              <a:rPr lang="fr-FR" b="1" dirty="0">
                <a:latin typeface="Comic Sans MS" panose="030F0702030302020204" pitchFamily="66" charset="0"/>
              </a:rPr>
              <a:t>Récapitulatif des complexités pour les algorithmes de recherche de motifs.</a:t>
            </a:r>
          </a:p>
        </p:txBody>
      </p:sp>
    </p:spTree>
    <p:extLst>
      <p:ext uri="{BB962C8B-B14F-4D97-AF65-F5344CB8AC3E}">
        <p14:creationId xmlns:p14="http://schemas.microsoft.com/office/powerpoint/2010/main" val="3341366950"/>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Recherche </a:t>
            </a:r>
            <a:r>
              <a:rPr lang="fr-FR" sz="2800" b="1" dirty="0">
                <a:latin typeface="Constantia" pitchFamily="18" charset="0"/>
              </a:rPr>
              <a:t>de </a:t>
            </a:r>
            <a:r>
              <a:rPr lang="fr-FR" sz="2800" b="1" dirty="0" smtClean="0">
                <a:latin typeface="Constantia" pitchFamily="18" charset="0"/>
              </a:rPr>
              <a:t>motif exact </a:t>
            </a:r>
            <a:endParaRPr lang="fr-FR" sz="2800" b="1" dirty="0">
              <a:solidFill>
                <a:schemeClr val="bg1"/>
              </a:solidFill>
              <a:latin typeface="Constantia" pitchFamily="18" charset="0"/>
            </a:endParaRPr>
          </a:p>
        </p:txBody>
      </p:sp>
      <p:sp>
        <p:nvSpPr>
          <p:cNvPr id="2" name="Rectangle 1"/>
          <p:cNvSpPr/>
          <p:nvPr/>
        </p:nvSpPr>
        <p:spPr>
          <a:xfrm>
            <a:off x="244512" y="1337350"/>
            <a:ext cx="8726524" cy="707886"/>
          </a:xfrm>
          <a:prstGeom prst="rect">
            <a:avLst/>
          </a:prstGeom>
        </p:spPr>
        <p:txBody>
          <a:bodyPr wrap="square">
            <a:spAutoFit/>
          </a:bodyPr>
          <a:lstStyle/>
          <a:p>
            <a:pPr algn="just"/>
            <a:r>
              <a:rPr lang="fr-FR" sz="2000" dirty="0" smtClean="0">
                <a:latin typeface="Comic Sans MS" panose="030F0702030302020204" pitchFamily="66" charset="0"/>
              </a:rPr>
              <a:t>On commence par recherche le motif exacte (on suppose qu’il n’y a pas d’erreur de frappe, d’orthographe dans le motif ou dans le texte). </a:t>
            </a:r>
          </a:p>
        </p:txBody>
      </p:sp>
      <p:pic>
        <p:nvPicPr>
          <p:cNvPr id="6" name="Image 5"/>
          <p:cNvPicPr>
            <a:picLocks noChangeAspect="1"/>
          </p:cNvPicPr>
          <p:nvPr/>
        </p:nvPicPr>
        <p:blipFill>
          <a:blip r:embed="rId2"/>
          <a:stretch>
            <a:fillRect/>
          </a:stretch>
        </p:blipFill>
        <p:spPr>
          <a:xfrm>
            <a:off x="457200" y="2357437"/>
            <a:ext cx="7931224" cy="3447827"/>
          </a:xfrm>
          <a:prstGeom prst="rect">
            <a:avLst/>
          </a:prstGeom>
        </p:spPr>
      </p:pic>
    </p:spTree>
    <p:extLst>
      <p:ext uri="{BB962C8B-B14F-4D97-AF65-F5344CB8AC3E}">
        <p14:creationId xmlns:p14="http://schemas.microsoft.com/office/powerpoint/2010/main" val="852392789"/>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Algorithme </a:t>
            </a:r>
            <a:r>
              <a:rPr lang="fr-FR" sz="2800" b="1" dirty="0">
                <a:latin typeface="Constantia" pitchFamily="18" charset="0"/>
              </a:rPr>
              <a:t>naïf / force brute </a:t>
            </a:r>
            <a:endParaRPr lang="fr-FR" sz="2800" b="1" dirty="0">
              <a:solidFill>
                <a:schemeClr val="bg1"/>
              </a:solidFill>
              <a:latin typeface="Constantia" pitchFamily="18" charset="0"/>
            </a:endParaRPr>
          </a:p>
        </p:txBody>
      </p:sp>
      <p:sp>
        <p:nvSpPr>
          <p:cNvPr id="2" name="Rectangle 1"/>
          <p:cNvSpPr/>
          <p:nvPr/>
        </p:nvSpPr>
        <p:spPr>
          <a:xfrm>
            <a:off x="323528" y="1268760"/>
            <a:ext cx="8515672" cy="4093428"/>
          </a:xfrm>
          <a:prstGeom prst="rect">
            <a:avLst/>
          </a:prstGeom>
        </p:spPr>
        <p:txBody>
          <a:bodyPr wrap="square">
            <a:spAutoFit/>
          </a:bodyPr>
          <a:lstStyle/>
          <a:p>
            <a:pPr algn="just"/>
            <a:r>
              <a:rPr lang="fr-FR" sz="2000" dirty="0">
                <a:latin typeface="Comic Sans MS" panose="030F0702030302020204" pitchFamily="66" charset="0"/>
              </a:rPr>
              <a:t>L'idée est de réaliser une comparaison caractère après caractère de la chaîne initiale et de la chaîne recherchée. On parcourt les caractères de la chaîne initiale tant qu'ils sont différents du premier caractère de la chaîne à trouver. Dès qu'on trouve un caractère identique, on parcourt les caractères suivants tant qu'ils correspondent. Si un caractère diffère alors qu'on n'a pas atteint la fin de la chaîne recherchée, alors on reprend la recherche du premier caractère identique, à partir du caractère suivant dans la chaîne initiale. Si tous les caractères correspondent, on retourne la position du premier caractère de la chaîne trouvée dans la chaîne initiale. Enfin, si aucune occurrence de la chaîne recherchée n'apparaît dans la chaîne initiale, l'algorithme se doit de le signaler, en retournant une valeur négative par exemple.</a:t>
            </a:r>
          </a:p>
        </p:txBody>
      </p:sp>
    </p:spTree>
    <p:extLst>
      <p:ext uri="{BB962C8B-B14F-4D97-AF65-F5344CB8AC3E}">
        <p14:creationId xmlns:p14="http://schemas.microsoft.com/office/powerpoint/2010/main" val="841780193"/>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18/09/2021</a:t>
            </a:fld>
            <a:endParaRPr lang="fr-FR"/>
          </a:p>
        </p:txBody>
      </p:sp>
      <p:sp>
        <p:nvSpPr>
          <p:cNvPr id="7" name="Titre 6"/>
          <p:cNvSpPr txBox="1">
            <a:spLocks noGrp="1"/>
          </p:cNvSpPr>
          <p:nvPr>
            <p:ph type="title"/>
          </p:nvPr>
        </p:nvSpPr>
        <p:spPr>
          <a:xfrm>
            <a:off x="457200" y="44450"/>
            <a:ext cx="8382000" cy="523220"/>
          </a:xfrm>
          <a:prstGeom prst="rect">
            <a:avLst/>
          </a:prstGeom>
          <a:noFill/>
        </p:spPr>
        <p:txBody>
          <a:bodyPr wrap="square" rtlCol="0">
            <a:spAutoFit/>
          </a:bodyPr>
          <a:lstStyle/>
          <a:p>
            <a:pPr algn="ctr"/>
            <a:r>
              <a:rPr lang="fr-FR" sz="2800" b="1" dirty="0" smtClean="0">
                <a:latin typeface="Constantia" pitchFamily="18" charset="0"/>
              </a:rPr>
              <a:t>Algorithme </a:t>
            </a:r>
            <a:r>
              <a:rPr lang="fr-FR" sz="2800" b="1" dirty="0">
                <a:latin typeface="Constantia" pitchFamily="18" charset="0"/>
              </a:rPr>
              <a:t>naïf / force brute </a:t>
            </a:r>
            <a:endParaRPr lang="fr-FR" sz="2800" b="1" dirty="0">
              <a:solidFill>
                <a:schemeClr val="bg1"/>
              </a:solidFill>
              <a:latin typeface="Constantia" pitchFamily="18" charset="0"/>
            </a:endParaRPr>
          </a:p>
        </p:txBody>
      </p:sp>
      <p:sp>
        <p:nvSpPr>
          <p:cNvPr id="2" name="Rectangle 1"/>
          <p:cNvSpPr/>
          <p:nvPr/>
        </p:nvSpPr>
        <p:spPr>
          <a:xfrm>
            <a:off x="323528" y="787951"/>
            <a:ext cx="8515672" cy="400110"/>
          </a:xfrm>
          <a:prstGeom prst="rect">
            <a:avLst/>
          </a:prstGeom>
        </p:spPr>
        <p:txBody>
          <a:bodyPr wrap="square">
            <a:spAutoFit/>
          </a:bodyPr>
          <a:lstStyle/>
          <a:p>
            <a:pPr algn="just"/>
            <a:r>
              <a:rPr lang="fr-FR" sz="2000" dirty="0" smtClean="0">
                <a:latin typeface="Comic Sans MS" panose="030F0702030302020204" pitchFamily="66" charset="0"/>
              </a:rPr>
              <a:t>Exemple </a:t>
            </a:r>
            <a:endParaRPr lang="fr-FR" sz="2000" dirty="0">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662132" y="1230179"/>
            <a:ext cx="7272808" cy="758011"/>
          </a:xfrm>
          <a:prstGeom prst="rect">
            <a:avLst/>
          </a:prstGeom>
        </p:spPr>
      </p:pic>
      <p:pic>
        <p:nvPicPr>
          <p:cNvPr id="6" name="Image 5"/>
          <p:cNvPicPr>
            <a:picLocks noChangeAspect="1"/>
          </p:cNvPicPr>
          <p:nvPr/>
        </p:nvPicPr>
        <p:blipFill>
          <a:blip r:embed="rId3"/>
          <a:stretch>
            <a:fillRect/>
          </a:stretch>
        </p:blipFill>
        <p:spPr>
          <a:xfrm>
            <a:off x="611562" y="1923226"/>
            <a:ext cx="7416426" cy="797066"/>
          </a:xfrm>
          <a:prstGeom prst="rect">
            <a:avLst/>
          </a:prstGeom>
        </p:spPr>
      </p:pic>
      <p:pic>
        <p:nvPicPr>
          <p:cNvPr id="8" name="Image 7"/>
          <p:cNvPicPr>
            <a:picLocks noChangeAspect="1"/>
          </p:cNvPicPr>
          <p:nvPr/>
        </p:nvPicPr>
        <p:blipFill>
          <a:blip r:embed="rId4"/>
          <a:stretch>
            <a:fillRect/>
          </a:stretch>
        </p:blipFill>
        <p:spPr>
          <a:xfrm>
            <a:off x="662132" y="2563427"/>
            <a:ext cx="7129188" cy="996328"/>
          </a:xfrm>
          <a:prstGeom prst="rect">
            <a:avLst/>
          </a:prstGeom>
        </p:spPr>
      </p:pic>
      <p:pic>
        <p:nvPicPr>
          <p:cNvPr id="9" name="Image 8"/>
          <p:cNvPicPr>
            <a:picLocks noChangeAspect="1"/>
          </p:cNvPicPr>
          <p:nvPr/>
        </p:nvPicPr>
        <p:blipFill>
          <a:blip r:embed="rId5"/>
          <a:stretch>
            <a:fillRect/>
          </a:stretch>
        </p:blipFill>
        <p:spPr>
          <a:xfrm>
            <a:off x="440505" y="3262838"/>
            <a:ext cx="7417168" cy="969875"/>
          </a:xfrm>
          <a:prstGeom prst="rect">
            <a:avLst/>
          </a:prstGeom>
        </p:spPr>
      </p:pic>
      <p:pic>
        <p:nvPicPr>
          <p:cNvPr id="10" name="Image 9"/>
          <p:cNvPicPr>
            <a:picLocks noChangeAspect="1"/>
          </p:cNvPicPr>
          <p:nvPr/>
        </p:nvPicPr>
        <p:blipFill>
          <a:blip r:embed="rId6"/>
          <a:stretch>
            <a:fillRect/>
          </a:stretch>
        </p:blipFill>
        <p:spPr>
          <a:xfrm>
            <a:off x="756733" y="4094606"/>
            <a:ext cx="7271255" cy="1084280"/>
          </a:xfrm>
          <a:prstGeom prst="rect">
            <a:avLst/>
          </a:prstGeom>
        </p:spPr>
      </p:pic>
      <p:pic>
        <p:nvPicPr>
          <p:cNvPr id="11" name="Image 10"/>
          <p:cNvPicPr>
            <a:picLocks noChangeAspect="1"/>
          </p:cNvPicPr>
          <p:nvPr/>
        </p:nvPicPr>
        <p:blipFill>
          <a:blip r:embed="rId7"/>
          <a:stretch>
            <a:fillRect/>
          </a:stretch>
        </p:blipFill>
        <p:spPr>
          <a:xfrm>
            <a:off x="907323" y="5040779"/>
            <a:ext cx="6970074" cy="986299"/>
          </a:xfrm>
          <a:prstGeom prst="rect">
            <a:avLst/>
          </a:prstGeom>
        </p:spPr>
      </p:pic>
    </p:spTree>
    <p:extLst>
      <p:ext uri="{BB962C8B-B14F-4D97-AF65-F5344CB8AC3E}">
        <p14:creationId xmlns:p14="http://schemas.microsoft.com/office/powerpoint/2010/main" val="3523311018"/>
      </p:ext>
    </p:extLst>
  </p:cSld>
  <p:clrMapOvr>
    <a:masterClrMapping/>
  </p:clrMapOvr>
  <p:transition>
    <p:cover dir="r"/>
  </p:transition>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12641</TotalTime>
  <Words>510</Words>
  <Application>Microsoft Office PowerPoint</Application>
  <PresentationFormat>Affichage à l'écran (4:3)</PresentationFormat>
  <Paragraphs>85</Paragraphs>
  <Slides>11</Slides>
  <Notes>2</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23" baseType="lpstr">
      <vt:lpstr>Arial</vt:lpstr>
      <vt:lpstr>Calibri</vt:lpstr>
      <vt:lpstr>Cambria</vt:lpstr>
      <vt:lpstr>Century</vt:lpstr>
      <vt:lpstr>Comic Sans MS</vt:lpstr>
      <vt:lpstr>Constantia</vt:lpstr>
      <vt:lpstr>Lucida Fax</vt:lpstr>
      <vt:lpstr>URWPalladioL-Roma</vt:lpstr>
      <vt:lpstr>Verdana</vt:lpstr>
      <vt:lpstr>Wingdings</vt:lpstr>
      <vt:lpstr>c020TGp_general_diagram_v2</vt:lpstr>
      <vt:lpstr>Image</vt:lpstr>
      <vt:lpstr>Présentation PowerPoint</vt:lpstr>
      <vt:lpstr>Introduction </vt:lpstr>
      <vt:lpstr>Présentation PowerPoint</vt:lpstr>
      <vt:lpstr>Recherche de motif </vt:lpstr>
      <vt:lpstr>Recherche de motif </vt:lpstr>
      <vt:lpstr>Recherche de motif exact </vt:lpstr>
      <vt:lpstr>Recherche de motif exact </vt:lpstr>
      <vt:lpstr>Algorithme naïf / force brute </vt:lpstr>
      <vt:lpstr>Algorithme naïf / force brute </vt:lpstr>
      <vt:lpstr>Algorithme naïf / force brute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1328</cp:revision>
  <dcterms:created xsi:type="dcterms:W3CDTF">2010-05-11T12:42:52Z</dcterms:created>
  <dcterms:modified xsi:type="dcterms:W3CDTF">2021-09-18T06:16:46Z</dcterms:modified>
</cp:coreProperties>
</file>