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409" r:id="rId3"/>
    <p:sldId id="407" r:id="rId4"/>
    <p:sldId id="408" r:id="rId5"/>
    <p:sldId id="410" r:id="rId6"/>
    <p:sldId id="411" r:id="rId7"/>
    <p:sldId id="412" r:id="rId8"/>
    <p:sldId id="413" r:id="rId9"/>
    <p:sldId id="414" r:id="rId10"/>
    <p:sldId id="415" r:id="rId11"/>
    <p:sldId id="419" r:id="rId12"/>
    <p:sldId id="422" r:id="rId13"/>
    <p:sldId id="424" r:id="rId14"/>
    <p:sldId id="416" r:id="rId15"/>
    <p:sldId id="417" r:id="rId16"/>
    <p:sldId id="421" r:id="rId17"/>
    <p:sldId id="420" r:id="rId18"/>
    <p:sldId id="418" r:id="rId19"/>
    <p:sldId id="28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54A"/>
    <a:srgbClr val="CC0000"/>
    <a:srgbClr val="FF3300"/>
    <a:srgbClr val="FFCC66"/>
    <a:srgbClr val="339966"/>
    <a:srgbClr val="FFCC99"/>
    <a:srgbClr val="FFCCCC"/>
    <a:srgbClr val="FF9999"/>
    <a:srgbClr val="F3CD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756" autoAdjust="0"/>
  </p:normalViewPr>
  <p:slideViewPr>
    <p:cSldViewPr>
      <p:cViewPr varScale="1">
        <p:scale>
          <a:sx n="68" d="100"/>
          <a:sy n="68" d="100"/>
        </p:scale>
        <p:origin x="1410"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18/09/2021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292486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18/09/2021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155074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30636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11</a:t>
            </a:fld>
            <a:endParaRPr lang="fr-FR"/>
          </a:p>
        </p:txBody>
      </p:sp>
    </p:spTree>
    <p:extLst>
      <p:ext uri="{BB962C8B-B14F-4D97-AF65-F5344CB8AC3E}">
        <p14:creationId xmlns:p14="http://schemas.microsoft.com/office/powerpoint/2010/main" val="53470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17</a:t>
            </a:fld>
            <a:endParaRPr lang="fr-FR"/>
          </a:p>
        </p:txBody>
      </p:sp>
    </p:spTree>
    <p:extLst>
      <p:ext uri="{BB962C8B-B14F-4D97-AF65-F5344CB8AC3E}">
        <p14:creationId xmlns:p14="http://schemas.microsoft.com/office/powerpoint/2010/main" val="164460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18</a:t>
            </a:fld>
            <a:endParaRPr lang="fr-FR"/>
          </a:p>
        </p:txBody>
      </p:sp>
    </p:spTree>
    <p:extLst>
      <p:ext uri="{BB962C8B-B14F-4D97-AF65-F5344CB8AC3E}">
        <p14:creationId xmlns:p14="http://schemas.microsoft.com/office/powerpoint/2010/main" val="101194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19</a:t>
            </a:fld>
            <a:endParaRPr lang="fr-FR"/>
          </a:p>
        </p:txBody>
      </p:sp>
    </p:spTree>
    <p:extLst>
      <p:ext uri="{BB962C8B-B14F-4D97-AF65-F5344CB8AC3E}">
        <p14:creationId xmlns:p14="http://schemas.microsoft.com/office/powerpoint/2010/main" val="33789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352"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353"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18/09/2021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18/09/2021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18/09/2021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18/09/2021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18/09/2021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18/09/2021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18/09/2021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18/09/2021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18/09/2021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18/09/2021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18/09/2021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177"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18/09/2021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fr.wiktionary.org/wiki/num%C3%A9rique" TargetMode="External"/><Relationship Id="rId13" Type="http://schemas.openxmlformats.org/officeDocument/2006/relationships/hyperlink" Target="https://fr.wiktionary.org/wiki/variable" TargetMode="External"/><Relationship Id="rId3" Type="http://schemas.openxmlformats.org/officeDocument/2006/relationships/hyperlink" Target="https://fr.wiktionary.org/wiki/fonction" TargetMode="External"/><Relationship Id="rId7" Type="http://schemas.openxmlformats.org/officeDocument/2006/relationships/hyperlink" Target="https://fr.wiktionary.org/wiki/signature" TargetMode="External"/><Relationship Id="rId12" Type="http://schemas.openxmlformats.org/officeDocument/2006/relationships/hyperlink" Target="https://fr.wiktionary.org/wiki/taille" TargetMode="External"/><Relationship Id="rId17" Type="http://schemas.openxmlformats.org/officeDocument/2006/relationships/hyperlink" Target="https://fr.wiktionary.org/wiki/stockage" TargetMode="External"/><Relationship Id="rId2" Type="http://schemas.openxmlformats.org/officeDocument/2006/relationships/hyperlink" Target="https://fr.wiktionary.org/wiki/appliquer" TargetMode="External"/><Relationship Id="rId16" Type="http://schemas.openxmlformats.org/officeDocument/2006/relationships/hyperlink" Target="https://fr.wiktionary.org/wiki/authentification" TargetMode="External"/><Relationship Id="rId1" Type="http://schemas.openxmlformats.org/officeDocument/2006/relationships/slideLayout" Target="../slideLayouts/slideLayout2.xml"/><Relationship Id="rId6" Type="http://schemas.openxmlformats.org/officeDocument/2006/relationships/hyperlink" Target="https://fr.wiktionary.org/wiki/empreinte" TargetMode="External"/><Relationship Id="rId11" Type="http://schemas.openxmlformats.org/officeDocument/2006/relationships/hyperlink" Target="https://fr.wiktionary.org/wiki/donn%C3%A9e" TargetMode="External"/><Relationship Id="rId5" Type="http://schemas.openxmlformats.org/officeDocument/2006/relationships/hyperlink" Target="https://fr.wiktionary.org/wiki/cr%C3%A9er" TargetMode="External"/><Relationship Id="rId15" Type="http://schemas.openxmlformats.org/officeDocument/2006/relationships/hyperlink" Target="https://fr.wiktionary.org/wiki/fixe" TargetMode="External"/><Relationship Id="rId10" Type="http://schemas.openxmlformats.org/officeDocument/2006/relationships/hyperlink" Target="https://fr.wiktionary.org/wiki/bloc" TargetMode="External"/><Relationship Id="rId4" Type="http://schemas.openxmlformats.org/officeDocument/2006/relationships/hyperlink" Target="https://fr.wiktionary.org/wiki/math%C3%A9matique" TargetMode="External"/><Relationship Id="rId9" Type="http://schemas.openxmlformats.org/officeDocument/2006/relationships/hyperlink" Target="https://fr.wiktionary.org/wiki/message" TargetMode="External"/><Relationship Id="rId14" Type="http://schemas.openxmlformats.org/officeDocument/2006/relationships/hyperlink" Target="https://fr.wiktionary.org/wiki/co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3600" b="1" dirty="0">
                <a:solidFill>
                  <a:schemeClr val="tx2">
                    <a:lumMod val="75000"/>
                    <a:lumOff val="25000"/>
                  </a:schemeClr>
                </a:solidFill>
                <a:latin typeface="Constantia" pitchFamily="18" charset="0"/>
              </a:rPr>
              <a:t>Algorithmique </a:t>
            </a:r>
            <a:r>
              <a:rPr lang="fr-FR" sz="3600" b="1" dirty="0" smtClean="0">
                <a:solidFill>
                  <a:schemeClr val="tx2">
                    <a:lumMod val="75000"/>
                    <a:lumOff val="25000"/>
                  </a:schemeClr>
                </a:solidFill>
                <a:latin typeface="Constantia" pitchFamily="18" charset="0"/>
              </a:rPr>
              <a:t>de hachage</a:t>
            </a:r>
          </a:p>
        </p:txBody>
      </p:sp>
      <p:sp>
        <p:nvSpPr>
          <p:cNvPr id="10" name="ZoneTexte 9"/>
          <p:cNvSpPr txBox="1"/>
          <p:nvPr/>
        </p:nvSpPr>
        <p:spPr>
          <a:xfrm>
            <a:off x="1738386" y="11244"/>
            <a:ext cx="5286412" cy="2092881"/>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r>
              <a:rPr lang="fr-FR" dirty="0" smtClean="0">
                <a:solidFill>
                  <a:schemeClr val="tx2"/>
                </a:solidFill>
                <a:latin typeface="Cambria" pitchFamily="18" charset="0"/>
              </a:rPr>
              <a:t>,</a:t>
            </a:r>
            <a:r>
              <a:rPr lang="fr-FR" dirty="0" err="1" smtClean="0">
                <a:solidFill>
                  <a:schemeClr val="tx2"/>
                </a:solidFill>
                <a:latin typeface="Cambria" pitchFamily="18" charset="0"/>
              </a:rPr>
              <a:t>sx</a:t>
            </a:r>
            <a:endParaRPr lang="fr-FR" dirty="0">
              <a:solidFill>
                <a:schemeClr val="tx2"/>
              </a:solidFill>
              <a:latin typeface="Cambria" pitchFamily="18"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 y="0"/>
            <a:ext cx="2627784" cy="2042188"/>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2"/>
            <a:ext cx="2627784" cy="2042188"/>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b="0" dirty="0" smtClean="0">
                <a:solidFill>
                  <a:schemeClr val="tx2"/>
                </a:solidFill>
                <a:latin typeface="Comic Sans MS" panose="030F0702030302020204" pitchFamily="66" charset="0"/>
              </a:rPr>
              <a:t>Les </a:t>
            </a:r>
            <a:r>
              <a:rPr lang="fr-FR" b="0" dirty="0">
                <a:solidFill>
                  <a:schemeClr val="tx2"/>
                </a:solidFill>
                <a:latin typeface="Comic Sans MS" panose="030F0702030302020204" pitchFamily="66" charset="0"/>
              </a:rPr>
              <a:t>caractères autorisés sont définis dans la fonction de </a:t>
            </a:r>
            <a:r>
              <a:rPr lang="fr-FR" b="0" dirty="0" smtClean="0">
                <a:solidFill>
                  <a:schemeClr val="tx2"/>
                </a:solidFill>
                <a:latin typeface="Comic Sans MS" panose="030F0702030302020204" pitchFamily="66" charset="0"/>
              </a:rPr>
              <a:t>hachage.</a:t>
            </a:r>
          </a:p>
          <a:p>
            <a:pPr marL="0" indent="0" algn="just">
              <a:buNone/>
            </a:pPr>
            <a:r>
              <a:rPr lang="fr-FR" b="0" dirty="0">
                <a:solidFill>
                  <a:schemeClr val="tx2"/>
                </a:solidFill>
                <a:latin typeface="Comic Sans MS" panose="030F0702030302020204" pitchFamily="66" charset="0"/>
              </a:rPr>
              <a:t>La valeur de hachage est donc le résultat calculé avec la fonction de hachage et un algorithme de hachage. On utilise également le terme d’« empreinte numérique » pour désigner la valeur de hachage. L’utilisation de ce terme renvoie au caractère unique de chaque valeur de hachage qui est comparable avec le caractère unique des empreintes de l’être humain. </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Quelle est la valeur de hachage générée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1491837422"/>
      </p:ext>
    </p:extLst>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82723"/>
            <a:ext cx="9144000" cy="5559425"/>
          </a:xfrm>
        </p:spPr>
        <p:txBody>
          <a:bodyPr/>
          <a:lstStyle/>
          <a:p>
            <a:pPr algn="just"/>
            <a:r>
              <a:rPr lang="fr-FR" sz="1700" b="0" dirty="0">
                <a:solidFill>
                  <a:schemeClr val="tx2"/>
                </a:solidFill>
                <a:latin typeface="Comic Sans MS" panose="030F0702030302020204" pitchFamily="66" charset="0"/>
              </a:rPr>
              <a:t>Comparaison des mots de passe. </a:t>
            </a:r>
          </a:p>
          <a:p>
            <a:pPr algn="just"/>
            <a:r>
              <a:rPr lang="fr-FR" sz="1700" b="0" dirty="0">
                <a:solidFill>
                  <a:schemeClr val="tx2"/>
                </a:solidFill>
                <a:latin typeface="Comic Sans MS" panose="030F0702030302020204" pitchFamily="66" charset="0"/>
              </a:rPr>
              <a:t>Vérification des données téléchargées</a:t>
            </a:r>
            <a:r>
              <a:rPr lang="fr-FR" sz="1700" b="0" dirty="0" smtClean="0">
                <a:solidFill>
                  <a:schemeClr val="tx2"/>
                </a:solidFill>
                <a:latin typeface="Comic Sans MS" panose="030F0702030302020204" pitchFamily="66" charset="0"/>
              </a:rPr>
              <a:t>.</a:t>
            </a:r>
          </a:p>
          <a:p>
            <a:pPr marL="0" indent="0" algn="just">
              <a:buNone/>
            </a:pPr>
            <a:r>
              <a:rPr lang="fr-FR" sz="1700" b="0" dirty="0" smtClean="0">
                <a:solidFill>
                  <a:schemeClr val="tx2"/>
                </a:solidFill>
                <a:latin typeface="Comic Sans MS" panose="030F0702030302020204" pitchFamily="66" charset="0"/>
              </a:rPr>
              <a:t>Par </a:t>
            </a:r>
            <a:r>
              <a:rPr lang="fr-FR" sz="1700" b="0" dirty="0">
                <a:solidFill>
                  <a:schemeClr val="tx2"/>
                </a:solidFill>
                <a:latin typeface="Comic Sans MS" panose="030F0702030302020204" pitchFamily="66" charset="0"/>
              </a:rPr>
              <a:t>exemple, dans certains cas, lorsque vous </a:t>
            </a:r>
            <a:r>
              <a:rPr lang="fr-FR" sz="1700" b="0" dirty="0" smtClean="0">
                <a:solidFill>
                  <a:schemeClr val="tx2"/>
                </a:solidFill>
                <a:latin typeface="Comic Sans MS" panose="030F0702030302020204" pitchFamily="66" charset="0"/>
              </a:rPr>
              <a:t>téléchargez </a:t>
            </a:r>
            <a:r>
              <a:rPr lang="fr-FR" sz="1700" b="0" dirty="0">
                <a:solidFill>
                  <a:schemeClr val="tx2"/>
                </a:solidFill>
                <a:latin typeface="Comic Sans MS" panose="030F0702030302020204" pitchFamily="66" charset="0"/>
              </a:rPr>
              <a:t>un fichier sur Internet la signature du fichier original est disponible (soit dans un fichier à part, soit directement affichée sur le site). Pour être sûr que le fichier a été correctement téléchargé, il vous suffit de vérifier que la signature du fichier téléchargé est bien identique à celle fournie </a:t>
            </a:r>
            <a:r>
              <a:rPr lang="fr-FR" sz="1700" b="0" dirty="0" smtClean="0">
                <a:solidFill>
                  <a:schemeClr val="tx2"/>
                </a:solidFill>
                <a:latin typeface="Comic Sans MS" panose="030F0702030302020204" pitchFamily="66" charset="0"/>
              </a:rPr>
              <a:t>.</a:t>
            </a:r>
          </a:p>
          <a:p>
            <a:pPr marL="0" indent="0" algn="just">
              <a:buNone/>
            </a:pPr>
            <a:endParaRPr lang="fr-FR" sz="1700" b="0" dirty="0" smtClean="0">
              <a:solidFill>
                <a:schemeClr val="tx2"/>
              </a:solidFill>
              <a:latin typeface="Comic Sans MS" panose="030F0702030302020204" pitchFamily="66" charset="0"/>
            </a:endParaRPr>
          </a:p>
          <a:p>
            <a:pPr algn="just"/>
            <a:r>
              <a:rPr lang="fr-FR" sz="1700" b="0" dirty="0" smtClean="0">
                <a:solidFill>
                  <a:schemeClr val="tx2"/>
                </a:solidFill>
                <a:latin typeface="Comic Sans MS" panose="030F0702030302020204" pitchFamily="66" charset="0"/>
              </a:rPr>
              <a:t>La </a:t>
            </a:r>
            <a:r>
              <a:rPr lang="fr-FR" sz="1700" b="0" dirty="0">
                <a:solidFill>
                  <a:schemeClr val="tx2"/>
                </a:solidFill>
                <a:latin typeface="Comic Sans MS" panose="030F0702030302020204" pitchFamily="66" charset="0"/>
              </a:rPr>
              <a:t>signature électronique (ou signature numérique) des documents. Les documents envoyés sont passés dans une fonction de hachage, et l’empreinte est envoyée chiffrée </a:t>
            </a:r>
            <a:r>
              <a:rPr lang="fr-FR" sz="1700" b="0" dirty="0" smtClean="0">
                <a:solidFill>
                  <a:schemeClr val="tx2"/>
                </a:solidFill>
                <a:latin typeface="Comic Sans MS" panose="030F0702030302020204" pitchFamily="66" charset="0"/>
              </a:rPr>
              <a:t> </a:t>
            </a:r>
            <a:r>
              <a:rPr lang="fr-FR" sz="1700" b="0" dirty="0">
                <a:solidFill>
                  <a:schemeClr val="tx2"/>
                </a:solidFill>
                <a:latin typeface="Comic Sans MS" panose="030F0702030302020204" pitchFamily="66" charset="0"/>
              </a:rPr>
              <a:t>en même temps que les documents. Il suffit au destinataire de déchiffrer l’empreinte reçue et vérifier que celle-ci correspond bien au calcul de l’empreinte des données reçues. </a:t>
            </a:r>
            <a:endParaRPr lang="fr-FR" sz="1700" b="0" dirty="0" smtClean="0">
              <a:solidFill>
                <a:schemeClr val="tx2"/>
              </a:solidFill>
              <a:latin typeface="Comic Sans MS" panose="030F0702030302020204" pitchFamily="66" charset="0"/>
            </a:endParaRPr>
          </a:p>
          <a:p>
            <a:pPr algn="just"/>
            <a:endParaRPr lang="fr-FR" sz="1700" b="0" dirty="0">
              <a:solidFill>
                <a:schemeClr val="tx2"/>
              </a:solidFill>
              <a:latin typeface="Comic Sans MS" panose="030F0702030302020204" pitchFamily="66" charset="0"/>
            </a:endParaRPr>
          </a:p>
          <a:p>
            <a:pPr algn="just"/>
            <a:r>
              <a:rPr lang="fr-FR" sz="1700" b="0" dirty="0">
                <a:solidFill>
                  <a:schemeClr val="tx2"/>
                </a:solidFill>
                <a:latin typeface="Comic Sans MS" panose="030F0702030302020204" pitchFamily="66" charset="0"/>
              </a:rPr>
              <a:t>Pour l’utilisation de tables de hachage, utilisées en développement des logiciels. </a:t>
            </a:r>
            <a:endParaRPr lang="fr-FR" sz="1700" b="0" dirty="0" smtClean="0">
              <a:solidFill>
                <a:schemeClr val="tx2"/>
              </a:solidFill>
              <a:latin typeface="Comic Sans MS" panose="030F0702030302020204" pitchFamily="66" charset="0"/>
            </a:endParaRPr>
          </a:p>
          <a:p>
            <a:pPr algn="just"/>
            <a:endParaRPr lang="fr-FR" sz="1700" b="0" dirty="0">
              <a:solidFill>
                <a:schemeClr val="tx2"/>
              </a:solidFill>
              <a:latin typeface="Comic Sans MS" panose="030F0702030302020204" pitchFamily="66" charset="0"/>
            </a:endParaRPr>
          </a:p>
          <a:p>
            <a:pPr algn="just"/>
            <a:r>
              <a:rPr lang="fr-FR" sz="1700" b="0" dirty="0">
                <a:solidFill>
                  <a:schemeClr val="tx2"/>
                </a:solidFill>
                <a:latin typeface="Comic Sans MS" panose="030F0702030302020204" pitchFamily="66" charset="0"/>
              </a:rPr>
              <a:t>Pour le stockage des données : si la signature d’un fichier est présente, alors on peut dire que le fichier est présent : il n’est pas nécessaire de l’enregistrer à nouveau. Cela peut être intéressant car si le fichier est très gros, il faudra beaucoup moins de temps pour calculer sa signature que de l’enregistrer à nouveau.</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smtClean="0">
                <a:latin typeface="Constantia" pitchFamily="18" charset="0"/>
              </a:rPr>
              <a:t>Exemples d’utilisation des Fonctions de hachage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1022070284"/>
      </p:ext>
    </p:extLst>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anose="030F0702030302020204" pitchFamily="66" charset="0"/>
              </a:rPr>
              <a:t>HACHAGE</a:t>
            </a:r>
            <a:endParaRPr lang="fr-FR" dirty="0">
              <a:latin typeface="Comic Sans MS" panose="030F0702030302020204" pitchFamily="66" charset="0"/>
            </a:endParaRPr>
          </a:p>
        </p:txBody>
      </p:sp>
      <p:pic>
        <p:nvPicPr>
          <p:cNvPr id="6" name="Espace réservé du contenu 5"/>
          <p:cNvPicPr>
            <a:picLocks noGrp="1" noChangeAspect="1"/>
          </p:cNvPicPr>
          <p:nvPr>
            <p:ph idx="1"/>
          </p:nvPr>
        </p:nvPicPr>
        <p:blipFill>
          <a:blip r:embed="rId2"/>
          <a:stretch>
            <a:fillRect/>
          </a:stretch>
        </p:blipFill>
        <p:spPr>
          <a:xfrm>
            <a:off x="585787" y="1863725"/>
            <a:ext cx="7972425" cy="3648075"/>
          </a:xfrm>
          <a:prstGeom prst="rect">
            <a:avLst/>
          </a:prstGeom>
        </p:spPr>
      </p:pic>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3" name="Rectangle 2"/>
          <p:cNvSpPr/>
          <p:nvPr/>
        </p:nvSpPr>
        <p:spPr>
          <a:xfrm>
            <a:off x="457200" y="1066762"/>
            <a:ext cx="2031325" cy="369332"/>
          </a:xfrm>
          <a:prstGeom prst="rect">
            <a:avLst/>
          </a:prstGeom>
        </p:spPr>
        <p:txBody>
          <a:bodyPr wrap="none">
            <a:spAutoFit/>
          </a:bodyPr>
          <a:lstStyle/>
          <a:p>
            <a:r>
              <a:rPr lang="fr-FR" b="1" dirty="0"/>
              <a:t>EXEMPLE </a:t>
            </a:r>
            <a:r>
              <a:rPr lang="fr-FR" b="1" dirty="0" smtClean="0"/>
              <a:t>1</a:t>
            </a:r>
            <a:r>
              <a:rPr lang="fr-FR" b="1" dirty="0"/>
              <a:t>	</a:t>
            </a:r>
          </a:p>
        </p:txBody>
      </p:sp>
    </p:spTree>
    <p:extLst>
      <p:ext uri="{BB962C8B-B14F-4D97-AF65-F5344CB8AC3E}">
        <p14:creationId xmlns:p14="http://schemas.microsoft.com/office/powerpoint/2010/main" val="677736442"/>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anose="030F0702030302020204" pitchFamily="66" charset="0"/>
              </a:rPr>
              <a:t>HACHAGE</a:t>
            </a:r>
            <a:endParaRPr lang="fr-FR"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3" name="Espace réservé du contenu 2"/>
          <p:cNvSpPr>
            <a:spLocks noGrp="1"/>
          </p:cNvSpPr>
          <p:nvPr>
            <p:ph idx="1"/>
          </p:nvPr>
        </p:nvSpPr>
        <p:spPr/>
        <p:txBody>
          <a:bodyPr/>
          <a:lstStyle/>
          <a:p>
            <a:r>
              <a:rPr lang="fr-FR" dirty="0" smtClean="0"/>
              <a:t>EXEMPLE 2	</a:t>
            </a:r>
          </a:p>
          <a:p>
            <a:pPr marL="0" indent="0">
              <a:buNone/>
            </a:pPr>
            <a:endParaRPr lang="fr-FR" dirty="0"/>
          </a:p>
        </p:txBody>
      </p:sp>
      <p:pic>
        <p:nvPicPr>
          <p:cNvPr id="6146" name="Picture 2" descr="Image utilisa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19" y="1657946"/>
            <a:ext cx="4176613" cy="292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1977023212"/>
              </p:ext>
            </p:extLst>
          </p:nvPr>
        </p:nvGraphicFramePr>
        <p:xfrm>
          <a:off x="2481599" y="3241080"/>
          <a:ext cx="6357605" cy="1005840"/>
        </p:xfrm>
        <a:graphic>
          <a:graphicData uri="http://schemas.openxmlformats.org/drawingml/2006/table">
            <a:tbl>
              <a:tblPr firstRow="1" bandRow="1">
                <a:tableStyleId>{5C22544A-7EE6-4342-B048-85BDC9FD1C3A}</a:tableStyleId>
              </a:tblPr>
              <a:tblGrid>
                <a:gridCol w="506225"/>
                <a:gridCol w="504056"/>
                <a:gridCol w="648072"/>
                <a:gridCol w="763966"/>
                <a:gridCol w="655881"/>
                <a:gridCol w="655881"/>
                <a:gridCol w="655881"/>
                <a:gridCol w="655881"/>
                <a:gridCol w="655881"/>
                <a:gridCol w="655881"/>
              </a:tblGrid>
              <a:tr h="146235">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2</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c>
                  <a:txBody>
                    <a:bodyPr/>
                    <a:lstStyle/>
                    <a:p>
                      <a:r>
                        <a:rPr lang="fr-FR" dirty="0" smtClean="0"/>
                        <a:t>5</a:t>
                      </a:r>
                      <a:endParaRPr lang="fr-FR" dirty="0"/>
                    </a:p>
                  </a:txBody>
                  <a:tcPr/>
                </a:tc>
                <a:tc>
                  <a:txBody>
                    <a:bodyPr/>
                    <a:lstStyle/>
                    <a:p>
                      <a:r>
                        <a:rPr lang="fr-FR" dirty="0" smtClean="0"/>
                        <a:t>6</a:t>
                      </a:r>
                      <a:endParaRPr lang="fr-FR" dirty="0"/>
                    </a:p>
                  </a:txBody>
                  <a:tcPr/>
                </a:tc>
                <a:tc>
                  <a:txBody>
                    <a:bodyPr/>
                    <a:lstStyle/>
                    <a:p>
                      <a:r>
                        <a:rPr lang="fr-FR" dirty="0" smtClean="0"/>
                        <a:t>7</a:t>
                      </a:r>
                      <a:endParaRPr lang="fr-FR" dirty="0"/>
                    </a:p>
                  </a:txBody>
                  <a:tcPr/>
                </a:tc>
                <a:tc>
                  <a:txBody>
                    <a:bodyPr/>
                    <a:lstStyle/>
                    <a:p>
                      <a:r>
                        <a:rPr lang="fr-FR" dirty="0" smtClean="0"/>
                        <a:t>8</a:t>
                      </a:r>
                      <a:endParaRPr lang="fr-FR" dirty="0"/>
                    </a:p>
                  </a:txBody>
                  <a:tcPr/>
                </a:tc>
                <a:tc>
                  <a:txBody>
                    <a:bodyPr/>
                    <a:lstStyle/>
                    <a:p>
                      <a:r>
                        <a:rPr lang="fr-FR" dirty="0" smtClean="0"/>
                        <a:t>9</a:t>
                      </a:r>
                      <a:endParaRPr lang="fr-FR" dirty="0"/>
                    </a:p>
                  </a:txBody>
                  <a:tcPr/>
                </a:tc>
              </a:tr>
              <a:tr h="255912">
                <a:tc>
                  <a:txBody>
                    <a:bodyPr/>
                    <a:lstStyle/>
                    <a:p>
                      <a:endParaRPr lang="fr-FR" dirty="0"/>
                    </a:p>
                  </a:txBody>
                  <a:tcPr/>
                </a:tc>
                <a:tc>
                  <a:txBody>
                    <a:bodyPr/>
                    <a:lstStyle/>
                    <a:p>
                      <a:endParaRPr lang="fr-FR"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42</a:t>
                      </a:r>
                    </a:p>
                    <a:p>
                      <a:endParaRPr lang="fr-FR" dirty="0">
                        <a:solidFill>
                          <a:srgbClr val="FF0000"/>
                        </a:solidFill>
                      </a:endParaRPr>
                    </a:p>
                  </a:txBody>
                  <a:tcPr/>
                </a:tc>
                <a:tc>
                  <a:txBody>
                    <a:bodyPr/>
                    <a:lstStyle/>
                    <a:p>
                      <a:r>
                        <a:rPr lang="fr-FR" b="1" dirty="0" smtClean="0">
                          <a:solidFill>
                            <a:srgbClr val="FF0000"/>
                          </a:solidFill>
                        </a:rPr>
                        <a:t>3,33</a:t>
                      </a:r>
                      <a:endParaRPr lang="fr-FR" b="1" dirty="0">
                        <a:solidFill>
                          <a:srgbClr val="FF0000"/>
                        </a:solidFill>
                      </a:endParaRPr>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FF0000"/>
                        </a:solidFill>
                      </a:endParaRPr>
                    </a:p>
                  </a:txBody>
                  <a:tcPr/>
                </a:tc>
                <a:tc>
                  <a:txBody>
                    <a:bodyPr/>
                    <a:lstStyle/>
                    <a:p>
                      <a:r>
                        <a:rPr lang="fr-FR" dirty="0" smtClean="0">
                          <a:solidFill>
                            <a:srgbClr val="FF0000"/>
                          </a:solidFill>
                        </a:rPr>
                        <a:t>16</a:t>
                      </a:r>
                      <a:endParaRPr lang="fr-FR" dirty="0">
                        <a:solidFill>
                          <a:srgbClr val="FF0000"/>
                        </a:solidFill>
                      </a:endParaRPr>
                    </a:p>
                  </a:txBody>
                  <a:tcPr/>
                </a:tc>
                <a:tc>
                  <a:txBody>
                    <a:bodyPr/>
                    <a:lstStyle/>
                    <a:p>
                      <a:r>
                        <a:rPr lang="fr-FR" dirty="0" smtClean="0">
                          <a:solidFill>
                            <a:srgbClr val="FF0000"/>
                          </a:solidFill>
                        </a:rPr>
                        <a:t>27</a:t>
                      </a:r>
                      <a:endParaRPr lang="fr-FR"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88</a:t>
                      </a:r>
                    </a:p>
                    <a:p>
                      <a:endParaRPr lang="fr-FR"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39</a:t>
                      </a:r>
                    </a:p>
                    <a:p>
                      <a:endParaRPr lang="fr-FR"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680871234"/>
              </p:ext>
            </p:extLst>
          </p:nvPr>
        </p:nvGraphicFramePr>
        <p:xfrm>
          <a:off x="323529" y="3253300"/>
          <a:ext cx="1872208" cy="979656"/>
        </p:xfrm>
        <a:graphic>
          <a:graphicData uri="http://schemas.openxmlformats.org/drawingml/2006/table">
            <a:tbl>
              <a:tblPr firstRow="1" bandRow="1">
                <a:tableStyleId>{5C22544A-7EE6-4342-B048-85BDC9FD1C3A}</a:tableStyleId>
              </a:tblPr>
              <a:tblGrid>
                <a:gridCol w="1872208"/>
              </a:tblGrid>
              <a:tr h="489828">
                <a:tc>
                  <a:txBody>
                    <a:bodyPr/>
                    <a:lstStyle/>
                    <a:p>
                      <a:r>
                        <a:rPr lang="fr-FR" dirty="0" smtClean="0"/>
                        <a:t>Indices</a:t>
                      </a:r>
                      <a:endParaRPr lang="fr-FR" dirty="0"/>
                    </a:p>
                  </a:txBody>
                  <a:tcPr/>
                </a:tc>
              </a:tr>
              <a:tr h="489828">
                <a:tc>
                  <a:txBody>
                    <a:bodyPr/>
                    <a:lstStyle/>
                    <a:p>
                      <a:r>
                        <a:rPr lang="fr-FR" dirty="0" smtClean="0"/>
                        <a:t>Clés </a:t>
                      </a:r>
                      <a:endParaRPr lang="fr-FR" dirty="0"/>
                    </a:p>
                  </a:txBody>
                  <a:tcPr/>
                </a:tc>
              </a:tr>
            </a:tbl>
          </a:graphicData>
        </a:graphic>
      </p:graphicFrame>
      <p:sp>
        <p:nvSpPr>
          <p:cNvPr id="11" name="ZoneTexte 10"/>
          <p:cNvSpPr txBox="1"/>
          <p:nvPr/>
        </p:nvSpPr>
        <p:spPr>
          <a:xfrm>
            <a:off x="395536" y="2390031"/>
            <a:ext cx="8443664" cy="646331"/>
          </a:xfrm>
          <a:prstGeom prst="rect">
            <a:avLst/>
          </a:prstGeom>
          <a:noFill/>
        </p:spPr>
        <p:txBody>
          <a:bodyPr wrap="square" rtlCol="0">
            <a:spAutoFit/>
          </a:bodyPr>
          <a:lstStyle/>
          <a:p>
            <a:r>
              <a:rPr lang="fr-FR" dirty="0" smtClean="0">
                <a:latin typeface="Comic Sans MS" panose="030F0702030302020204" pitchFamily="66" charset="0"/>
              </a:rPr>
              <a:t>On </a:t>
            </a:r>
            <a:r>
              <a:rPr lang="fr-FR" dirty="0">
                <a:latin typeface="Comic Sans MS" panose="030F0702030302020204" pitchFamily="66" charset="0"/>
              </a:rPr>
              <a:t>aimerait insérer les clés suivantes dans un tableau de 10 </a:t>
            </a:r>
            <a:r>
              <a:rPr lang="fr-FR" dirty="0" smtClean="0">
                <a:latin typeface="Comic Sans MS" panose="030F0702030302020204" pitchFamily="66" charset="0"/>
              </a:rPr>
              <a:t>cases: </a:t>
            </a:r>
          </a:p>
          <a:p>
            <a:r>
              <a:rPr lang="fr-FR" dirty="0" smtClean="0">
                <a:latin typeface="Comic Sans MS" panose="030F0702030302020204" pitchFamily="66" charset="0"/>
              </a:rPr>
              <a:t>16, 3, 27,42, 39,88,33</a:t>
            </a:r>
            <a:endParaRPr lang="fr-FR" dirty="0">
              <a:latin typeface="Comic Sans MS" panose="030F0702030302020204" pitchFamily="66" charset="0"/>
            </a:endParaRPr>
          </a:p>
        </p:txBody>
      </p:sp>
      <p:cxnSp>
        <p:nvCxnSpPr>
          <p:cNvPr id="13" name="Connecteur en angle 12"/>
          <p:cNvCxnSpPr/>
          <p:nvPr/>
        </p:nvCxnSpPr>
        <p:spPr bwMode="auto">
          <a:xfrm rot="5400000">
            <a:off x="3775208" y="4989040"/>
            <a:ext cx="1584176" cy="72008"/>
          </a:xfrm>
          <a:prstGeom prst="bent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2839104" y="5817132"/>
            <a:ext cx="3456384" cy="369332"/>
          </a:xfrm>
          <a:prstGeom prst="rect">
            <a:avLst/>
          </a:prstGeom>
          <a:noFill/>
        </p:spPr>
        <p:txBody>
          <a:bodyPr wrap="square" rtlCol="0">
            <a:spAutoFit/>
          </a:bodyPr>
          <a:lstStyle/>
          <a:p>
            <a:pPr algn="ctr"/>
            <a:r>
              <a:rPr lang="fr-FR" b="1" dirty="0" smtClean="0">
                <a:solidFill>
                  <a:srgbClr val="FF0000"/>
                </a:solidFill>
                <a:latin typeface="Comic Sans MS" panose="030F0702030302020204" pitchFamily="66" charset="0"/>
              </a:rPr>
              <a:t>Collision</a:t>
            </a:r>
            <a:endParaRPr lang="fr-FR"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10297406"/>
      </p:ext>
    </p:extLst>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sz="2400" b="0" dirty="0">
                <a:solidFill>
                  <a:schemeClr val="tx2"/>
                </a:solidFill>
                <a:latin typeface="Comic Sans MS" panose="030F0702030302020204" pitchFamily="66" charset="0"/>
              </a:rPr>
              <a:t>Plusieurs fonctions de hachage sont fréquemment utilisées dans le chiffrement. Ainsi, MD2, MD4 et MD5 permettent de « hacher » les signatures numériques en valeurs plus courtes (les empreintes numériques), tandis que le SHA (Secure Hash </a:t>
            </a:r>
            <a:r>
              <a:rPr lang="fr-FR" sz="2400" b="0" dirty="0" err="1">
                <a:solidFill>
                  <a:schemeClr val="tx2"/>
                </a:solidFill>
                <a:latin typeface="Comic Sans MS" panose="030F0702030302020204" pitchFamily="66" charset="0"/>
              </a:rPr>
              <a:t>Algorithm</a:t>
            </a:r>
            <a:r>
              <a:rPr lang="fr-FR" sz="2400" b="0" dirty="0">
                <a:solidFill>
                  <a:schemeClr val="tx2"/>
                </a:solidFill>
                <a:latin typeface="Comic Sans MS" panose="030F0702030302020204" pitchFamily="66" charset="0"/>
              </a:rPr>
              <a:t>), un algorithme standard semblable au MD4, génère une empreinte plus longue (60 bits). </a:t>
            </a:r>
            <a:endParaRPr lang="fr-FR" sz="2400" b="0" dirty="0" smtClean="0">
              <a:solidFill>
                <a:schemeClr val="tx2"/>
              </a:solidFill>
              <a:latin typeface="Comic Sans MS" panose="030F0702030302020204" pitchFamily="66" charset="0"/>
            </a:endParaRPr>
          </a:p>
          <a:p>
            <a:pPr marL="0" indent="0" algn="just">
              <a:buNone/>
            </a:pPr>
            <a:r>
              <a:rPr lang="fr-FR" sz="2400" b="0" dirty="0" smtClean="0">
                <a:solidFill>
                  <a:schemeClr val="tx2"/>
                </a:solidFill>
                <a:latin typeface="Comic Sans MS" panose="030F0702030302020204" pitchFamily="66" charset="0"/>
              </a:rPr>
              <a:t>Notons </a:t>
            </a:r>
            <a:r>
              <a:rPr lang="fr-FR" sz="2400" b="0" dirty="0">
                <a:solidFill>
                  <a:schemeClr val="tx2"/>
                </a:solidFill>
                <a:latin typeface="Comic Sans MS" panose="030F0702030302020204" pitchFamily="66" charset="0"/>
              </a:rPr>
              <a:t>toutefois qu'une fonction de hachage adaptée au stockage et à la récupération des éléments d'une base de données ne conviendra pas nécessairement au chiffrement ou au contrôle d'erreurs.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smtClean="0">
                <a:latin typeface="Constantia" pitchFamily="18" charset="0"/>
              </a:rPr>
              <a:t>Fonctions de hachage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2202078771"/>
      </p:ext>
    </p:extLst>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252520" cy="5559425"/>
          </a:xfrm>
        </p:spPr>
        <p:txBody>
          <a:bodyPr/>
          <a:lstStyle/>
          <a:p>
            <a:pPr algn="just"/>
            <a:r>
              <a:rPr lang="fr-FR" sz="2400" dirty="0" smtClean="0">
                <a:solidFill>
                  <a:schemeClr val="tx2"/>
                </a:solidFill>
                <a:latin typeface="Comic Sans MS" panose="030F0702030302020204" pitchFamily="66" charset="0"/>
              </a:rPr>
              <a:t>MD5</a:t>
            </a:r>
            <a:r>
              <a:rPr lang="fr-FR" sz="2400" b="0" dirty="0" smtClean="0">
                <a:solidFill>
                  <a:schemeClr val="tx2"/>
                </a:solidFill>
                <a:latin typeface="Comic Sans MS" panose="030F0702030302020204" pitchFamily="66" charset="0"/>
              </a:rPr>
              <a:t>:calcule </a:t>
            </a:r>
            <a:r>
              <a:rPr lang="fr-FR" sz="2400" b="0" dirty="0">
                <a:solidFill>
                  <a:schemeClr val="tx2"/>
                </a:solidFill>
                <a:latin typeface="Comic Sans MS" panose="030F0702030302020204" pitchFamily="66" charset="0"/>
              </a:rPr>
              <a:t>un hash sur 128 bits. Il est utilisé dans le calcul d’empreinte de fichier à transférer. Du fait de sa faiblesse reconnue depuis 1996, MD5 disparaît de plus en plus du champ de vision</a:t>
            </a:r>
            <a:r>
              <a:rPr lang="fr-FR" sz="2400" b="0" dirty="0" smtClean="0">
                <a:solidFill>
                  <a:schemeClr val="tx2"/>
                </a:solidFill>
                <a:latin typeface="Comic Sans MS" panose="030F0702030302020204" pitchFamily="66" charset="0"/>
              </a:rPr>
              <a:t>.</a:t>
            </a:r>
          </a:p>
          <a:p>
            <a:pPr algn="just"/>
            <a:r>
              <a:rPr lang="fr-FR" sz="2400" dirty="0" smtClean="0">
                <a:solidFill>
                  <a:schemeClr val="tx2"/>
                </a:solidFill>
                <a:latin typeface="Comic Sans MS" panose="030F0702030302020204" pitchFamily="66" charset="0"/>
              </a:rPr>
              <a:t>SHA-1:</a:t>
            </a:r>
            <a:r>
              <a:rPr lang="fr-FR" sz="2400" b="0" dirty="0" smtClean="0">
                <a:solidFill>
                  <a:schemeClr val="tx2"/>
                </a:solidFill>
                <a:latin typeface="Comic Sans MS" panose="030F0702030302020204" pitchFamily="66" charset="0"/>
              </a:rPr>
              <a:t>  </a:t>
            </a:r>
            <a:r>
              <a:rPr lang="fr-FR" sz="2400" b="0" dirty="0">
                <a:solidFill>
                  <a:schemeClr val="tx2"/>
                </a:solidFill>
                <a:latin typeface="Comic Sans MS" panose="030F0702030302020204" pitchFamily="66" charset="0"/>
              </a:rPr>
              <a:t>calcule un hash sur 160 bits. Il est utilisé notamment dans le cadre de protocoles Internet et applications sécurisés comme TLS et SSL, PGP ou </a:t>
            </a:r>
            <a:r>
              <a:rPr lang="fr-FR" sz="2400" b="0" dirty="0" smtClean="0">
                <a:solidFill>
                  <a:schemeClr val="tx2"/>
                </a:solidFill>
                <a:latin typeface="Comic Sans MS" panose="030F0702030302020204" pitchFamily="66" charset="0"/>
              </a:rPr>
              <a:t>SSH.</a:t>
            </a:r>
          </a:p>
          <a:p>
            <a:pPr algn="just"/>
            <a:r>
              <a:rPr lang="fr-FR" sz="2400" dirty="0" smtClean="0">
                <a:solidFill>
                  <a:schemeClr val="tx2"/>
                </a:solidFill>
                <a:latin typeface="Comic Sans MS" panose="030F0702030302020204" pitchFamily="66" charset="0"/>
              </a:rPr>
              <a:t>SHA-256 </a:t>
            </a:r>
            <a:r>
              <a:rPr lang="fr-FR" sz="2400" dirty="0">
                <a:solidFill>
                  <a:schemeClr val="tx2"/>
                </a:solidFill>
                <a:latin typeface="Comic Sans MS" panose="030F0702030302020204" pitchFamily="66" charset="0"/>
              </a:rPr>
              <a:t>et </a:t>
            </a:r>
            <a:r>
              <a:rPr lang="fr-FR" sz="2400" dirty="0" smtClean="0">
                <a:solidFill>
                  <a:schemeClr val="tx2"/>
                </a:solidFill>
                <a:latin typeface="Comic Sans MS" panose="030F0702030302020204" pitchFamily="66" charset="0"/>
              </a:rPr>
              <a:t>SHA-512</a:t>
            </a:r>
            <a:r>
              <a:rPr lang="fr-FR" sz="2400" b="0" dirty="0" smtClean="0">
                <a:solidFill>
                  <a:schemeClr val="tx2"/>
                </a:solidFill>
                <a:latin typeface="Comic Sans MS" panose="030F0702030302020204" pitchFamily="66" charset="0"/>
              </a:rPr>
              <a:t>: </a:t>
            </a:r>
            <a:r>
              <a:rPr lang="fr-FR" sz="2400" b="0" dirty="0">
                <a:solidFill>
                  <a:schemeClr val="tx2"/>
                </a:solidFill>
                <a:latin typeface="Comic Sans MS" panose="030F0702030302020204" pitchFamily="66" charset="0"/>
              </a:rPr>
              <a:t>sont des algorithmes de type SHA-2 qui calcule un hash de 256 bits et 512 bits respectivement. SHA-256 est conseillé en premier lieu dans le domaine de la cryptographie. Néanmoins, SHA-512 est plus performant sur un processeur 64 bits.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smtClean="0">
                <a:latin typeface="Constantia" pitchFamily="18" charset="0"/>
              </a:rPr>
              <a:t>Algorithmes </a:t>
            </a:r>
            <a:r>
              <a:rPr lang="fr-FR" sz="2400" b="1" dirty="0">
                <a:latin typeface="Constantia" pitchFamily="18" charset="0"/>
              </a:rPr>
              <a:t>(</a:t>
            </a:r>
            <a:r>
              <a:rPr lang="fr-FR" sz="2400" b="1" dirty="0" smtClean="0">
                <a:latin typeface="Constantia" pitchFamily="18" charset="0"/>
              </a:rPr>
              <a:t>Fonctions) de hachage  les plus connus</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3773736309"/>
      </p:ext>
    </p:extLst>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smtClean="0">
                <a:latin typeface="Constantia" pitchFamily="18" charset="0"/>
              </a:rPr>
              <a:t>Algorithmes </a:t>
            </a:r>
            <a:r>
              <a:rPr lang="fr-FR" sz="2400" b="1" dirty="0">
                <a:latin typeface="Constantia" pitchFamily="18" charset="0"/>
              </a:rPr>
              <a:t>(</a:t>
            </a:r>
            <a:r>
              <a:rPr lang="fr-FR" sz="2400" b="1" dirty="0" smtClean="0">
                <a:latin typeface="Constantia" pitchFamily="18" charset="0"/>
              </a:rPr>
              <a:t>Fonctions) de hachage  les plus connus</a:t>
            </a:r>
            <a:endParaRPr lang="fr-FR" sz="2400" b="1" dirty="0">
              <a:solidFill>
                <a:schemeClr val="bg1"/>
              </a:solidFill>
              <a:latin typeface="Constantia" pitchFamily="18" charset="0"/>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647207602"/>
              </p:ext>
            </p:extLst>
          </p:nvPr>
        </p:nvGraphicFramePr>
        <p:xfrm>
          <a:off x="457200" y="2348880"/>
          <a:ext cx="8507288" cy="828040"/>
        </p:xfrm>
        <a:graphic>
          <a:graphicData uri="http://schemas.openxmlformats.org/drawingml/2006/table">
            <a:tbl>
              <a:tblPr firstRow="1" bandRow="1">
                <a:tableStyleId>{5C22544A-7EE6-4342-B048-85BDC9FD1C3A}</a:tableStyleId>
              </a:tblPr>
              <a:tblGrid>
                <a:gridCol w="1450504"/>
                <a:gridCol w="2520280"/>
                <a:gridCol w="2201416"/>
                <a:gridCol w="2335088"/>
              </a:tblGrid>
              <a:tr h="370840">
                <a:tc>
                  <a:txBody>
                    <a:bodyPr/>
                    <a:lstStyle/>
                    <a:p>
                      <a:r>
                        <a:rPr lang="fr-FR" sz="1200" b="1" i="0" kern="1200" dirty="0" smtClean="0">
                          <a:solidFill>
                            <a:schemeClr val="bg1"/>
                          </a:solidFill>
                          <a:effectLst/>
                          <a:latin typeface="Comic Sans MS" panose="030F0702030302020204" pitchFamily="66" charset="0"/>
                          <a:ea typeface="+mn-ea"/>
                          <a:cs typeface="+mn-cs"/>
                        </a:rPr>
                        <a:t>Message original</a:t>
                      </a:r>
                      <a:endParaRPr lang="fr-FR" sz="1200" dirty="0">
                        <a:solidFill>
                          <a:schemeClr val="bg1"/>
                        </a:solidFill>
                        <a:latin typeface="Comic Sans MS" panose="030F0702030302020204" pitchFamily="66" charset="0"/>
                      </a:endParaRPr>
                    </a:p>
                  </a:txBody>
                  <a:tcPr/>
                </a:tc>
                <a:tc>
                  <a:txBody>
                    <a:bodyPr/>
                    <a:lstStyle/>
                    <a:p>
                      <a:r>
                        <a:rPr lang="fr-FR" sz="1200" b="1" i="0" kern="1200" dirty="0" smtClean="0">
                          <a:solidFill>
                            <a:schemeClr val="bg1"/>
                          </a:solidFill>
                          <a:effectLst/>
                          <a:latin typeface="Comic Sans MS" panose="030F0702030302020204" pitchFamily="66" charset="0"/>
                          <a:ea typeface="+mn-ea"/>
                          <a:cs typeface="+mn-cs"/>
                        </a:rPr>
                        <a:t>MD4</a:t>
                      </a:r>
                      <a:endParaRPr lang="fr-FR" sz="1200" dirty="0">
                        <a:solidFill>
                          <a:schemeClr val="bg1"/>
                        </a:solidFill>
                        <a:latin typeface="Comic Sans MS" panose="030F0702030302020204" pitchFamily="66" charset="0"/>
                      </a:endParaRPr>
                    </a:p>
                  </a:txBody>
                  <a:tcPr/>
                </a:tc>
                <a:tc>
                  <a:txBody>
                    <a:bodyPr/>
                    <a:lstStyle/>
                    <a:p>
                      <a:r>
                        <a:rPr lang="fr-FR" sz="1200" b="1" i="0" kern="1200" dirty="0" smtClean="0">
                          <a:solidFill>
                            <a:schemeClr val="bg1"/>
                          </a:solidFill>
                          <a:effectLst/>
                          <a:latin typeface="Comic Sans MS" panose="030F0702030302020204" pitchFamily="66" charset="0"/>
                          <a:ea typeface="+mn-ea"/>
                          <a:cs typeface="+mn-cs"/>
                        </a:rPr>
                        <a:t>MD5</a:t>
                      </a:r>
                      <a:endParaRPr lang="fr-FR" sz="1200" dirty="0">
                        <a:solidFill>
                          <a:schemeClr val="bg1"/>
                        </a:solidFill>
                        <a:latin typeface="Comic Sans MS" panose="030F0702030302020204" pitchFamily="66" charset="0"/>
                      </a:endParaRPr>
                    </a:p>
                  </a:txBody>
                  <a:tcPr/>
                </a:tc>
                <a:tc>
                  <a:txBody>
                    <a:bodyPr/>
                    <a:lstStyle/>
                    <a:p>
                      <a:r>
                        <a:rPr lang="fr-FR" sz="1200" b="1" i="0" kern="1200" dirty="0" smtClean="0">
                          <a:solidFill>
                            <a:schemeClr val="bg1"/>
                          </a:solidFill>
                          <a:effectLst/>
                          <a:latin typeface="Comic Sans MS" panose="030F0702030302020204" pitchFamily="66" charset="0"/>
                          <a:ea typeface="+mn-ea"/>
                          <a:cs typeface="+mn-cs"/>
                        </a:rPr>
                        <a:t>SHA-1</a:t>
                      </a:r>
                      <a:endParaRPr lang="fr-FR" sz="1200" dirty="0">
                        <a:solidFill>
                          <a:schemeClr val="bg1"/>
                        </a:solidFill>
                        <a:latin typeface="Comic Sans MS" panose="030F0702030302020204" pitchFamily="66" charset="0"/>
                      </a:endParaRPr>
                    </a:p>
                  </a:txBody>
                  <a:tcPr/>
                </a:tc>
              </a:tr>
              <a:tr h="370840">
                <a:tc>
                  <a:txBody>
                    <a:bodyPr/>
                    <a:lstStyle/>
                    <a:p>
                      <a:r>
                        <a:rPr lang="fr-FR" sz="1200" b="0" i="0" kern="1200" dirty="0" smtClean="0">
                          <a:solidFill>
                            <a:schemeClr val="tx2"/>
                          </a:solidFill>
                          <a:effectLst/>
                          <a:latin typeface="Comic Sans MS" panose="030F0702030302020204" pitchFamily="66" charset="0"/>
                          <a:ea typeface="+mn-ea"/>
                          <a:cs typeface="+mn-cs"/>
                        </a:rPr>
                        <a:t>Zeste de savoir</a:t>
                      </a:r>
                      <a:endParaRPr lang="fr-FR" sz="1200" dirty="0">
                        <a:solidFill>
                          <a:schemeClr val="tx2"/>
                        </a:solidFill>
                        <a:latin typeface="Comic Sans MS" panose="030F0702030302020204" pitchFamily="66" charset="0"/>
                      </a:endParaRPr>
                    </a:p>
                  </a:txBody>
                  <a:tcPr/>
                </a:tc>
                <a:tc>
                  <a:txBody>
                    <a:bodyPr/>
                    <a:lstStyle/>
                    <a:p>
                      <a:r>
                        <a:rPr lang="fr-FR" sz="1200" b="0" i="0" kern="1200" dirty="0" smtClean="0">
                          <a:solidFill>
                            <a:schemeClr val="tx2"/>
                          </a:solidFill>
                          <a:effectLst/>
                          <a:latin typeface="Comic Sans MS" panose="030F0702030302020204" pitchFamily="66" charset="0"/>
                          <a:ea typeface="+mn-ea"/>
                          <a:cs typeface="+mn-cs"/>
                        </a:rPr>
                        <a:t>7096e36e73cf1a30cd28b603bfb88226</a:t>
                      </a:r>
                      <a:endParaRPr lang="fr-FR" sz="1200" dirty="0">
                        <a:solidFill>
                          <a:schemeClr val="tx2"/>
                        </a:solidFill>
                        <a:latin typeface="Comic Sans MS" panose="030F0702030302020204" pitchFamily="66" charset="0"/>
                      </a:endParaRPr>
                    </a:p>
                  </a:txBody>
                  <a:tcPr/>
                </a:tc>
                <a:tc>
                  <a:txBody>
                    <a:bodyPr/>
                    <a:lstStyle/>
                    <a:p>
                      <a:r>
                        <a:rPr lang="fr-FR" sz="1200" b="0" i="0" kern="1200" dirty="0" smtClean="0">
                          <a:solidFill>
                            <a:schemeClr val="tx2"/>
                          </a:solidFill>
                          <a:effectLst/>
                          <a:latin typeface="Comic Sans MS" panose="030F0702030302020204" pitchFamily="66" charset="0"/>
                          <a:ea typeface="+mn-ea"/>
                          <a:cs typeface="+mn-cs"/>
                        </a:rPr>
                        <a:t>2c598f7a0d3f68686e417ee1ff8aa152</a:t>
                      </a:r>
                      <a:endParaRPr lang="fr-FR" sz="1200" dirty="0">
                        <a:solidFill>
                          <a:schemeClr val="tx2"/>
                        </a:solidFill>
                        <a:latin typeface="Comic Sans MS" panose="030F0702030302020204" pitchFamily="66" charset="0"/>
                      </a:endParaRPr>
                    </a:p>
                  </a:txBody>
                  <a:tcPr/>
                </a:tc>
                <a:tc>
                  <a:txBody>
                    <a:bodyPr/>
                    <a:lstStyle/>
                    <a:p>
                      <a:r>
                        <a:rPr lang="fr-FR" sz="1200" b="0" i="0" kern="1200" dirty="0" smtClean="0">
                          <a:solidFill>
                            <a:schemeClr val="tx2"/>
                          </a:solidFill>
                          <a:effectLst/>
                          <a:latin typeface="Comic Sans MS" panose="030F0702030302020204" pitchFamily="66" charset="0"/>
                          <a:ea typeface="+mn-ea"/>
                          <a:cs typeface="+mn-cs"/>
                        </a:rPr>
                        <a:t>b90f6190fa742e60e93971ee9c4a0764b9de9b8f</a:t>
                      </a:r>
                      <a:endParaRPr lang="fr-FR" sz="1200" dirty="0">
                        <a:solidFill>
                          <a:schemeClr val="tx2"/>
                        </a:solidFill>
                        <a:latin typeface="Comic Sans MS" panose="030F0702030302020204" pitchFamily="66" charset="0"/>
                      </a:endParaRPr>
                    </a:p>
                  </a:txBody>
                  <a:tcPr/>
                </a:tc>
              </a:tr>
            </a:tbl>
          </a:graphicData>
        </a:graphic>
      </p:graphicFrame>
      <p:sp>
        <p:nvSpPr>
          <p:cNvPr id="9" name="Rectangle 8"/>
          <p:cNvSpPr/>
          <p:nvPr/>
        </p:nvSpPr>
        <p:spPr>
          <a:xfrm>
            <a:off x="251520" y="1412776"/>
            <a:ext cx="7056388" cy="369332"/>
          </a:xfrm>
          <a:prstGeom prst="rect">
            <a:avLst/>
          </a:prstGeom>
        </p:spPr>
        <p:txBody>
          <a:bodyPr wrap="square">
            <a:spAutoFit/>
          </a:bodyPr>
          <a:lstStyle/>
          <a:p>
            <a:r>
              <a:rPr lang="fr-FR" dirty="0" smtClean="0">
                <a:solidFill>
                  <a:srgbClr val="1C1C1C"/>
                </a:solidFill>
                <a:latin typeface="Merriweather"/>
              </a:rPr>
              <a:t> </a:t>
            </a:r>
            <a:r>
              <a:rPr lang="fr-FR" b="1" dirty="0" smtClean="0">
                <a:solidFill>
                  <a:srgbClr val="1C1C1C"/>
                </a:solidFill>
                <a:latin typeface="Comic Sans MS" panose="030F0702030302020204" pitchFamily="66" charset="0"/>
              </a:rPr>
              <a:t>Exemple </a:t>
            </a:r>
            <a:r>
              <a:rPr lang="fr-FR" b="1" dirty="0">
                <a:solidFill>
                  <a:srgbClr val="1C1C1C"/>
                </a:solidFill>
                <a:latin typeface="Comic Sans MS" panose="030F0702030302020204" pitchFamily="66" charset="0"/>
              </a:rPr>
              <a:t>de hachés avec différentes fonctions de hachage :</a:t>
            </a:r>
            <a:endParaRPr lang="fr-FR" b="1" dirty="0">
              <a:latin typeface="Comic Sans MS" panose="030F0702030302020204" pitchFamily="66" charset="0"/>
            </a:endParaRPr>
          </a:p>
        </p:txBody>
      </p:sp>
      <p:sp>
        <p:nvSpPr>
          <p:cNvPr id="10" name="Rectangle 9"/>
          <p:cNvSpPr/>
          <p:nvPr/>
        </p:nvSpPr>
        <p:spPr>
          <a:xfrm>
            <a:off x="0" y="4005064"/>
            <a:ext cx="9144000" cy="369332"/>
          </a:xfrm>
          <a:prstGeom prst="rect">
            <a:avLst/>
          </a:prstGeom>
        </p:spPr>
        <p:txBody>
          <a:bodyPr wrap="square">
            <a:spAutoFit/>
          </a:bodyPr>
          <a:lstStyle/>
          <a:p>
            <a:r>
              <a:rPr lang="fr-FR" dirty="0">
                <a:solidFill>
                  <a:srgbClr val="1C1C1C"/>
                </a:solidFill>
                <a:latin typeface="Comic Sans MS" panose="030F0702030302020204" pitchFamily="66" charset="0"/>
              </a:rPr>
              <a:t>On constate que les hachés font tous 32 caractères hexadécimaux (donc 128 bits).</a:t>
            </a:r>
            <a:endParaRPr lang="fr-FR" dirty="0">
              <a:latin typeface="Comic Sans MS" panose="030F0702030302020204" pitchFamily="66" charset="0"/>
            </a:endParaRPr>
          </a:p>
        </p:txBody>
      </p:sp>
    </p:spTree>
    <p:extLst>
      <p:ext uri="{BB962C8B-B14F-4D97-AF65-F5344CB8AC3E}">
        <p14:creationId xmlns:p14="http://schemas.microsoft.com/office/powerpoint/2010/main" val="133871863"/>
      </p:ext>
    </p:extLst>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82723"/>
            <a:ext cx="9144000" cy="5559425"/>
          </a:xfrm>
        </p:spPr>
        <p:txBody>
          <a:bodyPr/>
          <a:lstStyle/>
          <a:p>
            <a:pPr algn="just"/>
            <a:r>
              <a:rPr lang="fr-FR" sz="1700" dirty="0" smtClean="0">
                <a:solidFill>
                  <a:schemeClr val="tx2"/>
                </a:solidFill>
                <a:latin typeface="Comic Sans MS" panose="030F0702030302020204" pitchFamily="66" charset="0"/>
              </a:rPr>
              <a:t>SHA-1 </a:t>
            </a:r>
            <a:r>
              <a:rPr lang="fr-FR" sz="1700" dirty="0">
                <a:solidFill>
                  <a:schemeClr val="tx2"/>
                </a:solidFill>
                <a:latin typeface="Comic Sans MS" panose="030F0702030302020204" pitchFamily="66" charset="0"/>
              </a:rPr>
              <a:t>(Secure Hash </a:t>
            </a:r>
            <a:r>
              <a:rPr lang="fr-FR" sz="1700" dirty="0" err="1" smtClean="0">
                <a:solidFill>
                  <a:schemeClr val="tx2"/>
                </a:solidFill>
                <a:latin typeface="Comic Sans MS" panose="030F0702030302020204" pitchFamily="66" charset="0"/>
              </a:rPr>
              <a:t>Algorithm</a:t>
            </a:r>
            <a:r>
              <a:rPr lang="fr-FR" sz="1700" dirty="0" smtClean="0">
                <a:solidFill>
                  <a:schemeClr val="tx2"/>
                </a:solidFill>
                <a:latin typeface="Comic Sans MS" panose="030F0702030302020204" pitchFamily="66" charset="0"/>
              </a:rPr>
              <a:t>) </a:t>
            </a:r>
            <a:r>
              <a:rPr lang="fr-FR" sz="1700" b="0" dirty="0">
                <a:solidFill>
                  <a:schemeClr val="tx2"/>
                </a:solidFill>
                <a:latin typeface="Comic Sans MS" panose="030F0702030302020204" pitchFamily="66" charset="0"/>
              </a:rPr>
              <a:t>est une fonction de hachage cryptographique conçue par la National Security Agency des États-Unis (NSA), et publiée par le gouvernement des États-Unis comme un standard fédéral de traitement de l'information (</a:t>
            </a:r>
            <a:r>
              <a:rPr lang="fr-FR" sz="1700" b="0" dirty="0" err="1">
                <a:solidFill>
                  <a:schemeClr val="tx2"/>
                </a:solidFill>
                <a:latin typeface="Comic Sans MS" panose="030F0702030302020204" pitchFamily="66" charset="0"/>
              </a:rPr>
              <a:t>Federal</a:t>
            </a:r>
            <a:r>
              <a:rPr lang="fr-FR" sz="1700" b="0" dirty="0">
                <a:solidFill>
                  <a:schemeClr val="tx2"/>
                </a:solidFill>
                <a:latin typeface="Comic Sans MS" panose="030F0702030302020204" pitchFamily="66" charset="0"/>
              </a:rPr>
              <a:t> Information </a:t>
            </a:r>
            <a:r>
              <a:rPr lang="fr-FR" sz="1700" b="0" dirty="0" err="1">
                <a:solidFill>
                  <a:schemeClr val="tx2"/>
                </a:solidFill>
                <a:latin typeface="Comic Sans MS" panose="030F0702030302020204" pitchFamily="66" charset="0"/>
              </a:rPr>
              <a:t>Processing</a:t>
            </a:r>
            <a:r>
              <a:rPr lang="fr-FR" sz="1700" b="0" dirty="0">
                <a:solidFill>
                  <a:schemeClr val="tx2"/>
                </a:solidFill>
                <a:latin typeface="Comic Sans MS" panose="030F0702030302020204" pitchFamily="66" charset="0"/>
              </a:rPr>
              <a:t> Standard du National Institute of Standards and </a:t>
            </a:r>
            <a:r>
              <a:rPr lang="fr-FR" sz="1700" b="0" dirty="0" err="1">
                <a:solidFill>
                  <a:schemeClr val="tx2"/>
                </a:solidFill>
                <a:latin typeface="Comic Sans MS" panose="030F0702030302020204" pitchFamily="66" charset="0"/>
              </a:rPr>
              <a:t>Technology</a:t>
            </a:r>
            <a:r>
              <a:rPr lang="fr-FR" sz="1700" b="0" dirty="0">
                <a:solidFill>
                  <a:schemeClr val="tx2"/>
                </a:solidFill>
                <a:latin typeface="Comic Sans MS" panose="030F0702030302020204" pitchFamily="66" charset="0"/>
              </a:rPr>
              <a:t> (NIST</a:t>
            </a:r>
            <a:r>
              <a:rPr lang="fr-FR" sz="1700" b="0" dirty="0" smtClean="0">
                <a:solidFill>
                  <a:schemeClr val="tx2"/>
                </a:solidFill>
                <a:latin typeface="Comic Sans MS" panose="030F0702030302020204" pitchFamily="66" charset="0"/>
              </a:rPr>
              <a:t>)).</a:t>
            </a:r>
          </a:p>
          <a:p>
            <a:pPr algn="just"/>
            <a:r>
              <a:rPr lang="fr-FR" sz="1700" b="0" dirty="0" smtClean="0">
                <a:solidFill>
                  <a:schemeClr val="tx2"/>
                </a:solidFill>
                <a:latin typeface="Comic Sans MS" panose="030F0702030302020204" pitchFamily="66" charset="0"/>
              </a:rPr>
              <a:t> </a:t>
            </a:r>
            <a:r>
              <a:rPr lang="fr-FR" sz="1700" b="0" dirty="0">
                <a:solidFill>
                  <a:schemeClr val="tx2"/>
                </a:solidFill>
                <a:latin typeface="Comic Sans MS" panose="030F0702030302020204" pitchFamily="66" charset="0"/>
              </a:rPr>
              <a:t>Elle produit un résultat (appelé « hash » ou condensat) de 160 bits (20 octets), habituellement représenté par un nombre hexadécimal de 40 caractères. </a:t>
            </a:r>
            <a:endParaRPr lang="fr-FR" sz="1700" b="0" dirty="0" smtClean="0">
              <a:solidFill>
                <a:schemeClr val="tx2"/>
              </a:solidFill>
              <a:latin typeface="Comic Sans MS" panose="030F0702030302020204" pitchFamily="66" charset="0"/>
            </a:endParaRPr>
          </a:p>
          <a:p>
            <a:pPr algn="just"/>
            <a:r>
              <a:rPr lang="fr-FR" sz="1700" b="0" dirty="0" smtClean="0">
                <a:solidFill>
                  <a:schemeClr val="tx2"/>
                </a:solidFill>
                <a:latin typeface="Comic Sans MS" panose="030F0702030302020204" pitchFamily="66" charset="0"/>
              </a:rPr>
              <a:t>SHA-1 </a:t>
            </a:r>
            <a:r>
              <a:rPr lang="fr-FR" sz="1700" b="0" dirty="0">
                <a:solidFill>
                  <a:schemeClr val="tx2"/>
                </a:solidFill>
                <a:latin typeface="Comic Sans MS" panose="030F0702030302020204" pitchFamily="66" charset="0"/>
              </a:rPr>
              <a:t>n'est plus considéré comme sûr contre des adversaires disposant de moyens importants. </a:t>
            </a:r>
            <a:endParaRPr lang="fr-FR" sz="1700" b="0" dirty="0" smtClean="0">
              <a:solidFill>
                <a:schemeClr val="tx2"/>
              </a:solidFill>
              <a:latin typeface="Comic Sans MS" panose="030F0702030302020204" pitchFamily="66" charset="0"/>
            </a:endParaRPr>
          </a:p>
          <a:p>
            <a:pPr algn="just"/>
            <a:r>
              <a:rPr lang="fr-FR" sz="1700" b="0" dirty="0" smtClean="0">
                <a:solidFill>
                  <a:schemeClr val="tx2"/>
                </a:solidFill>
                <a:latin typeface="Comic Sans MS" panose="030F0702030302020204" pitchFamily="66" charset="0"/>
              </a:rPr>
              <a:t>En </a:t>
            </a:r>
            <a:r>
              <a:rPr lang="fr-FR" sz="1700" b="0" dirty="0">
                <a:solidFill>
                  <a:schemeClr val="tx2"/>
                </a:solidFill>
                <a:latin typeface="Comic Sans MS" panose="030F0702030302020204" pitchFamily="66" charset="0"/>
              </a:rPr>
              <a:t>2005, des </a:t>
            </a:r>
            <a:r>
              <a:rPr lang="fr-FR" sz="1700" b="0" dirty="0" err="1">
                <a:solidFill>
                  <a:schemeClr val="tx2"/>
                </a:solidFill>
                <a:latin typeface="Comic Sans MS" panose="030F0702030302020204" pitchFamily="66" charset="0"/>
              </a:rPr>
              <a:t>cryptanalystes</a:t>
            </a:r>
            <a:r>
              <a:rPr lang="fr-FR" sz="1700" b="0" dirty="0">
                <a:solidFill>
                  <a:schemeClr val="tx2"/>
                </a:solidFill>
                <a:latin typeface="Comic Sans MS" panose="030F0702030302020204" pitchFamily="66" charset="0"/>
              </a:rPr>
              <a:t> ont découvert des attaques sur SHA-1, suggérant que l'algorithme pourrait ne plus être suffisamment sûr pour continuer à l'utiliser dans le </a:t>
            </a:r>
            <a:r>
              <a:rPr lang="fr-FR" sz="1700" b="0" dirty="0" smtClean="0">
                <a:solidFill>
                  <a:schemeClr val="tx2"/>
                </a:solidFill>
                <a:latin typeface="Comic Sans MS" panose="030F0702030302020204" pitchFamily="66" charset="0"/>
              </a:rPr>
              <a:t>futur. </a:t>
            </a:r>
          </a:p>
          <a:p>
            <a:pPr algn="just"/>
            <a:r>
              <a:rPr lang="fr-FR" sz="1700" b="0" dirty="0" smtClean="0">
                <a:solidFill>
                  <a:schemeClr val="tx2"/>
                </a:solidFill>
                <a:latin typeface="Comic Sans MS" panose="030F0702030302020204" pitchFamily="66" charset="0"/>
              </a:rPr>
              <a:t>Depuis </a:t>
            </a:r>
            <a:r>
              <a:rPr lang="fr-FR" sz="1700" b="0" dirty="0">
                <a:solidFill>
                  <a:schemeClr val="tx2"/>
                </a:solidFill>
                <a:latin typeface="Comic Sans MS" panose="030F0702030302020204" pitchFamily="66" charset="0"/>
              </a:rPr>
              <a:t>2010, de nombreuses organisations ont recommandé son remplacement par SHA-2 ou SHA-33,4,5. </a:t>
            </a:r>
            <a:r>
              <a:rPr lang="fr-FR" sz="1700" b="0" dirty="0" smtClean="0">
                <a:solidFill>
                  <a:schemeClr val="tx2"/>
                </a:solidFill>
                <a:latin typeface="Comic Sans MS" panose="030F0702030302020204" pitchFamily="66" charset="0"/>
              </a:rPr>
              <a:t>Microsoft, Google </a:t>
            </a:r>
            <a:r>
              <a:rPr lang="fr-FR" sz="1700" b="0" dirty="0">
                <a:solidFill>
                  <a:schemeClr val="tx2"/>
                </a:solidFill>
                <a:latin typeface="Comic Sans MS" panose="030F0702030302020204" pitchFamily="66" charset="0"/>
              </a:rPr>
              <a:t>et </a:t>
            </a:r>
            <a:r>
              <a:rPr lang="fr-FR" sz="1700" b="0" dirty="0" smtClean="0">
                <a:solidFill>
                  <a:schemeClr val="tx2"/>
                </a:solidFill>
                <a:latin typeface="Comic Sans MS" panose="030F0702030302020204" pitchFamily="66" charset="0"/>
              </a:rPr>
              <a:t>Mozilla </a:t>
            </a:r>
            <a:r>
              <a:rPr lang="fr-FR" sz="1700" b="0" dirty="0">
                <a:solidFill>
                  <a:schemeClr val="tx2"/>
                </a:solidFill>
                <a:latin typeface="Comic Sans MS" panose="030F0702030302020204" pitchFamily="66" charset="0"/>
              </a:rPr>
              <a:t>ont annoncé que leurs navigateurs respectifs cesseraient d'accepter les certificats SHA-1 au plus tard en 2017.</a:t>
            </a:r>
            <a:endParaRPr lang="fr-FR" sz="1700" b="0" dirty="0" smtClean="0">
              <a:solidFill>
                <a:schemeClr val="tx2"/>
              </a:solidFill>
              <a:latin typeface="Comic Sans MS" panose="030F0702030302020204" pitchFamily="66" charset="0"/>
            </a:endParaRPr>
          </a:p>
          <a:p>
            <a:pPr marL="0" indent="0" algn="just">
              <a:buNone/>
            </a:pPr>
            <a:r>
              <a:rPr lang="fr-FR" sz="1700" b="0" dirty="0">
                <a:solidFill>
                  <a:schemeClr val="tx2"/>
                </a:solidFill>
                <a:latin typeface="Comic Sans MS" panose="030F0702030302020204" pitchFamily="66" charset="0"/>
              </a:rPr>
              <a:t/>
            </a:r>
            <a:br>
              <a:rPr lang="fr-FR" sz="1700" b="0" dirty="0">
                <a:solidFill>
                  <a:schemeClr val="tx2"/>
                </a:solidFill>
                <a:latin typeface="Comic Sans MS" panose="030F0702030302020204" pitchFamily="66" charset="0"/>
              </a:rPr>
            </a:br>
            <a:endParaRPr lang="fr-FR" sz="1700" b="0"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smtClean="0">
                <a:latin typeface="Constantia" pitchFamily="18" charset="0"/>
              </a:rPr>
              <a:t>Fonction de hachage  SH1</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2797749265"/>
      </p:ext>
    </p:extLst>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82723"/>
            <a:ext cx="9144000" cy="5559425"/>
          </a:xfrm>
        </p:spPr>
        <p:txBody>
          <a:bodyPr/>
          <a:lstStyle/>
          <a:p>
            <a:pPr marL="0" indent="0" algn="just">
              <a:buNone/>
            </a:pPr>
            <a:endParaRPr lang="fr-FR" sz="2400" b="0" dirty="0">
              <a:solidFill>
                <a:schemeClr val="tx2"/>
              </a:solidFill>
              <a:latin typeface="Comic Sans MS" panose="030F0702030302020204" pitchFamily="66" charset="0"/>
            </a:endParaRPr>
          </a:p>
          <a:p>
            <a:pPr marL="0" indent="0" algn="just">
              <a:buNone/>
            </a:pPr>
            <a:r>
              <a:rPr lang="fr-FR" sz="3200" dirty="0">
                <a:solidFill>
                  <a:schemeClr val="tx2"/>
                </a:solidFill>
                <a:latin typeface="Comic Sans MS" panose="030F0702030302020204" pitchFamily="66" charset="0"/>
              </a:rPr>
              <a:t>La collision : </a:t>
            </a:r>
            <a:endParaRPr lang="fr-FR" sz="3200" dirty="0" smtClean="0">
              <a:solidFill>
                <a:schemeClr val="tx2"/>
              </a:solidFill>
              <a:latin typeface="Comic Sans MS" panose="030F0702030302020204" pitchFamily="66" charset="0"/>
            </a:endParaRPr>
          </a:p>
          <a:p>
            <a:pPr marL="0" indent="0" algn="just">
              <a:buNone/>
            </a:pPr>
            <a:r>
              <a:rPr lang="fr-FR" sz="3200" b="0" dirty="0" smtClean="0">
                <a:solidFill>
                  <a:schemeClr val="tx2"/>
                </a:solidFill>
                <a:latin typeface="Comic Sans MS" panose="030F0702030302020204" pitchFamily="66" charset="0"/>
              </a:rPr>
              <a:t>une </a:t>
            </a:r>
            <a:r>
              <a:rPr lang="fr-FR" sz="3200" b="0" dirty="0">
                <a:solidFill>
                  <a:schemeClr val="tx2"/>
                </a:solidFill>
                <a:latin typeface="Comic Sans MS" panose="030F0702030302020204" pitchFamily="66" charset="0"/>
              </a:rPr>
              <a:t>collision se produit lorsque 2 fichiers différents produisent le même condensat. Dans ce cas il est alors possible de substituer un fichier à un autre. Dans notre secteur on pourrait dès lors imaginer remplacer un certificat officiel par un autre produisant les même valeurs de </a:t>
            </a:r>
            <a:r>
              <a:rPr lang="fr-FR" sz="3200" b="0" dirty="0" smtClean="0">
                <a:solidFill>
                  <a:schemeClr val="tx2"/>
                </a:solidFill>
                <a:latin typeface="Comic Sans MS" panose="030F0702030302020204" pitchFamily="66" charset="0"/>
              </a:rPr>
              <a:t>hash.</a:t>
            </a:r>
          </a:p>
          <a:p>
            <a:pPr marL="0" indent="0" algn="just">
              <a:buNone/>
            </a:pPr>
            <a:endParaRPr lang="fr-FR" sz="3200" b="0" dirty="0">
              <a:solidFill>
                <a:schemeClr val="tx2"/>
              </a:solidFill>
              <a:latin typeface="Comic Sans MS" panose="030F0702030302020204" pitchFamily="66" charset="0"/>
            </a:endParaRPr>
          </a:p>
          <a:p>
            <a:pPr marL="0" indent="0" algn="just">
              <a:buNone/>
            </a:pPr>
            <a:endParaRPr lang="fr-FR" sz="2400" b="0"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Les attaques hash</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3817572214"/>
      </p:ext>
    </p:extLst>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19</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18/09/2021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Rectangle 5"/>
          <p:cNvSpPr/>
          <p:nvPr/>
        </p:nvSpPr>
        <p:spPr>
          <a:xfrm>
            <a:off x="104814" y="1628800"/>
            <a:ext cx="9086771" cy="3108543"/>
          </a:xfrm>
          <a:prstGeom prst="rect">
            <a:avLst/>
          </a:prstGeom>
        </p:spPr>
        <p:txBody>
          <a:bodyPr wrap="square">
            <a:spAutoFit/>
          </a:bodyPr>
          <a:lstStyle/>
          <a:p>
            <a:pPr algn="just">
              <a:buFont typeface="Wingdings" pitchFamily="2" charset="2"/>
              <a:buChar char="§"/>
            </a:pPr>
            <a:r>
              <a:rPr lang="fr-FR" sz="2800" dirty="0">
                <a:solidFill>
                  <a:schemeClr val="tx2"/>
                </a:solidFill>
                <a:latin typeface="Constantia" pitchFamily="18" charset="0"/>
              </a:rPr>
              <a:t>L’augmentation phénoménale des quantités de données traitées dans les réseaux mondiaux et locaux ne cesse de soulever des questions comme : avec quelle rapidité peut-on accéder à ces grands volumes de données et dans quelle mesure la sécurité de ce transfert de données est-elle garantie ? C’est ici qu’intervient la fonction de hachage, avec d’autres technologies de </a:t>
            </a:r>
            <a:r>
              <a:rPr lang="fr-FR" sz="2800" dirty="0" smtClean="0">
                <a:solidFill>
                  <a:schemeClr val="tx2"/>
                </a:solidFill>
                <a:latin typeface="Constantia" pitchFamily="18" charset="0"/>
              </a:rPr>
              <a:t>sécurité.</a:t>
            </a:r>
            <a:endParaRPr lang="fr-FR" sz="2800" dirty="0">
              <a:solidFill>
                <a:schemeClr val="tx2"/>
              </a:solidFill>
              <a:latin typeface="Constantia" pitchFamily="18" charset="0"/>
            </a:endParaRP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Introduction </a:t>
            </a:r>
            <a:endParaRPr lang="fr-FR" sz="2800" b="1" dirty="0">
              <a:solidFill>
                <a:schemeClr val="bg1"/>
              </a:solidFill>
              <a:latin typeface="Constantia" pitchFamily="18" charset="0"/>
            </a:endParaRPr>
          </a:p>
        </p:txBody>
      </p:sp>
    </p:spTree>
    <p:extLst>
      <p:ext uri="{BB962C8B-B14F-4D97-AF65-F5344CB8AC3E}">
        <p14:creationId xmlns:p14="http://schemas.microsoft.com/office/powerpoint/2010/main" val="3334395010"/>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Rectangle 5"/>
          <p:cNvSpPr/>
          <p:nvPr/>
        </p:nvSpPr>
        <p:spPr>
          <a:xfrm>
            <a:off x="0" y="928945"/>
            <a:ext cx="9086771" cy="5262979"/>
          </a:xfrm>
          <a:prstGeom prst="rect">
            <a:avLst/>
          </a:prstGeom>
        </p:spPr>
        <p:txBody>
          <a:bodyPr wrap="square">
            <a:spAutoFit/>
          </a:bodyPr>
          <a:lstStyle/>
          <a:p>
            <a:pPr algn="just"/>
            <a:r>
              <a:rPr lang="fr-FR" sz="2800" b="1" dirty="0" smtClean="0">
                <a:solidFill>
                  <a:schemeClr val="tx2"/>
                </a:solidFill>
                <a:latin typeface="Comic Sans MS" panose="030F0702030302020204" pitchFamily="66" charset="0"/>
              </a:rPr>
              <a:t>Hachage :</a:t>
            </a:r>
            <a:r>
              <a:rPr lang="fr-FR" sz="2800" dirty="0" smtClean="0">
                <a:solidFill>
                  <a:schemeClr val="tx2"/>
                </a:solidFill>
                <a:latin typeface="Comic Sans MS" panose="030F0702030302020204" pitchFamily="66" charset="0"/>
              </a:rPr>
              <a:t> Opération </a:t>
            </a:r>
            <a:r>
              <a:rPr lang="fr-FR" sz="2800" dirty="0">
                <a:solidFill>
                  <a:schemeClr val="tx2"/>
                </a:solidFill>
                <a:latin typeface="Comic Sans MS" panose="030F0702030302020204" pitchFamily="66" charset="0"/>
              </a:rPr>
              <a:t>qui consiste à </a:t>
            </a:r>
            <a:r>
              <a:rPr lang="fr-FR" sz="2800" dirty="0">
                <a:solidFill>
                  <a:schemeClr val="tx2"/>
                </a:solidFill>
                <a:latin typeface="Comic Sans MS" panose="030F0702030302020204" pitchFamily="66" charset="0"/>
                <a:hlinkClick r:id="rId2" tooltip="appliquer"/>
              </a:rPr>
              <a:t>appliquer</a:t>
            </a:r>
            <a:r>
              <a:rPr lang="fr-FR" sz="2800" dirty="0">
                <a:solidFill>
                  <a:schemeClr val="tx2"/>
                </a:solidFill>
                <a:latin typeface="Comic Sans MS" panose="030F0702030302020204" pitchFamily="66" charset="0"/>
              </a:rPr>
              <a:t> une </a:t>
            </a:r>
            <a:r>
              <a:rPr lang="fr-FR" sz="2800" dirty="0">
                <a:solidFill>
                  <a:schemeClr val="tx2"/>
                </a:solidFill>
                <a:latin typeface="Comic Sans MS" panose="030F0702030302020204" pitchFamily="66" charset="0"/>
                <a:hlinkClick r:id="rId3" tooltip="fonction"/>
              </a:rPr>
              <a:t>fonction</a:t>
            </a:r>
            <a:r>
              <a:rPr lang="fr-FR" sz="2800" dirty="0">
                <a:solidFill>
                  <a:schemeClr val="tx2"/>
                </a:solidFill>
                <a:latin typeface="Comic Sans MS" panose="030F0702030302020204" pitchFamily="66" charset="0"/>
              </a:rPr>
              <a:t> </a:t>
            </a:r>
            <a:r>
              <a:rPr lang="fr-FR" sz="2800" dirty="0">
                <a:solidFill>
                  <a:schemeClr val="tx2"/>
                </a:solidFill>
                <a:latin typeface="Comic Sans MS" panose="030F0702030302020204" pitchFamily="66" charset="0"/>
                <a:hlinkClick r:id="rId4" tooltip="mathématique"/>
              </a:rPr>
              <a:t>mathématique</a:t>
            </a:r>
            <a:r>
              <a:rPr lang="fr-FR" sz="2800" dirty="0">
                <a:solidFill>
                  <a:schemeClr val="tx2"/>
                </a:solidFill>
                <a:latin typeface="Comic Sans MS" panose="030F0702030302020204" pitchFamily="66" charset="0"/>
              </a:rPr>
              <a:t> permettant de </a:t>
            </a:r>
            <a:r>
              <a:rPr lang="fr-FR" sz="2800" dirty="0">
                <a:solidFill>
                  <a:schemeClr val="tx2"/>
                </a:solidFill>
                <a:latin typeface="Comic Sans MS" panose="030F0702030302020204" pitchFamily="66" charset="0"/>
                <a:hlinkClick r:id="rId5" tooltip="créer"/>
              </a:rPr>
              <a:t>créer</a:t>
            </a:r>
            <a:r>
              <a:rPr lang="fr-FR" sz="2800" dirty="0">
                <a:solidFill>
                  <a:schemeClr val="tx2"/>
                </a:solidFill>
                <a:latin typeface="Comic Sans MS" panose="030F0702030302020204" pitchFamily="66" charset="0"/>
              </a:rPr>
              <a:t> l’</a:t>
            </a:r>
            <a:r>
              <a:rPr lang="fr-FR" sz="2800" dirty="0">
                <a:solidFill>
                  <a:schemeClr val="tx2"/>
                </a:solidFill>
                <a:latin typeface="Comic Sans MS" panose="030F0702030302020204" pitchFamily="66" charset="0"/>
                <a:hlinkClick r:id="rId6" tooltip="empreinte"/>
              </a:rPr>
              <a:t>empreinte</a:t>
            </a:r>
            <a:r>
              <a:rPr lang="fr-FR" sz="2800" dirty="0">
                <a:solidFill>
                  <a:schemeClr val="tx2"/>
                </a:solidFill>
                <a:latin typeface="Comic Sans MS" panose="030F0702030302020204" pitchFamily="66" charset="0"/>
              </a:rPr>
              <a:t> ou </a:t>
            </a:r>
            <a:r>
              <a:rPr lang="fr-FR" sz="2800" dirty="0">
                <a:solidFill>
                  <a:schemeClr val="tx2"/>
                </a:solidFill>
                <a:latin typeface="Comic Sans MS" panose="030F0702030302020204" pitchFamily="66" charset="0"/>
                <a:hlinkClick r:id="rId7" tooltip="signature"/>
              </a:rPr>
              <a:t>signature</a:t>
            </a:r>
            <a:r>
              <a:rPr lang="fr-FR" sz="2800" dirty="0">
                <a:solidFill>
                  <a:schemeClr val="tx2"/>
                </a:solidFill>
                <a:latin typeface="Comic Sans MS" panose="030F0702030302020204" pitchFamily="66" charset="0"/>
              </a:rPr>
              <a:t> </a:t>
            </a:r>
            <a:r>
              <a:rPr lang="fr-FR" sz="2800" dirty="0">
                <a:solidFill>
                  <a:schemeClr val="tx2"/>
                </a:solidFill>
                <a:latin typeface="Comic Sans MS" panose="030F0702030302020204" pitchFamily="66" charset="0"/>
                <a:hlinkClick r:id="rId8" tooltip="numérique"/>
              </a:rPr>
              <a:t>numérique</a:t>
            </a:r>
            <a:r>
              <a:rPr lang="fr-FR" sz="2800" dirty="0">
                <a:solidFill>
                  <a:schemeClr val="tx2"/>
                </a:solidFill>
                <a:latin typeface="Comic Sans MS" panose="030F0702030302020204" pitchFamily="66" charset="0"/>
              </a:rPr>
              <a:t> d’un </a:t>
            </a:r>
            <a:r>
              <a:rPr lang="fr-FR" sz="2800" dirty="0">
                <a:solidFill>
                  <a:schemeClr val="tx2"/>
                </a:solidFill>
                <a:latin typeface="Comic Sans MS" panose="030F0702030302020204" pitchFamily="66" charset="0"/>
                <a:hlinkClick r:id="rId9" tooltip="message"/>
              </a:rPr>
              <a:t>message</a:t>
            </a:r>
            <a:r>
              <a:rPr lang="fr-FR" sz="2800" dirty="0">
                <a:solidFill>
                  <a:schemeClr val="tx2"/>
                </a:solidFill>
                <a:latin typeface="Comic Sans MS" panose="030F0702030302020204" pitchFamily="66" charset="0"/>
              </a:rPr>
              <a:t> (d’un </a:t>
            </a:r>
            <a:r>
              <a:rPr lang="fr-FR" sz="2800" dirty="0">
                <a:solidFill>
                  <a:schemeClr val="tx2"/>
                </a:solidFill>
                <a:latin typeface="Comic Sans MS" panose="030F0702030302020204" pitchFamily="66" charset="0"/>
                <a:hlinkClick r:id="rId10" tooltip="bloc"/>
              </a:rPr>
              <a:t>bloc</a:t>
            </a:r>
            <a:r>
              <a:rPr lang="fr-FR" sz="2800" dirty="0">
                <a:solidFill>
                  <a:schemeClr val="tx2"/>
                </a:solidFill>
                <a:latin typeface="Comic Sans MS" panose="030F0702030302020204" pitchFamily="66" charset="0"/>
              </a:rPr>
              <a:t> de </a:t>
            </a:r>
            <a:r>
              <a:rPr lang="fr-FR" sz="2800" dirty="0">
                <a:solidFill>
                  <a:schemeClr val="tx2"/>
                </a:solidFill>
                <a:latin typeface="Comic Sans MS" panose="030F0702030302020204" pitchFamily="66" charset="0"/>
                <a:hlinkClick r:id="rId11" tooltip="donnée"/>
              </a:rPr>
              <a:t>données</a:t>
            </a:r>
            <a:r>
              <a:rPr lang="fr-FR" sz="2800" dirty="0">
                <a:solidFill>
                  <a:schemeClr val="tx2"/>
                </a:solidFill>
                <a:latin typeface="Comic Sans MS" panose="030F0702030302020204" pitchFamily="66" charset="0"/>
              </a:rPr>
              <a:t>), transformant le message de </a:t>
            </a:r>
            <a:r>
              <a:rPr lang="fr-FR" sz="2800" dirty="0">
                <a:solidFill>
                  <a:schemeClr val="tx2"/>
                </a:solidFill>
                <a:latin typeface="Comic Sans MS" panose="030F0702030302020204" pitchFamily="66" charset="0"/>
                <a:hlinkClick r:id="rId12" tooltip="taille"/>
              </a:rPr>
              <a:t>taille</a:t>
            </a:r>
            <a:r>
              <a:rPr lang="fr-FR" sz="2800" dirty="0">
                <a:solidFill>
                  <a:schemeClr val="tx2"/>
                </a:solidFill>
                <a:latin typeface="Comic Sans MS" panose="030F0702030302020204" pitchFamily="66" charset="0"/>
              </a:rPr>
              <a:t> </a:t>
            </a:r>
            <a:r>
              <a:rPr lang="fr-FR" sz="2800" dirty="0">
                <a:solidFill>
                  <a:schemeClr val="tx2"/>
                </a:solidFill>
                <a:latin typeface="Comic Sans MS" panose="030F0702030302020204" pitchFamily="66" charset="0"/>
                <a:hlinkClick r:id="rId13" tooltip="variable"/>
              </a:rPr>
              <a:t>variable</a:t>
            </a:r>
            <a:r>
              <a:rPr lang="fr-FR" sz="2800" dirty="0">
                <a:solidFill>
                  <a:schemeClr val="tx2"/>
                </a:solidFill>
                <a:latin typeface="Comic Sans MS" panose="030F0702030302020204" pitchFamily="66" charset="0"/>
              </a:rPr>
              <a:t> en un </a:t>
            </a:r>
            <a:r>
              <a:rPr lang="fr-FR" sz="2800" dirty="0">
                <a:solidFill>
                  <a:schemeClr val="tx2"/>
                </a:solidFill>
                <a:latin typeface="Comic Sans MS" panose="030F0702030302020204" pitchFamily="66" charset="0"/>
                <a:hlinkClick r:id="rId14" tooltip="code"/>
              </a:rPr>
              <a:t>code</a:t>
            </a:r>
            <a:r>
              <a:rPr lang="fr-FR" sz="2800" dirty="0">
                <a:solidFill>
                  <a:schemeClr val="tx2"/>
                </a:solidFill>
                <a:latin typeface="Comic Sans MS" panose="030F0702030302020204" pitchFamily="66" charset="0"/>
              </a:rPr>
              <a:t> de taille </a:t>
            </a:r>
            <a:r>
              <a:rPr lang="fr-FR" sz="2800" dirty="0">
                <a:solidFill>
                  <a:schemeClr val="tx2"/>
                </a:solidFill>
                <a:latin typeface="Comic Sans MS" panose="030F0702030302020204" pitchFamily="66" charset="0"/>
                <a:hlinkClick r:id="rId15" tooltip="fixe"/>
              </a:rPr>
              <a:t>fixe</a:t>
            </a:r>
            <a:r>
              <a:rPr lang="fr-FR" sz="2800" dirty="0">
                <a:solidFill>
                  <a:schemeClr val="tx2"/>
                </a:solidFill>
                <a:latin typeface="Comic Sans MS" panose="030F0702030302020204" pitchFamily="66" charset="0"/>
              </a:rPr>
              <a:t>, en vue de son </a:t>
            </a:r>
            <a:r>
              <a:rPr lang="fr-FR" sz="2800" dirty="0">
                <a:solidFill>
                  <a:schemeClr val="tx2"/>
                </a:solidFill>
                <a:latin typeface="Comic Sans MS" panose="030F0702030302020204" pitchFamily="66" charset="0"/>
                <a:hlinkClick r:id="rId16" tooltip="authentification"/>
              </a:rPr>
              <a:t>authentification</a:t>
            </a:r>
            <a:r>
              <a:rPr lang="fr-FR" sz="2800" dirty="0">
                <a:solidFill>
                  <a:schemeClr val="tx2"/>
                </a:solidFill>
                <a:latin typeface="Comic Sans MS" panose="030F0702030302020204" pitchFamily="66" charset="0"/>
              </a:rPr>
              <a:t> ou de son </a:t>
            </a:r>
            <a:r>
              <a:rPr lang="fr-FR" sz="2800" dirty="0">
                <a:solidFill>
                  <a:schemeClr val="tx2"/>
                </a:solidFill>
                <a:latin typeface="Comic Sans MS" panose="030F0702030302020204" pitchFamily="66" charset="0"/>
                <a:hlinkClick r:id="rId17" tooltip="stockage"/>
              </a:rPr>
              <a:t>stockage</a:t>
            </a:r>
            <a:r>
              <a:rPr lang="fr-FR" sz="2800" dirty="0" smtClean="0">
                <a:solidFill>
                  <a:schemeClr val="tx2"/>
                </a:solidFill>
                <a:latin typeface="Comic Sans MS" panose="030F0702030302020204" pitchFamily="66" charset="0"/>
              </a:rPr>
              <a:t>.</a:t>
            </a:r>
          </a:p>
          <a:p>
            <a:pPr algn="just"/>
            <a:endParaRPr lang="fr-FR" sz="2800" dirty="0" smtClean="0">
              <a:solidFill>
                <a:schemeClr val="tx2"/>
              </a:solidFill>
              <a:latin typeface="Comic Sans MS" panose="030F0702030302020204" pitchFamily="66" charset="0"/>
            </a:endParaRPr>
          </a:p>
          <a:p>
            <a:pPr algn="just"/>
            <a:r>
              <a:rPr lang="fr-FR" sz="2800" b="1" i="1" dirty="0" smtClean="0">
                <a:solidFill>
                  <a:schemeClr val="tx2"/>
                </a:solidFill>
                <a:latin typeface="Comic Sans MS" panose="030F0702030302020204" pitchFamily="66" charset="0"/>
              </a:rPr>
              <a:t>Hachage</a:t>
            </a:r>
            <a:r>
              <a:rPr lang="fr-FR" sz="2800" i="1" dirty="0">
                <a:solidFill>
                  <a:schemeClr val="tx2"/>
                </a:solidFill>
                <a:latin typeface="Comic Sans MS" panose="030F0702030302020204" pitchFamily="66" charset="0"/>
              </a:rPr>
              <a:t> : Mécanisme permettant de calculer l’adresse physique d’une donnée à partir de la valeur clé.</a:t>
            </a:r>
            <a:r>
              <a:rPr lang="fr-FR" sz="2800" dirty="0">
                <a:solidFill>
                  <a:schemeClr val="tx2"/>
                </a:solidFill>
                <a:latin typeface="Comic Sans MS" panose="030F0702030302020204" pitchFamily="66" charset="0"/>
              </a:rPr>
              <a:t> </a:t>
            </a:r>
            <a:endParaRPr lang="fr-FR" sz="2800" dirty="0" smtClean="0">
              <a:solidFill>
                <a:schemeClr val="tx2"/>
              </a:solidFill>
              <a:latin typeface="Comic Sans MS" panose="030F0702030302020204" pitchFamily="66" charset="0"/>
            </a:endParaRPr>
          </a:p>
          <a:p>
            <a:pPr algn="just"/>
            <a:r>
              <a:rPr lang="fr-FR" sz="2800" i="1" dirty="0" smtClean="0">
                <a:solidFill>
                  <a:schemeClr val="tx2"/>
                </a:solidFill>
                <a:latin typeface="Comic Sans MS" panose="030F0702030302020204" pitchFamily="66" charset="0"/>
              </a:rPr>
              <a:t>Le</a:t>
            </a:r>
            <a:r>
              <a:rPr lang="fr-FR" sz="2800" i="1" dirty="0">
                <a:solidFill>
                  <a:schemeClr val="tx2"/>
                </a:solidFill>
                <a:latin typeface="Comic Sans MS" panose="030F0702030302020204" pitchFamily="66" charset="0"/>
              </a:rPr>
              <a:t> </a:t>
            </a:r>
            <a:r>
              <a:rPr lang="fr-FR" sz="2800" b="1" i="1" dirty="0">
                <a:solidFill>
                  <a:schemeClr val="tx2"/>
                </a:solidFill>
                <a:latin typeface="Comic Sans MS" panose="030F0702030302020204" pitchFamily="66" charset="0"/>
              </a:rPr>
              <a:t>hachage</a:t>
            </a:r>
            <a:r>
              <a:rPr lang="fr-FR" sz="2800" i="1" dirty="0">
                <a:solidFill>
                  <a:schemeClr val="tx2"/>
                </a:solidFill>
                <a:latin typeface="Comic Sans MS" panose="030F0702030302020204" pitchFamily="66" charset="0"/>
              </a:rPr>
              <a:t> est notamment utilisé pour la signature numérique et l’adressage dispersé</a:t>
            </a:r>
            <a:r>
              <a:rPr lang="fr-FR" sz="2800" i="1" dirty="0" smtClean="0">
                <a:solidFill>
                  <a:schemeClr val="tx2"/>
                </a:solidFill>
                <a:latin typeface="Comic Sans MS" panose="030F0702030302020204" pitchFamily="66" charset="0"/>
              </a:rPr>
              <a:t>.</a:t>
            </a:r>
            <a:endParaRPr lang="fr-FR" sz="2800" dirty="0">
              <a:solidFill>
                <a:schemeClr val="tx2"/>
              </a:solidFill>
              <a:latin typeface="Comic Sans MS" panose="030F0702030302020204" pitchFamily="66" charset="0"/>
            </a:endParaRP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Introduction </a:t>
            </a:r>
            <a:endParaRPr lang="fr-FR" sz="2800" b="1" dirty="0">
              <a:solidFill>
                <a:schemeClr val="bg1"/>
              </a:solidFill>
              <a:latin typeface="Constantia" pitchFamily="18" charset="0"/>
            </a:endParaRPr>
          </a:p>
        </p:txBody>
      </p:sp>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Rectangle 5"/>
          <p:cNvSpPr/>
          <p:nvPr/>
        </p:nvSpPr>
        <p:spPr>
          <a:xfrm>
            <a:off x="0" y="928945"/>
            <a:ext cx="9086771" cy="6001643"/>
          </a:xfrm>
          <a:prstGeom prst="rect">
            <a:avLst/>
          </a:prstGeom>
        </p:spPr>
        <p:txBody>
          <a:bodyPr wrap="square">
            <a:spAutoFit/>
          </a:bodyPr>
          <a:lstStyle/>
          <a:p>
            <a:pPr algn="just"/>
            <a:r>
              <a:rPr lang="fr-FR" sz="2400" dirty="0">
                <a:solidFill>
                  <a:schemeClr val="tx2"/>
                </a:solidFill>
                <a:latin typeface="Comic Sans MS" panose="030F0702030302020204" pitchFamily="66" charset="0"/>
              </a:rPr>
              <a:t>Le terme anglais « hash » signifie « hacher ». Dans le cadre de ce processus, les données sont donc « </a:t>
            </a:r>
            <a:r>
              <a:rPr lang="fr-FR" sz="2400" b="1" dirty="0">
                <a:solidFill>
                  <a:schemeClr val="tx2"/>
                </a:solidFill>
                <a:latin typeface="Comic Sans MS" panose="030F0702030302020204" pitchFamily="66" charset="0"/>
              </a:rPr>
              <a:t>hachées</a:t>
            </a:r>
            <a:r>
              <a:rPr lang="fr-FR" sz="2400" dirty="0">
                <a:solidFill>
                  <a:schemeClr val="tx2"/>
                </a:solidFill>
                <a:latin typeface="Comic Sans MS" panose="030F0702030302020204" pitchFamily="66" charset="0"/>
              </a:rPr>
              <a:t> » par la fonction de hachage avant d’être ramenées à une </a:t>
            </a:r>
            <a:r>
              <a:rPr lang="fr-FR" sz="2400" b="1" dirty="0">
                <a:solidFill>
                  <a:schemeClr val="tx2"/>
                </a:solidFill>
                <a:latin typeface="Comic Sans MS" panose="030F0702030302020204" pitchFamily="66" charset="0"/>
              </a:rPr>
              <a:t>longueur uniforme</a:t>
            </a:r>
            <a:r>
              <a:rPr lang="fr-FR" sz="2400" dirty="0">
                <a:solidFill>
                  <a:schemeClr val="tx2"/>
                </a:solidFill>
                <a:latin typeface="Comic Sans MS" panose="030F0702030302020204" pitchFamily="66" charset="0"/>
              </a:rPr>
              <a:t>, quelle que soit la taille de la valeur initiale. Cette fonction est utilisée dans de très nombreux domaines des technologies de l’information tels que :</a:t>
            </a:r>
          </a:p>
          <a:p>
            <a:pPr marL="342900" indent="-342900" algn="just">
              <a:buFont typeface="Arial" panose="020B0604020202020204" pitchFamily="34" charset="0"/>
              <a:buChar char="•"/>
            </a:pPr>
            <a:r>
              <a:rPr lang="fr-FR" sz="2400" dirty="0">
                <a:solidFill>
                  <a:schemeClr val="tx2"/>
                </a:solidFill>
                <a:latin typeface="Comic Sans MS" panose="030F0702030302020204" pitchFamily="66" charset="0"/>
              </a:rPr>
              <a:t>La communication cryptée entre le serveur web et le navigateur ainsi que la génération d’identifiants de session pour les applications web et la mise en cache de données (</a:t>
            </a:r>
            <a:r>
              <a:rPr lang="fr-FR" sz="2400" dirty="0" err="1">
                <a:solidFill>
                  <a:schemeClr val="tx2"/>
                </a:solidFill>
                <a:latin typeface="Comic Sans MS" panose="030F0702030302020204" pitchFamily="66" charset="0"/>
              </a:rPr>
              <a:t>caching</a:t>
            </a:r>
            <a:r>
              <a:rPr lang="fr-FR" sz="2400" dirty="0">
                <a:solidFill>
                  <a:schemeClr val="tx2"/>
                </a:solidFill>
                <a:latin typeface="Comic Sans MS" panose="030F0702030302020204" pitchFamily="66" charset="0"/>
              </a:rPr>
              <a:t>) </a:t>
            </a:r>
          </a:p>
          <a:p>
            <a:pPr marL="342900" indent="-342900" algn="just">
              <a:buFont typeface="Arial" panose="020B0604020202020204" pitchFamily="34" charset="0"/>
              <a:buChar char="•"/>
            </a:pPr>
            <a:r>
              <a:rPr lang="fr-FR" sz="2400" dirty="0">
                <a:solidFill>
                  <a:schemeClr val="tx2"/>
                </a:solidFill>
                <a:latin typeface="Comic Sans MS" panose="030F0702030302020204" pitchFamily="66" charset="0"/>
              </a:rPr>
              <a:t>La protection des données sensibles comme les mots de passe, les analyses web, les moyens de paiement </a:t>
            </a:r>
          </a:p>
          <a:p>
            <a:pPr marL="342900" indent="-342900" algn="just">
              <a:buFont typeface="Arial" panose="020B0604020202020204" pitchFamily="34" charset="0"/>
              <a:buChar char="•"/>
            </a:pPr>
            <a:r>
              <a:rPr lang="fr-FR" sz="2400" dirty="0">
                <a:solidFill>
                  <a:schemeClr val="tx2"/>
                </a:solidFill>
                <a:latin typeface="Comic Sans MS" panose="030F0702030302020204" pitchFamily="66" charset="0"/>
              </a:rPr>
              <a:t>La signature des </a:t>
            </a:r>
            <a:r>
              <a:rPr lang="fr-FR" sz="2400" dirty="0" smtClean="0">
                <a:solidFill>
                  <a:schemeClr val="tx2"/>
                </a:solidFill>
                <a:latin typeface="Comic Sans MS" panose="030F0702030302020204" pitchFamily="66" charset="0"/>
              </a:rPr>
              <a:t>messages.</a:t>
            </a:r>
            <a:r>
              <a:rPr lang="fr-FR" sz="2400" dirty="0">
                <a:solidFill>
                  <a:schemeClr val="tx2"/>
                </a:solidFill>
                <a:latin typeface="Comic Sans MS" panose="030F0702030302020204" pitchFamily="66" charset="0"/>
              </a:rPr>
              <a:t> </a:t>
            </a:r>
          </a:p>
          <a:p>
            <a:pPr marL="342900" indent="-342900" algn="just">
              <a:buFont typeface="Arial" panose="020B0604020202020204" pitchFamily="34" charset="0"/>
              <a:buChar char="•"/>
            </a:pPr>
            <a:r>
              <a:rPr lang="fr-FR" sz="2400" dirty="0">
                <a:solidFill>
                  <a:schemeClr val="tx2"/>
                </a:solidFill>
                <a:latin typeface="Comic Sans MS" panose="030F0702030302020204" pitchFamily="66" charset="0"/>
              </a:rPr>
              <a:t>La détection d’ensembles de données similaires ou identiques par les fonctionnalités de </a:t>
            </a:r>
            <a:r>
              <a:rPr lang="fr-FR" sz="2400" dirty="0" smtClean="0">
                <a:solidFill>
                  <a:schemeClr val="tx2"/>
                </a:solidFill>
                <a:latin typeface="Comic Sans MS" panose="030F0702030302020204" pitchFamily="66" charset="0"/>
              </a:rPr>
              <a:t>recherche.</a:t>
            </a:r>
            <a:endParaRPr lang="fr-FR" sz="2400" dirty="0">
              <a:solidFill>
                <a:schemeClr val="tx2"/>
              </a:solidFill>
              <a:latin typeface="Comic Sans MS" panose="030F0702030302020204" pitchFamily="66" charset="0"/>
            </a:endParaRPr>
          </a:p>
          <a:p>
            <a:pPr algn="just">
              <a:buFont typeface="Wingdings" pitchFamily="2" charset="2"/>
              <a:buChar char="§"/>
            </a:pPr>
            <a:endParaRPr lang="fr-FR" sz="2400" dirty="0">
              <a:solidFill>
                <a:schemeClr val="tx2"/>
              </a:solidFill>
              <a:latin typeface="Constantia" pitchFamily="18" charset="0"/>
            </a:endParaRPr>
          </a:p>
        </p:txBody>
      </p:sp>
      <p:sp>
        <p:nvSpPr>
          <p:cNvPr id="7"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Qu’est-ce qu’une fonction de hachage (hash </a:t>
            </a:r>
            <a:r>
              <a:rPr lang="fr-FR" sz="2400" b="1" dirty="0" err="1">
                <a:latin typeface="Constantia" pitchFamily="18" charset="0"/>
              </a:rPr>
              <a:t>function</a:t>
            </a:r>
            <a:r>
              <a:rPr lang="fr-FR" sz="2400" b="1" dirty="0">
                <a:latin typeface="Constantia" pitchFamily="18" charset="0"/>
              </a:rPr>
              <a:t>)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610273983"/>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sz="3200" dirty="0">
                <a:solidFill>
                  <a:schemeClr val="tx2"/>
                </a:solidFill>
                <a:latin typeface="Comic Sans MS" panose="030F0702030302020204" pitchFamily="66" charset="0"/>
              </a:rPr>
              <a:t>Fonction de hachage : </a:t>
            </a:r>
            <a:endParaRPr lang="fr-FR" sz="3200" dirty="0" smtClean="0">
              <a:solidFill>
                <a:schemeClr val="tx2"/>
              </a:solidFill>
              <a:latin typeface="Comic Sans MS" panose="030F0702030302020204" pitchFamily="66" charset="0"/>
            </a:endParaRPr>
          </a:p>
          <a:p>
            <a:pPr marL="0" indent="0" algn="just">
              <a:buNone/>
            </a:pPr>
            <a:r>
              <a:rPr lang="fr-FR" sz="2000" b="0" dirty="0" smtClean="0">
                <a:solidFill>
                  <a:schemeClr val="tx2"/>
                </a:solidFill>
                <a:latin typeface="Comic Sans MS" panose="030F0702030302020204" pitchFamily="66" charset="0"/>
              </a:rPr>
              <a:t>la </a:t>
            </a:r>
            <a:r>
              <a:rPr lang="fr-FR" sz="2000" b="0" dirty="0">
                <a:solidFill>
                  <a:schemeClr val="tx2"/>
                </a:solidFill>
                <a:latin typeface="Comic Sans MS" panose="030F0702030302020204" pitchFamily="66" charset="0"/>
              </a:rPr>
              <a:t>fonction de hachage convertit des séquences de caractères de différentes longueurs </a:t>
            </a:r>
            <a:r>
              <a:rPr lang="fr-FR" sz="2000" b="0" dirty="0" smtClean="0">
                <a:solidFill>
                  <a:schemeClr val="tx2"/>
                </a:solidFill>
                <a:latin typeface="Comic Sans MS" panose="030F0702030302020204" pitchFamily="66" charset="0"/>
              </a:rPr>
              <a:t>en </a:t>
            </a:r>
            <a:r>
              <a:rPr lang="fr-FR" sz="2000" b="0" dirty="0">
                <a:solidFill>
                  <a:schemeClr val="tx2"/>
                </a:solidFill>
                <a:latin typeface="Comic Sans MS" panose="030F0702030302020204" pitchFamily="66" charset="0"/>
              </a:rPr>
              <a:t>séquences de même longueur</a:t>
            </a:r>
            <a:r>
              <a:rPr lang="fr-FR" sz="2000" b="0" dirty="0" smtClean="0">
                <a:solidFill>
                  <a:schemeClr val="tx2"/>
                </a:solidFill>
                <a:latin typeface="Comic Sans MS" panose="030F0702030302020204" pitchFamily="66" charset="0"/>
              </a:rPr>
              <a:t>.</a:t>
            </a:r>
          </a:p>
          <a:p>
            <a:pPr marL="0" indent="0" algn="just">
              <a:buNone/>
            </a:pPr>
            <a:endParaRPr lang="fr-FR" sz="2000"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Qu’est-ce qu’une fonction de hachage (hash </a:t>
            </a:r>
            <a:r>
              <a:rPr lang="fr-FR" sz="2400" b="1" dirty="0" err="1">
                <a:latin typeface="Constantia" pitchFamily="18" charset="0"/>
              </a:rPr>
              <a:t>function</a:t>
            </a:r>
            <a:r>
              <a:rPr lang="fr-FR" sz="2400" b="1" dirty="0">
                <a:latin typeface="Constantia" pitchFamily="18" charset="0"/>
              </a:rPr>
              <a:t>) ?</a:t>
            </a:r>
            <a:endParaRPr lang="fr-FR" sz="2400" b="1" dirty="0">
              <a:solidFill>
                <a:schemeClr val="bg1"/>
              </a:solidFill>
              <a:latin typeface="Constantia"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2640"/>
            <a:ext cx="9144000" cy="4299942"/>
          </a:xfrm>
          <a:prstGeom prst="rect">
            <a:avLst/>
          </a:prstGeom>
        </p:spPr>
      </p:pic>
    </p:spTree>
    <p:extLst>
      <p:ext uri="{BB962C8B-B14F-4D97-AF65-F5344CB8AC3E}">
        <p14:creationId xmlns:p14="http://schemas.microsoft.com/office/powerpoint/2010/main" val="2732072042"/>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sz="2000" b="0" dirty="0" smtClean="0">
                <a:solidFill>
                  <a:schemeClr val="tx2"/>
                </a:solidFill>
                <a:latin typeface="Comic Sans MS" panose="030F0702030302020204" pitchFamily="66" charset="0"/>
              </a:rPr>
              <a:t>Des </a:t>
            </a:r>
            <a:r>
              <a:rPr lang="fr-FR" sz="2000" b="0" dirty="0">
                <a:solidFill>
                  <a:schemeClr val="tx2"/>
                </a:solidFill>
                <a:latin typeface="Comic Sans MS" panose="030F0702030302020204" pitchFamily="66" charset="0"/>
              </a:rPr>
              <a:t>exigences définies sont imposées à une fonction de hachage pour qu’elle présente des caractéristiques données. Ces exigences sont les suivantes </a:t>
            </a:r>
            <a:r>
              <a:rPr lang="fr-FR" sz="2000" b="0" dirty="0" smtClean="0">
                <a:solidFill>
                  <a:schemeClr val="tx2"/>
                </a:solidFill>
                <a:latin typeface="Comic Sans MS" panose="030F0702030302020204" pitchFamily="66" charset="0"/>
              </a:rPr>
              <a:t>:</a:t>
            </a:r>
          </a:p>
          <a:p>
            <a:pPr marL="0" indent="0" algn="just">
              <a:buNone/>
            </a:pPr>
            <a:r>
              <a:rPr lang="fr-FR" sz="2000" dirty="0">
                <a:solidFill>
                  <a:schemeClr val="tx2"/>
                </a:solidFill>
                <a:latin typeface="Comic Sans MS" panose="030F0702030302020204" pitchFamily="66" charset="0"/>
              </a:rPr>
              <a:t>Sens unique de la fonction de hachage</a:t>
            </a:r>
          </a:p>
          <a:p>
            <a:pPr marL="0" indent="0" algn="just">
              <a:buNone/>
            </a:pPr>
            <a:r>
              <a:rPr lang="fr-FR" sz="2000" b="0" dirty="0">
                <a:solidFill>
                  <a:schemeClr val="tx2"/>
                </a:solidFill>
                <a:latin typeface="Comic Sans MS" panose="030F0702030302020204" pitchFamily="66" charset="0"/>
              </a:rPr>
              <a:t>Une valeur de hachage générée ne doit pas permettre de générer à nouveau le contenu des données initial. Dans l’exemple ci-dessus, il doit donc être impossible de retrouver le mot de passe « susi_562#alone » à partir de la valeur de hachage générée « $P$Hv8rpLanTSYSA/2bP1xN.S6Mdk32.Z3 ».</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Quelles sont les caractéristiques d’une fonction de hachage ? ?</a:t>
            </a:r>
            <a:endParaRPr lang="fr-FR" sz="2400" b="1" dirty="0">
              <a:solidFill>
                <a:schemeClr val="bg1"/>
              </a:solidFill>
              <a:latin typeface="Constantia"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048"/>
            <a:ext cx="9144000" cy="2691534"/>
          </a:xfrm>
          <a:prstGeom prst="rect">
            <a:avLst/>
          </a:prstGeom>
        </p:spPr>
      </p:pic>
    </p:spTree>
    <p:extLst>
      <p:ext uri="{BB962C8B-B14F-4D97-AF65-F5344CB8AC3E}">
        <p14:creationId xmlns:p14="http://schemas.microsoft.com/office/powerpoint/2010/main" val="2776852997"/>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sz="2000" dirty="0">
                <a:solidFill>
                  <a:schemeClr val="tx2"/>
                </a:solidFill>
                <a:latin typeface="Comic Sans MS" panose="030F0702030302020204" pitchFamily="66" charset="0"/>
              </a:rPr>
              <a:t>Absence de collisions</a:t>
            </a:r>
          </a:p>
          <a:p>
            <a:pPr marL="0" indent="0" algn="just">
              <a:buNone/>
            </a:pPr>
            <a:r>
              <a:rPr lang="fr-FR" sz="2000" b="0" dirty="0">
                <a:solidFill>
                  <a:schemeClr val="tx2"/>
                </a:solidFill>
                <a:latin typeface="Comic Sans MS" panose="030F0702030302020204" pitchFamily="66" charset="0"/>
              </a:rPr>
              <a:t>En aucun cas, une valeur de hachage identique ne doit être attribuée à des données initiales différentes. Chaque saisie doit générer une autre valeur de hachage. Lorsque cet objectif est atteint, on parle de fonction de hachage </a:t>
            </a:r>
            <a:r>
              <a:rPr lang="fr-FR" sz="2000" dirty="0">
                <a:solidFill>
                  <a:schemeClr val="tx2"/>
                </a:solidFill>
                <a:latin typeface="Comic Sans MS" panose="030F0702030302020204" pitchFamily="66" charset="0"/>
              </a:rPr>
              <a:t>cryptographique</a:t>
            </a:r>
            <a:r>
              <a:rPr lang="fr-FR" sz="2000" b="0" dirty="0">
                <a:solidFill>
                  <a:schemeClr val="tx2"/>
                </a:solidFill>
                <a:latin typeface="Comic Sans MS" panose="030F0702030302020204" pitchFamily="66" charset="0"/>
              </a:rPr>
              <a:t>. Dans l’exemple ci-dessus, on ne constate aucune valeur de hachage identique et donc </a:t>
            </a:r>
            <a:r>
              <a:rPr lang="fr-FR" sz="2000" dirty="0">
                <a:solidFill>
                  <a:schemeClr val="tx2"/>
                </a:solidFill>
                <a:latin typeface="Comic Sans MS" panose="030F0702030302020204" pitchFamily="66" charset="0"/>
              </a:rPr>
              <a:t>aucune collision</a:t>
            </a:r>
            <a:r>
              <a:rPr lang="fr-FR" sz="2000" b="0" dirty="0">
                <a:solidFill>
                  <a:schemeClr val="tx2"/>
                </a:solidFill>
                <a:latin typeface="Comic Sans MS" panose="030F0702030302020204" pitchFamily="66" charset="0"/>
              </a:rPr>
              <a:t> entre les données générées. D’autres technologies permettent d’éviter les collisions de ce type.</a:t>
            </a:r>
          </a:p>
          <a:p>
            <a:pPr marL="0" indent="0" algn="just">
              <a:buNone/>
            </a:pPr>
            <a:endParaRPr lang="fr-FR" sz="2000" b="0"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Quelles sont les caractéristiques d’une fonction de hachage ? ?</a:t>
            </a:r>
            <a:endParaRPr lang="fr-FR" sz="2400" b="1" dirty="0">
              <a:solidFill>
                <a:schemeClr val="bg1"/>
              </a:solidFill>
              <a:latin typeface="Constantia" pitchFamily="18"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048"/>
            <a:ext cx="9144000" cy="2691534"/>
          </a:xfrm>
          <a:prstGeom prst="rect">
            <a:avLst/>
          </a:prstGeom>
        </p:spPr>
      </p:pic>
    </p:spTree>
    <p:extLst>
      <p:ext uri="{BB962C8B-B14F-4D97-AF65-F5344CB8AC3E}">
        <p14:creationId xmlns:p14="http://schemas.microsoft.com/office/powerpoint/2010/main" val="1068714612"/>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sz="2400" dirty="0" smtClean="0">
                <a:solidFill>
                  <a:schemeClr val="tx2"/>
                </a:solidFill>
                <a:latin typeface="Comic Sans MS" panose="030F0702030302020204" pitchFamily="66" charset="0"/>
              </a:rPr>
              <a:t>Célérité (Rapidité) </a:t>
            </a:r>
            <a:r>
              <a:rPr lang="fr-FR" sz="2400" dirty="0">
                <a:solidFill>
                  <a:schemeClr val="tx2"/>
                </a:solidFill>
                <a:latin typeface="Comic Sans MS" panose="030F0702030302020204" pitchFamily="66" charset="0"/>
              </a:rPr>
              <a:t>de la fonction de </a:t>
            </a:r>
            <a:r>
              <a:rPr lang="fr-FR" sz="2400" dirty="0" smtClean="0">
                <a:solidFill>
                  <a:schemeClr val="tx2"/>
                </a:solidFill>
                <a:latin typeface="Comic Sans MS" panose="030F0702030302020204" pitchFamily="66" charset="0"/>
              </a:rPr>
              <a:t>hachage</a:t>
            </a:r>
          </a:p>
          <a:p>
            <a:pPr marL="0" indent="0" algn="just">
              <a:buNone/>
            </a:pPr>
            <a:endParaRPr lang="fr-FR" sz="2400" dirty="0">
              <a:solidFill>
                <a:schemeClr val="tx2"/>
              </a:solidFill>
              <a:latin typeface="Comic Sans MS" panose="030F0702030302020204" pitchFamily="66" charset="0"/>
            </a:endParaRPr>
          </a:p>
          <a:p>
            <a:pPr marL="0" indent="0" algn="just">
              <a:buNone/>
            </a:pPr>
            <a:r>
              <a:rPr lang="fr-FR" sz="2400" b="0" dirty="0">
                <a:solidFill>
                  <a:schemeClr val="tx2"/>
                </a:solidFill>
                <a:latin typeface="Comic Sans MS" panose="030F0702030302020204" pitchFamily="66" charset="0"/>
              </a:rPr>
              <a:t>Si la conversion des données en valeur de hachage prenait trop de temps, ce processus n’aurait pas d’utilité. </a:t>
            </a:r>
            <a:endParaRPr lang="fr-FR" sz="2400" b="0" dirty="0" smtClean="0">
              <a:solidFill>
                <a:schemeClr val="tx2"/>
              </a:solidFill>
              <a:latin typeface="Comic Sans MS" panose="030F0702030302020204" pitchFamily="66" charset="0"/>
            </a:endParaRPr>
          </a:p>
          <a:p>
            <a:pPr marL="0" indent="0" algn="just">
              <a:buNone/>
            </a:pPr>
            <a:r>
              <a:rPr lang="fr-FR" sz="2400" b="0" dirty="0" smtClean="0">
                <a:solidFill>
                  <a:schemeClr val="tx2"/>
                </a:solidFill>
                <a:latin typeface="Comic Sans MS" panose="030F0702030302020204" pitchFamily="66" charset="0"/>
              </a:rPr>
              <a:t>La </a:t>
            </a:r>
            <a:r>
              <a:rPr lang="fr-FR" sz="2400" b="0" dirty="0">
                <a:solidFill>
                  <a:schemeClr val="tx2"/>
                </a:solidFill>
                <a:latin typeface="Comic Sans MS" panose="030F0702030302020204" pitchFamily="66" charset="0"/>
              </a:rPr>
              <a:t>fonction de hachage doit donc travailler avec une extrême rapidité. Dans les bases de données, les valeurs de hachage sont stockées dans ce qu'on appelle des </a:t>
            </a:r>
            <a:r>
              <a:rPr lang="fr-FR" sz="2400" dirty="0">
                <a:solidFill>
                  <a:schemeClr val="tx2"/>
                </a:solidFill>
                <a:latin typeface="Comic Sans MS" panose="030F0702030302020204" pitchFamily="66" charset="0"/>
              </a:rPr>
              <a:t>tables de hachage </a:t>
            </a:r>
            <a:r>
              <a:rPr lang="fr-FR" sz="2400" b="0" dirty="0">
                <a:solidFill>
                  <a:schemeClr val="tx2"/>
                </a:solidFill>
                <a:latin typeface="Comic Sans MS" panose="030F0702030302020204" pitchFamily="66" charset="0"/>
              </a:rPr>
              <a:t>pour garantir un accès rapide.</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Quelles sont les caractéristiques d’une fonction de hachage ?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2244685336"/>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b="0" dirty="0">
                <a:solidFill>
                  <a:schemeClr val="tx2"/>
                </a:solidFill>
                <a:latin typeface="Comic Sans MS" panose="030F0702030302020204" pitchFamily="66" charset="0"/>
              </a:rPr>
              <a:t>La valeur de hachage générée à l’aide de la fonction de hachage dispose </a:t>
            </a:r>
            <a:r>
              <a:rPr lang="fr-FR" dirty="0">
                <a:solidFill>
                  <a:schemeClr val="tx2"/>
                </a:solidFill>
                <a:latin typeface="Comic Sans MS" panose="030F0702030302020204" pitchFamily="66" charset="0"/>
              </a:rPr>
              <a:t>d’une longueur fixe </a:t>
            </a:r>
            <a:r>
              <a:rPr lang="fr-FR" b="0" dirty="0">
                <a:solidFill>
                  <a:schemeClr val="tx2"/>
                </a:solidFill>
                <a:latin typeface="Comic Sans MS" panose="030F0702030302020204" pitchFamily="66" charset="0"/>
              </a:rPr>
              <a:t>définie par la technologie de hachage utilisée. La quantité de caractères saisis n’a ici aucune incidence ; </a:t>
            </a:r>
            <a:endParaRPr lang="fr-FR" b="0" dirty="0" smtClean="0">
              <a:solidFill>
                <a:schemeClr val="tx2"/>
              </a:solidFill>
              <a:latin typeface="Comic Sans MS" panose="030F0702030302020204" pitchFamily="66" charset="0"/>
            </a:endParaRPr>
          </a:p>
          <a:p>
            <a:pPr marL="0" indent="0" algn="just">
              <a:buNone/>
            </a:pPr>
            <a:r>
              <a:rPr lang="fr-FR" dirty="0" smtClean="0">
                <a:solidFill>
                  <a:schemeClr val="tx2"/>
                </a:solidFill>
                <a:latin typeface="Comic Sans MS" panose="030F0702030302020204" pitchFamily="66" charset="0"/>
              </a:rPr>
              <a:t>le </a:t>
            </a:r>
            <a:r>
              <a:rPr lang="fr-FR" dirty="0">
                <a:solidFill>
                  <a:schemeClr val="tx2"/>
                </a:solidFill>
                <a:latin typeface="Comic Sans MS" panose="030F0702030302020204" pitchFamily="66" charset="0"/>
              </a:rPr>
              <a:t>résultat comportera toujours le même nombre de caractères.</a:t>
            </a:r>
            <a:r>
              <a:rPr lang="fr-FR" b="0" dirty="0">
                <a:solidFill>
                  <a:schemeClr val="tx2"/>
                </a:solidFill>
                <a:latin typeface="Comic Sans MS" panose="030F0702030302020204" pitchFamily="66" charset="0"/>
              </a:rPr>
              <a:t> Les caractères autorisés sont définis dans la fonction de </a:t>
            </a:r>
            <a:r>
              <a:rPr lang="fr-FR" b="0" dirty="0" smtClean="0">
                <a:solidFill>
                  <a:schemeClr val="tx2"/>
                </a:solidFill>
                <a:latin typeface="Comic Sans MS" panose="030F0702030302020204" pitchFamily="66" charset="0"/>
              </a:rPr>
              <a:t>hachage.</a:t>
            </a:r>
            <a:endParaRPr lang="fr-FR" b="0"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noGrp="1"/>
          </p:cNvSpPr>
          <p:nvPr>
            <p:ph type="title"/>
          </p:nvPr>
        </p:nvSpPr>
        <p:spPr>
          <a:xfrm>
            <a:off x="-180528" y="221058"/>
            <a:ext cx="9577064" cy="461665"/>
          </a:xfrm>
          <a:prstGeom prst="rect">
            <a:avLst/>
          </a:prstGeom>
          <a:noFill/>
        </p:spPr>
        <p:txBody>
          <a:bodyPr wrap="square" rtlCol="0">
            <a:spAutoFit/>
          </a:bodyPr>
          <a:lstStyle/>
          <a:p>
            <a:pPr algn="ctr"/>
            <a:r>
              <a:rPr lang="fr-FR" sz="2400" b="1" dirty="0">
                <a:latin typeface="Constantia" pitchFamily="18" charset="0"/>
              </a:rPr>
              <a:t>Quelle est la valeur de hachage générée ?</a:t>
            </a:r>
            <a:endParaRPr lang="fr-FR" sz="2400" b="1" dirty="0">
              <a:solidFill>
                <a:schemeClr val="bg1"/>
              </a:solidFill>
              <a:latin typeface="Constantia" pitchFamily="18" charset="0"/>
            </a:endParaRPr>
          </a:p>
        </p:txBody>
      </p:sp>
    </p:spTree>
    <p:extLst>
      <p:ext uri="{BB962C8B-B14F-4D97-AF65-F5344CB8AC3E}">
        <p14:creationId xmlns:p14="http://schemas.microsoft.com/office/powerpoint/2010/main" val="2108907526"/>
      </p:ext>
    </p:extLst>
  </p:cSld>
  <p:clrMapOvr>
    <a:masterClrMapping/>
  </p:clrMapOvr>
  <p:transition>
    <p:cover dir="r"/>
  </p:transition>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12829</TotalTime>
  <Words>1091</Words>
  <Application>Microsoft Office PowerPoint</Application>
  <PresentationFormat>Affichage à l'écran (4:3)</PresentationFormat>
  <Paragraphs>156</Paragraphs>
  <Slides>19</Slides>
  <Notes>5</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31" baseType="lpstr">
      <vt:lpstr>Arial</vt:lpstr>
      <vt:lpstr>Calibri</vt:lpstr>
      <vt:lpstr>Cambria</vt:lpstr>
      <vt:lpstr>Century</vt:lpstr>
      <vt:lpstr>Comic Sans MS</vt:lpstr>
      <vt:lpstr>Constantia</vt:lpstr>
      <vt:lpstr>Lucida Fax</vt:lpstr>
      <vt:lpstr>Merriweather</vt:lpstr>
      <vt:lpstr>Verdana</vt:lpstr>
      <vt:lpstr>Wingdings</vt:lpstr>
      <vt:lpstr>c020TGp_general_diagram_v2</vt:lpstr>
      <vt:lpstr>Image</vt:lpstr>
      <vt:lpstr>Présentation PowerPoint</vt:lpstr>
      <vt:lpstr>Introduction </vt:lpstr>
      <vt:lpstr>Introduction </vt:lpstr>
      <vt:lpstr>Qu’est-ce qu’une fonction de hachage (hash function) ?</vt:lpstr>
      <vt:lpstr>Qu’est-ce qu’une fonction de hachage (hash function) ?</vt:lpstr>
      <vt:lpstr>Quelles sont les caractéristiques d’une fonction de hachage ? ?</vt:lpstr>
      <vt:lpstr>Quelles sont les caractéristiques d’une fonction de hachage ? ?</vt:lpstr>
      <vt:lpstr>Quelles sont les caractéristiques d’une fonction de hachage ? ?</vt:lpstr>
      <vt:lpstr>Quelle est la valeur de hachage générée ?</vt:lpstr>
      <vt:lpstr>Quelle est la valeur de hachage générée ?</vt:lpstr>
      <vt:lpstr>Exemples d’utilisation des Fonctions de hachage </vt:lpstr>
      <vt:lpstr>HACHAGE</vt:lpstr>
      <vt:lpstr>HACHAGE</vt:lpstr>
      <vt:lpstr>Fonctions de hachage </vt:lpstr>
      <vt:lpstr>Algorithmes (Fonctions) de hachage  les plus connus</vt:lpstr>
      <vt:lpstr>Algorithmes (Fonctions) de hachage  les plus connus</vt:lpstr>
      <vt:lpstr>Fonction de hachage  SH1</vt:lpstr>
      <vt:lpstr>Les attaques hash</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1368</cp:revision>
  <dcterms:created xsi:type="dcterms:W3CDTF">2010-05-11T12:42:52Z</dcterms:created>
  <dcterms:modified xsi:type="dcterms:W3CDTF">2021-09-18T06:17:27Z</dcterms:modified>
</cp:coreProperties>
</file>