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81" r:id="rId2"/>
    <p:sldId id="393" r:id="rId3"/>
    <p:sldId id="392" r:id="rId4"/>
    <p:sldId id="401" r:id="rId5"/>
    <p:sldId id="258" r:id="rId6"/>
    <p:sldId id="259" r:id="rId7"/>
    <p:sldId id="261" r:id="rId8"/>
    <p:sldId id="262" r:id="rId9"/>
    <p:sldId id="263" r:id="rId10"/>
    <p:sldId id="402" r:id="rId11"/>
    <p:sldId id="264" r:id="rId12"/>
    <p:sldId id="265" r:id="rId13"/>
    <p:sldId id="266" r:id="rId14"/>
    <p:sldId id="382" r:id="rId15"/>
    <p:sldId id="383" r:id="rId16"/>
    <p:sldId id="384" r:id="rId17"/>
    <p:sldId id="385" r:id="rId18"/>
    <p:sldId id="386" r:id="rId19"/>
    <p:sldId id="387" r:id="rId20"/>
    <p:sldId id="388" r:id="rId21"/>
    <p:sldId id="389" r:id="rId22"/>
    <p:sldId id="390" r:id="rId23"/>
    <p:sldId id="394" r:id="rId24"/>
    <p:sldId id="391" r:id="rId25"/>
    <p:sldId id="395" r:id="rId26"/>
    <p:sldId id="396" r:id="rId27"/>
    <p:sldId id="397" r:id="rId28"/>
    <p:sldId id="398" r:id="rId29"/>
    <p:sldId id="399" r:id="rId30"/>
    <p:sldId id="267" r:id="rId31"/>
    <p:sldId id="374" r:id="rId32"/>
    <p:sldId id="377" r:id="rId33"/>
    <p:sldId id="378" r:id="rId34"/>
    <p:sldId id="379" r:id="rId35"/>
    <p:sldId id="380" r:id="rId36"/>
    <p:sldId id="400"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77" d="100"/>
          <a:sy n="77" d="100"/>
        </p:scale>
        <p:origin x="-1176" y="204"/>
      </p:cViewPr>
      <p:guideLst>
        <p:guide orient="horz" pos="2160"/>
        <p:guide pos="2880"/>
      </p:guideLst>
    </p:cSldViewPr>
  </p:slideViewPr>
  <p:outlineViewPr>
    <p:cViewPr>
      <p:scale>
        <a:sx n="33" d="100"/>
        <a:sy n="33" d="100"/>
      </p:scale>
      <p:origin x="0" y="4602"/>
    </p:cViewPr>
  </p:outlineViewPr>
  <p:notesTextViewPr>
    <p:cViewPr>
      <p:scale>
        <a:sx n="100" d="100"/>
        <a:sy n="100" d="100"/>
      </p:scale>
      <p:origin x="0" y="0"/>
    </p:cViewPr>
  </p:notesTextViewPr>
  <p:sorterViewPr>
    <p:cViewPr>
      <p:scale>
        <a:sx n="66" d="100"/>
        <a:sy n="66" d="100"/>
      </p:scale>
      <p:origin x="0" y="3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46086-C5CF-4B49-A0A7-9BB8FAC6EDD2}" type="datetimeFigureOut">
              <a:rPr lang="fr-FR" smtClean="0"/>
              <a:pPr/>
              <a:t>19/10/2021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A4A6B-1F68-450D-B05D-F4C045307473}" type="slidenum">
              <a:rPr lang="fr-FR" smtClean="0"/>
              <a:pPr/>
              <a:t>‹N°›</a:t>
            </a:fld>
            <a:endParaRPr lang="fr-FR"/>
          </a:p>
        </p:txBody>
      </p:sp>
    </p:spTree>
    <p:extLst>
      <p:ext uri="{BB962C8B-B14F-4D97-AF65-F5344CB8AC3E}">
        <p14:creationId xmlns:p14="http://schemas.microsoft.com/office/powerpoint/2010/main" val="72264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6BA4A6B-1F68-450D-B05D-F4C045307473}"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BA4A6B-1F68-450D-B05D-F4C045307473}" type="slidenum">
              <a:rPr lang="fr-FR" smtClean="0"/>
              <a:pPr/>
              <a:t>14</a:t>
            </a:fld>
            <a:endParaRPr lang="fr-FR"/>
          </a:p>
        </p:txBody>
      </p:sp>
    </p:spTree>
    <p:extLst>
      <p:ext uri="{BB962C8B-B14F-4D97-AF65-F5344CB8AC3E}">
        <p14:creationId xmlns:p14="http://schemas.microsoft.com/office/powerpoint/2010/main" val="98381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1F7A8-A7A1-40EA-81B3-5AE227CA1BBF}" type="datetimeFigureOut">
              <a:rPr lang="fr-FR" smtClean="0"/>
              <a:pPr/>
              <a:t>19/10/2021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FC0FD-2D83-41C3-8130-14C6A41841C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33618" y="2814489"/>
            <a:ext cx="6876764" cy="769441"/>
          </a:xfrm>
          <a:prstGeom prst="rect">
            <a:avLst/>
          </a:prstGeom>
          <a:noFill/>
        </p:spPr>
        <p:txBody>
          <a:bodyPr wrap="square" rtlCol="0">
            <a:spAutoFit/>
          </a:bodyPr>
          <a:lstStyle/>
          <a:p>
            <a:pPr algn="ctr"/>
            <a:r>
              <a:rPr lang="fr-FR" sz="4400" b="1" dirty="0">
                <a:solidFill>
                  <a:srgbClr val="0070C0"/>
                </a:solidFill>
                <a:latin typeface="Times New Roman" pitchFamily="18" charset="0"/>
                <a:cs typeface="Times New Roman" pitchFamily="18" charset="0"/>
              </a:rPr>
              <a:t>Technologie des Aliments</a:t>
            </a:r>
          </a:p>
        </p:txBody>
      </p:sp>
      <p:sp>
        <p:nvSpPr>
          <p:cNvPr id="5" name="ZoneTexte 4"/>
          <p:cNvSpPr txBox="1"/>
          <p:nvPr/>
        </p:nvSpPr>
        <p:spPr>
          <a:xfrm>
            <a:off x="2339752" y="3541077"/>
            <a:ext cx="4824536" cy="400110"/>
          </a:xfrm>
          <a:prstGeom prst="rect">
            <a:avLst/>
          </a:prstGeom>
          <a:noFill/>
        </p:spPr>
        <p:txBody>
          <a:bodyPr wrap="square" rtlCol="0">
            <a:spAutoFit/>
          </a:bodyPr>
          <a:lstStyle/>
          <a:p>
            <a:r>
              <a:rPr lang="fr-FR" sz="2000" b="1" dirty="0">
                <a:latin typeface="Times New Roman" pitchFamily="18" charset="0"/>
                <a:cs typeface="Times New Roman" pitchFamily="18" charset="0"/>
              </a:rPr>
              <a:t>M1: Agroalimentaire et contrôle de qualité </a:t>
            </a:r>
          </a:p>
        </p:txBody>
      </p:sp>
      <p:pic>
        <p:nvPicPr>
          <p:cNvPr id="2" name="Image 1">
            <a:extLst>
              <a:ext uri="{FF2B5EF4-FFF2-40B4-BE49-F238E27FC236}">
                <a16:creationId xmlns:a16="http://schemas.microsoft.com/office/drawing/2014/main" xmlns="" id="{846A11A7-083B-474F-B64E-C64CE67D2217}"/>
              </a:ext>
            </a:extLst>
          </p:cNvPr>
          <p:cNvPicPr>
            <a:picLocks noChangeAspect="1"/>
          </p:cNvPicPr>
          <p:nvPr/>
        </p:nvPicPr>
        <p:blipFill>
          <a:blip r:embed="rId2"/>
          <a:stretch>
            <a:fillRect/>
          </a:stretch>
        </p:blipFill>
        <p:spPr>
          <a:xfrm>
            <a:off x="323528" y="260648"/>
            <a:ext cx="2520280" cy="2160240"/>
          </a:xfrm>
          <a:prstGeom prst="rect">
            <a:avLst/>
          </a:prstGeom>
        </p:spPr>
      </p:pic>
      <p:pic>
        <p:nvPicPr>
          <p:cNvPr id="3" name="Image 2">
            <a:extLst>
              <a:ext uri="{FF2B5EF4-FFF2-40B4-BE49-F238E27FC236}">
                <a16:creationId xmlns:a16="http://schemas.microsoft.com/office/drawing/2014/main" xmlns="" id="{6290F092-0559-4BAE-AB2B-BAB88D4696DC}"/>
              </a:ext>
            </a:extLst>
          </p:cNvPr>
          <p:cNvPicPr>
            <a:picLocks noChangeAspect="1"/>
          </p:cNvPicPr>
          <p:nvPr/>
        </p:nvPicPr>
        <p:blipFill>
          <a:blip r:embed="rId3"/>
          <a:stretch>
            <a:fillRect/>
          </a:stretch>
        </p:blipFill>
        <p:spPr>
          <a:xfrm>
            <a:off x="6124897" y="4149080"/>
            <a:ext cx="2695575" cy="2415530"/>
          </a:xfrm>
          <a:prstGeom prst="rect">
            <a:avLst/>
          </a:prstGeom>
        </p:spPr>
      </p:pic>
      <p:pic>
        <p:nvPicPr>
          <p:cNvPr id="12" name="Image 11">
            <a:extLst>
              <a:ext uri="{FF2B5EF4-FFF2-40B4-BE49-F238E27FC236}">
                <a16:creationId xmlns:a16="http://schemas.microsoft.com/office/drawing/2014/main" xmlns="" id="{1C5CCF4C-2F5A-45BB-99B9-A4D75EDC92E1}"/>
              </a:ext>
            </a:extLst>
          </p:cNvPr>
          <p:cNvPicPr>
            <a:picLocks noChangeAspect="1"/>
          </p:cNvPicPr>
          <p:nvPr/>
        </p:nvPicPr>
        <p:blipFill>
          <a:blip r:embed="rId4"/>
          <a:stretch>
            <a:fillRect/>
          </a:stretch>
        </p:blipFill>
        <p:spPr>
          <a:xfrm>
            <a:off x="6005532" y="344417"/>
            <a:ext cx="2695575" cy="2160240"/>
          </a:xfrm>
          <a:prstGeom prst="rect">
            <a:avLst/>
          </a:prstGeom>
        </p:spPr>
      </p:pic>
      <p:pic>
        <p:nvPicPr>
          <p:cNvPr id="13" name="Image 12">
            <a:extLst>
              <a:ext uri="{FF2B5EF4-FFF2-40B4-BE49-F238E27FC236}">
                <a16:creationId xmlns:a16="http://schemas.microsoft.com/office/drawing/2014/main" xmlns="" id="{31D5D6C0-33A4-4659-9A34-9B978005D702}"/>
              </a:ext>
            </a:extLst>
          </p:cNvPr>
          <p:cNvPicPr>
            <a:picLocks noChangeAspect="1"/>
          </p:cNvPicPr>
          <p:nvPr/>
        </p:nvPicPr>
        <p:blipFill>
          <a:blip r:embed="rId5"/>
          <a:stretch>
            <a:fillRect/>
          </a:stretch>
        </p:blipFill>
        <p:spPr>
          <a:xfrm>
            <a:off x="320900" y="4149080"/>
            <a:ext cx="2520280" cy="2415530"/>
          </a:xfrm>
          <a:prstGeom prst="rect">
            <a:avLst/>
          </a:prstGeom>
        </p:spPr>
      </p:pic>
    </p:spTree>
    <p:extLst>
      <p:ext uri="{BB962C8B-B14F-4D97-AF65-F5344CB8AC3E}">
        <p14:creationId xmlns:p14="http://schemas.microsoft.com/office/powerpoint/2010/main" val="716309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428604"/>
            <a:ext cx="7814672" cy="523220"/>
          </a:xfrm>
          <a:prstGeom prst="rect">
            <a:avLst/>
          </a:prstGeom>
          <a:noFill/>
        </p:spPr>
        <p:txBody>
          <a:bodyPr wrap="square" rtlCol="0">
            <a:spAutoFit/>
          </a:bodyPr>
          <a:lstStyle/>
          <a:p>
            <a:r>
              <a:rPr lang="fr-FR" sz="2800" b="1" dirty="0" smtClean="0">
                <a:solidFill>
                  <a:prstClr val="black"/>
                </a:solidFill>
                <a:latin typeface="Times New Roman" pitchFamily="18" charset="0"/>
                <a:cs typeface="Times New Roman" pitchFamily="18" charset="0"/>
              </a:rPr>
              <a:t>3- </a:t>
            </a:r>
            <a:r>
              <a:rPr lang="fr-FR" sz="2800" b="1" dirty="0">
                <a:solidFill>
                  <a:prstClr val="black"/>
                </a:solidFill>
                <a:latin typeface="Times New Roman" pitchFamily="18" charset="0"/>
                <a:cs typeface="Times New Roman" pitchFamily="18" charset="0"/>
              </a:rPr>
              <a:t>les glucides </a:t>
            </a:r>
            <a:endParaRPr lang="fr-FR" sz="2800" b="1" dirty="0">
              <a:solidFill>
                <a:prstClr val="black"/>
              </a:solidFill>
            </a:endParaRPr>
          </a:p>
        </p:txBody>
      </p:sp>
      <p:sp>
        <p:nvSpPr>
          <p:cNvPr id="3" name="ZoneTexte 2"/>
          <p:cNvSpPr txBox="1"/>
          <p:nvPr/>
        </p:nvSpPr>
        <p:spPr>
          <a:xfrm>
            <a:off x="500034" y="1214422"/>
            <a:ext cx="3214710" cy="646331"/>
          </a:xfrm>
          <a:prstGeom prst="rect">
            <a:avLst/>
          </a:prstGeom>
          <a:noFill/>
        </p:spPr>
        <p:txBody>
          <a:bodyPr wrap="square" rtlCol="0">
            <a:spAutoFit/>
          </a:bodyPr>
          <a:lstStyle/>
          <a:p>
            <a:r>
              <a:rPr lang="fr-FR" dirty="0">
                <a:solidFill>
                  <a:prstClr val="black"/>
                </a:solidFill>
              </a:rPr>
              <a:t>Principalement  on parle du lactose </a:t>
            </a:r>
          </a:p>
        </p:txBody>
      </p:sp>
      <p:sp>
        <p:nvSpPr>
          <p:cNvPr id="4" name="Flèche droite 3"/>
          <p:cNvSpPr/>
          <p:nvPr/>
        </p:nvSpPr>
        <p:spPr>
          <a:xfrm>
            <a:off x="3786182" y="124595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4857752" y="1139595"/>
            <a:ext cx="2786082" cy="646331"/>
          </a:xfrm>
          <a:prstGeom prst="rect">
            <a:avLst/>
          </a:prstGeom>
          <a:noFill/>
        </p:spPr>
        <p:txBody>
          <a:bodyPr wrap="square" rtlCol="0">
            <a:spAutoFit/>
          </a:bodyPr>
          <a:lstStyle/>
          <a:p>
            <a:r>
              <a:rPr lang="fr-FR" dirty="0">
                <a:solidFill>
                  <a:prstClr val="black"/>
                </a:solidFill>
              </a:rPr>
              <a:t>Sa teneur varie légèrement de 4,8 à 5,2g/100g de lait</a:t>
            </a:r>
          </a:p>
        </p:txBody>
      </p:sp>
      <p:sp>
        <p:nvSpPr>
          <p:cNvPr id="6" name="ZoneTexte 5"/>
          <p:cNvSpPr txBox="1"/>
          <p:nvPr/>
        </p:nvSpPr>
        <p:spPr>
          <a:xfrm>
            <a:off x="571472" y="2214554"/>
            <a:ext cx="2214578" cy="523220"/>
          </a:xfrm>
          <a:prstGeom prst="rect">
            <a:avLst/>
          </a:prstGeom>
          <a:noFill/>
        </p:spPr>
        <p:txBody>
          <a:bodyPr wrap="square" rtlCol="0">
            <a:spAutoFit/>
          </a:bodyPr>
          <a:lstStyle/>
          <a:p>
            <a:r>
              <a:rPr lang="fr-FR" sz="2800" b="1" dirty="0">
                <a:solidFill>
                  <a:prstClr val="black"/>
                </a:solidFill>
              </a:rPr>
              <a:t>NB 1: </a:t>
            </a:r>
          </a:p>
        </p:txBody>
      </p:sp>
      <p:sp>
        <p:nvSpPr>
          <p:cNvPr id="7" name="ZoneTexte 6"/>
          <p:cNvSpPr txBox="1"/>
          <p:nvPr/>
        </p:nvSpPr>
        <p:spPr>
          <a:xfrm>
            <a:off x="500034" y="2857496"/>
            <a:ext cx="8215370" cy="646331"/>
          </a:xfrm>
          <a:prstGeom prst="rect">
            <a:avLst/>
          </a:prstGeom>
          <a:noFill/>
        </p:spPr>
        <p:txBody>
          <a:bodyPr wrap="square" rtlCol="0">
            <a:spAutoFit/>
          </a:bodyPr>
          <a:lstStyle/>
          <a:p>
            <a:pPr algn="ctr"/>
            <a:r>
              <a:rPr lang="fr-FR" dirty="0">
                <a:solidFill>
                  <a:prstClr val="black"/>
                </a:solidFill>
              </a:rPr>
              <a:t>Il est à noter que le taux de lactose ne peux être modifié facilement par </a:t>
            </a:r>
            <a:r>
              <a:rPr lang="fr-FR" b="1" dirty="0">
                <a:solidFill>
                  <a:srgbClr val="FF0000"/>
                </a:solidFill>
              </a:rPr>
              <a:t>l’alimentation </a:t>
            </a:r>
            <a:r>
              <a:rPr lang="fr-FR" dirty="0">
                <a:solidFill>
                  <a:prstClr val="black"/>
                </a:solidFill>
              </a:rPr>
              <a:t>et ne varie pas d’une </a:t>
            </a:r>
            <a:r>
              <a:rPr lang="fr-FR" b="1" dirty="0">
                <a:solidFill>
                  <a:srgbClr val="FF0000"/>
                </a:solidFill>
              </a:rPr>
              <a:t>race à une autres.</a:t>
            </a:r>
          </a:p>
        </p:txBody>
      </p:sp>
      <p:sp>
        <p:nvSpPr>
          <p:cNvPr id="9" name="ZoneTexte 8"/>
          <p:cNvSpPr txBox="1"/>
          <p:nvPr/>
        </p:nvSpPr>
        <p:spPr>
          <a:xfrm>
            <a:off x="571472" y="3620160"/>
            <a:ext cx="2214578" cy="523220"/>
          </a:xfrm>
          <a:prstGeom prst="rect">
            <a:avLst/>
          </a:prstGeom>
          <a:noFill/>
        </p:spPr>
        <p:txBody>
          <a:bodyPr wrap="square" rtlCol="0">
            <a:spAutoFit/>
          </a:bodyPr>
          <a:lstStyle/>
          <a:p>
            <a:r>
              <a:rPr lang="fr-FR" sz="2800" b="1" dirty="0">
                <a:solidFill>
                  <a:prstClr val="black"/>
                </a:solidFill>
              </a:rPr>
              <a:t>NB 2: </a:t>
            </a:r>
          </a:p>
        </p:txBody>
      </p:sp>
      <p:sp>
        <p:nvSpPr>
          <p:cNvPr id="10" name="ZoneTexte 9"/>
          <p:cNvSpPr txBox="1"/>
          <p:nvPr/>
        </p:nvSpPr>
        <p:spPr>
          <a:xfrm>
            <a:off x="571472" y="4286256"/>
            <a:ext cx="3000396" cy="646331"/>
          </a:xfrm>
          <a:prstGeom prst="rect">
            <a:avLst/>
          </a:prstGeom>
          <a:noFill/>
        </p:spPr>
        <p:txBody>
          <a:bodyPr wrap="square" rtlCol="0">
            <a:spAutoFit/>
          </a:bodyPr>
          <a:lstStyle/>
          <a:p>
            <a:r>
              <a:rPr lang="fr-FR" dirty="0">
                <a:solidFill>
                  <a:prstClr val="black"/>
                </a:solidFill>
              </a:rPr>
              <a:t>Chez  une proportion importante d’ humains </a:t>
            </a:r>
          </a:p>
        </p:txBody>
      </p:sp>
      <p:sp>
        <p:nvSpPr>
          <p:cNvPr id="13" name="Flèche droite 12"/>
          <p:cNvSpPr/>
          <p:nvPr/>
        </p:nvSpPr>
        <p:spPr>
          <a:xfrm>
            <a:off x="3214678" y="435769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ZoneTexte 13"/>
          <p:cNvSpPr txBox="1"/>
          <p:nvPr/>
        </p:nvSpPr>
        <p:spPr>
          <a:xfrm>
            <a:off x="4071934" y="4214818"/>
            <a:ext cx="2214578" cy="646331"/>
          </a:xfrm>
          <a:prstGeom prst="rect">
            <a:avLst/>
          </a:prstGeom>
          <a:noFill/>
        </p:spPr>
        <p:txBody>
          <a:bodyPr wrap="square" rtlCol="0">
            <a:spAutoFit/>
          </a:bodyPr>
          <a:lstStyle/>
          <a:p>
            <a:pPr algn="ctr"/>
            <a:r>
              <a:rPr lang="fr-FR" dirty="0">
                <a:solidFill>
                  <a:prstClr val="black"/>
                </a:solidFill>
              </a:rPr>
              <a:t>Un problème de digestion du lactose </a:t>
            </a:r>
          </a:p>
        </p:txBody>
      </p:sp>
      <p:sp>
        <p:nvSpPr>
          <p:cNvPr id="15" name="Flèche droite 14"/>
          <p:cNvSpPr/>
          <p:nvPr/>
        </p:nvSpPr>
        <p:spPr>
          <a:xfrm>
            <a:off x="6429388" y="4357694"/>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ZoneTexte 15"/>
          <p:cNvSpPr txBox="1"/>
          <p:nvPr/>
        </p:nvSpPr>
        <p:spPr>
          <a:xfrm>
            <a:off x="7072330" y="4214818"/>
            <a:ext cx="1857388" cy="923330"/>
          </a:xfrm>
          <a:prstGeom prst="rect">
            <a:avLst/>
          </a:prstGeom>
          <a:noFill/>
        </p:spPr>
        <p:txBody>
          <a:bodyPr wrap="square" rtlCol="0">
            <a:spAutoFit/>
          </a:bodyPr>
          <a:lstStyle/>
          <a:p>
            <a:pPr algn="ctr"/>
            <a:r>
              <a:rPr lang="fr-FR" b="1" dirty="0">
                <a:solidFill>
                  <a:srgbClr val="FF0000"/>
                </a:solidFill>
              </a:rPr>
              <a:t>Absence de LACTASE dans le tractus digestif</a:t>
            </a:r>
          </a:p>
        </p:txBody>
      </p:sp>
      <p:sp>
        <p:nvSpPr>
          <p:cNvPr id="17" name="ZoneTexte 16"/>
          <p:cNvSpPr txBox="1"/>
          <p:nvPr/>
        </p:nvSpPr>
        <p:spPr>
          <a:xfrm>
            <a:off x="214282" y="5572140"/>
            <a:ext cx="4643470" cy="923330"/>
          </a:xfrm>
          <a:prstGeom prst="rect">
            <a:avLst/>
          </a:prstGeom>
          <a:noFill/>
        </p:spPr>
        <p:txBody>
          <a:bodyPr wrap="square" rtlCol="0">
            <a:spAutoFit/>
          </a:bodyPr>
          <a:lstStyle/>
          <a:p>
            <a:pPr algn="ctr"/>
            <a:r>
              <a:rPr lang="fr-FR" dirty="0">
                <a:solidFill>
                  <a:prstClr val="black"/>
                </a:solidFill>
              </a:rPr>
              <a:t>C’est pour cette raison, ils vont consommer d’autres produits contenant un faible taux de lactose (fromage et yaourt) </a:t>
            </a:r>
          </a:p>
        </p:txBody>
      </p:sp>
      <p:sp>
        <p:nvSpPr>
          <p:cNvPr id="18" name="Flèche droite 17"/>
          <p:cNvSpPr/>
          <p:nvPr/>
        </p:nvSpPr>
        <p:spPr>
          <a:xfrm>
            <a:off x="4857752" y="571501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ZoneTexte 18"/>
          <p:cNvSpPr txBox="1"/>
          <p:nvPr/>
        </p:nvSpPr>
        <p:spPr>
          <a:xfrm>
            <a:off x="5572132" y="5643578"/>
            <a:ext cx="3143240" cy="646331"/>
          </a:xfrm>
          <a:prstGeom prst="rect">
            <a:avLst/>
          </a:prstGeom>
          <a:noFill/>
        </p:spPr>
        <p:txBody>
          <a:bodyPr wrap="square" rtlCol="0">
            <a:spAutoFit/>
          </a:bodyPr>
          <a:lstStyle/>
          <a:p>
            <a:pPr algn="ctr"/>
            <a:r>
              <a:rPr lang="fr-FR" b="1" dirty="0">
                <a:solidFill>
                  <a:srgbClr val="FF0000"/>
                </a:solidFill>
              </a:rPr>
              <a:t>Il est fermenté pendant le procès de fabrication</a:t>
            </a:r>
          </a:p>
        </p:txBody>
      </p:sp>
    </p:spTree>
    <p:extLst>
      <p:ext uri="{BB962C8B-B14F-4D97-AF65-F5344CB8AC3E}">
        <p14:creationId xmlns:p14="http://schemas.microsoft.com/office/powerpoint/2010/main" val="2042217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6353" y="529072"/>
            <a:ext cx="2286016" cy="523220"/>
          </a:xfrm>
          <a:prstGeom prst="rect">
            <a:avLst/>
          </a:prstGeom>
          <a:noFill/>
        </p:spPr>
        <p:txBody>
          <a:bodyPr wrap="square" rtlCol="0">
            <a:spAutoFit/>
          </a:bodyPr>
          <a:lstStyle/>
          <a:p>
            <a:r>
              <a:rPr lang="fr-FR" sz="2800" b="1" dirty="0"/>
              <a:t>4- MG</a:t>
            </a:r>
          </a:p>
        </p:txBody>
      </p:sp>
      <p:sp>
        <p:nvSpPr>
          <p:cNvPr id="5" name="ZoneTexte 4"/>
          <p:cNvSpPr txBox="1"/>
          <p:nvPr/>
        </p:nvSpPr>
        <p:spPr>
          <a:xfrm>
            <a:off x="357158" y="1130842"/>
            <a:ext cx="8607330" cy="400110"/>
          </a:xfrm>
          <a:prstGeom prst="rect">
            <a:avLst/>
          </a:prstGeom>
          <a:noFill/>
        </p:spPr>
        <p:txBody>
          <a:bodyPr wrap="square" rtlCol="0">
            <a:spAutoFit/>
          </a:bodyPr>
          <a:lstStyle/>
          <a:p>
            <a:r>
              <a:rPr lang="fr-FR" sz="2000" b="1" dirty="0"/>
              <a:t>La teneur  en matière grasse varie aussi  selon:      </a:t>
            </a:r>
            <a:r>
              <a:rPr lang="fr-FR" sz="2000" b="1" dirty="0">
                <a:solidFill>
                  <a:srgbClr val="FF0000"/>
                </a:solidFill>
              </a:rPr>
              <a:t>la race        </a:t>
            </a:r>
            <a:r>
              <a:rPr lang="fr-FR" sz="2000" b="1" dirty="0"/>
              <a:t>et      </a:t>
            </a:r>
            <a:r>
              <a:rPr lang="fr-FR" sz="2000" b="1" dirty="0">
                <a:solidFill>
                  <a:srgbClr val="FF0000"/>
                </a:solidFill>
              </a:rPr>
              <a:t>l’alimentation</a:t>
            </a:r>
          </a:p>
        </p:txBody>
      </p:sp>
      <p:sp>
        <p:nvSpPr>
          <p:cNvPr id="6" name="ZoneTexte 5"/>
          <p:cNvSpPr txBox="1"/>
          <p:nvPr/>
        </p:nvSpPr>
        <p:spPr>
          <a:xfrm>
            <a:off x="571472" y="1785926"/>
            <a:ext cx="8072494" cy="830997"/>
          </a:xfrm>
          <a:prstGeom prst="rect">
            <a:avLst/>
          </a:prstGeom>
          <a:noFill/>
        </p:spPr>
        <p:txBody>
          <a:bodyPr wrap="square" rtlCol="0">
            <a:spAutoFit/>
          </a:bodyPr>
          <a:lstStyle/>
          <a:p>
            <a:pPr algn="ctr"/>
            <a:r>
              <a:rPr lang="fr-FR" sz="2400" b="1" dirty="0"/>
              <a:t>Le taux de matière grasse varie aussi selon le traitement technologique </a:t>
            </a:r>
            <a:r>
              <a:rPr lang="fr-FR" sz="2400" b="1" dirty="0">
                <a:solidFill>
                  <a:srgbClr val="FF0000"/>
                </a:solidFill>
              </a:rPr>
              <a:t>d’écrémage</a:t>
            </a:r>
          </a:p>
        </p:txBody>
      </p:sp>
      <p:sp>
        <p:nvSpPr>
          <p:cNvPr id="10" name="Rectangle 9"/>
          <p:cNvSpPr/>
          <p:nvPr/>
        </p:nvSpPr>
        <p:spPr>
          <a:xfrm>
            <a:off x="571472" y="3000372"/>
            <a:ext cx="2286016"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entier: 3,5g/100g</a:t>
            </a:r>
          </a:p>
        </p:txBody>
      </p:sp>
      <p:sp>
        <p:nvSpPr>
          <p:cNvPr id="12" name="Rectangle 11"/>
          <p:cNvSpPr/>
          <p:nvPr/>
        </p:nvSpPr>
        <p:spPr>
          <a:xfrm>
            <a:off x="2786050" y="4214818"/>
            <a:ext cx="3802174"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écrémé: moins de 0,3g/100g</a:t>
            </a:r>
          </a:p>
        </p:txBody>
      </p:sp>
      <p:sp>
        <p:nvSpPr>
          <p:cNvPr id="13" name="Rectangle 12"/>
          <p:cNvSpPr/>
          <p:nvPr/>
        </p:nvSpPr>
        <p:spPr>
          <a:xfrm>
            <a:off x="5643570" y="3000372"/>
            <a:ext cx="3214710"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½ écrémé : 1,5 à 1,8g/100g</a:t>
            </a:r>
          </a:p>
        </p:txBody>
      </p:sp>
      <p:sp>
        <p:nvSpPr>
          <p:cNvPr id="14" name="ZoneTexte 13"/>
          <p:cNvSpPr txBox="1"/>
          <p:nvPr/>
        </p:nvSpPr>
        <p:spPr>
          <a:xfrm>
            <a:off x="357158" y="5282999"/>
            <a:ext cx="4714908" cy="646331"/>
          </a:xfrm>
          <a:prstGeom prst="rect">
            <a:avLst/>
          </a:prstGeom>
          <a:noFill/>
        </p:spPr>
        <p:txBody>
          <a:bodyPr wrap="square" rtlCol="0">
            <a:spAutoFit/>
          </a:bodyPr>
          <a:lstStyle/>
          <a:p>
            <a:pPr algn="ctr"/>
            <a:r>
              <a:rPr lang="fr-FR" dirty="0"/>
              <a:t>Cependant, le </a:t>
            </a:r>
            <a:r>
              <a:rPr lang="fr-FR" dirty="0" err="1"/>
              <a:t>cholesterol</a:t>
            </a:r>
            <a:r>
              <a:rPr lang="fr-FR" dirty="0"/>
              <a:t> est présent avec une </a:t>
            </a:r>
            <a:r>
              <a:rPr lang="fr-FR" dirty="0" err="1"/>
              <a:t>qté</a:t>
            </a:r>
            <a:r>
              <a:rPr lang="fr-FR" dirty="0"/>
              <a:t> allant de 10 à 15 mg/100g dans le lait entier </a:t>
            </a:r>
          </a:p>
        </p:txBody>
      </p:sp>
      <p:sp>
        <p:nvSpPr>
          <p:cNvPr id="15" name="Flèche droite 14"/>
          <p:cNvSpPr/>
          <p:nvPr/>
        </p:nvSpPr>
        <p:spPr>
          <a:xfrm>
            <a:off x="5214942" y="5429264"/>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357950" y="5220314"/>
            <a:ext cx="2428892" cy="923330"/>
          </a:xfrm>
          <a:prstGeom prst="rect">
            <a:avLst/>
          </a:prstGeom>
          <a:noFill/>
        </p:spPr>
        <p:txBody>
          <a:bodyPr wrap="square" rtlCol="0">
            <a:spAutoFit/>
          </a:bodyPr>
          <a:lstStyle/>
          <a:p>
            <a:pPr algn="ctr"/>
            <a:r>
              <a:rPr lang="fr-FR" dirty="0"/>
              <a:t>Plus faible par rapport aux autres aliments d’origine animale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714356"/>
            <a:ext cx="1357322" cy="523220"/>
          </a:xfrm>
          <a:prstGeom prst="rect">
            <a:avLst/>
          </a:prstGeom>
          <a:noFill/>
        </p:spPr>
        <p:txBody>
          <a:bodyPr wrap="square" rtlCol="0">
            <a:spAutoFit/>
          </a:bodyPr>
          <a:lstStyle/>
          <a:p>
            <a:r>
              <a:rPr lang="fr-FR" sz="2800" b="1" dirty="0"/>
              <a:t>NB 1: </a:t>
            </a:r>
          </a:p>
        </p:txBody>
      </p:sp>
      <p:sp>
        <p:nvSpPr>
          <p:cNvPr id="3" name="ZoneTexte 2"/>
          <p:cNvSpPr txBox="1"/>
          <p:nvPr/>
        </p:nvSpPr>
        <p:spPr>
          <a:xfrm>
            <a:off x="785786" y="1428736"/>
            <a:ext cx="7715304" cy="400110"/>
          </a:xfrm>
          <a:prstGeom prst="rect">
            <a:avLst/>
          </a:prstGeom>
          <a:noFill/>
        </p:spPr>
        <p:txBody>
          <a:bodyPr wrap="square" rtlCol="0">
            <a:spAutoFit/>
          </a:bodyPr>
          <a:lstStyle/>
          <a:p>
            <a:pPr>
              <a:buFont typeface="Wingdings" pitchFamily="2" charset="2"/>
              <a:buChar char="v"/>
            </a:pPr>
            <a:r>
              <a:rPr lang="fr-FR" sz="2000" b="1" dirty="0"/>
              <a:t>  Le taux de cholestérol diminue au fur et à mesure avec l’</a:t>
            </a:r>
            <a:r>
              <a:rPr lang="fr-FR" sz="2000" b="1" dirty="0" err="1"/>
              <a:t>ecrémage</a:t>
            </a:r>
            <a:r>
              <a:rPr lang="fr-FR" sz="2000" b="1" dirty="0"/>
              <a:t> </a:t>
            </a:r>
          </a:p>
        </p:txBody>
      </p:sp>
      <p:sp>
        <p:nvSpPr>
          <p:cNvPr id="4" name="ZoneTexte 3"/>
          <p:cNvSpPr txBox="1"/>
          <p:nvPr/>
        </p:nvSpPr>
        <p:spPr>
          <a:xfrm>
            <a:off x="714348" y="2143116"/>
            <a:ext cx="1357322" cy="523220"/>
          </a:xfrm>
          <a:prstGeom prst="rect">
            <a:avLst/>
          </a:prstGeom>
          <a:noFill/>
        </p:spPr>
        <p:txBody>
          <a:bodyPr wrap="square" rtlCol="0">
            <a:spAutoFit/>
          </a:bodyPr>
          <a:lstStyle/>
          <a:p>
            <a:r>
              <a:rPr lang="fr-FR" sz="2800" b="1" dirty="0"/>
              <a:t>NB 2: </a:t>
            </a:r>
          </a:p>
        </p:txBody>
      </p:sp>
      <p:sp>
        <p:nvSpPr>
          <p:cNvPr id="5" name="ZoneTexte 4"/>
          <p:cNvSpPr txBox="1"/>
          <p:nvPr/>
        </p:nvSpPr>
        <p:spPr>
          <a:xfrm>
            <a:off x="785786" y="2773916"/>
            <a:ext cx="7715304" cy="400110"/>
          </a:xfrm>
          <a:prstGeom prst="rect">
            <a:avLst/>
          </a:prstGeom>
          <a:noFill/>
        </p:spPr>
        <p:txBody>
          <a:bodyPr wrap="square" rtlCol="0">
            <a:spAutoFit/>
          </a:bodyPr>
          <a:lstStyle/>
          <a:p>
            <a:pPr>
              <a:buFont typeface="Wingdings" pitchFamily="2" charset="2"/>
              <a:buChar char="v"/>
            </a:pPr>
            <a:r>
              <a:rPr lang="fr-FR" sz="2000" b="1" dirty="0"/>
              <a:t>  Les laits les plus gras sont destinés pour la fabrication du beure.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6158488" cy="523220"/>
          </a:xfrm>
          <a:prstGeom prst="rect">
            <a:avLst/>
          </a:prstGeom>
          <a:noFill/>
        </p:spPr>
        <p:txBody>
          <a:bodyPr wrap="square" rtlCol="0">
            <a:spAutoFit/>
          </a:bodyPr>
          <a:lstStyle/>
          <a:p>
            <a:r>
              <a:rPr lang="fr-FR" sz="2800" b="1" dirty="0"/>
              <a:t>5- Minéraux et vitamines:</a:t>
            </a:r>
          </a:p>
        </p:txBody>
      </p:sp>
      <p:sp>
        <p:nvSpPr>
          <p:cNvPr id="3" name="ZoneTexte 2"/>
          <p:cNvSpPr txBox="1"/>
          <p:nvPr/>
        </p:nvSpPr>
        <p:spPr>
          <a:xfrm>
            <a:off x="428596" y="1071546"/>
            <a:ext cx="4286280" cy="646331"/>
          </a:xfrm>
          <a:prstGeom prst="rect">
            <a:avLst/>
          </a:prstGeom>
          <a:noFill/>
        </p:spPr>
        <p:txBody>
          <a:bodyPr wrap="square" rtlCol="0">
            <a:spAutoFit/>
          </a:bodyPr>
          <a:lstStyle/>
          <a:p>
            <a:pPr algn="ctr"/>
            <a:r>
              <a:rPr lang="fr-FR" dirty="0"/>
              <a:t>Le lait est une source incontournable de vitamines et de minéraux :</a:t>
            </a:r>
          </a:p>
        </p:txBody>
      </p:sp>
      <p:sp>
        <p:nvSpPr>
          <p:cNvPr id="4" name="Flèche droite 3"/>
          <p:cNvSpPr/>
          <p:nvPr/>
        </p:nvSpPr>
        <p:spPr>
          <a:xfrm>
            <a:off x="4714876" y="1214422"/>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572132" y="1071546"/>
            <a:ext cx="3357554" cy="646331"/>
          </a:xfrm>
          <a:prstGeom prst="rect">
            <a:avLst/>
          </a:prstGeom>
          <a:noFill/>
        </p:spPr>
        <p:txBody>
          <a:bodyPr wrap="square" rtlCol="0">
            <a:spAutoFit/>
          </a:bodyPr>
          <a:lstStyle/>
          <a:p>
            <a:pPr algn="ctr"/>
            <a:r>
              <a:rPr lang="fr-FR" dirty="0"/>
              <a:t>Pour la Croissance de chaque individus </a:t>
            </a:r>
          </a:p>
        </p:txBody>
      </p:sp>
      <p:sp>
        <p:nvSpPr>
          <p:cNvPr id="6" name="ZoneTexte 5"/>
          <p:cNvSpPr txBox="1"/>
          <p:nvPr/>
        </p:nvSpPr>
        <p:spPr>
          <a:xfrm>
            <a:off x="357158" y="3568487"/>
            <a:ext cx="4357718" cy="646331"/>
          </a:xfrm>
          <a:prstGeom prst="rect">
            <a:avLst/>
          </a:prstGeom>
          <a:noFill/>
        </p:spPr>
        <p:txBody>
          <a:bodyPr wrap="square" rtlCol="0">
            <a:spAutoFit/>
          </a:bodyPr>
          <a:lstStyle/>
          <a:p>
            <a:pPr algn="ctr"/>
            <a:r>
              <a:rPr lang="fr-FR" b="1" dirty="0"/>
              <a:t>La digestibilité du calcium et phosphore est exceptionnellement élevée dans le lait</a:t>
            </a:r>
          </a:p>
        </p:txBody>
      </p:sp>
      <p:sp>
        <p:nvSpPr>
          <p:cNvPr id="7" name="Flèche droite 6"/>
          <p:cNvSpPr/>
          <p:nvPr/>
        </p:nvSpPr>
        <p:spPr>
          <a:xfrm>
            <a:off x="5000628" y="3643314"/>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857884" y="3568487"/>
            <a:ext cx="2714644" cy="646331"/>
          </a:xfrm>
          <a:prstGeom prst="rect">
            <a:avLst/>
          </a:prstGeom>
          <a:noFill/>
        </p:spPr>
        <p:txBody>
          <a:bodyPr wrap="square" rtlCol="0">
            <a:spAutoFit/>
          </a:bodyPr>
          <a:lstStyle/>
          <a:p>
            <a:pPr algn="ctr"/>
            <a:r>
              <a:rPr lang="fr-FR" b="1" dirty="0">
                <a:solidFill>
                  <a:srgbClr val="FF0000"/>
                </a:solidFill>
              </a:rPr>
              <a:t>Il se trouve en association avec la caséine</a:t>
            </a:r>
          </a:p>
        </p:txBody>
      </p:sp>
      <p:sp>
        <p:nvSpPr>
          <p:cNvPr id="9" name="ZoneTexte 8"/>
          <p:cNvSpPr txBox="1"/>
          <p:nvPr/>
        </p:nvSpPr>
        <p:spPr>
          <a:xfrm>
            <a:off x="500034" y="2691466"/>
            <a:ext cx="1285884" cy="523220"/>
          </a:xfrm>
          <a:prstGeom prst="rect">
            <a:avLst/>
          </a:prstGeom>
          <a:noFill/>
        </p:spPr>
        <p:txBody>
          <a:bodyPr wrap="square" rtlCol="0">
            <a:spAutoFit/>
          </a:bodyPr>
          <a:lstStyle/>
          <a:p>
            <a:r>
              <a:rPr lang="fr-FR" sz="2800" b="1" dirty="0"/>
              <a:t>NB 1:</a:t>
            </a:r>
          </a:p>
        </p:txBody>
      </p:sp>
      <p:sp>
        <p:nvSpPr>
          <p:cNvPr id="14" name="ZoneTexte 13"/>
          <p:cNvSpPr txBox="1"/>
          <p:nvPr/>
        </p:nvSpPr>
        <p:spPr>
          <a:xfrm>
            <a:off x="-271147" y="2155335"/>
            <a:ext cx="9686294" cy="523220"/>
          </a:xfrm>
          <a:prstGeom prst="rect">
            <a:avLst/>
          </a:prstGeom>
          <a:noFill/>
        </p:spPr>
        <p:txBody>
          <a:bodyPr wrap="square" rtlCol="0">
            <a:spAutoFit/>
          </a:bodyPr>
          <a:lstStyle/>
          <a:p>
            <a:pPr algn="ctr"/>
            <a:r>
              <a:rPr lang="fr-FR" sz="2800" b="1" dirty="0">
                <a:solidFill>
                  <a:srgbClr val="0070C0"/>
                </a:solidFill>
              </a:rPr>
              <a:t>Ca: 125 mg/100 ml,   P: 96mg/100 ml,   Mg: 12mg/100 ml</a:t>
            </a:r>
          </a:p>
        </p:txBody>
      </p:sp>
      <p:sp>
        <p:nvSpPr>
          <p:cNvPr id="15" name="ZoneTexte 14"/>
          <p:cNvSpPr txBox="1"/>
          <p:nvPr/>
        </p:nvSpPr>
        <p:spPr>
          <a:xfrm>
            <a:off x="483556" y="4804618"/>
            <a:ext cx="1571636" cy="369332"/>
          </a:xfrm>
          <a:prstGeom prst="rect">
            <a:avLst/>
          </a:prstGeom>
          <a:noFill/>
        </p:spPr>
        <p:txBody>
          <a:bodyPr wrap="square" rtlCol="0">
            <a:spAutoFit/>
          </a:bodyPr>
          <a:lstStyle/>
          <a:p>
            <a:r>
              <a:rPr lang="fr-FR" b="1" dirty="0"/>
              <a:t>Vitamines:</a:t>
            </a:r>
          </a:p>
        </p:txBody>
      </p:sp>
      <p:sp>
        <p:nvSpPr>
          <p:cNvPr id="16" name="Rectangle 15"/>
          <p:cNvSpPr/>
          <p:nvPr/>
        </p:nvSpPr>
        <p:spPr>
          <a:xfrm>
            <a:off x="500034" y="5394418"/>
            <a:ext cx="4398961" cy="461665"/>
          </a:xfrm>
          <a:prstGeom prst="rect">
            <a:avLst/>
          </a:prstGeom>
        </p:spPr>
        <p:txBody>
          <a:bodyPr wrap="none">
            <a:spAutoFit/>
          </a:bodyPr>
          <a:lstStyle/>
          <a:p>
            <a:r>
              <a:rPr lang="fr-FR" sz="2400" b="1" dirty="0">
                <a:solidFill>
                  <a:srgbClr val="FF0000"/>
                </a:solidFill>
              </a:rPr>
              <a:t>Vit A : </a:t>
            </a:r>
            <a:r>
              <a:rPr lang="fr-FR" sz="2400" dirty="0"/>
              <a:t>30 (</a:t>
            </a:r>
            <a:r>
              <a:rPr lang="fr-FR" sz="2400" dirty="0" err="1"/>
              <a:t>micro-gramme</a:t>
            </a:r>
            <a:r>
              <a:rPr lang="fr-FR" sz="2400" dirty="0"/>
              <a:t>/100ml)</a:t>
            </a:r>
          </a:p>
        </p:txBody>
      </p:sp>
      <p:sp>
        <p:nvSpPr>
          <p:cNvPr id="17" name="Rectangle 16"/>
          <p:cNvSpPr/>
          <p:nvPr/>
        </p:nvSpPr>
        <p:spPr>
          <a:xfrm>
            <a:off x="500034" y="6003610"/>
            <a:ext cx="5910721" cy="461665"/>
          </a:xfrm>
          <a:prstGeom prst="rect">
            <a:avLst/>
          </a:prstGeom>
        </p:spPr>
        <p:txBody>
          <a:bodyPr wrap="none">
            <a:spAutoFit/>
          </a:bodyPr>
          <a:lstStyle/>
          <a:p>
            <a:r>
              <a:rPr lang="fr-FR" sz="2400" b="1" dirty="0">
                <a:solidFill>
                  <a:srgbClr val="FF0000"/>
                </a:solidFill>
              </a:rPr>
              <a:t>Vit B1</a:t>
            </a:r>
            <a:r>
              <a:rPr lang="fr-FR" sz="2400" dirty="0"/>
              <a:t> (thiamine): 37 (</a:t>
            </a:r>
            <a:r>
              <a:rPr lang="fr-FR" sz="2400" dirty="0" err="1"/>
              <a:t>micro-gramme</a:t>
            </a:r>
            <a:r>
              <a:rPr lang="fr-FR" sz="2400" dirty="0"/>
              <a:t>/100ml)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organoleptiques du lait</a:t>
            </a:r>
          </a:p>
        </p:txBody>
      </p:sp>
      <p:sp>
        <p:nvSpPr>
          <p:cNvPr id="3" name="ZoneTexte 2"/>
          <p:cNvSpPr txBox="1"/>
          <p:nvPr/>
        </p:nvSpPr>
        <p:spPr>
          <a:xfrm>
            <a:off x="428596" y="1413568"/>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1) L’odeur:</a:t>
            </a:r>
          </a:p>
        </p:txBody>
      </p:sp>
      <p:sp>
        <p:nvSpPr>
          <p:cNvPr id="4" name="ZoneTexte 3"/>
          <p:cNvSpPr txBox="1"/>
          <p:nvPr/>
        </p:nvSpPr>
        <p:spPr>
          <a:xfrm>
            <a:off x="357158" y="2000240"/>
            <a:ext cx="842968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Le lait a une odeur toujours faible (caractéristique de l’animal qui l’a produit), agréable et variable en fonction de l’alimentation</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xmlns="" id="{12458E40-8F91-4EDE-8130-617BD7278CB6}"/>
              </a:ext>
            </a:extLst>
          </p:cNvPr>
          <p:cNvSpPr txBox="1"/>
          <p:nvPr/>
        </p:nvSpPr>
        <p:spPr>
          <a:xfrm>
            <a:off x="428596" y="3166112"/>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2</a:t>
            </a:r>
            <a:r>
              <a:rPr kumimoji="0" lang="fr-FR" sz="2400" b="1" i="0" u="none" strike="noStrike" kern="1200" cap="none" spc="0" normalizeH="0" baseline="0" noProof="0" dirty="0">
                <a:ln>
                  <a:noFill/>
                </a:ln>
                <a:solidFill>
                  <a:srgbClr val="00B050"/>
                </a:solidFill>
                <a:effectLst/>
                <a:uLnTx/>
                <a:uFillTx/>
                <a:latin typeface="Calibri"/>
                <a:ea typeface="+mn-ea"/>
                <a:cs typeface="+mn-cs"/>
              </a:rPr>
              <a:t>) La couleur:</a:t>
            </a:r>
          </a:p>
        </p:txBody>
      </p:sp>
      <p:sp>
        <p:nvSpPr>
          <p:cNvPr id="10" name="ZoneTexte 9">
            <a:extLst>
              <a:ext uri="{FF2B5EF4-FFF2-40B4-BE49-F238E27FC236}">
                <a16:creationId xmlns:a16="http://schemas.microsoft.com/office/drawing/2014/main" xmlns="" id="{6A10B42E-E8EB-4430-A09C-E93AED01A0A7}"/>
              </a:ext>
            </a:extLst>
          </p:cNvPr>
          <p:cNvSpPr txBox="1"/>
          <p:nvPr/>
        </p:nvSpPr>
        <p:spPr>
          <a:xfrm>
            <a:off x="357158" y="3657432"/>
            <a:ext cx="8358246" cy="1815882"/>
          </a:xfrm>
          <a:prstGeom prst="rect">
            <a:avLst/>
          </a:prstGeom>
          <a:noFill/>
        </p:spPr>
        <p:txBody>
          <a:bodyPr wrap="square">
            <a:spAutoFit/>
          </a:bodyPr>
          <a:lstStyle/>
          <a:p>
            <a:pPr algn="just"/>
            <a:r>
              <a:rPr lang="fr-FR" sz="2800" dirty="0"/>
              <a:t>Le lait est un liquide blanc mat, opaque à cause des micelles de caséine, parfois bleuté ou jaunâtre du fait de la beta carotène ou de la lactoflavine contenues dans la matière grasse </a:t>
            </a:r>
          </a:p>
        </p:txBody>
      </p:sp>
    </p:spTree>
    <p:extLst>
      <p:ext uri="{BB962C8B-B14F-4D97-AF65-F5344CB8AC3E}">
        <p14:creationId xmlns:p14="http://schemas.microsoft.com/office/powerpoint/2010/main" val="139958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organoleptiques du lait</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La viscosité:</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428596" y="1874441"/>
            <a:ext cx="8577630" cy="1815882"/>
          </a:xfrm>
          <a:prstGeom prst="rect">
            <a:avLst/>
          </a:prstGeom>
          <a:noFill/>
        </p:spPr>
        <p:txBody>
          <a:bodyPr wrap="square">
            <a:spAutoFit/>
          </a:bodyPr>
          <a:lstStyle/>
          <a:p>
            <a:pPr algn="just"/>
            <a:r>
              <a:rPr lang="fr-FR" sz="2800" dirty="0"/>
              <a:t>La viscosité est une propriété complexe qui est particulièrement affectée par les particules colloïdes émulsifiées et dissoutes. La teneur en graisse et en caséine influencent grandement sur la viscosité </a:t>
            </a:r>
            <a:r>
              <a:rPr lang="fr-FR" sz="2800"/>
              <a:t>du </a:t>
            </a:r>
            <a:r>
              <a:rPr lang="fr-FR" sz="2800" smtClean="0"/>
              <a:t>lait. </a:t>
            </a:r>
            <a:endParaRPr lang="fr-FR" sz="2800" dirty="0"/>
          </a:p>
        </p:txBody>
      </p:sp>
      <p:sp>
        <p:nvSpPr>
          <p:cNvPr id="9" name="ZoneTexte 8">
            <a:extLst>
              <a:ext uri="{FF2B5EF4-FFF2-40B4-BE49-F238E27FC236}">
                <a16:creationId xmlns:a16="http://schemas.microsoft.com/office/drawing/2014/main" xmlns="" id="{2E631249-6352-42BA-AC7B-531E9D5ADBBF}"/>
              </a:ext>
            </a:extLst>
          </p:cNvPr>
          <p:cNvSpPr txBox="1"/>
          <p:nvPr/>
        </p:nvSpPr>
        <p:spPr>
          <a:xfrm>
            <a:off x="428596" y="4121210"/>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La saveur:</a:t>
            </a:r>
          </a:p>
        </p:txBody>
      </p:sp>
      <p:sp>
        <p:nvSpPr>
          <p:cNvPr id="11" name="ZoneTexte 10">
            <a:extLst>
              <a:ext uri="{FF2B5EF4-FFF2-40B4-BE49-F238E27FC236}">
                <a16:creationId xmlns:a16="http://schemas.microsoft.com/office/drawing/2014/main" xmlns="" id="{B63CC5B1-3853-4915-AAE4-EDF98D7A3499}"/>
              </a:ext>
            </a:extLst>
          </p:cNvPr>
          <p:cNvSpPr txBox="1"/>
          <p:nvPr/>
        </p:nvSpPr>
        <p:spPr>
          <a:xfrm>
            <a:off x="428596" y="4582875"/>
            <a:ext cx="8577630" cy="1384995"/>
          </a:xfrm>
          <a:prstGeom prst="rect">
            <a:avLst/>
          </a:prstGeom>
          <a:noFill/>
        </p:spPr>
        <p:txBody>
          <a:bodyPr wrap="square">
            <a:spAutoFit/>
          </a:bodyPr>
          <a:lstStyle/>
          <a:p>
            <a:pPr algn="just"/>
            <a:r>
              <a:rPr lang="fr-FR" sz="2800" dirty="0"/>
              <a:t>La saveur du lait normal frais est agréable, les laits de rétention et de mammites ont une saveur salée plus ou moins accentuée. </a:t>
            </a:r>
          </a:p>
        </p:txBody>
      </p:sp>
    </p:spTree>
    <p:extLst>
      <p:ext uri="{BB962C8B-B14F-4D97-AF65-F5344CB8AC3E}">
        <p14:creationId xmlns:p14="http://schemas.microsoft.com/office/powerpoint/2010/main" val="366982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1</a:t>
            </a:r>
            <a:r>
              <a:rPr kumimoji="0" lang="fr-FR" sz="2400" b="1" i="0" u="none" strike="noStrike" kern="1200" cap="none" spc="0" normalizeH="0" baseline="0" noProof="0" dirty="0">
                <a:ln>
                  <a:noFill/>
                </a:ln>
                <a:solidFill>
                  <a:srgbClr val="00B050"/>
                </a:solidFill>
                <a:effectLst/>
                <a:uLnTx/>
                <a:uFillTx/>
                <a:latin typeface="Calibri"/>
                <a:ea typeface="+mn-ea"/>
                <a:cs typeface="+mn-cs"/>
              </a:rPr>
              <a:t>) La densité:</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4832092"/>
          </a:xfrm>
          <a:prstGeom prst="rect">
            <a:avLst/>
          </a:prstGeom>
          <a:noFill/>
        </p:spPr>
        <p:txBody>
          <a:bodyPr wrap="square">
            <a:spAutoFit/>
          </a:bodyPr>
          <a:lstStyle/>
          <a:p>
            <a:pPr algn="just"/>
            <a:r>
              <a:rPr lang="fr-FR" sz="2800" dirty="0"/>
              <a:t>La densité de lait d’une espèce donnée, n’est pas une valeur constante, elle varie d’une part, proportionnellement avec la concentration des éléments dissous et en suspension et d’autre part, avec la proportion de la matière grasse. </a:t>
            </a:r>
          </a:p>
          <a:p>
            <a:pPr algn="just"/>
            <a:r>
              <a:rPr lang="fr-FR" sz="2800" dirty="0"/>
              <a:t>Par exemple: La densité de lait de vache est comprise entre 1,028 et 1,033 à une température de 20 °C. </a:t>
            </a:r>
          </a:p>
          <a:p>
            <a:pPr algn="just"/>
            <a:r>
              <a:rPr lang="fr-FR" sz="2800" b="1" dirty="0">
                <a:solidFill>
                  <a:srgbClr val="FF0000"/>
                </a:solidFill>
              </a:rPr>
              <a:t>N.B: </a:t>
            </a:r>
          </a:p>
          <a:p>
            <a:pPr algn="just"/>
            <a:r>
              <a:rPr lang="fr-FR" sz="2800" dirty="0"/>
              <a:t>- La densité est mesurée par </a:t>
            </a:r>
            <a:r>
              <a:rPr lang="fr-FR" sz="2800" dirty="0">
                <a:solidFill>
                  <a:srgbClr val="FF0000"/>
                </a:solidFill>
              </a:rPr>
              <a:t>le thermo-lacto-densimètre</a:t>
            </a:r>
          </a:p>
          <a:p>
            <a:pPr algn="just"/>
            <a:r>
              <a:rPr lang="fr-FR" sz="2800" dirty="0"/>
              <a:t>- La densité du lait augmente avec l'écrémage, et diminue avec le mouillage.</a:t>
            </a:r>
          </a:p>
        </p:txBody>
      </p:sp>
    </p:spTree>
    <p:extLst>
      <p:ext uri="{BB962C8B-B14F-4D97-AF65-F5344CB8AC3E}">
        <p14:creationId xmlns:p14="http://schemas.microsoft.com/office/powerpoint/2010/main" val="246773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2</a:t>
            </a:r>
            <a:r>
              <a:rPr kumimoji="0" lang="fr-FR" sz="2400" b="1" i="0" u="none" strike="noStrike" kern="1200" cap="none" spc="0" normalizeH="0" baseline="0" noProof="0" dirty="0">
                <a:ln>
                  <a:noFill/>
                </a:ln>
                <a:solidFill>
                  <a:srgbClr val="00B050"/>
                </a:solidFill>
                <a:effectLst/>
                <a:uLnTx/>
                <a:uFillTx/>
                <a:latin typeface="Calibri"/>
                <a:ea typeface="+mn-ea"/>
                <a:cs typeface="+mn-cs"/>
              </a:rPr>
              <a:t>) Point de congélation:</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3970318"/>
          </a:xfrm>
          <a:prstGeom prst="rect">
            <a:avLst/>
          </a:prstGeom>
          <a:noFill/>
        </p:spPr>
        <p:txBody>
          <a:bodyPr wrap="square">
            <a:spAutoFit/>
          </a:bodyPr>
          <a:lstStyle/>
          <a:p>
            <a:pPr algn="just"/>
            <a:r>
              <a:rPr lang="fr-FR" sz="2800" dirty="0"/>
              <a:t>Le point de congélation du lait est l’une de ses caractéristiques physiques les plus constantes. Sa valeur moyenne, si l’on considère des productions individuelles de vache, se situe entre (-0,54 °C et - 0,55°C)</a:t>
            </a:r>
          </a:p>
          <a:p>
            <a:pPr algn="just"/>
            <a:r>
              <a:rPr lang="fr-FR" sz="2800" b="1" dirty="0">
                <a:solidFill>
                  <a:srgbClr val="FF0000"/>
                </a:solidFill>
              </a:rPr>
              <a:t>N.B: </a:t>
            </a:r>
          </a:p>
          <a:p>
            <a:pPr algn="just"/>
            <a:r>
              <a:rPr lang="fr-FR" sz="2800" dirty="0"/>
              <a:t>La mesure de ce paramètre permet l’appréciation de la quantité d’eau éventuellement ajoutée au lait. Un mouillage de 1 % entraîne une augmentation du point de congélation d’environ 0,0055 °C</a:t>
            </a:r>
          </a:p>
        </p:txBody>
      </p:sp>
    </p:spTree>
    <p:extLst>
      <p:ext uri="{BB962C8B-B14F-4D97-AF65-F5344CB8AC3E}">
        <p14:creationId xmlns:p14="http://schemas.microsoft.com/office/powerpoint/2010/main" val="224350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Point d’ébullition:</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1384995"/>
          </a:xfrm>
          <a:prstGeom prst="rect">
            <a:avLst/>
          </a:prstGeom>
          <a:noFill/>
        </p:spPr>
        <p:txBody>
          <a:bodyPr wrap="square">
            <a:spAutoFit/>
          </a:bodyPr>
          <a:lstStyle/>
          <a:p>
            <a:pPr algn="just"/>
            <a:r>
              <a:rPr lang="fr-FR" sz="2800" dirty="0"/>
              <a:t>le point d’ébullition subit l’influence de la présence des solides solubilisés. Il est légèrement supérieur au point d’ébullition de l’eau, soit 100,5 °C.</a:t>
            </a:r>
          </a:p>
        </p:txBody>
      </p:sp>
      <p:sp>
        <p:nvSpPr>
          <p:cNvPr id="5" name="ZoneTexte 4">
            <a:extLst>
              <a:ext uri="{FF2B5EF4-FFF2-40B4-BE49-F238E27FC236}">
                <a16:creationId xmlns:a16="http://schemas.microsoft.com/office/drawing/2014/main" xmlns="" id="{3D0B8402-CA11-4949-80FA-B53512B9495E}"/>
              </a:ext>
            </a:extLst>
          </p:cNvPr>
          <p:cNvSpPr txBox="1"/>
          <p:nvPr/>
        </p:nvSpPr>
        <p:spPr>
          <a:xfrm>
            <a:off x="428596" y="3265307"/>
            <a:ext cx="71677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Acidité de titration ou acidité Dornic:</a:t>
            </a:r>
          </a:p>
        </p:txBody>
      </p:sp>
      <p:sp>
        <p:nvSpPr>
          <p:cNvPr id="7" name="ZoneTexte 6">
            <a:extLst>
              <a:ext uri="{FF2B5EF4-FFF2-40B4-BE49-F238E27FC236}">
                <a16:creationId xmlns:a16="http://schemas.microsoft.com/office/drawing/2014/main" xmlns="" id="{6ECF05FC-9554-4D1A-818E-F990F66476EF}"/>
              </a:ext>
            </a:extLst>
          </p:cNvPr>
          <p:cNvSpPr txBox="1"/>
          <p:nvPr/>
        </p:nvSpPr>
        <p:spPr>
          <a:xfrm>
            <a:off x="254867" y="3740073"/>
            <a:ext cx="8402260" cy="3108543"/>
          </a:xfrm>
          <a:prstGeom prst="rect">
            <a:avLst/>
          </a:prstGeom>
          <a:noFill/>
        </p:spPr>
        <p:txBody>
          <a:bodyPr wrap="square">
            <a:spAutoFit/>
          </a:bodyPr>
          <a:lstStyle/>
          <a:p>
            <a:pPr algn="just"/>
            <a:r>
              <a:rPr lang="fr-FR" sz="2800" dirty="0"/>
              <a:t>Elle permet de juger l’état de conservation du lait. Elle résulte d’une titration qui consiste à ajouter au lait un volume nécessaire de solution alcaline titrée pour atteindre le point de virage d’un indicateur, en générale la phénophtaléine. Elle est exprimée en “degré Dornic” (°D), ce dernier exprime la teneur en acide lactique: </a:t>
            </a:r>
          </a:p>
          <a:p>
            <a:pPr algn="just"/>
            <a:r>
              <a:rPr lang="fr-FR" sz="2800" dirty="0"/>
              <a:t>1°D = 0,1g d’acide lactique</a:t>
            </a:r>
          </a:p>
        </p:txBody>
      </p:sp>
    </p:spTree>
    <p:extLst>
      <p:ext uri="{BB962C8B-B14F-4D97-AF65-F5344CB8AC3E}">
        <p14:creationId xmlns:p14="http://schemas.microsoft.com/office/powerpoint/2010/main" val="259505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5</a:t>
            </a:r>
            <a:r>
              <a:rPr kumimoji="0" lang="fr-FR" sz="2400" b="1" i="0" u="none" strike="noStrike" kern="1200" cap="none" spc="0" normalizeH="0" baseline="0" noProof="0" dirty="0">
                <a:ln>
                  <a:noFill/>
                </a:ln>
                <a:solidFill>
                  <a:srgbClr val="00B050"/>
                </a:solidFill>
                <a:effectLst/>
                <a:uLnTx/>
                <a:uFillTx/>
                <a:latin typeface="Calibri"/>
                <a:ea typeface="+mn-ea"/>
                <a:cs typeface="+mn-cs"/>
              </a:rPr>
              <a:t>) Le pH:</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2246769"/>
          </a:xfrm>
          <a:prstGeom prst="rect">
            <a:avLst/>
          </a:prstGeom>
          <a:noFill/>
        </p:spPr>
        <p:txBody>
          <a:bodyPr wrap="square">
            <a:spAutoFit/>
          </a:bodyPr>
          <a:lstStyle/>
          <a:p>
            <a:pPr algn="just"/>
            <a:r>
              <a:rPr lang="fr-FR" sz="2800" dirty="0"/>
              <a:t>Le pH renseigne précisément sur l’état de fraicheur du lait. Un lait de vache frais a un pH de l’ordre de 6,7. S’il y a une action des bactéries lactiques, une partie du lactose du lait sera dégradée en acide lactique, ce qui entraine une diminution du pH</a:t>
            </a:r>
          </a:p>
        </p:txBody>
      </p:sp>
    </p:spTree>
    <p:extLst>
      <p:ext uri="{BB962C8B-B14F-4D97-AF65-F5344CB8AC3E}">
        <p14:creationId xmlns:p14="http://schemas.microsoft.com/office/powerpoint/2010/main" val="234355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7704" y="584393"/>
            <a:ext cx="5688632" cy="646331"/>
          </a:xfrm>
          <a:prstGeom prst="rect">
            <a:avLst/>
          </a:prstGeom>
          <a:noFill/>
        </p:spPr>
        <p:txBody>
          <a:bodyPr wrap="square" rtlCol="0">
            <a:spAutoFit/>
          </a:bodyPr>
          <a:lstStyle/>
          <a:p>
            <a:r>
              <a:rPr lang="fr-FR" sz="3600" b="1" dirty="0">
                <a:latin typeface="Times New Roman" pitchFamily="18" charset="0"/>
                <a:cs typeface="Times New Roman" pitchFamily="18" charset="0"/>
              </a:rPr>
              <a:t>Technologie des Aliments</a:t>
            </a:r>
          </a:p>
        </p:txBody>
      </p:sp>
      <p:sp>
        <p:nvSpPr>
          <p:cNvPr id="5" name="ZoneTexte 4"/>
          <p:cNvSpPr txBox="1"/>
          <p:nvPr/>
        </p:nvSpPr>
        <p:spPr>
          <a:xfrm>
            <a:off x="258148" y="1571153"/>
            <a:ext cx="7338188" cy="523220"/>
          </a:xfrm>
          <a:prstGeom prst="rect">
            <a:avLst/>
          </a:prstGeom>
          <a:noFill/>
        </p:spPr>
        <p:txBody>
          <a:bodyPr wrap="square" rtlCol="0">
            <a:spAutoFit/>
          </a:bodyPr>
          <a:lstStyle/>
          <a:p>
            <a:r>
              <a:rPr lang="fr-FR" sz="2800" b="1" dirty="0">
                <a:solidFill>
                  <a:srgbClr val="FF0000"/>
                </a:solidFill>
                <a:latin typeface="Times New Roman" pitchFamily="18" charset="0"/>
                <a:cs typeface="Times New Roman" pitchFamily="18" charset="0"/>
              </a:rPr>
              <a:t>Définition:</a:t>
            </a:r>
          </a:p>
        </p:txBody>
      </p:sp>
      <p:sp>
        <p:nvSpPr>
          <p:cNvPr id="6" name="ZoneTexte 5"/>
          <p:cNvSpPr txBox="1"/>
          <p:nvPr/>
        </p:nvSpPr>
        <p:spPr>
          <a:xfrm>
            <a:off x="250001" y="2128900"/>
            <a:ext cx="8643998" cy="3246530"/>
          </a:xfrm>
          <a:prstGeom prst="rect">
            <a:avLst/>
          </a:prstGeom>
          <a:noFill/>
        </p:spPr>
        <p:txBody>
          <a:bodyPr wrap="square" rtlCol="0">
            <a:spAutoFit/>
          </a:bodyPr>
          <a:lstStyle/>
          <a:p>
            <a:pPr algn="just">
              <a:lnSpc>
                <a:spcPct val="150000"/>
              </a:lnSpc>
            </a:pPr>
            <a:r>
              <a:rPr lang="fr-FR" sz="2800" dirty="0">
                <a:latin typeface="Times New Roman" pitchFamily="18" charset="0"/>
                <a:cs typeface="Times New Roman" pitchFamily="18" charset="0"/>
              </a:rPr>
              <a:t>L'application de </a:t>
            </a:r>
            <a:r>
              <a:rPr lang="fr-FR" sz="2800" b="1" dirty="0">
                <a:solidFill>
                  <a:srgbClr val="00B050"/>
                </a:solidFill>
                <a:latin typeface="Times New Roman" pitchFamily="18" charset="0"/>
                <a:cs typeface="Times New Roman" pitchFamily="18" charset="0"/>
              </a:rPr>
              <a:t>la science </a:t>
            </a:r>
            <a:r>
              <a:rPr lang="fr-FR" sz="2800" dirty="0">
                <a:latin typeface="Times New Roman" pitchFamily="18" charset="0"/>
                <a:cs typeface="Times New Roman" pitchFamily="18" charset="0"/>
              </a:rPr>
              <a:t>et de </a:t>
            </a:r>
            <a:r>
              <a:rPr lang="fr-FR" sz="2800" b="1" dirty="0">
                <a:solidFill>
                  <a:srgbClr val="00B050"/>
                </a:solidFill>
                <a:latin typeface="Times New Roman" pitchFamily="18" charset="0"/>
                <a:cs typeface="Times New Roman" pitchFamily="18" charset="0"/>
              </a:rPr>
              <a:t>la technologie </a:t>
            </a:r>
            <a:r>
              <a:rPr lang="fr-FR" sz="2800" dirty="0">
                <a:latin typeface="Times New Roman" pitchFamily="18" charset="0"/>
                <a:cs typeface="Times New Roman" pitchFamily="18" charset="0"/>
              </a:rPr>
              <a:t>à des Aliments, de même qu'à ses </a:t>
            </a:r>
            <a:r>
              <a:rPr lang="fr-FR" sz="2800" b="1" dirty="0">
                <a:solidFill>
                  <a:srgbClr val="00B050"/>
                </a:solidFill>
                <a:latin typeface="Times New Roman" pitchFamily="18" charset="0"/>
                <a:cs typeface="Times New Roman" pitchFamily="18" charset="0"/>
              </a:rPr>
              <a:t>dérivés</a:t>
            </a:r>
            <a:r>
              <a:rPr lang="fr-FR" sz="2800" dirty="0">
                <a:solidFill>
                  <a:srgbClr val="00B050"/>
                </a:solidFill>
                <a:latin typeface="Times New Roman" pitchFamily="18" charset="0"/>
                <a:cs typeface="Times New Roman" pitchFamily="18" charset="0"/>
              </a:rPr>
              <a:t> </a:t>
            </a:r>
            <a:r>
              <a:rPr lang="fr-FR" sz="2800" dirty="0">
                <a:latin typeface="Times New Roman" pitchFamily="18" charset="0"/>
                <a:cs typeface="Times New Roman" pitchFamily="18" charset="0"/>
              </a:rPr>
              <a:t>pour la sélection, la conservation, la transformation, le conditionnement, la distribution et l'utilisation des aliments en vue d'une meilleure  </a:t>
            </a:r>
            <a:r>
              <a:rPr lang="fr-FR" sz="2800" b="1" dirty="0">
                <a:solidFill>
                  <a:srgbClr val="00B050"/>
                </a:solidFill>
                <a:latin typeface="Times New Roman" pitchFamily="18" charset="0"/>
                <a:cs typeface="Times New Roman" pitchFamily="18" charset="0"/>
              </a:rPr>
              <a:t>qualité alimentaire</a:t>
            </a:r>
            <a:r>
              <a:rPr lang="fr-FR" sz="2800" dirty="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96402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1</a:t>
            </a:r>
            <a:r>
              <a:rPr kumimoji="0" lang="fr-FR" sz="2800" b="1" i="0" u="none" strike="noStrike" kern="1200" cap="none" spc="0" normalizeH="0" baseline="0" noProof="0" dirty="0">
                <a:ln>
                  <a:noFill/>
                </a:ln>
                <a:solidFill>
                  <a:srgbClr val="00B050"/>
                </a:solidFill>
                <a:effectLst/>
                <a:uLnTx/>
                <a:uFillTx/>
                <a:latin typeface="Calibri"/>
                <a:ea typeface="+mn-ea"/>
                <a:cs typeface="+mn-cs"/>
              </a:rPr>
              <a:t>) Flore mésophile aérobie totale:</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1815882"/>
          </a:xfrm>
          <a:prstGeom prst="rect">
            <a:avLst/>
          </a:prstGeom>
          <a:noFill/>
        </p:spPr>
        <p:txBody>
          <a:bodyPr wrap="square">
            <a:spAutoFit/>
          </a:bodyPr>
          <a:lstStyle/>
          <a:p>
            <a:pPr algn="just"/>
            <a:r>
              <a:rPr lang="fr-FR" sz="2800" dirty="0"/>
              <a:t>La flore mésophile aérobie totale est constituée d’un ensemble de microorganismes variés correspondant aux germes banaux de contamination, ces bactéries vivent à des températures comprises entre 20 et 40 °C.</a:t>
            </a:r>
          </a:p>
        </p:txBody>
      </p:sp>
      <p:sp>
        <p:nvSpPr>
          <p:cNvPr id="5" name="ZoneTexte 4">
            <a:extLst>
              <a:ext uri="{FF2B5EF4-FFF2-40B4-BE49-F238E27FC236}">
                <a16:creationId xmlns:a16="http://schemas.microsoft.com/office/drawing/2014/main" xmlns="" id="{4F1748F2-5B50-46DF-A01D-17D3227986F2}"/>
              </a:ext>
            </a:extLst>
          </p:cNvPr>
          <p:cNvSpPr txBox="1"/>
          <p:nvPr/>
        </p:nvSpPr>
        <p:spPr>
          <a:xfrm>
            <a:off x="312560" y="369619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2</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germes responsables des défauts de fabrication:</a:t>
            </a:r>
          </a:p>
        </p:txBody>
      </p:sp>
      <p:sp>
        <p:nvSpPr>
          <p:cNvPr id="7" name="ZoneTexte 6">
            <a:extLst>
              <a:ext uri="{FF2B5EF4-FFF2-40B4-BE49-F238E27FC236}">
                <a16:creationId xmlns:a16="http://schemas.microsoft.com/office/drawing/2014/main" xmlns="" id="{D955C112-2697-4040-BBEE-D79BE829BEAC}"/>
              </a:ext>
            </a:extLst>
          </p:cNvPr>
          <p:cNvSpPr txBox="1"/>
          <p:nvPr/>
        </p:nvSpPr>
        <p:spPr>
          <a:xfrm>
            <a:off x="289651" y="4293096"/>
            <a:ext cx="8362473" cy="2246769"/>
          </a:xfrm>
          <a:prstGeom prst="rect">
            <a:avLst/>
          </a:prstGeom>
          <a:noFill/>
        </p:spPr>
        <p:txBody>
          <a:bodyPr wrap="square">
            <a:spAutoFit/>
          </a:bodyPr>
          <a:lstStyle/>
          <a:p>
            <a:pPr algn="just"/>
            <a:r>
              <a:rPr lang="fr-FR" sz="2800" dirty="0"/>
              <a:t>Il s’agit principalement de </a:t>
            </a:r>
            <a:r>
              <a:rPr lang="fr-FR" sz="2800" dirty="0" err="1">
                <a:solidFill>
                  <a:srgbClr val="0070C0"/>
                </a:solidFill>
              </a:rPr>
              <a:t>psychrotrophes</a:t>
            </a:r>
            <a:r>
              <a:rPr lang="fr-FR" sz="2800" dirty="0"/>
              <a:t> et de </a:t>
            </a:r>
            <a:r>
              <a:rPr lang="fr-FR" sz="2800" dirty="0">
                <a:solidFill>
                  <a:srgbClr val="0070C0"/>
                </a:solidFill>
              </a:rPr>
              <a:t>thermorésistants</a:t>
            </a:r>
            <a:r>
              <a:rPr lang="fr-FR" sz="2800" dirty="0"/>
              <a:t>. </a:t>
            </a:r>
          </a:p>
          <a:p>
            <a:pPr algn="just"/>
            <a:r>
              <a:rPr lang="fr-FR" sz="2800" dirty="0"/>
              <a:t>Ces deux types de germes entrainent des défauts organoleptiques, des problèmes de protéolyse (dégradation des protéines).</a:t>
            </a:r>
          </a:p>
        </p:txBody>
      </p:sp>
    </p:spTree>
    <p:extLst>
      <p:ext uri="{BB962C8B-B14F-4D97-AF65-F5344CB8AC3E}">
        <p14:creationId xmlns:p14="http://schemas.microsoft.com/office/powerpoint/2010/main" val="74134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2" name="ZoneTexte 11">
            <a:extLst>
              <a:ext uri="{FF2B5EF4-FFF2-40B4-BE49-F238E27FC236}">
                <a16:creationId xmlns:a16="http://schemas.microsoft.com/office/drawing/2014/main" xmlns="" id="{A3A296B9-287B-416F-AA80-51482C757F27}"/>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Flore </a:t>
            </a:r>
            <a:r>
              <a:rPr kumimoji="0" lang="fr-FR" sz="2800" b="1" i="0" u="none" strike="noStrike" kern="1200" cap="none" spc="0" normalizeH="0" baseline="0" noProof="0" dirty="0" err="1">
                <a:ln>
                  <a:noFill/>
                </a:ln>
                <a:solidFill>
                  <a:srgbClr val="FF0000"/>
                </a:solidFill>
                <a:effectLst/>
                <a:uLnTx/>
                <a:uFillTx/>
                <a:latin typeface="Calibri"/>
                <a:ea typeface="+mn-ea"/>
                <a:cs typeface="+mn-cs"/>
              </a:rPr>
              <a:t>psychrotrophe</a:t>
            </a:r>
            <a:r>
              <a:rPr kumimoji="0" lang="fr-FR" sz="28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2246769"/>
          </a:xfrm>
          <a:prstGeom prst="rect">
            <a:avLst/>
          </a:prstGeom>
          <a:noFill/>
        </p:spPr>
        <p:txBody>
          <a:bodyPr wrap="square">
            <a:spAutoFit/>
          </a:bodyPr>
          <a:lstStyle/>
          <a:p>
            <a:pPr algn="just"/>
            <a:r>
              <a:rPr lang="fr-FR" sz="2800" dirty="0"/>
              <a:t>Un micro-organisme </a:t>
            </a:r>
            <a:r>
              <a:rPr lang="fr-FR" sz="2800" dirty="0" err="1"/>
              <a:t>psychrotrophe</a:t>
            </a:r>
            <a:r>
              <a:rPr lang="fr-FR" sz="2800" dirty="0"/>
              <a:t> est un micro-organisme adapté et capable de survivre à des basses températures, jusqu'à -5 °C et ayant une température optimale de croissance à 25 °C. Ces germes proviennent du sol, des eaux ou des fourrages.</a:t>
            </a:r>
          </a:p>
        </p:txBody>
      </p:sp>
      <p:sp>
        <p:nvSpPr>
          <p:cNvPr id="5" name="ZoneTexte 4">
            <a:extLst>
              <a:ext uri="{FF2B5EF4-FFF2-40B4-BE49-F238E27FC236}">
                <a16:creationId xmlns:a16="http://schemas.microsoft.com/office/drawing/2014/main" xmlns="" id="{4F1748F2-5B50-46DF-A01D-17D3227986F2}"/>
              </a:ext>
            </a:extLst>
          </p:cNvPr>
          <p:cNvSpPr txBox="1"/>
          <p:nvPr/>
        </p:nvSpPr>
        <p:spPr>
          <a:xfrm>
            <a:off x="342455" y="4114505"/>
            <a:ext cx="76438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b</a:t>
            </a:r>
            <a:r>
              <a:rPr kumimoji="0" lang="fr-FR" sz="2800" b="1" i="0" u="none" strike="noStrike" kern="1200" cap="none" spc="0" normalizeH="0" baseline="0" noProof="0" dirty="0">
                <a:ln>
                  <a:noFill/>
                </a:ln>
                <a:solidFill>
                  <a:srgbClr val="FF0000"/>
                </a:solidFill>
                <a:effectLst/>
                <a:uLnTx/>
                <a:uFillTx/>
                <a:latin typeface="Calibri"/>
                <a:ea typeface="+mn-ea"/>
                <a:cs typeface="+mn-cs"/>
              </a:rPr>
              <a:t>) Flore thermorésistante:</a:t>
            </a:r>
          </a:p>
        </p:txBody>
      </p:sp>
      <p:sp>
        <p:nvSpPr>
          <p:cNvPr id="7" name="ZoneTexte 6">
            <a:extLst>
              <a:ext uri="{FF2B5EF4-FFF2-40B4-BE49-F238E27FC236}">
                <a16:creationId xmlns:a16="http://schemas.microsoft.com/office/drawing/2014/main" xmlns="" id="{D955C112-2697-4040-BBEE-D79BE829BEAC}"/>
              </a:ext>
            </a:extLst>
          </p:cNvPr>
          <p:cNvSpPr txBox="1"/>
          <p:nvPr/>
        </p:nvSpPr>
        <p:spPr>
          <a:xfrm>
            <a:off x="266307" y="4611231"/>
            <a:ext cx="8362473" cy="1815882"/>
          </a:xfrm>
          <a:prstGeom prst="rect">
            <a:avLst/>
          </a:prstGeom>
          <a:noFill/>
        </p:spPr>
        <p:txBody>
          <a:bodyPr wrap="square">
            <a:spAutoFit/>
          </a:bodyPr>
          <a:lstStyle/>
          <a:p>
            <a:pPr algn="just"/>
            <a:r>
              <a:rPr lang="fr-FR" sz="2800" dirty="0"/>
              <a:t>Un certain nombre de bactéries sont capables de résister aux traitements thermiques usuels utilisés dans le but d'assainir ou de conserver le lait. Elles sont dites thermorésistantes</a:t>
            </a:r>
          </a:p>
        </p:txBody>
      </p:sp>
    </p:spTree>
    <p:extLst>
      <p:ext uri="{BB962C8B-B14F-4D97-AF65-F5344CB8AC3E}">
        <p14:creationId xmlns:p14="http://schemas.microsoft.com/office/powerpoint/2010/main" val="424533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116" y="207273"/>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coliformes sont des entérobactéries qui fermentent le lactose avec production de gaz. Il comprend les genres </a:t>
            </a:r>
            <a:r>
              <a:rPr kumimoji="0" lang="fr-FR" sz="2800" b="0" i="0" u="none" strike="noStrike" kern="1200" cap="none" spc="0" normalizeH="0" baseline="0" noProof="0" dirty="0">
                <a:ln>
                  <a:noFill/>
                </a:ln>
                <a:solidFill>
                  <a:srgbClr val="0070C0"/>
                </a:solidFill>
                <a:effectLst/>
                <a:uLnTx/>
                <a:uFillTx/>
                <a:latin typeface="Calibri"/>
                <a:ea typeface="+mn-ea"/>
                <a:cs typeface="+mn-cs"/>
              </a:rPr>
              <a:t>Escherichia, </a:t>
            </a:r>
            <a:r>
              <a:rPr kumimoji="0" lang="fr-FR" sz="2800" b="0" i="0" u="none" strike="noStrike" kern="1200" cap="none" spc="0" normalizeH="0" baseline="0" noProof="0" dirty="0" err="1">
                <a:ln>
                  <a:noFill/>
                </a:ln>
                <a:solidFill>
                  <a:srgbClr val="0070C0"/>
                </a:solidFill>
                <a:effectLst/>
                <a:uLnTx/>
                <a:uFillTx/>
                <a:latin typeface="Calibri"/>
                <a:ea typeface="+mn-ea"/>
                <a:cs typeface="+mn-cs"/>
              </a:rPr>
              <a:t>Citrobacter</a:t>
            </a:r>
            <a:r>
              <a:rPr lang="fr-FR" sz="2800" dirty="0">
                <a:solidFill>
                  <a:prstClr val="black"/>
                </a:solidFill>
                <a:latin typeface="Calibri"/>
              </a:rPr>
              <a:t>………..</a:t>
            </a:r>
            <a:r>
              <a:rPr kumimoji="0" lang="fr-FR" sz="2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ZoneTexte 7">
            <a:extLst>
              <a:ext uri="{FF2B5EF4-FFF2-40B4-BE49-F238E27FC236}">
                <a16:creationId xmlns:a16="http://schemas.microsoft.com/office/drawing/2014/main" xmlns="" id="{392D97AF-0BD8-4834-82E5-5325A941348B}"/>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Les coliformes:</a:t>
            </a:r>
          </a:p>
        </p:txBody>
      </p:sp>
      <p:sp>
        <p:nvSpPr>
          <p:cNvPr id="9" name="ZoneTexte 8">
            <a:extLst>
              <a:ext uri="{FF2B5EF4-FFF2-40B4-BE49-F238E27FC236}">
                <a16:creationId xmlns:a16="http://schemas.microsoft.com/office/drawing/2014/main" xmlns="" id="{FAE0A713-FC1B-4972-90B0-9B642AFADC7F}"/>
              </a:ext>
            </a:extLst>
          </p:cNvPr>
          <p:cNvSpPr txBox="1"/>
          <p:nvPr/>
        </p:nvSpPr>
        <p:spPr>
          <a:xfrm>
            <a:off x="412118" y="3331084"/>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b) Les streptocoques fécaux</a:t>
            </a:r>
          </a:p>
        </p:txBody>
      </p:sp>
      <p:sp>
        <p:nvSpPr>
          <p:cNvPr id="10" name="ZoneTexte 9">
            <a:extLst>
              <a:ext uri="{FF2B5EF4-FFF2-40B4-BE49-F238E27FC236}">
                <a16:creationId xmlns:a16="http://schemas.microsoft.com/office/drawing/2014/main" xmlns="" id="{7B592F6F-7618-455F-84C1-6EEF73694C5D}"/>
              </a:ext>
            </a:extLst>
          </p:cNvPr>
          <p:cNvSpPr txBox="1"/>
          <p:nvPr/>
        </p:nvSpPr>
        <p:spPr>
          <a:xfrm>
            <a:off x="277776" y="3920081"/>
            <a:ext cx="8319868" cy="1384995"/>
          </a:xfrm>
          <a:prstGeom prst="rect">
            <a:avLst/>
          </a:prstGeom>
          <a:noFill/>
        </p:spPr>
        <p:txBody>
          <a:bodyPr wrap="square">
            <a:spAutoFit/>
          </a:bodyPr>
          <a:lstStyle/>
          <a:p>
            <a:pPr algn="just"/>
            <a:r>
              <a:rPr lang="fr-FR" sz="2800" dirty="0"/>
              <a:t>Les streptocoques du groupe D susceptibles de contaminer le lait sont plutôt typiques des déjections animales, comme </a:t>
            </a:r>
            <a:r>
              <a:rPr lang="fr-FR" sz="2800" dirty="0">
                <a:solidFill>
                  <a:srgbClr val="0070C0"/>
                </a:solidFill>
              </a:rPr>
              <a:t>S. </a:t>
            </a:r>
            <a:r>
              <a:rPr lang="fr-FR" sz="2800" dirty="0" err="1">
                <a:solidFill>
                  <a:srgbClr val="0070C0"/>
                </a:solidFill>
              </a:rPr>
              <a:t>bovis</a:t>
            </a:r>
            <a:r>
              <a:rPr lang="fr-FR" sz="2800" dirty="0">
                <a:solidFill>
                  <a:srgbClr val="0070C0"/>
                </a:solidFill>
              </a:rPr>
              <a:t>, S. </a:t>
            </a:r>
            <a:r>
              <a:rPr lang="fr-FR" sz="2800" dirty="0" err="1">
                <a:solidFill>
                  <a:srgbClr val="0070C0"/>
                </a:solidFill>
              </a:rPr>
              <a:t>equinus</a:t>
            </a:r>
            <a:r>
              <a:rPr lang="fr-FR" sz="2800" dirty="0"/>
              <a:t>……………………..</a:t>
            </a:r>
          </a:p>
        </p:txBody>
      </p:sp>
      <p:sp>
        <p:nvSpPr>
          <p:cNvPr id="14" name="ZoneTexte 13">
            <a:extLst>
              <a:ext uri="{FF2B5EF4-FFF2-40B4-BE49-F238E27FC236}">
                <a16:creationId xmlns:a16="http://schemas.microsoft.com/office/drawing/2014/main" xmlns="" id="{473A6D15-6B7F-49D5-9345-5B36202BA17C}"/>
              </a:ext>
            </a:extLst>
          </p:cNvPr>
          <p:cNvSpPr txBox="1"/>
          <p:nvPr/>
        </p:nvSpPr>
        <p:spPr>
          <a:xfrm>
            <a:off x="344947" y="5370853"/>
            <a:ext cx="8443288" cy="1384995"/>
          </a:xfrm>
          <a:prstGeom prst="rect">
            <a:avLst/>
          </a:prstGeom>
          <a:noFill/>
        </p:spPr>
        <p:txBody>
          <a:bodyPr wrap="square">
            <a:spAutoFit/>
          </a:bodyPr>
          <a:lstStyle/>
          <a:p>
            <a:pPr algn="just"/>
            <a:r>
              <a:rPr lang="fr-FR" sz="2800" b="0" i="0" u="none" strike="noStrike" baseline="0" dirty="0">
                <a:solidFill>
                  <a:srgbClr val="FF0000"/>
                </a:solidFill>
                <a:latin typeface="Times New Roman" panose="02020603050405020304" pitchFamily="18" charset="0"/>
              </a:rPr>
              <a:t>N.B:</a:t>
            </a:r>
            <a:r>
              <a:rPr lang="fr-FR" sz="2800" b="0" i="0" u="none" strike="noStrike" baseline="0" dirty="0">
                <a:latin typeface="Times New Roman" panose="02020603050405020304" pitchFamily="18" charset="0"/>
              </a:rPr>
              <a:t> Les streptocoques résistent mieux que les coliformes à la réfrigération, à la congélation, au chauffage, à la salaison et à la dessiccation</a:t>
            </a:r>
            <a:endParaRPr lang="fr-FR" sz="2800" dirty="0"/>
          </a:p>
        </p:txBody>
      </p:sp>
      <p:sp>
        <p:nvSpPr>
          <p:cNvPr id="15" name="ZoneTexte 14">
            <a:extLst>
              <a:ext uri="{FF2B5EF4-FFF2-40B4-BE49-F238E27FC236}">
                <a16:creationId xmlns:a16="http://schemas.microsoft.com/office/drawing/2014/main" xmlns="" id="{5584D702-8DF6-43B6-A3B4-B0FD7A91D8C9}"/>
              </a:ext>
            </a:extLst>
          </p:cNvPr>
          <p:cNvSpPr txBox="1"/>
          <p:nvPr/>
        </p:nvSpPr>
        <p:spPr>
          <a:xfrm>
            <a:off x="412118" y="889556"/>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3</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bactéries témoins de contamination fécale:</a:t>
            </a:r>
          </a:p>
        </p:txBody>
      </p:sp>
    </p:spTree>
    <p:extLst>
      <p:ext uri="{BB962C8B-B14F-4D97-AF65-F5344CB8AC3E}">
        <p14:creationId xmlns:p14="http://schemas.microsoft.com/office/powerpoint/2010/main" val="304652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116" y="207273"/>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3" name="ZoneTexte 12">
            <a:extLst>
              <a:ext uri="{FF2B5EF4-FFF2-40B4-BE49-F238E27FC236}">
                <a16:creationId xmlns:a16="http://schemas.microsoft.com/office/drawing/2014/main" xmlns="" id="{DC590C5C-51DF-4AEB-9506-5E5B3635CCD9}"/>
              </a:ext>
            </a:extLst>
          </p:cNvPr>
          <p:cNvSpPr txBox="1"/>
          <p:nvPr/>
        </p:nvSpPr>
        <p:spPr>
          <a:xfrm>
            <a:off x="277776" y="1880312"/>
            <a:ext cx="8577630"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contamination du lait et des produits laitiers par les germes pathogènes peut être d'origine endogène, et elle fait, alors, suite à une excrétion mammaire de l'animal malade ; elle peut aussi être d'origine exogène, il s'agit alors d'un contact direct avec des troupeaux infectés ou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d'un apport de l'environnement (eaux), Parmi ces germes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nous avons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70C0"/>
                </a:solidFill>
                <a:effectLst/>
                <a:uLnTx/>
                <a:uFillTx/>
                <a:latin typeface="Calibri"/>
                <a:ea typeface="+mn-ea"/>
                <a:cs typeface="+mn-cs"/>
              </a:rPr>
              <a:t>- Les salmonelles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70C0"/>
                </a:solidFill>
                <a:effectLst/>
                <a:uLnTx/>
                <a:uFillTx/>
                <a:latin typeface="Calibri"/>
                <a:ea typeface="+mn-ea"/>
                <a:cs typeface="+mn-cs"/>
              </a:rPr>
              <a:t>- Les staphylocoques</a:t>
            </a:r>
          </a:p>
        </p:txBody>
      </p:sp>
      <p:sp>
        <p:nvSpPr>
          <p:cNvPr id="8" name="ZoneTexte 7">
            <a:extLst>
              <a:ext uri="{FF2B5EF4-FFF2-40B4-BE49-F238E27FC236}">
                <a16:creationId xmlns:a16="http://schemas.microsoft.com/office/drawing/2014/main" xmlns="" id="{392D97AF-0BD8-4834-82E5-5325A941348B}"/>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c</a:t>
            </a:r>
            <a:r>
              <a:rPr kumimoji="0" lang="fr-FR" sz="2800" b="1" i="0" u="none" strike="noStrike" kern="1200" cap="none" spc="0" normalizeH="0" baseline="0" noProof="0" dirty="0">
                <a:ln>
                  <a:noFill/>
                </a:ln>
                <a:solidFill>
                  <a:srgbClr val="FF0000"/>
                </a:solidFill>
                <a:effectLst/>
                <a:uLnTx/>
                <a:uFillTx/>
                <a:latin typeface="Calibri"/>
                <a:ea typeface="+mn-ea"/>
                <a:cs typeface="+mn-cs"/>
              </a:rPr>
              <a:t>) La flore pathogène:</a:t>
            </a:r>
          </a:p>
        </p:txBody>
      </p:sp>
    </p:spTree>
    <p:extLst>
      <p:ext uri="{BB962C8B-B14F-4D97-AF65-F5344CB8AC3E}">
        <p14:creationId xmlns:p14="http://schemas.microsoft.com/office/powerpoint/2010/main" val="230292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xmlns="" id="{4ECA613A-B574-41F7-A095-1162D1629EA9}"/>
              </a:ext>
            </a:extLst>
          </p:cNvPr>
          <p:cNvSpPr txBox="1"/>
          <p:nvPr/>
        </p:nvSpPr>
        <p:spPr>
          <a:xfrm>
            <a:off x="27642" y="148478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1</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facteurs intrinsèques:</a:t>
            </a:r>
          </a:p>
        </p:txBody>
      </p:sp>
      <p:sp>
        <p:nvSpPr>
          <p:cNvPr id="5" name="ZoneTexte 4">
            <a:extLst>
              <a:ext uri="{FF2B5EF4-FFF2-40B4-BE49-F238E27FC236}">
                <a16:creationId xmlns:a16="http://schemas.microsoft.com/office/drawing/2014/main" xmlns="" id="{635017C0-CFDF-483F-A15A-BD91170AA09A}"/>
              </a:ext>
            </a:extLst>
          </p:cNvPr>
          <p:cNvSpPr txBox="1"/>
          <p:nvPr/>
        </p:nvSpPr>
        <p:spPr>
          <a:xfrm>
            <a:off x="320571" y="2102671"/>
            <a:ext cx="8553664" cy="954107"/>
          </a:xfrm>
          <a:prstGeom prst="rect">
            <a:avLst/>
          </a:prstGeom>
          <a:noFill/>
        </p:spPr>
        <p:txBody>
          <a:bodyPr wrap="square">
            <a:spAutoFit/>
          </a:bodyPr>
          <a:lstStyle/>
          <a:p>
            <a:pPr algn="just"/>
            <a:r>
              <a:rPr lang="fr-FR" sz="2800" dirty="0"/>
              <a:t>Les facteurs intrinsèques sont liés à l’animal (facteurs génétiques, stade de lactation, état sanitaire, etc.).</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3121" y="3103873"/>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Les facteurs génétiques:</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320571" y="3627093"/>
            <a:ext cx="8553664" cy="2677656"/>
          </a:xfrm>
          <a:prstGeom prst="rect">
            <a:avLst/>
          </a:prstGeom>
          <a:noFill/>
        </p:spPr>
        <p:txBody>
          <a:bodyPr wrap="square">
            <a:spAutoFit/>
          </a:bodyPr>
          <a:lstStyle/>
          <a:p>
            <a:pPr algn="just"/>
            <a:r>
              <a:rPr lang="fr-FR" sz="2800" dirty="0"/>
              <a:t>Il existe des variations importantes de la composition du lait entre les différentes races laitières et entre les individus d’une même race. D’une manière générale, on remarque que les fortes productrices donnent un lait plus pauvre en matières azotées et en matière grasse. Ces</a:t>
            </a:r>
          </a:p>
          <a:p>
            <a:pPr algn="just"/>
            <a:r>
              <a:rPr lang="fr-FR" sz="2800" dirty="0"/>
              <a:t>dernières sont les plus instables par rapport au lactose</a:t>
            </a:r>
          </a:p>
        </p:txBody>
      </p:sp>
    </p:spTree>
    <p:extLst>
      <p:ext uri="{BB962C8B-B14F-4D97-AF65-F5344CB8AC3E}">
        <p14:creationId xmlns:p14="http://schemas.microsoft.com/office/powerpoint/2010/main" val="320068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0" y="134076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b</a:t>
            </a:r>
            <a:r>
              <a:rPr kumimoji="0" lang="fr-FR" sz="2800" b="1" i="0" u="none" strike="noStrike" kern="1200" cap="none" spc="0" normalizeH="0" baseline="0" noProof="0" dirty="0">
                <a:ln>
                  <a:noFill/>
                </a:ln>
                <a:solidFill>
                  <a:srgbClr val="FF0000"/>
                </a:solidFill>
                <a:effectLst/>
                <a:uLnTx/>
                <a:uFillTx/>
                <a:latin typeface="Calibri"/>
                <a:ea typeface="+mn-ea"/>
                <a:cs typeface="+mn-cs"/>
              </a:rPr>
              <a:t>) Le stade de lactation:</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179512" y="1988840"/>
            <a:ext cx="8553664" cy="3539430"/>
          </a:xfrm>
          <a:prstGeom prst="rect">
            <a:avLst/>
          </a:prstGeom>
          <a:noFill/>
        </p:spPr>
        <p:txBody>
          <a:bodyPr wrap="square">
            <a:spAutoFit/>
          </a:bodyPr>
          <a:lstStyle/>
          <a:p>
            <a:pPr algn="just"/>
            <a:r>
              <a:rPr lang="fr-FR" sz="2800" dirty="0"/>
              <a:t>L’évolution des principaux composants du lait est inversée par rapport à l'évolution de la quantité produite durant toute la période de lactation. </a:t>
            </a:r>
          </a:p>
          <a:p>
            <a:pPr algn="just"/>
            <a:r>
              <a:rPr lang="fr-FR" sz="2800" dirty="0"/>
              <a:t>Les teneurs en matière grasse et protéines sont maximales au cours des premiers jours de lactation, minimales durant le deuxième et le troisième mois de lactation et s'accroissent ensuite jusqu'à la fin de lactation avec une diminution de la production laitière.</a:t>
            </a:r>
          </a:p>
        </p:txBody>
      </p:sp>
    </p:spTree>
    <p:extLst>
      <p:ext uri="{BB962C8B-B14F-4D97-AF65-F5344CB8AC3E}">
        <p14:creationId xmlns:p14="http://schemas.microsoft.com/office/powerpoint/2010/main" val="108246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0" y="127521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c</a:t>
            </a:r>
            <a:r>
              <a:rPr kumimoji="0" lang="fr-FR" sz="2800" b="1" i="0" u="none" strike="noStrike" kern="1200" cap="none" spc="0" normalizeH="0" baseline="0" noProof="0" dirty="0">
                <a:ln>
                  <a:noFill/>
                </a:ln>
                <a:solidFill>
                  <a:srgbClr val="FF0000"/>
                </a:solidFill>
                <a:effectLst/>
                <a:uLnTx/>
                <a:uFillTx/>
                <a:latin typeface="Calibri"/>
                <a:ea typeface="+mn-ea"/>
                <a:cs typeface="+mn-cs"/>
              </a:rPr>
              <a:t>) Etat sanitaire:</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179512" y="1988840"/>
            <a:ext cx="8553664" cy="1384995"/>
          </a:xfrm>
          <a:prstGeom prst="rect">
            <a:avLst/>
          </a:prstGeom>
          <a:noFill/>
        </p:spPr>
        <p:txBody>
          <a:bodyPr wrap="square">
            <a:spAutoFit/>
          </a:bodyPr>
          <a:lstStyle/>
          <a:p>
            <a:pPr algn="just"/>
            <a:r>
              <a:rPr lang="fr-FR" sz="2800" dirty="0"/>
              <a:t>Une infection de la mamelle ou de l’organisme de l’animale se traduit par une baisse de la production laitière et une modification de la composition du lait.</a:t>
            </a:r>
          </a:p>
        </p:txBody>
      </p:sp>
    </p:spTree>
    <p:extLst>
      <p:ext uri="{BB962C8B-B14F-4D97-AF65-F5344CB8AC3E}">
        <p14:creationId xmlns:p14="http://schemas.microsoft.com/office/powerpoint/2010/main" val="103163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xmlns="" id="{4ECA613A-B574-41F7-A095-1162D1629EA9}"/>
              </a:ext>
            </a:extLst>
          </p:cNvPr>
          <p:cNvSpPr txBox="1"/>
          <p:nvPr/>
        </p:nvSpPr>
        <p:spPr>
          <a:xfrm>
            <a:off x="27642" y="148478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uLnTx/>
                <a:uFillTx/>
                <a:latin typeface="Calibri"/>
                <a:ea typeface="+mn-ea"/>
                <a:cs typeface="+mn-cs"/>
              </a:rPr>
              <a:t>2) Les facteurs extrinsèques:</a:t>
            </a:r>
          </a:p>
        </p:txBody>
      </p:sp>
      <p:sp>
        <p:nvSpPr>
          <p:cNvPr id="5" name="ZoneTexte 4">
            <a:extLst>
              <a:ext uri="{FF2B5EF4-FFF2-40B4-BE49-F238E27FC236}">
                <a16:creationId xmlns:a16="http://schemas.microsoft.com/office/drawing/2014/main" xmlns="" id="{635017C0-CFDF-483F-A15A-BD91170AA09A}"/>
              </a:ext>
            </a:extLst>
          </p:cNvPr>
          <p:cNvSpPr txBox="1"/>
          <p:nvPr/>
        </p:nvSpPr>
        <p:spPr>
          <a:xfrm>
            <a:off x="320571" y="2102671"/>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L'alimentation, logement, traite et climat sont les principaux facteurs du milieu agissant sur la production et la composition du lait. Ces facteurs ne sont d'ailleurs pas indépendants l'un de l'autre.</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0" y="3945621"/>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a) L'alimentation:</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295168" y="4383082"/>
            <a:ext cx="855366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production et la composition du lait sont directement influencées par la quantité et la qualité de l'alimentation. Une sous-alimentation, entraîne une diminution de la production laitière. Au contraire une suralimentation peut induire à un excès d'engraissement de l’animale. </a:t>
            </a:r>
          </a:p>
        </p:txBody>
      </p:sp>
    </p:spTree>
    <p:extLst>
      <p:ext uri="{BB962C8B-B14F-4D97-AF65-F5344CB8AC3E}">
        <p14:creationId xmlns:p14="http://schemas.microsoft.com/office/powerpoint/2010/main" val="2596634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xmlns="" id="{4ECA613A-B574-41F7-A095-1162D1629EA9}"/>
              </a:ext>
            </a:extLst>
          </p:cNvPr>
          <p:cNvSpPr txBox="1"/>
          <p:nvPr/>
        </p:nvSpPr>
        <p:spPr>
          <a:xfrm>
            <a:off x="13814" y="1142203"/>
            <a:ext cx="23259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uLnTx/>
                <a:uFillTx/>
                <a:latin typeface="Calibri"/>
                <a:ea typeface="+mn-ea"/>
                <a:cs typeface="+mn-cs"/>
              </a:rPr>
              <a:t>N.B:</a:t>
            </a:r>
          </a:p>
        </p:txBody>
      </p:sp>
      <p:sp>
        <p:nvSpPr>
          <p:cNvPr id="5" name="ZoneTexte 4">
            <a:extLst>
              <a:ext uri="{FF2B5EF4-FFF2-40B4-BE49-F238E27FC236}">
                <a16:creationId xmlns:a16="http://schemas.microsoft.com/office/drawing/2014/main" xmlns="" id="{635017C0-CFDF-483F-A15A-BD91170AA09A}"/>
              </a:ext>
            </a:extLst>
          </p:cNvPr>
          <p:cNvSpPr txBox="1"/>
          <p:nvPr/>
        </p:nvSpPr>
        <p:spPr>
          <a:xfrm>
            <a:off x="310165" y="1657047"/>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femelles trop grasses sont plus sujettes à différentes infections bactériennes notamment les mammites. Ces dernières ont un effet néfaste sur la production ainsi que sur la qualité du lait.</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0" y="3521939"/>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b) La traite:</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310165" y="4045159"/>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traite doit respecter la physiologie de l'éjection du lait résultant d'un réflexe Neuro-hormonal.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facteurs inhibant l'éjection du lait (stress, douleur, émotion) réduisent considérablement la quantité de lait.</a:t>
            </a:r>
          </a:p>
        </p:txBody>
      </p:sp>
    </p:spTree>
    <p:extLst>
      <p:ext uri="{BB962C8B-B14F-4D97-AF65-F5344CB8AC3E}">
        <p14:creationId xmlns:p14="http://schemas.microsoft.com/office/powerpoint/2010/main" val="47167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xmlns="" id="{7EED1E2C-DFAD-4FA0-A13F-41FC56D8096F}"/>
              </a:ext>
            </a:extLst>
          </p:cNvPr>
          <p:cNvSpPr txBox="1"/>
          <p:nvPr/>
        </p:nvSpPr>
        <p:spPr>
          <a:xfrm>
            <a:off x="107504" y="127180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c) La saison et le climat:</a:t>
            </a:r>
          </a:p>
        </p:txBody>
      </p:sp>
      <p:sp>
        <p:nvSpPr>
          <p:cNvPr id="8" name="ZoneTexte 7">
            <a:extLst>
              <a:ext uri="{FF2B5EF4-FFF2-40B4-BE49-F238E27FC236}">
                <a16:creationId xmlns:a16="http://schemas.microsoft.com/office/drawing/2014/main" xmlns="" id="{433D9919-924A-4B20-96A7-0C46A193B17F}"/>
              </a:ext>
            </a:extLst>
          </p:cNvPr>
          <p:cNvSpPr txBox="1"/>
          <p:nvPr/>
        </p:nvSpPr>
        <p:spPr>
          <a:xfrm>
            <a:off x="304616" y="1758467"/>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quantité de lait produite et sa composition restent constantes dans un intervalle de température comprise entre 5 et 27 °C. Cependant cette production diminue si la température augmente ou inversement.</a:t>
            </a:r>
          </a:p>
        </p:txBody>
      </p:sp>
      <p:sp>
        <p:nvSpPr>
          <p:cNvPr id="7" name="ZoneTexte 6">
            <a:extLst>
              <a:ext uri="{FF2B5EF4-FFF2-40B4-BE49-F238E27FC236}">
                <a16:creationId xmlns:a16="http://schemas.microsoft.com/office/drawing/2014/main" xmlns="" id="{D8FB9A16-839C-4685-A853-D4A8DEA2BBE5}"/>
              </a:ext>
            </a:extLst>
          </p:cNvPr>
          <p:cNvSpPr txBox="1"/>
          <p:nvPr/>
        </p:nvSpPr>
        <p:spPr>
          <a:xfrm>
            <a:off x="107504" y="3574349"/>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d) Le logement des animaux:</a:t>
            </a:r>
          </a:p>
        </p:txBody>
      </p:sp>
      <p:sp>
        <p:nvSpPr>
          <p:cNvPr id="9" name="ZoneTexte 8">
            <a:extLst>
              <a:ext uri="{FF2B5EF4-FFF2-40B4-BE49-F238E27FC236}">
                <a16:creationId xmlns:a16="http://schemas.microsoft.com/office/drawing/2014/main" xmlns="" id="{764BD575-AE89-4D3D-94E8-C8DCE40639FD}"/>
              </a:ext>
            </a:extLst>
          </p:cNvPr>
          <p:cNvSpPr txBox="1"/>
          <p:nvPr/>
        </p:nvSpPr>
        <p:spPr>
          <a:xfrm>
            <a:off x="84348" y="4097569"/>
            <a:ext cx="8928991" cy="2677656"/>
          </a:xfrm>
          <a:prstGeom prst="rect">
            <a:avLst/>
          </a:prstGeom>
          <a:noFill/>
        </p:spPr>
        <p:txBody>
          <a:bodyPr wrap="square">
            <a:spAutoFit/>
          </a:bodyPr>
          <a:lstStyle/>
          <a:p>
            <a:r>
              <a:rPr lang="fr-FR" sz="2800" dirty="0"/>
              <a:t>Le taux de microbes est plus facilement maîtrisé lorsque les animaux disposent d’une litière. Ceci améliore la santé des animaux mais aussi la qualité du lait.</a:t>
            </a:r>
          </a:p>
          <a:p>
            <a:endParaRPr lang="fr-FR" sz="2800" b="1" dirty="0">
              <a:solidFill>
                <a:srgbClr val="00B050"/>
              </a:solidFill>
            </a:endParaRPr>
          </a:p>
          <a:p>
            <a:r>
              <a:rPr lang="fr-FR" sz="2800" b="1" dirty="0">
                <a:solidFill>
                  <a:srgbClr val="00B050"/>
                </a:solidFill>
              </a:rPr>
              <a:t>NB:</a:t>
            </a:r>
            <a:r>
              <a:rPr lang="fr-FR" sz="2800" dirty="0"/>
              <a:t> les principaux agents d’altération de la qualité du lait sont issus de l’environnement.</a:t>
            </a:r>
          </a:p>
        </p:txBody>
      </p:sp>
    </p:spTree>
    <p:extLst>
      <p:ext uri="{BB962C8B-B14F-4D97-AF65-F5344CB8AC3E}">
        <p14:creationId xmlns:p14="http://schemas.microsoft.com/office/powerpoint/2010/main" val="15143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439797"/>
            <a:ext cx="4104456" cy="646331"/>
          </a:xfrm>
          <a:prstGeom prst="rect">
            <a:avLst/>
          </a:prstGeom>
          <a:noFill/>
        </p:spPr>
        <p:txBody>
          <a:bodyPr wrap="square" rtlCol="0">
            <a:spAutoFit/>
          </a:bodyPr>
          <a:lstStyle/>
          <a:p>
            <a:pPr algn="ctr"/>
            <a:r>
              <a:rPr lang="fr-FR" sz="3600" b="1" dirty="0" smtClean="0">
                <a:latin typeface="Times New Roman" pitchFamily="18" charset="0"/>
                <a:cs typeface="Times New Roman" pitchFamily="18" charset="0"/>
              </a:rPr>
              <a:t>Le </a:t>
            </a:r>
            <a:r>
              <a:rPr lang="fr-FR" sz="3600" b="1" dirty="0">
                <a:latin typeface="Times New Roman" pitchFamily="18" charset="0"/>
                <a:cs typeface="Times New Roman" pitchFamily="18" charset="0"/>
              </a:rPr>
              <a:t>Lait </a:t>
            </a:r>
          </a:p>
        </p:txBody>
      </p:sp>
      <p:sp>
        <p:nvSpPr>
          <p:cNvPr id="5" name="ZoneTexte 4"/>
          <p:cNvSpPr txBox="1"/>
          <p:nvPr/>
        </p:nvSpPr>
        <p:spPr>
          <a:xfrm>
            <a:off x="258148" y="1916832"/>
            <a:ext cx="7554211" cy="3539430"/>
          </a:xfrm>
          <a:prstGeom prst="rect">
            <a:avLst/>
          </a:prstGeom>
          <a:noFill/>
        </p:spPr>
        <p:txBody>
          <a:bodyPr wrap="square" rtlCol="0">
            <a:spAutoFit/>
          </a:bodyPr>
          <a:lstStyle/>
          <a:p>
            <a:r>
              <a:rPr lang="fr-FR" sz="2800" b="1" dirty="0" smtClean="0">
                <a:solidFill>
                  <a:srgbClr val="FF0000"/>
                </a:solidFill>
                <a:latin typeface="Times New Roman" pitchFamily="18" charset="0"/>
                <a:cs typeface="Times New Roman" pitchFamily="18" charset="0"/>
              </a:rPr>
              <a:t>1) Définition</a:t>
            </a:r>
          </a:p>
          <a:p>
            <a:pPr lvl="0"/>
            <a:r>
              <a:rPr lang="fr-FR" sz="2800" b="1" dirty="0" smtClean="0">
                <a:solidFill>
                  <a:srgbClr val="FF0000"/>
                </a:solidFill>
                <a:latin typeface="Times New Roman" pitchFamily="18" charset="0"/>
                <a:cs typeface="Times New Roman" pitchFamily="18" charset="0"/>
              </a:rPr>
              <a:t>2) Composition du lait </a:t>
            </a:r>
          </a:p>
          <a:p>
            <a:pPr lvl="0"/>
            <a:r>
              <a:rPr lang="fr-FR" sz="2800" b="1" dirty="0" smtClean="0">
                <a:solidFill>
                  <a:srgbClr val="FF0000"/>
                </a:solidFill>
                <a:latin typeface="Times New Roman" pitchFamily="18" charset="0"/>
                <a:cs typeface="Times New Roman" pitchFamily="18" charset="0"/>
              </a:rPr>
              <a:t>3) Caractéristiques  </a:t>
            </a:r>
            <a:r>
              <a:rPr lang="fr-FR" sz="2800" b="1" dirty="0">
                <a:solidFill>
                  <a:srgbClr val="FF0000"/>
                </a:solidFill>
                <a:latin typeface="Times New Roman" pitchFamily="18" charset="0"/>
                <a:cs typeface="Times New Roman" pitchFamily="18" charset="0"/>
              </a:rPr>
              <a:t>du lait </a:t>
            </a:r>
          </a:p>
          <a:p>
            <a:pPr lvl="0"/>
            <a:r>
              <a:rPr lang="fr-FR" sz="2800" b="1" dirty="0" smtClean="0">
                <a:solidFill>
                  <a:srgbClr val="FF0000"/>
                </a:solidFill>
                <a:latin typeface="Times New Roman" pitchFamily="18" charset="0"/>
                <a:cs typeface="Times New Roman" pitchFamily="18" charset="0"/>
              </a:rPr>
              <a:t>4) Facteurs influençant la composition du lait</a:t>
            </a:r>
            <a:endParaRPr lang="fr-FR" sz="2800" b="1" dirty="0">
              <a:solidFill>
                <a:srgbClr val="FF0000"/>
              </a:solidFill>
              <a:latin typeface="Times New Roman" pitchFamily="18" charset="0"/>
              <a:cs typeface="Times New Roman" pitchFamily="18" charset="0"/>
            </a:endParaRPr>
          </a:p>
          <a:p>
            <a:pPr lvl="0"/>
            <a:r>
              <a:rPr lang="fr-FR" sz="2800" b="1" dirty="0" smtClean="0">
                <a:solidFill>
                  <a:srgbClr val="FF0000"/>
                </a:solidFill>
                <a:latin typeface="Times New Roman" pitchFamily="18" charset="0"/>
                <a:cs typeface="Times New Roman" pitchFamily="18" charset="0"/>
              </a:rPr>
              <a:t>5) Traitement </a:t>
            </a:r>
            <a:r>
              <a:rPr lang="fr-FR" sz="2800" b="1" dirty="0">
                <a:solidFill>
                  <a:srgbClr val="FF0000"/>
                </a:solidFill>
                <a:latin typeface="Times New Roman" pitchFamily="18" charset="0"/>
                <a:cs typeface="Times New Roman" pitchFamily="18" charset="0"/>
              </a:rPr>
              <a:t>du lait </a:t>
            </a:r>
          </a:p>
          <a:p>
            <a:pPr lvl="0"/>
            <a:endParaRPr lang="fr-FR" sz="2800" b="1" dirty="0">
              <a:solidFill>
                <a:srgbClr val="FF0000"/>
              </a:solidFill>
              <a:latin typeface="Times New Roman" pitchFamily="18" charset="0"/>
              <a:cs typeface="Times New Roman" pitchFamily="18" charset="0"/>
            </a:endParaRPr>
          </a:p>
          <a:p>
            <a:endParaRPr lang="fr-FR" sz="2800" b="1" dirty="0" smtClean="0">
              <a:solidFill>
                <a:srgbClr val="FF0000"/>
              </a:solidFill>
              <a:latin typeface="Times New Roman" pitchFamily="18" charset="0"/>
              <a:cs typeface="Times New Roman" pitchFamily="18" charset="0"/>
            </a:endParaRPr>
          </a:p>
          <a:p>
            <a:endParaRPr lang="fr-F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15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algn="ctr"/>
            <a:r>
              <a:rPr lang="fr-FR" sz="3200" b="1" dirty="0"/>
              <a:t>Traitement du lait</a:t>
            </a:r>
          </a:p>
        </p:txBody>
      </p:sp>
      <p:sp>
        <p:nvSpPr>
          <p:cNvPr id="3" name="ZoneTexte 2"/>
          <p:cNvSpPr txBox="1"/>
          <p:nvPr/>
        </p:nvSpPr>
        <p:spPr>
          <a:xfrm>
            <a:off x="428596" y="1357298"/>
            <a:ext cx="4071966" cy="523220"/>
          </a:xfrm>
          <a:prstGeom prst="rect">
            <a:avLst/>
          </a:prstGeom>
          <a:noFill/>
        </p:spPr>
        <p:txBody>
          <a:bodyPr wrap="square" rtlCol="0">
            <a:spAutoFit/>
          </a:bodyPr>
          <a:lstStyle/>
          <a:p>
            <a:r>
              <a:rPr lang="fr-FR" sz="2800" b="1" dirty="0">
                <a:solidFill>
                  <a:srgbClr val="00B050"/>
                </a:solidFill>
              </a:rPr>
              <a:t>1) L'écrémage:</a:t>
            </a:r>
          </a:p>
        </p:txBody>
      </p:sp>
      <p:sp>
        <p:nvSpPr>
          <p:cNvPr id="4" name="ZoneTexte 3"/>
          <p:cNvSpPr txBox="1"/>
          <p:nvPr/>
        </p:nvSpPr>
        <p:spPr>
          <a:xfrm>
            <a:off x="357158" y="2000240"/>
            <a:ext cx="8429684" cy="2308324"/>
          </a:xfrm>
          <a:prstGeom prst="rect">
            <a:avLst/>
          </a:prstGeom>
          <a:noFill/>
        </p:spPr>
        <p:txBody>
          <a:bodyPr wrap="square" rtlCol="0">
            <a:spAutoFit/>
          </a:bodyPr>
          <a:lstStyle/>
          <a:p>
            <a:pPr algn="just"/>
            <a:r>
              <a:rPr lang="fr-FR" sz="2400" b="0" i="0" dirty="0">
                <a:solidFill>
                  <a:srgbClr val="232425"/>
                </a:solidFill>
                <a:effectLst/>
                <a:latin typeface="Helvetica Neue"/>
              </a:rPr>
              <a:t>Séparer la matière grasse du lait permet d'obtenir la matière première pour fabriquer de la crème et du beurre. </a:t>
            </a:r>
          </a:p>
          <a:p>
            <a:pPr algn="just"/>
            <a:r>
              <a:rPr lang="fr-FR" sz="2400" b="0" i="0" dirty="0">
                <a:solidFill>
                  <a:srgbClr val="232425"/>
                </a:solidFill>
                <a:effectLst/>
                <a:latin typeface="Helvetica Neue"/>
              </a:rPr>
              <a:t>L'écrémage est aussi une technique utilisée dans les filières de fabrication des produits laitiers pour standardiser la matière grasse. On obtient ainsi un lait et des produits à teneur garantie en matière grasse.</a:t>
            </a:r>
            <a:endParaRPr lang="fr-F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xmlns="" id="{7E50C36A-EEFA-48C7-B727-F7BB0B46F154}"/>
              </a:ext>
            </a:extLst>
          </p:cNvPr>
          <p:cNvSpPr txBox="1"/>
          <p:nvPr/>
        </p:nvSpPr>
        <p:spPr>
          <a:xfrm>
            <a:off x="125174" y="404664"/>
            <a:ext cx="8893652" cy="3416320"/>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entier</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qui contient 3,5% de matière grasse par litre. Identifiable en magasin grâce à la couleur rouge de la brique.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demi-écrémé</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qui contient 1,5 à 1,8% de matière grasse par litre. Identifiable en magasin grâce à la couleur bleue de la brique.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écrémé</a:t>
            </a:r>
            <a:r>
              <a:rPr kumimoji="0" lang="fr-FR"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sans matière grasse. Identifiable en magasin par la couleur verte de la brique</a:t>
            </a:r>
            <a:r>
              <a:rPr kumimoji="0" lang="fr-FR" sz="2400" b="0" i="0" u="none" strike="noStrike" kern="1200" cap="none" spc="0" normalizeH="0" baseline="0" noProof="0" dirty="0">
                <a:ln>
                  <a:noFill/>
                </a:ln>
                <a:solidFill>
                  <a:srgbClr val="3F3E3E"/>
                </a:solidFill>
                <a:effectLst/>
                <a:uLnTx/>
                <a:uFillTx/>
                <a:latin typeface="poynter-oldstyle-display"/>
                <a:ea typeface="+mn-ea"/>
                <a:cs typeface="+mn-cs"/>
              </a:rPr>
              <a:t>.</a:t>
            </a:r>
          </a:p>
        </p:txBody>
      </p:sp>
      <p:pic>
        <p:nvPicPr>
          <p:cNvPr id="7" name="Image 6">
            <a:extLst>
              <a:ext uri="{FF2B5EF4-FFF2-40B4-BE49-F238E27FC236}">
                <a16:creationId xmlns:a16="http://schemas.microsoft.com/office/drawing/2014/main" xmlns="" id="{0F576FCA-8C23-4D99-9EBF-5BF3CF7E55CA}"/>
              </a:ext>
            </a:extLst>
          </p:cNvPr>
          <p:cNvPicPr>
            <a:picLocks noChangeAspect="1"/>
          </p:cNvPicPr>
          <p:nvPr/>
        </p:nvPicPr>
        <p:blipFill>
          <a:blip r:embed="rId2"/>
          <a:stretch>
            <a:fillRect/>
          </a:stretch>
        </p:blipFill>
        <p:spPr>
          <a:xfrm>
            <a:off x="502323" y="3820984"/>
            <a:ext cx="1926538" cy="2983451"/>
          </a:xfrm>
          <a:prstGeom prst="rect">
            <a:avLst/>
          </a:prstGeom>
        </p:spPr>
      </p:pic>
      <p:pic>
        <p:nvPicPr>
          <p:cNvPr id="8" name="Image 7">
            <a:extLst>
              <a:ext uri="{FF2B5EF4-FFF2-40B4-BE49-F238E27FC236}">
                <a16:creationId xmlns:a16="http://schemas.microsoft.com/office/drawing/2014/main" xmlns="" id="{53119A04-EFA4-44EC-A381-B22D28B7E39E}"/>
              </a:ext>
            </a:extLst>
          </p:cNvPr>
          <p:cNvPicPr>
            <a:picLocks noChangeAspect="1"/>
          </p:cNvPicPr>
          <p:nvPr/>
        </p:nvPicPr>
        <p:blipFill>
          <a:blip r:embed="rId3"/>
          <a:stretch>
            <a:fillRect/>
          </a:stretch>
        </p:blipFill>
        <p:spPr>
          <a:xfrm>
            <a:off x="3549581" y="3820984"/>
            <a:ext cx="1756805" cy="2935213"/>
          </a:xfrm>
          <a:prstGeom prst="rect">
            <a:avLst/>
          </a:prstGeom>
        </p:spPr>
      </p:pic>
      <p:pic>
        <p:nvPicPr>
          <p:cNvPr id="9" name="Image 8">
            <a:extLst>
              <a:ext uri="{FF2B5EF4-FFF2-40B4-BE49-F238E27FC236}">
                <a16:creationId xmlns:a16="http://schemas.microsoft.com/office/drawing/2014/main" xmlns="" id="{59E6982C-DBA4-44B9-9CC7-5021F1A62270}"/>
              </a:ext>
            </a:extLst>
          </p:cNvPr>
          <p:cNvPicPr>
            <a:picLocks noChangeAspect="1"/>
          </p:cNvPicPr>
          <p:nvPr/>
        </p:nvPicPr>
        <p:blipFill>
          <a:blip r:embed="rId4"/>
          <a:stretch>
            <a:fillRect/>
          </a:stretch>
        </p:blipFill>
        <p:spPr>
          <a:xfrm>
            <a:off x="6516216" y="3820984"/>
            <a:ext cx="1872208" cy="2935213"/>
          </a:xfrm>
          <a:prstGeom prst="rect">
            <a:avLst/>
          </a:prstGeom>
        </p:spPr>
      </p:pic>
    </p:spTree>
    <p:extLst>
      <p:ext uri="{BB962C8B-B14F-4D97-AF65-F5344CB8AC3E}">
        <p14:creationId xmlns:p14="http://schemas.microsoft.com/office/powerpoint/2010/main" val="95295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3141" y="173963"/>
            <a:ext cx="4071966" cy="584775"/>
          </a:xfrm>
          <a:prstGeom prst="rect">
            <a:avLst/>
          </a:prstGeom>
          <a:noFill/>
        </p:spPr>
        <p:txBody>
          <a:bodyPr wrap="square" rtlCol="0">
            <a:spAutoFit/>
          </a:bodyPr>
          <a:lstStyle/>
          <a:p>
            <a:pPr algn="ctr"/>
            <a:r>
              <a:rPr lang="fr-FR" sz="3200" b="1" dirty="0"/>
              <a:t>Traitement du lait</a:t>
            </a:r>
          </a:p>
        </p:txBody>
      </p:sp>
      <p:sp>
        <p:nvSpPr>
          <p:cNvPr id="3" name="ZoneTexte 2"/>
          <p:cNvSpPr txBox="1"/>
          <p:nvPr/>
        </p:nvSpPr>
        <p:spPr>
          <a:xfrm>
            <a:off x="357158" y="1640661"/>
            <a:ext cx="4071966" cy="461665"/>
          </a:xfrm>
          <a:prstGeom prst="rect">
            <a:avLst/>
          </a:prstGeom>
          <a:noFill/>
        </p:spPr>
        <p:txBody>
          <a:bodyPr wrap="square" rtlCol="0">
            <a:spAutoFit/>
          </a:bodyPr>
          <a:lstStyle/>
          <a:p>
            <a:r>
              <a:rPr lang="fr-FR" sz="2400" b="1" dirty="0">
                <a:solidFill>
                  <a:srgbClr val="FF0000"/>
                </a:solidFill>
              </a:rPr>
              <a:t>L'ultrafiltration:</a:t>
            </a:r>
          </a:p>
        </p:txBody>
      </p:sp>
      <p:sp>
        <p:nvSpPr>
          <p:cNvPr id="4" name="ZoneTexte 3"/>
          <p:cNvSpPr txBox="1"/>
          <p:nvPr/>
        </p:nvSpPr>
        <p:spPr>
          <a:xfrm>
            <a:off x="357158" y="2119496"/>
            <a:ext cx="8429684" cy="2677656"/>
          </a:xfrm>
          <a:prstGeom prst="rect">
            <a:avLst/>
          </a:prstGeom>
          <a:noFill/>
        </p:spPr>
        <p:txBody>
          <a:bodyPr wrap="square" rtlCol="0">
            <a:spAutoFit/>
          </a:bodyPr>
          <a:lstStyle/>
          <a:p>
            <a:pPr algn="just"/>
            <a:r>
              <a:rPr lang="fr-FR" sz="2400" b="0" i="0" dirty="0">
                <a:solidFill>
                  <a:srgbClr val="232425"/>
                </a:solidFill>
                <a:effectLst/>
                <a:latin typeface="Helvetica Neue"/>
              </a:rPr>
              <a:t>L'ultrafiltration permet d'obtenir des laits à teneur garantie en protéines. Le lait est filtré sur une membrane. Les protéines qui ne peuvent la traverser se concentrent. Les composants solubles du lait comme le lactose et les sels minéraux passent au travers des pores et sont recueillis séparément. Grâce à cette technique, les protéines du lactosérum sont récupérées et valorisées.</a:t>
            </a:r>
            <a:endParaRPr lang="fr-FR" sz="2400" dirty="0"/>
          </a:p>
        </p:txBody>
      </p:sp>
      <p:pic>
        <p:nvPicPr>
          <p:cNvPr id="5" name="Image 4">
            <a:extLst>
              <a:ext uri="{FF2B5EF4-FFF2-40B4-BE49-F238E27FC236}">
                <a16:creationId xmlns:a16="http://schemas.microsoft.com/office/drawing/2014/main" xmlns="" id="{517E6F76-6D7F-4ED5-9959-29989C755EF9}"/>
              </a:ext>
            </a:extLst>
          </p:cNvPr>
          <p:cNvPicPr>
            <a:picLocks noChangeAspect="1"/>
          </p:cNvPicPr>
          <p:nvPr/>
        </p:nvPicPr>
        <p:blipFill>
          <a:blip r:embed="rId2"/>
          <a:stretch>
            <a:fillRect/>
          </a:stretch>
        </p:blipFill>
        <p:spPr>
          <a:xfrm>
            <a:off x="3059832" y="4797152"/>
            <a:ext cx="3024336" cy="2060848"/>
          </a:xfrm>
          <a:prstGeom prst="rect">
            <a:avLst/>
          </a:prstGeom>
        </p:spPr>
      </p:pic>
      <p:sp>
        <p:nvSpPr>
          <p:cNvPr id="6" name="ZoneTexte 5">
            <a:extLst>
              <a:ext uri="{FF2B5EF4-FFF2-40B4-BE49-F238E27FC236}">
                <a16:creationId xmlns:a16="http://schemas.microsoft.com/office/drawing/2014/main" xmlns="" id="{DE7B3A56-0B2C-431A-9627-47089E2ED49B}"/>
              </a:ext>
            </a:extLst>
          </p:cNvPr>
          <p:cNvSpPr txBox="1"/>
          <p:nvPr/>
        </p:nvSpPr>
        <p:spPr>
          <a:xfrm>
            <a:off x="324232" y="784201"/>
            <a:ext cx="8429684" cy="830997"/>
          </a:xfrm>
          <a:prstGeom prst="rect">
            <a:avLst/>
          </a:prstGeom>
          <a:noFill/>
        </p:spPr>
        <p:txBody>
          <a:bodyPr wrap="square">
            <a:spAutoFit/>
          </a:bodyPr>
          <a:lstStyle/>
          <a:p>
            <a:pPr algn="just"/>
            <a:r>
              <a:rPr lang="fr-FR" sz="2400" b="0" i="0" dirty="0">
                <a:solidFill>
                  <a:srgbClr val="232425"/>
                </a:solidFill>
                <a:effectLst/>
                <a:latin typeface="Times New Roman" panose="02020603050405020304" pitchFamily="18" charset="0"/>
                <a:cs typeface="Times New Roman" panose="02020603050405020304" pitchFamily="18" charset="0"/>
              </a:rPr>
              <a:t>L'écrémage est effectué mécaniquement en séparant le lait et la crème par centrifugation</a:t>
            </a:r>
            <a:r>
              <a:rPr lang="fr-FR" sz="2400" dirty="0">
                <a:solidFill>
                  <a:srgbClr val="232425"/>
                </a:solidFill>
                <a:latin typeface="Times New Roman" panose="02020603050405020304" pitchFamily="18" charset="0"/>
                <a:cs typeface="Times New Roman" panose="02020603050405020304" pitchFamily="18" charset="0"/>
              </a:rPr>
              <a:t> ou par ultrafiltration ( </a:t>
            </a:r>
            <a:r>
              <a:rPr lang="fr-FR" sz="2400" dirty="0" err="1">
                <a:solidFill>
                  <a:srgbClr val="232425"/>
                </a:solidFill>
                <a:latin typeface="Times New Roman" panose="02020603050405020304" pitchFamily="18" charset="0"/>
                <a:cs typeface="Times New Roman" panose="02020603050405020304" pitchFamily="18" charset="0"/>
              </a:rPr>
              <a:t>Microfitrer</a:t>
            </a:r>
            <a:r>
              <a:rPr lang="fr-FR" sz="2400" dirty="0">
                <a:solidFill>
                  <a:srgbClr val="232425"/>
                </a:solidFill>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45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428596" y="1357298"/>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2) La Standardisation ou L'homogénéisation:</a:t>
            </a:r>
          </a:p>
        </p:txBody>
      </p:sp>
      <p:sp>
        <p:nvSpPr>
          <p:cNvPr id="4" name="ZoneTexte 3"/>
          <p:cNvSpPr txBox="1"/>
          <p:nvPr/>
        </p:nvSpPr>
        <p:spPr>
          <a:xfrm>
            <a:off x="357158" y="2000240"/>
            <a:ext cx="842968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La couche de crème, qui autrefois couvrait la surface du lait, a aujourd'hui disparu grâce à l'homogénéisation. Ce procédé consiste à faire éclater, par pression, les globules de matière grasse en fines particules. Celles-ci ne remontent pas à la surface, mais se répartissent de façon homogène dans le lait. </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xmlns="" id="{5A15B573-DAFF-4304-B831-B20DF384015B}"/>
              </a:ext>
            </a:extLst>
          </p:cNvPr>
          <p:cNvSpPr txBox="1"/>
          <p:nvPr/>
        </p:nvSpPr>
        <p:spPr>
          <a:xfrm>
            <a:off x="344513" y="4669705"/>
            <a:ext cx="842968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Ce traitement est appliqué aux laits de consommation et aux laits destinés à la fabrication des yaourts.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8205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428596" y="1357298"/>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Pasteurisation :</a:t>
            </a:r>
          </a:p>
        </p:txBody>
      </p:sp>
      <p:sp>
        <p:nvSpPr>
          <p:cNvPr id="4" name="ZoneTexte 3"/>
          <p:cNvSpPr txBox="1"/>
          <p:nvPr/>
        </p:nvSpPr>
        <p:spPr>
          <a:xfrm>
            <a:off x="357158" y="2000240"/>
            <a:ext cx="8679338"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Elle consiste à porter le lait à une température de 62 à 72°C. pendant 20 a 30 minutes et à le refroidir ensuite à 12°C ou à une température inférieure, de manière à éliminer un nombre important de micro-organismes et éviter la prolifération de ceux qui restent</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xmlns="" id="{5A15B573-DAFF-4304-B831-B20DF384015B}"/>
              </a:ext>
            </a:extLst>
          </p:cNvPr>
          <p:cNvSpPr txBox="1"/>
          <p:nvPr/>
        </p:nvSpPr>
        <p:spPr>
          <a:xfrm>
            <a:off x="340216" y="5759096"/>
            <a:ext cx="867933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la pasteurisation et la stérilisation ont pour but d’allonger la durée de la  conservation du lait.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ZoneTexte 6">
            <a:extLst>
              <a:ext uri="{FF2B5EF4-FFF2-40B4-BE49-F238E27FC236}">
                <a16:creationId xmlns:a16="http://schemas.microsoft.com/office/drawing/2014/main" xmlns="" id="{B3B766E1-BB24-48D5-A121-7F0E3B51992E}"/>
              </a:ext>
            </a:extLst>
          </p:cNvPr>
          <p:cNvSpPr txBox="1"/>
          <p:nvPr/>
        </p:nvSpPr>
        <p:spPr>
          <a:xfrm>
            <a:off x="357158" y="3939232"/>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Stérilisation:</a:t>
            </a:r>
          </a:p>
        </p:txBody>
      </p:sp>
      <p:sp>
        <p:nvSpPr>
          <p:cNvPr id="9" name="ZoneTexte 8">
            <a:extLst>
              <a:ext uri="{FF2B5EF4-FFF2-40B4-BE49-F238E27FC236}">
                <a16:creationId xmlns:a16="http://schemas.microsoft.com/office/drawing/2014/main" xmlns="" id="{63CD8B45-57A9-4D5B-84FA-23D485AA0795}"/>
              </a:ext>
            </a:extLst>
          </p:cNvPr>
          <p:cNvSpPr txBox="1"/>
          <p:nvPr/>
        </p:nvSpPr>
        <p:spPr>
          <a:xfrm>
            <a:off x="402594" y="4456749"/>
            <a:ext cx="8633901" cy="1200329"/>
          </a:xfrm>
          <a:prstGeom prst="rect">
            <a:avLst/>
          </a:prstGeom>
          <a:noFill/>
        </p:spPr>
        <p:txBody>
          <a:bodyPr wrap="square">
            <a:spAutoFit/>
          </a:bodyPr>
          <a:lstStyle/>
          <a:p>
            <a:r>
              <a:rPr lang="fr-FR" sz="2400" b="0" i="0" dirty="0">
                <a:solidFill>
                  <a:srgbClr val="202124"/>
                </a:solidFill>
                <a:effectLst/>
                <a:latin typeface="arial" panose="020B0604020202020204" pitchFamily="34" charset="0"/>
              </a:rPr>
              <a:t>Elle consiste en un chauffage pendant 20 minutes à 115-120 °C, permettant la destruction totale des micro-organismes et les toxines </a:t>
            </a:r>
            <a:endParaRPr lang="fr-FR" sz="2400" dirty="0"/>
          </a:p>
        </p:txBody>
      </p:sp>
    </p:spTree>
    <p:extLst>
      <p:ext uri="{BB962C8B-B14F-4D97-AF65-F5344CB8AC3E}">
        <p14:creationId xmlns:p14="http://schemas.microsoft.com/office/powerpoint/2010/main" val="2456588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357158" y="1346686"/>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5</a:t>
            </a:r>
            <a:r>
              <a:rPr kumimoji="0" lang="fr-FR" sz="2400" b="1" i="0" u="none" strike="noStrike" kern="1200" cap="none" spc="0" normalizeH="0" baseline="0" noProof="0" dirty="0">
                <a:ln>
                  <a:noFill/>
                </a:ln>
                <a:solidFill>
                  <a:srgbClr val="00B050"/>
                </a:solidFill>
                <a:effectLst/>
                <a:uLnTx/>
                <a:uFillTx/>
                <a:latin typeface="Calibri"/>
                <a:ea typeface="+mn-ea"/>
                <a:cs typeface="+mn-cs"/>
              </a:rPr>
              <a:t>)  Procédé Ultra-Haute Température ou UHT :</a:t>
            </a:r>
          </a:p>
        </p:txBody>
      </p:sp>
      <p:sp>
        <p:nvSpPr>
          <p:cNvPr id="4" name="ZoneTexte 3"/>
          <p:cNvSpPr txBox="1"/>
          <p:nvPr/>
        </p:nvSpPr>
        <p:spPr>
          <a:xfrm>
            <a:off x="357158" y="2000240"/>
            <a:ext cx="86793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dirty="0">
                <a:solidFill>
                  <a:srgbClr val="232425"/>
                </a:solidFill>
              </a:rPr>
              <a:t>I</a:t>
            </a:r>
            <a:r>
              <a:rPr kumimoji="0" lang="fr-FR" sz="2800" b="0" i="0" u="none" strike="noStrike" kern="1200" cap="none" spc="0" normalizeH="0" baseline="0" noProof="0" dirty="0">
                <a:ln>
                  <a:noFill/>
                </a:ln>
                <a:solidFill>
                  <a:srgbClr val="232425"/>
                </a:solidFill>
                <a:effectLst/>
                <a:uLnTx/>
                <a:uFillTx/>
                <a:ea typeface="+mn-ea"/>
                <a:cs typeface="+mn-cs"/>
              </a:rPr>
              <a:t>l consiste en un chauffage du lait à 130-140 °C pendant 3 à 4 secondes. Il est ensuite refroidi vers 70-80 °C.</a:t>
            </a:r>
            <a:endParaRPr kumimoji="0" lang="fr-FR" sz="2800" b="0" i="0" u="none" strike="noStrike" kern="1200" cap="none" spc="0" normalizeH="0" baseline="0" noProof="0" dirty="0">
              <a:ln>
                <a:noFill/>
              </a:ln>
              <a:solidFill>
                <a:prstClr val="black"/>
              </a:solidFill>
              <a:effectLst/>
              <a:uLnTx/>
              <a:uFillTx/>
              <a:ea typeface="+mn-ea"/>
              <a:cs typeface="+mn-cs"/>
            </a:endParaRPr>
          </a:p>
        </p:txBody>
      </p:sp>
      <p:sp>
        <p:nvSpPr>
          <p:cNvPr id="11" name="ZoneTexte 10">
            <a:extLst>
              <a:ext uri="{FF2B5EF4-FFF2-40B4-BE49-F238E27FC236}">
                <a16:creationId xmlns:a16="http://schemas.microsoft.com/office/drawing/2014/main" xmlns="" id="{5A15B573-DAFF-4304-B831-B20DF384015B}"/>
              </a:ext>
            </a:extLst>
          </p:cNvPr>
          <p:cNvSpPr txBox="1"/>
          <p:nvPr/>
        </p:nvSpPr>
        <p:spPr>
          <a:xfrm>
            <a:off x="232331" y="3057268"/>
            <a:ext cx="8679338"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Les procédés UHT ne se justifient que pour de grosses quantités de lait.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La conservation du lait UHT conditionné aseptiquement est en principe de 6 mois à température ambiante (20 °C). Dans les régions chaudes, elle est plus limitée; à 30 °C elle ne peut guère dépasser trois mois.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51091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A7429DD5-4182-4BBD-8D53-63BDE5CAA1D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328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868" y="584393"/>
            <a:ext cx="2000264" cy="646331"/>
          </a:xfrm>
          <a:prstGeom prst="rect">
            <a:avLst/>
          </a:prstGeom>
          <a:noFill/>
        </p:spPr>
        <p:txBody>
          <a:bodyPr wrap="square" rtlCol="0">
            <a:spAutoFit/>
          </a:bodyPr>
          <a:lstStyle/>
          <a:p>
            <a:pPr algn="ctr"/>
            <a:r>
              <a:rPr lang="fr-FR" sz="3600" b="1" dirty="0">
                <a:latin typeface="Times New Roman" pitchFamily="18" charset="0"/>
                <a:cs typeface="Times New Roman" pitchFamily="18" charset="0"/>
              </a:rPr>
              <a:t>Le Lait </a:t>
            </a:r>
          </a:p>
        </p:txBody>
      </p:sp>
      <p:sp>
        <p:nvSpPr>
          <p:cNvPr id="5" name="ZoneTexte 4"/>
          <p:cNvSpPr txBox="1"/>
          <p:nvPr/>
        </p:nvSpPr>
        <p:spPr>
          <a:xfrm>
            <a:off x="258149" y="1571153"/>
            <a:ext cx="3600400" cy="523220"/>
          </a:xfrm>
          <a:prstGeom prst="rect">
            <a:avLst/>
          </a:prstGeom>
          <a:noFill/>
        </p:spPr>
        <p:txBody>
          <a:bodyPr wrap="square" rtlCol="0">
            <a:spAutoFit/>
          </a:bodyPr>
          <a:lstStyle/>
          <a:p>
            <a:r>
              <a:rPr lang="fr-FR" sz="2800" b="1" dirty="0" smtClean="0">
                <a:solidFill>
                  <a:srgbClr val="FF0000"/>
                </a:solidFill>
                <a:latin typeface="Times New Roman" pitchFamily="18" charset="0"/>
                <a:cs typeface="Times New Roman" pitchFamily="18" charset="0"/>
              </a:rPr>
              <a:t>Définition</a:t>
            </a:r>
            <a:endParaRPr lang="fr-FR" sz="2800" b="1" dirty="0">
              <a:solidFill>
                <a:srgbClr val="FF0000"/>
              </a:solidFill>
              <a:latin typeface="Times New Roman" pitchFamily="18" charset="0"/>
              <a:cs typeface="Times New Roman" pitchFamily="18" charset="0"/>
            </a:endParaRPr>
          </a:p>
        </p:txBody>
      </p:sp>
      <p:sp>
        <p:nvSpPr>
          <p:cNvPr id="6" name="ZoneTexte 5"/>
          <p:cNvSpPr txBox="1"/>
          <p:nvPr/>
        </p:nvSpPr>
        <p:spPr>
          <a:xfrm>
            <a:off x="250001" y="2128900"/>
            <a:ext cx="8643998" cy="2677656"/>
          </a:xfrm>
          <a:prstGeom prst="rect">
            <a:avLst/>
          </a:prstGeom>
          <a:noFill/>
        </p:spPr>
        <p:txBody>
          <a:bodyPr wrap="square" rtlCol="0">
            <a:spAutoFit/>
          </a:bodyPr>
          <a:lstStyle/>
          <a:p>
            <a:pPr algn="just">
              <a:lnSpc>
                <a:spcPct val="150000"/>
              </a:lnSpc>
            </a:pPr>
            <a:r>
              <a:rPr lang="fr-FR" sz="2800" dirty="0">
                <a:latin typeface="Times New Roman" pitchFamily="18" charset="0"/>
                <a:cs typeface="Times New Roman" pitchFamily="18" charset="0"/>
              </a:rPr>
              <a:t>Le lait </a:t>
            </a:r>
            <a:r>
              <a:rPr lang="fr-FR" sz="2800" dirty="0" smtClean="0">
                <a:latin typeface="Times New Roman" pitchFamily="18" charset="0"/>
                <a:cs typeface="Times New Roman" pitchFamily="18" charset="0"/>
              </a:rPr>
              <a:t>est un </a:t>
            </a:r>
            <a:r>
              <a:rPr lang="fr-FR" sz="2800" dirty="0">
                <a:latin typeface="Times New Roman" pitchFamily="18" charset="0"/>
                <a:cs typeface="Times New Roman" pitchFamily="18" charset="0"/>
              </a:rPr>
              <a:t>aliment biologique de couleur blanchâtre, complet équilibrer, légèrement sucré, de densité supérieure à celle de l'eau, produit par les glandes mammaires des mammifères femelles.</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850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92217" y="390755"/>
            <a:ext cx="7312896" cy="646331"/>
          </a:xfrm>
          <a:prstGeom prst="rect">
            <a:avLst/>
          </a:prstGeom>
          <a:noFill/>
        </p:spPr>
        <p:txBody>
          <a:bodyPr wrap="square" rtlCol="0">
            <a:spAutoFit/>
          </a:bodyPr>
          <a:lstStyle/>
          <a:p>
            <a:pPr algn="ctr"/>
            <a:r>
              <a:rPr lang="fr-FR" sz="3600" b="1" dirty="0">
                <a:latin typeface="Times New Roman" pitchFamily="18" charset="0"/>
                <a:cs typeface="Times New Roman" pitchFamily="18" charset="0"/>
              </a:rPr>
              <a:t>Composition du lait</a:t>
            </a:r>
          </a:p>
        </p:txBody>
      </p:sp>
      <p:sp>
        <p:nvSpPr>
          <p:cNvPr id="3" name="ZoneTexte 2"/>
          <p:cNvSpPr txBox="1"/>
          <p:nvPr/>
        </p:nvSpPr>
        <p:spPr>
          <a:xfrm>
            <a:off x="642910" y="1285860"/>
            <a:ext cx="5214974" cy="1477328"/>
          </a:xfrm>
          <a:prstGeom prst="rect">
            <a:avLst/>
          </a:prstGeom>
          <a:noFill/>
        </p:spPr>
        <p:txBody>
          <a:bodyPr wrap="square" rtlCol="0">
            <a:spAutoFit/>
          </a:bodyPr>
          <a:lstStyle/>
          <a:p>
            <a:r>
              <a:rPr lang="fr-FR" dirty="0"/>
              <a:t>Elle varie selon : </a:t>
            </a:r>
          </a:p>
          <a:p>
            <a:endParaRPr lang="fr-FR" dirty="0"/>
          </a:p>
          <a:p>
            <a:pPr>
              <a:buFont typeface="Wingdings" pitchFamily="2" charset="2"/>
              <a:buChar char="v"/>
            </a:pPr>
            <a:r>
              <a:rPr lang="fr-FR" dirty="0"/>
              <a:t>  espèce</a:t>
            </a:r>
          </a:p>
          <a:p>
            <a:pPr>
              <a:buFont typeface="Wingdings" pitchFamily="2" charset="2"/>
              <a:buChar char="v"/>
            </a:pPr>
            <a:r>
              <a:rPr lang="fr-FR" dirty="0"/>
              <a:t>  elle varie aussi chez la même laitière en fonction de la période de </a:t>
            </a:r>
            <a:r>
              <a:rPr lang="fr-FR" dirty="0">
                <a:solidFill>
                  <a:srgbClr val="FF0000"/>
                </a:solidFill>
              </a:rPr>
              <a:t>lactation.</a:t>
            </a:r>
            <a:endParaRPr lang="fr-FR" dirty="0"/>
          </a:p>
        </p:txBody>
      </p:sp>
      <p:sp>
        <p:nvSpPr>
          <p:cNvPr id="4" name="Flèche droite 3"/>
          <p:cNvSpPr/>
          <p:nvPr/>
        </p:nvSpPr>
        <p:spPr>
          <a:xfrm>
            <a:off x="6000760" y="214311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715140" y="1785926"/>
            <a:ext cx="2286016" cy="1200329"/>
          </a:xfrm>
          <a:prstGeom prst="rect">
            <a:avLst/>
          </a:prstGeom>
          <a:noFill/>
        </p:spPr>
        <p:txBody>
          <a:bodyPr wrap="square" rtlCol="0">
            <a:spAutoFit/>
          </a:bodyPr>
          <a:lstStyle/>
          <a:p>
            <a:pPr algn="ctr"/>
            <a:r>
              <a:rPr lang="fr-FR" dirty="0"/>
              <a:t>Pour cette raison qu’on parle de la composition moyenne pour </a:t>
            </a:r>
            <a:r>
              <a:rPr lang="fr-FR" dirty="0">
                <a:solidFill>
                  <a:srgbClr val="FF0000"/>
                </a:solidFill>
              </a:rPr>
              <a:t>100 g.</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429664169"/>
              </p:ext>
            </p:extLst>
          </p:nvPr>
        </p:nvGraphicFramePr>
        <p:xfrm>
          <a:off x="1461379" y="3869218"/>
          <a:ext cx="6643734" cy="1714512"/>
        </p:xfrm>
        <a:graphic>
          <a:graphicData uri="http://schemas.openxmlformats.org/drawingml/2006/table">
            <a:tbl>
              <a:tblPr firstRow="1" bandRow="1">
                <a:tableStyleId>{5C22544A-7EE6-4342-B048-85BDC9FD1C3A}</a:tableStyleId>
              </a:tblPr>
              <a:tblGrid>
                <a:gridCol w="1107289">
                  <a:extLst>
                    <a:ext uri="{9D8B030D-6E8A-4147-A177-3AD203B41FA5}">
                      <a16:colId xmlns:a16="http://schemas.microsoft.com/office/drawing/2014/main" xmlns="" val="20000"/>
                    </a:ext>
                  </a:extLst>
                </a:gridCol>
                <a:gridCol w="1107289">
                  <a:extLst>
                    <a:ext uri="{9D8B030D-6E8A-4147-A177-3AD203B41FA5}">
                      <a16:colId xmlns:a16="http://schemas.microsoft.com/office/drawing/2014/main" xmlns="" val="20001"/>
                    </a:ext>
                  </a:extLst>
                </a:gridCol>
                <a:gridCol w="1107289">
                  <a:extLst>
                    <a:ext uri="{9D8B030D-6E8A-4147-A177-3AD203B41FA5}">
                      <a16:colId xmlns:a16="http://schemas.microsoft.com/office/drawing/2014/main" xmlns="" val="20002"/>
                    </a:ext>
                  </a:extLst>
                </a:gridCol>
                <a:gridCol w="1107289">
                  <a:extLst>
                    <a:ext uri="{9D8B030D-6E8A-4147-A177-3AD203B41FA5}">
                      <a16:colId xmlns:a16="http://schemas.microsoft.com/office/drawing/2014/main" xmlns="" val="20003"/>
                    </a:ext>
                  </a:extLst>
                </a:gridCol>
                <a:gridCol w="1107289">
                  <a:extLst>
                    <a:ext uri="{9D8B030D-6E8A-4147-A177-3AD203B41FA5}">
                      <a16:colId xmlns:a16="http://schemas.microsoft.com/office/drawing/2014/main" xmlns="" val="20004"/>
                    </a:ext>
                  </a:extLst>
                </a:gridCol>
                <a:gridCol w="1107289">
                  <a:extLst>
                    <a:ext uri="{9D8B030D-6E8A-4147-A177-3AD203B41FA5}">
                      <a16:colId xmlns:a16="http://schemas.microsoft.com/office/drawing/2014/main" xmlns="" val="20005"/>
                    </a:ext>
                  </a:extLst>
                </a:gridCol>
              </a:tblGrid>
              <a:tr h="428628">
                <a:tc>
                  <a:txBody>
                    <a:bodyPr/>
                    <a:lstStyle/>
                    <a:p>
                      <a:pPr algn="ctr"/>
                      <a:r>
                        <a:rPr lang="fr-FR" dirty="0" err="1"/>
                        <a:t>Espéce</a:t>
                      </a:r>
                      <a:endParaRPr lang="fr-FR" dirty="0"/>
                    </a:p>
                  </a:txBody>
                  <a:tcPr/>
                </a:tc>
                <a:tc>
                  <a:txBody>
                    <a:bodyPr/>
                    <a:lstStyle/>
                    <a:p>
                      <a:pPr algn="ctr"/>
                      <a:r>
                        <a:rPr lang="fr-FR" dirty="0"/>
                        <a:t>Eau </a:t>
                      </a:r>
                    </a:p>
                  </a:txBody>
                  <a:tcPr/>
                </a:tc>
                <a:tc>
                  <a:txBody>
                    <a:bodyPr/>
                    <a:lstStyle/>
                    <a:p>
                      <a:pPr algn="ctr"/>
                      <a:r>
                        <a:rPr lang="fr-FR" dirty="0" err="1"/>
                        <a:t>proteines</a:t>
                      </a:r>
                      <a:endParaRPr lang="fr-FR" dirty="0"/>
                    </a:p>
                  </a:txBody>
                  <a:tcPr/>
                </a:tc>
                <a:tc>
                  <a:txBody>
                    <a:bodyPr/>
                    <a:lstStyle/>
                    <a:p>
                      <a:pPr algn="ctr"/>
                      <a:r>
                        <a:rPr lang="fr-FR" dirty="0"/>
                        <a:t>lipides</a:t>
                      </a:r>
                    </a:p>
                  </a:txBody>
                  <a:tcPr/>
                </a:tc>
                <a:tc>
                  <a:txBody>
                    <a:bodyPr/>
                    <a:lstStyle/>
                    <a:p>
                      <a:pPr algn="ctr"/>
                      <a:r>
                        <a:rPr lang="fr-FR" dirty="0"/>
                        <a:t>Lactose</a:t>
                      </a:r>
                    </a:p>
                  </a:txBody>
                  <a:tcPr/>
                </a:tc>
                <a:tc>
                  <a:txBody>
                    <a:bodyPr/>
                    <a:lstStyle/>
                    <a:p>
                      <a:pPr algn="ctr"/>
                      <a:r>
                        <a:rPr lang="fr-FR" dirty="0"/>
                        <a:t>minéraux</a:t>
                      </a:r>
                    </a:p>
                  </a:txBody>
                  <a:tcPr/>
                </a:tc>
                <a:extLst>
                  <a:ext uri="{0D108BD9-81ED-4DB2-BD59-A6C34878D82A}">
                    <a16:rowId xmlns:a16="http://schemas.microsoft.com/office/drawing/2014/main" xmlns="" val="10000"/>
                  </a:ext>
                </a:extLst>
              </a:tr>
              <a:tr h="428628">
                <a:tc>
                  <a:txBody>
                    <a:bodyPr/>
                    <a:lstStyle/>
                    <a:p>
                      <a:pPr algn="ctr"/>
                      <a:r>
                        <a:rPr lang="fr-FR" dirty="0"/>
                        <a:t>vache</a:t>
                      </a:r>
                    </a:p>
                  </a:txBody>
                  <a:tcPr/>
                </a:tc>
                <a:tc>
                  <a:txBody>
                    <a:bodyPr/>
                    <a:lstStyle/>
                    <a:p>
                      <a:pPr algn="ctr"/>
                      <a:r>
                        <a:rPr lang="fr-FR" dirty="0"/>
                        <a:t>87,2</a:t>
                      </a:r>
                    </a:p>
                  </a:txBody>
                  <a:tcPr/>
                </a:tc>
                <a:tc>
                  <a:txBody>
                    <a:bodyPr/>
                    <a:lstStyle/>
                    <a:p>
                      <a:pPr algn="ctr"/>
                      <a:r>
                        <a:rPr lang="fr-FR" dirty="0"/>
                        <a:t>3,5</a:t>
                      </a:r>
                    </a:p>
                  </a:txBody>
                  <a:tcPr/>
                </a:tc>
                <a:tc>
                  <a:txBody>
                    <a:bodyPr/>
                    <a:lstStyle/>
                    <a:p>
                      <a:pPr algn="ctr"/>
                      <a:r>
                        <a:rPr lang="fr-FR" dirty="0"/>
                        <a:t>3,7</a:t>
                      </a:r>
                    </a:p>
                  </a:txBody>
                  <a:tcPr/>
                </a:tc>
                <a:tc>
                  <a:txBody>
                    <a:bodyPr/>
                    <a:lstStyle/>
                    <a:p>
                      <a:pPr algn="ctr"/>
                      <a:r>
                        <a:rPr lang="fr-FR" dirty="0"/>
                        <a:t>4,9</a:t>
                      </a:r>
                    </a:p>
                  </a:txBody>
                  <a:tcPr/>
                </a:tc>
                <a:tc>
                  <a:txBody>
                    <a:bodyPr/>
                    <a:lstStyle/>
                    <a:p>
                      <a:pPr algn="ctr"/>
                      <a:r>
                        <a:rPr lang="fr-FR" dirty="0"/>
                        <a:t>0,72</a:t>
                      </a:r>
                    </a:p>
                  </a:txBody>
                  <a:tcPr/>
                </a:tc>
                <a:extLst>
                  <a:ext uri="{0D108BD9-81ED-4DB2-BD59-A6C34878D82A}">
                    <a16:rowId xmlns:a16="http://schemas.microsoft.com/office/drawing/2014/main" xmlns="" val="10001"/>
                  </a:ext>
                </a:extLst>
              </a:tr>
              <a:tr h="428628">
                <a:tc>
                  <a:txBody>
                    <a:bodyPr/>
                    <a:lstStyle/>
                    <a:p>
                      <a:pPr algn="ctr"/>
                      <a:r>
                        <a:rPr lang="fr-FR" dirty="0" err="1"/>
                        <a:t>chévre</a:t>
                      </a:r>
                      <a:endParaRPr lang="fr-FR" dirty="0"/>
                    </a:p>
                  </a:txBody>
                  <a:tcPr/>
                </a:tc>
                <a:tc>
                  <a:txBody>
                    <a:bodyPr/>
                    <a:lstStyle/>
                    <a:p>
                      <a:pPr algn="ctr"/>
                      <a:r>
                        <a:rPr lang="fr-FR" dirty="0"/>
                        <a:t>86,5</a:t>
                      </a:r>
                    </a:p>
                  </a:txBody>
                  <a:tcPr/>
                </a:tc>
                <a:tc>
                  <a:txBody>
                    <a:bodyPr/>
                    <a:lstStyle/>
                    <a:p>
                      <a:pPr algn="ctr"/>
                      <a:r>
                        <a:rPr lang="fr-FR" dirty="0"/>
                        <a:t>3,6</a:t>
                      </a:r>
                    </a:p>
                  </a:txBody>
                  <a:tcPr/>
                </a:tc>
                <a:tc>
                  <a:txBody>
                    <a:bodyPr/>
                    <a:lstStyle/>
                    <a:p>
                      <a:pPr algn="ctr"/>
                      <a:r>
                        <a:rPr lang="fr-FR" dirty="0"/>
                        <a:t>4</a:t>
                      </a:r>
                    </a:p>
                  </a:txBody>
                  <a:tcPr/>
                </a:tc>
                <a:tc>
                  <a:txBody>
                    <a:bodyPr/>
                    <a:lstStyle/>
                    <a:p>
                      <a:pPr algn="ctr"/>
                      <a:r>
                        <a:rPr lang="fr-FR" dirty="0"/>
                        <a:t>5,1</a:t>
                      </a:r>
                    </a:p>
                  </a:txBody>
                  <a:tcPr/>
                </a:tc>
                <a:tc>
                  <a:txBody>
                    <a:bodyPr/>
                    <a:lstStyle/>
                    <a:p>
                      <a:pPr algn="ctr"/>
                      <a:r>
                        <a:rPr lang="fr-FR" dirty="0"/>
                        <a:t>0,82</a:t>
                      </a:r>
                    </a:p>
                  </a:txBody>
                  <a:tcPr/>
                </a:tc>
                <a:extLst>
                  <a:ext uri="{0D108BD9-81ED-4DB2-BD59-A6C34878D82A}">
                    <a16:rowId xmlns:a16="http://schemas.microsoft.com/office/drawing/2014/main" xmlns="" val="10002"/>
                  </a:ext>
                </a:extLst>
              </a:tr>
              <a:tr h="428628">
                <a:tc>
                  <a:txBody>
                    <a:bodyPr/>
                    <a:lstStyle/>
                    <a:p>
                      <a:pPr algn="ctr"/>
                      <a:r>
                        <a:rPr lang="fr-FR" dirty="0"/>
                        <a:t>brebis</a:t>
                      </a:r>
                    </a:p>
                  </a:txBody>
                  <a:tcPr/>
                </a:tc>
                <a:tc>
                  <a:txBody>
                    <a:bodyPr/>
                    <a:lstStyle/>
                    <a:p>
                      <a:pPr algn="ctr"/>
                      <a:r>
                        <a:rPr lang="fr-FR" dirty="0"/>
                        <a:t>82,7</a:t>
                      </a:r>
                    </a:p>
                  </a:txBody>
                  <a:tcPr/>
                </a:tc>
                <a:tc>
                  <a:txBody>
                    <a:bodyPr/>
                    <a:lstStyle/>
                    <a:p>
                      <a:pPr algn="ctr"/>
                      <a:r>
                        <a:rPr lang="fr-FR" dirty="0"/>
                        <a:t>5,5</a:t>
                      </a:r>
                    </a:p>
                  </a:txBody>
                  <a:tcPr/>
                </a:tc>
                <a:tc>
                  <a:txBody>
                    <a:bodyPr/>
                    <a:lstStyle/>
                    <a:p>
                      <a:pPr algn="ctr"/>
                      <a:r>
                        <a:rPr lang="fr-FR" dirty="0"/>
                        <a:t>6,4</a:t>
                      </a:r>
                    </a:p>
                  </a:txBody>
                  <a:tcPr/>
                </a:tc>
                <a:tc>
                  <a:txBody>
                    <a:bodyPr/>
                    <a:lstStyle/>
                    <a:p>
                      <a:pPr algn="ctr"/>
                      <a:r>
                        <a:rPr lang="fr-FR" dirty="0"/>
                        <a:t>4,7</a:t>
                      </a:r>
                    </a:p>
                  </a:txBody>
                  <a:tcPr/>
                </a:tc>
                <a:tc>
                  <a:txBody>
                    <a:bodyPr/>
                    <a:lstStyle/>
                    <a:p>
                      <a:pPr algn="ctr"/>
                      <a:r>
                        <a:rPr lang="fr-FR" dirty="0"/>
                        <a:t>0,92</a:t>
                      </a:r>
                    </a:p>
                  </a:txBody>
                  <a:tcPr/>
                </a:tc>
                <a:extLst>
                  <a:ext uri="{0D108BD9-81ED-4DB2-BD59-A6C34878D82A}">
                    <a16:rowId xmlns:a16="http://schemas.microsoft.com/office/drawing/2014/main" xmlns="" val="10003"/>
                  </a:ext>
                </a:extLst>
              </a:tr>
            </a:tbl>
          </a:graphicData>
        </a:graphic>
      </p:graphicFrame>
      <p:sp>
        <p:nvSpPr>
          <p:cNvPr id="7" name="ZoneTexte 6"/>
          <p:cNvSpPr txBox="1"/>
          <p:nvPr/>
        </p:nvSpPr>
        <p:spPr>
          <a:xfrm>
            <a:off x="714348" y="3214686"/>
            <a:ext cx="4214842" cy="369332"/>
          </a:xfrm>
          <a:prstGeom prst="rect">
            <a:avLst/>
          </a:prstGeom>
          <a:noFill/>
        </p:spPr>
        <p:txBody>
          <a:bodyPr wrap="square" rtlCol="0">
            <a:spAutoFit/>
          </a:bodyPr>
          <a:lstStyle/>
          <a:p>
            <a:r>
              <a:rPr lang="fr-FR" dirty="0"/>
              <a:t>Selon FONTAIN:  tableau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71480"/>
            <a:ext cx="4071966" cy="523220"/>
          </a:xfrm>
          <a:prstGeom prst="rect">
            <a:avLst/>
          </a:prstGeom>
          <a:noFill/>
        </p:spPr>
        <p:txBody>
          <a:bodyPr wrap="square" rtlCol="0">
            <a:spAutoFit/>
          </a:bodyPr>
          <a:lstStyle/>
          <a:p>
            <a:r>
              <a:rPr lang="fr-FR" sz="2800" b="1" dirty="0"/>
              <a:t>1- teneur en eau </a:t>
            </a:r>
          </a:p>
        </p:txBody>
      </p:sp>
      <p:sp>
        <p:nvSpPr>
          <p:cNvPr id="3" name="ZoneTexte 2"/>
          <p:cNvSpPr txBox="1"/>
          <p:nvPr/>
        </p:nvSpPr>
        <p:spPr>
          <a:xfrm>
            <a:off x="357158" y="1285860"/>
            <a:ext cx="2786082" cy="369332"/>
          </a:xfrm>
          <a:prstGeom prst="rect">
            <a:avLst/>
          </a:prstGeom>
          <a:noFill/>
        </p:spPr>
        <p:txBody>
          <a:bodyPr wrap="square" rtlCol="0">
            <a:spAutoFit/>
          </a:bodyPr>
          <a:lstStyle/>
          <a:p>
            <a:r>
              <a:rPr lang="fr-FR" dirty="0"/>
              <a:t>Chez tous les animaux</a:t>
            </a:r>
          </a:p>
        </p:txBody>
      </p:sp>
      <p:sp>
        <p:nvSpPr>
          <p:cNvPr id="4" name="Flèche droite 3"/>
          <p:cNvSpPr/>
          <p:nvPr/>
        </p:nvSpPr>
        <p:spPr>
          <a:xfrm>
            <a:off x="2714612" y="1357298"/>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000496" y="785794"/>
            <a:ext cx="4786346" cy="1477328"/>
          </a:xfrm>
          <a:prstGeom prst="rect">
            <a:avLst/>
          </a:prstGeom>
          <a:noFill/>
        </p:spPr>
        <p:txBody>
          <a:bodyPr wrap="square" rtlCol="0">
            <a:spAutoFit/>
          </a:bodyPr>
          <a:lstStyle/>
          <a:p>
            <a:pPr algn="ctr"/>
            <a:r>
              <a:rPr lang="fr-FR" dirty="0"/>
              <a:t>L’eau est requise en </a:t>
            </a:r>
            <a:r>
              <a:rPr lang="fr-FR" dirty="0" err="1"/>
              <a:t>qté</a:t>
            </a:r>
            <a:r>
              <a:rPr lang="fr-FR" dirty="0"/>
              <a:t> importante (jusqu’à 90% par fois. La quantité moyenne d'eau contenue dans un organisme adulte est de 65 %, ce qui correspond à environ 45 litres d'eau pour une personne pesant 70 kilogrammes)</a:t>
            </a:r>
          </a:p>
        </p:txBody>
      </p:sp>
      <p:sp>
        <p:nvSpPr>
          <p:cNvPr id="6" name="ZoneTexte 5"/>
          <p:cNvSpPr txBox="1"/>
          <p:nvPr/>
        </p:nvSpPr>
        <p:spPr>
          <a:xfrm>
            <a:off x="642910" y="2214554"/>
            <a:ext cx="1571636" cy="523220"/>
          </a:xfrm>
          <a:prstGeom prst="rect">
            <a:avLst/>
          </a:prstGeom>
          <a:noFill/>
        </p:spPr>
        <p:txBody>
          <a:bodyPr wrap="square" rtlCol="0">
            <a:spAutoFit/>
          </a:bodyPr>
          <a:lstStyle/>
          <a:p>
            <a:r>
              <a:rPr lang="fr-FR" sz="2800" b="1" dirty="0"/>
              <a:t>NB 1</a:t>
            </a:r>
            <a:r>
              <a:rPr lang="fr-FR" sz="2800" dirty="0"/>
              <a:t>:</a:t>
            </a:r>
          </a:p>
        </p:txBody>
      </p:sp>
      <p:sp>
        <p:nvSpPr>
          <p:cNvPr id="10" name="ZoneTexte 9"/>
          <p:cNvSpPr txBox="1"/>
          <p:nvPr/>
        </p:nvSpPr>
        <p:spPr>
          <a:xfrm>
            <a:off x="357158" y="2857496"/>
            <a:ext cx="4000496" cy="923330"/>
          </a:xfrm>
          <a:prstGeom prst="rect">
            <a:avLst/>
          </a:prstGeom>
          <a:noFill/>
        </p:spPr>
        <p:txBody>
          <a:bodyPr wrap="square" rtlCol="0">
            <a:spAutoFit/>
          </a:bodyPr>
          <a:lstStyle/>
          <a:p>
            <a:pPr algn="ctr"/>
            <a:r>
              <a:rPr lang="fr-FR" dirty="0"/>
              <a:t>La quantité d’eau dans le lait reste  </a:t>
            </a:r>
          </a:p>
          <a:p>
            <a:pPr algn="ctr"/>
            <a:r>
              <a:rPr lang="fr-FR" dirty="0"/>
              <a:t> Contrôlée par la </a:t>
            </a:r>
            <a:r>
              <a:rPr lang="fr-FR" dirty="0" err="1"/>
              <a:t>qté</a:t>
            </a:r>
            <a:r>
              <a:rPr lang="fr-FR" dirty="0"/>
              <a:t> de lactose synthétisé par </a:t>
            </a:r>
            <a:r>
              <a:rPr lang="fr-FR" dirty="0" smtClean="0"/>
              <a:t>les glandes </a:t>
            </a:r>
            <a:r>
              <a:rPr lang="fr-FR" dirty="0"/>
              <a:t>mammaires</a:t>
            </a:r>
          </a:p>
        </p:txBody>
      </p:sp>
      <p:sp>
        <p:nvSpPr>
          <p:cNvPr id="11" name="Flèche droite 10"/>
          <p:cNvSpPr/>
          <p:nvPr/>
        </p:nvSpPr>
        <p:spPr>
          <a:xfrm>
            <a:off x="4429124" y="3071810"/>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572132" y="2862860"/>
            <a:ext cx="3286148" cy="923330"/>
          </a:xfrm>
          <a:prstGeom prst="rect">
            <a:avLst/>
          </a:prstGeom>
          <a:noFill/>
        </p:spPr>
        <p:txBody>
          <a:bodyPr wrap="square" rtlCol="0">
            <a:spAutoFit/>
          </a:bodyPr>
          <a:lstStyle/>
          <a:p>
            <a:pPr algn="ctr"/>
            <a:r>
              <a:rPr lang="fr-FR" dirty="0"/>
              <a:t>Alors la </a:t>
            </a:r>
            <a:r>
              <a:rPr lang="fr-FR" dirty="0" err="1"/>
              <a:t>qté</a:t>
            </a:r>
            <a:r>
              <a:rPr lang="fr-FR" dirty="0"/>
              <a:t> de lait diminue rapidement lorsque l’H2O n’est disponible</a:t>
            </a:r>
          </a:p>
        </p:txBody>
      </p:sp>
      <p:sp>
        <p:nvSpPr>
          <p:cNvPr id="13" name="Rectangle 12"/>
          <p:cNvSpPr/>
          <p:nvPr/>
        </p:nvSpPr>
        <p:spPr>
          <a:xfrm>
            <a:off x="2071670" y="4500570"/>
            <a:ext cx="5072098" cy="13573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a:t>
            </a:r>
            <a:r>
              <a:rPr lang="fr-FR" sz="2800" b="1" dirty="0" err="1">
                <a:solidFill>
                  <a:schemeClr val="tx1"/>
                </a:solidFill>
              </a:rPr>
              <a:t>oû</a:t>
            </a:r>
            <a:r>
              <a:rPr lang="fr-FR" sz="2800" b="1" dirty="0">
                <a:solidFill>
                  <a:schemeClr val="tx1"/>
                </a:solidFill>
              </a:rPr>
              <a:t> la nécessité de fournir aux vaches une source d’eau potable continuellement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357166"/>
            <a:ext cx="4285710" cy="523220"/>
          </a:xfrm>
          <a:prstGeom prst="rect">
            <a:avLst/>
          </a:prstGeom>
          <a:noFill/>
        </p:spPr>
        <p:txBody>
          <a:bodyPr wrap="square" rtlCol="0">
            <a:spAutoFit/>
          </a:bodyPr>
          <a:lstStyle/>
          <a:p>
            <a:r>
              <a:rPr lang="fr-FR" sz="2800" b="1" dirty="0" smtClean="0">
                <a:latin typeface="Times New Roman" pitchFamily="18" charset="0"/>
                <a:cs typeface="Times New Roman" pitchFamily="18" charset="0"/>
              </a:rPr>
              <a:t>2- </a:t>
            </a:r>
            <a:r>
              <a:rPr lang="fr-FR" sz="2800" b="1" dirty="0">
                <a:latin typeface="Times New Roman" pitchFamily="18" charset="0"/>
                <a:cs typeface="Times New Roman" pitchFamily="18" charset="0"/>
              </a:rPr>
              <a:t>les protéines:</a:t>
            </a:r>
          </a:p>
        </p:txBody>
      </p:sp>
      <p:sp>
        <p:nvSpPr>
          <p:cNvPr id="4" name="ZoneTexte 3"/>
          <p:cNvSpPr txBox="1"/>
          <p:nvPr/>
        </p:nvSpPr>
        <p:spPr>
          <a:xfrm>
            <a:off x="214282" y="1000108"/>
            <a:ext cx="435771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Il est à signaler que la plupart de l’azote est présent sous forme de protéines dans le lait.</a:t>
            </a:r>
          </a:p>
        </p:txBody>
      </p:sp>
      <p:sp>
        <p:nvSpPr>
          <p:cNvPr id="5" name="ZoneTexte 4"/>
          <p:cNvSpPr txBox="1"/>
          <p:nvPr/>
        </p:nvSpPr>
        <p:spPr>
          <a:xfrm>
            <a:off x="5929322" y="928670"/>
            <a:ext cx="2786082" cy="923330"/>
          </a:xfrm>
          <a:prstGeom prst="rect">
            <a:avLst/>
          </a:prstGeom>
          <a:noFill/>
        </p:spPr>
        <p:txBody>
          <a:bodyPr wrap="square" rtlCol="0">
            <a:spAutoFit/>
          </a:bodyPr>
          <a:lstStyle/>
          <a:p>
            <a:pPr algn="ctr"/>
            <a:r>
              <a:rPr lang="fr-FR" b="1" dirty="0">
                <a:latin typeface="Times New Roman" pitchFamily="18" charset="0"/>
                <a:cs typeface="Times New Roman" pitchFamily="18" charset="0"/>
              </a:rPr>
              <a:t>NB:</a:t>
            </a:r>
            <a:r>
              <a:rPr lang="fr-FR" b="1" dirty="0">
                <a:solidFill>
                  <a:srgbClr val="FF0000"/>
                </a:solidFill>
                <a:latin typeface="Times New Roman" pitchFamily="18" charset="0"/>
                <a:cs typeface="Times New Roman" pitchFamily="18" charset="0"/>
              </a:rPr>
              <a:t> Protéines composés d’acides aminés (20 acides aminés)</a:t>
            </a:r>
          </a:p>
        </p:txBody>
      </p:sp>
      <p:sp>
        <p:nvSpPr>
          <p:cNvPr id="6" name="Flèche droite 5"/>
          <p:cNvSpPr/>
          <p:nvPr/>
        </p:nvSpPr>
        <p:spPr>
          <a:xfrm>
            <a:off x="4786314" y="107154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ZoneTexte 6"/>
          <p:cNvSpPr txBox="1"/>
          <p:nvPr/>
        </p:nvSpPr>
        <p:spPr>
          <a:xfrm>
            <a:off x="142844" y="3925677"/>
            <a:ext cx="400052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La concentration des protéines dans le lait varie de: 3 à 4%</a:t>
            </a:r>
          </a:p>
        </p:txBody>
      </p:sp>
      <p:sp>
        <p:nvSpPr>
          <p:cNvPr id="8" name="Flèche droite 7"/>
          <p:cNvSpPr/>
          <p:nvPr/>
        </p:nvSpPr>
        <p:spPr>
          <a:xfrm>
            <a:off x="4357686" y="4000504"/>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9" name="ZoneTexte 8"/>
          <p:cNvSpPr txBox="1"/>
          <p:nvPr/>
        </p:nvSpPr>
        <p:spPr>
          <a:xfrm>
            <a:off x="5572132" y="3571876"/>
            <a:ext cx="3286148" cy="1754326"/>
          </a:xfrm>
          <a:prstGeom prst="rect">
            <a:avLst/>
          </a:prstGeom>
          <a:noFill/>
        </p:spPr>
        <p:txBody>
          <a:bodyPr wrap="square" rtlCol="0">
            <a:spAutoFit/>
          </a:bodyPr>
          <a:lstStyle/>
          <a:p>
            <a:pPr algn="just"/>
            <a:r>
              <a:rPr lang="fr-FR" b="1" dirty="0">
                <a:latin typeface="Times New Roman" pitchFamily="18" charset="0"/>
                <a:cs typeface="Times New Roman" pitchFamily="18" charset="0"/>
              </a:rPr>
              <a:t>Elle dépend de: </a:t>
            </a:r>
          </a:p>
          <a:p>
            <a:pPr algn="just">
              <a:buFont typeface="Wingdings" pitchFamily="2" charset="2"/>
              <a:buChar char="v"/>
            </a:pPr>
            <a:r>
              <a:rPr lang="fr-FR" b="1" dirty="0">
                <a:latin typeface="Times New Roman" pitchFamily="18" charset="0"/>
                <a:cs typeface="Times New Roman" pitchFamily="18" charset="0"/>
              </a:rPr>
              <a:t> La race</a:t>
            </a:r>
          </a:p>
          <a:p>
            <a:pPr algn="just">
              <a:buFont typeface="Wingdings" pitchFamily="2" charset="2"/>
              <a:buChar char="v"/>
            </a:pPr>
            <a:r>
              <a:rPr lang="fr-FR" b="1" dirty="0">
                <a:latin typeface="Times New Roman" pitchFamily="18" charset="0"/>
                <a:cs typeface="Times New Roman" pitchFamily="18" charset="0"/>
              </a:rPr>
              <a:t> La </a:t>
            </a:r>
            <a:r>
              <a:rPr lang="fr-FR" b="1" dirty="0" err="1">
                <a:latin typeface="Times New Roman" pitchFamily="18" charset="0"/>
                <a:cs typeface="Times New Roman" pitchFamily="18" charset="0"/>
              </a:rPr>
              <a:t>qté</a:t>
            </a:r>
            <a:r>
              <a:rPr lang="fr-FR" b="1" dirty="0">
                <a:latin typeface="Times New Roman" pitchFamily="18" charset="0"/>
                <a:cs typeface="Times New Roman" pitchFamily="18" charset="0"/>
              </a:rPr>
              <a:t> de matière grasse (une relation étroite entre les protéines et les lipides (+ il y’a de MG, + il y’a des protéines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4214842" cy="369332"/>
          </a:xfrm>
          <a:prstGeom prst="rect">
            <a:avLst/>
          </a:prstGeom>
          <a:noFill/>
        </p:spPr>
        <p:txBody>
          <a:bodyPr wrap="square" rtlCol="0">
            <a:spAutoFit/>
          </a:bodyPr>
          <a:lstStyle/>
          <a:p>
            <a:r>
              <a:rPr lang="fr-FR" dirty="0"/>
              <a:t>Dans le lait, existe 2 types de </a:t>
            </a:r>
            <a:r>
              <a:rPr lang="fr-FR" dirty="0" err="1"/>
              <a:t>proteines</a:t>
            </a:r>
            <a:r>
              <a:rPr lang="fr-FR" dirty="0"/>
              <a:t>:</a:t>
            </a:r>
          </a:p>
        </p:txBody>
      </p:sp>
      <p:sp>
        <p:nvSpPr>
          <p:cNvPr id="3" name="ZoneTexte 2"/>
          <p:cNvSpPr txBox="1"/>
          <p:nvPr/>
        </p:nvSpPr>
        <p:spPr>
          <a:xfrm>
            <a:off x="500034" y="1214422"/>
            <a:ext cx="3643338" cy="369332"/>
          </a:xfrm>
          <a:prstGeom prst="rect">
            <a:avLst/>
          </a:prstGeom>
          <a:noFill/>
        </p:spPr>
        <p:txBody>
          <a:bodyPr wrap="square" rtlCol="0">
            <a:spAutoFit/>
          </a:bodyPr>
          <a:lstStyle/>
          <a:p>
            <a:r>
              <a:rPr lang="fr-FR" b="1" dirty="0">
                <a:solidFill>
                  <a:srgbClr val="00B050"/>
                </a:solidFill>
              </a:rPr>
              <a:t>a) Les </a:t>
            </a:r>
            <a:r>
              <a:rPr lang="fr-FR" b="1" dirty="0" err="1">
                <a:solidFill>
                  <a:srgbClr val="00B050"/>
                </a:solidFill>
              </a:rPr>
              <a:t>caseines</a:t>
            </a:r>
            <a:r>
              <a:rPr lang="fr-FR" b="1" dirty="0">
                <a:solidFill>
                  <a:srgbClr val="00B050"/>
                </a:solidFill>
              </a:rPr>
              <a:t> (alpha, beta et </a:t>
            </a:r>
            <a:r>
              <a:rPr lang="fr-FR" b="1" dirty="0" err="1">
                <a:solidFill>
                  <a:srgbClr val="00B050"/>
                </a:solidFill>
              </a:rPr>
              <a:t>kapa</a:t>
            </a:r>
            <a:r>
              <a:rPr lang="fr-FR" b="1" dirty="0">
                <a:solidFill>
                  <a:srgbClr val="00B050"/>
                </a:solidFill>
              </a:rPr>
              <a:t>)</a:t>
            </a:r>
          </a:p>
        </p:txBody>
      </p:sp>
      <p:sp>
        <p:nvSpPr>
          <p:cNvPr id="4" name="Flèche droite 3"/>
          <p:cNvSpPr/>
          <p:nvPr/>
        </p:nvSpPr>
        <p:spPr>
          <a:xfrm>
            <a:off x="4214810" y="1285860"/>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143504" y="1285860"/>
            <a:ext cx="3071834" cy="369332"/>
          </a:xfrm>
          <a:prstGeom prst="rect">
            <a:avLst/>
          </a:prstGeom>
          <a:noFill/>
        </p:spPr>
        <p:txBody>
          <a:bodyPr wrap="square" rtlCol="0">
            <a:spAutoFit/>
          </a:bodyPr>
          <a:lstStyle/>
          <a:p>
            <a:r>
              <a:rPr lang="fr-FR" dirty="0"/>
              <a:t>Elle représente 80%</a:t>
            </a:r>
          </a:p>
        </p:txBody>
      </p:sp>
      <p:sp>
        <p:nvSpPr>
          <p:cNvPr id="6" name="ZoneTexte 5"/>
          <p:cNvSpPr txBox="1"/>
          <p:nvPr/>
        </p:nvSpPr>
        <p:spPr>
          <a:xfrm>
            <a:off x="500034" y="1988098"/>
            <a:ext cx="4357718" cy="369332"/>
          </a:xfrm>
          <a:prstGeom prst="rect">
            <a:avLst/>
          </a:prstGeom>
          <a:noFill/>
        </p:spPr>
        <p:txBody>
          <a:bodyPr wrap="square" rtlCol="0">
            <a:spAutoFit/>
          </a:bodyPr>
          <a:lstStyle/>
          <a:p>
            <a:r>
              <a:rPr lang="fr-FR" b="1" dirty="0">
                <a:solidFill>
                  <a:srgbClr val="00B050"/>
                </a:solidFill>
              </a:rPr>
              <a:t>b) Protéines du petit lait (</a:t>
            </a:r>
            <a:r>
              <a:rPr lang="fr-FR" b="1" dirty="0" err="1">
                <a:solidFill>
                  <a:srgbClr val="00B050"/>
                </a:solidFill>
              </a:rPr>
              <a:t>lactoserum</a:t>
            </a:r>
            <a:r>
              <a:rPr lang="fr-FR" b="1" dirty="0">
                <a:solidFill>
                  <a:srgbClr val="00B050"/>
                </a:solidFill>
              </a:rPr>
              <a:t>)</a:t>
            </a:r>
          </a:p>
        </p:txBody>
      </p:sp>
      <p:sp>
        <p:nvSpPr>
          <p:cNvPr id="7" name="Flèche droite 6"/>
          <p:cNvSpPr/>
          <p:nvPr/>
        </p:nvSpPr>
        <p:spPr>
          <a:xfrm>
            <a:off x="4214810" y="2071678"/>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143504" y="2059536"/>
            <a:ext cx="3071834" cy="646331"/>
          </a:xfrm>
          <a:prstGeom prst="rect">
            <a:avLst/>
          </a:prstGeom>
          <a:noFill/>
        </p:spPr>
        <p:txBody>
          <a:bodyPr wrap="square" rtlCol="0">
            <a:spAutoFit/>
          </a:bodyPr>
          <a:lstStyle/>
          <a:p>
            <a:r>
              <a:rPr lang="fr-FR" dirty="0"/>
              <a:t>Elle représente 20% (protéines solubles)</a:t>
            </a:r>
          </a:p>
        </p:txBody>
      </p:sp>
      <p:sp>
        <p:nvSpPr>
          <p:cNvPr id="9" name="ZoneTexte 8"/>
          <p:cNvSpPr txBox="1"/>
          <p:nvPr/>
        </p:nvSpPr>
        <p:spPr>
          <a:xfrm>
            <a:off x="1071538" y="3720116"/>
            <a:ext cx="2500330" cy="1569660"/>
          </a:xfrm>
          <a:prstGeom prst="rect">
            <a:avLst/>
          </a:prstGeom>
          <a:noFill/>
        </p:spPr>
        <p:txBody>
          <a:bodyPr wrap="square" rtlCol="0">
            <a:spAutoFit/>
          </a:bodyPr>
          <a:lstStyle/>
          <a:p>
            <a:pPr algn="ctr"/>
            <a:r>
              <a:rPr lang="fr-FR" sz="2400" dirty="0"/>
              <a:t>cette classification provient principalement des fromagers</a:t>
            </a:r>
          </a:p>
        </p:txBody>
      </p:sp>
      <p:sp>
        <p:nvSpPr>
          <p:cNvPr id="10" name="Flèche droite 9"/>
          <p:cNvSpPr/>
          <p:nvPr/>
        </p:nvSpPr>
        <p:spPr>
          <a:xfrm>
            <a:off x="4124296" y="4357695"/>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00628" y="3720116"/>
            <a:ext cx="3571900" cy="1938992"/>
          </a:xfrm>
          <a:prstGeom prst="rect">
            <a:avLst/>
          </a:prstGeom>
          <a:noFill/>
        </p:spPr>
        <p:txBody>
          <a:bodyPr wrap="square" rtlCol="0">
            <a:spAutoFit/>
          </a:bodyPr>
          <a:lstStyle/>
          <a:p>
            <a:pPr algn="ctr"/>
            <a:r>
              <a:rPr lang="fr-FR" sz="2400" dirty="0"/>
              <a:t>Séparation de ces 2proteines après coagulation des caséines par la « rénine » ou bien présure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46" y="357166"/>
            <a:ext cx="2500330" cy="523220"/>
          </a:xfrm>
          <a:prstGeom prst="rect">
            <a:avLst/>
          </a:prstGeom>
          <a:noFill/>
        </p:spPr>
        <p:txBody>
          <a:bodyPr wrap="square" rtlCol="0">
            <a:spAutoFit/>
          </a:bodyPr>
          <a:lstStyle/>
          <a:p>
            <a:pPr algn="ctr"/>
            <a:r>
              <a:rPr lang="fr-FR" sz="2800" b="1" dirty="0">
                <a:latin typeface="Times New Roman" pitchFamily="18" charset="0"/>
                <a:cs typeface="Times New Roman" pitchFamily="18" charset="0"/>
              </a:rPr>
              <a:t>NB: 1</a:t>
            </a:r>
          </a:p>
        </p:txBody>
      </p:sp>
      <p:sp>
        <p:nvSpPr>
          <p:cNvPr id="3" name="ZoneTexte 2"/>
          <p:cNvSpPr txBox="1"/>
          <p:nvPr/>
        </p:nvSpPr>
        <p:spPr>
          <a:xfrm>
            <a:off x="571472" y="1130842"/>
            <a:ext cx="7672936" cy="461665"/>
          </a:xfrm>
          <a:prstGeom prst="rect">
            <a:avLst/>
          </a:prstGeom>
          <a:noFill/>
        </p:spPr>
        <p:txBody>
          <a:bodyPr wrap="square" rtlCol="0">
            <a:spAutoFit/>
          </a:bodyPr>
          <a:lstStyle/>
          <a:p>
            <a:r>
              <a:rPr lang="fr-FR" sz="2400" dirty="0">
                <a:latin typeface="Times New Roman" pitchFamily="18" charset="0"/>
                <a:cs typeface="Times New Roman" pitchFamily="18" charset="0"/>
              </a:rPr>
              <a:t>Les protéines du petit lait  ou bien du lactosérum sont:</a:t>
            </a:r>
          </a:p>
        </p:txBody>
      </p:sp>
      <p:sp>
        <p:nvSpPr>
          <p:cNvPr id="4" name="ZoneTexte 3"/>
          <p:cNvSpPr txBox="1"/>
          <p:nvPr/>
        </p:nvSpPr>
        <p:spPr>
          <a:xfrm>
            <a:off x="142844" y="1928802"/>
            <a:ext cx="3214710" cy="369332"/>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1) La B-</a:t>
            </a:r>
            <a:r>
              <a:rPr lang="fr-FR" b="1" dirty="0" err="1">
                <a:solidFill>
                  <a:srgbClr val="FF0000"/>
                </a:solidFill>
                <a:latin typeface="Times New Roman" pitchFamily="18" charset="0"/>
                <a:cs typeface="Times New Roman" pitchFamily="18" charset="0"/>
              </a:rPr>
              <a:t>Lactoglobuline</a:t>
            </a:r>
            <a:endParaRPr lang="fr-FR" b="1" dirty="0">
              <a:solidFill>
                <a:srgbClr val="FF0000"/>
              </a:solidFill>
              <a:latin typeface="Times New Roman" pitchFamily="18" charset="0"/>
              <a:cs typeface="Times New Roman" pitchFamily="18" charset="0"/>
            </a:endParaRPr>
          </a:p>
        </p:txBody>
      </p:sp>
      <p:sp>
        <p:nvSpPr>
          <p:cNvPr id="5" name="ZoneTexte 4"/>
          <p:cNvSpPr txBox="1"/>
          <p:nvPr/>
        </p:nvSpPr>
        <p:spPr>
          <a:xfrm>
            <a:off x="3214678" y="1925413"/>
            <a:ext cx="2857520"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La plus importante avec  une teneur de 2,5 à 3g/l</a:t>
            </a:r>
          </a:p>
        </p:txBody>
      </p:sp>
      <p:sp>
        <p:nvSpPr>
          <p:cNvPr id="6" name="Flèche droite 5"/>
          <p:cNvSpPr/>
          <p:nvPr/>
        </p:nvSpPr>
        <p:spPr>
          <a:xfrm>
            <a:off x="2643174" y="200024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ZoneTexte 6"/>
          <p:cNvSpPr txBox="1"/>
          <p:nvPr/>
        </p:nvSpPr>
        <p:spPr>
          <a:xfrm>
            <a:off x="7000892" y="1857364"/>
            <a:ext cx="185738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50% des protéines sériques</a:t>
            </a:r>
          </a:p>
        </p:txBody>
      </p:sp>
      <p:sp>
        <p:nvSpPr>
          <p:cNvPr id="8" name="Flèche droite 7"/>
          <p:cNvSpPr/>
          <p:nvPr/>
        </p:nvSpPr>
        <p:spPr>
          <a:xfrm>
            <a:off x="6215074" y="200024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9" name="ZoneTexte 8"/>
          <p:cNvSpPr txBox="1"/>
          <p:nvPr/>
        </p:nvSpPr>
        <p:spPr>
          <a:xfrm>
            <a:off x="142860" y="2545766"/>
            <a:ext cx="9001156" cy="923330"/>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2) alpha-Lactalbumine, </a:t>
            </a:r>
          </a:p>
          <a:p>
            <a:endParaRPr lang="fr-FR" b="1" dirty="0">
              <a:solidFill>
                <a:srgbClr val="FF0000"/>
              </a:solidFill>
              <a:latin typeface="Times New Roman" pitchFamily="18" charset="0"/>
              <a:cs typeface="Times New Roman" pitchFamily="18" charset="0"/>
            </a:endParaRPr>
          </a:p>
          <a:p>
            <a:r>
              <a:rPr lang="fr-FR" b="1" dirty="0">
                <a:solidFill>
                  <a:schemeClr val="tx2"/>
                </a:solidFill>
                <a:latin typeface="Times New Roman" pitchFamily="18" charset="0"/>
                <a:cs typeface="Times New Roman" pitchFamily="18" charset="0"/>
              </a:rPr>
              <a:t>3) immunoglobuline bovine (</a:t>
            </a:r>
            <a:r>
              <a:rPr lang="fr-FR" b="1" dirty="0" err="1">
                <a:solidFill>
                  <a:schemeClr val="tx2"/>
                </a:solidFill>
                <a:latin typeface="Times New Roman" pitchFamily="18" charset="0"/>
                <a:cs typeface="Times New Roman" pitchFamily="18" charset="0"/>
              </a:rPr>
              <a:t>Ig</a:t>
            </a:r>
            <a:r>
              <a:rPr lang="fr-FR" b="1" dirty="0">
                <a:solidFill>
                  <a:schemeClr val="tx2"/>
                </a:solidFill>
                <a:latin typeface="Times New Roman" pitchFamily="18" charset="0"/>
                <a:cs typeface="Times New Roman" pitchFamily="18" charset="0"/>
              </a:rPr>
              <a:t> G) et l’albumine sérique bovine</a:t>
            </a:r>
            <a:r>
              <a:rPr lang="fr-FR"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6962</TotalTime>
  <Words>2537</Words>
  <Application>Microsoft Office PowerPoint</Application>
  <PresentationFormat>Affichage à l'écran (4:3)</PresentationFormat>
  <Paragraphs>227</Paragraphs>
  <Slides>36</Slides>
  <Notes>2</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Unicornis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Unicornis</dc:creator>
  <cp:lastModifiedBy>sfr</cp:lastModifiedBy>
  <cp:revision>542</cp:revision>
  <dcterms:created xsi:type="dcterms:W3CDTF">2013-11-05T17:35:58Z</dcterms:created>
  <dcterms:modified xsi:type="dcterms:W3CDTF">2021-10-19T18:33:36Z</dcterms:modified>
</cp:coreProperties>
</file>