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0" r:id="rId1"/>
  </p:sldMasterIdLst>
  <p:notesMasterIdLst>
    <p:notesMasterId r:id="rId18"/>
  </p:notesMasterIdLst>
  <p:sldIdLst>
    <p:sldId id="27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74" y="22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C9E75C-6CE0-4EBA-9BE5-77EC02BC30A0}" type="datetimeFigureOut">
              <a:rPr lang="fr-FR" smtClean="0"/>
              <a:t>23/10/2021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4A2990-E66D-40EE-B7E1-E9450D38A51C}" type="slidenum">
              <a:rPr lang="fr-FR" smtClean="0"/>
              <a:t>‹N°›</a:t>
            </a:fld>
            <a:endParaRPr lang="fr-FR"/>
          </a:p>
        </p:txBody>
      </p:sp>
    </p:spTree>
    <p:extLst>
      <p:ext uri="{BB962C8B-B14F-4D97-AF65-F5344CB8AC3E}">
        <p14:creationId xmlns:p14="http://schemas.microsoft.com/office/powerpoint/2010/main" val="923740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1CF30C4C-F9C0-41A1-9400-CD5301CC3A2F}" type="datetime1">
              <a:rPr lang="fr-FR" smtClean="0"/>
              <a:t>23/10/2021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2F9D9BB-3771-4606-8F37-36DB6F20091F}" type="slidenum">
              <a:rPr lang="fr-FR" smtClean="0"/>
              <a:t>‹N°›</a:t>
            </a:fld>
            <a:endParaRPr lang="fr-F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2399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E904A6F-34CA-440A-A6A6-AE47FC00E9DB}" type="datetime1">
              <a:rPr lang="fr-FR" smtClean="0"/>
              <a:t>23/10/2021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2F9D9BB-3771-4606-8F37-36DB6F20091F}" type="slidenum">
              <a:rPr lang="fr-FR" smtClean="0"/>
              <a:t>‹N°›</a:t>
            </a:fld>
            <a:endParaRPr lang="fr-FR"/>
          </a:p>
        </p:txBody>
      </p:sp>
    </p:spTree>
    <p:extLst>
      <p:ext uri="{BB962C8B-B14F-4D97-AF65-F5344CB8AC3E}">
        <p14:creationId xmlns:p14="http://schemas.microsoft.com/office/powerpoint/2010/main" val="1820627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5110E20-F0B0-4BC6-AE9D-DC3EA9658EAF}" type="datetime1">
              <a:rPr lang="fr-FR" smtClean="0"/>
              <a:t>23/10/2021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2F9D9BB-3771-4606-8F37-36DB6F20091F}" type="slidenum">
              <a:rPr lang="fr-FR" smtClean="0"/>
              <a:t>‹N°›</a:t>
            </a:fld>
            <a:endParaRPr lang="fr-FR"/>
          </a:p>
        </p:txBody>
      </p:sp>
    </p:spTree>
    <p:extLst>
      <p:ext uri="{BB962C8B-B14F-4D97-AF65-F5344CB8AC3E}">
        <p14:creationId xmlns:p14="http://schemas.microsoft.com/office/powerpoint/2010/main" val="1503715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D9C436E-1B45-4D12-BB12-D8065593719B}" type="datetime1">
              <a:rPr lang="fr-FR" smtClean="0"/>
              <a:t>23/10/2021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2F9D9BB-3771-4606-8F37-36DB6F20091F}" type="slidenum">
              <a:rPr lang="fr-FR" smtClean="0"/>
              <a:t>‹N°›</a:t>
            </a:fld>
            <a:endParaRPr lang="fr-FR"/>
          </a:p>
        </p:txBody>
      </p:sp>
    </p:spTree>
    <p:extLst>
      <p:ext uri="{BB962C8B-B14F-4D97-AF65-F5344CB8AC3E}">
        <p14:creationId xmlns:p14="http://schemas.microsoft.com/office/powerpoint/2010/main" val="4019454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C929977-3D3E-4FD7-BB18-83B0EC14B13C}" type="datetime1">
              <a:rPr lang="fr-FR" smtClean="0"/>
              <a:t>23/10/2021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2F9D9BB-3771-4606-8F37-36DB6F20091F}" type="slidenum">
              <a:rPr lang="fr-FR" smtClean="0"/>
              <a:t>‹N°›</a:t>
            </a:fld>
            <a:endParaRPr lang="fr-F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5207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DB81371-B03C-4D6D-A1CD-59914BF54747}" type="datetime1">
              <a:rPr lang="fr-FR" smtClean="0"/>
              <a:t>23/10/2021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2F9D9BB-3771-4606-8F37-36DB6F20091F}" type="slidenum">
              <a:rPr lang="fr-FR" smtClean="0"/>
              <a:t>‹N°›</a:t>
            </a:fld>
            <a:endParaRPr lang="fr-FR"/>
          </a:p>
        </p:txBody>
      </p:sp>
    </p:spTree>
    <p:extLst>
      <p:ext uri="{BB962C8B-B14F-4D97-AF65-F5344CB8AC3E}">
        <p14:creationId xmlns:p14="http://schemas.microsoft.com/office/powerpoint/2010/main" val="715489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41FF655-E216-481B-9B6E-9DEC6CC3C242}" type="datetime1">
              <a:rPr lang="fr-FR" smtClean="0"/>
              <a:t>23/10/2021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2F9D9BB-3771-4606-8F37-36DB6F20091F}" type="slidenum">
              <a:rPr lang="fr-FR" smtClean="0"/>
              <a:t>‹N°›</a:t>
            </a:fld>
            <a:endParaRPr lang="fr-FR"/>
          </a:p>
        </p:txBody>
      </p:sp>
    </p:spTree>
    <p:extLst>
      <p:ext uri="{BB962C8B-B14F-4D97-AF65-F5344CB8AC3E}">
        <p14:creationId xmlns:p14="http://schemas.microsoft.com/office/powerpoint/2010/main" val="2422622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6BD2C51-D406-4152-9ED8-EE9649F0A727}" type="datetime1">
              <a:rPr lang="fr-FR" smtClean="0"/>
              <a:t>23/10/2021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2F9D9BB-3771-4606-8F37-36DB6F20091F}" type="slidenum">
              <a:rPr lang="fr-FR" smtClean="0"/>
              <a:t>‹N°›</a:t>
            </a:fld>
            <a:endParaRPr lang="fr-FR"/>
          </a:p>
        </p:txBody>
      </p:sp>
    </p:spTree>
    <p:extLst>
      <p:ext uri="{BB962C8B-B14F-4D97-AF65-F5344CB8AC3E}">
        <p14:creationId xmlns:p14="http://schemas.microsoft.com/office/powerpoint/2010/main" val="515340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C554D8E-6613-4D18-BB7D-2E4DB14F360D}" type="datetime1">
              <a:rPr lang="fr-FR" smtClean="0"/>
              <a:t>23/10/2021</a:t>
            </a:fld>
            <a:endParaRPr lang="fr-F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r-FR"/>
          </a:p>
        </p:txBody>
      </p:sp>
      <p:sp>
        <p:nvSpPr>
          <p:cNvPr id="9" name="Slide Number Placeholder 8"/>
          <p:cNvSpPr>
            <a:spLocks noGrp="1"/>
          </p:cNvSpPr>
          <p:nvPr>
            <p:ph type="sldNum" sz="quarter" idx="12"/>
          </p:nvPr>
        </p:nvSpPr>
        <p:spPr/>
        <p:txBody>
          <a:bodyPr/>
          <a:lstStyle/>
          <a:p>
            <a:fld id="{D2F9D9BB-3771-4606-8F37-36DB6F20091F}" type="slidenum">
              <a:rPr lang="fr-FR" smtClean="0"/>
              <a:t>‹N°›</a:t>
            </a:fld>
            <a:endParaRPr lang="fr-FR"/>
          </a:p>
        </p:txBody>
      </p:sp>
    </p:spTree>
    <p:extLst>
      <p:ext uri="{BB962C8B-B14F-4D97-AF65-F5344CB8AC3E}">
        <p14:creationId xmlns:p14="http://schemas.microsoft.com/office/powerpoint/2010/main" val="459618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smtClean="0"/>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5D55668-7A67-42CA-9BDE-735A2E92DB19}" type="datetime1">
              <a:rPr lang="fr-FR" smtClean="0"/>
              <a:t>23/10/2021</a:t>
            </a:fld>
            <a:endParaRPr lang="fr-F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fr-F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2F9D9BB-3771-4606-8F37-36DB6F20091F}" type="slidenum">
              <a:rPr lang="fr-FR" smtClean="0"/>
              <a:t>‹N°›</a:t>
            </a:fld>
            <a:endParaRPr lang="fr-FR"/>
          </a:p>
        </p:txBody>
      </p:sp>
    </p:spTree>
    <p:extLst>
      <p:ext uri="{BB962C8B-B14F-4D97-AF65-F5344CB8AC3E}">
        <p14:creationId xmlns:p14="http://schemas.microsoft.com/office/powerpoint/2010/main" val="1372585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0A1CC969-7741-42D4-94D1-0D14E6DF1482}" type="datetime1">
              <a:rPr lang="fr-FR" smtClean="0"/>
              <a:t>23/10/2021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2F9D9BB-3771-4606-8F37-36DB6F20091F}" type="slidenum">
              <a:rPr lang="fr-FR" smtClean="0"/>
              <a:t>‹N°›</a:t>
            </a:fld>
            <a:endParaRPr lang="fr-FR"/>
          </a:p>
        </p:txBody>
      </p:sp>
    </p:spTree>
    <p:extLst>
      <p:ext uri="{BB962C8B-B14F-4D97-AF65-F5344CB8AC3E}">
        <p14:creationId xmlns:p14="http://schemas.microsoft.com/office/powerpoint/2010/main" val="2443568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90EE35C-377C-4E7A-B7EC-97F35BF941C7}" type="datetime1">
              <a:rPr lang="fr-FR" smtClean="0"/>
              <a:t>23/10/2021</a:t>
            </a:fld>
            <a:endParaRPr lang="fr-F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fr-F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2F9D9BB-3771-4606-8F37-36DB6F20091F}" type="slidenum">
              <a:rPr lang="fr-FR" smtClean="0"/>
              <a:t>‹N°›</a:t>
            </a:fld>
            <a:endParaRPr lang="fr-F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7108657"/>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Chapitre1:</a:t>
            </a:r>
            <a:endParaRPr lang="fr-FR" dirty="0"/>
          </a:p>
        </p:txBody>
      </p:sp>
      <p:sp>
        <p:nvSpPr>
          <p:cNvPr id="3" name="Sous-titre 2"/>
          <p:cNvSpPr>
            <a:spLocks noGrp="1"/>
          </p:cNvSpPr>
          <p:nvPr>
            <p:ph type="subTitle" idx="1"/>
          </p:nvPr>
        </p:nvSpPr>
        <p:spPr/>
        <p:txBody>
          <a:bodyPr/>
          <a:lstStyle/>
          <a:p>
            <a:pPr lvl="0" algn="ctr">
              <a:lnSpc>
                <a:spcPct val="100000"/>
              </a:lnSpc>
              <a:spcBef>
                <a:spcPts val="0"/>
              </a:spcBef>
              <a:spcAft>
                <a:spcPts val="0"/>
              </a:spcAft>
              <a:buClr>
                <a:prstClr val="black">
                  <a:lumMod val="85000"/>
                  <a:lumOff val="15000"/>
                </a:prstClr>
              </a:buClr>
              <a:buSzTx/>
            </a:pPr>
            <a:r>
              <a:rPr lang="fr-FR" sz="2800" b="1" cap="none" spc="80" dirty="0">
                <a:solidFill>
                  <a:srgbClr val="FF0000"/>
                </a:solidFill>
                <a:latin typeface="Times New Roman" panose="02020603050405020304" pitchFamily="18" charset="0"/>
                <a:cs typeface="Times New Roman" panose="02020603050405020304" pitchFamily="18" charset="0"/>
              </a:rPr>
              <a:t>L</a:t>
            </a:r>
            <a:r>
              <a:rPr lang="fr-FR" sz="2800" b="1" cap="none" spc="80" dirty="0">
                <a:solidFill>
                  <a:prstClr val="black"/>
                </a:solidFill>
                <a:latin typeface="Times New Roman" panose="02020603050405020304" pitchFamily="18" charset="0"/>
                <a:cs typeface="Times New Roman" panose="02020603050405020304" pitchFamily="18" charset="0"/>
              </a:rPr>
              <a:t>a </a:t>
            </a:r>
            <a:r>
              <a:rPr lang="fr-FR" sz="2800" b="1" cap="none" spc="80" dirty="0">
                <a:solidFill>
                  <a:srgbClr val="FF0000"/>
                </a:solidFill>
                <a:latin typeface="Times New Roman" panose="02020603050405020304" pitchFamily="18" charset="0"/>
                <a:cs typeface="Times New Roman" panose="02020603050405020304" pitchFamily="18" charset="0"/>
              </a:rPr>
              <a:t>f</a:t>
            </a:r>
            <a:r>
              <a:rPr lang="fr-FR" sz="2800" b="1" cap="none" spc="80" dirty="0">
                <a:solidFill>
                  <a:prstClr val="black"/>
                </a:solidFill>
                <a:latin typeface="Times New Roman" panose="02020603050405020304" pitchFamily="18" charset="0"/>
                <a:cs typeface="Times New Roman" panose="02020603050405020304" pitchFamily="18" charset="0"/>
              </a:rPr>
              <a:t>ami</a:t>
            </a:r>
            <a:r>
              <a:rPr lang="fr-FR" sz="2800" b="1" cap="none" spc="80" dirty="0">
                <a:solidFill>
                  <a:srgbClr val="FF0000"/>
                </a:solidFill>
                <a:latin typeface="Times New Roman" panose="02020603050405020304" pitchFamily="18" charset="0"/>
                <a:cs typeface="Times New Roman" panose="02020603050405020304" pitchFamily="18" charset="0"/>
              </a:rPr>
              <a:t>l</a:t>
            </a:r>
            <a:r>
              <a:rPr lang="fr-FR" sz="2800" b="1" cap="none" spc="80" dirty="0">
                <a:solidFill>
                  <a:prstClr val="black"/>
                </a:solidFill>
                <a:latin typeface="Times New Roman" panose="02020603050405020304" pitchFamily="18" charset="0"/>
                <a:cs typeface="Times New Roman" panose="02020603050405020304" pitchFamily="18" charset="0"/>
              </a:rPr>
              <a:t>le </a:t>
            </a:r>
            <a:r>
              <a:rPr lang="fr-FR" sz="2800" b="1" cap="none" spc="80">
                <a:solidFill>
                  <a:srgbClr val="FF0000"/>
                </a:solidFill>
                <a:latin typeface="Times New Roman" panose="02020603050405020304" pitchFamily="18" charset="0"/>
                <a:cs typeface="Times New Roman" panose="02020603050405020304" pitchFamily="18" charset="0"/>
              </a:rPr>
              <a:t>G</a:t>
            </a:r>
            <a:r>
              <a:rPr lang="fr-FR" sz="2800" b="1" cap="none" spc="80">
                <a:solidFill>
                  <a:prstClr val="black"/>
                </a:solidFill>
                <a:latin typeface="Times New Roman" panose="02020603050405020304" pitchFamily="18" charset="0"/>
                <a:cs typeface="Times New Roman" panose="02020603050405020304" pitchFamily="18" charset="0"/>
              </a:rPr>
              <a:t>én</a:t>
            </a:r>
            <a:r>
              <a:rPr lang="fr-FR" sz="2800" b="1" cap="none" spc="80">
                <a:solidFill>
                  <a:srgbClr val="FF0000"/>
                </a:solidFill>
                <a:latin typeface="Times New Roman" panose="02020603050405020304" pitchFamily="18" charset="0"/>
                <a:cs typeface="Times New Roman" panose="02020603050405020304" pitchFamily="18" charset="0"/>
              </a:rPr>
              <a:t>i</a:t>
            </a:r>
            <a:r>
              <a:rPr lang="fr-FR" sz="2800" b="1" cap="none" spc="80">
                <a:solidFill>
                  <a:prstClr val="black"/>
                </a:solidFill>
                <a:latin typeface="Times New Roman" panose="02020603050405020304" pitchFamily="18" charset="0"/>
                <a:cs typeface="Times New Roman" panose="02020603050405020304" pitchFamily="18" charset="0"/>
              </a:rPr>
              <a:t>e </a:t>
            </a:r>
            <a:r>
              <a:rPr lang="fr-FR" sz="2800" b="1" cap="none" spc="80" smtClean="0">
                <a:solidFill>
                  <a:srgbClr val="FF0000"/>
                </a:solidFill>
                <a:latin typeface="Times New Roman" panose="02020603050405020304" pitchFamily="18" charset="0"/>
                <a:cs typeface="Times New Roman" panose="02020603050405020304" pitchFamily="18" charset="0"/>
              </a:rPr>
              <a:t>E</a:t>
            </a:r>
            <a:r>
              <a:rPr lang="fr-FR" sz="2800" b="1" cap="none" spc="80" smtClean="0">
                <a:solidFill>
                  <a:prstClr val="black"/>
                </a:solidFill>
                <a:latin typeface="Times New Roman" panose="02020603050405020304" pitchFamily="18" charset="0"/>
                <a:cs typeface="Times New Roman" panose="02020603050405020304" pitchFamily="18" charset="0"/>
              </a:rPr>
              <a:t>le</a:t>
            </a:r>
            <a:r>
              <a:rPr lang="fr-FR" sz="2800" b="1" cap="none" spc="80" smtClean="0">
                <a:solidFill>
                  <a:srgbClr val="FF0000"/>
                </a:solidFill>
                <a:latin typeface="Times New Roman" panose="02020603050405020304" pitchFamily="18" charset="0"/>
                <a:cs typeface="Times New Roman" panose="02020603050405020304" pitchFamily="18" charset="0"/>
              </a:rPr>
              <a:t>c</a:t>
            </a:r>
            <a:r>
              <a:rPr lang="fr-FR" sz="2800" b="1" cap="none" spc="80" smtClean="0">
                <a:solidFill>
                  <a:prstClr val="black"/>
                </a:solidFill>
                <a:latin typeface="Times New Roman" panose="02020603050405020304" pitchFamily="18" charset="0"/>
                <a:cs typeface="Times New Roman" panose="02020603050405020304" pitchFamily="18" charset="0"/>
              </a:rPr>
              <a:t>tr</a:t>
            </a:r>
            <a:r>
              <a:rPr lang="fr-FR" sz="2800" b="1" cap="none" spc="80" smtClean="0">
                <a:solidFill>
                  <a:srgbClr val="FF0000"/>
                </a:solidFill>
                <a:latin typeface="Times New Roman" panose="02020603050405020304" pitchFamily="18" charset="0"/>
                <a:cs typeface="Times New Roman" panose="02020603050405020304" pitchFamily="18" charset="0"/>
              </a:rPr>
              <a:t>i</a:t>
            </a:r>
            <a:r>
              <a:rPr lang="fr-FR" sz="2800" b="1" cap="none" spc="80" smtClean="0">
                <a:solidFill>
                  <a:prstClr val="black"/>
                </a:solidFill>
                <a:latin typeface="Times New Roman" panose="02020603050405020304" pitchFamily="18" charset="0"/>
                <a:cs typeface="Times New Roman" panose="02020603050405020304" pitchFamily="18" charset="0"/>
              </a:rPr>
              <a:t>qu</a:t>
            </a:r>
            <a:r>
              <a:rPr lang="fr-FR" sz="2800" b="1" cap="none" spc="80" smtClean="0">
                <a:solidFill>
                  <a:srgbClr val="FF0000"/>
                </a:solidFill>
                <a:latin typeface="Times New Roman" panose="02020603050405020304" pitchFamily="18" charset="0"/>
                <a:cs typeface="Times New Roman" panose="02020603050405020304" pitchFamily="18" charset="0"/>
              </a:rPr>
              <a:t>e(Partie 2)</a:t>
            </a:r>
            <a:endParaRPr lang="fr-FR" sz="2800" b="1" cap="none" spc="80" dirty="0">
              <a:solidFill>
                <a:srgbClr val="FF0000"/>
              </a:solidFill>
              <a:latin typeface="Times New Roman" panose="02020603050405020304" pitchFamily="18"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12"/>
          </p:nvPr>
        </p:nvSpPr>
        <p:spPr/>
        <p:txBody>
          <a:bodyPr/>
          <a:lstStyle/>
          <a:p>
            <a:fld id="{D2F9D9BB-3771-4606-8F37-36DB6F20091F}" type="slidenum">
              <a:rPr lang="fr-FR" smtClean="0"/>
              <a:t>1</a:t>
            </a:fld>
            <a:endParaRPr lang="fr-FR"/>
          </a:p>
        </p:txBody>
      </p:sp>
    </p:spTree>
    <p:extLst>
      <p:ext uri="{BB962C8B-B14F-4D97-AF65-F5344CB8AC3E}">
        <p14:creationId xmlns:p14="http://schemas.microsoft.com/office/powerpoint/2010/main" val="3925163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5262979"/>
          </a:xfrm>
          <a:prstGeom prst="rect">
            <a:avLst/>
          </a:prstGeom>
        </p:spPr>
        <p:txBody>
          <a:bodyPr wrap="square">
            <a:spAutoFit/>
          </a:bodyPr>
          <a:lstStyle/>
          <a:p>
            <a:pPr lvl="0">
              <a:lnSpc>
                <a:spcPct val="150000"/>
              </a:lnSpc>
            </a:pPr>
            <a:r>
              <a:rPr lang="fr-FR" sz="2200" dirty="0" smtClean="0">
                <a:solidFill>
                  <a:srgbClr val="00B0F0"/>
                </a:solidFill>
                <a:latin typeface="Times New Roman" panose="02020603050405020304" pitchFamily="18" charset="0"/>
                <a:cs typeface="Times New Roman" panose="02020603050405020304" pitchFamily="18" charset="0"/>
              </a:rPr>
              <a:t>La </a:t>
            </a:r>
            <a:r>
              <a:rPr lang="fr-FR" sz="2200" dirty="0">
                <a:solidFill>
                  <a:srgbClr val="00B0F0"/>
                </a:solidFill>
                <a:latin typeface="Times New Roman" panose="02020603050405020304" pitchFamily="18" charset="0"/>
                <a:cs typeface="Times New Roman" panose="02020603050405020304" pitchFamily="18" charset="0"/>
              </a:rPr>
              <a:t>machine à courant continu: </a:t>
            </a:r>
          </a:p>
          <a:p>
            <a:pPr lvl="0" algn="just">
              <a:lnSpc>
                <a:spcPct val="150000"/>
              </a:lnSpc>
            </a:pPr>
            <a:r>
              <a:rPr lang="fr-FR" sz="2000" dirty="0" smtClean="0">
                <a:solidFill>
                  <a:srgbClr val="000000"/>
                </a:solidFill>
                <a:latin typeface="Times New Roman" panose="02020603050405020304" pitchFamily="18" charset="0"/>
                <a:cs typeface="Times New Roman" panose="02020603050405020304" pitchFamily="18" charset="0"/>
              </a:rPr>
              <a:t>Une </a:t>
            </a:r>
            <a:r>
              <a:rPr lang="fr-FR" sz="2000" dirty="0">
                <a:solidFill>
                  <a:srgbClr val="000000"/>
                </a:solidFill>
                <a:latin typeface="Times New Roman" panose="02020603050405020304" pitchFamily="18" charset="0"/>
                <a:cs typeface="Times New Roman" panose="02020603050405020304" pitchFamily="18" charset="0"/>
              </a:rPr>
              <a:t>action mécanique sur le rotor produit une tension continue au stator, c'est la génératrice à courant continu (dynamo). </a:t>
            </a:r>
            <a:endParaRPr lang="fr-FR" sz="2000" dirty="0" smtClean="0">
              <a:solidFill>
                <a:srgbClr val="000000"/>
              </a:solidFill>
              <a:latin typeface="Times New Roman" panose="02020603050405020304" pitchFamily="18" charset="0"/>
              <a:cs typeface="Times New Roman" panose="02020603050405020304" pitchFamily="18" charset="0"/>
            </a:endParaRPr>
          </a:p>
          <a:p>
            <a:pPr>
              <a:lnSpc>
                <a:spcPct val="150000"/>
              </a:lnSpc>
            </a:pPr>
            <a:r>
              <a:rPr lang="fr-FR" sz="2200" dirty="0" smtClean="0">
                <a:solidFill>
                  <a:srgbClr val="00B0F0"/>
                </a:solidFill>
                <a:latin typeface="Times New Roman" panose="02020603050405020304" pitchFamily="18" charset="0"/>
                <a:cs typeface="Times New Roman" panose="02020603050405020304" pitchFamily="18" charset="0"/>
              </a:rPr>
              <a:t>La </a:t>
            </a:r>
            <a:r>
              <a:rPr lang="fr-FR" sz="2200" dirty="0">
                <a:solidFill>
                  <a:srgbClr val="00B0F0"/>
                </a:solidFill>
                <a:latin typeface="Times New Roman" panose="02020603050405020304" pitchFamily="18" charset="0"/>
                <a:cs typeface="Times New Roman" panose="02020603050405020304" pitchFamily="18" charset="0"/>
              </a:rPr>
              <a:t>machine à courant alternatif:</a:t>
            </a:r>
          </a:p>
          <a:p>
            <a:pPr marL="342900" lvl="0" indent="-342900" algn="just">
              <a:lnSpc>
                <a:spcPct val="150000"/>
              </a:lnSpc>
              <a:buFont typeface="Wingdings" panose="05000000000000000000" pitchFamily="2" charset="2"/>
              <a:buChar char="§"/>
            </a:pPr>
            <a:r>
              <a:rPr lang="fr-FR" sz="2000" b="1" i="1" dirty="0" smtClean="0">
                <a:solidFill>
                  <a:srgbClr val="000000"/>
                </a:solidFill>
                <a:latin typeface="Times New Roman" panose="02020603050405020304" pitchFamily="18" charset="0"/>
                <a:cs typeface="Times New Roman" panose="02020603050405020304" pitchFamily="18" charset="0"/>
              </a:rPr>
              <a:t>Le </a:t>
            </a:r>
            <a:r>
              <a:rPr lang="fr-FR" sz="2000" b="1" i="1" dirty="0">
                <a:solidFill>
                  <a:srgbClr val="000000"/>
                </a:solidFill>
                <a:latin typeface="Times New Roman" panose="02020603050405020304" pitchFamily="18" charset="0"/>
                <a:cs typeface="Times New Roman" panose="02020603050405020304" pitchFamily="18" charset="0"/>
              </a:rPr>
              <a:t>moteur synchrone </a:t>
            </a:r>
            <a:r>
              <a:rPr lang="fr-FR" sz="2000" dirty="0">
                <a:solidFill>
                  <a:srgbClr val="000000"/>
                </a:solidFill>
                <a:latin typeface="Times New Roman" panose="02020603050405020304" pitchFamily="18" charset="0"/>
                <a:cs typeface="Times New Roman" panose="02020603050405020304" pitchFamily="18" charset="0"/>
              </a:rPr>
              <a:t>utilisé en génératrice va produire une tension de fréquence directement proportionnelle à la vitesse de rotation c'est la génératrice synchrone (alternateurs des centrales électriques).</a:t>
            </a:r>
          </a:p>
          <a:p>
            <a:pPr marL="342900" lvl="0" indent="-342900" algn="just">
              <a:lnSpc>
                <a:spcPct val="150000"/>
              </a:lnSpc>
              <a:buFont typeface="Wingdings" panose="05000000000000000000" pitchFamily="2" charset="2"/>
              <a:buChar char="§"/>
            </a:pPr>
            <a:r>
              <a:rPr lang="fr-FR" sz="2000" b="1" i="1" dirty="0">
                <a:solidFill>
                  <a:srgbClr val="000000"/>
                </a:solidFill>
                <a:latin typeface="Times New Roman" panose="02020603050405020304" pitchFamily="18" charset="0"/>
                <a:cs typeface="Times New Roman" panose="02020603050405020304" pitchFamily="18" charset="0"/>
              </a:rPr>
              <a:t>Le moteur asynchrone </a:t>
            </a:r>
            <a:r>
              <a:rPr lang="fr-FR" sz="2000" dirty="0">
                <a:solidFill>
                  <a:srgbClr val="000000"/>
                </a:solidFill>
                <a:latin typeface="Times New Roman" panose="02020603050405020304" pitchFamily="18" charset="0"/>
                <a:cs typeface="Times New Roman" panose="02020603050405020304" pitchFamily="18" charset="0"/>
              </a:rPr>
              <a:t>utilisé en génératrice va produire une tension de fréquence légèrement inférieure au cas de la génératrice synchrone c'est la génératrice asynchrone (centrales éoliennes).</a:t>
            </a:r>
          </a:p>
          <a:p>
            <a:pPr marL="342900" lvl="0" indent="-342900" algn="just">
              <a:lnSpc>
                <a:spcPct val="150000"/>
              </a:lnSpc>
              <a:buFont typeface="Wingdings" panose="05000000000000000000" pitchFamily="2" charset="2"/>
              <a:buChar char="§"/>
            </a:pPr>
            <a:r>
              <a:rPr lang="fr-FR" sz="2000" b="1" i="1" dirty="0">
                <a:solidFill>
                  <a:srgbClr val="000000"/>
                </a:solidFill>
                <a:latin typeface="Times New Roman" panose="02020603050405020304" pitchFamily="18" charset="0"/>
                <a:cs typeface="Times New Roman" panose="02020603050405020304" pitchFamily="18" charset="0"/>
              </a:rPr>
              <a:t>Le moteur pas à</a:t>
            </a:r>
            <a:r>
              <a:rPr lang="fr-FR" sz="2000" dirty="0">
                <a:solidFill>
                  <a:srgbClr val="000000"/>
                </a:solidFill>
                <a:latin typeface="Times New Roman" panose="02020603050405020304" pitchFamily="18" charset="0"/>
                <a:cs typeface="Times New Roman" panose="02020603050405020304" pitchFamily="18" charset="0"/>
              </a:rPr>
              <a:t> </a:t>
            </a:r>
            <a:r>
              <a:rPr lang="fr-FR" sz="2000" b="1" i="1" dirty="0">
                <a:solidFill>
                  <a:srgbClr val="000000"/>
                </a:solidFill>
                <a:latin typeface="Times New Roman" panose="02020603050405020304" pitchFamily="18" charset="0"/>
                <a:cs typeface="Times New Roman" panose="02020603050405020304" pitchFamily="18" charset="0"/>
              </a:rPr>
              <a:t>pas</a:t>
            </a:r>
            <a:r>
              <a:rPr lang="fr-FR" sz="2000" dirty="0">
                <a:solidFill>
                  <a:srgbClr val="000000"/>
                </a:solidFill>
                <a:latin typeface="Times New Roman" panose="02020603050405020304" pitchFamily="18" charset="0"/>
                <a:cs typeface="Times New Roman" panose="02020603050405020304" pitchFamily="18" charset="0"/>
              </a:rPr>
              <a:t>: Une action mécanique sur un moteur pas à pas va produire une tension alternative à chaque enroulement du stator. Le moteur pas à pas est lui aussi réversible mais n'est, en principe, pas utilisé en génératrice.</a:t>
            </a:r>
          </a:p>
        </p:txBody>
      </p:sp>
      <p:sp>
        <p:nvSpPr>
          <p:cNvPr id="4" name="Espace réservé du numéro de diapositive 3"/>
          <p:cNvSpPr>
            <a:spLocks noGrp="1"/>
          </p:cNvSpPr>
          <p:nvPr>
            <p:ph type="sldNum" sz="quarter" idx="12"/>
          </p:nvPr>
        </p:nvSpPr>
        <p:spPr/>
        <p:txBody>
          <a:bodyPr/>
          <a:lstStyle/>
          <a:p>
            <a:fld id="{D2F9D9BB-3771-4606-8F37-36DB6F20091F}" type="slidenum">
              <a:rPr lang="fr-FR" sz="1400" b="1">
                <a:solidFill>
                  <a:schemeClr val="tx1"/>
                </a:solidFill>
              </a:rPr>
              <a:pPr/>
              <a:t>10</a:t>
            </a:fld>
            <a:endParaRPr lang="fr-FR" sz="1400" b="1" dirty="0">
              <a:solidFill>
                <a:schemeClr val="tx1"/>
              </a:solidFill>
            </a:endParaRPr>
          </a:p>
        </p:txBody>
      </p:sp>
    </p:spTree>
    <p:extLst>
      <p:ext uri="{BB962C8B-B14F-4D97-AF65-F5344CB8AC3E}">
        <p14:creationId xmlns:p14="http://schemas.microsoft.com/office/powerpoint/2010/main" val="1858744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 y="0"/>
            <a:ext cx="12192001" cy="5678478"/>
          </a:xfrm>
          <a:prstGeom prst="rect">
            <a:avLst/>
          </a:prstGeom>
        </p:spPr>
        <p:txBody>
          <a:bodyPr wrap="square">
            <a:spAutoFit/>
          </a:bodyPr>
          <a:lstStyle/>
          <a:p>
            <a:pPr>
              <a:lnSpc>
                <a:spcPct val="150000"/>
              </a:lnSpc>
            </a:pPr>
            <a:r>
              <a:rPr lang="fr-FR" sz="2200" b="1" dirty="0">
                <a:solidFill>
                  <a:srgbClr val="00B050"/>
                </a:solidFill>
                <a:latin typeface="Times New Roman" panose="02020603050405020304" pitchFamily="18" charset="0"/>
              </a:rPr>
              <a:t>3.1 Utilisation des moteurs à courant-continu </a:t>
            </a:r>
          </a:p>
          <a:p>
            <a:pPr algn="just">
              <a:lnSpc>
                <a:spcPct val="150000"/>
              </a:lnSpc>
            </a:pPr>
            <a:r>
              <a:rPr lang="fr-FR" sz="2000" dirty="0">
                <a:solidFill>
                  <a:srgbClr val="000000"/>
                </a:solidFill>
                <a:latin typeface="Times New Roman" panose="02020603050405020304" pitchFamily="18" charset="0"/>
                <a:cs typeface="Times New Roman" panose="02020603050405020304" pitchFamily="18" charset="0"/>
              </a:rPr>
              <a:t>Du début du 20° siècle et jusque vers les années 1975, le moteur à courant continu était la seule solution pour obtenir des vitesses variables (avec inversion possible du sens) et un couple nominal à n'importe quelle vitesse. </a:t>
            </a:r>
          </a:p>
          <a:p>
            <a:pPr algn="just">
              <a:lnSpc>
                <a:spcPct val="150000"/>
              </a:lnSpc>
            </a:pPr>
            <a:r>
              <a:rPr lang="fr-FR" sz="2000" dirty="0">
                <a:solidFill>
                  <a:srgbClr val="000000"/>
                </a:solidFill>
                <a:latin typeface="Times New Roman" panose="02020603050405020304" pitchFamily="18" charset="0"/>
                <a:cs typeface="Times New Roman" panose="02020603050405020304" pitchFamily="18" charset="0"/>
              </a:rPr>
              <a:t>L'utilisation industrielle, de ces moteurs présente les limitations suivantes: </a:t>
            </a:r>
          </a:p>
          <a:p>
            <a:pPr marL="342900" indent="-342900" algn="just">
              <a:lnSpc>
                <a:spcPct val="150000"/>
              </a:lnSpc>
              <a:buFont typeface="Arial" panose="020B0604020202020204" pitchFamily="34" charset="0"/>
              <a:buChar char="•"/>
            </a:pPr>
            <a:r>
              <a:rPr lang="fr-FR" sz="2000" dirty="0" smtClean="0">
                <a:solidFill>
                  <a:srgbClr val="000000"/>
                </a:solidFill>
                <a:latin typeface="Times New Roman" panose="02020603050405020304" pitchFamily="18" charset="0"/>
                <a:cs typeface="Times New Roman" panose="02020603050405020304" pitchFamily="18" charset="0"/>
              </a:rPr>
              <a:t>vitesse </a:t>
            </a:r>
            <a:r>
              <a:rPr lang="fr-FR" sz="2000" dirty="0">
                <a:solidFill>
                  <a:srgbClr val="000000"/>
                </a:solidFill>
                <a:latin typeface="Times New Roman" panose="02020603050405020304" pitchFamily="18" charset="0"/>
                <a:cs typeface="Times New Roman" panose="02020603050405020304" pitchFamily="18" charset="0"/>
              </a:rPr>
              <a:t>maximum de ≈ 3000tr/min pour des puissances moyennes (&gt;1kW); </a:t>
            </a:r>
          </a:p>
          <a:p>
            <a:pPr marL="342900" indent="-342900" algn="just">
              <a:lnSpc>
                <a:spcPct val="150000"/>
              </a:lnSpc>
              <a:buFont typeface="Arial" panose="020B0604020202020204" pitchFamily="34" charset="0"/>
              <a:buChar char="•"/>
            </a:pPr>
            <a:r>
              <a:rPr lang="fr-FR" sz="2000" dirty="0" smtClean="0">
                <a:solidFill>
                  <a:srgbClr val="000000"/>
                </a:solidFill>
                <a:latin typeface="Times New Roman" panose="02020603050405020304" pitchFamily="18" charset="0"/>
                <a:cs typeface="Times New Roman" panose="02020603050405020304" pitchFamily="18" charset="0"/>
              </a:rPr>
              <a:t>tension </a:t>
            </a:r>
            <a:r>
              <a:rPr lang="fr-FR" sz="2000" dirty="0">
                <a:solidFill>
                  <a:srgbClr val="000000"/>
                </a:solidFill>
                <a:latin typeface="Times New Roman" panose="02020603050405020304" pitchFamily="18" charset="0"/>
                <a:cs typeface="Times New Roman" panose="02020603050405020304" pitchFamily="18" charset="0"/>
              </a:rPr>
              <a:t>d'alimentation &lt; 1500V (isolation entre les lames); </a:t>
            </a:r>
          </a:p>
          <a:p>
            <a:pPr marL="342900" indent="-342900" algn="just">
              <a:lnSpc>
                <a:spcPct val="150000"/>
              </a:lnSpc>
              <a:buFont typeface="Arial" panose="020B0604020202020204" pitchFamily="34" charset="0"/>
              <a:buChar char="•"/>
            </a:pPr>
            <a:r>
              <a:rPr lang="fr-FR" sz="2000" dirty="0" smtClean="0">
                <a:solidFill>
                  <a:srgbClr val="000000"/>
                </a:solidFill>
                <a:latin typeface="Times New Roman" panose="02020603050405020304" pitchFamily="18" charset="0"/>
                <a:cs typeface="Times New Roman" panose="02020603050405020304" pitchFamily="18" charset="0"/>
              </a:rPr>
              <a:t>puissance </a:t>
            </a:r>
            <a:r>
              <a:rPr lang="fr-FR" sz="2000" dirty="0">
                <a:solidFill>
                  <a:srgbClr val="000000"/>
                </a:solidFill>
                <a:latin typeface="Times New Roman" panose="02020603050405020304" pitchFamily="18" charset="0"/>
                <a:cs typeface="Times New Roman" panose="02020603050405020304" pitchFamily="18" charset="0"/>
              </a:rPr>
              <a:t>maximum inférieure à 1MW; </a:t>
            </a:r>
          </a:p>
          <a:p>
            <a:pPr marL="342900" indent="-342900" algn="just">
              <a:lnSpc>
                <a:spcPct val="150000"/>
              </a:lnSpc>
              <a:buFont typeface="Arial" panose="020B0604020202020204" pitchFamily="34" charset="0"/>
              <a:buChar char="•"/>
            </a:pPr>
            <a:r>
              <a:rPr lang="fr-FR" sz="2000" dirty="0" smtClean="0">
                <a:solidFill>
                  <a:srgbClr val="000000"/>
                </a:solidFill>
                <a:latin typeface="Times New Roman" panose="02020603050405020304" pitchFamily="18" charset="0"/>
                <a:cs typeface="Times New Roman" panose="02020603050405020304" pitchFamily="18" charset="0"/>
              </a:rPr>
              <a:t>entretien </a:t>
            </a:r>
            <a:r>
              <a:rPr lang="fr-FR" sz="2000" dirty="0">
                <a:solidFill>
                  <a:srgbClr val="000000"/>
                </a:solidFill>
                <a:latin typeface="Times New Roman" panose="02020603050405020304" pitchFamily="18" charset="0"/>
                <a:cs typeface="Times New Roman" panose="02020603050405020304" pitchFamily="18" charset="0"/>
              </a:rPr>
              <a:t>régulier (usure des balais et du collecteur); </a:t>
            </a:r>
          </a:p>
          <a:p>
            <a:pPr marL="342900" indent="-342900" algn="just">
              <a:lnSpc>
                <a:spcPct val="150000"/>
              </a:lnSpc>
              <a:buFont typeface="Arial" panose="020B0604020202020204" pitchFamily="34" charset="0"/>
              <a:buChar char="•"/>
            </a:pPr>
            <a:r>
              <a:rPr lang="fr-FR" sz="2000" dirty="0" smtClean="0">
                <a:solidFill>
                  <a:srgbClr val="000000"/>
                </a:solidFill>
                <a:latin typeface="Times New Roman" panose="02020603050405020304" pitchFamily="18" charset="0"/>
                <a:cs typeface="Times New Roman" panose="02020603050405020304" pitchFamily="18" charset="0"/>
              </a:rPr>
              <a:t>impossibilité </a:t>
            </a:r>
            <a:r>
              <a:rPr lang="fr-FR" sz="2000" dirty="0">
                <a:solidFill>
                  <a:srgbClr val="000000"/>
                </a:solidFill>
                <a:latin typeface="Times New Roman" panose="02020603050405020304" pitchFamily="18" charset="0"/>
                <a:cs typeface="Times New Roman" panose="02020603050405020304" pitchFamily="18" charset="0"/>
              </a:rPr>
              <a:t>d'emploi en atmosphère explosive (arcs électriques au collecteur). </a:t>
            </a:r>
          </a:p>
          <a:p>
            <a:pPr algn="just">
              <a:lnSpc>
                <a:spcPct val="150000"/>
              </a:lnSpc>
            </a:pPr>
            <a:endParaRPr lang="fr-FR" sz="2000" dirty="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fr-FR" sz="2000" dirty="0">
                <a:solidFill>
                  <a:srgbClr val="000000"/>
                </a:solidFill>
                <a:latin typeface="Times New Roman" panose="02020603050405020304" pitchFamily="18" charset="0"/>
                <a:cs typeface="Times New Roman" panose="02020603050405020304" pitchFamily="18" charset="0"/>
              </a:rPr>
              <a:t>Pour ces raisons, on remplace de plus en plus les moteurs à courant continu par des moteurs à courant alternatif alimentés par des convertisseurs électroniques (progrès de l'électronique de puissance). </a:t>
            </a:r>
          </a:p>
        </p:txBody>
      </p:sp>
      <p:sp>
        <p:nvSpPr>
          <p:cNvPr id="5" name="Espace réservé du numéro de diapositive 4"/>
          <p:cNvSpPr>
            <a:spLocks noGrp="1"/>
          </p:cNvSpPr>
          <p:nvPr>
            <p:ph type="sldNum" sz="quarter" idx="12"/>
          </p:nvPr>
        </p:nvSpPr>
        <p:spPr>
          <a:xfrm>
            <a:off x="10004961" y="6492875"/>
            <a:ext cx="1312025" cy="365125"/>
          </a:xfrm>
        </p:spPr>
        <p:txBody>
          <a:bodyPr/>
          <a:lstStyle/>
          <a:p>
            <a:fld id="{D2F9D9BB-3771-4606-8F37-36DB6F20091F}" type="slidenum">
              <a:rPr lang="fr-FR" sz="1400" b="1">
                <a:solidFill>
                  <a:schemeClr val="tx1"/>
                </a:solidFill>
              </a:rPr>
              <a:pPr/>
              <a:t>11</a:t>
            </a:fld>
            <a:endParaRPr lang="fr-FR" sz="1400" b="1" dirty="0">
              <a:solidFill>
                <a:schemeClr val="tx1"/>
              </a:solidFill>
            </a:endParaRPr>
          </a:p>
        </p:txBody>
      </p:sp>
    </p:spTree>
    <p:extLst>
      <p:ext uri="{BB962C8B-B14F-4D97-AF65-F5344CB8AC3E}">
        <p14:creationId xmlns:p14="http://schemas.microsoft.com/office/powerpoint/2010/main" val="315175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857" y="99416"/>
            <a:ext cx="11856720" cy="6140142"/>
          </a:xfrm>
          <a:prstGeom prst="rect">
            <a:avLst/>
          </a:prstGeom>
        </p:spPr>
        <p:txBody>
          <a:bodyPr wrap="square">
            <a:spAutoFit/>
          </a:bodyPr>
          <a:lstStyle/>
          <a:p>
            <a:pPr>
              <a:lnSpc>
                <a:spcPct val="150000"/>
              </a:lnSpc>
            </a:pPr>
            <a:r>
              <a:rPr lang="fr-FR" sz="2200" b="1" dirty="0">
                <a:solidFill>
                  <a:srgbClr val="00B050"/>
                </a:solidFill>
                <a:latin typeface="Times New Roman" panose="02020603050405020304" pitchFamily="18" charset="0"/>
              </a:rPr>
              <a:t>3.2 Utilisations des moteurs synchrones </a:t>
            </a:r>
          </a:p>
          <a:p>
            <a:pPr>
              <a:lnSpc>
                <a:spcPct val="150000"/>
              </a:lnSpc>
            </a:pPr>
            <a:r>
              <a:rPr lang="fr-FR" sz="2000" b="1" i="1" dirty="0">
                <a:solidFill>
                  <a:srgbClr val="00B0F0"/>
                </a:solidFill>
                <a:latin typeface="Times New Roman" panose="02020603050405020304" pitchFamily="18" charset="0"/>
              </a:rPr>
              <a:t>a. Avantages : </a:t>
            </a:r>
            <a:endParaRPr lang="fr-FR" sz="2000" dirty="0">
              <a:solidFill>
                <a:srgbClr val="00B0F0"/>
              </a:solidFill>
              <a:latin typeface="Times New Roman" panose="02020603050405020304" pitchFamily="18" charset="0"/>
            </a:endParaRPr>
          </a:p>
          <a:p>
            <a:pPr>
              <a:lnSpc>
                <a:spcPct val="150000"/>
              </a:lnSpc>
            </a:pPr>
            <a:r>
              <a:rPr lang="fr-FR" sz="2000" dirty="0">
                <a:solidFill>
                  <a:srgbClr val="000000"/>
                </a:solidFill>
                <a:latin typeface="Times New Roman" panose="02020603050405020304" pitchFamily="18" charset="0"/>
                <a:cs typeface="Times New Roman" panose="02020603050405020304" pitchFamily="18" charset="0"/>
              </a:rPr>
              <a:t>La machine synchrone est plus facile à réaliser et plus robuste que le moteur à courant continu. Son rendement est proche de 99%. </a:t>
            </a:r>
          </a:p>
          <a:p>
            <a:pPr>
              <a:lnSpc>
                <a:spcPct val="150000"/>
              </a:lnSpc>
            </a:pPr>
            <a:r>
              <a:rPr lang="fr-FR" sz="2000" b="1" i="1" dirty="0">
                <a:solidFill>
                  <a:srgbClr val="00B0F0"/>
                </a:solidFill>
                <a:latin typeface="Times New Roman" panose="02020603050405020304" pitchFamily="18" charset="0"/>
              </a:rPr>
              <a:t>b. Inconvénients : </a:t>
            </a:r>
          </a:p>
          <a:p>
            <a:pPr>
              <a:lnSpc>
                <a:spcPct val="150000"/>
              </a:lnSpc>
            </a:pPr>
            <a:r>
              <a:rPr lang="fr-FR" sz="2000" dirty="0">
                <a:solidFill>
                  <a:srgbClr val="000000"/>
                </a:solidFill>
                <a:latin typeface="Times New Roman" panose="02020603050405020304" pitchFamily="18" charset="0"/>
                <a:cs typeface="Times New Roman" panose="02020603050405020304" pitchFamily="18" charset="0"/>
              </a:rPr>
              <a:t>Un moteur auxiliaire de démarrage est souvent nécessaire. </a:t>
            </a:r>
          </a:p>
          <a:p>
            <a:pPr>
              <a:lnSpc>
                <a:spcPct val="150000"/>
              </a:lnSpc>
            </a:pPr>
            <a:r>
              <a:rPr lang="fr-FR" sz="2000" dirty="0">
                <a:solidFill>
                  <a:srgbClr val="000000"/>
                </a:solidFill>
                <a:latin typeface="Times New Roman" panose="02020603050405020304" pitchFamily="18" charset="0"/>
                <a:cs typeface="Times New Roman" panose="02020603050405020304" pitchFamily="18" charset="0"/>
              </a:rPr>
              <a:t>Il faut une excitation (alimentation du rotor), c’est-à-dire une deuxième source d’énergie. </a:t>
            </a:r>
            <a:endParaRPr lang="fr-FR" sz="2000" dirty="0" smtClean="0">
              <a:solidFill>
                <a:srgbClr val="000000"/>
              </a:solidFill>
              <a:latin typeface="Times New Roman" panose="02020603050405020304" pitchFamily="18" charset="0"/>
              <a:cs typeface="Times New Roman" panose="02020603050405020304" pitchFamily="18" charset="0"/>
            </a:endParaRPr>
          </a:p>
          <a:p>
            <a:pPr>
              <a:lnSpc>
                <a:spcPct val="150000"/>
              </a:lnSpc>
            </a:pPr>
            <a:r>
              <a:rPr lang="fr-FR" sz="2000" dirty="0">
                <a:solidFill>
                  <a:srgbClr val="000000"/>
                </a:solidFill>
                <a:latin typeface="Times New Roman" panose="02020603050405020304" pitchFamily="18" charset="0"/>
                <a:cs typeface="Times New Roman" panose="02020603050405020304" pitchFamily="18" charset="0"/>
              </a:rPr>
              <a:t>le couple résistant dépasse une certaine limite, le moteur décroche et s’arrête</a:t>
            </a:r>
            <a:r>
              <a:rPr lang="fr-FR" sz="2000" dirty="0" smtClean="0">
                <a:solidFill>
                  <a:srgbClr val="000000"/>
                </a:solidFill>
                <a:latin typeface="Times New Roman" panose="02020603050405020304" pitchFamily="18" charset="0"/>
                <a:cs typeface="Times New Roman" panose="02020603050405020304" pitchFamily="18" charset="0"/>
              </a:rPr>
              <a:t>.</a:t>
            </a:r>
          </a:p>
          <a:p>
            <a:pPr>
              <a:lnSpc>
                <a:spcPct val="150000"/>
              </a:lnSpc>
            </a:pPr>
            <a:r>
              <a:rPr lang="fr-FR" sz="2000" b="1" i="1" dirty="0">
                <a:solidFill>
                  <a:srgbClr val="00B0F0"/>
                </a:solidFill>
                <a:latin typeface="Times New Roman" panose="02020603050405020304" pitchFamily="18" charset="0"/>
              </a:rPr>
              <a:t>c. Utilisations : </a:t>
            </a:r>
          </a:p>
          <a:p>
            <a:pPr>
              <a:lnSpc>
                <a:spcPct val="150000"/>
              </a:lnSpc>
            </a:pPr>
            <a:r>
              <a:rPr lang="fr-FR" sz="2000" dirty="0">
                <a:solidFill>
                  <a:srgbClr val="000000"/>
                </a:solidFill>
                <a:latin typeface="Times New Roman" panose="02020603050405020304" pitchFamily="18" charset="0"/>
                <a:cs typeface="Times New Roman" panose="02020603050405020304" pitchFamily="18" charset="0"/>
              </a:rPr>
              <a:t>Ils sont utilisés en forte puissance (1 à 10 MW - compresseur de pompe, concasseur); toutefois pour faire varier la vitesse, il faut faire varier la fréquence des courants </a:t>
            </a:r>
            <a:r>
              <a:rPr lang="fr-FR" sz="2000" dirty="0" err="1">
                <a:solidFill>
                  <a:srgbClr val="000000"/>
                </a:solidFill>
                <a:latin typeface="Times New Roman" panose="02020603050405020304" pitchFamily="18" charset="0"/>
                <a:cs typeface="Times New Roman" panose="02020603050405020304" pitchFamily="18" charset="0"/>
              </a:rPr>
              <a:t>statoriques</a:t>
            </a:r>
            <a:r>
              <a:rPr lang="fr-FR" sz="2000" dirty="0">
                <a:solidFill>
                  <a:srgbClr val="000000"/>
                </a:solidFill>
                <a:latin typeface="Times New Roman" panose="02020603050405020304" pitchFamily="18" charset="0"/>
                <a:cs typeface="Times New Roman" panose="02020603050405020304" pitchFamily="18" charset="0"/>
              </a:rPr>
              <a:t>. </a:t>
            </a:r>
          </a:p>
          <a:p>
            <a:pPr>
              <a:lnSpc>
                <a:spcPct val="150000"/>
              </a:lnSpc>
            </a:pPr>
            <a:r>
              <a:rPr lang="fr-FR" sz="2000" dirty="0">
                <a:solidFill>
                  <a:srgbClr val="000000"/>
                </a:solidFill>
                <a:latin typeface="Times New Roman" panose="02020603050405020304" pitchFamily="18" charset="0"/>
                <a:cs typeface="Times New Roman" panose="02020603050405020304" pitchFamily="18" charset="0"/>
              </a:rPr>
              <a:t>Dans le domaine des faibles puissances, les rotors sont à aimants permanents. L’intérêt de ces moteurs réside dans la régularité de la vitesse de rotation (tourne-disque, appareil enregistreur, programmateur, servomoteur). </a:t>
            </a:r>
          </a:p>
        </p:txBody>
      </p:sp>
      <p:sp>
        <p:nvSpPr>
          <p:cNvPr id="4" name="Espace réservé du numéro de diapositive 3"/>
          <p:cNvSpPr>
            <a:spLocks noGrp="1"/>
          </p:cNvSpPr>
          <p:nvPr>
            <p:ph type="sldNum" sz="quarter" idx="12"/>
          </p:nvPr>
        </p:nvSpPr>
        <p:spPr/>
        <p:txBody>
          <a:bodyPr/>
          <a:lstStyle/>
          <a:p>
            <a:fld id="{D2F9D9BB-3771-4606-8F37-36DB6F20091F}" type="slidenum">
              <a:rPr lang="fr-FR" sz="1400" b="1">
                <a:solidFill>
                  <a:schemeClr val="tx1"/>
                </a:solidFill>
              </a:rPr>
              <a:t>12</a:t>
            </a:fld>
            <a:endParaRPr lang="fr-FR" sz="1400" b="1" dirty="0">
              <a:solidFill>
                <a:schemeClr val="tx1"/>
              </a:solidFill>
            </a:endParaRPr>
          </a:p>
        </p:txBody>
      </p:sp>
    </p:spTree>
    <p:extLst>
      <p:ext uri="{BB962C8B-B14F-4D97-AF65-F5344CB8AC3E}">
        <p14:creationId xmlns:p14="http://schemas.microsoft.com/office/powerpoint/2010/main" val="1940379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856" y="-39189"/>
            <a:ext cx="11817531" cy="5678478"/>
          </a:xfrm>
          <a:prstGeom prst="rect">
            <a:avLst/>
          </a:prstGeom>
        </p:spPr>
        <p:txBody>
          <a:bodyPr wrap="square">
            <a:spAutoFit/>
          </a:bodyPr>
          <a:lstStyle/>
          <a:p>
            <a:pPr>
              <a:lnSpc>
                <a:spcPct val="150000"/>
              </a:lnSpc>
            </a:pPr>
            <a:r>
              <a:rPr lang="fr-FR" sz="2200" b="1" dirty="0">
                <a:solidFill>
                  <a:srgbClr val="00B050"/>
                </a:solidFill>
                <a:latin typeface="Times New Roman" panose="02020603050405020304" pitchFamily="18" charset="0"/>
              </a:rPr>
              <a:t>3.3 Machine Asynchrone </a:t>
            </a:r>
          </a:p>
          <a:p>
            <a:pPr algn="just">
              <a:lnSpc>
                <a:spcPct val="150000"/>
              </a:lnSpc>
            </a:pPr>
            <a:r>
              <a:rPr lang="fr-FR" sz="2000" dirty="0">
                <a:solidFill>
                  <a:srgbClr val="000000"/>
                </a:solidFill>
                <a:latin typeface="Times New Roman" panose="02020603050405020304" pitchFamily="18" charset="0"/>
                <a:cs typeface="Times New Roman" panose="02020603050405020304" pitchFamily="18" charset="0"/>
              </a:rPr>
              <a:t>La machine asynchrone est la machine à courant alternatif la plus répandue (surtout comme moteur dans une gamme de puissance allant de quelques centaines de watts à plusieurs milliers de kilowatts). Elle est dite asynchrone car elle est dans l'impossibilité, sans la présence d'un entraînement extérieur, d'atteindre la même vitesse que le champ </a:t>
            </a:r>
            <a:r>
              <a:rPr lang="fr-FR" sz="2000" dirty="0" err="1">
                <a:solidFill>
                  <a:srgbClr val="000000"/>
                </a:solidFill>
                <a:latin typeface="Times New Roman" panose="02020603050405020304" pitchFamily="18" charset="0"/>
                <a:cs typeface="Times New Roman" panose="02020603050405020304" pitchFamily="18" charset="0"/>
              </a:rPr>
              <a:t>statorique</a:t>
            </a:r>
            <a:r>
              <a:rPr lang="fr-FR" sz="2000" dirty="0">
                <a:solidFill>
                  <a:srgbClr val="000000"/>
                </a:solidFill>
                <a:latin typeface="Times New Roman" panose="02020603050405020304" pitchFamily="18" charset="0"/>
                <a:cs typeface="Times New Roman" panose="02020603050405020304" pitchFamily="18" charset="0"/>
              </a:rPr>
              <a:t>. Comme les autre machines, elle est réversible. Elle comprend généralement : </a:t>
            </a:r>
          </a:p>
          <a:p>
            <a:pPr marL="342900" indent="-342900" algn="just">
              <a:lnSpc>
                <a:spcPct val="150000"/>
              </a:lnSpc>
              <a:buFont typeface="Wingdings" panose="05000000000000000000" pitchFamily="2" charset="2"/>
              <a:buChar char="§"/>
            </a:pPr>
            <a:r>
              <a:rPr lang="fr-FR" sz="2000" dirty="0">
                <a:solidFill>
                  <a:srgbClr val="000000"/>
                </a:solidFill>
                <a:latin typeface="Times New Roman" panose="02020603050405020304" pitchFamily="18" charset="0"/>
                <a:cs typeface="Times New Roman" panose="02020603050405020304" pitchFamily="18" charset="0"/>
              </a:rPr>
              <a:t>Un stator triphasé comportant p paires de pôles par phase; </a:t>
            </a:r>
          </a:p>
          <a:p>
            <a:pPr marL="342900" indent="-342900" algn="just">
              <a:lnSpc>
                <a:spcPct val="150000"/>
              </a:lnSpc>
              <a:buFont typeface="Wingdings" panose="05000000000000000000" pitchFamily="2" charset="2"/>
              <a:buChar char="§"/>
            </a:pPr>
            <a:r>
              <a:rPr lang="fr-FR" sz="2000" dirty="0">
                <a:solidFill>
                  <a:srgbClr val="000000"/>
                </a:solidFill>
                <a:latin typeface="Times New Roman" panose="02020603050405020304" pitchFamily="18" charset="0"/>
                <a:cs typeface="Times New Roman" panose="02020603050405020304" pitchFamily="18" charset="0"/>
              </a:rPr>
              <a:t>Un rotor constitué de conducteurs mis en circuit fermé. On rencontre deux types: Rotor bobiné, Rotor à cage. </a:t>
            </a:r>
            <a:endParaRPr lang="fr-FR" sz="2000" dirty="0" smtClean="0">
              <a:solidFill>
                <a:srgbClr val="000000"/>
              </a:solidFill>
              <a:latin typeface="Times New Roman" panose="02020603050405020304" pitchFamily="18" charset="0"/>
              <a:cs typeface="Times New Roman" panose="02020603050405020304" pitchFamily="18" charset="0"/>
            </a:endParaRPr>
          </a:p>
          <a:p>
            <a:pPr>
              <a:lnSpc>
                <a:spcPct val="150000"/>
              </a:lnSpc>
            </a:pPr>
            <a:r>
              <a:rPr lang="fr-FR" sz="2000" b="1" i="1" dirty="0">
                <a:solidFill>
                  <a:srgbClr val="00B0F0"/>
                </a:solidFill>
                <a:latin typeface="Times New Roman" panose="02020603050405020304" pitchFamily="18" charset="0"/>
              </a:rPr>
              <a:t>a. Avantages : </a:t>
            </a:r>
          </a:p>
          <a:p>
            <a:pPr>
              <a:lnSpc>
                <a:spcPct val="150000"/>
              </a:lnSpc>
            </a:pPr>
            <a:r>
              <a:rPr lang="fr-FR" sz="2000" dirty="0">
                <a:solidFill>
                  <a:srgbClr val="000000"/>
                </a:solidFill>
                <a:latin typeface="Times New Roman" panose="02020603050405020304" pitchFamily="18" charset="0"/>
              </a:rPr>
              <a:t>Robuste, facile à construire, leur coût est inférieur à celui des autres machines donc bon marché, grande durée de vie avec un minimum d'entretien. </a:t>
            </a:r>
          </a:p>
          <a:p>
            <a:pPr>
              <a:lnSpc>
                <a:spcPct val="150000"/>
              </a:lnSpc>
            </a:pPr>
            <a:r>
              <a:rPr lang="fr-FR" sz="2000" b="1" i="1" dirty="0">
                <a:solidFill>
                  <a:srgbClr val="00B0F0"/>
                </a:solidFill>
                <a:latin typeface="Times New Roman" panose="02020603050405020304" pitchFamily="18" charset="0"/>
              </a:rPr>
              <a:t>b. Inconvénients : </a:t>
            </a:r>
          </a:p>
          <a:p>
            <a:pPr>
              <a:lnSpc>
                <a:spcPct val="150000"/>
              </a:lnSpc>
            </a:pPr>
            <a:r>
              <a:rPr lang="fr-FR" sz="2000" dirty="0">
                <a:solidFill>
                  <a:srgbClr val="000000"/>
                </a:solidFill>
                <a:latin typeface="Times New Roman" panose="02020603050405020304" pitchFamily="18" charset="0"/>
              </a:rPr>
              <a:t>Grand courant de démarrage jusqu'à 6 fois le courant nominal. </a:t>
            </a:r>
            <a:endParaRPr lang="fr-FR" sz="2000" dirty="0" smtClean="0">
              <a:solidFill>
                <a:srgbClr val="000000"/>
              </a:solidFill>
              <a:latin typeface="Times New Roman" panose="02020603050405020304" pitchFamily="18" charset="0"/>
            </a:endParaRPr>
          </a:p>
        </p:txBody>
      </p:sp>
      <p:sp>
        <p:nvSpPr>
          <p:cNvPr id="4" name="Espace réservé du numéro de diapositive 3"/>
          <p:cNvSpPr>
            <a:spLocks noGrp="1"/>
          </p:cNvSpPr>
          <p:nvPr>
            <p:ph type="sldNum" sz="quarter" idx="12"/>
          </p:nvPr>
        </p:nvSpPr>
        <p:spPr/>
        <p:txBody>
          <a:bodyPr/>
          <a:lstStyle/>
          <a:p>
            <a:fld id="{D2F9D9BB-3771-4606-8F37-36DB6F20091F}" type="slidenum">
              <a:rPr lang="fr-FR" sz="1400" b="1">
                <a:solidFill>
                  <a:schemeClr val="tx1"/>
                </a:solidFill>
              </a:rPr>
              <a:pPr/>
              <a:t>13</a:t>
            </a:fld>
            <a:endParaRPr lang="fr-FR" sz="1400" b="1" dirty="0">
              <a:solidFill>
                <a:schemeClr val="tx1"/>
              </a:solidFill>
            </a:endParaRPr>
          </a:p>
        </p:txBody>
      </p:sp>
    </p:spTree>
    <p:extLst>
      <p:ext uri="{BB962C8B-B14F-4D97-AF65-F5344CB8AC3E}">
        <p14:creationId xmlns:p14="http://schemas.microsoft.com/office/powerpoint/2010/main" val="3053114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140142"/>
          </a:xfrm>
          <a:prstGeom prst="rect">
            <a:avLst/>
          </a:prstGeom>
        </p:spPr>
        <p:txBody>
          <a:bodyPr wrap="square">
            <a:spAutoFit/>
          </a:bodyPr>
          <a:lstStyle/>
          <a:p>
            <a:pPr lvl="0">
              <a:lnSpc>
                <a:spcPct val="150000"/>
              </a:lnSpc>
            </a:pPr>
            <a:r>
              <a:rPr lang="fr-FR" sz="2000" b="1" i="1" dirty="0">
                <a:solidFill>
                  <a:srgbClr val="00B0F0"/>
                </a:solidFill>
                <a:latin typeface="Times New Roman" panose="02020603050405020304" pitchFamily="18" charset="0"/>
              </a:rPr>
              <a:t>c. Domaine d’utilisation</a:t>
            </a:r>
          </a:p>
          <a:p>
            <a:pPr lvl="0" algn="just">
              <a:lnSpc>
                <a:spcPct val="150000"/>
              </a:lnSpc>
            </a:pPr>
            <a:r>
              <a:rPr lang="fr-FR" sz="2000" dirty="0">
                <a:solidFill>
                  <a:srgbClr val="000000"/>
                </a:solidFill>
                <a:latin typeface="Times New Roman" panose="02020603050405020304" pitchFamily="18" charset="0"/>
                <a:cs typeface="Times New Roman" panose="02020603050405020304" pitchFamily="18" charset="0"/>
              </a:rPr>
              <a:t>On les utilise dans de nombreux dispositifs domestiques (machines à laver, tondeuse électrique…</a:t>
            </a:r>
            <a:r>
              <a:rPr lang="fr-FR" sz="2000" dirty="0" err="1">
                <a:solidFill>
                  <a:srgbClr val="000000"/>
                </a:solidFill>
                <a:latin typeface="Times New Roman" panose="02020603050405020304" pitchFamily="18" charset="0"/>
                <a:cs typeface="Times New Roman" panose="02020603050405020304" pitchFamily="18" charset="0"/>
              </a:rPr>
              <a:t>etc</a:t>
            </a:r>
            <a:r>
              <a:rPr lang="fr-FR" sz="2000" dirty="0">
                <a:solidFill>
                  <a:srgbClr val="000000"/>
                </a:solidFill>
                <a:latin typeface="Times New Roman" panose="02020603050405020304" pitchFamily="18" charset="0"/>
                <a:cs typeface="Times New Roman" panose="02020603050405020304" pitchFamily="18" charset="0"/>
              </a:rPr>
              <a:t>), dans des dispositifs industriels (machine-outil…) et pour la traction ferroviaire dans les derniers modèles de TGV, métro, train, voiture électrique</a:t>
            </a:r>
            <a:r>
              <a:rPr lang="fr-FR" sz="2000" dirty="0" smtClean="0">
                <a:solidFill>
                  <a:srgbClr val="000000"/>
                </a:solidFill>
                <a:latin typeface="Times New Roman" panose="02020603050405020304" pitchFamily="18" charset="0"/>
                <a:cs typeface="Times New Roman" panose="02020603050405020304" pitchFamily="18" charset="0"/>
              </a:rPr>
              <a:t>...</a:t>
            </a:r>
          </a:p>
          <a:p>
            <a:pPr lvl="0" algn="just">
              <a:lnSpc>
                <a:spcPct val="150000"/>
              </a:lnSpc>
            </a:pPr>
            <a:r>
              <a:rPr lang="fr-FR" sz="2200" b="1" dirty="0">
                <a:solidFill>
                  <a:srgbClr val="FF0000"/>
                </a:solidFill>
                <a:latin typeface="Times New Roman" panose="02020603050405020304" pitchFamily="18" charset="0"/>
              </a:rPr>
              <a:t>4. Electronique de puissance </a:t>
            </a:r>
          </a:p>
          <a:p>
            <a:pPr lvl="0" algn="just">
              <a:lnSpc>
                <a:spcPct val="150000"/>
              </a:lnSpc>
            </a:pPr>
            <a:r>
              <a:rPr lang="fr-FR" sz="2000" dirty="0" smtClean="0">
                <a:solidFill>
                  <a:srgbClr val="000000"/>
                </a:solidFill>
                <a:latin typeface="Times New Roman" panose="02020603050405020304" pitchFamily="18" charset="0"/>
                <a:cs typeface="Times New Roman" panose="02020603050405020304" pitchFamily="18" charset="0"/>
              </a:rPr>
              <a:t>Les </a:t>
            </a:r>
            <a:r>
              <a:rPr lang="fr-FR" sz="2000" dirty="0">
                <a:solidFill>
                  <a:srgbClr val="000000"/>
                </a:solidFill>
                <a:latin typeface="Times New Roman" panose="02020603050405020304" pitchFamily="18" charset="0"/>
                <a:cs typeface="Times New Roman" panose="02020603050405020304" pitchFamily="18" charset="0"/>
              </a:rPr>
              <a:t>convertisseurs statiques sont des circuits électriques utilisant des semi-conducteurs de puissance (diodes, thyristors, transistors …) utilisés comme des interrupteurs, dans le but de transformer le spectre du signal (amplitudes, fréquences, phases) pour adapter la source à la charge. L’étude et la conception de ces dispositifs est souvent appelée électronique de puissance. On distingue les différents convertisseurs suivants</a:t>
            </a:r>
            <a:r>
              <a:rPr lang="fr-FR" sz="2000" dirty="0" smtClean="0">
                <a:solidFill>
                  <a:srgbClr val="000000"/>
                </a:solidFill>
                <a:latin typeface="Times New Roman" panose="02020603050405020304" pitchFamily="18" charset="0"/>
                <a:cs typeface="Times New Roman" panose="02020603050405020304" pitchFamily="18" charset="0"/>
              </a:rPr>
              <a:t>:</a:t>
            </a:r>
          </a:p>
          <a:p>
            <a:pPr marL="342900" lvl="0" indent="-342900" algn="just">
              <a:lnSpc>
                <a:spcPct val="150000"/>
              </a:lnSpc>
              <a:buFont typeface="Wingdings" panose="05000000000000000000" pitchFamily="2" charset="2"/>
              <a:buChar char="Ø"/>
            </a:pPr>
            <a:r>
              <a:rPr lang="fr-FR" sz="2000" dirty="0" smtClean="0">
                <a:solidFill>
                  <a:srgbClr val="000000"/>
                </a:solidFill>
                <a:latin typeface="Times New Roman" panose="02020603050405020304" pitchFamily="18" charset="0"/>
                <a:cs typeface="Times New Roman" panose="02020603050405020304" pitchFamily="18" charset="0"/>
              </a:rPr>
              <a:t>Redresseurs</a:t>
            </a:r>
          </a:p>
          <a:p>
            <a:pPr marL="342900" lvl="0" indent="-342900" algn="just">
              <a:lnSpc>
                <a:spcPct val="150000"/>
              </a:lnSpc>
              <a:buFont typeface="Wingdings" panose="05000000000000000000" pitchFamily="2" charset="2"/>
              <a:buChar char="Ø"/>
            </a:pPr>
            <a:r>
              <a:rPr lang="fr-FR" sz="2000" dirty="0" smtClean="0">
                <a:solidFill>
                  <a:srgbClr val="000000"/>
                </a:solidFill>
                <a:latin typeface="Times New Roman" panose="02020603050405020304" pitchFamily="18" charset="0"/>
                <a:cs typeface="Times New Roman" panose="02020603050405020304" pitchFamily="18" charset="0"/>
              </a:rPr>
              <a:t>Onduleurs</a:t>
            </a:r>
          </a:p>
          <a:p>
            <a:pPr marL="342900" lvl="0" indent="-342900" algn="just">
              <a:lnSpc>
                <a:spcPct val="150000"/>
              </a:lnSpc>
              <a:buFont typeface="Wingdings" panose="05000000000000000000" pitchFamily="2" charset="2"/>
              <a:buChar char="Ø"/>
            </a:pPr>
            <a:r>
              <a:rPr lang="fr-FR" sz="2000" dirty="0" smtClean="0">
                <a:solidFill>
                  <a:srgbClr val="000000"/>
                </a:solidFill>
                <a:latin typeface="Times New Roman" panose="02020603050405020304" pitchFamily="18" charset="0"/>
                <a:cs typeface="Times New Roman" panose="02020603050405020304" pitchFamily="18" charset="0"/>
              </a:rPr>
              <a:t>Hacheurs</a:t>
            </a:r>
          </a:p>
          <a:p>
            <a:pPr marL="342900" lvl="0" indent="-342900" algn="just">
              <a:lnSpc>
                <a:spcPct val="150000"/>
              </a:lnSpc>
              <a:buFont typeface="Wingdings" panose="05000000000000000000" pitchFamily="2" charset="2"/>
              <a:buChar char="Ø"/>
            </a:pPr>
            <a:r>
              <a:rPr lang="fr-FR" sz="2000" dirty="0" smtClean="0">
                <a:solidFill>
                  <a:srgbClr val="000000"/>
                </a:solidFill>
                <a:latin typeface="Times New Roman" panose="02020603050405020304" pitchFamily="18" charset="0"/>
                <a:cs typeface="Times New Roman" panose="02020603050405020304" pitchFamily="18" charset="0"/>
              </a:rPr>
              <a:t>Gradateurs</a:t>
            </a:r>
          </a:p>
        </p:txBody>
      </p:sp>
      <p:sp>
        <p:nvSpPr>
          <p:cNvPr id="4" name="Espace réservé du numéro de diapositive 3"/>
          <p:cNvSpPr>
            <a:spLocks noGrp="1"/>
          </p:cNvSpPr>
          <p:nvPr>
            <p:ph type="sldNum" sz="quarter" idx="12"/>
          </p:nvPr>
        </p:nvSpPr>
        <p:spPr/>
        <p:txBody>
          <a:bodyPr/>
          <a:lstStyle/>
          <a:p>
            <a:fld id="{D2F9D9BB-3771-4606-8F37-36DB6F20091F}" type="slidenum">
              <a:rPr lang="fr-FR" sz="1400" b="1">
                <a:solidFill>
                  <a:schemeClr val="tx1"/>
                </a:solidFill>
              </a:rPr>
              <a:t>14</a:t>
            </a:fld>
            <a:endParaRPr lang="fr-FR" sz="1400" b="1" dirty="0">
              <a:solidFill>
                <a:schemeClr val="tx1"/>
              </a:solidFill>
            </a:endParaRPr>
          </a:p>
        </p:txBody>
      </p:sp>
    </p:spTree>
    <p:extLst>
      <p:ext uri="{BB962C8B-B14F-4D97-AF65-F5344CB8AC3E}">
        <p14:creationId xmlns:p14="http://schemas.microsoft.com/office/powerpoint/2010/main" val="1975337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 y="0"/>
            <a:ext cx="12070080" cy="6232475"/>
          </a:xfrm>
          <a:prstGeom prst="rect">
            <a:avLst/>
          </a:prstGeom>
        </p:spPr>
        <p:txBody>
          <a:bodyPr wrap="square">
            <a:spAutoFit/>
          </a:bodyPr>
          <a:lstStyle/>
          <a:p>
            <a:pPr lvl="0" algn="just">
              <a:lnSpc>
                <a:spcPct val="150000"/>
              </a:lnSpc>
            </a:pPr>
            <a:r>
              <a:rPr lang="fr-FR" sz="2200" b="1" dirty="0">
                <a:solidFill>
                  <a:srgbClr val="00B050"/>
                </a:solidFill>
                <a:latin typeface="Times New Roman" panose="02020603050405020304" pitchFamily="18" charset="0"/>
              </a:rPr>
              <a:t>4.1 Les redresseurs:</a:t>
            </a:r>
          </a:p>
          <a:p>
            <a:pPr lvl="0" algn="just">
              <a:lnSpc>
                <a:spcPct val="150000"/>
              </a:lnSpc>
            </a:pPr>
            <a:r>
              <a:rPr lang="fr-FR" sz="2000" dirty="0">
                <a:solidFill>
                  <a:srgbClr val="000000"/>
                </a:solidFill>
                <a:latin typeface="Times New Roman" panose="02020603050405020304" pitchFamily="18" charset="0"/>
                <a:cs typeface="Times New Roman" panose="02020603050405020304" pitchFamily="18" charset="0"/>
              </a:rPr>
              <a:t>C’est un convertisseur alternatif-continu. La tension de sortie est non alternative (</a:t>
            </a:r>
            <a:r>
              <a:rPr lang="fr-FR" sz="2000" dirty="0" err="1">
                <a:solidFill>
                  <a:srgbClr val="000000"/>
                </a:solidFill>
                <a:latin typeface="Times New Roman" panose="02020603050405020304" pitchFamily="18" charset="0"/>
                <a:cs typeface="Times New Roman" panose="02020603050405020304" pitchFamily="18" charset="0"/>
              </a:rPr>
              <a:t>avleur</a:t>
            </a:r>
            <a:r>
              <a:rPr lang="fr-FR" sz="2000" dirty="0">
                <a:solidFill>
                  <a:srgbClr val="000000"/>
                </a:solidFill>
                <a:latin typeface="Times New Roman" panose="02020603050405020304" pitchFamily="18" charset="0"/>
                <a:cs typeface="Times New Roman" panose="02020603050405020304" pitchFamily="18" charset="0"/>
              </a:rPr>
              <a:t> moyenne non nulle). Cette valeur moyenne peut être réglée dans le cas d’un redresseur commandé. Ils sont utilisés principalement pour alimenter des charges fonctionnant avec une tension continue ou pour recharger des batteries (en effet, un redresseur </a:t>
            </a:r>
            <a:r>
              <a:rPr lang="fr-FR" sz="2000" dirty="0" smtClean="0">
                <a:solidFill>
                  <a:srgbClr val="000000"/>
                </a:solidFill>
                <a:latin typeface="Times New Roman" panose="02020603050405020304" pitchFamily="18" charset="0"/>
                <a:cs typeface="Times New Roman" panose="02020603050405020304" pitchFamily="18" charset="0"/>
              </a:rPr>
              <a:t>est toujours </a:t>
            </a:r>
            <a:r>
              <a:rPr lang="fr-FR" sz="2000" dirty="0">
                <a:solidFill>
                  <a:srgbClr val="000000"/>
                </a:solidFill>
                <a:latin typeface="Times New Roman" panose="02020603050405020304" pitchFamily="18" charset="0"/>
                <a:cs typeface="Times New Roman" panose="02020603050405020304" pitchFamily="18" charset="0"/>
              </a:rPr>
              <a:t>intégré dans les chargeurs de vos PC ou vos téléphones portables</a:t>
            </a:r>
            <a:r>
              <a:rPr lang="fr-FR" sz="2000" dirty="0" smtClean="0">
                <a:solidFill>
                  <a:srgbClr val="000000"/>
                </a:solidFill>
                <a:latin typeface="Times New Roman" panose="02020603050405020304" pitchFamily="18" charset="0"/>
                <a:cs typeface="Times New Roman" panose="02020603050405020304" pitchFamily="18" charset="0"/>
              </a:rPr>
              <a:t>).</a:t>
            </a:r>
          </a:p>
          <a:p>
            <a:pPr algn="just">
              <a:lnSpc>
                <a:spcPct val="150000"/>
              </a:lnSpc>
            </a:pPr>
            <a:r>
              <a:rPr lang="fr-FR" sz="2200" b="1" dirty="0">
                <a:solidFill>
                  <a:srgbClr val="00B050"/>
                </a:solidFill>
                <a:latin typeface="Times New Roman" panose="02020603050405020304" pitchFamily="18" charset="0"/>
              </a:rPr>
              <a:t>4.2 Les onduleurs: </a:t>
            </a:r>
          </a:p>
          <a:p>
            <a:pPr algn="just">
              <a:lnSpc>
                <a:spcPct val="150000"/>
              </a:lnSpc>
            </a:pPr>
            <a:r>
              <a:rPr lang="fr-FR" sz="2000" dirty="0">
                <a:solidFill>
                  <a:srgbClr val="000000"/>
                </a:solidFill>
                <a:latin typeface="Times New Roman" panose="02020603050405020304" pitchFamily="18" charset="0"/>
              </a:rPr>
              <a:t>L’onduleur est un convertisseur continu-alternatif, utilisé principalement pour alimenter les charges fonctionnant avec une tension alternative lorsqu’on dispose d’une source continue (batteries par exemple) ou pour injecter l’énergie produite par les panneaux </a:t>
            </a:r>
            <a:r>
              <a:rPr lang="fr-FR" sz="2000" dirty="0" err="1">
                <a:solidFill>
                  <a:srgbClr val="000000"/>
                </a:solidFill>
                <a:latin typeface="Times New Roman" panose="02020603050405020304" pitchFamily="18" charset="0"/>
              </a:rPr>
              <a:t>photovoltaiques</a:t>
            </a:r>
            <a:r>
              <a:rPr lang="fr-FR" sz="2000" dirty="0">
                <a:solidFill>
                  <a:srgbClr val="000000"/>
                </a:solidFill>
                <a:latin typeface="Times New Roman" panose="02020603050405020304" pitchFamily="18" charset="0"/>
              </a:rPr>
              <a:t> dans le réseau. </a:t>
            </a:r>
          </a:p>
          <a:p>
            <a:pPr algn="just">
              <a:lnSpc>
                <a:spcPct val="150000"/>
              </a:lnSpc>
            </a:pPr>
            <a:r>
              <a:rPr lang="fr-FR" sz="2200" b="1" dirty="0">
                <a:solidFill>
                  <a:srgbClr val="00B050"/>
                </a:solidFill>
                <a:latin typeface="Times New Roman" panose="02020603050405020304" pitchFamily="18" charset="0"/>
              </a:rPr>
              <a:t>4.3 Les hacheurs: </a:t>
            </a:r>
          </a:p>
          <a:p>
            <a:pPr lvl="0" algn="just">
              <a:lnSpc>
                <a:spcPct val="150000"/>
              </a:lnSpc>
            </a:pPr>
            <a:r>
              <a:rPr lang="fr-FR" sz="2000" dirty="0">
                <a:solidFill>
                  <a:srgbClr val="000000"/>
                </a:solidFill>
                <a:latin typeface="Times New Roman" panose="02020603050405020304" pitchFamily="18" charset="0"/>
              </a:rPr>
              <a:t>Ce sont des convertisseurs continu-continu, permettant la variation d’une tension continue pour l’adapter à la care ou pour varier la vitesse d’un moteur à courant continu. Si la tension délivrée en sortie est inférieure à la tension appliquée en entrée, le hacheur est dit dévolteur (ou abaisseur ou Buck). Dans le cas contraire, il est dit </a:t>
            </a:r>
            <a:r>
              <a:rPr lang="fr-FR" sz="2000" dirty="0" smtClean="0">
                <a:solidFill>
                  <a:srgbClr val="000000"/>
                </a:solidFill>
                <a:latin typeface="Times New Roman" panose="02020603050405020304" pitchFamily="18" charset="0"/>
              </a:rPr>
              <a:t>survolteur</a:t>
            </a:r>
            <a:endParaRPr lang="fr-FR" sz="2000" dirty="0">
              <a:solidFill>
                <a:srgbClr val="000000"/>
              </a:solidFill>
              <a:latin typeface="Times New Roman" panose="02020603050405020304" pitchFamily="18" charset="0"/>
            </a:endParaRPr>
          </a:p>
        </p:txBody>
      </p:sp>
      <p:sp>
        <p:nvSpPr>
          <p:cNvPr id="6" name="Espace réservé du numéro de diapositive 5"/>
          <p:cNvSpPr>
            <a:spLocks noGrp="1"/>
          </p:cNvSpPr>
          <p:nvPr>
            <p:ph type="sldNum" sz="quarter" idx="12"/>
          </p:nvPr>
        </p:nvSpPr>
        <p:spPr/>
        <p:txBody>
          <a:bodyPr/>
          <a:lstStyle/>
          <a:p>
            <a:fld id="{D2F9D9BB-3771-4606-8F37-36DB6F20091F}" type="slidenum">
              <a:rPr lang="fr-FR" sz="1400" b="1">
                <a:solidFill>
                  <a:schemeClr val="tx1"/>
                </a:solidFill>
              </a:rPr>
              <a:pPr/>
              <a:t>15</a:t>
            </a:fld>
            <a:endParaRPr lang="fr-FR" sz="1400" b="1" dirty="0">
              <a:solidFill>
                <a:schemeClr val="tx1"/>
              </a:solidFill>
            </a:endParaRPr>
          </a:p>
        </p:txBody>
      </p:sp>
    </p:spTree>
    <p:extLst>
      <p:ext uri="{BB962C8B-B14F-4D97-AF65-F5344CB8AC3E}">
        <p14:creationId xmlns:p14="http://schemas.microsoft.com/office/powerpoint/2010/main" val="1808772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2548" y="268692"/>
            <a:ext cx="11939451" cy="2739211"/>
          </a:xfrm>
          <a:prstGeom prst="rect">
            <a:avLst/>
          </a:prstGeom>
        </p:spPr>
        <p:txBody>
          <a:bodyPr wrap="square">
            <a:spAutoFit/>
          </a:bodyPr>
          <a:lstStyle/>
          <a:p>
            <a:pPr lvl="0" algn="just">
              <a:lnSpc>
                <a:spcPct val="150000"/>
              </a:lnSpc>
            </a:pPr>
            <a:r>
              <a:rPr lang="fr-FR" sz="2000" dirty="0">
                <a:solidFill>
                  <a:srgbClr val="000000"/>
                </a:solidFill>
                <a:latin typeface="Times New Roman" panose="02020603050405020304" pitchFamily="18" charset="0"/>
              </a:rPr>
              <a:t>(ou élévateur ou </a:t>
            </a:r>
            <a:r>
              <a:rPr lang="fr-FR" sz="2000" dirty="0" err="1">
                <a:solidFill>
                  <a:srgbClr val="000000"/>
                </a:solidFill>
                <a:latin typeface="Times New Roman" panose="02020603050405020304" pitchFamily="18" charset="0"/>
              </a:rPr>
              <a:t>Boost</a:t>
            </a:r>
            <a:r>
              <a:rPr lang="fr-FR" sz="2000" dirty="0">
                <a:solidFill>
                  <a:srgbClr val="000000"/>
                </a:solidFill>
                <a:latin typeface="Times New Roman" panose="02020603050405020304" pitchFamily="18" charset="0"/>
              </a:rPr>
              <a:t>). Il existe des hacheurs capables de travailler des deux manières (</a:t>
            </a:r>
            <a:r>
              <a:rPr lang="fr-FR" sz="2000" dirty="0" err="1">
                <a:solidFill>
                  <a:srgbClr val="000000"/>
                </a:solidFill>
                <a:latin typeface="Times New Roman" panose="02020603050405020304" pitchFamily="18" charset="0"/>
              </a:rPr>
              <a:t>Boost</a:t>
            </a:r>
            <a:r>
              <a:rPr lang="fr-FR" sz="2000" dirty="0">
                <a:solidFill>
                  <a:srgbClr val="000000"/>
                </a:solidFill>
                <a:latin typeface="Times New Roman" panose="02020603050405020304" pitchFamily="18" charset="0"/>
              </a:rPr>
              <a:t>-Buck) </a:t>
            </a:r>
            <a:endParaRPr lang="fr-FR" sz="2000" dirty="0">
              <a:solidFill>
                <a:srgbClr val="000000"/>
              </a:solidFill>
              <a:latin typeface="Times New Roman" panose="02020603050405020304" pitchFamily="18" charset="0"/>
              <a:cs typeface="Times New Roman" panose="02020603050405020304" pitchFamily="18" charset="0"/>
            </a:endParaRPr>
          </a:p>
          <a:p>
            <a:r>
              <a:rPr lang="fr-FR" sz="2200" b="1" dirty="0" smtClean="0">
                <a:solidFill>
                  <a:srgbClr val="00B050"/>
                </a:solidFill>
                <a:latin typeface="Times New Roman" panose="02020603050405020304" pitchFamily="18" charset="0"/>
              </a:rPr>
              <a:t>4.4 </a:t>
            </a:r>
            <a:r>
              <a:rPr lang="fr-FR" sz="2200" b="1" dirty="0">
                <a:solidFill>
                  <a:srgbClr val="00B050"/>
                </a:solidFill>
                <a:latin typeface="Times New Roman" panose="02020603050405020304" pitchFamily="18" charset="0"/>
              </a:rPr>
              <a:t>Les gradateurs: </a:t>
            </a:r>
          </a:p>
          <a:p>
            <a:pPr algn="just">
              <a:lnSpc>
                <a:spcPct val="150000"/>
              </a:lnSpc>
            </a:pPr>
            <a:r>
              <a:rPr lang="fr-FR" sz="2000" dirty="0">
                <a:solidFill>
                  <a:srgbClr val="000000"/>
                </a:solidFill>
                <a:latin typeface="Times New Roman" panose="02020603050405020304" pitchFamily="18" charset="0"/>
              </a:rPr>
              <a:t>C’est un convertisseur alternatif-alternatif, qui donne en sortie une tension alternative de même fréquence que la tension d’entrée et dont on peut réduire la valeur efficace de façon continue. Ce convertisseur est essentiellement utilisé pour la varier la vitesse des moteurs alternatifs comme les moteurs asynchrones ou synchrones en variant leur tension d’alimentation. </a:t>
            </a:r>
          </a:p>
        </p:txBody>
      </p:sp>
      <p:sp>
        <p:nvSpPr>
          <p:cNvPr id="4" name="Espace réservé du numéro de diapositive 3"/>
          <p:cNvSpPr>
            <a:spLocks noGrp="1"/>
          </p:cNvSpPr>
          <p:nvPr>
            <p:ph type="sldNum" sz="quarter" idx="12"/>
          </p:nvPr>
        </p:nvSpPr>
        <p:spPr/>
        <p:txBody>
          <a:bodyPr/>
          <a:lstStyle/>
          <a:p>
            <a:fld id="{D2F9D9BB-3771-4606-8F37-36DB6F20091F}" type="slidenum">
              <a:rPr lang="fr-FR" sz="1400" b="1">
                <a:solidFill>
                  <a:schemeClr val="tx1"/>
                </a:solidFill>
              </a:rPr>
              <a:pPr/>
              <a:t>16</a:t>
            </a:fld>
            <a:endParaRPr lang="fr-FR" sz="1400" b="1" dirty="0">
              <a:solidFill>
                <a:schemeClr val="tx1"/>
              </a:solidFill>
            </a:endParaRPr>
          </a:p>
        </p:txBody>
      </p:sp>
    </p:spTree>
    <p:extLst>
      <p:ext uri="{BB962C8B-B14F-4D97-AF65-F5344CB8AC3E}">
        <p14:creationId xmlns:p14="http://schemas.microsoft.com/office/powerpoint/2010/main" val="758754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424" y="149726"/>
            <a:ext cx="10045337" cy="6217087"/>
          </a:xfrm>
          <a:prstGeom prst="rect">
            <a:avLst/>
          </a:prstGeom>
        </p:spPr>
        <p:txBody>
          <a:bodyPr wrap="square">
            <a:spAutoFit/>
          </a:bodyPr>
          <a:lstStyle/>
          <a:p>
            <a:r>
              <a:rPr lang="fr-FR" sz="2000" b="1" u="sng" dirty="0">
                <a:solidFill>
                  <a:srgbClr val="FF0000"/>
                </a:solidFill>
                <a:latin typeface="Times New Roman" panose="02020603050405020304" pitchFamily="18" charset="0"/>
              </a:rPr>
              <a:t>PARTIE </a:t>
            </a:r>
            <a:r>
              <a:rPr lang="fr-FR" sz="2000" b="1" u="sng" dirty="0" smtClean="0">
                <a:solidFill>
                  <a:srgbClr val="FF0000"/>
                </a:solidFill>
                <a:latin typeface="Times New Roman" panose="02020603050405020304" pitchFamily="18" charset="0"/>
              </a:rPr>
              <a:t>2 </a:t>
            </a:r>
            <a:r>
              <a:rPr lang="fr-FR" sz="2000" b="1" u="sng" dirty="0">
                <a:solidFill>
                  <a:srgbClr val="FF0000"/>
                </a:solidFill>
                <a:latin typeface="Times New Roman" panose="02020603050405020304" pitchFamily="18" charset="0"/>
              </a:rPr>
              <a:t>:</a:t>
            </a:r>
            <a:r>
              <a:rPr lang="fr-FR" sz="2000" b="1" dirty="0">
                <a:solidFill>
                  <a:srgbClr val="FF0000"/>
                </a:solidFill>
                <a:latin typeface="Times New Roman" panose="02020603050405020304" pitchFamily="18" charset="0"/>
              </a:rPr>
              <a:t> </a:t>
            </a:r>
            <a:r>
              <a:rPr lang="fr-FR" sz="2000" b="1" dirty="0" smtClean="0">
                <a:solidFill>
                  <a:srgbClr val="FF0000"/>
                </a:solidFill>
                <a:latin typeface="Times New Roman" panose="02020603050405020304" pitchFamily="18" charset="0"/>
              </a:rPr>
              <a:t>   </a:t>
            </a:r>
            <a:r>
              <a:rPr lang="fr-FR" sz="2000" b="1" i="1" dirty="0" smtClean="0">
                <a:solidFill>
                  <a:srgbClr val="000000"/>
                </a:solidFill>
                <a:latin typeface="Times New Roman" panose="02020603050405020304" pitchFamily="18" charset="0"/>
              </a:rPr>
              <a:t>Electrotechnique </a:t>
            </a:r>
          </a:p>
          <a:p>
            <a:r>
              <a:rPr lang="fr-FR" sz="1600" dirty="0" smtClean="0">
                <a:solidFill>
                  <a:srgbClr val="000000"/>
                </a:solidFill>
                <a:latin typeface="Times New Roman" panose="02020603050405020304" pitchFamily="18" charset="0"/>
              </a:rPr>
              <a:t>1</a:t>
            </a:r>
            <a:r>
              <a:rPr lang="fr-FR" dirty="0">
                <a:solidFill>
                  <a:srgbClr val="000000"/>
                </a:solidFill>
                <a:latin typeface="Times New Roman" panose="02020603050405020304" pitchFamily="18" charset="0"/>
              </a:rPr>
              <a:t>. Introduction </a:t>
            </a:r>
            <a:r>
              <a:rPr lang="fr-FR" dirty="0" smtClean="0">
                <a:solidFill>
                  <a:srgbClr val="000000"/>
                </a:solidFill>
                <a:latin typeface="Times New Roman" panose="02020603050405020304" pitchFamily="18" charset="0"/>
              </a:rPr>
              <a:t> </a:t>
            </a:r>
            <a:endParaRPr lang="fr-FR" dirty="0">
              <a:solidFill>
                <a:srgbClr val="000000"/>
              </a:solidFill>
              <a:latin typeface="Times New Roman" panose="02020603050405020304" pitchFamily="18" charset="0"/>
            </a:endParaRPr>
          </a:p>
          <a:p>
            <a:r>
              <a:rPr lang="fr-FR" dirty="0">
                <a:solidFill>
                  <a:srgbClr val="000000"/>
                </a:solidFill>
                <a:latin typeface="Times New Roman" panose="02020603050405020304" pitchFamily="18" charset="0"/>
              </a:rPr>
              <a:t>2. Réseau Electrique </a:t>
            </a:r>
          </a:p>
          <a:p>
            <a:r>
              <a:rPr lang="fr-FR" dirty="0">
                <a:solidFill>
                  <a:srgbClr val="000000"/>
                </a:solidFill>
                <a:latin typeface="Times New Roman" panose="02020603050405020304" pitchFamily="18" charset="0"/>
              </a:rPr>
              <a:t>2.2. Organisation globale d’un réseau électrique </a:t>
            </a:r>
            <a:r>
              <a:rPr lang="fr-FR" dirty="0" smtClean="0">
                <a:solidFill>
                  <a:srgbClr val="000000"/>
                </a:solidFill>
                <a:latin typeface="Times New Roman" panose="02020603050405020304" pitchFamily="18" charset="0"/>
              </a:rPr>
              <a:t> </a:t>
            </a:r>
            <a:endParaRPr lang="fr-FR" dirty="0">
              <a:solidFill>
                <a:srgbClr val="000000"/>
              </a:solidFill>
              <a:latin typeface="Times New Roman" panose="02020603050405020304" pitchFamily="18" charset="0"/>
            </a:endParaRPr>
          </a:p>
          <a:p>
            <a:r>
              <a:rPr lang="fr-FR" dirty="0">
                <a:solidFill>
                  <a:srgbClr val="000000"/>
                </a:solidFill>
                <a:latin typeface="Times New Roman" panose="02020603050405020304" pitchFamily="18" charset="0"/>
              </a:rPr>
              <a:t>a. Production de l’énergie électrique </a:t>
            </a:r>
          </a:p>
          <a:p>
            <a:r>
              <a:rPr lang="fr-FR" dirty="0">
                <a:solidFill>
                  <a:srgbClr val="000000"/>
                </a:solidFill>
                <a:latin typeface="Times New Roman" panose="02020603050405020304" pitchFamily="18" charset="0"/>
              </a:rPr>
              <a:t>b. Le réseau domestique </a:t>
            </a:r>
          </a:p>
          <a:p>
            <a:r>
              <a:rPr lang="fr-FR" dirty="0">
                <a:solidFill>
                  <a:srgbClr val="000000"/>
                </a:solidFill>
                <a:latin typeface="Times New Roman" panose="02020603050405020304" pitchFamily="18" charset="0"/>
              </a:rPr>
              <a:t>c. Les réseaux de distribution </a:t>
            </a:r>
          </a:p>
          <a:p>
            <a:r>
              <a:rPr lang="fr-FR" dirty="0">
                <a:solidFill>
                  <a:srgbClr val="000000"/>
                </a:solidFill>
                <a:latin typeface="Times New Roman" panose="02020603050405020304" pitchFamily="18" charset="0"/>
              </a:rPr>
              <a:t>2.3. Le réseau de </a:t>
            </a:r>
            <a:r>
              <a:rPr lang="fr-FR" dirty="0" smtClean="0">
                <a:solidFill>
                  <a:srgbClr val="000000"/>
                </a:solidFill>
                <a:latin typeface="Times New Roman" panose="02020603050405020304" pitchFamily="18" charset="0"/>
              </a:rPr>
              <a:t>transport</a:t>
            </a:r>
            <a:endParaRPr lang="fr-FR" dirty="0">
              <a:solidFill>
                <a:srgbClr val="000000"/>
              </a:solidFill>
              <a:latin typeface="Times New Roman" panose="02020603050405020304" pitchFamily="18" charset="0"/>
            </a:endParaRPr>
          </a:p>
          <a:p>
            <a:r>
              <a:rPr lang="fr-FR" dirty="0">
                <a:solidFill>
                  <a:srgbClr val="000000"/>
                </a:solidFill>
                <a:latin typeface="Times New Roman" panose="02020603050405020304" pitchFamily="18" charset="0"/>
              </a:rPr>
              <a:t>3. Machine électrique </a:t>
            </a:r>
          </a:p>
          <a:p>
            <a:r>
              <a:rPr lang="fr-FR" dirty="0" smtClean="0">
                <a:solidFill>
                  <a:srgbClr val="000000"/>
                </a:solidFill>
                <a:latin typeface="Times New Roman" panose="02020603050405020304" pitchFamily="18" charset="0"/>
              </a:rPr>
              <a:t>3.1</a:t>
            </a:r>
            <a:r>
              <a:rPr lang="fr-FR" dirty="0">
                <a:solidFill>
                  <a:srgbClr val="000000"/>
                </a:solidFill>
                <a:latin typeface="Times New Roman" panose="02020603050405020304" pitchFamily="18" charset="0"/>
              </a:rPr>
              <a:t>. Utilisation des moteurs à </a:t>
            </a:r>
            <a:r>
              <a:rPr lang="fr-FR" dirty="0" smtClean="0">
                <a:solidFill>
                  <a:srgbClr val="000000"/>
                </a:solidFill>
                <a:latin typeface="Times New Roman" panose="02020603050405020304" pitchFamily="18" charset="0"/>
              </a:rPr>
              <a:t>courant-continu</a:t>
            </a:r>
          </a:p>
          <a:p>
            <a:r>
              <a:rPr lang="fr-FR" dirty="0" smtClean="0">
                <a:solidFill>
                  <a:srgbClr val="000000"/>
                </a:solidFill>
                <a:latin typeface="Times New Roman" panose="02020603050405020304" pitchFamily="18" charset="0"/>
              </a:rPr>
              <a:t>3.2 </a:t>
            </a:r>
            <a:r>
              <a:rPr lang="fr-FR" dirty="0">
                <a:solidFill>
                  <a:srgbClr val="000000"/>
                </a:solidFill>
                <a:latin typeface="Times New Roman" panose="02020603050405020304" pitchFamily="18" charset="0"/>
              </a:rPr>
              <a:t>Utilisations des moteurs synchrones </a:t>
            </a:r>
            <a:endParaRPr lang="fr-FR" dirty="0" smtClean="0">
              <a:solidFill>
                <a:srgbClr val="000000"/>
              </a:solidFill>
              <a:latin typeface="Times New Roman" panose="02020603050405020304" pitchFamily="18" charset="0"/>
            </a:endParaRPr>
          </a:p>
          <a:p>
            <a:r>
              <a:rPr lang="fr-FR" dirty="0" smtClean="0">
                <a:solidFill>
                  <a:srgbClr val="000000"/>
                </a:solidFill>
                <a:latin typeface="Times New Roman" panose="02020603050405020304" pitchFamily="18" charset="0"/>
              </a:rPr>
              <a:t>a</a:t>
            </a:r>
            <a:r>
              <a:rPr lang="fr-FR" dirty="0">
                <a:solidFill>
                  <a:srgbClr val="000000"/>
                </a:solidFill>
                <a:latin typeface="Times New Roman" panose="02020603050405020304" pitchFamily="18" charset="0"/>
              </a:rPr>
              <a:t>. </a:t>
            </a:r>
            <a:r>
              <a:rPr lang="fr-FR" dirty="0" smtClean="0">
                <a:solidFill>
                  <a:srgbClr val="000000"/>
                </a:solidFill>
                <a:latin typeface="Times New Roman" panose="02020603050405020304" pitchFamily="18" charset="0"/>
              </a:rPr>
              <a:t>Avantages</a:t>
            </a:r>
            <a:endParaRPr lang="fr-FR" dirty="0">
              <a:solidFill>
                <a:srgbClr val="000000"/>
              </a:solidFill>
              <a:latin typeface="Times New Roman" panose="02020603050405020304" pitchFamily="18" charset="0"/>
            </a:endParaRPr>
          </a:p>
          <a:p>
            <a:r>
              <a:rPr lang="fr-FR" dirty="0">
                <a:solidFill>
                  <a:srgbClr val="000000"/>
                </a:solidFill>
                <a:latin typeface="Times New Roman" panose="02020603050405020304" pitchFamily="18" charset="0"/>
              </a:rPr>
              <a:t>b. </a:t>
            </a:r>
            <a:r>
              <a:rPr lang="fr-FR" dirty="0" smtClean="0">
                <a:solidFill>
                  <a:srgbClr val="000000"/>
                </a:solidFill>
                <a:latin typeface="Times New Roman" panose="02020603050405020304" pitchFamily="18" charset="0"/>
              </a:rPr>
              <a:t>Inconvénients</a:t>
            </a:r>
            <a:endParaRPr lang="fr-FR" dirty="0">
              <a:solidFill>
                <a:srgbClr val="000000"/>
              </a:solidFill>
              <a:latin typeface="Times New Roman" panose="02020603050405020304" pitchFamily="18" charset="0"/>
            </a:endParaRPr>
          </a:p>
          <a:p>
            <a:r>
              <a:rPr lang="fr-FR" dirty="0">
                <a:solidFill>
                  <a:srgbClr val="000000"/>
                </a:solidFill>
                <a:latin typeface="Times New Roman" panose="02020603050405020304" pitchFamily="18" charset="0"/>
              </a:rPr>
              <a:t>c. Utilisations </a:t>
            </a:r>
            <a:endParaRPr lang="fr-FR" dirty="0" smtClean="0">
              <a:solidFill>
                <a:srgbClr val="000000"/>
              </a:solidFill>
              <a:latin typeface="Times New Roman" panose="02020603050405020304" pitchFamily="18" charset="0"/>
            </a:endParaRPr>
          </a:p>
          <a:p>
            <a:r>
              <a:rPr lang="fr-FR" dirty="0" smtClean="0">
                <a:solidFill>
                  <a:srgbClr val="000000"/>
                </a:solidFill>
                <a:latin typeface="Times New Roman" panose="02020603050405020304" pitchFamily="18" charset="0"/>
              </a:rPr>
              <a:t>3.3 </a:t>
            </a:r>
            <a:r>
              <a:rPr lang="fr-FR" dirty="0">
                <a:solidFill>
                  <a:srgbClr val="000000"/>
                </a:solidFill>
                <a:latin typeface="Times New Roman" panose="02020603050405020304" pitchFamily="18" charset="0"/>
              </a:rPr>
              <a:t>Machine </a:t>
            </a:r>
            <a:r>
              <a:rPr lang="fr-FR" dirty="0" smtClean="0">
                <a:solidFill>
                  <a:srgbClr val="000000"/>
                </a:solidFill>
                <a:latin typeface="Times New Roman" panose="02020603050405020304" pitchFamily="18" charset="0"/>
              </a:rPr>
              <a:t>Asynchrone</a:t>
            </a:r>
            <a:endParaRPr lang="fr-FR" dirty="0">
              <a:solidFill>
                <a:srgbClr val="000000"/>
              </a:solidFill>
              <a:latin typeface="Times New Roman" panose="02020603050405020304" pitchFamily="18" charset="0"/>
            </a:endParaRPr>
          </a:p>
          <a:p>
            <a:r>
              <a:rPr lang="fr-FR" dirty="0">
                <a:solidFill>
                  <a:srgbClr val="000000"/>
                </a:solidFill>
                <a:latin typeface="Times New Roman" panose="02020603050405020304" pitchFamily="18" charset="0"/>
              </a:rPr>
              <a:t>a. </a:t>
            </a:r>
            <a:r>
              <a:rPr lang="fr-FR" dirty="0" smtClean="0">
                <a:solidFill>
                  <a:srgbClr val="000000"/>
                </a:solidFill>
                <a:latin typeface="Times New Roman" panose="02020603050405020304" pitchFamily="18" charset="0"/>
              </a:rPr>
              <a:t>Avantages</a:t>
            </a:r>
            <a:endParaRPr lang="fr-FR" dirty="0">
              <a:solidFill>
                <a:srgbClr val="000000"/>
              </a:solidFill>
              <a:latin typeface="Times New Roman" panose="02020603050405020304" pitchFamily="18" charset="0"/>
            </a:endParaRPr>
          </a:p>
          <a:p>
            <a:r>
              <a:rPr lang="fr-FR" dirty="0">
                <a:solidFill>
                  <a:srgbClr val="000000"/>
                </a:solidFill>
                <a:latin typeface="Times New Roman" panose="02020603050405020304" pitchFamily="18" charset="0"/>
              </a:rPr>
              <a:t>b. </a:t>
            </a:r>
            <a:r>
              <a:rPr lang="fr-FR" dirty="0" smtClean="0">
                <a:solidFill>
                  <a:srgbClr val="000000"/>
                </a:solidFill>
                <a:latin typeface="Times New Roman" panose="02020603050405020304" pitchFamily="18" charset="0"/>
              </a:rPr>
              <a:t>Inconvénients</a:t>
            </a:r>
            <a:endParaRPr lang="fr-FR" dirty="0">
              <a:solidFill>
                <a:srgbClr val="000000"/>
              </a:solidFill>
              <a:latin typeface="Times New Roman" panose="02020603050405020304" pitchFamily="18" charset="0"/>
            </a:endParaRPr>
          </a:p>
          <a:p>
            <a:r>
              <a:rPr lang="fr-FR" dirty="0">
                <a:solidFill>
                  <a:srgbClr val="000000"/>
                </a:solidFill>
                <a:latin typeface="Times New Roman" panose="02020603050405020304" pitchFamily="18" charset="0"/>
              </a:rPr>
              <a:t>c. Domaine d’utilisation </a:t>
            </a:r>
            <a:endParaRPr lang="fr-FR" dirty="0" smtClean="0">
              <a:solidFill>
                <a:srgbClr val="000000"/>
              </a:solidFill>
              <a:latin typeface="Times New Roman" panose="02020603050405020304" pitchFamily="18" charset="0"/>
            </a:endParaRPr>
          </a:p>
          <a:p>
            <a:r>
              <a:rPr lang="fr-FR" dirty="0" smtClean="0">
                <a:solidFill>
                  <a:srgbClr val="000000"/>
                </a:solidFill>
                <a:latin typeface="Times New Roman" panose="02020603050405020304" pitchFamily="18" charset="0"/>
              </a:rPr>
              <a:t>4</a:t>
            </a:r>
            <a:r>
              <a:rPr lang="fr-FR" dirty="0">
                <a:solidFill>
                  <a:srgbClr val="000000"/>
                </a:solidFill>
                <a:latin typeface="Times New Roman" panose="02020603050405020304" pitchFamily="18" charset="0"/>
              </a:rPr>
              <a:t>. Electronique de </a:t>
            </a:r>
            <a:r>
              <a:rPr lang="fr-FR" dirty="0" smtClean="0">
                <a:solidFill>
                  <a:srgbClr val="000000"/>
                </a:solidFill>
                <a:latin typeface="Times New Roman" panose="02020603050405020304" pitchFamily="18" charset="0"/>
              </a:rPr>
              <a:t>puissance</a:t>
            </a:r>
            <a:endParaRPr lang="fr-FR" dirty="0">
              <a:solidFill>
                <a:srgbClr val="000000"/>
              </a:solidFill>
              <a:latin typeface="Times New Roman" panose="02020603050405020304" pitchFamily="18" charset="0"/>
            </a:endParaRPr>
          </a:p>
          <a:p>
            <a:r>
              <a:rPr lang="fr-FR" dirty="0" smtClean="0">
                <a:solidFill>
                  <a:srgbClr val="000000"/>
                </a:solidFill>
                <a:latin typeface="Times New Roman" panose="02020603050405020304" pitchFamily="18" charset="0"/>
              </a:rPr>
              <a:t>4.1 </a:t>
            </a:r>
            <a:r>
              <a:rPr lang="fr-FR" dirty="0">
                <a:solidFill>
                  <a:srgbClr val="000000"/>
                </a:solidFill>
                <a:latin typeface="Times New Roman" panose="02020603050405020304" pitchFamily="18" charset="0"/>
              </a:rPr>
              <a:t>Les </a:t>
            </a:r>
            <a:r>
              <a:rPr lang="fr-FR" dirty="0" smtClean="0">
                <a:solidFill>
                  <a:srgbClr val="000000"/>
                </a:solidFill>
                <a:latin typeface="Times New Roman" panose="02020603050405020304" pitchFamily="18" charset="0"/>
              </a:rPr>
              <a:t>redresseurs</a:t>
            </a:r>
            <a:endParaRPr lang="fr-FR" dirty="0">
              <a:solidFill>
                <a:srgbClr val="000000"/>
              </a:solidFill>
              <a:latin typeface="Times New Roman" panose="02020603050405020304" pitchFamily="18" charset="0"/>
            </a:endParaRPr>
          </a:p>
          <a:p>
            <a:r>
              <a:rPr lang="fr-FR" dirty="0">
                <a:solidFill>
                  <a:srgbClr val="000000"/>
                </a:solidFill>
                <a:latin typeface="Times New Roman" panose="02020603050405020304" pitchFamily="18" charset="0"/>
              </a:rPr>
              <a:t>4.2 Les </a:t>
            </a:r>
            <a:r>
              <a:rPr lang="fr-FR" dirty="0" smtClean="0">
                <a:solidFill>
                  <a:srgbClr val="000000"/>
                </a:solidFill>
                <a:latin typeface="Times New Roman" panose="02020603050405020304" pitchFamily="18" charset="0"/>
              </a:rPr>
              <a:t>onduleurs</a:t>
            </a:r>
            <a:endParaRPr lang="fr-FR" dirty="0">
              <a:solidFill>
                <a:srgbClr val="000000"/>
              </a:solidFill>
              <a:latin typeface="Times New Roman" panose="02020603050405020304" pitchFamily="18" charset="0"/>
            </a:endParaRPr>
          </a:p>
          <a:p>
            <a:r>
              <a:rPr lang="fr-FR" dirty="0">
                <a:solidFill>
                  <a:srgbClr val="000000"/>
                </a:solidFill>
                <a:latin typeface="Times New Roman" panose="02020603050405020304" pitchFamily="18" charset="0"/>
              </a:rPr>
              <a:t>4.3 Les hacheurs </a:t>
            </a:r>
            <a:endParaRPr lang="fr-FR" sz="3200" dirty="0"/>
          </a:p>
        </p:txBody>
      </p:sp>
      <p:sp>
        <p:nvSpPr>
          <p:cNvPr id="4" name="Espace réservé du numéro de diapositive 3"/>
          <p:cNvSpPr>
            <a:spLocks noGrp="1"/>
          </p:cNvSpPr>
          <p:nvPr>
            <p:ph type="sldNum" sz="quarter" idx="12"/>
          </p:nvPr>
        </p:nvSpPr>
        <p:spPr>
          <a:xfrm>
            <a:off x="9900458" y="6492875"/>
            <a:ext cx="1312025" cy="365125"/>
          </a:xfrm>
        </p:spPr>
        <p:txBody>
          <a:bodyPr/>
          <a:lstStyle/>
          <a:p>
            <a:fld id="{D2F9D9BB-3771-4606-8F37-36DB6F20091F}" type="slidenum">
              <a:rPr lang="fr-FR" sz="1400" b="1" smtClean="0">
                <a:solidFill>
                  <a:schemeClr val="tx1"/>
                </a:solidFill>
              </a:rPr>
              <a:t>2</a:t>
            </a:fld>
            <a:endParaRPr lang="fr-FR" sz="1400" b="1" dirty="0">
              <a:solidFill>
                <a:schemeClr val="tx1"/>
              </a:solidFill>
            </a:endParaRPr>
          </a:p>
        </p:txBody>
      </p:sp>
    </p:spTree>
    <p:extLst>
      <p:ext uri="{BB962C8B-B14F-4D97-AF65-F5344CB8AC3E}">
        <p14:creationId xmlns:p14="http://schemas.microsoft.com/office/powerpoint/2010/main" val="3365063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755" y="26126"/>
            <a:ext cx="12191999" cy="1985159"/>
          </a:xfrm>
          <a:prstGeom prst="rect">
            <a:avLst/>
          </a:prstGeom>
        </p:spPr>
        <p:txBody>
          <a:bodyPr wrap="square">
            <a:spAutoFit/>
          </a:bodyPr>
          <a:lstStyle/>
          <a:p>
            <a:pPr marL="457200" indent="-457200">
              <a:lnSpc>
                <a:spcPct val="150000"/>
              </a:lnSpc>
              <a:buAutoNum type="arabicPeriod"/>
            </a:pPr>
            <a:r>
              <a:rPr lang="fr-FR" sz="2200" b="1" dirty="0" smtClean="0">
                <a:solidFill>
                  <a:srgbClr val="FF0000"/>
                </a:solidFill>
                <a:latin typeface="Times New Roman" panose="02020603050405020304" pitchFamily="18" charset="0"/>
              </a:rPr>
              <a:t>Introduction </a:t>
            </a:r>
            <a:endParaRPr lang="fr-FR" sz="2200" dirty="0">
              <a:solidFill>
                <a:srgbClr val="FF0000"/>
              </a:solidFill>
              <a:latin typeface="Times New Roman" panose="02020603050405020304" pitchFamily="18" charset="0"/>
            </a:endParaRPr>
          </a:p>
          <a:p>
            <a:pPr>
              <a:lnSpc>
                <a:spcPct val="150000"/>
              </a:lnSpc>
            </a:pPr>
            <a:r>
              <a:rPr lang="fr-FR" sz="2000" dirty="0">
                <a:solidFill>
                  <a:srgbClr val="000000"/>
                </a:solidFill>
                <a:latin typeface="Times New Roman" panose="02020603050405020304" pitchFamily="18" charset="0"/>
              </a:rPr>
              <a:t>L’électrotechnique est une branche qui traite le domaine de l'électricité et de ses applications. Elle s'intéresse à la production de l'énergie électrique (centrales électriques, énergies renouvelables), à sa distribution et à son utilisation (dans les moteurs par exemple). </a:t>
            </a:r>
            <a:endParaRPr lang="fr-FR" sz="2000" dirty="0"/>
          </a:p>
        </p:txBody>
      </p:sp>
      <p:pic>
        <p:nvPicPr>
          <p:cNvPr id="3" name="Image 2"/>
          <p:cNvPicPr>
            <a:picLocks noChangeAspect="1"/>
          </p:cNvPicPr>
          <p:nvPr/>
        </p:nvPicPr>
        <p:blipFill>
          <a:blip r:embed="rId2"/>
          <a:stretch>
            <a:fillRect/>
          </a:stretch>
        </p:blipFill>
        <p:spPr>
          <a:xfrm>
            <a:off x="3435533" y="1673432"/>
            <a:ext cx="7602584" cy="5027814"/>
          </a:xfrm>
          <a:prstGeom prst="rect">
            <a:avLst/>
          </a:prstGeom>
        </p:spPr>
      </p:pic>
      <p:sp>
        <p:nvSpPr>
          <p:cNvPr id="5" name="Espace réservé du numéro de diapositive 4"/>
          <p:cNvSpPr>
            <a:spLocks noGrp="1"/>
          </p:cNvSpPr>
          <p:nvPr>
            <p:ph type="sldNum" sz="quarter" idx="12"/>
          </p:nvPr>
        </p:nvSpPr>
        <p:spPr>
          <a:xfrm>
            <a:off x="10381410" y="6492875"/>
            <a:ext cx="1312025" cy="365125"/>
          </a:xfrm>
        </p:spPr>
        <p:txBody>
          <a:bodyPr/>
          <a:lstStyle/>
          <a:p>
            <a:fld id="{D2F9D9BB-3771-4606-8F37-36DB6F20091F}" type="slidenum">
              <a:rPr lang="fr-FR" sz="1400" b="1">
                <a:solidFill>
                  <a:schemeClr val="tx1"/>
                </a:solidFill>
              </a:rPr>
              <a:pPr/>
              <a:t>3</a:t>
            </a:fld>
            <a:endParaRPr lang="fr-FR" sz="1400" b="1" dirty="0">
              <a:solidFill>
                <a:schemeClr val="tx1"/>
              </a:solidFill>
            </a:endParaRPr>
          </a:p>
        </p:txBody>
      </p:sp>
    </p:spTree>
    <p:extLst>
      <p:ext uri="{BB962C8B-B14F-4D97-AF65-F5344CB8AC3E}">
        <p14:creationId xmlns:p14="http://schemas.microsoft.com/office/powerpoint/2010/main" val="779351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754" y="216441"/>
            <a:ext cx="11861075" cy="2345322"/>
          </a:xfrm>
          <a:prstGeom prst="rect">
            <a:avLst/>
          </a:prstGeom>
        </p:spPr>
        <p:txBody>
          <a:bodyPr wrap="square">
            <a:spAutoFit/>
          </a:bodyPr>
          <a:lstStyle/>
          <a:p>
            <a:pPr algn="just">
              <a:lnSpc>
                <a:spcPct val="150000"/>
              </a:lnSpc>
            </a:pPr>
            <a:r>
              <a:rPr lang="fr-FR" sz="2000" dirty="0">
                <a:solidFill>
                  <a:srgbClr val="000000"/>
                </a:solidFill>
                <a:latin typeface="Times New Roman" panose="02020603050405020304" pitchFamily="18" charset="0"/>
              </a:rPr>
              <a:t>Ainsi, nous devons être présents à toutes les étapes du voyage de l'énergie. D'abord, on participe au design et à la construction des génératrices qui produisent l'électricité. Ensuite, on s'occupe de son transport en concevant les transformateurs, les lignes et les postes de distribution. Une fois l'électricité arrivée à destination, on optimise son utilisation en élaborant des systèmes de conversion efficace d'énergie dans les domaines des entraînements, des processus industriels, de l'éclairage et du chauffage</a:t>
            </a:r>
            <a:r>
              <a:rPr lang="fr-FR" sz="1100" dirty="0">
                <a:solidFill>
                  <a:srgbClr val="000000"/>
                </a:solidFill>
                <a:latin typeface="Times New Roman" panose="02020603050405020304" pitchFamily="18" charset="0"/>
              </a:rPr>
              <a:t>. </a:t>
            </a:r>
            <a:endParaRPr lang="fr-FR" dirty="0"/>
          </a:p>
        </p:txBody>
      </p:sp>
      <p:sp>
        <p:nvSpPr>
          <p:cNvPr id="3" name="Rectangle 2"/>
          <p:cNvSpPr/>
          <p:nvPr/>
        </p:nvSpPr>
        <p:spPr>
          <a:xfrm>
            <a:off x="156753" y="2561763"/>
            <a:ext cx="11861075" cy="3499484"/>
          </a:xfrm>
          <a:prstGeom prst="rect">
            <a:avLst/>
          </a:prstGeom>
        </p:spPr>
        <p:txBody>
          <a:bodyPr wrap="square">
            <a:spAutoFit/>
          </a:bodyPr>
          <a:lstStyle/>
          <a:p>
            <a:endParaRPr lang="fr-FR" sz="1200" dirty="0">
              <a:solidFill>
                <a:srgbClr val="000000"/>
              </a:solidFill>
              <a:latin typeface="Times New Roman" panose="02020603050405020304" pitchFamily="18" charset="0"/>
            </a:endParaRPr>
          </a:p>
          <a:p>
            <a:pPr>
              <a:lnSpc>
                <a:spcPct val="150000"/>
              </a:lnSpc>
            </a:pPr>
            <a:r>
              <a:rPr lang="fr-FR" sz="2200" b="1" dirty="0">
                <a:solidFill>
                  <a:srgbClr val="FF0000"/>
                </a:solidFill>
                <a:latin typeface="Times New Roman" panose="02020603050405020304" pitchFamily="18" charset="0"/>
              </a:rPr>
              <a:t>2. Réseau Electrique </a:t>
            </a:r>
          </a:p>
          <a:p>
            <a:pPr algn="just">
              <a:lnSpc>
                <a:spcPct val="150000"/>
              </a:lnSpc>
            </a:pPr>
            <a:r>
              <a:rPr lang="fr-FR" sz="2000" dirty="0">
                <a:solidFill>
                  <a:srgbClr val="000000"/>
                </a:solidFill>
                <a:latin typeface="Times New Roman" panose="02020603050405020304" pitchFamily="18" charset="0"/>
              </a:rPr>
              <a:t>Une fois produite, l’énergie électrique n’est pas stockable. Pour éviter les déperditions, l’électricité doit être acheminée dès sa production vers le consommateur final via un réseau de lignes électriques. On appelle réseau électrique l'ensemble des infrastructures permettant d'acheminer l'énergie électrique des centrales électriques, vers les consommateurs d'électricité. Le réseau est constitué de lignes de différentes tensions, connectées entre elles au niveau des postes électriques. Les postes électriques permettent de répartir l'électricité et de la faire passer d'une tension à l'autre grâce aux transformateurs. </a:t>
            </a:r>
          </a:p>
        </p:txBody>
      </p:sp>
      <p:sp>
        <p:nvSpPr>
          <p:cNvPr id="5" name="Espace réservé du numéro de diapositive 4"/>
          <p:cNvSpPr>
            <a:spLocks noGrp="1"/>
          </p:cNvSpPr>
          <p:nvPr>
            <p:ph type="sldNum" sz="quarter" idx="12"/>
          </p:nvPr>
        </p:nvSpPr>
        <p:spPr>
          <a:xfrm>
            <a:off x="9965773" y="6492875"/>
            <a:ext cx="1312025" cy="365125"/>
          </a:xfrm>
        </p:spPr>
        <p:txBody>
          <a:bodyPr/>
          <a:lstStyle/>
          <a:p>
            <a:fld id="{D2F9D9BB-3771-4606-8F37-36DB6F20091F}" type="slidenum">
              <a:rPr lang="fr-FR" sz="1400" b="1">
                <a:solidFill>
                  <a:schemeClr val="tx1"/>
                </a:solidFill>
              </a:rPr>
              <a:pPr/>
              <a:t>4</a:t>
            </a:fld>
            <a:endParaRPr lang="fr-FR" sz="1400" b="1" dirty="0">
              <a:solidFill>
                <a:schemeClr val="tx1"/>
              </a:solidFill>
            </a:endParaRPr>
          </a:p>
        </p:txBody>
      </p:sp>
    </p:spTree>
    <p:extLst>
      <p:ext uri="{BB962C8B-B14F-4D97-AF65-F5344CB8AC3E}">
        <p14:creationId xmlns:p14="http://schemas.microsoft.com/office/powerpoint/2010/main" val="1985166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19" y="105676"/>
            <a:ext cx="9244149" cy="2739211"/>
          </a:xfrm>
          <a:prstGeom prst="rect">
            <a:avLst/>
          </a:prstGeom>
        </p:spPr>
        <p:txBody>
          <a:bodyPr wrap="square">
            <a:spAutoFit/>
          </a:bodyPr>
          <a:lstStyle/>
          <a:p>
            <a:r>
              <a:rPr lang="fr-FR" sz="2200" b="1" dirty="0">
                <a:solidFill>
                  <a:srgbClr val="00B050"/>
                </a:solidFill>
                <a:latin typeface="Times New Roman" panose="02020603050405020304" pitchFamily="18" charset="0"/>
              </a:rPr>
              <a:t>2.1 Organisation globale d’un réseau électrique : </a:t>
            </a:r>
            <a:endParaRPr lang="fr-FR" sz="2200" dirty="0">
              <a:solidFill>
                <a:srgbClr val="00B050"/>
              </a:solidFill>
              <a:latin typeface="Times New Roman" panose="02020603050405020304" pitchFamily="18" charset="0"/>
            </a:endParaRPr>
          </a:p>
          <a:p>
            <a:pPr>
              <a:lnSpc>
                <a:spcPct val="150000"/>
              </a:lnSpc>
            </a:pPr>
            <a:r>
              <a:rPr lang="fr-FR" sz="2000" dirty="0">
                <a:solidFill>
                  <a:srgbClr val="000000"/>
                </a:solidFill>
                <a:latin typeface="Times New Roman" panose="02020603050405020304" pitchFamily="18" charset="0"/>
                <a:cs typeface="Times New Roman" panose="02020603050405020304" pitchFamily="18" charset="0"/>
              </a:rPr>
              <a:t>L’alimentation en énergie électrique comporte plusieurs étapes figure: </a:t>
            </a:r>
          </a:p>
          <a:p>
            <a:pPr marL="342900" indent="-342900">
              <a:lnSpc>
                <a:spcPct val="150000"/>
              </a:lnSpc>
              <a:buFont typeface="Wingdings" panose="05000000000000000000" pitchFamily="2" charset="2"/>
              <a:buChar char="ü"/>
            </a:pPr>
            <a:r>
              <a:rPr lang="fr-FR" sz="2000" dirty="0" smtClean="0">
                <a:solidFill>
                  <a:srgbClr val="000000"/>
                </a:solidFill>
                <a:latin typeface="Times New Roman" panose="02020603050405020304" pitchFamily="18" charset="0"/>
                <a:cs typeface="Times New Roman" panose="02020603050405020304" pitchFamily="18" charset="0"/>
              </a:rPr>
              <a:t>Production </a:t>
            </a:r>
            <a:r>
              <a:rPr lang="fr-FR" sz="2000" dirty="0">
                <a:solidFill>
                  <a:srgbClr val="000000"/>
                </a:solidFill>
                <a:latin typeface="Times New Roman" panose="02020603050405020304" pitchFamily="18" charset="0"/>
                <a:cs typeface="Times New Roman" panose="02020603050405020304" pitchFamily="18" charset="0"/>
              </a:rPr>
              <a:t>de l’énergie, </a:t>
            </a:r>
          </a:p>
          <a:p>
            <a:pPr marL="342900" indent="-342900">
              <a:lnSpc>
                <a:spcPct val="150000"/>
              </a:lnSpc>
              <a:buFont typeface="Wingdings" panose="05000000000000000000" pitchFamily="2" charset="2"/>
              <a:buChar char="ü"/>
            </a:pPr>
            <a:r>
              <a:rPr lang="fr-FR" sz="2000" dirty="0" smtClean="0">
                <a:solidFill>
                  <a:srgbClr val="000000"/>
                </a:solidFill>
                <a:latin typeface="Times New Roman" panose="02020603050405020304" pitchFamily="18" charset="0"/>
                <a:cs typeface="Times New Roman" panose="02020603050405020304" pitchFamily="18" charset="0"/>
              </a:rPr>
              <a:t>Transport </a:t>
            </a:r>
            <a:r>
              <a:rPr lang="fr-FR" sz="2000" dirty="0">
                <a:solidFill>
                  <a:srgbClr val="000000"/>
                </a:solidFill>
                <a:latin typeface="Times New Roman" panose="02020603050405020304" pitchFamily="18" charset="0"/>
                <a:cs typeface="Times New Roman" panose="02020603050405020304" pitchFamily="18" charset="0"/>
              </a:rPr>
              <a:t>de cette énergie, </a:t>
            </a:r>
          </a:p>
          <a:p>
            <a:pPr marL="342900" indent="-342900">
              <a:lnSpc>
                <a:spcPct val="150000"/>
              </a:lnSpc>
              <a:buFont typeface="Wingdings" panose="05000000000000000000" pitchFamily="2" charset="2"/>
              <a:buChar char="ü"/>
            </a:pPr>
            <a:r>
              <a:rPr lang="fr-FR" sz="2000" dirty="0" smtClean="0">
                <a:solidFill>
                  <a:srgbClr val="000000"/>
                </a:solidFill>
                <a:latin typeface="Times New Roman" panose="02020603050405020304" pitchFamily="18" charset="0"/>
                <a:cs typeface="Times New Roman" panose="02020603050405020304" pitchFamily="18" charset="0"/>
              </a:rPr>
              <a:t> </a:t>
            </a:r>
            <a:r>
              <a:rPr lang="fr-FR" sz="2000" dirty="0">
                <a:solidFill>
                  <a:srgbClr val="000000"/>
                </a:solidFill>
                <a:latin typeface="Times New Roman" panose="02020603050405020304" pitchFamily="18" charset="0"/>
                <a:cs typeface="Times New Roman" panose="02020603050405020304" pitchFamily="18" charset="0"/>
              </a:rPr>
              <a:t>Distribution de l’énergie, </a:t>
            </a:r>
          </a:p>
          <a:p>
            <a:pPr marL="342900" indent="-342900">
              <a:lnSpc>
                <a:spcPct val="150000"/>
              </a:lnSpc>
              <a:buFont typeface="Wingdings" panose="05000000000000000000" pitchFamily="2" charset="2"/>
              <a:buChar char="ü"/>
            </a:pPr>
            <a:r>
              <a:rPr lang="fr-FR" sz="2000" dirty="0" smtClean="0">
                <a:solidFill>
                  <a:srgbClr val="000000"/>
                </a:solidFill>
                <a:latin typeface="Times New Roman" panose="02020603050405020304" pitchFamily="18" charset="0"/>
                <a:cs typeface="Times New Roman" panose="02020603050405020304" pitchFamily="18" charset="0"/>
              </a:rPr>
              <a:t>Utilisation </a:t>
            </a:r>
            <a:r>
              <a:rPr lang="fr-FR" sz="2000" dirty="0">
                <a:solidFill>
                  <a:srgbClr val="000000"/>
                </a:solidFill>
                <a:latin typeface="Times New Roman" panose="02020603050405020304" pitchFamily="18" charset="0"/>
                <a:cs typeface="Times New Roman" panose="02020603050405020304" pitchFamily="18" charset="0"/>
              </a:rPr>
              <a:t>de l’énergie </a:t>
            </a:r>
          </a:p>
        </p:txBody>
      </p:sp>
      <p:sp>
        <p:nvSpPr>
          <p:cNvPr id="3" name="Rectangle 2"/>
          <p:cNvSpPr/>
          <p:nvPr/>
        </p:nvSpPr>
        <p:spPr>
          <a:xfrm>
            <a:off x="121919" y="2637147"/>
            <a:ext cx="11922035" cy="3508653"/>
          </a:xfrm>
          <a:prstGeom prst="rect">
            <a:avLst/>
          </a:prstGeom>
        </p:spPr>
        <p:txBody>
          <a:bodyPr wrap="square">
            <a:spAutoFit/>
          </a:bodyPr>
          <a:lstStyle/>
          <a:p>
            <a:endParaRPr lang="fr-FR" sz="1200" dirty="0">
              <a:solidFill>
                <a:srgbClr val="000000"/>
              </a:solidFill>
              <a:latin typeface="Times New Roman" panose="02020603050405020304" pitchFamily="18" charset="0"/>
            </a:endParaRPr>
          </a:p>
          <a:p>
            <a:pPr algn="just">
              <a:lnSpc>
                <a:spcPct val="150000"/>
              </a:lnSpc>
            </a:pPr>
            <a:r>
              <a:rPr lang="fr-FR" sz="2000" b="1" i="1" u="sng" dirty="0">
                <a:solidFill>
                  <a:srgbClr val="0070C0"/>
                </a:solidFill>
                <a:latin typeface="Times New Roman" panose="02020603050405020304" pitchFamily="18" charset="0"/>
                <a:cs typeface="Times New Roman" panose="02020603050405020304" pitchFamily="18" charset="0"/>
              </a:rPr>
              <a:t>a) Production de l’énergie électrique:</a:t>
            </a:r>
            <a:r>
              <a:rPr lang="fr-FR" sz="2000" b="1" i="1" dirty="0">
                <a:solidFill>
                  <a:srgbClr val="0070C0"/>
                </a:solidFill>
                <a:latin typeface="Times New Roman" panose="02020603050405020304" pitchFamily="18" charset="0"/>
                <a:cs typeface="Times New Roman" panose="02020603050405020304" pitchFamily="18" charset="0"/>
              </a:rPr>
              <a:t> </a:t>
            </a:r>
            <a:r>
              <a:rPr lang="fr-FR" sz="2000" dirty="0">
                <a:solidFill>
                  <a:srgbClr val="000000"/>
                </a:solidFill>
                <a:latin typeface="Times New Roman" panose="02020603050405020304" pitchFamily="18" charset="0"/>
                <a:cs typeface="Times New Roman" panose="02020603050405020304" pitchFamily="18" charset="0"/>
              </a:rPr>
              <a:t>Les centrales électriques produisent de l’énergie électrique, en utilisant une source dite primaire, afin de les rendre exploitables et de répondre aux besoins des activités humaines. </a:t>
            </a:r>
          </a:p>
          <a:p>
            <a:pPr marL="342900" indent="-342900" algn="just">
              <a:lnSpc>
                <a:spcPct val="150000"/>
              </a:lnSpc>
              <a:buFont typeface="Wingdings" panose="05000000000000000000" pitchFamily="2" charset="2"/>
              <a:buChar char="Ø"/>
            </a:pPr>
            <a:r>
              <a:rPr lang="fr-FR" sz="2000" b="1" dirty="0" smtClean="0">
                <a:solidFill>
                  <a:srgbClr val="000000"/>
                </a:solidFill>
                <a:latin typeface="Times New Roman" panose="02020603050405020304" pitchFamily="18" charset="0"/>
                <a:cs typeface="Times New Roman" panose="02020603050405020304" pitchFamily="18" charset="0"/>
              </a:rPr>
              <a:t>La </a:t>
            </a:r>
            <a:r>
              <a:rPr lang="fr-FR" sz="2000" b="1" dirty="0">
                <a:solidFill>
                  <a:srgbClr val="000000"/>
                </a:solidFill>
                <a:latin typeface="Times New Roman" panose="02020603050405020304" pitchFamily="18" charset="0"/>
                <a:cs typeface="Times New Roman" panose="02020603050405020304" pitchFamily="18" charset="0"/>
              </a:rPr>
              <a:t>centrale électrique hydraulique Source primaire </a:t>
            </a:r>
            <a:r>
              <a:rPr lang="fr-FR" sz="2000" dirty="0">
                <a:solidFill>
                  <a:srgbClr val="000000"/>
                </a:solidFill>
                <a:latin typeface="Times New Roman" panose="02020603050405020304" pitchFamily="18" charset="0"/>
                <a:cs typeface="Times New Roman" panose="02020603050405020304" pitchFamily="18" charset="0"/>
              </a:rPr>
              <a:t>: eau; </a:t>
            </a:r>
          </a:p>
          <a:p>
            <a:pPr marL="342900" indent="-342900" algn="just">
              <a:lnSpc>
                <a:spcPct val="150000"/>
              </a:lnSpc>
              <a:buFont typeface="Wingdings" panose="05000000000000000000" pitchFamily="2" charset="2"/>
              <a:buChar char="Ø"/>
            </a:pPr>
            <a:r>
              <a:rPr lang="fr-FR" sz="2000" b="1" dirty="0" smtClean="0">
                <a:solidFill>
                  <a:srgbClr val="000000"/>
                </a:solidFill>
                <a:latin typeface="Times New Roman" panose="02020603050405020304" pitchFamily="18" charset="0"/>
                <a:cs typeface="Times New Roman" panose="02020603050405020304" pitchFamily="18" charset="0"/>
              </a:rPr>
              <a:t>L’éolienne </a:t>
            </a:r>
            <a:r>
              <a:rPr lang="fr-FR" sz="2000" b="1" dirty="0">
                <a:solidFill>
                  <a:srgbClr val="000000"/>
                </a:solidFill>
                <a:latin typeface="Times New Roman" panose="02020603050405020304" pitchFamily="18" charset="0"/>
                <a:cs typeface="Times New Roman" panose="02020603050405020304" pitchFamily="18" charset="0"/>
              </a:rPr>
              <a:t>Source primaire </a:t>
            </a:r>
            <a:r>
              <a:rPr lang="fr-FR" sz="2000" dirty="0">
                <a:solidFill>
                  <a:srgbClr val="000000"/>
                </a:solidFill>
                <a:latin typeface="Times New Roman" panose="02020603050405020304" pitchFamily="18" charset="0"/>
                <a:cs typeface="Times New Roman" panose="02020603050405020304" pitchFamily="18" charset="0"/>
              </a:rPr>
              <a:t>: vent; </a:t>
            </a:r>
          </a:p>
          <a:p>
            <a:pPr marL="342900" indent="-342900" algn="just">
              <a:lnSpc>
                <a:spcPct val="150000"/>
              </a:lnSpc>
              <a:buFont typeface="Wingdings" panose="05000000000000000000" pitchFamily="2" charset="2"/>
              <a:buChar char="Ø"/>
            </a:pPr>
            <a:r>
              <a:rPr lang="fr-FR" sz="2000" b="1" dirty="0" smtClean="0">
                <a:solidFill>
                  <a:srgbClr val="000000"/>
                </a:solidFill>
                <a:latin typeface="Times New Roman" panose="02020603050405020304" pitchFamily="18" charset="0"/>
                <a:cs typeface="Times New Roman" panose="02020603050405020304" pitchFamily="18" charset="0"/>
              </a:rPr>
              <a:t>Les </a:t>
            </a:r>
            <a:r>
              <a:rPr lang="fr-FR" sz="2000" b="1" dirty="0">
                <a:solidFill>
                  <a:srgbClr val="000000"/>
                </a:solidFill>
                <a:latin typeface="Times New Roman" panose="02020603050405020304" pitchFamily="18" charset="0"/>
                <a:cs typeface="Times New Roman" panose="02020603050405020304" pitchFamily="18" charset="0"/>
              </a:rPr>
              <a:t>centrales thermiques </a:t>
            </a:r>
            <a:r>
              <a:rPr lang="fr-FR" sz="2000" dirty="0">
                <a:solidFill>
                  <a:srgbClr val="000000"/>
                </a:solidFill>
                <a:latin typeface="Times New Roman" panose="02020603050405020304" pitchFamily="18" charset="0"/>
                <a:cs typeface="Times New Roman" panose="02020603050405020304" pitchFamily="18" charset="0"/>
              </a:rPr>
              <a:t>: Source primaire : chaleur; </a:t>
            </a:r>
          </a:p>
          <a:p>
            <a:pPr marL="342900" indent="-342900" algn="just">
              <a:lnSpc>
                <a:spcPct val="150000"/>
              </a:lnSpc>
              <a:buFont typeface="Wingdings" panose="05000000000000000000" pitchFamily="2" charset="2"/>
              <a:buChar char="Ø"/>
            </a:pPr>
            <a:r>
              <a:rPr lang="fr-FR" sz="2000" b="1" dirty="0" smtClean="0">
                <a:solidFill>
                  <a:srgbClr val="000000"/>
                </a:solidFill>
                <a:latin typeface="Times New Roman" panose="02020603050405020304" pitchFamily="18" charset="0"/>
                <a:cs typeface="Times New Roman" panose="02020603050405020304" pitchFamily="18" charset="0"/>
              </a:rPr>
              <a:t>L’énergie </a:t>
            </a:r>
            <a:r>
              <a:rPr lang="fr-FR" sz="2000" b="1" dirty="0">
                <a:solidFill>
                  <a:srgbClr val="000000"/>
                </a:solidFill>
                <a:latin typeface="Times New Roman" panose="02020603050405020304" pitchFamily="18" charset="0"/>
                <a:cs typeface="Times New Roman" panose="02020603050405020304" pitchFamily="18" charset="0"/>
              </a:rPr>
              <a:t>solaire </a:t>
            </a:r>
            <a:r>
              <a:rPr lang="fr-FR" sz="2000" dirty="0">
                <a:solidFill>
                  <a:srgbClr val="000000"/>
                </a:solidFill>
                <a:latin typeface="Times New Roman" panose="02020603050405020304" pitchFamily="18" charset="0"/>
                <a:cs typeface="Times New Roman" panose="02020603050405020304" pitchFamily="18" charset="0"/>
              </a:rPr>
              <a:t>: Source primaire : rayonnement solaire convertie; </a:t>
            </a:r>
          </a:p>
          <a:p>
            <a:pPr marL="342900" indent="-342900" algn="just">
              <a:lnSpc>
                <a:spcPct val="150000"/>
              </a:lnSpc>
              <a:buFont typeface="Wingdings" panose="05000000000000000000" pitchFamily="2" charset="2"/>
              <a:buChar char="Ø"/>
            </a:pPr>
            <a:r>
              <a:rPr lang="fr-FR" sz="2000" b="1" dirty="0" smtClean="0">
                <a:solidFill>
                  <a:srgbClr val="000000"/>
                </a:solidFill>
                <a:latin typeface="Times New Roman" panose="02020603050405020304" pitchFamily="18" charset="0"/>
                <a:cs typeface="Times New Roman" panose="02020603050405020304" pitchFamily="18" charset="0"/>
              </a:rPr>
              <a:t>L’énergie </a:t>
            </a:r>
            <a:r>
              <a:rPr lang="fr-FR" sz="2000" b="1" dirty="0">
                <a:solidFill>
                  <a:srgbClr val="000000"/>
                </a:solidFill>
                <a:latin typeface="Times New Roman" panose="02020603050405020304" pitchFamily="18" charset="0"/>
                <a:cs typeface="Times New Roman" panose="02020603050405020304" pitchFamily="18" charset="0"/>
              </a:rPr>
              <a:t>de la biomasse </a:t>
            </a:r>
            <a:r>
              <a:rPr lang="fr-FR" sz="2000" dirty="0">
                <a:solidFill>
                  <a:srgbClr val="000000"/>
                </a:solidFill>
                <a:latin typeface="Times New Roman" panose="02020603050405020304" pitchFamily="18" charset="0"/>
                <a:cs typeface="Times New Roman" panose="02020603050405020304" pitchFamily="18" charset="0"/>
              </a:rPr>
              <a:t>c’est l’énergie que l’on peut extraire des végétaux comme le bois ou les plantes. </a:t>
            </a:r>
          </a:p>
        </p:txBody>
      </p:sp>
      <p:sp>
        <p:nvSpPr>
          <p:cNvPr id="5" name="Espace réservé du numéro de diapositive 4"/>
          <p:cNvSpPr>
            <a:spLocks noGrp="1"/>
          </p:cNvSpPr>
          <p:nvPr>
            <p:ph type="sldNum" sz="quarter" idx="12"/>
          </p:nvPr>
        </p:nvSpPr>
        <p:spPr/>
        <p:txBody>
          <a:bodyPr/>
          <a:lstStyle/>
          <a:p>
            <a:fld id="{D2F9D9BB-3771-4606-8F37-36DB6F20091F}" type="slidenum">
              <a:rPr lang="fr-FR" sz="1400" b="1">
                <a:solidFill>
                  <a:schemeClr val="tx1"/>
                </a:solidFill>
              </a:rPr>
              <a:pPr/>
              <a:t>5</a:t>
            </a:fld>
            <a:endParaRPr lang="fr-FR" sz="1400" b="1" dirty="0">
              <a:solidFill>
                <a:schemeClr val="tx1"/>
              </a:solidFill>
            </a:endParaRPr>
          </a:p>
        </p:txBody>
      </p:sp>
    </p:spTree>
    <p:extLst>
      <p:ext uri="{BB962C8B-B14F-4D97-AF65-F5344CB8AC3E}">
        <p14:creationId xmlns:p14="http://schemas.microsoft.com/office/powerpoint/2010/main" val="3621688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856" y="91720"/>
            <a:ext cx="11843658" cy="2585323"/>
          </a:xfrm>
          <a:prstGeom prst="rect">
            <a:avLst/>
          </a:prstGeom>
        </p:spPr>
        <p:txBody>
          <a:bodyPr wrap="square">
            <a:spAutoFit/>
          </a:bodyPr>
          <a:lstStyle/>
          <a:p>
            <a:endParaRPr lang="fr-FR" sz="1200" dirty="0">
              <a:solidFill>
                <a:srgbClr val="000000"/>
              </a:solidFill>
              <a:latin typeface="Times New Roman" panose="02020603050405020304" pitchFamily="18" charset="0"/>
            </a:endParaRPr>
          </a:p>
          <a:p>
            <a:pPr algn="just">
              <a:lnSpc>
                <a:spcPct val="150000"/>
              </a:lnSpc>
            </a:pPr>
            <a:r>
              <a:rPr lang="fr-FR" sz="2000" b="1" i="1" u="sng" dirty="0">
                <a:solidFill>
                  <a:srgbClr val="0070C0"/>
                </a:solidFill>
                <a:latin typeface="Times New Roman" panose="02020603050405020304" pitchFamily="18" charset="0"/>
                <a:cs typeface="Times New Roman" panose="02020603050405020304" pitchFamily="18" charset="0"/>
              </a:rPr>
              <a:t>b) Le réseau de transport : </a:t>
            </a:r>
            <a:r>
              <a:rPr lang="fr-FR" sz="2000" dirty="0">
                <a:solidFill>
                  <a:srgbClr val="000000"/>
                </a:solidFill>
                <a:latin typeface="Times New Roman" panose="02020603050405020304" pitchFamily="18" charset="0"/>
                <a:cs typeface="Times New Roman" panose="02020603050405020304" pitchFamily="18" charset="0"/>
              </a:rPr>
              <a:t>Utilisant des lignes à haute tension, dont le rôle est d'assurer les mouvements d'énergie au niveau national (entre les principales centrales de production et les grands centres consommateurs) et international (interconnexion avec les pays voisins), et de permettre l'équilibre production - consommation. </a:t>
            </a:r>
          </a:p>
          <a:p>
            <a:pPr algn="just">
              <a:lnSpc>
                <a:spcPct val="150000"/>
              </a:lnSpc>
            </a:pPr>
            <a:r>
              <a:rPr lang="fr-FR" sz="2000" b="1" i="1" u="sng" dirty="0">
                <a:solidFill>
                  <a:srgbClr val="0070C0"/>
                </a:solidFill>
                <a:latin typeface="Times New Roman" panose="02020603050405020304" pitchFamily="18" charset="0"/>
                <a:cs typeface="Times New Roman" panose="02020603050405020304" pitchFamily="18" charset="0"/>
              </a:rPr>
              <a:t>c) Les réseaux de distribution : </a:t>
            </a:r>
            <a:r>
              <a:rPr lang="fr-FR" sz="2000" dirty="0">
                <a:solidFill>
                  <a:srgbClr val="000000"/>
                </a:solidFill>
                <a:latin typeface="Times New Roman" panose="02020603050405020304" pitchFamily="18" charset="0"/>
                <a:cs typeface="Times New Roman" panose="02020603050405020304" pitchFamily="18" charset="0"/>
              </a:rPr>
              <a:t>à moyenne et basse tension, dont le rôle est l'acheminement de détail à l'ensemble des consommateurs. </a:t>
            </a:r>
          </a:p>
        </p:txBody>
      </p:sp>
      <p:sp>
        <p:nvSpPr>
          <p:cNvPr id="3" name="Rectangle 2"/>
          <p:cNvSpPr/>
          <p:nvPr/>
        </p:nvSpPr>
        <p:spPr>
          <a:xfrm>
            <a:off x="108856" y="2677043"/>
            <a:ext cx="11843658" cy="2908489"/>
          </a:xfrm>
          <a:prstGeom prst="rect">
            <a:avLst/>
          </a:prstGeom>
        </p:spPr>
        <p:txBody>
          <a:bodyPr wrap="square">
            <a:spAutoFit/>
          </a:bodyPr>
          <a:lstStyle/>
          <a:p>
            <a:pPr algn="just">
              <a:lnSpc>
                <a:spcPct val="150000"/>
              </a:lnSpc>
            </a:pPr>
            <a:r>
              <a:rPr lang="fr-FR" sz="2200" b="1" dirty="0">
                <a:solidFill>
                  <a:srgbClr val="00B050"/>
                </a:solidFill>
                <a:latin typeface="Times New Roman" panose="02020603050405020304" pitchFamily="18" charset="0"/>
              </a:rPr>
              <a:t>2.2 Le réseau domestique </a:t>
            </a:r>
            <a:r>
              <a:rPr lang="fr-FR" sz="2000" dirty="0">
                <a:solidFill>
                  <a:srgbClr val="000000"/>
                </a:solidFill>
                <a:latin typeface="Times New Roman" panose="02020603050405020304" pitchFamily="18" charset="0"/>
                <a:cs typeface="Times New Roman" panose="02020603050405020304" pitchFamily="18" charset="0"/>
              </a:rPr>
              <a:t>est alimenté en basse tension, soit 230 V en monophasé (entre phase et neutre) ou 400 V en triphasé. Cette tension, même si elle peut être mortelle, se manipule assez facilement avec des équipements faciles de conception et peu encombrants. </a:t>
            </a:r>
            <a:endParaRPr lang="fr-FR" sz="2000" dirty="0" smtClean="0">
              <a:solidFill>
                <a:srgbClr val="000000"/>
              </a:solidFill>
              <a:latin typeface="Times New Roman" panose="02020603050405020304" pitchFamily="18" charset="0"/>
              <a:cs typeface="Times New Roman" panose="02020603050405020304" pitchFamily="18" charset="0"/>
            </a:endParaRPr>
          </a:p>
          <a:p>
            <a:pPr algn="just">
              <a:lnSpc>
                <a:spcPct val="150000"/>
              </a:lnSpc>
            </a:pPr>
            <a:r>
              <a:rPr lang="fr-FR" sz="2000" dirty="0">
                <a:solidFill>
                  <a:srgbClr val="000000"/>
                </a:solidFill>
                <a:latin typeface="Times New Roman" panose="02020603050405020304" pitchFamily="18" charset="0"/>
                <a:cs typeface="Times New Roman" panose="02020603050405020304" pitchFamily="18" charset="0"/>
              </a:rPr>
              <a:t>Au niveau d'un quartier, le réseau est alimenté en 20 kV. Au niveau régional, on rencontre des réseaux de répartition en 63 kV et 90 kV. Enfin, le transport au niveau national se fait en 400 kV. Le réseau 225 kV a un rôle hybride entre répartition.</a:t>
            </a:r>
          </a:p>
        </p:txBody>
      </p:sp>
      <p:sp>
        <p:nvSpPr>
          <p:cNvPr id="5" name="Espace réservé du numéro de diapositive 4"/>
          <p:cNvSpPr>
            <a:spLocks noGrp="1"/>
          </p:cNvSpPr>
          <p:nvPr>
            <p:ph type="sldNum" sz="quarter" idx="12"/>
          </p:nvPr>
        </p:nvSpPr>
        <p:spPr/>
        <p:txBody>
          <a:bodyPr/>
          <a:lstStyle/>
          <a:p>
            <a:fld id="{D2F9D9BB-3771-4606-8F37-36DB6F20091F}" type="slidenum">
              <a:rPr lang="fr-FR" sz="1400" b="1">
                <a:solidFill>
                  <a:schemeClr val="tx1"/>
                </a:solidFill>
              </a:rPr>
              <a:pPr/>
              <a:t>6</a:t>
            </a:fld>
            <a:endParaRPr lang="fr-FR" sz="1400" b="1" dirty="0">
              <a:solidFill>
                <a:schemeClr val="tx1"/>
              </a:solidFill>
            </a:endParaRPr>
          </a:p>
        </p:txBody>
      </p:sp>
    </p:spTree>
    <p:extLst>
      <p:ext uri="{BB962C8B-B14F-4D97-AF65-F5344CB8AC3E}">
        <p14:creationId xmlns:p14="http://schemas.microsoft.com/office/powerpoint/2010/main" val="4200506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856" y="0"/>
            <a:ext cx="10406743" cy="923330"/>
          </a:xfrm>
          <a:prstGeom prst="rect">
            <a:avLst/>
          </a:prstGeom>
        </p:spPr>
        <p:txBody>
          <a:bodyPr wrap="square">
            <a:spAutoFit/>
          </a:bodyPr>
          <a:lstStyle/>
          <a:p>
            <a:endParaRPr lang="fr-FR" sz="1200" dirty="0">
              <a:solidFill>
                <a:srgbClr val="000000"/>
              </a:solidFill>
              <a:latin typeface="Times New Roman" panose="02020603050405020304" pitchFamily="18" charset="0"/>
            </a:endParaRPr>
          </a:p>
          <a:p>
            <a:r>
              <a:rPr lang="fr-FR" sz="2200" b="1" dirty="0">
                <a:solidFill>
                  <a:srgbClr val="FF0000"/>
                </a:solidFill>
                <a:latin typeface="Times New Roman" panose="02020603050405020304" pitchFamily="18" charset="0"/>
              </a:rPr>
              <a:t>3. Machine électrique </a:t>
            </a:r>
          </a:p>
          <a:p>
            <a:r>
              <a:rPr lang="fr-FR" sz="2000" dirty="0">
                <a:solidFill>
                  <a:srgbClr val="000000"/>
                </a:solidFill>
                <a:latin typeface="Times New Roman" panose="02020603050405020304" pitchFamily="18" charset="0"/>
              </a:rPr>
              <a:t>Les machines électriques sont classées selon le diagramme suivant: </a:t>
            </a:r>
          </a:p>
        </p:txBody>
      </p:sp>
      <p:grpSp>
        <p:nvGrpSpPr>
          <p:cNvPr id="9" name="Groupe 8"/>
          <p:cNvGrpSpPr/>
          <p:nvPr/>
        </p:nvGrpSpPr>
        <p:grpSpPr>
          <a:xfrm>
            <a:off x="1458290" y="1141741"/>
            <a:ext cx="8678486" cy="4391638"/>
            <a:chOff x="1837113" y="1233181"/>
            <a:chExt cx="8678486" cy="4391638"/>
          </a:xfrm>
        </p:grpSpPr>
        <p:pic>
          <p:nvPicPr>
            <p:cNvPr id="3" name="Image 2"/>
            <p:cNvPicPr>
              <a:picLocks noChangeAspect="1"/>
            </p:cNvPicPr>
            <p:nvPr/>
          </p:nvPicPr>
          <p:blipFill>
            <a:blip r:embed="rId2"/>
            <a:stretch>
              <a:fillRect/>
            </a:stretch>
          </p:blipFill>
          <p:spPr>
            <a:xfrm>
              <a:off x="1837113" y="1233181"/>
              <a:ext cx="8678486" cy="4391638"/>
            </a:xfrm>
            <a:prstGeom prst="rect">
              <a:avLst/>
            </a:prstGeom>
          </p:spPr>
        </p:pic>
        <p:sp>
          <p:nvSpPr>
            <p:cNvPr id="4" name="ZoneTexte 3"/>
            <p:cNvSpPr txBox="1"/>
            <p:nvPr/>
          </p:nvSpPr>
          <p:spPr>
            <a:xfrm>
              <a:off x="6361611" y="2978331"/>
              <a:ext cx="470263" cy="253916"/>
            </a:xfrm>
            <a:prstGeom prst="rect">
              <a:avLst/>
            </a:prstGeom>
            <a:solidFill>
              <a:schemeClr val="bg1"/>
            </a:solidFill>
            <a:ln>
              <a:solidFill>
                <a:schemeClr val="bg1"/>
              </a:solidFill>
            </a:ln>
          </p:spPr>
          <p:txBody>
            <a:bodyPr wrap="square" rtlCol="0">
              <a:spAutoFit/>
            </a:bodyPr>
            <a:lstStyle/>
            <a:p>
              <a:r>
                <a:rPr lang="fr-FR" sz="1050" dirty="0" smtClean="0"/>
                <a:t>MCC</a:t>
              </a:r>
              <a:endParaRPr lang="fr-FR" sz="1050" dirty="0"/>
            </a:p>
          </p:txBody>
        </p:sp>
        <p:cxnSp>
          <p:nvCxnSpPr>
            <p:cNvPr id="6" name="Connecteur droit 5"/>
            <p:cNvCxnSpPr/>
            <p:nvPr/>
          </p:nvCxnSpPr>
          <p:spPr>
            <a:xfrm>
              <a:off x="6361610" y="3232247"/>
              <a:ext cx="470263" cy="0"/>
            </a:xfrm>
            <a:prstGeom prst="line">
              <a:avLst/>
            </a:prstGeom>
          </p:spPr>
          <p:style>
            <a:lnRef idx="1">
              <a:schemeClr val="dk1"/>
            </a:lnRef>
            <a:fillRef idx="0">
              <a:schemeClr val="dk1"/>
            </a:fillRef>
            <a:effectRef idx="0">
              <a:schemeClr val="dk1"/>
            </a:effectRef>
            <a:fontRef idx="minor">
              <a:schemeClr val="tx1"/>
            </a:fontRef>
          </p:style>
        </p:cxnSp>
      </p:grpSp>
      <p:sp>
        <p:nvSpPr>
          <p:cNvPr id="11" name="Espace réservé du numéro de diapositive 10"/>
          <p:cNvSpPr>
            <a:spLocks noGrp="1"/>
          </p:cNvSpPr>
          <p:nvPr>
            <p:ph type="sldNum" sz="quarter" idx="12"/>
          </p:nvPr>
        </p:nvSpPr>
        <p:spPr/>
        <p:txBody>
          <a:bodyPr/>
          <a:lstStyle/>
          <a:p>
            <a:fld id="{D2F9D9BB-3771-4606-8F37-36DB6F20091F}" type="slidenum">
              <a:rPr lang="fr-FR" sz="1400" b="1">
                <a:solidFill>
                  <a:schemeClr val="tx1"/>
                </a:solidFill>
              </a:rPr>
              <a:pPr/>
              <a:t>7</a:t>
            </a:fld>
            <a:endParaRPr lang="fr-FR" sz="1400" b="1" dirty="0">
              <a:solidFill>
                <a:schemeClr val="tx1"/>
              </a:solidFill>
            </a:endParaRPr>
          </a:p>
        </p:txBody>
      </p:sp>
    </p:spTree>
    <p:extLst>
      <p:ext uri="{BB962C8B-B14F-4D97-AF65-F5344CB8AC3E}">
        <p14:creationId xmlns:p14="http://schemas.microsoft.com/office/powerpoint/2010/main" val="438439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794" y="215900"/>
            <a:ext cx="11856720" cy="1421992"/>
          </a:xfrm>
          <a:prstGeom prst="rect">
            <a:avLst/>
          </a:prstGeom>
        </p:spPr>
        <p:txBody>
          <a:bodyPr wrap="square">
            <a:spAutoFit/>
          </a:bodyPr>
          <a:lstStyle/>
          <a:p>
            <a:pPr>
              <a:lnSpc>
                <a:spcPct val="150000"/>
              </a:lnSpc>
            </a:pPr>
            <a:r>
              <a:rPr lang="fr-FR" sz="2000" dirty="0">
                <a:solidFill>
                  <a:srgbClr val="000000"/>
                </a:solidFill>
                <a:latin typeface="Times New Roman" panose="02020603050405020304" pitchFamily="18" charset="0"/>
                <a:cs typeface="Times New Roman" panose="02020603050405020304" pitchFamily="18" charset="0"/>
              </a:rPr>
              <a:t>Un convertisseur électromagnétique ou "machine tournante" effectue une transformation entre l'énergie électrique et l'énergie mécanique. Deux régimes de fonctionnement peuvent alors exister. Une seule et même machine : conversion dans les deux sens </a:t>
            </a:r>
          </a:p>
        </p:txBody>
      </p:sp>
      <p:sp>
        <p:nvSpPr>
          <p:cNvPr id="3" name="Rectangle 2"/>
          <p:cNvSpPr/>
          <p:nvPr/>
        </p:nvSpPr>
        <p:spPr>
          <a:xfrm>
            <a:off x="95794" y="1737454"/>
            <a:ext cx="10393680" cy="1015663"/>
          </a:xfrm>
          <a:prstGeom prst="rect">
            <a:avLst/>
          </a:prstGeom>
        </p:spPr>
        <p:txBody>
          <a:bodyPr wrap="square">
            <a:spAutoFit/>
          </a:bodyPr>
          <a:lstStyle/>
          <a:p>
            <a:pPr>
              <a:lnSpc>
                <a:spcPct val="150000"/>
              </a:lnSpc>
            </a:pPr>
            <a:r>
              <a:rPr lang="fr-FR" sz="2000" i="1" u="sng" dirty="0">
                <a:solidFill>
                  <a:srgbClr val="00B050"/>
                </a:solidFill>
                <a:latin typeface="Times New Roman" panose="02020603050405020304" pitchFamily="18" charset="0"/>
                <a:cs typeface="Times New Roman" panose="02020603050405020304" pitchFamily="18" charset="0"/>
              </a:rPr>
              <a:t>Fonctionnement "moteur" </a:t>
            </a:r>
          </a:p>
          <a:p>
            <a:pPr>
              <a:lnSpc>
                <a:spcPct val="150000"/>
              </a:lnSpc>
            </a:pPr>
            <a:r>
              <a:rPr lang="fr-FR" sz="2000" dirty="0">
                <a:solidFill>
                  <a:srgbClr val="000000"/>
                </a:solidFill>
                <a:latin typeface="Times New Roman" panose="02020603050405020304" pitchFamily="18" charset="0"/>
                <a:cs typeface="Times New Roman" panose="02020603050405020304" pitchFamily="18" charset="0"/>
              </a:rPr>
              <a:t>L'énergie électrique est transformée en énergie mécanique (schéma ci-dessous): </a:t>
            </a:r>
          </a:p>
        </p:txBody>
      </p:sp>
      <p:pic>
        <p:nvPicPr>
          <p:cNvPr id="4" name="Image 3"/>
          <p:cNvPicPr>
            <a:picLocks noChangeAspect="1"/>
          </p:cNvPicPr>
          <p:nvPr/>
        </p:nvPicPr>
        <p:blipFill>
          <a:blip r:embed="rId2"/>
          <a:stretch>
            <a:fillRect/>
          </a:stretch>
        </p:blipFill>
        <p:spPr>
          <a:xfrm>
            <a:off x="2667000" y="2682161"/>
            <a:ext cx="3357154" cy="1996725"/>
          </a:xfrm>
          <a:prstGeom prst="rect">
            <a:avLst/>
          </a:prstGeom>
        </p:spPr>
      </p:pic>
      <p:sp>
        <p:nvSpPr>
          <p:cNvPr id="5" name="Rectangle 4"/>
          <p:cNvSpPr/>
          <p:nvPr/>
        </p:nvSpPr>
        <p:spPr>
          <a:xfrm>
            <a:off x="95794" y="4678886"/>
            <a:ext cx="3206327" cy="400110"/>
          </a:xfrm>
          <a:prstGeom prst="rect">
            <a:avLst/>
          </a:prstGeom>
        </p:spPr>
        <p:txBody>
          <a:bodyPr wrap="none">
            <a:spAutoFit/>
          </a:bodyPr>
          <a:lstStyle/>
          <a:p>
            <a:r>
              <a:rPr lang="fr-FR" sz="2000" dirty="0">
                <a:solidFill>
                  <a:srgbClr val="000000"/>
                </a:solidFill>
                <a:latin typeface="Times New Roman" panose="02020603050405020304" pitchFamily="18" charset="0"/>
                <a:cs typeface="Times New Roman" panose="02020603050405020304" pitchFamily="18" charset="0"/>
              </a:rPr>
              <a:t>On peut définir le rendement </a:t>
            </a:r>
          </a:p>
        </p:txBody>
      </p:sp>
      <p:pic>
        <p:nvPicPr>
          <p:cNvPr id="6" name="Image 5"/>
          <p:cNvPicPr>
            <a:picLocks noChangeAspect="1"/>
          </p:cNvPicPr>
          <p:nvPr/>
        </p:nvPicPr>
        <p:blipFill>
          <a:blip r:embed="rId3"/>
          <a:stretch>
            <a:fillRect/>
          </a:stretch>
        </p:blipFill>
        <p:spPr>
          <a:xfrm>
            <a:off x="3496220" y="5202378"/>
            <a:ext cx="2290626" cy="767347"/>
          </a:xfrm>
          <a:prstGeom prst="rect">
            <a:avLst/>
          </a:prstGeom>
          <a:ln>
            <a:solidFill>
              <a:srgbClr val="FF0000"/>
            </a:solidFill>
          </a:ln>
        </p:spPr>
      </p:pic>
      <p:sp>
        <p:nvSpPr>
          <p:cNvPr id="8" name="Espace réservé du numéro de diapositive 7"/>
          <p:cNvSpPr>
            <a:spLocks noGrp="1"/>
          </p:cNvSpPr>
          <p:nvPr>
            <p:ph type="sldNum" sz="quarter" idx="12"/>
          </p:nvPr>
        </p:nvSpPr>
        <p:spPr/>
        <p:txBody>
          <a:bodyPr/>
          <a:lstStyle/>
          <a:p>
            <a:fld id="{D2F9D9BB-3771-4606-8F37-36DB6F20091F}" type="slidenum">
              <a:rPr lang="fr-FR" sz="1400" b="1">
                <a:solidFill>
                  <a:schemeClr val="tx1"/>
                </a:solidFill>
              </a:rPr>
              <a:pPr/>
              <a:t>8</a:t>
            </a:fld>
            <a:endParaRPr lang="fr-FR" sz="1400" b="1" dirty="0">
              <a:solidFill>
                <a:schemeClr val="tx1"/>
              </a:solidFill>
            </a:endParaRPr>
          </a:p>
        </p:txBody>
      </p:sp>
    </p:spTree>
    <p:extLst>
      <p:ext uri="{BB962C8B-B14F-4D97-AF65-F5344CB8AC3E}">
        <p14:creationId xmlns:p14="http://schemas.microsoft.com/office/powerpoint/2010/main" val="2952785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044" y="0"/>
            <a:ext cx="9244149" cy="3785652"/>
          </a:xfrm>
          <a:prstGeom prst="rect">
            <a:avLst/>
          </a:prstGeom>
        </p:spPr>
        <p:txBody>
          <a:bodyPr wrap="square">
            <a:spAutoFit/>
          </a:bodyPr>
          <a:lstStyle/>
          <a:p>
            <a:pPr>
              <a:lnSpc>
                <a:spcPct val="150000"/>
              </a:lnSpc>
            </a:pPr>
            <a:r>
              <a:rPr lang="fr-FR" sz="2000" i="1" u="sng" dirty="0">
                <a:solidFill>
                  <a:srgbClr val="00B050"/>
                </a:solidFill>
                <a:latin typeface="Times New Roman" panose="02020603050405020304" pitchFamily="18" charset="0"/>
                <a:cs typeface="Times New Roman" panose="02020603050405020304" pitchFamily="18" charset="0"/>
              </a:rPr>
              <a:t>Fonctionnement "génératrice" </a:t>
            </a:r>
          </a:p>
          <a:p>
            <a:pPr>
              <a:lnSpc>
                <a:spcPct val="150000"/>
              </a:lnSpc>
            </a:pPr>
            <a:r>
              <a:rPr lang="fr-FR" sz="2000" dirty="0">
                <a:solidFill>
                  <a:srgbClr val="000000"/>
                </a:solidFill>
                <a:latin typeface="Times New Roman" panose="02020603050405020304" pitchFamily="18" charset="0"/>
                <a:cs typeface="Times New Roman" panose="02020603050405020304" pitchFamily="18" charset="0"/>
              </a:rPr>
              <a:t>L'énergie mécanique est transformée en énergie électrique (schéma suivant</a:t>
            </a:r>
            <a:r>
              <a:rPr lang="fr-FR" sz="2000" dirty="0" smtClean="0">
                <a:solidFill>
                  <a:srgbClr val="000000"/>
                </a:solidFill>
                <a:latin typeface="Times New Roman" panose="02020603050405020304" pitchFamily="18" charset="0"/>
                <a:cs typeface="Times New Roman" panose="02020603050405020304" pitchFamily="18" charset="0"/>
              </a:rPr>
              <a:t>):</a:t>
            </a:r>
          </a:p>
          <a:p>
            <a:endParaRPr lang="fr-FR" sz="2000" dirty="0">
              <a:solidFill>
                <a:srgbClr val="000000"/>
              </a:solidFill>
              <a:latin typeface="Times New Roman" panose="02020603050405020304" pitchFamily="18" charset="0"/>
              <a:cs typeface="Times New Roman" panose="02020603050405020304" pitchFamily="18" charset="0"/>
            </a:endParaRPr>
          </a:p>
          <a:p>
            <a:endParaRPr lang="fr-FR" sz="2000" dirty="0" smtClean="0">
              <a:solidFill>
                <a:srgbClr val="000000"/>
              </a:solidFill>
              <a:latin typeface="Times New Roman" panose="02020603050405020304" pitchFamily="18" charset="0"/>
              <a:cs typeface="Times New Roman" panose="02020603050405020304" pitchFamily="18" charset="0"/>
            </a:endParaRPr>
          </a:p>
          <a:p>
            <a:endParaRPr lang="fr-FR" sz="2000" dirty="0">
              <a:solidFill>
                <a:srgbClr val="000000"/>
              </a:solidFill>
              <a:latin typeface="Times New Roman" panose="02020603050405020304" pitchFamily="18" charset="0"/>
              <a:cs typeface="Times New Roman" panose="02020603050405020304" pitchFamily="18" charset="0"/>
            </a:endParaRPr>
          </a:p>
          <a:p>
            <a:endParaRPr lang="fr-FR" sz="2000" dirty="0" smtClean="0">
              <a:solidFill>
                <a:srgbClr val="000000"/>
              </a:solidFill>
              <a:latin typeface="Times New Roman" panose="02020603050405020304" pitchFamily="18" charset="0"/>
              <a:cs typeface="Times New Roman" panose="02020603050405020304" pitchFamily="18" charset="0"/>
            </a:endParaRPr>
          </a:p>
          <a:p>
            <a:endParaRPr lang="fr-FR" sz="2000" dirty="0">
              <a:solidFill>
                <a:srgbClr val="000000"/>
              </a:solidFill>
              <a:latin typeface="Times New Roman" panose="02020603050405020304" pitchFamily="18" charset="0"/>
              <a:cs typeface="Times New Roman" panose="02020603050405020304" pitchFamily="18" charset="0"/>
            </a:endParaRPr>
          </a:p>
          <a:p>
            <a:r>
              <a:rPr lang="fr-FR" sz="2000" dirty="0" smtClean="0">
                <a:solidFill>
                  <a:srgbClr val="000000"/>
                </a:solidFill>
                <a:latin typeface="Times New Roman" panose="02020603050405020304" pitchFamily="18" charset="0"/>
                <a:cs typeface="Times New Roman" panose="02020603050405020304" pitchFamily="18" charset="0"/>
              </a:rPr>
              <a:t> </a:t>
            </a:r>
          </a:p>
          <a:p>
            <a:endParaRPr lang="fr-FR" sz="2000" dirty="0" smtClean="0">
              <a:solidFill>
                <a:srgbClr val="000000"/>
              </a:solidFill>
              <a:latin typeface="Times New Roman" panose="02020603050405020304" pitchFamily="18" charset="0"/>
              <a:cs typeface="Times New Roman" panose="02020603050405020304" pitchFamily="18" charset="0"/>
            </a:endParaRPr>
          </a:p>
          <a:p>
            <a:endParaRPr lang="fr-FR" sz="2000" dirty="0">
              <a:solidFill>
                <a:srgbClr val="000000"/>
              </a:solidFill>
              <a:latin typeface="Times New Roman" panose="02020603050405020304" pitchFamily="18" charset="0"/>
              <a:cs typeface="Times New Roman" panose="02020603050405020304" pitchFamily="18" charset="0"/>
            </a:endParaRPr>
          </a:p>
          <a:p>
            <a:r>
              <a:rPr lang="fr-FR" sz="2000" dirty="0">
                <a:solidFill>
                  <a:srgbClr val="000000"/>
                </a:solidFill>
                <a:latin typeface="Times New Roman" panose="02020603050405020304" pitchFamily="18" charset="0"/>
                <a:cs typeface="Times New Roman" panose="02020603050405020304" pitchFamily="18" charset="0"/>
              </a:rPr>
              <a:t>On peut définir le rendement </a:t>
            </a:r>
          </a:p>
        </p:txBody>
      </p:sp>
      <p:pic>
        <p:nvPicPr>
          <p:cNvPr id="3" name="Image 2"/>
          <p:cNvPicPr>
            <a:picLocks noChangeAspect="1"/>
          </p:cNvPicPr>
          <p:nvPr/>
        </p:nvPicPr>
        <p:blipFill>
          <a:blip r:embed="rId2"/>
          <a:stretch>
            <a:fillRect/>
          </a:stretch>
        </p:blipFill>
        <p:spPr>
          <a:xfrm>
            <a:off x="3588123" y="1214847"/>
            <a:ext cx="2995557" cy="1789610"/>
          </a:xfrm>
          <a:prstGeom prst="rect">
            <a:avLst/>
          </a:prstGeom>
        </p:spPr>
      </p:pic>
      <p:pic>
        <p:nvPicPr>
          <p:cNvPr id="5" name="Image 4"/>
          <p:cNvPicPr>
            <a:picLocks noChangeAspect="1"/>
          </p:cNvPicPr>
          <p:nvPr/>
        </p:nvPicPr>
        <p:blipFill>
          <a:blip r:embed="rId3"/>
          <a:stretch>
            <a:fillRect/>
          </a:stretch>
        </p:blipFill>
        <p:spPr>
          <a:xfrm>
            <a:off x="3475145" y="3630792"/>
            <a:ext cx="2233324" cy="908042"/>
          </a:xfrm>
          <a:prstGeom prst="rect">
            <a:avLst/>
          </a:prstGeom>
          <a:ln>
            <a:solidFill>
              <a:srgbClr val="FF0000"/>
            </a:solidFill>
          </a:ln>
        </p:spPr>
      </p:pic>
      <p:sp>
        <p:nvSpPr>
          <p:cNvPr id="6" name="Rectangle 5"/>
          <p:cNvSpPr/>
          <p:nvPr/>
        </p:nvSpPr>
        <p:spPr>
          <a:xfrm>
            <a:off x="148044" y="5000499"/>
            <a:ext cx="12043956" cy="707886"/>
          </a:xfrm>
          <a:prstGeom prst="rect">
            <a:avLst/>
          </a:prstGeom>
        </p:spPr>
        <p:txBody>
          <a:bodyPr wrap="square">
            <a:spAutoFit/>
          </a:bodyPr>
          <a:lstStyle/>
          <a:p>
            <a:r>
              <a:rPr lang="fr-FR" sz="2000" dirty="0">
                <a:solidFill>
                  <a:srgbClr val="000000"/>
                </a:solidFill>
                <a:latin typeface="Times New Roman" panose="02020603050405020304" pitchFamily="18" charset="0"/>
                <a:cs typeface="Times New Roman" panose="02020603050405020304" pitchFamily="18" charset="0"/>
              </a:rPr>
              <a:t>Les machines électriques tournantes sont réversibles, la même machine peut fonctionner en moteur ou en génératrice (exemples ci-dessous avec trois familles de moteurs). </a:t>
            </a:r>
          </a:p>
        </p:txBody>
      </p:sp>
      <p:sp>
        <p:nvSpPr>
          <p:cNvPr id="8" name="Espace réservé du numéro de diapositive 7"/>
          <p:cNvSpPr>
            <a:spLocks noGrp="1"/>
          </p:cNvSpPr>
          <p:nvPr>
            <p:ph type="sldNum" sz="quarter" idx="12"/>
          </p:nvPr>
        </p:nvSpPr>
        <p:spPr/>
        <p:txBody>
          <a:bodyPr/>
          <a:lstStyle/>
          <a:p>
            <a:fld id="{D2F9D9BB-3771-4606-8F37-36DB6F20091F}" type="slidenum">
              <a:rPr lang="fr-FR" sz="1400" b="1">
                <a:solidFill>
                  <a:schemeClr val="tx1"/>
                </a:solidFill>
              </a:rPr>
              <a:pPr/>
              <a:t>9</a:t>
            </a:fld>
            <a:endParaRPr lang="fr-FR" sz="1400" b="1" dirty="0">
              <a:solidFill>
                <a:schemeClr val="tx1"/>
              </a:solidFill>
            </a:endParaRPr>
          </a:p>
        </p:txBody>
      </p:sp>
    </p:spTree>
    <p:extLst>
      <p:ext uri="{BB962C8B-B14F-4D97-AF65-F5344CB8AC3E}">
        <p14:creationId xmlns:p14="http://schemas.microsoft.com/office/powerpoint/2010/main" val="1694537379"/>
      </p:ext>
    </p:extLst>
  </p:cSld>
  <p:clrMapOvr>
    <a:masterClrMapping/>
  </p:clrMapOvr>
</p:sld>
</file>

<file path=ppt/theme/theme1.xml><?xml version="1.0" encoding="utf-8"?>
<a:theme xmlns:a="http://schemas.openxmlformats.org/drawingml/2006/main" name="Rétrospective">
  <a:themeElements>
    <a:clrScheme name="Rétrospective">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D26EA377-59BD-4C9C-9D94-EE8416EE4C7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7080</TotalTime>
  <Words>1743</Words>
  <Application>Microsoft Office PowerPoint</Application>
  <PresentationFormat>Personnalisé</PresentationFormat>
  <Paragraphs>135</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Rétrospective</vt:lpstr>
      <vt:lpstr>Chapitre1:</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ASUS</dc:creator>
  <cp:lastModifiedBy>tayeb lantri</cp:lastModifiedBy>
  <cp:revision>19</cp:revision>
  <dcterms:created xsi:type="dcterms:W3CDTF">2020-12-22T13:44:53Z</dcterms:created>
  <dcterms:modified xsi:type="dcterms:W3CDTF">2021-10-23T18:00:38Z</dcterms:modified>
</cp:coreProperties>
</file>