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D1A9FC-1F0F-4C27-820B-00BC29DC90D0}" type="datetimeFigureOut">
              <a:rPr lang="fr-FR" smtClean="0"/>
              <a:t>23/10/2021</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D706F947-35C9-45FB-B658-F7B5CB4C3FEB}"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93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4D1A9FC-1F0F-4C27-820B-00BC29DC90D0}" type="datetimeFigureOut">
              <a:rPr lang="fr-FR" smtClean="0"/>
              <a:t>23/10/2021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06F947-35C9-45FB-B658-F7B5CB4C3FEB}" type="slidenum">
              <a:rPr lang="fr-FR" smtClean="0"/>
              <a:t>‹N°›</a:t>
            </a:fld>
            <a:endParaRPr lang="fr-FR"/>
          </a:p>
        </p:txBody>
      </p:sp>
    </p:spTree>
    <p:extLst>
      <p:ext uri="{BB962C8B-B14F-4D97-AF65-F5344CB8AC3E}">
        <p14:creationId xmlns:p14="http://schemas.microsoft.com/office/powerpoint/2010/main" val="203152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4D1A9FC-1F0F-4C27-820B-00BC29DC90D0}"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6F947-35C9-45FB-B658-F7B5CB4C3FEB}"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12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4D1A9FC-1F0F-4C27-820B-00BC29DC90D0}"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6F947-35C9-45FB-B658-F7B5CB4C3FEB}"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545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4D1A9FC-1F0F-4C27-820B-00BC29DC90D0}"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6F947-35C9-45FB-B658-F7B5CB4C3FEB}" type="slidenum">
              <a:rPr lang="fr-FR" smtClean="0"/>
              <a:t>‹N°›</a:t>
            </a:fld>
            <a:endParaRPr lang="fr-FR"/>
          </a:p>
        </p:txBody>
      </p:sp>
    </p:spTree>
    <p:extLst>
      <p:ext uri="{BB962C8B-B14F-4D97-AF65-F5344CB8AC3E}">
        <p14:creationId xmlns:p14="http://schemas.microsoft.com/office/powerpoint/2010/main" val="543594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4D1A9FC-1F0F-4C27-820B-00BC29DC90D0}"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6F947-35C9-45FB-B658-F7B5CB4C3FEB}"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37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4D1A9FC-1F0F-4C27-820B-00BC29DC90D0}"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6F947-35C9-45FB-B658-F7B5CB4C3FEB}"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553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4D1A9FC-1F0F-4C27-820B-00BC29DC90D0}"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6F947-35C9-45FB-B658-F7B5CB4C3FEB}"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875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4D1A9FC-1F0F-4C27-820B-00BC29DC90D0}"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6F947-35C9-45FB-B658-F7B5CB4C3FEB}"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899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4D1A9FC-1F0F-4C27-820B-00BC29DC90D0}"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6F947-35C9-45FB-B658-F7B5CB4C3FEB}" type="slidenum">
              <a:rPr lang="fr-FR" smtClean="0"/>
              <a:t>‹N°›</a:t>
            </a:fld>
            <a:endParaRPr lang="fr-FR"/>
          </a:p>
        </p:txBody>
      </p:sp>
    </p:spTree>
    <p:extLst>
      <p:ext uri="{BB962C8B-B14F-4D97-AF65-F5344CB8AC3E}">
        <p14:creationId xmlns:p14="http://schemas.microsoft.com/office/powerpoint/2010/main" val="421198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4D1A9FC-1F0F-4C27-820B-00BC29DC90D0}"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6F947-35C9-45FB-B658-F7B5CB4C3FEB}"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23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4D1A9FC-1F0F-4C27-820B-00BC29DC90D0}" type="datetimeFigureOut">
              <a:rPr lang="fr-FR" smtClean="0"/>
              <a:t>23/10/2021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06F947-35C9-45FB-B658-F7B5CB4C3FEB}" type="slidenum">
              <a:rPr lang="fr-FR" smtClean="0"/>
              <a:t>‹N°›</a:t>
            </a:fld>
            <a:endParaRPr lang="fr-FR"/>
          </a:p>
        </p:txBody>
      </p:sp>
    </p:spTree>
    <p:extLst>
      <p:ext uri="{BB962C8B-B14F-4D97-AF65-F5344CB8AC3E}">
        <p14:creationId xmlns:p14="http://schemas.microsoft.com/office/powerpoint/2010/main" val="140982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4D1A9FC-1F0F-4C27-820B-00BC29DC90D0}" type="datetimeFigureOut">
              <a:rPr lang="fr-FR" smtClean="0"/>
              <a:t>23/10/2021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06F947-35C9-45FB-B658-F7B5CB4C3FEB}"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11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4D1A9FC-1F0F-4C27-820B-00BC29DC90D0}" type="datetimeFigureOut">
              <a:rPr lang="fr-FR" smtClean="0"/>
              <a:t>23/10/2021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06F947-35C9-45FB-B658-F7B5CB4C3FEB}"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226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1A9FC-1F0F-4C27-820B-00BC29DC90D0}" type="datetimeFigureOut">
              <a:rPr lang="fr-FR" smtClean="0"/>
              <a:t>23/10/2021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06F947-35C9-45FB-B658-F7B5CB4C3FEB}" type="slidenum">
              <a:rPr lang="fr-FR" smtClean="0"/>
              <a:t>‹N°›</a:t>
            </a:fld>
            <a:endParaRPr lang="fr-FR"/>
          </a:p>
        </p:txBody>
      </p:sp>
    </p:spTree>
    <p:extLst>
      <p:ext uri="{BB962C8B-B14F-4D97-AF65-F5344CB8AC3E}">
        <p14:creationId xmlns:p14="http://schemas.microsoft.com/office/powerpoint/2010/main" val="5476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4D1A9FC-1F0F-4C27-820B-00BC29DC90D0}" type="datetimeFigureOut">
              <a:rPr lang="fr-FR" smtClean="0"/>
              <a:t>23/10/2021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06F947-35C9-45FB-B658-F7B5CB4C3FEB}"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3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4D1A9FC-1F0F-4C27-820B-00BC29DC90D0}" type="datetimeFigureOut">
              <a:rPr lang="fr-FR" smtClean="0"/>
              <a:t>23/10/2021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06F947-35C9-45FB-B658-F7B5CB4C3FEB}" type="slidenum">
              <a:rPr lang="fr-FR" smtClean="0"/>
              <a:t>‹N°›</a:t>
            </a:fld>
            <a:endParaRPr lang="fr-FR"/>
          </a:p>
        </p:txBody>
      </p:sp>
    </p:spTree>
    <p:extLst>
      <p:ext uri="{BB962C8B-B14F-4D97-AF65-F5344CB8AC3E}">
        <p14:creationId xmlns:p14="http://schemas.microsoft.com/office/powerpoint/2010/main" val="168475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D1A9FC-1F0F-4C27-820B-00BC29DC90D0}" type="datetimeFigureOut">
              <a:rPr lang="fr-FR" smtClean="0"/>
              <a:t>23/10/2021</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06F947-35C9-45FB-B658-F7B5CB4C3FEB}" type="slidenum">
              <a:rPr lang="fr-FR" smtClean="0"/>
              <a:t>‹N°›</a:t>
            </a:fld>
            <a:endParaRPr lang="fr-FR"/>
          </a:p>
        </p:txBody>
      </p:sp>
    </p:spTree>
    <p:extLst>
      <p:ext uri="{BB962C8B-B14F-4D97-AF65-F5344CB8AC3E}">
        <p14:creationId xmlns:p14="http://schemas.microsoft.com/office/powerpoint/2010/main" val="27512669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702156"/>
            <a:ext cx="11029616" cy="1168208"/>
          </a:xfrm>
        </p:spPr>
        <p:txBody>
          <a:bodyPr>
            <a:normAutofit/>
          </a:bodyPr>
          <a:lstStyle/>
          <a:p>
            <a:r>
              <a:rPr lang="fr-FR" sz="6000" b="1" dirty="0" smtClean="0"/>
              <a:t>Chapitre1:</a:t>
            </a:r>
            <a:endParaRPr lang="fr-FR" sz="6000" b="1" dirty="0"/>
          </a:p>
        </p:txBody>
      </p:sp>
      <p:sp>
        <p:nvSpPr>
          <p:cNvPr id="3" name="Espace réservé du contenu 2"/>
          <p:cNvSpPr>
            <a:spLocks noGrp="1"/>
          </p:cNvSpPr>
          <p:nvPr>
            <p:ph idx="1"/>
          </p:nvPr>
        </p:nvSpPr>
        <p:spPr/>
        <p:txBody>
          <a:bodyPr/>
          <a:lstStyle/>
          <a:p>
            <a:pPr marL="0" lvl="0" indent="0" algn="ctr" defTabSz="914400">
              <a:spcBef>
                <a:spcPts val="0"/>
              </a:spcBef>
              <a:spcAft>
                <a:spcPts val="0"/>
              </a:spcAft>
              <a:buClr>
                <a:prstClr val="black">
                  <a:lumMod val="85000"/>
                  <a:lumOff val="15000"/>
                </a:prstClr>
              </a:buClr>
              <a:buSzTx/>
              <a:buNone/>
            </a:pPr>
            <a:r>
              <a:rPr lang="fr-FR" sz="5400" b="1" spc="80" dirty="0">
                <a:solidFill>
                  <a:srgbClr val="FF0000"/>
                </a:solidFill>
                <a:latin typeface="Times New Roman" panose="02020603050405020304" pitchFamily="18" charset="0"/>
                <a:cs typeface="Times New Roman" panose="02020603050405020304" pitchFamily="18" charset="0"/>
              </a:rPr>
              <a:t>L</a:t>
            </a:r>
            <a:r>
              <a:rPr lang="fr-FR" sz="5400" b="1" spc="80" dirty="0">
                <a:solidFill>
                  <a:prstClr val="black"/>
                </a:solidFill>
                <a:latin typeface="Times New Roman" panose="02020603050405020304" pitchFamily="18" charset="0"/>
                <a:cs typeface="Times New Roman" panose="02020603050405020304" pitchFamily="18" charset="0"/>
              </a:rPr>
              <a:t>a </a:t>
            </a:r>
            <a:r>
              <a:rPr lang="fr-FR" sz="5400" b="1" spc="80" dirty="0">
                <a:solidFill>
                  <a:srgbClr val="FF0000"/>
                </a:solidFill>
                <a:latin typeface="Times New Roman" panose="02020603050405020304" pitchFamily="18" charset="0"/>
                <a:cs typeface="Times New Roman" panose="02020603050405020304" pitchFamily="18" charset="0"/>
              </a:rPr>
              <a:t>f</a:t>
            </a:r>
            <a:r>
              <a:rPr lang="fr-FR" sz="5400" b="1" spc="80" dirty="0">
                <a:solidFill>
                  <a:prstClr val="black"/>
                </a:solidFill>
                <a:latin typeface="Times New Roman" panose="02020603050405020304" pitchFamily="18" charset="0"/>
                <a:cs typeface="Times New Roman" panose="02020603050405020304" pitchFamily="18" charset="0"/>
              </a:rPr>
              <a:t>ami</a:t>
            </a:r>
            <a:r>
              <a:rPr lang="fr-FR" sz="5400" b="1" spc="80" dirty="0">
                <a:solidFill>
                  <a:srgbClr val="FF0000"/>
                </a:solidFill>
                <a:latin typeface="Times New Roman" panose="02020603050405020304" pitchFamily="18" charset="0"/>
                <a:cs typeface="Times New Roman" panose="02020603050405020304" pitchFamily="18" charset="0"/>
              </a:rPr>
              <a:t>l</a:t>
            </a:r>
            <a:r>
              <a:rPr lang="fr-FR" sz="5400" b="1" spc="80" dirty="0">
                <a:solidFill>
                  <a:prstClr val="black"/>
                </a:solidFill>
                <a:latin typeface="Times New Roman" panose="02020603050405020304" pitchFamily="18" charset="0"/>
                <a:cs typeface="Times New Roman" panose="02020603050405020304" pitchFamily="18" charset="0"/>
              </a:rPr>
              <a:t>le </a:t>
            </a:r>
            <a:r>
              <a:rPr lang="fr-FR" sz="5400" b="1" spc="80" dirty="0">
                <a:solidFill>
                  <a:srgbClr val="FF0000"/>
                </a:solidFill>
                <a:latin typeface="Times New Roman" panose="02020603050405020304" pitchFamily="18" charset="0"/>
                <a:cs typeface="Times New Roman" panose="02020603050405020304" pitchFamily="18" charset="0"/>
              </a:rPr>
              <a:t>G</a:t>
            </a:r>
            <a:r>
              <a:rPr lang="fr-FR" sz="5400" b="1" spc="80" dirty="0">
                <a:solidFill>
                  <a:prstClr val="black"/>
                </a:solidFill>
                <a:latin typeface="Times New Roman" panose="02020603050405020304" pitchFamily="18" charset="0"/>
                <a:cs typeface="Times New Roman" panose="02020603050405020304" pitchFamily="18" charset="0"/>
              </a:rPr>
              <a:t>én</a:t>
            </a:r>
            <a:r>
              <a:rPr lang="fr-FR" sz="5400" b="1" spc="80" dirty="0">
                <a:solidFill>
                  <a:srgbClr val="FF0000"/>
                </a:solidFill>
                <a:latin typeface="Times New Roman" panose="02020603050405020304" pitchFamily="18" charset="0"/>
                <a:cs typeface="Times New Roman" panose="02020603050405020304" pitchFamily="18" charset="0"/>
              </a:rPr>
              <a:t>i</a:t>
            </a:r>
            <a:r>
              <a:rPr lang="fr-FR" sz="5400" b="1" spc="80" dirty="0">
                <a:solidFill>
                  <a:prstClr val="black"/>
                </a:solidFill>
                <a:latin typeface="Times New Roman" panose="02020603050405020304" pitchFamily="18" charset="0"/>
                <a:cs typeface="Times New Roman" panose="02020603050405020304" pitchFamily="18" charset="0"/>
              </a:rPr>
              <a:t>e </a:t>
            </a:r>
            <a:r>
              <a:rPr lang="fr-FR" sz="5400" b="1" spc="80" dirty="0">
                <a:solidFill>
                  <a:srgbClr val="FF0000"/>
                </a:solidFill>
                <a:latin typeface="Times New Roman" panose="02020603050405020304" pitchFamily="18" charset="0"/>
                <a:cs typeface="Times New Roman" panose="02020603050405020304" pitchFamily="18" charset="0"/>
              </a:rPr>
              <a:t>E</a:t>
            </a:r>
            <a:r>
              <a:rPr lang="fr-FR" sz="5400" b="1" spc="80" dirty="0">
                <a:solidFill>
                  <a:prstClr val="black"/>
                </a:solidFill>
                <a:latin typeface="Times New Roman" panose="02020603050405020304" pitchFamily="18" charset="0"/>
                <a:cs typeface="Times New Roman" panose="02020603050405020304" pitchFamily="18" charset="0"/>
              </a:rPr>
              <a:t>le</a:t>
            </a:r>
            <a:r>
              <a:rPr lang="fr-FR" sz="5400" b="1" spc="80" dirty="0">
                <a:solidFill>
                  <a:srgbClr val="FF0000"/>
                </a:solidFill>
                <a:latin typeface="Times New Roman" panose="02020603050405020304" pitchFamily="18" charset="0"/>
                <a:cs typeface="Times New Roman" panose="02020603050405020304" pitchFamily="18" charset="0"/>
              </a:rPr>
              <a:t>c</a:t>
            </a:r>
            <a:r>
              <a:rPr lang="fr-FR" sz="5400" b="1" spc="80" dirty="0">
                <a:solidFill>
                  <a:prstClr val="black"/>
                </a:solidFill>
                <a:latin typeface="Times New Roman" panose="02020603050405020304" pitchFamily="18" charset="0"/>
                <a:cs typeface="Times New Roman" panose="02020603050405020304" pitchFamily="18" charset="0"/>
              </a:rPr>
              <a:t>tr</a:t>
            </a:r>
            <a:r>
              <a:rPr lang="fr-FR" sz="5400" b="1" spc="80" dirty="0">
                <a:solidFill>
                  <a:srgbClr val="FF0000"/>
                </a:solidFill>
                <a:latin typeface="Times New Roman" panose="02020603050405020304" pitchFamily="18" charset="0"/>
                <a:cs typeface="Times New Roman" panose="02020603050405020304" pitchFamily="18" charset="0"/>
              </a:rPr>
              <a:t>i</a:t>
            </a:r>
            <a:r>
              <a:rPr lang="fr-FR" sz="5400" b="1" spc="80" dirty="0">
                <a:solidFill>
                  <a:prstClr val="black"/>
                </a:solidFill>
                <a:latin typeface="Times New Roman" panose="02020603050405020304" pitchFamily="18" charset="0"/>
                <a:cs typeface="Times New Roman" panose="02020603050405020304" pitchFamily="18" charset="0"/>
              </a:rPr>
              <a:t>qu</a:t>
            </a:r>
            <a:r>
              <a:rPr lang="fr-FR" sz="5400" b="1" spc="80" dirty="0">
                <a:solidFill>
                  <a:srgbClr val="FF0000"/>
                </a:solidFill>
                <a:latin typeface="Times New Roman" panose="02020603050405020304" pitchFamily="18" charset="0"/>
                <a:cs typeface="Times New Roman" panose="02020603050405020304" pitchFamily="18" charset="0"/>
              </a:rPr>
              <a:t>e(Partie </a:t>
            </a:r>
            <a:r>
              <a:rPr lang="fr-FR" sz="5400" b="1" spc="80" dirty="0" smtClean="0">
                <a:solidFill>
                  <a:srgbClr val="FF0000"/>
                </a:solidFill>
                <a:latin typeface="Times New Roman" panose="02020603050405020304" pitchFamily="18" charset="0"/>
                <a:cs typeface="Times New Roman" panose="02020603050405020304" pitchFamily="18" charset="0"/>
              </a:rPr>
              <a:t>3)</a:t>
            </a:r>
            <a:endParaRPr lang="fr-FR" sz="5400" b="1" spc="80" dirty="0">
              <a:solidFill>
                <a:srgbClr val="FF0000"/>
              </a:solidFill>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171985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131393" y="1143619"/>
            <a:ext cx="8142159" cy="3616640"/>
          </a:xfrm>
          <a:prstGeom prst="rect">
            <a:avLst/>
          </a:prstGeom>
        </p:spPr>
      </p:pic>
      <p:sp>
        <p:nvSpPr>
          <p:cNvPr id="3" name="ZoneTexte 2"/>
          <p:cNvSpPr txBox="1"/>
          <p:nvPr/>
        </p:nvSpPr>
        <p:spPr>
          <a:xfrm>
            <a:off x="2823882" y="5150224"/>
            <a:ext cx="6185647" cy="400110"/>
          </a:xfrm>
          <a:prstGeom prst="rect">
            <a:avLst/>
          </a:prstGeom>
          <a:noFill/>
        </p:spPr>
        <p:txBody>
          <a:bodyPr wrap="square" rtlCol="0">
            <a:spAutoFit/>
          </a:bodyPr>
          <a:lstStyle/>
          <a:p>
            <a:pPr algn="ctr"/>
            <a:r>
              <a:rPr lang="fr-FR" sz="2000" b="1" dirty="0" smtClean="0"/>
              <a:t>Les différents types du capteurs</a:t>
            </a:r>
            <a:endParaRPr lang="fr-FR" sz="2000" b="1" dirty="0"/>
          </a:p>
        </p:txBody>
      </p:sp>
    </p:spTree>
    <p:extLst>
      <p:ext uri="{BB962C8B-B14F-4D97-AF65-F5344CB8AC3E}">
        <p14:creationId xmlns:p14="http://schemas.microsoft.com/office/powerpoint/2010/main" val="225912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659" y="752745"/>
            <a:ext cx="6096000" cy="738664"/>
          </a:xfrm>
          <a:prstGeom prst="rect">
            <a:avLst/>
          </a:prstGeom>
        </p:spPr>
        <p:txBody>
          <a:bodyPr>
            <a:spAutoFit/>
          </a:bodyPr>
          <a:lstStyle/>
          <a:p>
            <a:r>
              <a:rPr lang="fr-FR" sz="2200" dirty="0">
                <a:solidFill>
                  <a:srgbClr val="00B050"/>
                </a:solidFill>
                <a:latin typeface="Times New Roman" panose="02020603050405020304" pitchFamily="18" charset="0"/>
              </a:rPr>
              <a:t>6.1 Nature des capteurs </a:t>
            </a:r>
          </a:p>
          <a:p>
            <a:r>
              <a:rPr lang="fr-FR" sz="2000" dirty="0">
                <a:solidFill>
                  <a:srgbClr val="000000"/>
                </a:solidFill>
                <a:latin typeface="Times New Roman" panose="02020603050405020304" pitchFamily="18" charset="0"/>
              </a:rPr>
              <a:t>Suivant la nature du signal exploitable : </a:t>
            </a:r>
          </a:p>
        </p:txBody>
      </p:sp>
      <p:pic>
        <p:nvPicPr>
          <p:cNvPr id="3" name="Image 2"/>
          <p:cNvPicPr>
            <a:picLocks noChangeAspect="1"/>
          </p:cNvPicPr>
          <p:nvPr/>
        </p:nvPicPr>
        <p:blipFill>
          <a:blip r:embed="rId2"/>
          <a:stretch>
            <a:fillRect/>
          </a:stretch>
        </p:blipFill>
        <p:spPr>
          <a:xfrm>
            <a:off x="2119049" y="1669156"/>
            <a:ext cx="7792537" cy="3439005"/>
          </a:xfrm>
          <a:prstGeom prst="rect">
            <a:avLst/>
          </a:prstGeom>
        </p:spPr>
      </p:pic>
    </p:spTree>
    <p:extLst>
      <p:ext uri="{BB962C8B-B14F-4D97-AF65-F5344CB8AC3E}">
        <p14:creationId xmlns:p14="http://schemas.microsoft.com/office/powerpoint/2010/main" val="2229791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563" y="502054"/>
            <a:ext cx="6941127" cy="5386090"/>
          </a:xfrm>
          <a:prstGeom prst="rect">
            <a:avLst/>
          </a:prstGeom>
        </p:spPr>
        <p:txBody>
          <a:bodyPr wrap="square">
            <a:spAutoFit/>
          </a:bodyPr>
          <a:lstStyle/>
          <a:p>
            <a:r>
              <a:rPr lang="fr-FR" sz="2000" b="1" i="1" u="sng" dirty="0">
                <a:solidFill>
                  <a:srgbClr val="000000"/>
                </a:solidFill>
                <a:latin typeface="Times New Roman" panose="02020603050405020304" pitchFamily="18" charset="0"/>
              </a:rPr>
              <a:t>PARTIE </a:t>
            </a:r>
            <a:r>
              <a:rPr lang="fr-FR" sz="2000" b="1" i="1" u="sng" dirty="0" smtClean="0">
                <a:solidFill>
                  <a:srgbClr val="000000"/>
                </a:solidFill>
                <a:latin typeface="Times New Roman" panose="02020603050405020304" pitchFamily="18" charset="0"/>
              </a:rPr>
              <a:t>3: </a:t>
            </a:r>
            <a:r>
              <a:rPr lang="fr-FR" sz="2400" b="1" i="1" dirty="0">
                <a:solidFill>
                  <a:srgbClr val="FF0000"/>
                </a:solidFill>
                <a:latin typeface="Times New Roman" panose="02020603050405020304" pitchFamily="18" charset="0"/>
              </a:rPr>
              <a:t>Electronique </a:t>
            </a:r>
            <a:endParaRPr lang="fr-FR" sz="2400" dirty="0">
              <a:solidFill>
                <a:srgbClr val="FF0000"/>
              </a:solidFill>
              <a:latin typeface="Times New Roman" panose="02020603050405020304" pitchFamily="18" charset="0"/>
            </a:endParaRPr>
          </a:p>
          <a:p>
            <a:r>
              <a:rPr lang="fr-FR" sz="2000" dirty="0">
                <a:solidFill>
                  <a:srgbClr val="000000"/>
                </a:solidFill>
                <a:latin typeface="Times New Roman" panose="02020603050405020304" pitchFamily="18" charset="0"/>
              </a:rPr>
              <a:t>1.</a:t>
            </a:r>
            <a:r>
              <a:rPr lang="fr-FR" dirty="0">
                <a:solidFill>
                  <a:srgbClr val="000000"/>
                </a:solidFill>
                <a:latin typeface="Times New Roman" panose="02020603050405020304" pitchFamily="18" charset="0"/>
              </a:rPr>
              <a:t> </a:t>
            </a:r>
            <a:r>
              <a:rPr lang="fr-FR" dirty="0" smtClean="0">
                <a:solidFill>
                  <a:srgbClr val="000000"/>
                </a:solidFill>
                <a:latin typeface="Times New Roman" panose="02020603050405020304" pitchFamily="18" charset="0"/>
              </a:rPr>
              <a:t>Introduction</a:t>
            </a:r>
            <a:endParaRPr lang="fr-FR" sz="2000" dirty="0" smtClean="0">
              <a:solidFill>
                <a:srgbClr val="000000"/>
              </a:solidFill>
              <a:latin typeface="Times New Roman" panose="02020603050405020304" pitchFamily="18" charset="0"/>
            </a:endParaRPr>
          </a:p>
          <a:p>
            <a:r>
              <a:rPr lang="fr-FR" sz="2000" dirty="0" smtClean="0">
                <a:solidFill>
                  <a:srgbClr val="000000"/>
                </a:solidFill>
                <a:latin typeface="Times New Roman" panose="02020603050405020304" pitchFamily="18" charset="0"/>
              </a:rPr>
              <a:t>2. </a:t>
            </a:r>
            <a:r>
              <a:rPr lang="fr-FR" sz="2000" dirty="0">
                <a:solidFill>
                  <a:srgbClr val="000000"/>
                </a:solidFill>
                <a:latin typeface="Times New Roman" panose="02020603050405020304" pitchFamily="18" charset="0"/>
              </a:rPr>
              <a:t>Semi-conducteurs</a:t>
            </a:r>
            <a:endParaRPr lang="fr-FR" sz="2000" dirty="0" smtClean="0">
              <a:solidFill>
                <a:srgbClr val="000000"/>
              </a:solidFill>
              <a:latin typeface="Times New Roman" panose="02020603050405020304" pitchFamily="18" charset="0"/>
            </a:endParaRPr>
          </a:p>
          <a:p>
            <a:r>
              <a:rPr lang="fr-FR" sz="2000" dirty="0" smtClean="0">
                <a:solidFill>
                  <a:srgbClr val="000000"/>
                </a:solidFill>
                <a:latin typeface="Times New Roman" panose="02020603050405020304" pitchFamily="18" charset="0"/>
              </a:rPr>
              <a:t>3. Diode </a:t>
            </a:r>
          </a:p>
          <a:p>
            <a:r>
              <a:rPr lang="fr-FR" sz="2000" dirty="0" smtClean="0">
                <a:solidFill>
                  <a:srgbClr val="000000"/>
                </a:solidFill>
                <a:latin typeface="Times New Roman" panose="02020603050405020304" pitchFamily="18" charset="0"/>
              </a:rPr>
              <a:t>3.1 </a:t>
            </a:r>
            <a:r>
              <a:rPr lang="fr-FR" sz="2000" dirty="0">
                <a:solidFill>
                  <a:srgbClr val="000000"/>
                </a:solidFill>
                <a:latin typeface="Times New Roman" panose="02020603050405020304" pitchFamily="18" charset="0"/>
              </a:rPr>
              <a:t>Qu’est-ce qu’une diode ? </a:t>
            </a:r>
          </a:p>
          <a:p>
            <a:r>
              <a:rPr lang="fr-FR" sz="2000" dirty="0">
                <a:solidFill>
                  <a:srgbClr val="000000"/>
                </a:solidFill>
                <a:latin typeface="Times New Roman" panose="02020603050405020304" pitchFamily="18" charset="0"/>
              </a:rPr>
              <a:t>3.2 Symbole normalisé d’une diode </a:t>
            </a:r>
            <a:endParaRPr lang="fr-FR" sz="2000" dirty="0" smtClean="0">
              <a:solidFill>
                <a:srgbClr val="000000"/>
              </a:solidFill>
              <a:latin typeface="Times New Roman" panose="02020603050405020304" pitchFamily="18" charset="0"/>
            </a:endParaRPr>
          </a:p>
          <a:p>
            <a:r>
              <a:rPr lang="fr-FR" sz="2000" dirty="0" smtClean="0">
                <a:solidFill>
                  <a:srgbClr val="000000"/>
                </a:solidFill>
                <a:latin typeface="Times New Roman" panose="02020603050405020304" pitchFamily="18" charset="0"/>
              </a:rPr>
              <a:t>3.3 </a:t>
            </a:r>
            <a:r>
              <a:rPr lang="fr-FR" sz="2000" dirty="0">
                <a:solidFill>
                  <a:srgbClr val="000000"/>
                </a:solidFill>
                <a:latin typeface="Times New Roman" panose="02020603050405020304" pitchFamily="18" charset="0"/>
              </a:rPr>
              <a:t>Sens passant et sens </a:t>
            </a:r>
            <a:r>
              <a:rPr lang="fr-FR" sz="2000" dirty="0" smtClean="0">
                <a:solidFill>
                  <a:srgbClr val="000000"/>
                </a:solidFill>
                <a:latin typeface="Times New Roman" panose="02020603050405020304" pitchFamily="18" charset="0"/>
              </a:rPr>
              <a:t>bloquant</a:t>
            </a:r>
            <a:endParaRPr lang="fr-FR" sz="2000" dirty="0">
              <a:solidFill>
                <a:srgbClr val="000000"/>
              </a:solidFill>
              <a:latin typeface="Times New Roman" panose="02020603050405020304" pitchFamily="18" charset="0"/>
            </a:endParaRPr>
          </a:p>
          <a:p>
            <a:r>
              <a:rPr lang="fr-FR" sz="2000" dirty="0">
                <a:solidFill>
                  <a:srgbClr val="000000"/>
                </a:solidFill>
                <a:latin typeface="Times New Roman" panose="02020603050405020304" pitchFamily="18" charset="0"/>
              </a:rPr>
              <a:t>3.4 Reconnaître le sens bloquant et le sens passant sur un schéma </a:t>
            </a:r>
            <a:r>
              <a:rPr lang="fr-FR" sz="2000" dirty="0" smtClean="0">
                <a:solidFill>
                  <a:srgbClr val="000000"/>
                </a:solidFill>
                <a:latin typeface="Times New Roman" panose="02020603050405020304" pitchFamily="18" charset="0"/>
              </a:rPr>
              <a:t>3.5 </a:t>
            </a:r>
            <a:r>
              <a:rPr lang="fr-FR" sz="2000" dirty="0">
                <a:solidFill>
                  <a:srgbClr val="000000"/>
                </a:solidFill>
                <a:latin typeface="Times New Roman" panose="02020603050405020304" pitchFamily="18" charset="0"/>
              </a:rPr>
              <a:t>Protection des diodes </a:t>
            </a:r>
            <a:endParaRPr lang="fr-FR" sz="2000" dirty="0" smtClean="0">
              <a:solidFill>
                <a:srgbClr val="000000"/>
              </a:solidFill>
              <a:latin typeface="Times New Roman" panose="02020603050405020304" pitchFamily="18" charset="0"/>
            </a:endParaRPr>
          </a:p>
          <a:p>
            <a:r>
              <a:rPr lang="fr-FR" sz="2000" dirty="0" smtClean="0">
                <a:solidFill>
                  <a:srgbClr val="000000"/>
                </a:solidFill>
                <a:latin typeface="Times New Roman" panose="02020603050405020304" pitchFamily="18" charset="0"/>
              </a:rPr>
              <a:t>3.6 </a:t>
            </a:r>
            <a:r>
              <a:rPr lang="fr-FR" sz="2000" dirty="0">
                <a:solidFill>
                  <a:srgbClr val="000000"/>
                </a:solidFill>
                <a:latin typeface="Times New Roman" panose="02020603050405020304" pitchFamily="18" charset="0"/>
              </a:rPr>
              <a:t>Domaine d’utilisation </a:t>
            </a:r>
            <a:endParaRPr lang="fr-FR" sz="2000" dirty="0" smtClean="0">
              <a:solidFill>
                <a:srgbClr val="000000"/>
              </a:solidFill>
              <a:latin typeface="Times New Roman" panose="02020603050405020304" pitchFamily="18" charset="0"/>
            </a:endParaRPr>
          </a:p>
          <a:p>
            <a:r>
              <a:rPr lang="fr-FR" sz="2000" dirty="0" smtClean="0">
                <a:solidFill>
                  <a:srgbClr val="000000"/>
                </a:solidFill>
                <a:latin typeface="Times New Roman" panose="02020603050405020304" pitchFamily="18" charset="0"/>
              </a:rPr>
              <a:t>4</a:t>
            </a:r>
            <a:r>
              <a:rPr lang="fr-FR" sz="2000" dirty="0">
                <a:solidFill>
                  <a:srgbClr val="000000"/>
                </a:solidFill>
                <a:latin typeface="Times New Roman" panose="02020603050405020304" pitchFamily="18" charset="0"/>
              </a:rPr>
              <a:t>. Le thyristor </a:t>
            </a:r>
            <a:endParaRPr lang="fr-FR" sz="2000" dirty="0" smtClean="0">
              <a:solidFill>
                <a:srgbClr val="000000"/>
              </a:solidFill>
              <a:latin typeface="Times New Roman" panose="02020603050405020304" pitchFamily="18" charset="0"/>
            </a:endParaRPr>
          </a:p>
          <a:p>
            <a:r>
              <a:rPr lang="fr-FR" sz="2000" dirty="0" smtClean="0">
                <a:solidFill>
                  <a:srgbClr val="000000"/>
                </a:solidFill>
                <a:latin typeface="Times New Roman" panose="02020603050405020304" pitchFamily="18" charset="0"/>
              </a:rPr>
              <a:t>4.1 </a:t>
            </a:r>
            <a:r>
              <a:rPr lang="fr-FR" sz="2000" dirty="0">
                <a:solidFill>
                  <a:srgbClr val="000000"/>
                </a:solidFill>
                <a:latin typeface="Times New Roman" panose="02020603050405020304" pitchFamily="18" charset="0"/>
              </a:rPr>
              <a:t>Domaine </a:t>
            </a:r>
            <a:r>
              <a:rPr lang="fr-FR" sz="2000" dirty="0" smtClean="0">
                <a:solidFill>
                  <a:srgbClr val="000000"/>
                </a:solidFill>
                <a:latin typeface="Times New Roman" panose="02020603050405020304" pitchFamily="18" charset="0"/>
              </a:rPr>
              <a:t>d’utilisation</a:t>
            </a:r>
            <a:endParaRPr lang="fr-FR" sz="2000" dirty="0">
              <a:solidFill>
                <a:srgbClr val="000000"/>
              </a:solidFill>
              <a:latin typeface="Times New Roman" panose="02020603050405020304" pitchFamily="18" charset="0"/>
            </a:endParaRPr>
          </a:p>
          <a:p>
            <a:r>
              <a:rPr lang="fr-FR" sz="2000" dirty="0">
                <a:solidFill>
                  <a:srgbClr val="000000"/>
                </a:solidFill>
                <a:latin typeface="Times New Roman" panose="02020603050405020304" pitchFamily="18" charset="0"/>
              </a:rPr>
              <a:t>5. Le </a:t>
            </a:r>
            <a:r>
              <a:rPr lang="fr-FR" sz="2000" dirty="0" smtClean="0">
                <a:solidFill>
                  <a:srgbClr val="000000"/>
                </a:solidFill>
                <a:latin typeface="Times New Roman" panose="02020603050405020304" pitchFamily="18" charset="0"/>
              </a:rPr>
              <a:t>transistor</a:t>
            </a:r>
            <a:endParaRPr lang="fr-FR" sz="2000" dirty="0">
              <a:solidFill>
                <a:srgbClr val="000000"/>
              </a:solidFill>
              <a:latin typeface="Times New Roman" panose="02020603050405020304" pitchFamily="18" charset="0"/>
            </a:endParaRPr>
          </a:p>
          <a:p>
            <a:r>
              <a:rPr lang="fr-FR" sz="2000" dirty="0">
                <a:solidFill>
                  <a:srgbClr val="000000"/>
                </a:solidFill>
                <a:latin typeface="Times New Roman" panose="02020603050405020304" pitchFamily="18" charset="0"/>
              </a:rPr>
              <a:t>5.1 Fonctions Analogiques </a:t>
            </a:r>
            <a:endParaRPr lang="fr-FR" sz="2000" dirty="0" smtClean="0">
              <a:solidFill>
                <a:srgbClr val="000000"/>
              </a:solidFill>
              <a:latin typeface="Times New Roman" panose="02020603050405020304" pitchFamily="18" charset="0"/>
            </a:endParaRPr>
          </a:p>
          <a:p>
            <a:r>
              <a:rPr lang="fr-FR" sz="2000" dirty="0" smtClean="0">
                <a:solidFill>
                  <a:srgbClr val="000000"/>
                </a:solidFill>
                <a:latin typeface="Times New Roman" panose="02020603050405020304" pitchFamily="18" charset="0"/>
              </a:rPr>
              <a:t>5.2 </a:t>
            </a:r>
            <a:r>
              <a:rPr lang="fr-FR" sz="2000" dirty="0">
                <a:solidFill>
                  <a:srgbClr val="000000"/>
                </a:solidFill>
                <a:latin typeface="Times New Roman" panose="02020603050405020304" pitchFamily="18" charset="0"/>
              </a:rPr>
              <a:t>Fonctions </a:t>
            </a:r>
            <a:r>
              <a:rPr lang="fr-FR" sz="2000" dirty="0" smtClean="0">
                <a:solidFill>
                  <a:srgbClr val="000000"/>
                </a:solidFill>
                <a:latin typeface="Times New Roman" panose="02020603050405020304" pitchFamily="18" charset="0"/>
              </a:rPr>
              <a:t>Logiques</a:t>
            </a:r>
            <a:endParaRPr lang="fr-FR" sz="2000" dirty="0">
              <a:solidFill>
                <a:srgbClr val="000000"/>
              </a:solidFill>
              <a:latin typeface="Times New Roman" panose="02020603050405020304" pitchFamily="18" charset="0"/>
            </a:endParaRPr>
          </a:p>
          <a:p>
            <a:r>
              <a:rPr lang="fr-FR" sz="2000" dirty="0">
                <a:solidFill>
                  <a:srgbClr val="000000"/>
                </a:solidFill>
                <a:latin typeface="Times New Roman" panose="02020603050405020304" pitchFamily="18" charset="0"/>
              </a:rPr>
              <a:t>6. Capteurs Electroniques </a:t>
            </a:r>
            <a:endParaRPr lang="fr-FR" sz="2000" dirty="0" smtClean="0">
              <a:solidFill>
                <a:srgbClr val="000000"/>
              </a:solidFill>
              <a:latin typeface="Times New Roman" panose="02020603050405020304" pitchFamily="18" charset="0"/>
            </a:endParaRPr>
          </a:p>
          <a:p>
            <a:r>
              <a:rPr lang="fr-FR" sz="2000" dirty="0" smtClean="0">
                <a:solidFill>
                  <a:srgbClr val="000000"/>
                </a:solidFill>
                <a:latin typeface="Times New Roman" panose="02020603050405020304" pitchFamily="18" charset="0"/>
              </a:rPr>
              <a:t>6.1.Nature </a:t>
            </a:r>
            <a:r>
              <a:rPr lang="fr-FR" sz="2000" dirty="0">
                <a:solidFill>
                  <a:srgbClr val="000000"/>
                </a:solidFill>
                <a:latin typeface="Times New Roman" panose="02020603050405020304" pitchFamily="18" charset="0"/>
              </a:rPr>
              <a:t>des capteurs </a:t>
            </a:r>
          </a:p>
        </p:txBody>
      </p:sp>
    </p:spTree>
    <p:extLst>
      <p:ext uri="{BB962C8B-B14F-4D97-AF65-F5344CB8AC3E}">
        <p14:creationId xmlns:p14="http://schemas.microsoft.com/office/powerpoint/2010/main" val="35362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6" y="1215480"/>
            <a:ext cx="10584872" cy="1323439"/>
          </a:xfrm>
          <a:prstGeom prst="rect">
            <a:avLst/>
          </a:prstGeom>
        </p:spPr>
        <p:txBody>
          <a:bodyPr wrap="square">
            <a:spAutoFit/>
          </a:bodyPr>
          <a:lstStyle/>
          <a:p>
            <a:pPr algn="just"/>
            <a:r>
              <a:rPr lang="fr-FR" sz="2000" dirty="0">
                <a:solidFill>
                  <a:srgbClr val="000000"/>
                </a:solidFill>
                <a:latin typeface="Times New Roman" panose="02020603050405020304" pitchFamily="18" charset="0"/>
              </a:rPr>
              <a:t>L’électronique est une science technique qui étudie et conçoit les structures effectuant des traitements de signaux électriques (de courants ou de tensions électriques), porteurs d’information ou d’énergie. </a:t>
            </a:r>
          </a:p>
          <a:p>
            <a:pPr algn="just"/>
            <a:r>
              <a:rPr lang="fr-FR" sz="2000" dirty="0">
                <a:solidFill>
                  <a:srgbClr val="000000"/>
                </a:solidFill>
                <a:latin typeface="Times New Roman" panose="02020603050405020304" pitchFamily="18" charset="0"/>
              </a:rPr>
              <a:t>L’information désigne toute grandeur (physique, telle la température, le son ou la vitesse, ou abstraite, telle une image, un code…) qui peut évoluer en temps réel selon une loi inconnue à l’avance. </a:t>
            </a:r>
          </a:p>
        </p:txBody>
      </p:sp>
      <p:sp>
        <p:nvSpPr>
          <p:cNvPr id="3" name="Rectangle 2"/>
          <p:cNvSpPr/>
          <p:nvPr/>
        </p:nvSpPr>
        <p:spPr>
          <a:xfrm>
            <a:off x="748146" y="615316"/>
            <a:ext cx="2249077" cy="600164"/>
          </a:xfrm>
          <a:prstGeom prst="rect">
            <a:avLst/>
          </a:prstGeom>
        </p:spPr>
        <p:txBody>
          <a:bodyPr wrap="none">
            <a:spAutoFit/>
          </a:bodyPr>
          <a:lstStyle/>
          <a:p>
            <a:pPr marL="457200" lvl="0" indent="-457200">
              <a:lnSpc>
                <a:spcPct val="150000"/>
              </a:lnSpc>
              <a:buFontTx/>
              <a:buAutoNum type="arabicPeriod"/>
            </a:pPr>
            <a:r>
              <a:rPr lang="fr-FR" sz="2200" b="1" dirty="0">
                <a:solidFill>
                  <a:srgbClr val="FF0000"/>
                </a:solidFill>
                <a:latin typeface="Times New Roman" panose="02020603050405020304" pitchFamily="18" charset="0"/>
              </a:rPr>
              <a:t>Introduction </a:t>
            </a:r>
            <a:endParaRPr lang="fr-FR" sz="22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72092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341419" y="803564"/>
            <a:ext cx="7107382" cy="5003104"/>
          </a:xfrm>
          <a:prstGeom prst="rect">
            <a:avLst/>
          </a:prstGeom>
          <a:solidFill>
            <a:srgbClr val="FF0000"/>
          </a:solidFill>
          <a:ln>
            <a:solidFill>
              <a:srgbClr val="FF0000"/>
            </a:solidFill>
          </a:ln>
        </p:spPr>
      </p:pic>
    </p:spTree>
    <p:extLst>
      <p:ext uri="{BB962C8B-B14F-4D97-AF65-F5344CB8AC3E}">
        <p14:creationId xmlns:p14="http://schemas.microsoft.com/office/powerpoint/2010/main" val="275271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1" y="761418"/>
            <a:ext cx="10806545" cy="2769989"/>
          </a:xfrm>
          <a:prstGeom prst="rect">
            <a:avLst/>
          </a:prstGeom>
        </p:spPr>
        <p:txBody>
          <a:bodyPr wrap="square">
            <a:spAutoFit/>
          </a:bodyPr>
          <a:lstStyle/>
          <a:p>
            <a:endParaRPr lang="fr-FR" sz="1200" dirty="0">
              <a:solidFill>
                <a:srgbClr val="000000"/>
              </a:solidFill>
              <a:latin typeface="Times New Roman" panose="02020603050405020304" pitchFamily="18" charset="0"/>
            </a:endParaRPr>
          </a:p>
          <a:p>
            <a:r>
              <a:rPr lang="fr-FR" sz="2200" b="1" dirty="0">
                <a:solidFill>
                  <a:srgbClr val="FF0000"/>
                </a:solidFill>
                <a:latin typeface="Times New Roman" panose="02020603050405020304" pitchFamily="18" charset="0"/>
              </a:rPr>
              <a:t>2</a:t>
            </a:r>
            <a:r>
              <a:rPr lang="fr-FR" sz="2200" b="1" dirty="0" smtClean="0">
                <a:solidFill>
                  <a:srgbClr val="FF0000"/>
                </a:solidFill>
                <a:latin typeface="Times New Roman" panose="02020603050405020304" pitchFamily="18" charset="0"/>
              </a:rPr>
              <a:t>. </a:t>
            </a:r>
            <a:r>
              <a:rPr lang="fr-FR" sz="2200" b="1" dirty="0">
                <a:solidFill>
                  <a:srgbClr val="FF0000"/>
                </a:solidFill>
                <a:latin typeface="Times New Roman" panose="02020603050405020304" pitchFamily="18" charset="0"/>
              </a:rPr>
              <a:t>Semi-conducteurs </a:t>
            </a:r>
          </a:p>
          <a:p>
            <a:pPr algn="just"/>
            <a:r>
              <a:rPr lang="fr-FR" sz="2000" dirty="0">
                <a:solidFill>
                  <a:srgbClr val="000000"/>
                </a:solidFill>
                <a:latin typeface="Times New Roman" panose="02020603050405020304" pitchFamily="18" charset="0"/>
              </a:rPr>
              <a:t>Parmi les différents corps existants, en ce qui concerne l'électricité : Les matériaux conducteurs, qui permettent le passage du courant tel que le cuivre. Les matériaux isolants, non conducteurs de l'électricité tel que le mica. Entre ces deux limites, s'intercalent les matériaux semi-conducteurs, comme le germanium ou le silicium. </a:t>
            </a:r>
            <a:endParaRPr lang="fr-FR" sz="2000" dirty="0" smtClean="0">
              <a:solidFill>
                <a:srgbClr val="000000"/>
              </a:solidFill>
              <a:latin typeface="Times New Roman" panose="02020603050405020304" pitchFamily="18" charset="0"/>
            </a:endParaRPr>
          </a:p>
          <a:p>
            <a:pPr algn="just"/>
            <a:r>
              <a:rPr lang="fr-FR" sz="2000" dirty="0">
                <a:solidFill>
                  <a:srgbClr val="000000"/>
                </a:solidFill>
                <a:latin typeface="Times New Roman" panose="02020603050405020304" pitchFamily="18" charset="0"/>
              </a:rPr>
              <a:t>Les semi-conducteurs ont acquis une importance considérable dans notre société. Ils sont à la base de tous les composants électroniques qui entrent dans les dispositifs informatiques, de télécommunications, de télévision, dans l'automobile et les appareils électroménagers, etc.</a:t>
            </a:r>
          </a:p>
        </p:txBody>
      </p:sp>
      <p:sp>
        <p:nvSpPr>
          <p:cNvPr id="3" name="Rectangle 2"/>
          <p:cNvSpPr/>
          <p:nvPr/>
        </p:nvSpPr>
        <p:spPr>
          <a:xfrm>
            <a:off x="706580" y="3613032"/>
            <a:ext cx="10806545" cy="2016706"/>
          </a:xfrm>
          <a:prstGeom prst="rect">
            <a:avLst/>
          </a:prstGeom>
        </p:spPr>
        <p:txBody>
          <a:bodyPr wrap="square">
            <a:spAutoFit/>
          </a:bodyPr>
          <a:lstStyle/>
          <a:p>
            <a:pPr>
              <a:lnSpc>
                <a:spcPct val="150000"/>
              </a:lnSpc>
            </a:pPr>
            <a:r>
              <a:rPr lang="fr-FR" sz="2200" b="1" dirty="0">
                <a:solidFill>
                  <a:srgbClr val="FF0000"/>
                </a:solidFill>
                <a:latin typeface="Times New Roman" panose="02020603050405020304" pitchFamily="18" charset="0"/>
              </a:rPr>
              <a:t>3. Diode </a:t>
            </a:r>
          </a:p>
          <a:p>
            <a:pPr>
              <a:lnSpc>
                <a:spcPct val="150000"/>
              </a:lnSpc>
            </a:pPr>
            <a:r>
              <a:rPr lang="fr-FR" sz="2200" dirty="0" smtClean="0">
                <a:solidFill>
                  <a:srgbClr val="00B050"/>
                </a:solidFill>
                <a:latin typeface="Times New Roman" panose="02020603050405020304" pitchFamily="18" charset="0"/>
              </a:rPr>
              <a:t>3.1 </a:t>
            </a:r>
            <a:r>
              <a:rPr lang="fr-FR" sz="2200" dirty="0">
                <a:solidFill>
                  <a:srgbClr val="00B050"/>
                </a:solidFill>
                <a:latin typeface="Times New Roman" panose="02020603050405020304" pitchFamily="18" charset="0"/>
              </a:rPr>
              <a:t>Qu’est-ce qu’une diode ? </a:t>
            </a:r>
          </a:p>
          <a:p>
            <a:pPr>
              <a:lnSpc>
                <a:spcPct val="150000"/>
              </a:lnSpc>
            </a:pPr>
            <a:r>
              <a:rPr lang="fr-FR" sz="2000" dirty="0">
                <a:solidFill>
                  <a:srgbClr val="000000"/>
                </a:solidFill>
                <a:latin typeface="Times New Roman" panose="02020603050405020304" pitchFamily="18" charset="0"/>
              </a:rPr>
              <a:t>C’est un dipôle qui ne laisse passer le courant électrique que dans un seul sens. </a:t>
            </a:r>
          </a:p>
          <a:p>
            <a:pPr>
              <a:lnSpc>
                <a:spcPct val="150000"/>
              </a:lnSpc>
            </a:pPr>
            <a:r>
              <a:rPr lang="fr-FR" sz="2200" dirty="0">
                <a:solidFill>
                  <a:srgbClr val="00B050"/>
                </a:solidFill>
                <a:latin typeface="Times New Roman" panose="02020603050405020304" pitchFamily="18" charset="0"/>
              </a:rPr>
              <a:t>3.2 Symbole normalisé d’une diode </a:t>
            </a:r>
          </a:p>
        </p:txBody>
      </p:sp>
      <p:pic>
        <p:nvPicPr>
          <p:cNvPr id="1026" name="Picture 2" descr="La diode | Lab4Sy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611" y="5039621"/>
            <a:ext cx="2753880" cy="118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2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5" y="732082"/>
            <a:ext cx="10848109" cy="1046440"/>
          </a:xfrm>
          <a:prstGeom prst="rect">
            <a:avLst/>
          </a:prstGeom>
        </p:spPr>
        <p:txBody>
          <a:bodyPr wrap="square">
            <a:spAutoFit/>
          </a:bodyPr>
          <a:lstStyle/>
          <a:p>
            <a:r>
              <a:rPr lang="fr-FR" sz="2200" dirty="0">
                <a:solidFill>
                  <a:srgbClr val="00B050"/>
                </a:solidFill>
                <a:latin typeface="Times New Roman" panose="02020603050405020304" pitchFamily="18" charset="0"/>
              </a:rPr>
              <a:t>3.3 Sens passant et sens bloquant </a:t>
            </a:r>
          </a:p>
          <a:p>
            <a:pPr algn="just"/>
            <a:r>
              <a:rPr lang="fr-FR" sz="2000" dirty="0">
                <a:solidFill>
                  <a:srgbClr val="000000"/>
                </a:solidFill>
                <a:latin typeface="Times New Roman" panose="02020603050405020304" pitchFamily="18" charset="0"/>
              </a:rPr>
              <a:t>Lorsqu’une diode laisse passer le courant électrique on dit qu’elle est branchée dans le sens passant tandis que si elle l’empêche de passer on dit qu’elle est dans le sens bloquant ou non passant</a:t>
            </a:r>
            <a:r>
              <a:rPr lang="fr-FR" sz="1100" dirty="0">
                <a:solidFill>
                  <a:srgbClr val="000000"/>
                </a:solidFill>
                <a:latin typeface="Times New Roman" panose="02020603050405020304" pitchFamily="18" charset="0"/>
              </a:rPr>
              <a:t>. </a:t>
            </a:r>
            <a:endParaRPr lang="fr-FR" dirty="0"/>
          </a:p>
        </p:txBody>
      </p:sp>
      <p:sp>
        <p:nvSpPr>
          <p:cNvPr id="3" name="Rectangle 2"/>
          <p:cNvSpPr/>
          <p:nvPr/>
        </p:nvSpPr>
        <p:spPr>
          <a:xfrm>
            <a:off x="720435" y="1934404"/>
            <a:ext cx="10695710" cy="1661993"/>
          </a:xfrm>
          <a:prstGeom prst="rect">
            <a:avLst/>
          </a:prstGeom>
        </p:spPr>
        <p:txBody>
          <a:bodyPr wrap="square">
            <a:spAutoFit/>
          </a:bodyPr>
          <a:lstStyle/>
          <a:p>
            <a:r>
              <a:rPr lang="fr-FR" sz="2200" dirty="0">
                <a:solidFill>
                  <a:srgbClr val="00B050"/>
                </a:solidFill>
                <a:latin typeface="Times New Roman" panose="02020603050405020304" pitchFamily="18" charset="0"/>
              </a:rPr>
              <a:t>3.4 Reconnaître le sens bloquant et le sens passant sur un schéma </a:t>
            </a:r>
          </a:p>
          <a:p>
            <a:r>
              <a:rPr lang="fr-FR" sz="2000" dirty="0">
                <a:solidFill>
                  <a:srgbClr val="000000"/>
                </a:solidFill>
                <a:latin typeface="Times New Roman" panose="02020603050405020304" pitchFamily="18" charset="0"/>
              </a:rPr>
              <a:t>Pour savoir si une diode est dans le sens passant ou bloquant il suffit de comparer le sens dans lequel pointe le triangle qui fait partie de son symbole à celui du courant que peut produire le générateur: </a:t>
            </a:r>
          </a:p>
          <a:p>
            <a:pPr marL="342900" indent="-342900">
              <a:buFont typeface="Wingdings" panose="05000000000000000000" pitchFamily="2" charset="2"/>
              <a:buChar char="Ø"/>
            </a:pPr>
            <a:r>
              <a:rPr lang="fr-FR" sz="2000" dirty="0" smtClean="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Si les deux sont dans le même sens la diode est dans le sens passant. </a:t>
            </a:r>
          </a:p>
          <a:p>
            <a:pPr marL="342900" indent="-342900">
              <a:buFont typeface="Wingdings" panose="05000000000000000000" pitchFamily="2" charset="2"/>
              <a:buChar char="Ø"/>
            </a:pPr>
            <a:r>
              <a:rPr lang="fr-FR" sz="2000" dirty="0" smtClean="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Si les deux sont dans des sens différents la diode est dans le sens bloquant </a:t>
            </a:r>
          </a:p>
        </p:txBody>
      </p:sp>
      <p:sp>
        <p:nvSpPr>
          <p:cNvPr id="4" name="Rectangle 3"/>
          <p:cNvSpPr/>
          <p:nvPr/>
        </p:nvSpPr>
        <p:spPr>
          <a:xfrm>
            <a:off x="839128" y="3752279"/>
            <a:ext cx="1300356" cy="430887"/>
          </a:xfrm>
          <a:prstGeom prst="rect">
            <a:avLst/>
          </a:prstGeom>
        </p:spPr>
        <p:txBody>
          <a:bodyPr wrap="none">
            <a:spAutoFit/>
          </a:bodyPr>
          <a:lstStyle/>
          <a:p>
            <a:r>
              <a:rPr lang="fr-FR" sz="2200" i="1" dirty="0">
                <a:solidFill>
                  <a:srgbClr val="00B0F0"/>
                </a:solidFill>
                <a:latin typeface="Times New Roman" panose="02020603050405020304" pitchFamily="18" charset="0"/>
              </a:rPr>
              <a:t>Exemples</a:t>
            </a:r>
            <a:r>
              <a:rPr lang="fr-FR" sz="1100" i="1" dirty="0">
                <a:solidFill>
                  <a:srgbClr val="000000"/>
                </a:solidFill>
                <a:latin typeface="Times New Roman" panose="02020603050405020304" pitchFamily="18" charset="0"/>
              </a:rPr>
              <a:t> </a:t>
            </a:r>
            <a:endParaRPr lang="fr-FR" dirty="0"/>
          </a:p>
        </p:txBody>
      </p:sp>
      <p:pic>
        <p:nvPicPr>
          <p:cNvPr id="2050" name="Picture 2" descr="Sens du courant électrique - Maxico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764" y="4183166"/>
            <a:ext cx="7329054" cy="206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303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26" y="824529"/>
            <a:ext cx="10889673" cy="2616101"/>
          </a:xfrm>
          <a:prstGeom prst="rect">
            <a:avLst/>
          </a:prstGeom>
        </p:spPr>
        <p:txBody>
          <a:bodyPr wrap="square">
            <a:spAutoFit/>
          </a:bodyPr>
          <a:lstStyle/>
          <a:p>
            <a:r>
              <a:rPr lang="fr-FR" sz="2200" dirty="0">
                <a:solidFill>
                  <a:srgbClr val="00B050"/>
                </a:solidFill>
                <a:latin typeface="Times New Roman" panose="02020603050405020304" pitchFamily="18" charset="0"/>
              </a:rPr>
              <a:t>3.5 Protection des diodes </a:t>
            </a:r>
          </a:p>
          <a:p>
            <a:r>
              <a:rPr lang="fr-FR" sz="2000" dirty="0">
                <a:solidFill>
                  <a:srgbClr val="000000"/>
                </a:solidFill>
                <a:latin typeface="Times New Roman" panose="02020603050405020304" pitchFamily="18" charset="0"/>
              </a:rPr>
              <a:t>Les diodes sont des dipôles fragiles qui ne doivent pas recevoir un courant trop fort. Elles ne doivent donc pas être utilisées seules. Pour les protéger on les associe souvent à une résistance branchée en série. </a:t>
            </a:r>
          </a:p>
          <a:p>
            <a:r>
              <a:rPr lang="fr-FR" sz="2200" dirty="0">
                <a:solidFill>
                  <a:srgbClr val="00B050"/>
                </a:solidFill>
                <a:latin typeface="Times New Roman" panose="02020603050405020304" pitchFamily="18" charset="0"/>
              </a:rPr>
              <a:t>3.6 Domaine d’utilisation </a:t>
            </a:r>
          </a:p>
          <a:p>
            <a:pPr marL="342900" indent="-342900">
              <a:buFont typeface="Wingdings" panose="05000000000000000000" pitchFamily="2" charset="2"/>
              <a:buChar char="ü"/>
            </a:pPr>
            <a:r>
              <a:rPr lang="fr-FR" sz="2000" dirty="0" smtClean="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Les circuits de redressement. </a:t>
            </a:r>
          </a:p>
          <a:p>
            <a:pPr marL="342900" indent="-342900">
              <a:buFont typeface="Wingdings" panose="05000000000000000000" pitchFamily="2" charset="2"/>
              <a:buChar char="ü"/>
            </a:pPr>
            <a:r>
              <a:rPr lang="fr-FR" sz="2000" dirty="0" smtClean="0">
                <a:solidFill>
                  <a:srgbClr val="000000"/>
                </a:solidFill>
                <a:latin typeface="Times New Roman" panose="02020603050405020304" pitchFamily="18" charset="0"/>
              </a:rPr>
              <a:t>Les </a:t>
            </a:r>
            <a:r>
              <a:rPr lang="fr-FR" sz="2000" dirty="0">
                <a:solidFill>
                  <a:srgbClr val="000000"/>
                </a:solidFill>
                <a:latin typeface="Times New Roman" panose="02020603050405020304" pitchFamily="18" charset="0"/>
              </a:rPr>
              <a:t>circuits de commutation ou pour les circuits logiques. </a:t>
            </a:r>
            <a:endParaRPr lang="fr-FR" sz="2000" dirty="0" smtClean="0">
              <a:solidFill>
                <a:srgbClr val="000000"/>
              </a:solidFill>
              <a:latin typeface="Times New Roman" panose="02020603050405020304" pitchFamily="18" charset="0"/>
            </a:endParaRPr>
          </a:p>
          <a:p>
            <a:pPr marL="342900" indent="-342900" algn="just">
              <a:buFont typeface="Wingdings" panose="05000000000000000000" pitchFamily="2" charset="2"/>
              <a:buChar char="ü"/>
            </a:pPr>
            <a:r>
              <a:rPr lang="fr-FR" sz="2000" dirty="0">
                <a:solidFill>
                  <a:srgbClr val="000000"/>
                </a:solidFill>
                <a:latin typeface="Times New Roman" panose="02020603050405020304" pitchFamily="18" charset="0"/>
              </a:rPr>
              <a:t>Les circuits qui permettent d'empêcher un signal ou circuits de limitation de dépasser une valeur choisie.</a:t>
            </a:r>
            <a:endParaRPr lang="fr-FR" sz="2000" i="1" dirty="0">
              <a:solidFill>
                <a:srgbClr val="000000"/>
              </a:solidFill>
              <a:latin typeface="Times New Roman" panose="02020603050405020304" pitchFamily="18" charset="0"/>
            </a:endParaRPr>
          </a:p>
        </p:txBody>
      </p:sp>
      <p:sp>
        <p:nvSpPr>
          <p:cNvPr id="3" name="Rectangle 2"/>
          <p:cNvSpPr/>
          <p:nvPr/>
        </p:nvSpPr>
        <p:spPr>
          <a:xfrm>
            <a:off x="872835" y="3298310"/>
            <a:ext cx="10709563" cy="1538883"/>
          </a:xfrm>
          <a:prstGeom prst="rect">
            <a:avLst/>
          </a:prstGeom>
        </p:spPr>
        <p:txBody>
          <a:bodyPr wrap="square">
            <a:spAutoFit/>
          </a:bodyPr>
          <a:lstStyle/>
          <a:p>
            <a:endParaRPr lang="fr-FR" sz="1200" dirty="0">
              <a:solidFill>
                <a:srgbClr val="000000"/>
              </a:solidFill>
              <a:latin typeface="Times New Roman" panose="02020603050405020304" pitchFamily="18" charset="0"/>
            </a:endParaRPr>
          </a:p>
          <a:p>
            <a:r>
              <a:rPr lang="fr-FR" sz="2200" b="1" dirty="0">
                <a:solidFill>
                  <a:srgbClr val="FF0000"/>
                </a:solidFill>
                <a:latin typeface="Times New Roman" panose="02020603050405020304" pitchFamily="18" charset="0"/>
              </a:rPr>
              <a:t>4. Le thyristor </a:t>
            </a:r>
          </a:p>
          <a:p>
            <a:r>
              <a:rPr lang="fr-FR" sz="2000" dirty="0">
                <a:solidFill>
                  <a:srgbClr val="000000"/>
                </a:solidFill>
                <a:latin typeface="Times New Roman" panose="02020603050405020304" pitchFamily="18" charset="0"/>
              </a:rPr>
              <a:t>Un thyristor possède une anode A et une cathode K ainsi qu'une gâchette G. </a:t>
            </a:r>
          </a:p>
          <a:p>
            <a:r>
              <a:rPr lang="fr-FR" sz="2000" dirty="0">
                <a:solidFill>
                  <a:srgbClr val="000000"/>
                </a:solidFill>
                <a:latin typeface="Times New Roman" panose="02020603050405020304" pitchFamily="18" charset="0"/>
              </a:rPr>
              <a:t>Pour qu'un thyristor conduit (interrupteur fermé): il faut que la tension U</a:t>
            </a:r>
            <a:r>
              <a:rPr lang="fr-FR" sz="2000" baseline="-25000" dirty="0">
                <a:solidFill>
                  <a:srgbClr val="000000"/>
                </a:solidFill>
                <a:latin typeface="Times New Roman" panose="02020603050405020304" pitchFamily="18" charset="0"/>
              </a:rPr>
              <a:t>AK</a:t>
            </a:r>
            <a:r>
              <a:rPr lang="fr-FR" sz="2000" dirty="0">
                <a:solidFill>
                  <a:srgbClr val="000000"/>
                </a:solidFill>
                <a:latin typeface="Times New Roman" panose="02020603050405020304" pitchFamily="18" charset="0"/>
              </a:rPr>
              <a:t> ≥0 (tension directe</a:t>
            </a:r>
            <a:r>
              <a:rPr lang="fr-FR" sz="2000"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a:p>
            <a:r>
              <a:rPr lang="fr-FR" sz="2000" dirty="0">
                <a:solidFill>
                  <a:srgbClr val="000000"/>
                </a:solidFill>
                <a:latin typeface="Times New Roman" panose="02020603050405020304" pitchFamily="18" charset="0"/>
              </a:rPr>
              <a:t>et envoyer un courant </a:t>
            </a:r>
            <a:r>
              <a:rPr lang="fr-FR" sz="2000" dirty="0" err="1">
                <a:solidFill>
                  <a:srgbClr val="000000"/>
                </a:solidFill>
                <a:latin typeface="Times New Roman" panose="02020603050405020304" pitchFamily="18" charset="0"/>
              </a:rPr>
              <a:t>i</a:t>
            </a:r>
            <a:r>
              <a:rPr lang="fr-FR" sz="2000" baseline="-25000" dirty="0" err="1">
                <a:solidFill>
                  <a:srgbClr val="000000"/>
                </a:solidFill>
                <a:latin typeface="Times New Roman" panose="02020603050405020304" pitchFamily="18" charset="0"/>
              </a:rPr>
              <a:t>G</a:t>
            </a:r>
            <a:r>
              <a:rPr lang="fr-FR" sz="2000" dirty="0">
                <a:solidFill>
                  <a:srgbClr val="000000"/>
                </a:solidFill>
                <a:latin typeface="Times New Roman" panose="02020603050405020304" pitchFamily="18" charset="0"/>
              </a:rPr>
              <a:t> dans la gâchette pour amorcer le thyristor. </a:t>
            </a:r>
          </a:p>
        </p:txBody>
      </p:sp>
      <p:sp>
        <p:nvSpPr>
          <p:cNvPr id="4" name="Rectangle 3"/>
          <p:cNvSpPr/>
          <p:nvPr/>
        </p:nvSpPr>
        <p:spPr>
          <a:xfrm>
            <a:off x="872834" y="4689888"/>
            <a:ext cx="10709564" cy="707886"/>
          </a:xfrm>
          <a:prstGeom prst="rect">
            <a:avLst/>
          </a:prstGeom>
        </p:spPr>
        <p:txBody>
          <a:bodyPr wrap="square">
            <a:spAutoFit/>
          </a:bodyPr>
          <a:lstStyle/>
          <a:p>
            <a:r>
              <a:rPr lang="fr-FR" sz="2000" dirty="0">
                <a:solidFill>
                  <a:srgbClr val="000000"/>
                </a:solidFill>
                <a:latin typeface="Times New Roman" panose="02020603050405020304" pitchFamily="18" charset="0"/>
              </a:rPr>
              <a:t>Dès que ces deux conditions sont </a:t>
            </a:r>
            <a:r>
              <a:rPr lang="fr-FR" sz="2000" dirty="0" smtClean="0">
                <a:solidFill>
                  <a:srgbClr val="000000"/>
                </a:solidFill>
                <a:latin typeface="Times New Roman" panose="02020603050405020304" pitchFamily="18" charset="0"/>
              </a:rPr>
              <a:t>remplies, le </a:t>
            </a:r>
            <a:r>
              <a:rPr lang="fr-FR" sz="2000" dirty="0">
                <a:solidFill>
                  <a:srgbClr val="000000"/>
                </a:solidFill>
                <a:latin typeface="Times New Roman" panose="02020603050405020304" pitchFamily="18" charset="0"/>
              </a:rPr>
              <a:t>thyristor conduit tant que le courant i qui circule </a:t>
            </a:r>
          </a:p>
          <a:p>
            <a:r>
              <a:rPr lang="fr-FR" sz="2000" dirty="0">
                <a:solidFill>
                  <a:srgbClr val="000000"/>
                </a:solidFill>
                <a:latin typeface="Times New Roman" panose="02020603050405020304" pitchFamily="18" charset="0"/>
              </a:rPr>
              <a:t>dans le thyristor de l'anode vers la cathode reste positif. </a:t>
            </a:r>
          </a:p>
        </p:txBody>
      </p:sp>
      <p:pic>
        <p:nvPicPr>
          <p:cNvPr id="6" name="Image 5"/>
          <p:cNvPicPr>
            <a:picLocks noChangeAspect="1"/>
          </p:cNvPicPr>
          <p:nvPr/>
        </p:nvPicPr>
        <p:blipFill>
          <a:blip r:embed="rId2"/>
          <a:stretch>
            <a:fillRect/>
          </a:stretch>
        </p:blipFill>
        <p:spPr>
          <a:xfrm>
            <a:off x="6996547" y="5042651"/>
            <a:ext cx="3214254" cy="1121429"/>
          </a:xfrm>
          <a:prstGeom prst="rect">
            <a:avLst/>
          </a:prstGeom>
        </p:spPr>
      </p:pic>
    </p:spTree>
    <p:extLst>
      <p:ext uri="{BB962C8B-B14F-4D97-AF65-F5344CB8AC3E}">
        <p14:creationId xmlns:p14="http://schemas.microsoft.com/office/powerpoint/2010/main" val="183852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801354"/>
            <a:ext cx="10778836" cy="1046440"/>
          </a:xfrm>
          <a:prstGeom prst="rect">
            <a:avLst/>
          </a:prstGeom>
        </p:spPr>
        <p:txBody>
          <a:bodyPr wrap="square">
            <a:spAutoFit/>
          </a:bodyPr>
          <a:lstStyle/>
          <a:p>
            <a:r>
              <a:rPr lang="fr-FR" sz="2200" u="sng" dirty="0">
                <a:solidFill>
                  <a:srgbClr val="00B0F0"/>
                </a:solidFill>
                <a:latin typeface="Times New Roman" panose="02020603050405020304" pitchFamily="18" charset="0"/>
              </a:rPr>
              <a:t>Domaine d’utilisation </a:t>
            </a:r>
          </a:p>
          <a:p>
            <a:r>
              <a:rPr lang="fr-FR" sz="2000" dirty="0">
                <a:solidFill>
                  <a:srgbClr val="000000"/>
                </a:solidFill>
                <a:latin typeface="Times New Roman" panose="02020603050405020304" pitchFamily="18" charset="0"/>
              </a:rPr>
              <a:t>Les applications des thyristors sont très vastes et plus particulièrement en électronique industrielle. On les trouve également dans certains appareils électroménagers. </a:t>
            </a:r>
          </a:p>
        </p:txBody>
      </p:sp>
      <p:sp>
        <p:nvSpPr>
          <p:cNvPr id="3" name="Rectangle 2"/>
          <p:cNvSpPr/>
          <p:nvPr/>
        </p:nvSpPr>
        <p:spPr>
          <a:xfrm>
            <a:off x="706582" y="1699876"/>
            <a:ext cx="10778836" cy="2462213"/>
          </a:xfrm>
          <a:prstGeom prst="rect">
            <a:avLst/>
          </a:prstGeom>
        </p:spPr>
        <p:txBody>
          <a:bodyPr wrap="square">
            <a:spAutoFit/>
          </a:bodyPr>
          <a:lstStyle/>
          <a:p>
            <a:endParaRPr lang="fr-FR" sz="1200" dirty="0">
              <a:solidFill>
                <a:srgbClr val="000000"/>
              </a:solidFill>
              <a:latin typeface="Times New Roman" panose="02020603050405020304" pitchFamily="18" charset="0"/>
            </a:endParaRPr>
          </a:p>
          <a:p>
            <a:r>
              <a:rPr lang="fr-FR" sz="2200" b="1" dirty="0">
                <a:solidFill>
                  <a:srgbClr val="FF0000"/>
                </a:solidFill>
                <a:latin typeface="Times New Roman" panose="02020603050405020304" pitchFamily="18" charset="0"/>
              </a:rPr>
              <a:t>5. Le transistor </a:t>
            </a:r>
          </a:p>
          <a:p>
            <a:pPr algn="just"/>
            <a:r>
              <a:rPr lang="fr-FR" sz="2000" dirty="0">
                <a:solidFill>
                  <a:srgbClr val="000000"/>
                </a:solidFill>
                <a:latin typeface="Times New Roman" panose="02020603050405020304" pitchFamily="18" charset="0"/>
              </a:rPr>
              <a:t>Le transistor bipolaire à jonction est un composant électronique actif capable de transformer un signal électrique et d’amplifier sa puissance: c'est un générateur de fort courant (en sortie) piloté par un faible courant (en entrée). </a:t>
            </a:r>
            <a:endParaRPr lang="fr-FR" sz="2000" dirty="0" smtClean="0">
              <a:solidFill>
                <a:srgbClr val="000000"/>
              </a:solidFill>
              <a:latin typeface="Times New Roman" panose="02020603050405020304" pitchFamily="18" charset="0"/>
            </a:endParaRPr>
          </a:p>
          <a:p>
            <a:pPr marL="342900" indent="-342900">
              <a:buFont typeface="Wingdings" panose="05000000000000000000" pitchFamily="2" charset="2"/>
              <a:buChar char="ü"/>
            </a:pPr>
            <a:r>
              <a:rPr lang="fr-FR" sz="2000" dirty="0">
                <a:solidFill>
                  <a:srgbClr val="000000"/>
                </a:solidFill>
                <a:latin typeface="Times New Roman" panose="02020603050405020304" pitchFamily="18" charset="0"/>
              </a:rPr>
              <a:t>On dit qu'un transistor est passant lorsque son courant de collecteur </a:t>
            </a:r>
          </a:p>
          <a:p>
            <a:r>
              <a:rPr lang="fr-FR" sz="2000" dirty="0" smtClean="0">
                <a:solidFill>
                  <a:srgbClr val="000000"/>
                </a:solidFill>
                <a:latin typeface="Times New Roman" panose="02020603050405020304" pitchFamily="18" charset="0"/>
              </a:rPr>
              <a:t>  est </a:t>
            </a:r>
            <a:r>
              <a:rPr lang="fr-FR" sz="2000" dirty="0">
                <a:solidFill>
                  <a:srgbClr val="000000"/>
                </a:solidFill>
                <a:latin typeface="Times New Roman" panose="02020603050405020304" pitchFamily="18" charset="0"/>
              </a:rPr>
              <a:t>non nul. </a:t>
            </a:r>
          </a:p>
          <a:p>
            <a:pPr marL="342900" indent="-342900">
              <a:buFont typeface="Wingdings" panose="05000000000000000000" pitchFamily="2" charset="2"/>
              <a:buChar char="ü"/>
            </a:pPr>
            <a:r>
              <a:rPr lang="fr-FR" sz="2000" dirty="0">
                <a:solidFill>
                  <a:srgbClr val="000000"/>
                </a:solidFill>
                <a:latin typeface="Times New Roman" panose="02020603050405020304" pitchFamily="18" charset="0"/>
              </a:rPr>
              <a:t>On dit qu'un transistor est bloqué lorsque son courant de collecteur est nul </a:t>
            </a:r>
          </a:p>
        </p:txBody>
      </p:sp>
      <p:pic>
        <p:nvPicPr>
          <p:cNvPr id="6" name="Image 5"/>
          <p:cNvPicPr>
            <a:picLocks noChangeAspect="1"/>
          </p:cNvPicPr>
          <p:nvPr/>
        </p:nvPicPr>
        <p:blipFill>
          <a:blip r:embed="rId2"/>
          <a:stretch>
            <a:fillRect/>
          </a:stretch>
        </p:blipFill>
        <p:spPr>
          <a:xfrm>
            <a:off x="8875204" y="2930982"/>
            <a:ext cx="2610214" cy="1819529"/>
          </a:xfrm>
          <a:prstGeom prst="rect">
            <a:avLst/>
          </a:prstGeom>
        </p:spPr>
      </p:pic>
      <p:sp>
        <p:nvSpPr>
          <p:cNvPr id="7" name="Rectangle 6"/>
          <p:cNvSpPr/>
          <p:nvPr/>
        </p:nvSpPr>
        <p:spPr>
          <a:xfrm>
            <a:off x="706582" y="4256219"/>
            <a:ext cx="7670936" cy="1354217"/>
          </a:xfrm>
          <a:prstGeom prst="rect">
            <a:avLst/>
          </a:prstGeom>
        </p:spPr>
        <p:txBody>
          <a:bodyPr wrap="square">
            <a:spAutoFit/>
          </a:bodyPr>
          <a:lstStyle/>
          <a:p>
            <a:r>
              <a:rPr lang="fr-FR" sz="2200" dirty="0">
                <a:solidFill>
                  <a:srgbClr val="00B050"/>
                </a:solidFill>
                <a:latin typeface="Times New Roman" panose="02020603050405020304" pitchFamily="18" charset="0"/>
              </a:rPr>
              <a:t>5.1 Fonctions Analogiques: </a:t>
            </a:r>
          </a:p>
          <a:p>
            <a:pPr marL="342900" indent="-342900">
              <a:buFont typeface="Wingdings" panose="05000000000000000000" pitchFamily="2" charset="2"/>
              <a:buChar char="Ø"/>
            </a:pPr>
            <a:r>
              <a:rPr lang="fr-FR" sz="2000" dirty="0" smtClean="0">
                <a:solidFill>
                  <a:srgbClr val="000000"/>
                </a:solidFill>
                <a:latin typeface="Times New Roman" panose="02020603050405020304" pitchFamily="18" charset="0"/>
              </a:rPr>
              <a:t>Transformer </a:t>
            </a:r>
            <a:r>
              <a:rPr lang="fr-FR" sz="2000" dirty="0">
                <a:solidFill>
                  <a:srgbClr val="000000"/>
                </a:solidFill>
                <a:latin typeface="Times New Roman" panose="02020603050405020304" pitchFamily="18" charset="0"/>
              </a:rPr>
              <a:t>les signaux (</a:t>
            </a:r>
            <a:r>
              <a:rPr lang="fr-FR" sz="2000" dirty="0" err="1">
                <a:solidFill>
                  <a:srgbClr val="000000"/>
                </a:solidFill>
                <a:latin typeface="Times New Roman" panose="02020603050405020304" pitchFamily="18" charset="0"/>
              </a:rPr>
              <a:t>redressement,modulation</a:t>
            </a:r>
            <a:r>
              <a:rPr lang="fr-FR" sz="2000" dirty="0">
                <a:solidFill>
                  <a:srgbClr val="000000"/>
                </a:solidFill>
                <a:latin typeface="Times New Roman" panose="02020603050405020304" pitchFamily="18" charset="0"/>
              </a:rPr>
              <a:t>). </a:t>
            </a:r>
          </a:p>
          <a:p>
            <a:pPr marL="342900" indent="-342900">
              <a:buFont typeface="Wingdings" panose="05000000000000000000" pitchFamily="2" charset="2"/>
              <a:buChar char="Ø"/>
            </a:pPr>
            <a:r>
              <a:rPr lang="fr-FR" sz="2000" dirty="0" smtClean="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L’amplification permettant d’exploiter de faibles signaux. </a:t>
            </a:r>
          </a:p>
          <a:p>
            <a:pPr marL="342900" indent="-342900">
              <a:buFont typeface="Wingdings" panose="05000000000000000000" pitchFamily="2" charset="2"/>
              <a:buChar char="Ø"/>
            </a:pPr>
            <a:r>
              <a:rPr lang="fr-FR" sz="2000" dirty="0" smtClean="0">
                <a:solidFill>
                  <a:srgbClr val="000000"/>
                </a:solidFill>
                <a:latin typeface="Times New Roman" panose="02020603050405020304" pitchFamily="18" charset="0"/>
              </a:rPr>
              <a:t>Production </a:t>
            </a:r>
            <a:r>
              <a:rPr lang="fr-FR" sz="2000" dirty="0">
                <a:solidFill>
                  <a:srgbClr val="000000"/>
                </a:solidFill>
                <a:latin typeface="Times New Roman" panose="02020603050405020304" pitchFamily="18" charset="0"/>
              </a:rPr>
              <a:t>de puissance pour transporter rapidement des signaux. </a:t>
            </a:r>
          </a:p>
        </p:txBody>
      </p:sp>
    </p:spTree>
    <p:extLst>
      <p:ext uri="{BB962C8B-B14F-4D97-AF65-F5344CB8AC3E}">
        <p14:creationId xmlns:p14="http://schemas.microsoft.com/office/powerpoint/2010/main" val="53340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317" y="762235"/>
            <a:ext cx="8503024" cy="1046440"/>
          </a:xfrm>
          <a:prstGeom prst="rect">
            <a:avLst/>
          </a:prstGeom>
        </p:spPr>
        <p:txBody>
          <a:bodyPr wrap="square">
            <a:spAutoFit/>
          </a:bodyPr>
          <a:lstStyle/>
          <a:p>
            <a:r>
              <a:rPr lang="fr-FR" sz="2200" dirty="0">
                <a:solidFill>
                  <a:srgbClr val="00B050"/>
                </a:solidFill>
                <a:latin typeface="Times New Roman" panose="02020603050405020304" pitchFamily="18" charset="0"/>
              </a:rPr>
              <a:t>5.2 Fonctions Logiques: </a:t>
            </a:r>
          </a:p>
          <a:p>
            <a:pPr marL="342900" indent="-342900">
              <a:buFont typeface="Wingdings" panose="05000000000000000000" pitchFamily="2" charset="2"/>
              <a:buChar char="Ø"/>
            </a:pPr>
            <a:r>
              <a:rPr lang="fr-FR" sz="2000" dirty="0" smtClean="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Circuits combinatoires à l’origine des blocs de calculs (numériques). </a:t>
            </a:r>
          </a:p>
          <a:p>
            <a:pPr marL="342900" indent="-342900">
              <a:buFont typeface="Wingdings" panose="05000000000000000000" pitchFamily="2" charset="2"/>
              <a:buChar char="Ø"/>
            </a:pPr>
            <a:r>
              <a:rPr lang="fr-FR" sz="2000" dirty="0" smtClean="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La mémorisation de données. </a:t>
            </a:r>
          </a:p>
        </p:txBody>
      </p:sp>
      <p:sp>
        <p:nvSpPr>
          <p:cNvPr id="3" name="Rectangle 2"/>
          <p:cNvSpPr/>
          <p:nvPr/>
        </p:nvSpPr>
        <p:spPr>
          <a:xfrm>
            <a:off x="681316" y="1808675"/>
            <a:ext cx="10775577" cy="1231106"/>
          </a:xfrm>
          <a:prstGeom prst="rect">
            <a:avLst/>
          </a:prstGeom>
        </p:spPr>
        <p:txBody>
          <a:bodyPr wrap="square">
            <a:spAutoFit/>
          </a:bodyPr>
          <a:lstStyle/>
          <a:p>
            <a:endParaRPr lang="fr-FR" sz="1200" dirty="0">
              <a:solidFill>
                <a:srgbClr val="000000"/>
              </a:solidFill>
              <a:latin typeface="Times New Roman" panose="02020603050405020304" pitchFamily="18" charset="0"/>
            </a:endParaRPr>
          </a:p>
          <a:p>
            <a:r>
              <a:rPr lang="fr-FR" sz="2200" b="1" dirty="0">
                <a:solidFill>
                  <a:srgbClr val="FF0000"/>
                </a:solidFill>
                <a:latin typeface="Times New Roman" panose="02020603050405020304" pitchFamily="18" charset="0"/>
              </a:rPr>
              <a:t>6 </a:t>
            </a:r>
            <a:r>
              <a:rPr lang="fr-FR" sz="2200" b="1" dirty="0" smtClean="0">
                <a:solidFill>
                  <a:srgbClr val="FF0000"/>
                </a:solidFill>
                <a:latin typeface="Times New Roman" panose="02020603050405020304" pitchFamily="18" charset="0"/>
              </a:rPr>
              <a:t>.Capteurs </a:t>
            </a:r>
            <a:r>
              <a:rPr lang="fr-FR" sz="2200" b="1" dirty="0">
                <a:solidFill>
                  <a:srgbClr val="FF0000"/>
                </a:solidFill>
                <a:latin typeface="Times New Roman" panose="02020603050405020304" pitchFamily="18" charset="0"/>
              </a:rPr>
              <a:t>Electroniques </a:t>
            </a:r>
          </a:p>
          <a:p>
            <a:r>
              <a:rPr lang="fr-FR" sz="2000" dirty="0">
                <a:solidFill>
                  <a:srgbClr val="000000"/>
                </a:solidFill>
                <a:latin typeface="Times New Roman" panose="02020603050405020304" pitchFamily="18" charset="0"/>
              </a:rPr>
              <a:t>Le capteur électronique est un dispositif qui permet de traduire un phénomène physique à une grandeur exploitable (souvent électrique) afin de le représenter. </a:t>
            </a:r>
          </a:p>
        </p:txBody>
      </p:sp>
      <p:pic>
        <p:nvPicPr>
          <p:cNvPr id="5" name="Image 4"/>
          <p:cNvPicPr>
            <a:picLocks noChangeAspect="1"/>
          </p:cNvPicPr>
          <p:nvPr/>
        </p:nvPicPr>
        <p:blipFill>
          <a:blip r:embed="rId2"/>
          <a:stretch>
            <a:fillRect/>
          </a:stretch>
        </p:blipFill>
        <p:spPr>
          <a:xfrm>
            <a:off x="963705" y="3039781"/>
            <a:ext cx="6677957" cy="1352739"/>
          </a:xfrm>
          <a:prstGeom prst="rect">
            <a:avLst/>
          </a:prstGeom>
        </p:spPr>
      </p:pic>
      <p:sp>
        <p:nvSpPr>
          <p:cNvPr id="6" name="Rectangle 5"/>
          <p:cNvSpPr/>
          <p:nvPr/>
        </p:nvSpPr>
        <p:spPr>
          <a:xfrm>
            <a:off x="681316" y="4523457"/>
            <a:ext cx="10775577" cy="1323439"/>
          </a:xfrm>
          <a:prstGeom prst="rect">
            <a:avLst/>
          </a:prstGeom>
        </p:spPr>
        <p:txBody>
          <a:bodyPr wrap="square">
            <a:spAutoFit/>
          </a:bodyPr>
          <a:lstStyle/>
          <a:p>
            <a:pPr algn="just"/>
            <a:r>
              <a:rPr lang="fr-FR" sz="2000" dirty="0">
                <a:solidFill>
                  <a:srgbClr val="000000"/>
                </a:solidFill>
                <a:latin typeface="Times New Roman" panose="02020603050405020304" pitchFamily="18" charset="0"/>
              </a:rPr>
              <a:t>Dans les systèmes automatisés séquentiels la partie commande traite des variables logiques ou numériques. L'information délivrée par un capteur pourra être logique (2 états), numérique (valeur discrète), analogique (dans ce cas il faudra adjoindre à la partie commande un module de conversion analogique numérique). </a:t>
            </a:r>
          </a:p>
        </p:txBody>
      </p:sp>
    </p:spTree>
    <p:extLst>
      <p:ext uri="{BB962C8B-B14F-4D97-AF65-F5344CB8AC3E}">
        <p14:creationId xmlns:p14="http://schemas.microsoft.com/office/powerpoint/2010/main" val="41448038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318</TotalTime>
  <Words>813</Words>
  <Application>Microsoft Office PowerPoint</Application>
  <PresentationFormat>Personnalisé</PresentationFormat>
  <Paragraphs>71</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Organique</vt:lpstr>
      <vt:lpstr>Chapitre1: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Chapitre1:</dc:title>
  <dc:creator>ASUS</dc:creator>
  <cp:lastModifiedBy>tayeb lantri</cp:lastModifiedBy>
  <cp:revision>9</cp:revision>
  <dcterms:created xsi:type="dcterms:W3CDTF">2021-01-03T16:29:31Z</dcterms:created>
  <dcterms:modified xsi:type="dcterms:W3CDTF">2021-10-23T18:01:13Z</dcterms:modified>
</cp:coreProperties>
</file>