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4" d="100"/>
          <a:sy n="94" d="100"/>
        </p:scale>
        <p:origin x="-38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smtClean="0"/>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5F11D502-990F-46F7-9901-26B31881D7FF}" type="datetimeFigureOut">
              <a:rPr lang="fr-FR" smtClean="0"/>
              <a:t>23/10/2021</a:t>
            </a:fld>
            <a:endParaRPr lang="fr-FR"/>
          </a:p>
        </p:txBody>
      </p:sp>
      <p:sp>
        <p:nvSpPr>
          <p:cNvPr id="5" name="Footer Placeholder 4"/>
          <p:cNvSpPr>
            <a:spLocks noGrp="1"/>
          </p:cNvSpPr>
          <p:nvPr>
            <p:ph type="ftr" sz="quarter" idx="11"/>
          </p:nvPr>
        </p:nvSpPr>
        <p:spPr>
          <a:xfrm>
            <a:off x="2416500" y="329307"/>
            <a:ext cx="4973915" cy="309201"/>
          </a:xfrm>
        </p:spPr>
        <p:txBody>
          <a:bodyPr/>
          <a:lstStyle/>
          <a:p>
            <a:endParaRPr lang="fr-FR"/>
          </a:p>
        </p:txBody>
      </p:sp>
      <p:sp>
        <p:nvSpPr>
          <p:cNvPr id="6" name="Slide Number Placeholder 5"/>
          <p:cNvSpPr>
            <a:spLocks noGrp="1"/>
          </p:cNvSpPr>
          <p:nvPr>
            <p:ph type="sldNum" sz="quarter" idx="12"/>
          </p:nvPr>
        </p:nvSpPr>
        <p:spPr>
          <a:xfrm>
            <a:off x="1437664" y="798973"/>
            <a:ext cx="811019" cy="503578"/>
          </a:xfrm>
        </p:spPr>
        <p:txBody>
          <a:bodyPr/>
          <a:lstStyle/>
          <a:p>
            <a:fld id="{47894B9F-D3B9-458D-A797-BA7832EE20FC}" type="slidenum">
              <a:rPr lang="fr-FR" smtClean="0"/>
              <a:t>‹N°›</a:t>
            </a:fld>
            <a:endParaRPr lang="fr-F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198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F11D502-990F-46F7-9901-26B31881D7FF}"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894B9F-D3B9-458D-A797-BA7832EE20FC}" type="slidenum">
              <a:rPr lang="fr-FR" smtClean="0"/>
              <a:t>‹N°›</a:t>
            </a:fld>
            <a:endParaRPr lang="fr-F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291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F11D502-990F-46F7-9901-26B31881D7FF}"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894B9F-D3B9-458D-A797-BA7832EE20FC}" type="slidenum">
              <a:rPr lang="fr-FR" smtClean="0"/>
              <a:t>‹N°›</a:t>
            </a:fld>
            <a:endParaRPr lang="fr-F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114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F11D502-990F-46F7-9901-26B31881D7FF}"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894B9F-D3B9-458D-A797-BA7832EE20FC}" type="slidenum">
              <a:rPr lang="fr-FR" smtClean="0"/>
              <a:t>‹N°›</a:t>
            </a:fld>
            <a:endParaRPr lang="fr-F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791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smtClean="0"/>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F11D502-990F-46F7-9901-26B31881D7FF}" type="datetimeFigureOut">
              <a:rPr lang="fr-FR" smtClean="0"/>
              <a:t>23/10/2021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894B9F-D3B9-458D-A797-BA7832EE20FC}" type="slidenum">
              <a:rPr lang="fr-FR" smtClean="0"/>
              <a:t>‹N°›</a:t>
            </a:fld>
            <a:endParaRPr lang="fr-F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896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F11D502-990F-46F7-9901-26B31881D7FF}" type="datetimeFigureOut">
              <a:rPr lang="fr-FR" smtClean="0"/>
              <a:t>23/10/2021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7894B9F-D3B9-458D-A797-BA7832EE20FC}" type="slidenum">
              <a:rPr lang="fr-FR" smtClean="0"/>
              <a:t>‹N°›</a:t>
            </a:fld>
            <a:endParaRPr lang="fr-F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863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F11D502-990F-46F7-9901-26B31881D7FF}" type="datetimeFigureOut">
              <a:rPr lang="fr-FR" smtClean="0"/>
              <a:t>23/10/2021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7894B9F-D3B9-458D-A797-BA7832EE20FC}" type="slidenum">
              <a:rPr lang="fr-FR" smtClean="0"/>
              <a:t>‹N°›</a:t>
            </a:fld>
            <a:endParaRPr lang="fr-F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48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F11D502-990F-46F7-9901-26B31881D7FF}" type="datetimeFigureOut">
              <a:rPr lang="fr-FR" smtClean="0"/>
              <a:t>23/10/2021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7894B9F-D3B9-458D-A797-BA7832EE20FC}" type="slidenum">
              <a:rPr lang="fr-FR" smtClean="0"/>
              <a:t>‹N°›</a:t>
            </a:fld>
            <a:endParaRPr lang="fr-F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628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1D502-990F-46F7-9901-26B31881D7FF}" type="datetimeFigureOut">
              <a:rPr lang="fr-FR" smtClean="0"/>
              <a:t>23/10/2021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7894B9F-D3B9-458D-A797-BA7832EE20FC}" type="slidenum">
              <a:rPr lang="fr-FR" smtClean="0"/>
              <a:t>‹N°›</a:t>
            </a:fld>
            <a:endParaRPr lang="fr-FR"/>
          </a:p>
        </p:txBody>
      </p:sp>
    </p:spTree>
    <p:extLst>
      <p:ext uri="{BB962C8B-B14F-4D97-AF65-F5344CB8AC3E}">
        <p14:creationId xmlns:p14="http://schemas.microsoft.com/office/powerpoint/2010/main" val="33527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smtClean="0"/>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F11D502-990F-46F7-9901-26B31881D7FF}" type="datetimeFigureOut">
              <a:rPr lang="fr-FR" smtClean="0"/>
              <a:t>23/10/2021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7894B9F-D3B9-458D-A797-BA7832EE20FC}" type="slidenum">
              <a:rPr lang="fr-FR" smtClean="0"/>
              <a:t>‹N°›</a:t>
            </a:fld>
            <a:endParaRPr lang="fr-F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759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F11D502-990F-46F7-9901-26B31881D7FF}" type="datetimeFigureOut">
              <a:rPr lang="fr-FR" smtClean="0"/>
              <a:t>23/10/2021</a:t>
            </a:fld>
            <a:endParaRPr lang="fr-FR"/>
          </a:p>
        </p:txBody>
      </p:sp>
      <p:sp>
        <p:nvSpPr>
          <p:cNvPr id="6" name="Footer Placeholder 5"/>
          <p:cNvSpPr>
            <a:spLocks noGrp="1"/>
          </p:cNvSpPr>
          <p:nvPr>
            <p:ph type="ftr" sz="quarter" idx="11"/>
          </p:nvPr>
        </p:nvSpPr>
        <p:spPr>
          <a:xfrm>
            <a:off x="1447382" y="318640"/>
            <a:ext cx="5541004" cy="320931"/>
          </a:xfrm>
        </p:spPr>
        <p:txBody>
          <a:bodyPr/>
          <a:lstStyle/>
          <a:p>
            <a:endParaRPr lang="fr-FR"/>
          </a:p>
        </p:txBody>
      </p:sp>
      <p:sp>
        <p:nvSpPr>
          <p:cNvPr id="7" name="Slide Number Placeholder 6"/>
          <p:cNvSpPr>
            <a:spLocks noGrp="1"/>
          </p:cNvSpPr>
          <p:nvPr>
            <p:ph type="sldNum" sz="quarter" idx="12"/>
          </p:nvPr>
        </p:nvSpPr>
        <p:spPr/>
        <p:txBody>
          <a:bodyPr/>
          <a:lstStyle/>
          <a:p>
            <a:fld id="{47894B9F-D3B9-458D-A797-BA7832EE20FC}" type="slidenum">
              <a:rPr lang="fr-FR" smtClean="0"/>
              <a:t>‹N°›</a:t>
            </a:fld>
            <a:endParaRPr lang="fr-F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419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F11D502-990F-46F7-9901-26B31881D7FF}" type="datetimeFigureOut">
              <a:rPr lang="fr-FR" smtClean="0"/>
              <a:t>23/10/2021</a:t>
            </a:fld>
            <a:endParaRPr lang="fr-F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7894B9F-D3B9-458D-A797-BA7832EE20FC}" type="slidenum">
              <a:rPr lang="fr-FR" smtClean="0"/>
              <a:t>‹N°›</a:t>
            </a:fld>
            <a:endParaRPr lang="fr-F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997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Chapitre 1:</a:t>
            </a:r>
            <a:endParaRPr lang="fr-FR" dirty="0"/>
          </a:p>
        </p:txBody>
      </p:sp>
      <p:sp>
        <p:nvSpPr>
          <p:cNvPr id="3" name="Sous-titre 2"/>
          <p:cNvSpPr>
            <a:spLocks noGrp="1"/>
          </p:cNvSpPr>
          <p:nvPr>
            <p:ph type="subTitle" idx="1"/>
          </p:nvPr>
        </p:nvSpPr>
        <p:spPr/>
        <p:txBody>
          <a:bodyPr>
            <a:normAutofit fontScale="70000" lnSpcReduction="20000"/>
          </a:bodyPr>
          <a:lstStyle/>
          <a:p>
            <a:pPr lvl="0" algn="ctr">
              <a:lnSpc>
                <a:spcPct val="100000"/>
              </a:lnSpc>
              <a:spcBef>
                <a:spcPts val="0"/>
              </a:spcBef>
              <a:buClr>
                <a:prstClr val="black">
                  <a:lumMod val="85000"/>
                  <a:lumOff val="15000"/>
                </a:prstClr>
              </a:buClr>
              <a:buSzTx/>
            </a:pPr>
            <a:r>
              <a:rPr lang="fr-FR" sz="5400" b="1" cap="none" spc="80" dirty="0">
                <a:solidFill>
                  <a:srgbClr val="FF0000"/>
                </a:solidFill>
                <a:latin typeface="Times New Roman" panose="02020603050405020304" pitchFamily="18" charset="0"/>
                <a:cs typeface="Times New Roman" panose="02020603050405020304" pitchFamily="18" charset="0"/>
              </a:rPr>
              <a:t>L</a:t>
            </a:r>
            <a:r>
              <a:rPr lang="fr-FR" sz="5400" b="1" cap="none" spc="80" dirty="0">
                <a:solidFill>
                  <a:prstClr val="black"/>
                </a:solidFill>
                <a:latin typeface="Times New Roman" panose="02020603050405020304" pitchFamily="18" charset="0"/>
                <a:cs typeface="Times New Roman" panose="02020603050405020304" pitchFamily="18" charset="0"/>
              </a:rPr>
              <a:t>a </a:t>
            </a:r>
            <a:r>
              <a:rPr lang="fr-FR" sz="5400" b="1" cap="none" spc="80" dirty="0">
                <a:solidFill>
                  <a:srgbClr val="FF0000"/>
                </a:solidFill>
                <a:latin typeface="Times New Roman" panose="02020603050405020304" pitchFamily="18" charset="0"/>
                <a:cs typeface="Times New Roman" panose="02020603050405020304" pitchFamily="18" charset="0"/>
              </a:rPr>
              <a:t>f</a:t>
            </a:r>
            <a:r>
              <a:rPr lang="fr-FR" sz="5400" b="1" cap="none" spc="80" dirty="0">
                <a:solidFill>
                  <a:prstClr val="black"/>
                </a:solidFill>
                <a:latin typeface="Times New Roman" panose="02020603050405020304" pitchFamily="18" charset="0"/>
                <a:cs typeface="Times New Roman" panose="02020603050405020304" pitchFamily="18" charset="0"/>
              </a:rPr>
              <a:t>ami</a:t>
            </a:r>
            <a:r>
              <a:rPr lang="fr-FR" sz="5400" b="1" cap="none" spc="80" dirty="0">
                <a:solidFill>
                  <a:srgbClr val="FF0000"/>
                </a:solidFill>
                <a:latin typeface="Times New Roman" panose="02020603050405020304" pitchFamily="18" charset="0"/>
                <a:cs typeface="Times New Roman" panose="02020603050405020304" pitchFamily="18" charset="0"/>
              </a:rPr>
              <a:t>l</a:t>
            </a:r>
            <a:r>
              <a:rPr lang="fr-FR" sz="5400" b="1" cap="none" spc="80" dirty="0">
                <a:solidFill>
                  <a:prstClr val="black"/>
                </a:solidFill>
                <a:latin typeface="Times New Roman" panose="02020603050405020304" pitchFamily="18" charset="0"/>
                <a:cs typeface="Times New Roman" panose="02020603050405020304" pitchFamily="18" charset="0"/>
              </a:rPr>
              <a:t>le </a:t>
            </a:r>
            <a:r>
              <a:rPr lang="fr-FR" sz="5400" b="1" cap="none" spc="80" dirty="0">
                <a:solidFill>
                  <a:srgbClr val="FF0000"/>
                </a:solidFill>
                <a:latin typeface="Times New Roman" panose="02020603050405020304" pitchFamily="18" charset="0"/>
                <a:cs typeface="Times New Roman" panose="02020603050405020304" pitchFamily="18" charset="0"/>
              </a:rPr>
              <a:t>G</a:t>
            </a:r>
            <a:r>
              <a:rPr lang="fr-FR" sz="5400" b="1" cap="none" spc="80" dirty="0">
                <a:solidFill>
                  <a:prstClr val="black"/>
                </a:solidFill>
                <a:latin typeface="Times New Roman" panose="02020603050405020304" pitchFamily="18" charset="0"/>
                <a:cs typeface="Times New Roman" panose="02020603050405020304" pitchFamily="18" charset="0"/>
              </a:rPr>
              <a:t>én</a:t>
            </a:r>
            <a:r>
              <a:rPr lang="fr-FR" sz="5400" b="1" cap="none" spc="80" dirty="0">
                <a:solidFill>
                  <a:srgbClr val="FF0000"/>
                </a:solidFill>
                <a:latin typeface="Times New Roman" panose="02020603050405020304" pitchFamily="18" charset="0"/>
                <a:cs typeface="Times New Roman" panose="02020603050405020304" pitchFamily="18" charset="0"/>
              </a:rPr>
              <a:t>i</a:t>
            </a:r>
            <a:r>
              <a:rPr lang="fr-FR" sz="5400" b="1" cap="none" spc="80" dirty="0">
                <a:solidFill>
                  <a:prstClr val="black"/>
                </a:solidFill>
                <a:latin typeface="Times New Roman" panose="02020603050405020304" pitchFamily="18" charset="0"/>
                <a:cs typeface="Times New Roman" panose="02020603050405020304" pitchFamily="18" charset="0"/>
              </a:rPr>
              <a:t>e </a:t>
            </a:r>
            <a:r>
              <a:rPr lang="fr-FR" sz="5400" b="1" cap="none" spc="80" dirty="0">
                <a:solidFill>
                  <a:srgbClr val="FF0000"/>
                </a:solidFill>
                <a:latin typeface="Times New Roman" panose="02020603050405020304" pitchFamily="18" charset="0"/>
                <a:cs typeface="Times New Roman" panose="02020603050405020304" pitchFamily="18" charset="0"/>
              </a:rPr>
              <a:t>E</a:t>
            </a:r>
            <a:r>
              <a:rPr lang="fr-FR" sz="5400" b="1" cap="none" spc="80" dirty="0">
                <a:solidFill>
                  <a:prstClr val="black"/>
                </a:solidFill>
                <a:latin typeface="Times New Roman" panose="02020603050405020304" pitchFamily="18" charset="0"/>
                <a:cs typeface="Times New Roman" panose="02020603050405020304" pitchFamily="18" charset="0"/>
              </a:rPr>
              <a:t>le</a:t>
            </a:r>
            <a:r>
              <a:rPr lang="fr-FR" sz="5400" b="1" cap="none" spc="80" dirty="0">
                <a:solidFill>
                  <a:srgbClr val="FF0000"/>
                </a:solidFill>
                <a:latin typeface="Times New Roman" panose="02020603050405020304" pitchFamily="18" charset="0"/>
                <a:cs typeface="Times New Roman" panose="02020603050405020304" pitchFamily="18" charset="0"/>
              </a:rPr>
              <a:t>c</a:t>
            </a:r>
            <a:r>
              <a:rPr lang="fr-FR" sz="5400" b="1" cap="none" spc="80" dirty="0">
                <a:solidFill>
                  <a:prstClr val="black"/>
                </a:solidFill>
                <a:latin typeface="Times New Roman" panose="02020603050405020304" pitchFamily="18" charset="0"/>
                <a:cs typeface="Times New Roman" panose="02020603050405020304" pitchFamily="18" charset="0"/>
              </a:rPr>
              <a:t>tr</a:t>
            </a:r>
            <a:r>
              <a:rPr lang="fr-FR" sz="5400" b="1" cap="none" spc="80" dirty="0">
                <a:solidFill>
                  <a:srgbClr val="FF0000"/>
                </a:solidFill>
                <a:latin typeface="Times New Roman" panose="02020603050405020304" pitchFamily="18" charset="0"/>
                <a:cs typeface="Times New Roman" panose="02020603050405020304" pitchFamily="18" charset="0"/>
              </a:rPr>
              <a:t>i</a:t>
            </a:r>
            <a:r>
              <a:rPr lang="fr-FR" sz="5400" b="1" cap="none" spc="80" dirty="0">
                <a:solidFill>
                  <a:prstClr val="black"/>
                </a:solidFill>
                <a:latin typeface="Times New Roman" panose="02020603050405020304" pitchFamily="18" charset="0"/>
                <a:cs typeface="Times New Roman" panose="02020603050405020304" pitchFamily="18" charset="0"/>
              </a:rPr>
              <a:t>qu</a:t>
            </a:r>
            <a:r>
              <a:rPr lang="fr-FR" sz="5400" b="1" cap="none" spc="80" dirty="0">
                <a:solidFill>
                  <a:srgbClr val="FF0000"/>
                </a:solidFill>
                <a:latin typeface="Times New Roman" panose="02020603050405020304" pitchFamily="18" charset="0"/>
                <a:cs typeface="Times New Roman" panose="02020603050405020304" pitchFamily="18" charset="0"/>
              </a:rPr>
              <a:t>e(Partie </a:t>
            </a:r>
            <a:r>
              <a:rPr lang="fr-FR" sz="5400" b="1" cap="none" spc="80" dirty="0" smtClean="0">
                <a:solidFill>
                  <a:srgbClr val="FF0000"/>
                </a:solidFill>
                <a:latin typeface="Times New Roman" panose="02020603050405020304" pitchFamily="18" charset="0"/>
                <a:cs typeface="Times New Roman" panose="02020603050405020304" pitchFamily="18" charset="0"/>
              </a:rPr>
              <a:t>4)</a:t>
            </a:r>
            <a:endParaRPr lang="fr-FR" sz="5400" b="1" cap="none" spc="80" dirty="0">
              <a:solidFill>
                <a:srgbClr val="FF0000"/>
              </a:solidFill>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960665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691" y="139611"/>
            <a:ext cx="6096000" cy="3539430"/>
          </a:xfrm>
          <a:prstGeom prst="rect">
            <a:avLst/>
          </a:prstGeom>
        </p:spPr>
        <p:txBody>
          <a:bodyPr>
            <a:spAutoFit/>
          </a:bodyPr>
          <a:lstStyle/>
          <a:p>
            <a:r>
              <a:rPr lang="fr-FR" sz="2400" b="1" i="1" u="sng" dirty="0">
                <a:solidFill>
                  <a:srgbClr val="000000"/>
                </a:solidFill>
                <a:latin typeface="Times New Roman" panose="02020603050405020304" pitchFamily="18" charset="0"/>
              </a:rPr>
              <a:t>PARTIE </a:t>
            </a:r>
            <a:r>
              <a:rPr lang="fr-FR" sz="2400" b="1" i="1" u="sng" dirty="0" smtClean="0">
                <a:solidFill>
                  <a:srgbClr val="000000"/>
                </a:solidFill>
                <a:latin typeface="Times New Roman" panose="02020603050405020304" pitchFamily="18" charset="0"/>
              </a:rPr>
              <a:t>4:</a:t>
            </a:r>
            <a:r>
              <a:rPr lang="fr-FR" sz="2400" b="1" i="1" dirty="0" smtClean="0">
                <a:solidFill>
                  <a:srgbClr val="000000"/>
                </a:solidFill>
                <a:latin typeface="Times New Roman" panose="02020603050405020304" pitchFamily="18" charset="0"/>
              </a:rPr>
              <a:t> </a:t>
            </a:r>
            <a:r>
              <a:rPr lang="fr-FR" sz="2400" b="1" i="1" dirty="0">
                <a:solidFill>
                  <a:srgbClr val="FF0000"/>
                </a:solidFill>
                <a:latin typeface="Times New Roman" panose="02020603050405020304" pitchFamily="18" charset="0"/>
              </a:rPr>
              <a:t>Automatique </a:t>
            </a:r>
            <a:endParaRPr lang="fr-FR" sz="2400" dirty="0">
              <a:solidFill>
                <a:srgbClr val="FF0000"/>
              </a:solidFill>
              <a:latin typeface="Times New Roman" panose="02020603050405020304" pitchFamily="18" charset="0"/>
            </a:endParaRPr>
          </a:p>
          <a:p>
            <a:r>
              <a:rPr lang="fr-FR" sz="2200" dirty="0">
                <a:solidFill>
                  <a:srgbClr val="000000"/>
                </a:solidFill>
                <a:latin typeface="Times New Roman" panose="02020603050405020304" pitchFamily="18" charset="0"/>
              </a:rPr>
              <a:t>1.</a:t>
            </a:r>
            <a:r>
              <a:rPr lang="fr-FR" sz="2400" dirty="0">
                <a:solidFill>
                  <a:srgbClr val="000000"/>
                </a:solidFill>
                <a:latin typeface="Times New Roman" panose="02020603050405020304" pitchFamily="18" charset="0"/>
              </a:rPr>
              <a:t> </a:t>
            </a:r>
            <a:r>
              <a:rPr lang="fr-FR" sz="2200" dirty="0" smtClean="0">
                <a:solidFill>
                  <a:srgbClr val="000000"/>
                </a:solidFill>
                <a:latin typeface="Times New Roman" panose="02020603050405020304" pitchFamily="18" charset="0"/>
              </a:rPr>
              <a:t>Définitions</a:t>
            </a:r>
            <a:endParaRPr lang="fr-FR" sz="2200" dirty="0">
              <a:solidFill>
                <a:srgbClr val="000000"/>
              </a:solidFill>
              <a:latin typeface="Times New Roman" panose="02020603050405020304" pitchFamily="18" charset="0"/>
            </a:endParaRPr>
          </a:p>
          <a:p>
            <a:r>
              <a:rPr lang="fr-FR" sz="2200" dirty="0">
                <a:solidFill>
                  <a:srgbClr val="000000"/>
                </a:solidFill>
                <a:latin typeface="Times New Roman" panose="02020603050405020304" pitchFamily="18" charset="0"/>
              </a:rPr>
              <a:t>2. </a:t>
            </a:r>
            <a:r>
              <a:rPr lang="fr-FR" sz="2200" dirty="0" smtClean="0">
                <a:solidFill>
                  <a:srgbClr val="000000"/>
                </a:solidFill>
                <a:latin typeface="Times New Roman" panose="02020603050405020304" pitchFamily="18" charset="0"/>
              </a:rPr>
              <a:t>Automatisation</a:t>
            </a:r>
            <a:endParaRPr lang="fr-FR" sz="2200" dirty="0">
              <a:solidFill>
                <a:srgbClr val="000000"/>
              </a:solidFill>
              <a:latin typeface="Times New Roman" panose="02020603050405020304" pitchFamily="18" charset="0"/>
            </a:endParaRPr>
          </a:p>
          <a:p>
            <a:r>
              <a:rPr lang="fr-FR" sz="2200" dirty="0">
                <a:solidFill>
                  <a:srgbClr val="000000"/>
                </a:solidFill>
                <a:latin typeface="Times New Roman" panose="02020603050405020304" pitchFamily="18" charset="0"/>
              </a:rPr>
              <a:t>2.1. La régulation </a:t>
            </a:r>
            <a:r>
              <a:rPr lang="fr-FR" sz="2200" dirty="0" smtClean="0">
                <a:solidFill>
                  <a:srgbClr val="000000"/>
                </a:solidFill>
                <a:latin typeface="Times New Roman" panose="02020603050405020304" pitchFamily="18" charset="0"/>
              </a:rPr>
              <a:t>automatique</a:t>
            </a:r>
            <a:endParaRPr lang="fr-FR" sz="2200" dirty="0">
              <a:solidFill>
                <a:srgbClr val="000000"/>
              </a:solidFill>
              <a:latin typeface="Times New Roman" panose="02020603050405020304" pitchFamily="18" charset="0"/>
            </a:endParaRPr>
          </a:p>
          <a:p>
            <a:r>
              <a:rPr lang="fr-FR" sz="2200" dirty="0">
                <a:solidFill>
                  <a:srgbClr val="000000"/>
                </a:solidFill>
                <a:latin typeface="Times New Roman" panose="02020603050405020304" pitchFamily="18" charset="0"/>
              </a:rPr>
              <a:t>2.2 Systèmes </a:t>
            </a:r>
            <a:endParaRPr lang="fr-FR" sz="2200" dirty="0" smtClean="0">
              <a:solidFill>
                <a:srgbClr val="000000"/>
              </a:solidFill>
              <a:latin typeface="Times New Roman" panose="02020603050405020304" pitchFamily="18" charset="0"/>
            </a:endParaRPr>
          </a:p>
          <a:p>
            <a:r>
              <a:rPr lang="fr-FR" sz="2200" dirty="0" smtClean="0">
                <a:solidFill>
                  <a:srgbClr val="000000"/>
                </a:solidFill>
                <a:latin typeface="Times New Roman" panose="02020603050405020304" pitchFamily="18" charset="0"/>
              </a:rPr>
              <a:t>3</a:t>
            </a:r>
            <a:r>
              <a:rPr lang="fr-FR" sz="2200" dirty="0">
                <a:solidFill>
                  <a:srgbClr val="000000"/>
                </a:solidFill>
                <a:latin typeface="Times New Roman" panose="02020603050405020304" pitchFamily="18" charset="0"/>
              </a:rPr>
              <a:t>. Le système </a:t>
            </a:r>
            <a:r>
              <a:rPr lang="fr-FR" sz="2200" dirty="0" smtClean="0">
                <a:solidFill>
                  <a:srgbClr val="000000"/>
                </a:solidFill>
                <a:latin typeface="Times New Roman" panose="02020603050405020304" pitchFamily="18" charset="0"/>
              </a:rPr>
              <a:t>automatisé</a:t>
            </a:r>
            <a:endParaRPr lang="fr-FR" sz="2200" dirty="0">
              <a:solidFill>
                <a:srgbClr val="000000"/>
              </a:solidFill>
              <a:latin typeface="Times New Roman" panose="02020603050405020304" pitchFamily="18" charset="0"/>
            </a:endParaRPr>
          </a:p>
          <a:p>
            <a:r>
              <a:rPr lang="fr-FR" sz="2200" dirty="0" smtClean="0">
                <a:solidFill>
                  <a:srgbClr val="000000"/>
                </a:solidFill>
                <a:latin typeface="Times New Roman" panose="02020603050405020304" pitchFamily="18" charset="0"/>
              </a:rPr>
              <a:t>3.1</a:t>
            </a:r>
            <a:r>
              <a:rPr lang="fr-FR" sz="2200" dirty="0">
                <a:solidFill>
                  <a:srgbClr val="000000"/>
                </a:solidFill>
                <a:latin typeface="Times New Roman" panose="02020603050405020304" pitchFamily="18" charset="0"/>
              </a:rPr>
              <a:t>. Partie Opérative </a:t>
            </a:r>
            <a:endParaRPr lang="fr-FR" sz="2200" dirty="0" smtClean="0">
              <a:solidFill>
                <a:srgbClr val="000000"/>
              </a:solidFill>
              <a:latin typeface="Times New Roman" panose="02020603050405020304" pitchFamily="18" charset="0"/>
            </a:endParaRPr>
          </a:p>
          <a:p>
            <a:r>
              <a:rPr lang="fr-FR" sz="2200" dirty="0" smtClean="0">
                <a:solidFill>
                  <a:srgbClr val="000000"/>
                </a:solidFill>
                <a:latin typeface="Times New Roman" panose="02020603050405020304" pitchFamily="18" charset="0"/>
              </a:rPr>
              <a:t>3.2</a:t>
            </a:r>
            <a:r>
              <a:rPr lang="fr-FR" sz="2200" dirty="0">
                <a:solidFill>
                  <a:srgbClr val="000000"/>
                </a:solidFill>
                <a:latin typeface="Times New Roman" panose="02020603050405020304" pitchFamily="18" charset="0"/>
              </a:rPr>
              <a:t>. Partie </a:t>
            </a:r>
            <a:r>
              <a:rPr lang="fr-FR" sz="2200" dirty="0" smtClean="0">
                <a:solidFill>
                  <a:srgbClr val="000000"/>
                </a:solidFill>
                <a:latin typeface="Times New Roman" panose="02020603050405020304" pitchFamily="18" charset="0"/>
              </a:rPr>
              <a:t>Commande</a:t>
            </a:r>
          </a:p>
          <a:p>
            <a:endParaRPr lang="fr-FR" sz="2200" dirty="0">
              <a:solidFill>
                <a:srgbClr val="000000"/>
              </a:solidFill>
              <a:latin typeface="Times New Roman" panose="02020603050405020304" pitchFamily="18" charset="0"/>
            </a:endParaRPr>
          </a:p>
          <a:p>
            <a:r>
              <a:rPr lang="fr-FR" sz="2400" b="1" i="1" u="sng" dirty="0">
                <a:solidFill>
                  <a:srgbClr val="000000"/>
                </a:solidFill>
                <a:latin typeface="Times New Roman" panose="02020603050405020304" pitchFamily="18" charset="0"/>
              </a:rPr>
              <a:t>PARTIE </a:t>
            </a:r>
            <a:r>
              <a:rPr lang="fr-FR" sz="2400" b="1" i="1" u="sng" dirty="0" smtClean="0">
                <a:solidFill>
                  <a:srgbClr val="000000"/>
                </a:solidFill>
                <a:latin typeface="Times New Roman" panose="02020603050405020304" pitchFamily="18" charset="0"/>
              </a:rPr>
              <a:t>5 </a:t>
            </a:r>
            <a:r>
              <a:rPr lang="fr-FR" sz="2400" b="1" i="1" dirty="0">
                <a:solidFill>
                  <a:srgbClr val="000000"/>
                </a:solidFill>
                <a:latin typeface="Times New Roman" panose="02020603050405020304" pitchFamily="18" charset="0"/>
              </a:rPr>
              <a:t>: </a:t>
            </a:r>
            <a:r>
              <a:rPr lang="fr-FR" sz="2400" b="1" i="1" dirty="0">
                <a:solidFill>
                  <a:srgbClr val="FF0000"/>
                </a:solidFill>
                <a:latin typeface="Times New Roman" panose="02020603050405020304" pitchFamily="18" charset="0"/>
              </a:rPr>
              <a:t>Télécommunication</a:t>
            </a:r>
          </a:p>
        </p:txBody>
      </p:sp>
    </p:spTree>
    <p:extLst>
      <p:ext uri="{BB962C8B-B14F-4D97-AF65-F5344CB8AC3E}">
        <p14:creationId xmlns:p14="http://schemas.microsoft.com/office/powerpoint/2010/main" val="133415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2" y="185572"/>
            <a:ext cx="11748655" cy="6032421"/>
          </a:xfrm>
          <a:prstGeom prst="rect">
            <a:avLst/>
          </a:prstGeom>
        </p:spPr>
        <p:txBody>
          <a:bodyPr wrap="square">
            <a:spAutoFit/>
          </a:bodyPr>
          <a:lstStyle/>
          <a:p>
            <a:endParaRPr lang="fr-FR" sz="1200" dirty="0">
              <a:solidFill>
                <a:srgbClr val="000000"/>
              </a:solidFill>
              <a:latin typeface="Times New Roman" panose="02020603050405020304" pitchFamily="18" charset="0"/>
            </a:endParaRPr>
          </a:p>
          <a:p>
            <a:pPr marL="457200" indent="-457200">
              <a:buAutoNum type="arabicPeriod"/>
            </a:pPr>
            <a:r>
              <a:rPr lang="fr-FR" sz="2200" b="1" dirty="0" smtClean="0">
                <a:solidFill>
                  <a:srgbClr val="FF0000"/>
                </a:solidFill>
                <a:latin typeface="Times New Roman" panose="02020603050405020304" pitchFamily="18" charset="0"/>
              </a:rPr>
              <a:t>Définitions :</a:t>
            </a:r>
          </a:p>
          <a:p>
            <a:pPr algn="just"/>
            <a:r>
              <a:rPr lang="fr-FR" sz="2200" b="1" dirty="0" smtClean="0">
                <a:solidFill>
                  <a:srgbClr val="FF0000"/>
                </a:solidFill>
                <a:latin typeface="Times New Roman" panose="02020603050405020304" pitchFamily="18" charset="0"/>
              </a:rPr>
              <a:t> </a:t>
            </a:r>
            <a:r>
              <a:rPr lang="fr-FR" sz="2200" b="1" i="1" dirty="0">
                <a:solidFill>
                  <a:srgbClr val="000000"/>
                </a:solidFill>
                <a:latin typeface="Times New Roman" panose="02020603050405020304" pitchFamily="18" charset="0"/>
              </a:rPr>
              <a:t>Un système automatisé : </a:t>
            </a:r>
            <a:r>
              <a:rPr lang="fr-FR" sz="2200" dirty="0">
                <a:solidFill>
                  <a:srgbClr val="000000"/>
                </a:solidFill>
                <a:latin typeface="Times New Roman" panose="02020603050405020304" pitchFamily="18" charset="0"/>
              </a:rPr>
              <a:t>Un système est dit automatiser s’il exécute toujours le même cycle de travail pour lequel il a été programmé. (la partie opérative est mécanisée et la partie commande est assurée par un automate). </a:t>
            </a:r>
            <a:endParaRPr lang="fr-FR" sz="2200" dirty="0" smtClean="0">
              <a:solidFill>
                <a:srgbClr val="000000"/>
              </a:solidFill>
              <a:latin typeface="Times New Roman" panose="02020603050405020304" pitchFamily="18" charset="0"/>
            </a:endParaRPr>
          </a:p>
          <a:p>
            <a:pPr algn="just"/>
            <a:r>
              <a:rPr lang="fr-FR" sz="2200" b="1" i="1" dirty="0">
                <a:solidFill>
                  <a:srgbClr val="000000"/>
                </a:solidFill>
                <a:latin typeface="Times New Roman" panose="02020603050405020304" pitchFamily="18" charset="0"/>
              </a:rPr>
              <a:t>Automatisation :</a:t>
            </a:r>
          </a:p>
          <a:p>
            <a:pPr algn="just"/>
            <a:r>
              <a:rPr lang="fr-FR" sz="2200" dirty="0">
                <a:solidFill>
                  <a:srgbClr val="000000"/>
                </a:solidFill>
                <a:latin typeface="Times New Roman" panose="02020603050405020304" pitchFamily="18" charset="0"/>
              </a:rPr>
              <a:t>Ensemble des procédés visant à réduire ou à supprimer l’intervention humaine dans les</a:t>
            </a:r>
          </a:p>
          <a:p>
            <a:pPr algn="just"/>
            <a:r>
              <a:rPr lang="fr-FR" sz="2200" dirty="0">
                <a:solidFill>
                  <a:srgbClr val="000000"/>
                </a:solidFill>
                <a:latin typeface="Times New Roman" panose="02020603050405020304" pitchFamily="18" charset="0"/>
              </a:rPr>
              <a:t>processus de </a:t>
            </a:r>
            <a:r>
              <a:rPr lang="fr-FR" sz="2200" dirty="0" smtClean="0">
                <a:solidFill>
                  <a:srgbClr val="000000"/>
                </a:solidFill>
                <a:latin typeface="Times New Roman" panose="02020603050405020304" pitchFamily="18" charset="0"/>
              </a:rPr>
              <a:t>production</a:t>
            </a:r>
          </a:p>
          <a:p>
            <a:r>
              <a:rPr lang="fr-FR" sz="2200" b="1" dirty="0" smtClean="0">
                <a:solidFill>
                  <a:srgbClr val="FF0000"/>
                </a:solidFill>
                <a:latin typeface="Times New Roman" panose="02020603050405020304" pitchFamily="18" charset="0"/>
              </a:rPr>
              <a:t>2. </a:t>
            </a:r>
            <a:r>
              <a:rPr lang="fr-FR" sz="2200" b="1" dirty="0">
                <a:solidFill>
                  <a:srgbClr val="FF0000"/>
                </a:solidFill>
                <a:latin typeface="Times New Roman" panose="02020603050405020304" pitchFamily="18" charset="0"/>
              </a:rPr>
              <a:t>La régulation automatique :</a:t>
            </a:r>
          </a:p>
          <a:p>
            <a:pPr algn="just"/>
            <a:r>
              <a:rPr lang="fr-FR" sz="2200" dirty="0" smtClean="0">
                <a:solidFill>
                  <a:srgbClr val="000000"/>
                </a:solidFill>
                <a:latin typeface="Times New Roman" panose="02020603050405020304" pitchFamily="18" charset="0"/>
              </a:rPr>
              <a:t>La </a:t>
            </a:r>
            <a:r>
              <a:rPr lang="fr-FR" sz="2200" b="1" dirty="0">
                <a:solidFill>
                  <a:srgbClr val="000000"/>
                </a:solidFill>
                <a:latin typeface="Times New Roman" panose="02020603050405020304" pitchFamily="18" charset="0"/>
              </a:rPr>
              <a:t>régulation automatique</a:t>
            </a:r>
            <a:r>
              <a:rPr lang="fr-FR" sz="2200" dirty="0">
                <a:solidFill>
                  <a:srgbClr val="000000"/>
                </a:solidFill>
                <a:latin typeface="Times New Roman" panose="02020603050405020304" pitchFamily="18" charset="0"/>
              </a:rPr>
              <a:t>, actuellement rebaptisée «automatique» est noyée </a:t>
            </a:r>
            <a:r>
              <a:rPr lang="fr-FR" sz="2200" dirty="0" smtClean="0">
                <a:solidFill>
                  <a:srgbClr val="000000"/>
                </a:solidFill>
                <a:latin typeface="Times New Roman" panose="02020603050405020304" pitchFamily="18" charset="0"/>
              </a:rPr>
              <a:t>dans les </a:t>
            </a:r>
            <a:r>
              <a:rPr lang="fr-FR" sz="2200" dirty="0">
                <a:solidFill>
                  <a:srgbClr val="000000"/>
                </a:solidFill>
                <a:latin typeface="Times New Roman" panose="02020603050405020304" pitchFamily="18" charset="0"/>
              </a:rPr>
              <a:t>techniques modernes de commande- robotique, productique etc., en raison surtout </a:t>
            </a:r>
            <a:r>
              <a:rPr lang="fr-FR" sz="2200" dirty="0" smtClean="0">
                <a:solidFill>
                  <a:srgbClr val="000000"/>
                </a:solidFill>
                <a:latin typeface="Times New Roman" panose="02020603050405020304" pitchFamily="18" charset="0"/>
              </a:rPr>
              <a:t>à l’apparition </a:t>
            </a:r>
            <a:r>
              <a:rPr lang="fr-FR" sz="2200" dirty="0">
                <a:solidFill>
                  <a:srgbClr val="000000"/>
                </a:solidFill>
                <a:latin typeface="Times New Roman" panose="02020603050405020304" pitchFamily="18" charset="0"/>
              </a:rPr>
              <a:t>de l’électronique, puis vers les années 60 des microprocesseurs et donc </a:t>
            </a:r>
            <a:r>
              <a:rPr lang="fr-FR" sz="2200" dirty="0" smtClean="0">
                <a:solidFill>
                  <a:srgbClr val="000000"/>
                </a:solidFill>
                <a:latin typeface="Times New Roman" panose="02020603050405020304" pitchFamily="18" charset="0"/>
              </a:rPr>
              <a:t>de l’informatique</a:t>
            </a:r>
            <a:r>
              <a:rPr lang="fr-FR" sz="2200" dirty="0">
                <a:solidFill>
                  <a:srgbClr val="000000"/>
                </a:solidFill>
                <a:latin typeface="Times New Roman" panose="02020603050405020304" pitchFamily="18" charset="0"/>
              </a:rPr>
              <a:t>.</a:t>
            </a:r>
          </a:p>
          <a:p>
            <a:pPr algn="just"/>
            <a:r>
              <a:rPr lang="fr-FR" sz="2200" dirty="0">
                <a:solidFill>
                  <a:srgbClr val="000000"/>
                </a:solidFill>
                <a:latin typeface="Times New Roman" panose="02020603050405020304" pitchFamily="18" charset="0"/>
              </a:rPr>
              <a:t>Mais il est utile de souligner que les vieilles techniques de régulation </a:t>
            </a:r>
            <a:r>
              <a:rPr lang="fr-FR" sz="2200" dirty="0" smtClean="0">
                <a:solidFill>
                  <a:srgbClr val="000000"/>
                </a:solidFill>
                <a:latin typeface="Times New Roman" panose="02020603050405020304" pitchFamily="18" charset="0"/>
              </a:rPr>
              <a:t>classiques restent </a:t>
            </a:r>
            <a:r>
              <a:rPr lang="fr-FR" sz="2200" dirty="0">
                <a:solidFill>
                  <a:srgbClr val="000000"/>
                </a:solidFill>
                <a:latin typeface="Times New Roman" panose="02020603050405020304" pitchFamily="18" charset="0"/>
              </a:rPr>
              <a:t>encore très utilisées dans l'industrie et elles ont encore de beaux jours devant </a:t>
            </a:r>
            <a:r>
              <a:rPr lang="fr-FR" sz="2200" dirty="0" smtClean="0">
                <a:solidFill>
                  <a:srgbClr val="000000"/>
                </a:solidFill>
                <a:latin typeface="Times New Roman" panose="02020603050405020304" pitchFamily="18" charset="0"/>
              </a:rPr>
              <a:t>elles car</a:t>
            </a:r>
            <a:r>
              <a:rPr lang="fr-FR" sz="2200" dirty="0">
                <a:solidFill>
                  <a:srgbClr val="000000"/>
                </a:solidFill>
                <a:latin typeface="Times New Roman" panose="02020603050405020304" pitchFamily="18" charset="0"/>
              </a:rPr>
              <a:t>, la théorie en automatique avance bien plus vite que l'application et cela, parce que </a:t>
            </a:r>
            <a:r>
              <a:rPr lang="fr-FR" sz="2200" dirty="0" smtClean="0">
                <a:solidFill>
                  <a:srgbClr val="000000"/>
                </a:solidFill>
                <a:latin typeface="Times New Roman" panose="02020603050405020304" pitchFamily="18" charset="0"/>
              </a:rPr>
              <a:t>les moyens informatiques </a:t>
            </a:r>
            <a:r>
              <a:rPr lang="fr-FR" sz="2200" dirty="0">
                <a:solidFill>
                  <a:srgbClr val="000000"/>
                </a:solidFill>
                <a:latin typeface="Times New Roman" panose="02020603050405020304" pitchFamily="18" charset="0"/>
              </a:rPr>
              <a:t>sont plus «performants» que la connaissance du système à </a:t>
            </a:r>
            <a:r>
              <a:rPr lang="fr-FR" sz="2200" dirty="0" smtClean="0">
                <a:solidFill>
                  <a:srgbClr val="000000"/>
                </a:solidFill>
                <a:latin typeface="Times New Roman" panose="02020603050405020304" pitchFamily="18" charset="0"/>
              </a:rPr>
              <a:t>traiter c’est </a:t>
            </a:r>
            <a:r>
              <a:rPr lang="fr-FR" sz="2200" dirty="0">
                <a:solidFill>
                  <a:srgbClr val="000000"/>
                </a:solidFill>
                <a:latin typeface="Times New Roman" panose="02020603050405020304" pitchFamily="18" charset="0"/>
              </a:rPr>
              <a:t>à dire </a:t>
            </a:r>
            <a:r>
              <a:rPr lang="fr-FR" sz="2200" dirty="0" smtClean="0">
                <a:solidFill>
                  <a:srgbClr val="000000"/>
                </a:solidFill>
                <a:latin typeface="Times New Roman" panose="02020603050405020304" pitchFamily="18" charset="0"/>
              </a:rPr>
              <a:t>le modèle</a:t>
            </a:r>
            <a:r>
              <a:rPr lang="fr-FR" sz="2200" dirty="0">
                <a:solidFill>
                  <a:srgbClr val="000000"/>
                </a:solidFill>
                <a:latin typeface="Times New Roman" panose="02020603050405020304" pitchFamily="18" charset="0"/>
              </a:rPr>
              <a:t>.</a:t>
            </a:r>
          </a:p>
          <a:p>
            <a:pPr algn="just"/>
            <a:r>
              <a:rPr lang="fr-FR" sz="2200" dirty="0">
                <a:solidFill>
                  <a:srgbClr val="000000"/>
                </a:solidFill>
                <a:latin typeface="Times New Roman" panose="02020603050405020304" pitchFamily="18" charset="0"/>
              </a:rPr>
              <a:t>Il est aussi intéressant de noter qu’aujourd’hui, les mécaniciens souhaitent parrainer l’automatique car la robotique c’est l’automatique disent-ils et les informaticiens ont les mêmes ambitions car </a:t>
            </a:r>
          </a:p>
        </p:txBody>
      </p:sp>
    </p:spTree>
    <p:extLst>
      <p:ext uri="{BB962C8B-B14F-4D97-AF65-F5344CB8AC3E}">
        <p14:creationId xmlns:p14="http://schemas.microsoft.com/office/powerpoint/2010/main" val="1400484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564"/>
            <a:ext cx="11984182" cy="6524863"/>
          </a:xfrm>
          <a:prstGeom prst="rect">
            <a:avLst/>
          </a:prstGeom>
        </p:spPr>
        <p:txBody>
          <a:bodyPr wrap="square">
            <a:spAutoFit/>
          </a:bodyPr>
          <a:lstStyle/>
          <a:p>
            <a:pPr lvl="0" algn="just"/>
            <a:r>
              <a:rPr lang="fr-FR" sz="2200" dirty="0" smtClean="0">
                <a:solidFill>
                  <a:srgbClr val="000000"/>
                </a:solidFill>
                <a:latin typeface="Times New Roman" panose="02020603050405020304" pitchFamily="18" charset="0"/>
              </a:rPr>
              <a:t>l’informatique </a:t>
            </a:r>
            <a:r>
              <a:rPr lang="fr-FR" sz="2200" dirty="0">
                <a:solidFill>
                  <a:srgbClr val="000000"/>
                </a:solidFill>
                <a:latin typeface="Times New Roman" panose="02020603050405020304" pitchFamily="18" charset="0"/>
              </a:rPr>
              <a:t>industrielle est leur apanage. Et l’automatique </a:t>
            </a:r>
            <a:r>
              <a:rPr lang="fr-FR" sz="2200" dirty="0" smtClean="0">
                <a:solidFill>
                  <a:srgbClr val="000000"/>
                </a:solidFill>
                <a:latin typeface="Times New Roman" panose="02020603050405020304" pitchFamily="18" charset="0"/>
              </a:rPr>
              <a:t>dans tout </a:t>
            </a:r>
            <a:r>
              <a:rPr lang="fr-FR" sz="2200" dirty="0">
                <a:solidFill>
                  <a:srgbClr val="000000"/>
                </a:solidFill>
                <a:latin typeface="Times New Roman" panose="02020603050405020304" pitchFamily="18" charset="0"/>
              </a:rPr>
              <a:t>ça ? Mais cette question, d’actualité d’ailleurs, est sans doute la conséquence </a:t>
            </a:r>
            <a:r>
              <a:rPr lang="fr-FR" sz="2200" dirty="0" smtClean="0">
                <a:solidFill>
                  <a:srgbClr val="000000"/>
                </a:solidFill>
                <a:latin typeface="Times New Roman" panose="02020603050405020304" pitchFamily="18" charset="0"/>
              </a:rPr>
              <a:t>des transformations </a:t>
            </a:r>
            <a:r>
              <a:rPr lang="fr-FR" sz="2200" dirty="0">
                <a:solidFill>
                  <a:srgbClr val="000000"/>
                </a:solidFill>
                <a:latin typeface="Times New Roman" panose="02020603050405020304" pitchFamily="18" charset="0"/>
              </a:rPr>
              <a:t>des sciences de l’ingénieur subies grâce (ou à cause) de l’informatique</a:t>
            </a:r>
            <a:r>
              <a:rPr lang="fr-FR" sz="2200" dirty="0" smtClean="0">
                <a:solidFill>
                  <a:srgbClr val="000000"/>
                </a:solidFill>
                <a:latin typeface="Times New Roman" panose="02020603050405020304" pitchFamily="18" charset="0"/>
              </a:rPr>
              <a:t>.</a:t>
            </a:r>
          </a:p>
          <a:p>
            <a:pPr lvl="0" algn="just"/>
            <a:r>
              <a:rPr lang="fr-FR" sz="2200" b="1" dirty="0">
                <a:solidFill>
                  <a:srgbClr val="00B050"/>
                </a:solidFill>
                <a:latin typeface="Times New Roman" panose="02020603050405020304" pitchFamily="18" charset="0"/>
              </a:rPr>
              <a:t>2.2 Systèmes</a:t>
            </a:r>
          </a:p>
          <a:p>
            <a:pPr marL="342900" lvl="0" indent="-342900" algn="just">
              <a:buFont typeface="Wingdings" panose="05000000000000000000" pitchFamily="2" charset="2"/>
              <a:buChar char="§"/>
            </a:pPr>
            <a:r>
              <a:rPr lang="fr-FR" sz="2200" dirty="0" smtClean="0">
                <a:solidFill>
                  <a:srgbClr val="000000"/>
                </a:solidFill>
                <a:latin typeface="Times New Roman" panose="02020603050405020304" pitchFamily="18" charset="0"/>
              </a:rPr>
              <a:t>Ensemble </a:t>
            </a:r>
            <a:r>
              <a:rPr lang="fr-FR" sz="2200" dirty="0">
                <a:solidFill>
                  <a:srgbClr val="000000"/>
                </a:solidFill>
                <a:latin typeface="Times New Roman" panose="02020603050405020304" pitchFamily="18" charset="0"/>
              </a:rPr>
              <a:t>organisé dans un but fixé ou</a:t>
            </a:r>
          </a:p>
          <a:p>
            <a:pPr marL="342900" lvl="0" indent="-342900" algn="just">
              <a:buFont typeface="Wingdings" panose="05000000000000000000" pitchFamily="2" charset="2"/>
              <a:buChar char="§"/>
            </a:pPr>
            <a:r>
              <a:rPr lang="fr-FR" sz="2200" dirty="0" smtClean="0">
                <a:solidFill>
                  <a:srgbClr val="000000"/>
                </a:solidFill>
                <a:latin typeface="Times New Roman" panose="02020603050405020304" pitchFamily="18" charset="0"/>
              </a:rPr>
              <a:t>Ensemble </a:t>
            </a:r>
            <a:r>
              <a:rPr lang="fr-FR" sz="2200" dirty="0">
                <a:solidFill>
                  <a:srgbClr val="000000"/>
                </a:solidFill>
                <a:latin typeface="Times New Roman" panose="02020603050405020304" pitchFamily="18" charset="0"/>
              </a:rPr>
              <a:t>de processus physique - chimiques en évolution et de procédés de réalisations de ces processus.</a:t>
            </a:r>
          </a:p>
          <a:p>
            <a:pPr lvl="0" algn="just"/>
            <a:r>
              <a:rPr lang="fr-FR" sz="2200" dirty="0">
                <a:solidFill>
                  <a:srgbClr val="000000"/>
                </a:solidFill>
                <a:latin typeface="Times New Roman" panose="02020603050405020304" pitchFamily="18" charset="0"/>
              </a:rPr>
              <a:t>On distingue :</a:t>
            </a:r>
          </a:p>
          <a:p>
            <a:pPr marL="342900" lvl="0" indent="-342900" algn="just">
              <a:buFont typeface="Wingdings" panose="05000000000000000000" pitchFamily="2" charset="2"/>
              <a:buChar char="Ø"/>
            </a:pPr>
            <a:r>
              <a:rPr lang="fr-FR" sz="2200" b="1" dirty="0" smtClean="0">
                <a:solidFill>
                  <a:srgbClr val="000000"/>
                </a:solidFill>
                <a:latin typeface="Times New Roman" panose="02020603050405020304" pitchFamily="18" charset="0"/>
              </a:rPr>
              <a:t>Petits </a:t>
            </a:r>
            <a:r>
              <a:rPr lang="fr-FR" sz="2200" b="1" dirty="0">
                <a:solidFill>
                  <a:srgbClr val="000000"/>
                </a:solidFill>
                <a:latin typeface="Times New Roman" panose="02020603050405020304" pitchFamily="18" charset="0"/>
              </a:rPr>
              <a:t>systèmes : </a:t>
            </a:r>
            <a:r>
              <a:rPr lang="fr-FR" sz="2200" dirty="0">
                <a:solidFill>
                  <a:srgbClr val="000000"/>
                </a:solidFill>
                <a:latin typeface="Times New Roman" panose="02020603050405020304" pitchFamily="18" charset="0"/>
              </a:rPr>
              <a:t>ils se limitent à un processus type unique (réacteur, vanne etc.)</a:t>
            </a:r>
          </a:p>
          <a:p>
            <a:pPr marL="342900" lvl="0" indent="-342900" algn="just">
              <a:buFont typeface="Wingdings" panose="05000000000000000000" pitchFamily="2" charset="2"/>
              <a:buChar char="Ø"/>
            </a:pPr>
            <a:r>
              <a:rPr lang="fr-FR" sz="2200" b="1" dirty="0" smtClean="0">
                <a:solidFill>
                  <a:srgbClr val="000000"/>
                </a:solidFill>
                <a:latin typeface="Times New Roman" panose="02020603050405020304" pitchFamily="18" charset="0"/>
              </a:rPr>
              <a:t>Grands </a:t>
            </a:r>
            <a:r>
              <a:rPr lang="fr-FR" sz="2200" b="1" dirty="0">
                <a:solidFill>
                  <a:srgbClr val="000000"/>
                </a:solidFill>
                <a:latin typeface="Times New Roman" panose="02020603050405020304" pitchFamily="18" charset="0"/>
              </a:rPr>
              <a:t>systèmes :</a:t>
            </a:r>
            <a:r>
              <a:rPr lang="fr-FR" sz="2200" dirty="0">
                <a:solidFill>
                  <a:srgbClr val="000000"/>
                </a:solidFill>
                <a:latin typeface="Times New Roman" panose="02020603050405020304" pitchFamily="18" charset="0"/>
              </a:rPr>
              <a:t> ensemble de petits systèmes (usine chimique, colonne de distillation etc</a:t>
            </a:r>
            <a:r>
              <a:rPr lang="fr-FR" sz="2200" dirty="0" smtClean="0">
                <a:solidFill>
                  <a:srgbClr val="000000"/>
                </a:solidFill>
                <a:latin typeface="Times New Roman" panose="02020603050405020304" pitchFamily="18" charset="0"/>
              </a:rPr>
              <a:t>.)</a:t>
            </a:r>
          </a:p>
          <a:p>
            <a:pPr lvl="0" algn="just"/>
            <a:endParaRPr lang="fr-FR" sz="2200" dirty="0" smtClean="0">
              <a:solidFill>
                <a:srgbClr val="000000"/>
              </a:solidFill>
              <a:latin typeface="Times New Roman" panose="02020603050405020304" pitchFamily="18" charset="0"/>
            </a:endParaRPr>
          </a:p>
          <a:p>
            <a:pPr lvl="0" algn="just"/>
            <a:r>
              <a:rPr lang="fr-FR" sz="2200" b="1" dirty="0">
                <a:solidFill>
                  <a:srgbClr val="FF0000"/>
                </a:solidFill>
                <a:latin typeface="Times New Roman" panose="02020603050405020304" pitchFamily="18" charset="0"/>
              </a:rPr>
              <a:t>3. Le système automatisé:</a:t>
            </a:r>
          </a:p>
          <a:p>
            <a:pPr lvl="0" algn="just"/>
            <a:r>
              <a:rPr lang="fr-FR" sz="2200" dirty="0">
                <a:solidFill>
                  <a:srgbClr val="000000"/>
                </a:solidFill>
                <a:latin typeface="Times New Roman" panose="02020603050405020304" pitchFamily="18" charset="0"/>
              </a:rPr>
              <a:t>Il est composé de deux grandes parties</a:t>
            </a:r>
          </a:p>
          <a:p>
            <a:pPr lvl="0" algn="just"/>
            <a:r>
              <a:rPr lang="fr-FR" sz="2200" b="1" dirty="0">
                <a:solidFill>
                  <a:srgbClr val="00B050"/>
                </a:solidFill>
                <a:latin typeface="Times New Roman" panose="02020603050405020304" pitchFamily="18" charset="0"/>
              </a:rPr>
              <a:t>3.1. Partie Opérative:</a:t>
            </a:r>
          </a:p>
          <a:p>
            <a:pPr lvl="0" algn="just"/>
            <a:r>
              <a:rPr lang="fr-FR" sz="2200" dirty="0">
                <a:solidFill>
                  <a:srgbClr val="000000"/>
                </a:solidFill>
                <a:latin typeface="Times New Roman" panose="02020603050405020304" pitchFamily="18" charset="0"/>
              </a:rPr>
              <a:t>Elle reçoit les ordres de la partie commande et elle lui adresse des comptes rendus</a:t>
            </a:r>
          </a:p>
          <a:p>
            <a:pPr lvl="0" algn="just"/>
            <a:r>
              <a:rPr lang="fr-FR" sz="2200" dirty="0">
                <a:solidFill>
                  <a:srgbClr val="000000"/>
                </a:solidFill>
                <a:latin typeface="Times New Roman" panose="02020603050405020304" pitchFamily="18" charset="0"/>
              </a:rPr>
              <a:t>Elle est composée: d’actionneurs et de capteurs</a:t>
            </a:r>
          </a:p>
          <a:p>
            <a:pPr lvl="0" algn="just"/>
            <a:r>
              <a:rPr lang="fr-FR" sz="2200" b="1" u="sng" dirty="0">
                <a:solidFill>
                  <a:srgbClr val="000000"/>
                </a:solidFill>
                <a:latin typeface="Times New Roman" panose="02020603050405020304" pitchFamily="18" charset="0"/>
              </a:rPr>
              <a:t>Actionneur </a:t>
            </a:r>
            <a:r>
              <a:rPr lang="fr-FR" sz="2200" b="1" dirty="0">
                <a:solidFill>
                  <a:srgbClr val="000000"/>
                </a:solidFill>
                <a:latin typeface="Times New Roman" panose="02020603050405020304" pitchFamily="18" charset="0"/>
              </a:rPr>
              <a:t>: </a:t>
            </a:r>
            <a:r>
              <a:rPr lang="fr-FR" sz="2200" dirty="0">
                <a:solidFill>
                  <a:srgbClr val="000000"/>
                </a:solidFill>
                <a:latin typeface="Times New Roman" panose="02020603050405020304" pitchFamily="18" charset="0"/>
              </a:rPr>
              <a:t>Ils exécutent les ordres reçus. Ils agissent sur le système ou son environnement. Les actionneurs transforment l’énergie reçue en énergie utile.</a:t>
            </a:r>
          </a:p>
          <a:p>
            <a:pPr lvl="0" algn="just"/>
            <a:endParaRPr lang="fr-FR" sz="2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7649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477875"/>
          </a:xfrm>
          <a:prstGeom prst="rect">
            <a:avLst/>
          </a:prstGeom>
        </p:spPr>
        <p:txBody>
          <a:bodyPr wrap="square">
            <a:spAutoFit/>
          </a:bodyPr>
          <a:lstStyle/>
          <a:p>
            <a:pPr algn="just"/>
            <a:r>
              <a:rPr lang="fr-FR" sz="2200" b="1" u="sng" dirty="0">
                <a:solidFill>
                  <a:srgbClr val="000000"/>
                </a:solidFill>
                <a:latin typeface="Times New Roman" panose="02020603050405020304" pitchFamily="18" charset="0"/>
              </a:rPr>
              <a:t>Capteurs </a:t>
            </a:r>
            <a:r>
              <a:rPr lang="fr-FR" sz="2200" b="1" dirty="0">
                <a:solidFill>
                  <a:srgbClr val="000000"/>
                </a:solidFill>
                <a:latin typeface="Times New Roman" panose="02020603050405020304" pitchFamily="18" charset="0"/>
              </a:rPr>
              <a:t>: </a:t>
            </a:r>
            <a:r>
              <a:rPr lang="fr-FR" sz="2200" dirty="0">
                <a:solidFill>
                  <a:srgbClr val="000000"/>
                </a:solidFill>
                <a:latin typeface="Times New Roman" panose="02020603050405020304" pitchFamily="18" charset="0"/>
              </a:rPr>
              <a:t>capable de détecter un phénomène physique dans son environnement (déplacement, présence, chaleur, lumière...) Ils rendent compte de l’état du système. Les capteurs transforment la variation des grandeurs physiques liées au fonctionnement de l’automatisme en signaux électriques</a:t>
            </a:r>
            <a:r>
              <a:rPr lang="fr-FR" sz="2200" dirty="0" smtClean="0">
                <a:solidFill>
                  <a:srgbClr val="000000"/>
                </a:solidFill>
                <a:latin typeface="Times New Roman" panose="02020603050405020304" pitchFamily="18" charset="0"/>
              </a:rPr>
              <a:t>.</a:t>
            </a:r>
          </a:p>
          <a:p>
            <a:pPr algn="just"/>
            <a:endParaRPr lang="fr-FR" sz="2200" dirty="0">
              <a:solidFill>
                <a:srgbClr val="000000"/>
              </a:solidFill>
              <a:latin typeface="Times New Roman" panose="02020603050405020304" pitchFamily="18" charset="0"/>
            </a:endParaRPr>
          </a:p>
          <a:p>
            <a:pPr algn="just"/>
            <a:r>
              <a:rPr lang="fr-FR" sz="2200" b="1" dirty="0">
                <a:solidFill>
                  <a:srgbClr val="00B050"/>
                </a:solidFill>
                <a:latin typeface="Times New Roman" panose="02020603050405020304" pitchFamily="18" charset="0"/>
              </a:rPr>
              <a:t>3.2. Partie Commande </a:t>
            </a:r>
            <a:r>
              <a:rPr lang="fr-FR" sz="2200" b="1" dirty="0" smtClean="0">
                <a:solidFill>
                  <a:srgbClr val="00B050"/>
                </a:solidFill>
                <a:latin typeface="Times New Roman" panose="02020603050405020304" pitchFamily="18" charset="0"/>
              </a:rPr>
              <a:t>:</a:t>
            </a:r>
          </a:p>
          <a:p>
            <a:pPr algn="just"/>
            <a:r>
              <a:rPr lang="fr-FR" sz="2200" dirty="0">
                <a:solidFill>
                  <a:srgbClr val="000000"/>
                </a:solidFill>
                <a:latin typeface="Times New Roman" panose="02020603050405020304" pitchFamily="18" charset="0"/>
              </a:rPr>
              <a:t>Elle donne les ordres à la partie opérative en fonction:</a:t>
            </a:r>
          </a:p>
          <a:p>
            <a:pPr marL="342900" indent="-342900" algn="just">
              <a:buFont typeface="Wingdings" panose="05000000000000000000" pitchFamily="2" charset="2"/>
              <a:buChar char="§"/>
            </a:pPr>
            <a:r>
              <a:rPr lang="fr-FR" sz="2200" dirty="0" smtClean="0">
                <a:solidFill>
                  <a:srgbClr val="000000"/>
                </a:solidFill>
                <a:latin typeface="Times New Roman" panose="02020603050405020304" pitchFamily="18" charset="0"/>
              </a:rPr>
              <a:t>du </a:t>
            </a:r>
            <a:r>
              <a:rPr lang="fr-FR" sz="2200" dirty="0">
                <a:solidFill>
                  <a:srgbClr val="000000"/>
                </a:solidFill>
                <a:latin typeface="Times New Roman" panose="02020603050405020304" pitchFamily="18" charset="0"/>
              </a:rPr>
              <a:t>programme qu’elle contient.</a:t>
            </a:r>
          </a:p>
          <a:p>
            <a:pPr marL="342900" indent="-342900" algn="just">
              <a:buFont typeface="Wingdings" panose="05000000000000000000" pitchFamily="2" charset="2"/>
              <a:buChar char="§"/>
            </a:pPr>
            <a:r>
              <a:rPr lang="fr-FR" sz="2200" dirty="0" smtClean="0">
                <a:solidFill>
                  <a:srgbClr val="000000"/>
                </a:solidFill>
                <a:latin typeface="Times New Roman" panose="02020603050405020304" pitchFamily="18" charset="0"/>
              </a:rPr>
              <a:t>des </a:t>
            </a:r>
            <a:r>
              <a:rPr lang="fr-FR" sz="2200" dirty="0">
                <a:solidFill>
                  <a:srgbClr val="000000"/>
                </a:solidFill>
                <a:latin typeface="Times New Roman" panose="02020603050405020304" pitchFamily="18" charset="0"/>
              </a:rPr>
              <a:t>informations reçues par les capteurs.</a:t>
            </a:r>
          </a:p>
          <a:p>
            <a:pPr marL="342900" indent="-342900" algn="just">
              <a:buFont typeface="Wingdings" panose="05000000000000000000" pitchFamily="2" charset="2"/>
              <a:buChar char="§"/>
            </a:pPr>
            <a:r>
              <a:rPr lang="fr-FR" sz="2200" dirty="0" smtClean="0">
                <a:solidFill>
                  <a:srgbClr val="000000"/>
                </a:solidFill>
                <a:latin typeface="Times New Roman" panose="02020603050405020304" pitchFamily="18" charset="0"/>
              </a:rPr>
              <a:t>des </a:t>
            </a:r>
            <a:r>
              <a:rPr lang="fr-FR" sz="2200" dirty="0">
                <a:solidFill>
                  <a:srgbClr val="000000"/>
                </a:solidFill>
                <a:latin typeface="Times New Roman" panose="02020603050405020304" pitchFamily="18" charset="0"/>
              </a:rPr>
              <a:t>consignes données par l’utilisateur</a:t>
            </a:r>
            <a:r>
              <a:rPr lang="fr-FR" sz="2200" dirty="0" smtClean="0">
                <a:solidFill>
                  <a:srgbClr val="000000"/>
                </a:solidFill>
                <a:latin typeface="Times New Roman" panose="02020603050405020304" pitchFamily="18" charset="0"/>
              </a:rPr>
              <a:t>.</a:t>
            </a:r>
          </a:p>
          <a:p>
            <a:pPr algn="just"/>
            <a:endParaRPr lang="fr-FR" sz="2200" dirty="0">
              <a:solidFill>
                <a:srgbClr val="000000"/>
              </a:solidFill>
              <a:latin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1641695" y="3159590"/>
            <a:ext cx="8908610" cy="3503691"/>
          </a:xfrm>
          <a:prstGeom prst="rect">
            <a:avLst/>
          </a:prstGeom>
        </p:spPr>
      </p:pic>
    </p:spTree>
    <p:extLst>
      <p:ext uri="{BB962C8B-B14F-4D97-AF65-F5344CB8AC3E}">
        <p14:creationId xmlns:p14="http://schemas.microsoft.com/office/powerpoint/2010/main" val="380918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99679" y="1"/>
            <a:ext cx="9505950" cy="6858000"/>
          </a:xfrm>
          <a:prstGeom prst="rect">
            <a:avLst/>
          </a:prstGeom>
        </p:spPr>
      </p:pic>
    </p:spTree>
    <p:extLst>
      <p:ext uri="{BB962C8B-B14F-4D97-AF65-F5344CB8AC3E}">
        <p14:creationId xmlns:p14="http://schemas.microsoft.com/office/powerpoint/2010/main" val="236120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defTabSz="457200">
              <a:lnSpc>
                <a:spcPct val="100000"/>
              </a:lnSpc>
              <a:spcBef>
                <a:spcPts val="0"/>
              </a:spcBef>
            </a:pPr>
            <a:r>
              <a:rPr lang="fr-FR" sz="2400" b="1" i="1" u="sng" cap="none" dirty="0">
                <a:solidFill>
                  <a:srgbClr val="000000"/>
                </a:solidFill>
                <a:latin typeface="Times New Roman" panose="02020603050405020304" pitchFamily="18" charset="0"/>
                <a:ea typeface="+mn-ea"/>
                <a:cs typeface="+mn-cs"/>
              </a:rPr>
              <a:t>PARTIE 5 </a:t>
            </a:r>
            <a:r>
              <a:rPr lang="fr-FR" sz="2400" b="1" i="1" cap="none" dirty="0">
                <a:solidFill>
                  <a:srgbClr val="000000"/>
                </a:solidFill>
                <a:latin typeface="Times New Roman" panose="02020603050405020304" pitchFamily="18" charset="0"/>
                <a:ea typeface="+mn-ea"/>
                <a:cs typeface="+mn-cs"/>
              </a:rPr>
              <a:t>: </a:t>
            </a:r>
            <a:r>
              <a:rPr lang="fr-FR" sz="2400" b="1" i="1" cap="none" dirty="0">
                <a:solidFill>
                  <a:srgbClr val="FF0000"/>
                </a:solidFill>
                <a:latin typeface="Times New Roman" panose="02020603050405020304" pitchFamily="18" charset="0"/>
                <a:ea typeface="+mn-ea"/>
                <a:cs typeface="+mn-cs"/>
              </a:rPr>
              <a:t>Télécommunication</a:t>
            </a:r>
            <a:br>
              <a:rPr lang="fr-FR" sz="2400" b="1" i="1" cap="none" dirty="0">
                <a:solidFill>
                  <a:srgbClr val="FF0000"/>
                </a:solidFill>
                <a:latin typeface="Times New Roman" panose="02020603050405020304" pitchFamily="18" charset="0"/>
                <a:ea typeface="+mn-ea"/>
                <a:cs typeface="+mn-cs"/>
              </a:rPr>
            </a:br>
            <a:endParaRPr lang="fr-FR" dirty="0"/>
          </a:p>
        </p:txBody>
      </p:sp>
      <p:sp>
        <p:nvSpPr>
          <p:cNvPr id="3" name="Rectangle 2"/>
          <p:cNvSpPr/>
          <p:nvPr/>
        </p:nvSpPr>
        <p:spPr>
          <a:xfrm>
            <a:off x="152400" y="2399713"/>
            <a:ext cx="11346873" cy="2462213"/>
          </a:xfrm>
          <a:prstGeom prst="rect">
            <a:avLst/>
          </a:prstGeom>
        </p:spPr>
        <p:txBody>
          <a:bodyPr wrap="square">
            <a:spAutoFit/>
          </a:bodyPr>
          <a:lstStyle/>
          <a:p>
            <a:pPr algn="just"/>
            <a:r>
              <a:rPr lang="fr-FR" sz="2200" dirty="0">
                <a:solidFill>
                  <a:srgbClr val="000000"/>
                </a:solidFill>
                <a:latin typeface="Times New Roman" panose="02020603050405020304" pitchFamily="18" charset="0"/>
              </a:rPr>
              <a:t>Le titulaire de diplôme de licence ou master en télécommunication (l'’ingénieur télécoms) est un homme-orchestre qui organise la circulation de l’information entre les différents services d’une entreprise ou entre l’entreprise et l’extérieur. Au sein d’une unité de production, il résout les éventuels problèmes d'adressage, de diffusion, de codage, de cryptage et de stockage, tout en supervisant l’assemblage des composants matériels et des logiciels de produits complexes (centres téléphoniques, par exemple). En relation avec les équipes d'exploitation, l'ingénieur(e) télécoms met au point une stratégie d'évolution de l'infrastructure de télécommunication de l'entreprise.</a:t>
            </a:r>
          </a:p>
        </p:txBody>
      </p:sp>
    </p:spTree>
    <p:extLst>
      <p:ext uri="{BB962C8B-B14F-4D97-AF65-F5344CB8AC3E}">
        <p14:creationId xmlns:p14="http://schemas.microsoft.com/office/powerpoint/2010/main" val="255180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81164" cy="5678478"/>
          </a:xfrm>
          <a:prstGeom prst="rect">
            <a:avLst/>
          </a:prstGeom>
        </p:spPr>
        <p:txBody>
          <a:bodyPr wrap="square">
            <a:spAutoFit/>
          </a:bodyPr>
          <a:lstStyle/>
          <a:p>
            <a:pPr algn="just"/>
            <a:r>
              <a:rPr lang="fr-FR" sz="2200" dirty="0">
                <a:solidFill>
                  <a:srgbClr val="000000"/>
                </a:solidFill>
                <a:latin typeface="Times New Roman" panose="02020603050405020304" pitchFamily="18" charset="0"/>
              </a:rPr>
              <a:t>Tout cela signifie que sa mission passe par l’intégration régulière de nouveaux outils, comme un nouveau serveur de messagerie ou des antivirus. Au sein d’un service d’études, il peut définir l’architecture d’un réseau d’entreprise ou développer les logiciels destinés à traiter les signaux numériques</a:t>
            </a:r>
            <a:r>
              <a:rPr lang="fr-FR" sz="2200" dirty="0" smtClean="0">
                <a:solidFill>
                  <a:srgbClr val="000000"/>
                </a:solidFill>
                <a:latin typeface="Times New Roman" panose="02020603050405020304" pitchFamily="18" charset="0"/>
              </a:rPr>
              <a:t>.</a:t>
            </a:r>
          </a:p>
          <a:p>
            <a:pPr algn="just"/>
            <a:endParaRPr lang="fr-FR" sz="2200" dirty="0">
              <a:solidFill>
                <a:srgbClr val="000000"/>
              </a:solidFill>
              <a:latin typeface="Times New Roman" panose="02020603050405020304" pitchFamily="18" charset="0"/>
            </a:endParaRPr>
          </a:p>
          <a:p>
            <a:pPr algn="just"/>
            <a:r>
              <a:rPr lang="fr-FR" sz="2200" dirty="0">
                <a:solidFill>
                  <a:srgbClr val="000000"/>
                </a:solidFill>
                <a:latin typeface="Times New Roman" panose="02020603050405020304" pitchFamily="18" charset="0"/>
              </a:rPr>
              <a:t>Parmi les responsabilités importantes de son travail, Le titulaire de diplôme de licence ou master en télécommunication (l'’ingénieur télécoms) doit savoir:</a:t>
            </a:r>
          </a:p>
          <a:p>
            <a:pPr marL="342900" indent="-342900" algn="just">
              <a:lnSpc>
                <a:spcPct val="150000"/>
              </a:lnSpc>
              <a:buFont typeface="Wingdings" panose="05000000000000000000" pitchFamily="2" charset="2"/>
              <a:buChar char="ü"/>
            </a:pPr>
            <a:r>
              <a:rPr lang="fr-FR" sz="2200" dirty="0" smtClean="0">
                <a:solidFill>
                  <a:srgbClr val="000000"/>
                </a:solidFill>
                <a:latin typeface="Times New Roman" panose="02020603050405020304" pitchFamily="18" charset="0"/>
              </a:rPr>
              <a:t>Concevoir</a:t>
            </a:r>
            <a:r>
              <a:rPr lang="fr-FR" sz="2200" dirty="0">
                <a:solidFill>
                  <a:srgbClr val="000000"/>
                </a:solidFill>
                <a:latin typeface="Times New Roman" panose="02020603050405020304" pitchFamily="18" charset="0"/>
              </a:rPr>
              <a:t>, développer, expérimenter et installer des systèmes de réseaux et de télécommunication performants,</a:t>
            </a:r>
          </a:p>
          <a:p>
            <a:pPr marL="342900" indent="-342900" algn="just">
              <a:lnSpc>
                <a:spcPct val="150000"/>
              </a:lnSpc>
              <a:buFont typeface="Wingdings" panose="05000000000000000000" pitchFamily="2" charset="2"/>
              <a:buChar char="ü"/>
            </a:pPr>
            <a:r>
              <a:rPr lang="fr-FR" sz="2200" dirty="0" smtClean="0">
                <a:solidFill>
                  <a:srgbClr val="000000"/>
                </a:solidFill>
                <a:latin typeface="Times New Roman" panose="02020603050405020304" pitchFamily="18" charset="0"/>
              </a:rPr>
              <a:t>Maîtriser </a:t>
            </a:r>
            <a:r>
              <a:rPr lang="fr-FR" sz="2200" dirty="0">
                <a:solidFill>
                  <a:srgbClr val="000000"/>
                </a:solidFill>
                <a:latin typeface="Times New Roman" panose="02020603050405020304" pitchFamily="18" charset="0"/>
              </a:rPr>
              <a:t>les technologies de pointe (microélectronique, informatique...) et se tenir informer des innovations permanentes dans ce domaine,</a:t>
            </a:r>
          </a:p>
          <a:p>
            <a:pPr marL="342900" indent="-342900" algn="just">
              <a:lnSpc>
                <a:spcPct val="150000"/>
              </a:lnSpc>
              <a:buFont typeface="Wingdings" panose="05000000000000000000" pitchFamily="2" charset="2"/>
              <a:buChar char="ü"/>
            </a:pPr>
            <a:r>
              <a:rPr lang="fr-FR" sz="2200" dirty="0" smtClean="0">
                <a:solidFill>
                  <a:srgbClr val="000000"/>
                </a:solidFill>
                <a:latin typeface="Times New Roman" panose="02020603050405020304" pitchFamily="18" charset="0"/>
              </a:rPr>
              <a:t>Coordonner </a:t>
            </a:r>
            <a:r>
              <a:rPr lang="fr-FR" sz="2200" dirty="0">
                <a:solidFill>
                  <a:srgbClr val="000000"/>
                </a:solidFill>
                <a:latin typeface="Times New Roman" panose="02020603050405020304" pitchFamily="18" charset="0"/>
              </a:rPr>
              <a:t>les études nécessaires avant la mise sur le marché,</a:t>
            </a:r>
          </a:p>
          <a:p>
            <a:pPr marL="342900" indent="-342900" algn="just">
              <a:lnSpc>
                <a:spcPct val="150000"/>
              </a:lnSpc>
              <a:buFont typeface="Wingdings" panose="05000000000000000000" pitchFamily="2" charset="2"/>
              <a:buChar char="ü"/>
            </a:pPr>
            <a:r>
              <a:rPr lang="fr-FR" sz="2200" dirty="0" smtClean="0">
                <a:solidFill>
                  <a:srgbClr val="000000"/>
                </a:solidFill>
                <a:latin typeface="Times New Roman" panose="02020603050405020304" pitchFamily="18" charset="0"/>
              </a:rPr>
              <a:t>Etre </a:t>
            </a:r>
            <a:r>
              <a:rPr lang="fr-FR" sz="2200" dirty="0">
                <a:solidFill>
                  <a:srgbClr val="000000"/>
                </a:solidFill>
                <a:latin typeface="Times New Roman" panose="02020603050405020304" pitchFamily="18" charset="0"/>
              </a:rPr>
              <a:t>à l'écoute des besoins des clients qui diffèrent d'une entreprise à une autre,</a:t>
            </a:r>
          </a:p>
          <a:p>
            <a:pPr marL="342900" indent="-342900" algn="just">
              <a:lnSpc>
                <a:spcPct val="150000"/>
              </a:lnSpc>
              <a:buFont typeface="Wingdings" panose="05000000000000000000" pitchFamily="2" charset="2"/>
              <a:buChar char="ü"/>
            </a:pPr>
            <a:r>
              <a:rPr lang="fr-FR" sz="2200" dirty="0" smtClean="0">
                <a:solidFill>
                  <a:srgbClr val="000000"/>
                </a:solidFill>
                <a:latin typeface="Times New Roman" panose="02020603050405020304" pitchFamily="18" charset="0"/>
              </a:rPr>
              <a:t>En </a:t>
            </a:r>
            <a:r>
              <a:rPr lang="fr-FR" sz="2200" dirty="0">
                <a:solidFill>
                  <a:srgbClr val="000000"/>
                </a:solidFill>
                <a:latin typeface="Times New Roman" panose="02020603050405020304" pitchFamily="18" charset="0"/>
              </a:rPr>
              <a:t>fonction de son poste, l'’ingénieur télécoms peut être chargé de vendre des systèmes existants.</a:t>
            </a:r>
          </a:p>
        </p:txBody>
      </p:sp>
    </p:spTree>
    <p:extLst>
      <p:ext uri="{BB962C8B-B14F-4D97-AF65-F5344CB8AC3E}">
        <p14:creationId xmlns:p14="http://schemas.microsoft.com/office/powerpoint/2010/main" val="102006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59527" y="465859"/>
            <a:ext cx="7620000" cy="5067300"/>
          </a:xfrm>
          <a:prstGeom prst="rect">
            <a:avLst/>
          </a:prstGeom>
        </p:spPr>
      </p:pic>
    </p:spTree>
    <p:extLst>
      <p:ext uri="{BB962C8B-B14F-4D97-AF65-F5344CB8AC3E}">
        <p14:creationId xmlns:p14="http://schemas.microsoft.com/office/powerpoint/2010/main" val="136513940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TM10001114[[fn=Galerie]]</Template>
  <TotalTime>1403</TotalTime>
  <Words>760</Words>
  <Application>Microsoft Office PowerPoint</Application>
  <PresentationFormat>Personnalisé</PresentationFormat>
  <Paragraphs>53</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Gallery</vt:lpstr>
      <vt:lpstr>Chapitre 1:</vt:lpstr>
      <vt:lpstr>Présentation PowerPoint</vt:lpstr>
      <vt:lpstr>Présentation PowerPoint</vt:lpstr>
      <vt:lpstr>Présentation PowerPoint</vt:lpstr>
      <vt:lpstr>Présentation PowerPoint</vt:lpstr>
      <vt:lpstr>Présentation PowerPoint</vt:lpstr>
      <vt:lpstr>PARTIE 5 : Télécommunication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dc:title>
  <dc:creator>ASUS</dc:creator>
  <cp:lastModifiedBy>tayeb lantri</cp:lastModifiedBy>
  <cp:revision>7</cp:revision>
  <dcterms:created xsi:type="dcterms:W3CDTF">2021-01-04T14:29:02Z</dcterms:created>
  <dcterms:modified xsi:type="dcterms:W3CDTF">2021-10-23T18:03:45Z</dcterms:modified>
</cp:coreProperties>
</file>