
<file path=[Content_Types].xml><?xml version="1.0" encoding="utf-8"?>
<Types xmlns="http://schemas.openxmlformats.org/package/2006/content-types">
  <Default Extension="emf" ContentType="image/x-emf"/>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62" r:id="rId6"/>
    <p:sldId id="266" r:id="rId7"/>
    <p:sldId id="259" r:id="rId8"/>
    <p:sldId id="260" r:id="rId9"/>
    <p:sldId id="261" r:id="rId10"/>
    <p:sldId id="263" r:id="rId11"/>
    <p:sldId id="264" r:id="rId12"/>
    <p:sldId id="267" r:id="rId13"/>
    <p:sldId id="268" r:id="rId14"/>
    <p:sldId id="269" r:id="rId15"/>
    <p:sldId id="273" r:id="rId16"/>
    <p:sldId id="270" r:id="rId17"/>
    <p:sldId id="271" r:id="rId18"/>
    <p:sldId id="272" r:id="rId19"/>
    <p:sldId id="274" r:id="rId20"/>
    <p:sldId id="275" r:id="rId21"/>
    <p:sldId id="276" r:id="rId22"/>
    <p:sldId id="277" r:id="rId23"/>
    <p:sldId id="278" r:id="rId24"/>
    <p:sldId id="279" r:id="rId2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09" autoAdjust="0"/>
    <p:restoredTop sz="94660"/>
  </p:normalViewPr>
  <p:slideViewPr>
    <p:cSldViewPr snapToGrid="0" showGuides="1">
      <p:cViewPr varScale="1">
        <p:scale>
          <a:sx n="78" d="100"/>
          <a:sy n="78" d="100"/>
        </p:scale>
        <p:origin x="120" y="28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67E076-7EB3-406E-8C42-A58276ACE4D7}"/>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C0A1D02C-CCF7-415A-9E2F-72D2800A7D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B819AB2B-4A1F-4E8F-B9A5-B9C28AB2BD91}"/>
              </a:ext>
            </a:extLst>
          </p:cNvPr>
          <p:cNvSpPr>
            <a:spLocks noGrp="1"/>
          </p:cNvSpPr>
          <p:nvPr>
            <p:ph type="dt" sz="half" idx="10"/>
          </p:nvPr>
        </p:nvSpPr>
        <p:spPr/>
        <p:txBody>
          <a:bodyPr/>
          <a:lstStyle/>
          <a:p>
            <a:fld id="{1A98E707-C7D6-4CC4-89FA-B987260D7598}" type="datetimeFigureOut">
              <a:rPr lang="fr-FR" smtClean="0"/>
              <a:t>20/12/2020</a:t>
            </a:fld>
            <a:endParaRPr lang="fr-FR"/>
          </a:p>
        </p:txBody>
      </p:sp>
      <p:sp>
        <p:nvSpPr>
          <p:cNvPr id="5" name="Espace réservé du pied de page 4">
            <a:extLst>
              <a:ext uri="{FF2B5EF4-FFF2-40B4-BE49-F238E27FC236}">
                <a16:creationId xmlns:a16="http://schemas.microsoft.com/office/drawing/2014/main" id="{55E3C87A-5C14-419B-86E5-E1BAAE9D78F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FCA8BE0-04E6-41DD-9000-B8D266BD0351}"/>
              </a:ext>
            </a:extLst>
          </p:cNvPr>
          <p:cNvSpPr>
            <a:spLocks noGrp="1"/>
          </p:cNvSpPr>
          <p:nvPr>
            <p:ph type="sldNum" sz="quarter" idx="12"/>
          </p:nvPr>
        </p:nvSpPr>
        <p:spPr/>
        <p:txBody>
          <a:bodyPr/>
          <a:lstStyle/>
          <a:p>
            <a:fld id="{AC009CC2-9050-4C2C-B263-A42F5A372C48}" type="slidenum">
              <a:rPr lang="fr-FR" smtClean="0"/>
              <a:t>‹N°›</a:t>
            </a:fld>
            <a:endParaRPr lang="fr-FR"/>
          </a:p>
        </p:txBody>
      </p:sp>
    </p:spTree>
    <p:extLst>
      <p:ext uri="{BB962C8B-B14F-4D97-AF65-F5344CB8AC3E}">
        <p14:creationId xmlns:p14="http://schemas.microsoft.com/office/powerpoint/2010/main" val="891113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E2706B-ADD8-433C-9B12-E5040BF72DE4}"/>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480E9438-F07F-474A-9D49-45FB220405BA}"/>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DC479A5-9774-417A-9681-AD056799A1CF}"/>
              </a:ext>
            </a:extLst>
          </p:cNvPr>
          <p:cNvSpPr>
            <a:spLocks noGrp="1"/>
          </p:cNvSpPr>
          <p:nvPr>
            <p:ph type="dt" sz="half" idx="10"/>
          </p:nvPr>
        </p:nvSpPr>
        <p:spPr/>
        <p:txBody>
          <a:bodyPr/>
          <a:lstStyle/>
          <a:p>
            <a:fld id="{1A98E707-C7D6-4CC4-89FA-B987260D7598}" type="datetimeFigureOut">
              <a:rPr lang="fr-FR" smtClean="0"/>
              <a:t>20/12/2020</a:t>
            </a:fld>
            <a:endParaRPr lang="fr-FR"/>
          </a:p>
        </p:txBody>
      </p:sp>
      <p:sp>
        <p:nvSpPr>
          <p:cNvPr id="5" name="Espace réservé du pied de page 4">
            <a:extLst>
              <a:ext uri="{FF2B5EF4-FFF2-40B4-BE49-F238E27FC236}">
                <a16:creationId xmlns:a16="http://schemas.microsoft.com/office/drawing/2014/main" id="{FCA88997-5BEA-498E-99AC-0513D832094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2CDA48B-03FB-4568-BF21-3EEBB97671B7}"/>
              </a:ext>
            </a:extLst>
          </p:cNvPr>
          <p:cNvSpPr>
            <a:spLocks noGrp="1"/>
          </p:cNvSpPr>
          <p:nvPr>
            <p:ph type="sldNum" sz="quarter" idx="12"/>
          </p:nvPr>
        </p:nvSpPr>
        <p:spPr/>
        <p:txBody>
          <a:bodyPr/>
          <a:lstStyle/>
          <a:p>
            <a:fld id="{AC009CC2-9050-4C2C-B263-A42F5A372C48}" type="slidenum">
              <a:rPr lang="fr-FR" smtClean="0"/>
              <a:t>‹N°›</a:t>
            </a:fld>
            <a:endParaRPr lang="fr-FR"/>
          </a:p>
        </p:txBody>
      </p:sp>
    </p:spTree>
    <p:extLst>
      <p:ext uri="{BB962C8B-B14F-4D97-AF65-F5344CB8AC3E}">
        <p14:creationId xmlns:p14="http://schemas.microsoft.com/office/powerpoint/2010/main" val="1489162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DBF5960A-7FD1-48BB-9810-A50A36873D71}"/>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A34A00CC-D40A-4501-B397-046DB11F95A2}"/>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F306D5A-9207-4D50-915F-853373BCBD28}"/>
              </a:ext>
            </a:extLst>
          </p:cNvPr>
          <p:cNvSpPr>
            <a:spLocks noGrp="1"/>
          </p:cNvSpPr>
          <p:nvPr>
            <p:ph type="dt" sz="half" idx="10"/>
          </p:nvPr>
        </p:nvSpPr>
        <p:spPr/>
        <p:txBody>
          <a:bodyPr/>
          <a:lstStyle/>
          <a:p>
            <a:fld id="{1A98E707-C7D6-4CC4-89FA-B987260D7598}" type="datetimeFigureOut">
              <a:rPr lang="fr-FR" smtClean="0"/>
              <a:t>20/12/2020</a:t>
            </a:fld>
            <a:endParaRPr lang="fr-FR"/>
          </a:p>
        </p:txBody>
      </p:sp>
      <p:sp>
        <p:nvSpPr>
          <p:cNvPr id="5" name="Espace réservé du pied de page 4">
            <a:extLst>
              <a:ext uri="{FF2B5EF4-FFF2-40B4-BE49-F238E27FC236}">
                <a16:creationId xmlns:a16="http://schemas.microsoft.com/office/drawing/2014/main" id="{9FDCF74D-B014-4E73-B6D0-75CCE6D887A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F35F0DB-17A9-4E4E-8E71-12B8E9122BB1}"/>
              </a:ext>
            </a:extLst>
          </p:cNvPr>
          <p:cNvSpPr>
            <a:spLocks noGrp="1"/>
          </p:cNvSpPr>
          <p:nvPr>
            <p:ph type="sldNum" sz="quarter" idx="12"/>
          </p:nvPr>
        </p:nvSpPr>
        <p:spPr/>
        <p:txBody>
          <a:bodyPr/>
          <a:lstStyle/>
          <a:p>
            <a:fld id="{AC009CC2-9050-4C2C-B263-A42F5A372C48}" type="slidenum">
              <a:rPr lang="fr-FR" smtClean="0"/>
              <a:t>‹N°›</a:t>
            </a:fld>
            <a:endParaRPr lang="fr-FR"/>
          </a:p>
        </p:txBody>
      </p:sp>
    </p:spTree>
    <p:extLst>
      <p:ext uri="{BB962C8B-B14F-4D97-AF65-F5344CB8AC3E}">
        <p14:creationId xmlns:p14="http://schemas.microsoft.com/office/powerpoint/2010/main" val="41237528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844692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ANC++">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74287C4D-F723-4629-B98B-F691D257137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118" y="-77118"/>
            <a:ext cx="12349908" cy="7028760"/>
          </a:xfrm>
          <a:prstGeom prst="rect">
            <a:avLst/>
          </a:prstGeom>
        </p:spPr>
      </p:pic>
    </p:spTree>
    <p:extLst>
      <p:ext uri="{BB962C8B-B14F-4D97-AF65-F5344CB8AC3E}">
        <p14:creationId xmlns:p14="http://schemas.microsoft.com/office/powerpoint/2010/main" val="2711946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68A0F9-537A-4070-8841-1560491BF0C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7356334-E414-43BB-BD05-7E7BFFB8D1F0}"/>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683FF01-5822-4176-BFC1-07E67845061F}"/>
              </a:ext>
            </a:extLst>
          </p:cNvPr>
          <p:cNvSpPr>
            <a:spLocks noGrp="1"/>
          </p:cNvSpPr>
          <p:nvPr>
            <p:ph type="dt" sz="half" idx="10"/>
          </p:nvPr>
        </p:nvSpPr>
        <p:spPr/>
        <p:txBody>
          <a:bodyPr/>
          <a:lstStyle/>
          <a:p>
            <a:fld id="{1A98E707-C7D6-4CC4-89FA-B987260D7598}" type="datetimeFigureOut">
              <a:rPr lang="fr-FR" smtClean="0"/>
              <a:t>20/12/2020</a:t>
            </a:fld>
            <a:endParaRPr lang="fr-FR"/>
          </a:p>
        </p:txBody>
      </p:sp>
      <p:sp>
        <p:nvSpPr>
          <p:cNvPr id="5" name="Espace réservé du pied de page 4">
            <a:extLst>
              <a:ext uri="{FF2B5EF4-FFF2-40B4-BE49-F238E27FC236}">
                <a16:creationId xmlns:a16="http://schemas.microsoft.com/office/drawing/2014/main" id="{4A187EC7-1458-4300-AC73-8249A4270E5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F7CAE28-309D-4F5C-B557-63DEC5FECC02}"/>
              </a:ext>
            </a:extLst>
          </p:cNvPr>
          <p:cNvSpPr>
            <a:spLocks noGrp="1"/>
          </p:cNvSpPr>
          <p:nvPr>
            <p:ph type="sldNum" sz="quarter" idx="12"/>
          </p:nvPr>
        </p:nvSpPr>
        <p:spPr/>
        <p:txBody>
          <a:bodyPr/>
          <a:lstStyle/>
          <a:p>
            <a:fld id="{AC009CC2-9050-4C2C-B263-A42F5A372C48}" type="slidenum">
              <a:rPr lang="fr-FR" smtClean="0"/>
              <a:t>‹N°›</a:t>
            </a:fld>
            <a:endParaRPr lang="fr-FR"/>
          </a:p>
        </p:txBody>
      </p:sp>
    </p:spTree>
    <p:extLst>
      <p:ext uri="{BB962C8B-B14F-4D97-AF65-F5344CB8AC3E}">
        <p14:creationId xmlns:p14="http://schemas.microsoft.com/office/powerpoint/2010/main" val="1537308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666392-62E4-4F4E-BCAC-BE08B650B917}"/>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DB0AECEF-E135-4C58-8460-5017135AA4C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4B09BB2A-22F7-441D-88F8-3A6C8921B8F4}"/>
              </a:ext>
            </a:extLst>
          </p:cNvPr>
          <p:cNvSpPr>
            <a:spLocks noGrp="1"/>
          </p:cNvSpPr>
          <p:nvPr>
            <p:ph type="dt" sz="half" idx="10"/>
          </p:nvPr>
        </p:nvSpPr>
        <p:spPr/>
        <p:txBody>
          <a:bodyPr/>
          <a:lstStyle/>
          <a:p>
            <a:fld id="{1A98E707-C7D6-4CC4-89FA-B987260D7598}" type="datetimeFigureOut">
              <a:rPr lang="fr-FR" smtClean="0"/>
              <a:t>20/12/2020</a:t>
            </a:fld>
            <a:endParaRPr lang="fr-FR"/>
          </a:p>
        </p:txBody>
      </p:sp>
      <p:sp>
        <p:nvSpPr>
          <p:cNvPr id="5" name="Espace réservé du pied de page 4">
            <a:extLst>
              <a:ext uri="{FF2B5EF4-FFF2-40B4-BE49-F238E27FC236}">
                <a16:creationId xmlns:a16="http://schemas.microsoft.com/office/drawing/2014/main" id="{BDAF0DE9-1B89-4253-9264-99ED63E2C74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C1CE745-B739-4D69-B0C2-E7C8F2C2D830}"/>
              </a:ext>
            </a:extLst>
          </p:cNvPr>
          <p:cNvSpPr>
            <a:spLocks noGrp="1"/>
          </p:cNvSpPr>
          <p:nvPr>
            <p:ph type="sldNum" sz="quarter" idx="12"/>
          </p:nvPr>
        </p:nvSpPr>
        <p:spPr/>
        <p:txBody>
          <a:bodyPr/>
          <a:lstStyle/>
          <a:p>
            <a:fld id="{AC009CC2-9050-4C2C-B263-A42F5A372C48}" type="slidenum">
              <a:rPr lang="fr-FR" smtClean="0"/>
              <a:t>‹N°›</a:t>
            </a:fld>
            <a:endParaRPr lang="fr-FR"/>
          </a:p>
        </p:txBody>
      </p:sp>
    </p:spTree>
    <p:extLst>
      <p:ext uri="{BB962C8B-B14F-4D97-AF65-F5344CB8AC3E}">
        <p14:creationId xmlns:p14="http://schemas.microsoft.com/office/powerpoint/2010/main" val="2063341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386F9C-5EE1-4D50-AF2C-189DE85DD97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53F3E43B-16BF-41A0-A364-1184CC442BA9}"/>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AF2A2F6F-705C-4B20-B0E4-A1CA5E415887}"/>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B39EE7D8-D9E2-4355-A731-4E9EA80441BB}"/>
              </a:ext>
            </a:extLst>
          </p:cNvPr>
          <p:cNvSpPr>
            <a:spLocks noGrp="1"/>
          </p:cNvSpPr>
          <p:nvPr>
            <p:ph type="dt" sz="half" idx="10"/>
          </p:nvPr>
        </p:nvSpPr>
        <p:spPr/>
        <p:txBody>
          <a:bodyPr/>
          <a:lstStyle/>
          <a:p>
            <a:fld id="{1A98E707-C7D6-4CC4-89FA-B987260D7598}" type="datetimeFigureOut">
              <a:rPr lang="fr-FR" smtClean="0"/>
              <a:t>20/12/2020</a:t>
            </a:fld>
            <a:endParaRPr lang="fr-FR"/>
          </a:p>
        </p:txBody>
      </p:sp>
      <p:sp>
        <p:nvSpPr>
          <p:cNvPr id="6" name="Espace réservé du pied de page 5">
            <a:extLst>
              <a:ext uri="{FF2B5EF4-FFF2-40B4-BE49-F238E27FC236}">
                <a16:creationId xmlns:a16="http://schemas.microsoft.com/office/drawing/2014/main" id="{D3AAAD8E-59A7-4D24-B8C4-6345333A931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DC05776-A5EF-4AA7-8485-07F5389CD0E7}"/>
              </a:ext>
            </a:extLst>
          </p:cNvPr>
          <p:cNvSpPr>
            <a:spLocks noGrp="1"/>
          </p:cNvSpPr>
          <p:nvPr>
            <p:ph type="sldNum" sz="quarter" idx="12"/>
          </p:nvPr>
        </p:nvSpPr>
        <p:spPr/>
        <p:txBody>
          <a:bodyPr/>
          <a:lstStyle/>
          <a:p>
            <a:fld id="{AC009CC2-9050-4C2C-B263-A42F5A372C48}" type="slidenum">
              <a:rPr lang="fr-FR" smtClean="0"/>
              <a:t>‹N°›</a:t>
            </a:fld>
            <a:endParaRPr lang="fr-FR"/>
          </a:p>
        </p:txBody>
      </p:sp>
    </p:spTree>
    <p:extLst>
      <p:ext uri="{BB962C8B-B14F-4D97-AF65-F5344CB8AC3E}">
        <p14:creationId xmlns:p14="http://schemas.microsoft.com/office/powerpoint/2010/main" val="1342430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4DB7455-0913-426D-A3E1-AC888C1501F8}"/>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B3CF08FB-7B77-44FA-80C4-DF8A0F28310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5E1D3672-3BFD-48DF-9303-6C293FB2AE6B}"/>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77DC4F42-65F1-4B78-887C-1E19486FE8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805084E8-2DD3-4065-9779-9EA6511C25FF}"/>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4C5E2FD5-4B58-40C7-93E4-6D5E5FB81D19}"/>
              </a:ext>
            </a:extLst>
          </p:cNvPr>
          <p:cNvSpPr>
            <a:spLocks noGrp="1"/>
          </p:cNvSpPr>
          <p:nvPr>
            <p:ph type="dt" sz="half" idx="10"/>
          </p:nvPr>
        </p:nvSpPr>
        <p:spPr/>
        <p:txBody>
          <a:bodyPr/>
          <a:lstStyle/>
          <a:p>
            <a:fld id="{1A98E707-C7D6-4CC4-89FA-B987260D7598}" type="datetimeFigureOut">
              <a:rPr lang="fr-FR" smtClean="0"/>
              <a:t>20/12/2020</a:t>
            </a:fld>
            <a:endParaRPr lang="fr-FR"/>
          </a:p>
        </p:txBody>
      </p:sp>
      <p:sp>
        <p:nvSpPr>
          <p:cNvPr id="8" name="Espace réservé du pied de page 7">
            <a:extLst>
              <a:ext uri="{FF2B5EF4-FFF2-40B4-BE49-F238E27FC236}">
                <a16:creationId xmlns:a16="http://schemas.microsoft.com/office/drawing/2014/main" id="{915140C7-7C64-4F58-8EE7-978DA5BB2627}"/>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80F78399-D53E-4416-BCB9-669EF1D55109}"/>
              </a:ext>
            </a:extLst>
          </p:cNvPr>
          <p:cNvSpPr>
            <a:spLocks noGrp="1"/>
          </p:cNvSpPr>
          <p:nvPr>
            <p:ph type="sldNum" sz="quarter" idx="12"/>
          </p:nvPr>
        </p:nvSpPr>
        <p:spPr/>
        <p:txBody>
          <a:bodyPr/>
          <a:lstStyle/>
          <a:p>
            <a:fld id="{AC009CC2-9050-4C2C-B263-A42F5A372C48}" type="slidenum">
              <a:rPr lang="fr-FR" smtClean="0"/>
              <a:t>‹N°›</a:t>
            </a:fld>
            <a:endParaRPr lang="fr-FR"/>
          </a:p>
        </p:txBody>
      </p:sp>
    </p:spTree>
    <p:extLst>
      <p:ext uri="{BB962C8B-B14F-4D97-AF65-F5344CB8AC3E}">
        <p14:creationId xmlns:p14="http://schemas.microsoft.com/office/powerpoint/2010/main" val="3390753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096D63-71FF-45EB-9E2F-25CAE78234C4}"/>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E316C163-4D13-405F-9019-0993D59B497D}"/>
              </a:ext>
            </a:extLst>
          </p:cNvPr>
          <p:cNvSpPr>
            <a:spLocks noGrp="1"/>
          </p:cNvSpPr>
          <p:nvPr>
            <p:ph type="dt" sz="half" idx="10"/>
          </p:nvPr>
        </p:nvSpPr>
        <p:spPr/>
        <p:txBody>
          <a:bodyPr/>
          <a:lstStyle/>
          <a:p>
            <a:fld id="{1A98E707-C7D6-4CC4-89FA-B987260D7598}" type="datetimeFigureOut">
              <a:rPr lang="fr-FR" smtClean="0"/>
              <a:t>20/12/2020</a:t>
            </a:fld>
            <a:endParaRPr lang="fr-FR"/>
          </a:p>
        </p:txBody>
      </p:sp>
      <p:sp>
        <p:nvSpPr>
          <p:cNvPr id="4" name="Espace réservé du pied de page 3">
            <a:extLst>
              <a:ext uri="{FF2B5EF4-FFF2-40B4-BE49-F238E27FC236}">
                <a16:creationId xmlns:a16="http://schemas.microsoft.com/office/drawing/2014/main" id="{5347EFCF-18FF-427C-8492-E50624A208FC}"/>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EBA49BDB-0D18-48ED-B599-A33771F1F591}"/>
              </a:ext>
            </a:extLst>
          </p:cNvPr>
          <p:cNvSpPr>
            <a:spLocks noGrp="1"/>
          </p:cNvSpPr>
          <p:nvPr>
            <p:ph type="sldNum" sz="quarter" idx="12"/>
          </p:nvPr>
        </p:nvSpPr>
        <p:spPr/>
        <p:txBody>
          <a:bodyPr/>
          <a:lstStyle/>
          <a:p>
            <a:fld id="{AC009CC2-9050-4C2C-B263-A42F5A372C48}" type="slidenum">
              <a:rPr lang="fr-FR" smtClean="0"/>
              <a:t>‹N°›</a:t>
            </a:fld>
            <a:endParaRPr lang="fr-FR"/>
          </a:p>
        </p:txBody>
      </p:sp>
    </p:spTree>
    <p:extLst>
      <p:ext uri="{BB962C8B-B14F-4D97-AF65-F5344CB8AC3E}">
        <p14:creationId xmlns:p14="http://schemas.microsoft.com/office/powerpoint/2010/main" val="1937522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387A59A5-DB55-4B70-98D9-F95B1D5C6C2D}"/>
              </a:ext>
            </a:extLst>
          </p:cNvPr>
          <p:cNvSpPr>
            <a:spLocks noGrp="1"/>
          </p:cNvSpPr>
          <p:nvPr>
            <p:ph type="dt" sz="half" idx="10"/>
          </p:nvPr>
        </p:nvSpPr>
        <p:spPr/>
        <p:txBody>
          <a:bodyPr/>
          <a:lstStyle/>
          <a:p>
            <a:fld id="{1A98E707-C7D6-4CC4-89FA-B987260D7598}" type="datetimeFigureOut">
              <a:rPr lang="fr-FR" smtClean="0"/>
              <a:t>20/12/2020</a:t>
            </a:fld>
            <a:endParaRPr lang="fr-FR"/>
          </a:p>
        </p:txBody>
      </p:sp>
      <p:sp>
        <p:nvSpPr>
          <p:cNvPr id="3" name="Espace réservé du pied de page 2">
            <a:extLst>
              <a:ext uri="{FF2B5EF4-FFF2-40B4-BE49-F238E27FC236}">
                <a16:creationId xmlns:a16="http://schemas.microsoft.com/office/drawing/2014/main" id="{EBA7B86E-9284-4339-87CE-C9A5E10866F1}"/>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A5684DD3-76C4-40CB-8865-3522358B2B02}"/>
              </a:ext>
            </a:extLst>
          </p:cNvPr>
          <p:cNvSpPr>
            <a:spLocks noGrp="1"/>
          </p:cNvSpPr>
          <p:nvPr>
            <p:ph type="sldNum" sz="quarter" idx="12"/>
          </p:nvPr>
        </p:nvSpPr>
        <p:spPr/>
        <p:txBody>
          <a:bodyPr/>
          <a:lstStyle/>
          <a:p>
            <a:fld id="{AC009CC2-9050-4C2C-B263-A42F5A372C48}" type="slidenum">
              <a:rPr lang="fr-FR" smtClean="0"/>
              <a:t>‹N°›</a:t>
            </a:fld>
            <a:endParaRPr lang="fr-FR"/>
          </a:p>
        </p:txBody>
      </p:sp>
    </p:spTree>
    <p:extLst>
      <p:ext uri="{BB962C8B-B14F-4D97-AF65-F5344CB8AC3E}">
        <p14:creationId xmlns:p14="http://schemas.microsoft.com/office/powerpoint/2010/main" val="3491363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D447CD-FE3A-421E-BCF6-61B6AAB482D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720E32A0-7302-4981-BCE9-BC21A24E3A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F7257DE7-6C98-4613-9572-1E6CD3D818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362E429-1797-4000-B1AC-E3F58E7DB674}"/>
              </a:ext>
            </a:extLst>
          </p:cNvPr>
          <p:cNvSpPr>
            <a:spLocks noGrp="1"/>
          </p:cNvSpPr>
          <p:nvPr>
            <p:ph type="dt" sz="half" idx="10"/>
          </p:nvPr>
        </p:nvSpPr>
        <p:spPr/>
        <p:txBody>
          <a:bodyPr/>
          <a:lstStyle/>
          <a:p>
            <a:fld id="{1A98E707-C7D6-4CC4-89FA-B987260D7598}" type="datetimeFigureOut">
              <a:rPr lang="fr-FR" smtClean="0"/>
              <a:t>20/12/2020</a:t>
            </a:fld>
            <a:endParaRPr lang="fr-FR"/>
          </a:p>
        </p:txBody>
      </p:sp>
      <p:sp>
        <p:nvSpPr>
          <p:cNvPr id="6" name="Espace réservé du pied de page 5">
            <a:extLst>
              <a:ext uri="{FF2B5EF4-FFF2-40B4-BE49-F238E27FC236}">
                <a16:creationId xmlns:a16="http://schemas.microsoft.com/office/drawing/2014/main" id="{AB6C7BE1-24AB-4000-9E83-FD05529492A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E1A3A7E-4D75-41F9-BE37-D1F03D8C1AD6}"/>
              </a:ext>
            </a:extLst>
          </p:cNvPr>
          <p:cNvSpPr>
            <a:spLocks noGrp="1"/>
          </p:cNvSpPr>
          <p:nvPr>
            <p:ph type="sldNum" sz="quarter" idx="12"/>
          </p:nvPr>
        </p:nvSpPr>
        <p:spPr/>
        <p:txBody>
          <a:bodyPr/>
          <a:lstStyle/>
          <a:p>
            <a:fld id="{AC009CC2-9050-4C2C-B263-A42F5A372C48}" type="slidenum">
              <a:rPr lang="fr-FR" smtClean="0"/>
              <a:t>‹N°›</a:t>
            </a:fld>
            <a:endParaRPr lang="fr-FR"/>
          </a:p>
        </p:txBody>
      </p:sp>
    </p:spTree>
    <p:extLst>
      <p:ext uri="{BB962C8B-B14F-4D97-AF65-F5344CB8AC3E}">
        <p14:creationId xmlns:p14="http://schemas.microsoft.com/office/powerpoint/2010/main" val="1290162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EBEA2A-0E31-4859-880E-719FCA42CCD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624C7E06-8DEC-431B-95B3-03A3360ECD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E1A23A47-51ED-414A-8215-64176B9324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B5234D3-6D2C-4803-BED0-BA8C195B2FFD}"/>
              </a:ext>
            </a:extLst>
          </p:cNvPr>
          <p:cNvSpPr>
            <a:spLocks noGrp="1"/>
          </p:cNvSpPr>
          <p:nvPr>
            <p:ph type="dt" sz="half" idx="10"/>
          </p:nvPr>
        </p:nvSpPr>
        <p:spPr/>
        <p:txBody>
          <a:bodyPr/>
          <a:lstStyle/>
          <a:p>
            <a:fld id="{1A98E707-C7D6-4CC4-89FA-B987260D7598}" type="datetimeFigureOut">
              <a:rPr lang="fr-FR" smtClean="0"/>
              <a:t>20/12/2020</a:t>
            </a:fld>
            <a:endParaRPr lang="fr-FR"/>
          </a:p>
        </p:txBody>
      </p:sp>
      <p:sp>
        <p:nvSpPr>
          <p:cNvPr id="6" name="Espace réservé du pied de page 5">
            <a:extLst>
              <a:ext uri="{FF2B5EF4-FFF2-40B4-BE49-F238E27FC236}">
                <a16:creationId xmlns:a16="http://schemas.microsoft.com/office/drawing/2014/main" id="{726F12C9-E34F-4C59-B673-56416A4296A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9843778-60FD-48A8-A27D-740EC75966A9}"/>
              </a:ext>
            </a:extLst>
          </p:cNvPr>
          <p:cNvSpPr>
            <a:spLocks noGrp="1"/>
          </p:cNvSpPr>
          <p:nvPr>
            <p:ph type="sldNum" sz="quarter" idx="12"/>
          </p:nvPr>
        </p:nvSpPr>
        <p:spPr/>
        <p:txBody>
          <a:bodyPr/>
          <a:lstStyle/>
          <a:p>
            <a:fld id="{AC009CC2-9050-4C2C-B263-A42F5A372C48}" type="slidenum">
              <a:rPr lang="fr-FR" smtClean="0"/>
              <a:t>‹N°›</a:t>
            </a:fld>
            <a:endParaRPr lang="fr-FR"/>
          </a:p>
        </p:txBody>
      </p:sp>
    </p:spTree>
    <p:extLst>
      <p:ext uri="{BB962C8B-B14F-4D97-AF65-F5344CB8AC3E}">
        <p14:creationId xmlns:p14="http://schemas.microsoft.com/office/powerpoint/2010/main" val="1449464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42000">
              <a:schemeClr val="accent2">
                <a:lumMod val="5000"/>
                <a:lumOff val="95000"/>
                <a:alpha val="6000"/>
              </a:schemeClr>
            </a:gs>
            <a:gs pos="100000">
              <a:schemeClr val="accent2">
                <a:lumMod val="30000"/>
                <a:lumOff val="70000"/>
                <a:alpha val="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79882592-ADE6-4A5C-96E9-0C7811253A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C328F42E-B2B0-46C5-9959-2E084AA694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F520A4B-1279-4D2E-8278-6FC4B9715FC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98E707-C7D6-4CC4-89FA-B987260D7598}" type="datetimeFigureOut">
              <a:rPr lang="fr-FR" smtClean="0"/>
              <a:t>20/12/2020</a:t>
            </a:fld>
            <a:endParaRPr lang="fr-FR"/>
          </a:p>
        </p:txBody>
      </p:sp>
      <p:sp>
        <p:nvSpPr>
          <p:cNvPr id="5" name="Espace réservé du pied de page 4">
            <a:extLst>
              <a:ext uri="{FF2B5EF4-FFF2-40B4-BE49-F238E27FC236}">
                <a16:creationId xmlns:a16="http://schemas.microsoft.com/office/drawing/2014/main" id="{41670C67-FE6A-4087-B00C-66E32B362C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7D37793C-31DE-49AF-954E-8575B2AA3BE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009CC2-9050-4C2C-B263-A42F5A372C48}" type="slidenum">
              <a:rPr lang="fr-FR" smtClean="0"/>
              <a:t>‹N°›</a:t>
            </a:fld>
            <a:endParaRPr lang="fr-FR"/>
          </a:p>
        </p:txBody>
      </p:sp>
    </p:spTree>
    <p:extLst>
      <p:ext uri="{BB962C8B-B14F-4D97-AF65-F5344CB8AC3E}">
        <p14:creationId xmlns:p14="http://schemas.microsoft.com/office/powerpoint/2010/main" val="8090603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42000">
              <a:schemeClr val="accent2">
                <a:lumMod val="5000"/>
                <a:lumOff val="95000"/>
                <a:alpha val="6000"/>
              </a:schemeClr>
            </a:gs>
            <a:gs pos="100000">
              <a:schemeClr val="accent2">
                <a:lumMod val="30000"/>
                <a:lumOff val="70000"/>
                <a:alpha val="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5073204"/>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3.jfif"/><Relationship Id="rId2" Type="http://schemas.openxmlformats.org/officeDocument/2006/relationships/image" Target="../media/image2.jfif"/><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02CBF94E-F1F0-4205-8D82-72746533EB5F}"/>
              </a:ext>
            </a:extLst>
          </p:cNvPr>
          <p:cNvSpPr txBox="1"/>
          <p:nvPr/>
        </p:nvSpPr>
        <p:spPr>
          <a:xfrm>
            <a:off x="1222873" y="459282"/>
            <a:ext cx="10049116" cy="707886"/>
          </a:xfrm>
          <a:prstGeom prst="rect">
            <a:avLst/>
          </a:prstGeom>
          <a:noFill/>
        </p:spPr>
        <p:txBody>
          <a:bodyPr wrap="square">
            <a:spAutoFit/>
          </a:bodyPr>
          <a:lstStyle/>
          <a:p>
            <a:pPr algn="ctr"/>
            <a:r>
              <a:rPr lang="fr-FR" sz="4000" b="1" dirty="0">
                <a:solidFill>
                  <a:srgbClr val="0070C0"/>
                </a:solidFill>
                <a:effectLst/>
                <a:latin typeface="Cambria" panose="02040503050406030204" pitchFamily="18" charset="0"/>
                <a:ea typeface="Cambria" panose="02040503050406030204" pitchFamily="18" charset="0"/>
                <a:cs typeface="Calibri Light" panose="020F0302020204030204" pitchFamily="34" charset="0"/>
              </a:rPr>
              <a:t>Chapitre 1. Présentation du langage C++</a:t>
            </a:r>
            <a:endParaRPr lang="fr-FR" sz="4000" dirty="0">
              <a:solidFill>
                <a:srgbClr val="0070C0"/>
              </a:solidFill>
              <a:latin typeface="Cambria" panose="02040503050406030204" pitchFamily="18" charset="0"/>
              <a:ea typeface="Cambria" panose="02040503050406030204" pitchFamily="18" charset="0"/>
              <a:cs typeface="Calibri Light" panose="020F0302020204030204" pitchFamily="34" charset="0"/>
            </a:endParaRPr>
          </a:p>
        </p:txBody>
      </p:sp>
      <p:sp>
        <p:nvSpPr>
          <p:cNvPr id="4" name="ZoneTexte 3">
            <a:extLst>
              <a:ext uri="{FF2B5EF4-FFF2-40B4-BE49-F238E27FC236}">
                <a16:creationId xmlns:a16="http://schemas.microsoft.com/office/drawing/2014/main" id="{0EA8835A-5BF7-49A8-839E-F187EB168FF8}"/>
              </a:ext>
            </a:extLst>
          </p:cNvPr>
          <p:cNvSpPr txBox="1"/>
          <p:nvPr/>
        </p:nvSpPr>
        <p:spPr>
          <a:xfrm>
            <a:off x="198509" y="1650844"/>
            <a:ext cx="2386744" cy="523220"/>
          </a:xfrm>
          <a:prstGeom prst="rect">
            <a:avLst/>
          </a:prstGeom>
          <a:noFill/>
        </p:spPr>
        <p:txBody>
          <a:bodyPr wrap="none" rtlCol="0">
            <a:spAutoFit/>
          </a:bodyPr>
          <a:lstStyle/>
          <a:p>
            <a:r>
              <a:rPr lang="fr-FR" sz="2800" b="1" dirty="0">
                <a:solidFill>
                  <a:srgbClr val="0070C0"/>
                </a:solidFill>
                <a:latin typeface="Cambria" panose="02040503050406030204" pitchFamily="18" charset="0"/>
                <a:ea typeface="Cambria" panose="02040503050406030204" pitchFamily="18" charset="0"/>
              </a:rPr>
              <a:t>Introduction:</a:t>
            </a:r>
          </a:p>
        </p:txBody>
      </p:sp>
      <p:sp>
        <p:nvSpPr>
          <p:cNvPr id="6" name="ZoneTexte 5">
            <a:extLst>
              <a:ext uri="{FF2B5EF4-FFF2-40B4-BE49-F238E27FC236}">
                <a16:creationId xmlns:a16="http://schemas.microsoft.com/office/drawing/2014/main" id="{E0F702CF-3E36-4948-852F-6E0972C2870C}"/>
              </a:ext>
            </a:extLst>
          </p:cNvPr>
          <p:cNvSpPr txBox="1"/>
          <p:nvPr/>
        </p:nvSpPr>
        <p:spPr>
          <a:xfrm>
            <a:off x="170864" y="2119131"/>
            <a:ext cx="11563936" cy="892552"/>
          </a:xfrm>
          <a:prstGeom prst="rect">
            <a:avLst/>
          </a:prstGeom>
          <a:noFill/>
        </p:spPr>
        <p:txBody>
          <a:bodyPr wrap="square">
            <a:spAutoFit/>
          </a:bodyPr>
          <a:lstStyle/>
          <a:p>
            <a:pPr algn="just"/>
            <a:r>
              <a:rPr lang="fr-FR" sz="2600" dirty="0">
                <a:effectLst/>
                <a:latin typeface="Cambria" panose="02040503050406030204" pitchFamily="18" charset="0"/>
                <a:ea typeface="Times New Roman" panose="02020603050405020304" pitchFamily="18" charset="0"/>
                <a:cs typeface="Times New Roman" panose="02020603050405020304" pitchFamily="18" charset="0"/>
              </a:rPr>
              <a:t>La Programmation est le procédé qui consiste à produire un groupe d'instructions demandant à l'ordinateur de réaliser une tâche: </a:t>
            </a:r>
            <a:endParaRPr lang="fr-FR" sz="2600" dirty="0"/>
          </a:p>
        </p:txBody>
      </p:sp>
      <p:sp>
        <p:nvSpPr>
          <p:cNvPr id="8" name="ZoneTexte 7">
            <a:extLst>
              <a:ext uri="{FF2B5EF4-FFF2-40B4-BE49-F238E27FC236}">
                <a16:creationId xmlns:a16="http://schemas.microsoft.com/office/drawing/2014/main" id="{EA02AFFF-0477-4DE1-AA6F-D07FDEA8696D}"/>
              </a:ext>
            </a:extLst>
          </p:cNvPr>
          <p:cNvSpPr txBox="1"/>
          <p:nvPr/>
        </p:nvSpPr>
        <p:spPr>
          <a:xfrm>
            <a:off x="769768" y="3011683"/>
            <a:ext cx="7367954" cy="3534301"/>
          </a:xfrm>
          <a:prstGeom prst="rect">
            <a:avLst/>
          </a:prstGeom>
          <a:noFill/>
        </p:spPr>
        <p:txBody>
          <a:bodyPr wrap="square">
            <a:spAutoFit/>
          </a:bodyPr>
          <a:lstStyle/>
          <a:p>
            <a:pPr marL="457200" indent="-457200">
              <a:spcAft>
                <a:spcPts val="1000"/>
              </a:spcAft>
              <a:buFont typeface="Wingdings" panose="05000000000000000000" pitchFamily="2" charset="2"/>
              <a:buChar char="v"/>
            </a:pPr>
            <a:r>
              <a:rPr lang="fr-FR" sz="2600" dirty="0">
                <a:effectLst/>
                <a:latin typeface="Cambria" panose="02040503050406030204" pitchFamily="18" charset="0"/>
                <a:ea typeface="Cambria" panose="02040503050406030204" pitchFamily="18" charset="0"/>
                <a:cs typeface="Arial" panose="020B0604020202020204" pitchFamily="34" charset="0"/>
              </a:rPr>
              <a:t>accès à Internet </a:t>
            </a:r>
          </a:p>
          <a:p>
            <a:pPr marL="457200" indent="-457200">
              <a:spcAft>
                <a:spcPts val="1000"/>
              </a:spcAft>
              <a:buFont typeface="Wingdings" panose="05000000000000000000" pitchFamily="2" charset="2"/>
              <a:buChar char="v"/>
            </a:pPr>
            <a:r>
              <a:rPr lang="fr-FR" sz="2600" dirty="0">
                <a:effectLst/>
                <a:latin typeface="Cambria" panose="02040503050406030204" pitchFamily="18" charset="0"/>
                <a:ea typeface="Cambria" panose="02040503050406030204" pitchFamily="18" charset="0"/>
                <a:cs typeface="Arial" panose="020B0604020202020204" pitchFamily="34" charset="0"/>
              </a:rPr>
              <a:t>création de sites Web </a:t>
            </a:r>
          </a:p>
          <a:p>
            <a:pPr marL="457200" indent="-457200">
              <a:spcAft>
                <a:spcPts val="1000"/>
              </a:spcAft>
              <a:buFont typeface="Wingdings" panose="05000000000000000000" pitchFamily="2" charset="2"/>
              <a:buChar char="v"/>
            </a:pPr>
            <a:r>
              <a:rPr lang="fr-FR" sz="2600" dirty="0">
                <a:effectLst/>
                <a:latin typeface="Cambria" panose="02040503050406030204" pitchFamily="18" charset="0"/>
                <a:ea typeface="Cambria" panose="02040503050406030204" pitchFamily="18" charset="0"/>
                <a:cs typeface="Arial" panose="020B0604020202020204" pitchFamily="34" charset="0"/>
              </a:rPr>
              <a:t>lecture de CD-Rom ou de DVD </a:t>
            </a:r>
          </a:p>
          <a:p>
            <a:pPr marL="457200" indent="-457200">
              <a:spcAft>
                <a:spcPts val="1000"/>
              </a:spcAft>
              <a:buFont typeface="Wingdings" panose="05000000000000000000" pitchFamily="2" charset="2"/>
              <a:buChar char="v"/>
            </a:pPr>
            <a:r>
              <a:rPr lang="fr-FR" sz="2600" dirty="0">
                <a:effectLst/>
                <a:latin typeface="Cambria" panose="02040503050406030204" pitchFamily="18" charset="0"/>
                <a:ea typeface="Cambria" panose="02040503050406030204" pitchFamily="18" charset="0"/>
                <a:cs typeface="Arial" panose="020B0604020202020204" pitchFamily="34" charset="0"/>
              </a:rPr>
              <a:t>archivage et retouche de photos </a:t>
            </a:r>
          </a:p>
          <a:p>
            <a:pPr marL="457200" indent="-457200">
              <a:spcAft>
                <a:spcPts val="1000"/>
              </a:spcAft>
              <a:buFont typeface="Wingdings" panose="05000000000000000000" pitchFamily="2" charset="2"/>
              <a:buChar char="v"/>
            </a:pPr>
            <a:r>
              <a:rPr lang="fr-FR" sz="2600" dirty="0">
                <a:effectLst/>
                <a:latin typeface="Cambria" panose="02040503050406030204" pitchFamily="18" charset="0"/>
                <a:ea typeface="Cambria" panose="02040503050406030204" pitchFamily="18" charset="0"/>
                <a:cs typeface="Arial" panose="020B0604020202020204" pitchFamily="34" charset="0"/>
              </a:rPr>
              <a:t>jeux vidéo </a:t>
            </a:r>
          </a:p>
          <a:p>
            <a:pPr marL="457200" indent="-457200">
              <a:spcAft>
                <a:spcPts val="1000"/>
              </a:spcAft>
              <a:buFont typeface="Wingdings" panose="05000000000000000000" pitchFamily="2" charset="2"/>
              <a:buChar char="v"/>
            </a:pPr>
            <a:r>
              <a:rPr lang="fr-FR" sz="2600" dirty="0">
                <a:effectLst/>
                <a:latin typeface="Cambria" panose="02040503050406030204" pitchFamily="18" charset="0"/>
                <a:ea typeface="Cambria" panose="02040503050406030204" pitchFamily="18" charset="0"/>
                <a:cs typeface="Arial" panose="020B0604020202020204" pitchFamily="34" charset="0"/>
              </a:rPr>
              <a:t>bureautique : traitement de texte tableur, gestion de bases de données</a:t>
            </a:r>
          </a:p>
        </p:txBody>
      </p:sp>
    </p:spTree>
    <p:extLst>
      <p:ext uri="{BB962C8B-B14F-4D97-AF65-F5344CB8AC3E}">
        <p14:creationId xmlns:p14="http://schemas.microsoft.com/office/powerpoint/2010/main" val="2536623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150F1811-E93B-4BCF-A94B-86E32B19FE8E}"/>
              </a:ext>
            </a:extLst>
          </p:cNvPr>
          <p:cNvSpPr txBox="1"/>
          <p:nvPr/>
        </p:nvSpPr>
        <p:spPr>
          <a:xfrm>
            <a:off x="153777" y="330780"/>
            <a:ext cx="11884446" cy="3098220"/>
          </a:xfrm>
          <a:prstGeom prst="rect">
            <a:avLst/>
          </a:prstGeom>
          <a:noFill/>
        </p:spPr>
        <p:txBody>
          <a:bodyPr wrap="square">
            <a:spAutoFit/>
          </a:bodyPr>
          <a:lstStyle/>
          <a:p>
            <a:pPr marL="457200" indent="-457200">
              <a:lnSpc>
                <a:spcPct val="115000"/>
              </a:lnSpc>
              <a:spcAft>
                <a:spcPts val="1000"/>
              </a:spcAft>
              <a:buFont typeface="Wingdings" panose="05000000000000000000" pitchFamily="2" charset="2"/>
              <a:buChar char="v"/>
            </a:pPr>
            <a:r>
              <a:rPr lang="fr-FR" sz="2600" b="1" dirty="0">
                <a:solidFill>
                  <a:srgbClr val="0070C0"/>
                </a:solidFill>
                <a:effectLst/>
                <a:latin typeface="Cambria" panose="02040503050406030204" pitchFamily="18" charset="0"/>
                <a:ea typeface="Calibri" panose="020F0502020204030204" pitchFamily="34" charset="0"/>
                <a:cs typeface="TimesNewRomanPSMT"/>
              </a:rPr>
              <a:t>Les langages de la </a:t>
            </a:r>
            <a:r>
              <a:rPr lang="fr-FR" sz="2600" b="1" dirty="0">
                <a:solidFill>
                  <a:srgbClr val="0070C0"/>
                </a:solidFill>
                <a:effectLst/>
                <a:latin typeface="Cambria" panose="02040503050406030204" pitchFamily="18" charset="0"/>
                <a:ea typeface="Calibri" panose="020F0502020204030204" pitchFamily="34" charset="0"/>
                <a:cs typeface="TimesNewRomanPS-BoldMT"/>
              </a:rPr>
              <a:t>quatrième génération </a:t>
            </a:r>
            <a:r>
              <a:rPr lang="fr-FR" sz="2600" b="1" dirty="0">
                <a:solidFill>
                  <a:srgbClr val="0070C0"/>
                </a:solidFill>
                <a:effectLst/>
                <a:latin typeface="Cambria" panose="02040503050406030204" pitchFamily="18" charset="0"/>
                <a:ea typeface="Calibri" panose="020F0502020204030204" pitchFamily="34" charset="0"/>
                <a:cs typeface="TimesNewRomanPSMT"/>
              </a:rPr>
              <a:t>:</a:t>
            </a:r>
          </a:p>
          <a:p>
            <a:pPr algn="just">
              <a:lnSpc>
                <a:spcPct val="150000"/>
              </a:lnSpc>
              <a:spcAft>
                <a:spcPts val="1000"/>
              </a:spcAft>
            </a:pPr>
            <a:r>
              <a:rPr lang="fr-FR" sz="2800" dirty="0">
                <a:solidFill>
                  <a:srgbClr val="0070C0"/>
                </a:solidFill>
                <a:effectLst/>
                <a:latin typeface="Cambria" panose="02040503050406030204" pitchFamily="18" charset="0"/>
                <a:ea typeface="Calibri" panose="020F0502020204030204" pitchFamily="34" charset="0"/>
                <a:cs typeface="TimesNewRomanPSMT"/>
              </a:rPr>
              <a:t> </a:t>
            </a:r>
            <a:r>
              <a:rPr lang="fr-FR" sz="2600" dirty="0">
                <a:effectLst/>
                <a:latin typeface="Cambria" panose="02040503050406030204" pitchFamily="18" charset="0"/>
                <a:ea typeface="Calibri" panose="020F0502020204030204" pitchFamily="34" charset="0"/>
                <a:cs typeface="TimesNewRomanPSMT"/>
              </a:rPr>
              <a:t>Abrégés L4G, souvent associée à des bases de données, plus proche de la syntaxe naturelle. Ils sont conçus pour un travail spécifique : gestion de base de données (</a:t>
            </a:r>
            <a:r>
              <a:rPr lang="fr-FR" sz="2600" b="1" dirty="0">
                <a:solidFill>
                  <a:srgbClr val="C00000"/>
                </a:solidFill>
                <a:effectLst/>
                <a:latin typeface="Cambria" panose="02040503050406030204" pitchFamily="18" charset="0"/>
                <a:ea typeface="Calibri" panose="020F0502020204030204" pitchFamily="34" charset="0"/>
                <a:cs typeface="TimesNewRomanPS-BoldMT"/>
              </a:rPr>
              <a:t>Microsoft Access</a:t>
            </a:r>
            <a:r>
              <a:rPr lang="fr-FR" sz="2600" dirty="0">
                <a:solidFill>
                  <a:srgbClr val="C00000"/>
                </a:solidFill>
                <a:effectLst/>
                <a:latin typeface="Cambria" panose="02040503050406030204" pitchFamily="18" charset="0"/>
                <a:ea typeface="Calibri" panose="020F0502020204030204" pitchFamily="34" charset="0"/>
                <a:cs typeface="TimesNewRomanPSMT"/>
              </a:rPr>
              <a:t>, </a:t>
            </a:r>
            <a:r>
              <a:rPr lang="fr-FR" sz="2600" b="1" dirty="0">
                <a:solidFill>
                  <a:srgbClr val="C00000"/>
                </a:solidFill>
                <a:effectLst/>
                <a:latin typeface="Cambria" panose="02040503050406030204" pitchFamily="18" charset="0"/>
                <a:ea typeface="Calibri" panose="020F0502020204030204" pitchFamily="34" charset="0"/>
                <a:cs typeface="TimesNewRomanPS-BoldMT"/>
              </a:rPr>
              <a:t>SQL</a:t>
            </a:r>
            <a:r>
              <a:rPr lang="fr-FR" sz="2600" dirty="0">
                <a:effectLst/>
                <a:latin typeface="Cambria" panose="02040503050406030204" pitchFamily="18" charset="0"/>
                <a:ea typeface="Calibri" panose="020F0502020204030204" pitchFamily="34" charset="0"/>
                <a:cs typeface="TimesNewRomanPSMT"/>
              </a:rPr>
              <a:t>), production graphique (</a:t>
            </a:r>
            <a:r>
              <a:rPr lang="fr-FR" sz="2600" b="1" dirty="0">
                <a:solidFill>
                  <a:srgbClr val="C00000"/>
                </a:solidFill>
                <a:effectLst/>
                <a:latin typeface="Cambria" panose="02040503050406030204" pitchFamily="18" charset="0"/>
                <a:ea typeface="Calibri" panose="020F0502020204030204" pitchFamily="34" charset="0"/>
                <a:cs typeface="TimesNewRomanPS-BoldMT"/>
              </a:rPr>
              <a:t>Postscript</a:t>
            </a:r>
            <a:r>
              <a:rPr lang="fr-FR" sz="2600" dirty="0">
                <a:effectLst/>
                <a:latin typeface="Cambria" panose="02040503050406030204" pitchFamily="18" charset="0"/>
                <a:ea typeface="Calibri" panose="020F0502020204030204" pitchFamily="34" charset="0"/>
                <a:cs typeface="TimesNewRomanPSMT"/>
              </a:rPr>
              <a:t>), création d'interface (</a:t>
            </a:r>
            <a:r>
              <a:rPr lang="fr-FR" sz="2600" b="1" dirty="0">
                <a:solidFill>
                  <a:srgbClr val="C00000"/>
                </a:solidFill>
                <a:effectLst/>
                <a:latin typeface="Cambria" panose="02040503050406030204" pitchFamily="18" charset="0"/>
                <a:ea typeface="Calibri" panose="020F0502020204030204" pitchFamily="34" charset="0"/>
                <a:cs typeface="TimesNewRomanPS-BoldMT"/>
              </a:rPr>
              <a:t>4D</a:t>
            </a:r>
            <a:r>
              <a:rPr lang="fr-FR" sz="2600" dirty="0">
                <a:effectLst/>
                <a:latin typeface="Cambria" panose="02040503050406030204" pitchFamily="18" charset="0"/>
                <a:ea typeface="Calibri" panose="020F0502020204030204" pitchFamily="34" charset="0"/>
                <a:cs typeface="TimesNewRomanPSMT"/>
              </a:rPr>
              <a:t>).</a:t>
            </a:r>
            <a:endParaRPr lang="fr-FR" sz="2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 name="ZoneTexte 4">
            <a:extLst>
              <a:ext uri="{FF2B5EF4-FFF2-40B4-BE49-F238E27FC236}">
                <a16:creationId xmlns:a16="http://schemas.microsoft.com/office/drawing/2014/main" id="{0BF54275-D63D-4BD0-B5B8-421E3F1E3EEE}"/>
              </a:ext>
            </a:extLst>
          </p:cNvPr>
          <p:cNvSpPr txBox="1"/>
          <p:nvPr/>
        </p:nvSpPr>
        <p:spPr>
          <a:xfrm>
            <a:off x="175353" y="3543897"/>
            <a:ext cx="11884445" cy="2859181"/>
          </a:xfrm>
          <a:prstGeom prst="rect">
            <a:avLst/>
          </a:prstGeom>
          <a:noFill/>
        </p:spPr>
        <p:txBody>
          <a:bodyPr wrap="square">
            <a:spAutoFit/>
          </a:bodyPr>
          <a:lstStyle/>
          <a:p>
            <a:pPr marL="457200" indent="-457200">
              <a:buFont typeface="Wingdings" panose="05000000000000000000" pitchFamily="2" charset="2"/>
              <a:buChar char="v"/>
            </a:pPr>
            <a:r>
              <a:rPr lang="fr-FR" sz="2600" b="1" dirty="0">
                <a:solidFill>
                  <a:srgbClr val="0070C0"/>
                </a:solidFill>
                <a:effectLst/>
                <a:latin typeface="Cambria" panose="02040503050406030204" pitchFamily="18" charset="0"/>
                <a:ea typeface="Calibri" panose="020F0502020204030204" pitchFamily="34" charset="0"/>
                <a:cs typeface="TimesNewRomanPSMT"/>
              </a:rPr>
              <a:t>Les langages </a:t>
            </a:r>
            <a:r>
              <a:rPr lang="fr-FR" sz="2600" b="1" dirty="0">
                <a:solidFill>
                  <a:srgbClr val="0070C0"/>
                </a:solidFill>
                <a:effectLst/>
                <a:latin typeface="Cambria" panose="02040503050406030204" pitchFamily="18" charset="0"/>
                <a:ea typeface="Calibri" panose="020F0502020204030204" pitchFamily="34" charset="0"/>
                <a:cs typeface="TimesNewRomanPS-BoldMT"/>
              </a:rPr>
              <a:t>de la cinquième génération : </a:t>
            </a:r>
          </a:p>
          <a:p>
            <a:pPr algn="just">
              <a:lnSpc>
                <a:spcPct val="150000"/>
              </a:lnSpc>
            </a:pPr>
            <a:r>
              <a:rPr lang="fr-FR" sz="2600" dirty="0">
                <a:effectLst/>
                <a:latin typeface="Cambria" panose="02040503050406030204" pitchFamily="18" charset="0"/>
                <a:ea typeface="Calibri" panose="020F0502020204030204" pitchFamily="34" charset="0"/>
                <a:cs typeface="TimesNewRomanPSMT"/>
              </a:rPr>
              <a:t>de langages sont des langages destinés à résoudre des problèmes à l'aide de contraintes, et non d'algorithmes écrits. Ces langages reposent beaucoup sur la logique et sont particulièrement utilisés en intelligence artificielle. Parmi les plus connus, on trouve </a:t>
            </a:r>
            <a:r>
              <a:rPr lang="fr-FR" sz="2600" b="1" dirty="0">
                <a:solidFill>
                  <a:srgbClr val="C00000"/>
                </a:solidFill>
                <a:effectLst/>
                <a:latin typeface="Cambria" panose="02040503050406030204" pitchFamily="18" charset="0"/>
                <a:ea typeface="Calibri" panose="020F0502020204030204" pitchFamily="34" charset="0"/>
                <a:cs typeface="TimesNewRomanPS-BoldMT"/>
              </a:rPr>
              <a:t>Prolog</a:t>
            </a:r>
            <a:endParaRPr lang="fr-FR" sz="2600" dirty="0">
              <a:solidFill>
                <a:srgbClr val="C00000"/>
              </a:solidFill>
            </a:endParaRPr>
          </a:p>
        </p:txBody>
      </p:sp>
    </p:spTree>
    <p:extLst>
      <p:ext uri="{BB962C8B-B14F-4D97-AF65-F5344CB8AC3E}">
        <p14:creationId xmlns:p14="http://schemas.microsoft.com/office/powerpoint/2010/main" val="16201948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3BB71E54-A447-47FF-B181-B10169085F91}"/>
              </a:ext>
            </a:extLst>
          </p:cNvPr>
          <p:cNvSpPr txBox="1"/>
          <p:nvPr/>
        </p:nvSpPr>
        <p:spPr>
          <a:xfrm>
            <a:off x="176270" y="319489"/>
            <a:ext cx="2657651" cy="523220"/>
          </a:xfrm>
          <a:prstGeom prst="rect">
            <a:avLst/>
          </a:prstGeom>
          <a:noFill/>
        </p:spPr>
        <p:txBody>
          <a:bodyPr wrap="none" rtlCol="0">
            <a:spAutoFit/>
          </a:bodyPr>
          <a:lstStyle/>
          <a:p>
            <a:r>
              <a:rPr lang="fr-FR" sz="2800" b="1" dirty="0">
                <a:solidFill>
                  <a:srgbClr val="0070C0"/>
                </a:solidFill>
                <a:latin typeface="Cambria" panose="02040503050406030204" pitchFamily="18" charset="0"/>
                <a:ea typeface="Cambria" panose="02040503050406030204" pitchFamily="18" charset="0"/>
              </a:rPr>
              <a:t>2. Les niveaux: </a:t>
            </a:r>
          </a:p>
        </p:txBody>
      </p:sp>
      <p:sp>
        <p:nvSpPr>
          <p:cNvPr id="4" name="ZoneTexte 3">
            <a:extLst>
              <a:ext uri="{FF2B5EF4-FFF2-40B4-BE49-F238E27FC236}">
                <a16:creationId xmlns:a16="http://schemas.microsoft.com/office/drawing/2014/main" id="{2B51092C-FA79-404B-BD06-E4727B6557E3}"/>
              </a:ext>
            </a:extLst>
          </p:cNvPr>
          <p:cNvSpPr txBox="1"/>
          <p:nvPr/>
        </p:nvSpPr>
        <p:spPr>
          <a:xfrm>
            <a:off x="176270" y="708378"/>
            <a:ext cx="11839460" cy="2428293"/>
          </a:xfrm>
          <a:prstGeom prst="rect">
            <a:avLst/>
          </a:prstGeom>
          <a:noFill/>
        </p:spPr>
        <p:txBody>
          <a:bodyPr wrap="square">
            <a:spAutoFit/>
          </a:bodyPr>
          <a:lstStyle/>
          <a:p>
            <a:pPr marL="285750" indent="-285750">
              <a:lnSpc>
                <a:spcPct val="150000"/>
              </a:lnSpc>
              <a:buFont typeface="Wingdings" panose="05000000000000000000" pitchFamily="2" charset="2"/>
              <a:buChar char="v"/>
            </a:pPr>
            <a:r>
              <a:rPr lang="fr-FR" sz="2600" b="1" dirty="0">
                <a:solidFill>
                  <a:srgbClr val="0070C0"/>
                </a:solidFill>
                <a:effectLst/>
                <a:latin typeface="Cambria" panose="02040503050406030204" pitchFamily="18" charset="0"/>
                <a:ea typeface="Cambria" panose="02040503050406030204" pitchFamily="18" charset="0"/>
                <a:cs typeface="TimesNewRomanPSMT"/>
              </a:rPr>
              <a:t>Langage bas niveau:</a:t>
            </a:r>
            <a:endParaRPr lang="fr-FR" sz="2600" b="1" dirty="0">
              <a:solidFill>
                <a:srgbClr val="0070C0"/>
              </a:solidFill>
              <a:effectLst/>
              <a:latin typeface="Cambria" panose="02040503050406030204" pitchFamily="18" charset="0"/>
              <a:ea typeface="Cambria" panose="02040503050406030204" pitchFamily="18" charset="0"/>
              <a:cs typeface="Arial" panose="020B0604020202020204" pitchFamily="34" charset="0"/>
            </a:endParaRPr>
          </a:p>
          <a:p>
            <a:pPr algn="just">
              <a:lnSpc>
                <a:spcPct val="150000"/>
              </a:lnSpc>
            </a:pPr>
            <a:r>
              <a:rPr lang="fr-FR" sz="2600" dirty="0">
                <a:effectLst/>
                <a:latin typeface="Cambria" panose="02040503050406030204" pitchFamily="18" charset="0"/>
                <a:ea typeface="Calibri" panose="020F0502020204030204" pitchFamily="34" charset="0"/>
                <a:cs typeface="TimesNewRomanPSMT"/>
              </a:rPr>
              <a:t>Les langages bas niveau sont utilisés pour écrire des programmes relatifs à l’architecture et au matériel spécifiques d’un type d’ordinateur particulier.</a:t>
            </a:r>
          </a:p>
          <a:p>
            <a:pPr algn="just">
              <a:lnSpc>
                <a:spcPct val="150000"/>
              </a:lnSpc>
            </a:pPr>
            <a:r>
              <a:rPr lang="fr-FR" sz="2600" dirty="0">
                <a:latin typeface="Cambria" panose="02040503050406030204" pitchFamily="18" charset="0"/>
                <a:ea typeface="Calibri" panose="020F0502020204030204" pitchFamily="34" charset="0"/>
                <a:cs typeface="Arial" panose="020B0604020202020204" pitchFamily="34" charset="0"/>
              </a:rPr>
              <a:t>Exemple: </a:t>
            </a:r>
            <a:r>
              <a:rPr lang="fr-FR" sz="2600" dirty="0">
                <a:effectLst/>
                <a:latin typeface="Cambria" panose="02040503050406030204" pitchFamily="18" charset="0"/>
                <a:ea typeface="Calibri" panose="020F0502020204030204" pitchFamily="34" charset="0"/>
                <a:cs typeface="Arial" panose="020B0604020202020204" pitchFamily="34" charset="0"/>
              </a:rPr>
              <a:t>Langage machine</a:t>
            </a:r>
            <a:r>
              <a:rPr lang="fr-FR" sz="2600" dirty="0">
                <a:latin typeface="Cambria" panose="02040503050406030204" pitchFamily="18" charset="0"/>
                <a:ea typeface="Calibri" panose="020F0502020204030204" pitchFamily="34" charset="0"/>
                <a:cs typeface="Arial" panose="020B0604020202020204" pitchFamily="34" charset="0"/>
              </a:rPr>
              <a:t>, langage assembleur.</a:t>
            </a:r>
            <a:endParaRPr lang="fr-FR" sz="2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ZoneTexte 5">
            <a:extLst>
              <a:ext uri="{FF2B5EF4-FFF2-40B4-BE49-F238E27FC236}">
                <a16:creationId xmlns:a16="http://schemas.microsoft.com/office/drawing/2014/main" id="{CB13F789-8678-4A33-8F02-288BA0C91A4A}"/>
              </a:ext>
            </a:extLst>
          </p:cNvPr>
          <p:cNvSpPr txBox="1"/>
          <p:nvPr/>
        </p:nvSpPr>
        <p:spPr>
          <a:xfrm>
            <a:off x="176270" y="3136671"/>
            <a:ext cx="11839460" cy="3419013"/>
          </a:xfrm>
          <a:prstGeom prst="rect">
            <a:avLst/>
          </a:prstGeom>
          <a:noFill/>
        </p:spPr>
        <p:txBody>
          <a:bodyPr wrap="square">
            <a:spAutoFit/>
          </a:bodyPr>
          <a:lstStyle/>
          <a:p>
            <a:pPr marL="457200" indent="-457200">
              <a:buFont typeface="Wingdings" panose="05000000000000000000" pitchFamily="2" charset="2"/>
              <a:buChar char="v"/>
            </a:pPr>
            <a:r>
              <a:rPr lang="fr-FR" sz="2600" b="1" dirty="0">
                <a:solidFill>
                  <a:srgbClr val="0070C0"/>
                </a:solidFill>
                <a:latin typeface="Cambria" panose="02040503050406030204" pitchFamily="18" charset="0"/>
                <a:ea typeface="Cambria" panose="02040503050406030204" pitchFamily="18" charset="0"/>
              </a:rPr>
              <a:t>Langage haut niveau : </a:t>
            </a:r>
          </a:p>
          <a:p>
            <a:pPr algn="just">
              <a:lnSpc>
                <a:spcPct val="150000"/>
              </a:lnSpc>
            </a:pPr>
            <a:r>
              <a:rPr lang="fr-FR" sz="2600" dirty="0">
                <a:latin typeface="Cambria" panose="02040503050406030204" pitchFamily="18" charset="0"/>
                <a:ea typeface="Cambria" panose="02040503050406030204" pitchFamily="18" charset="0"/>
              </a:rPr>
              <a:t>proche du langage humain(anglais), existent dans le but de rendre simple l'écriture d'un programme informatique. Ils utilisent par exemple des symboles mathématiques et des expressions connus par tous. Donc il n’est pas nécessaire de connaitre les points techniques.</a:t>
            </a:r>
          </a:p>
          <a:p>
            <a:pPr algn="just">
              <a:lnSpc>
                <a:spcPct val="150000"/>
              </a:lnSpc>
            </a:pPr>
            <a:r>
              <a:rPr lang="fr-FR" sz="2600" dirty="0">
                <a:latin typeface="Cambria" panose="02040503050406030204" pitchFamily="18" charset="0"/>
                <a:ea typeface="Cambria" panose="02040503050406030204" pitchFamily="18" charset="0"/>
              </a:rPr>
              <a:t>Exemple: Java, PHP, Python, FORTRAN</a:t>
            </a:r>
          </a:p>
        </p:txBody>
      </p:sp>
    </p:spTree>
    <p:extLst>
      <p:ext uri="{BB962C8B-B14F-4D97-AF65-F5344CB8AC3E}">
        <p14:creationId xmlns:p14="http://schemas.microsoft.com/office/powerpoint/2010/main" val="3624542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oneTexte 15">
            <a:extLst>
              <a:ext uri="{FF2B5EF4-FFF2-40B4-BE49-F238E27FC236}">
                <a16:creationId xmlns:a16="http://schemas.microsoft.com/office/drawing/2014/main" id="{60FF2417-ACBE-4E20-9B01-8C190DB7C9BC}"/>
              </a:ext>
            </a:extLst>
          </p:cNvPr>
          <p:cNvSpPr txBox="1"/>
          <p:nvPr/>
        </p:nvSpPr>
        <p:spPr>
          <a:xfrm>
            <a:off x="154236" y="308970"/>
            <a:ext cx="11898217" cy="6320833"/>
          </a:xfrm>
          <a:prstGeom prst="rect">
            <a:avLst/>
          </a:prstGeom>
          <a:noFill/>
        </p:spPr>
        <p:txBody>
          <a:bodyPr wrap="square">
            <a:spAutoFit/>
          </a:bodyPr>
          <a:lstStyle/>
          <a:p>
            <a:pPr>
              <a:lnSpc>
                <a:spcPct val="115000"/>
              </a:lnSpc>
              <a:spcAft>
                <a:spcPts val="1000"/>
              </a:spcAft>
            </a:pPr>
            <a:r>
              <a:rPr lang="fr-FR" sz="2600" b="1" dirty="0">
                <a:solidFill>
                  <a:srgbClr val="0070C0"/>
                </a:solidFill>
                <a:effectLst/>
                <a:latin typeface="Cambria" panose="02040503050406030204" pitchFamily="18" charset="0"/>
                <a:ea typeface="Cambria" panose="02040503050406030204" pitchFamily="18" charset="0"/>
                <a:cs typeface="TimesNewRomanPSMT"/>
              </a:rPr>
              <a:t>3. Langages interprétés et langages compilés:</a:t>
            </a:r>
            <a:endParaRPr lang="fr-FR" sz="2600" dirty="0">
              <a:solidFill>
                <a:srgbClr val="0070C0"/>
              </a:solidFill>
              <a:effectLst/>
              <a:latin typeface="Cambria" panose="02040503050406030204" pitchFamily="18" charset="0"/>
              <a:ea typeface="Cambria" panose="02040503050406030204" pitchFamily="18" charset="0"/>
              <a:cs typeface="Arial" panose="020B0604020202020204" pitchFamily="34" charset="0"/>
            </a:endParaRPr>
          </a:p>
          <a:p>
            <a:pPr marL="457200" indent="-457200">
              <a:spcAft>
                <a:spcPts val="1000"/>
              </a:spcAft>
              <a:buFont typeface="Wingdings" panose="05000000000000000000" pitchFamily="2" charset="2"/>
              <a:buChar char="v"/>
            </a:pPr>
            <a:r>
              <a:rPr lang="fr-FR" sz="2600" b="1" dirty="0">
                <a:solidFill>
                  <a:srgbClr val="0070C0"/>
                </a:solidFill>
                <a:effectLst/>
                <a:latin typeface="Cambria" panose="02040503050406030204" pitchFamily="18" charset="0"/>
                <a:ea typeface="Cambria" panose="02040503050406030204" pitchFamily="18" charset="0"/>
                <a:cs typeface="TimesNewRomanPSMT"/>
              </a:rPr>
              <a:t>Langage interprété</a:t>
            </a:r>
            <a:endParaRPr lang="fr-FR" sz="2600" dirty="0">
              <a:solidFill>
                <a:srgbClr val="0070C0"/>
              </a:solidFill>
              <a:effectLst/>
              <a:latin typeface="Cambria" panose="02040503050406030204" pitchFamily="18" charset="0"/>
              <a:ea typeface="Cambria" panose="02040503050406030204" pitchFamily="18" charset="0"/>
              <a:cs typeface="Arial" panose="020B0604020202020204" pitchFamily="34" charset="0"/>
            </a:endParaRPr>
          </a:p>
          <a:p>
            <a:pPr algn="just">
              <a:lnSpc>
                <a:spcPct val="150000"/>
              </a:lnSpc>
              <a:spcAft>
                <a:spcPts val="1000"/>
              </a:spcAft>
            </a:pPr>
            <a:r>
              <a:rPr lang="fr-FR" sz="2600" dirty="0">
                <a:effectLst/>
                <a:latin typeface="Cambria" panose="02040503050406030204" pitchFamily="18" charset="0"/>
                <a:ea typeface="Cambria" panose="02040503050406030204" pitchFamily="18" charset="0"/>
                <a:cs typeface="TimesNewRomanPSMT"/>
              </a:rPr>
              <a:t>Un langage informatique est par définition différent du langage machine. Il faut donc le traduire pour le rendre intelligible du point de vue du processeur. Un programme écrit dans un langage interprété a besoin d'un programme auxiliaire (</a:t>
            </a:r>
            <a:r>
              <a:rPr lang="fr-FR" sz="2600" b="1" dirty="0">
                <a:solidFill>
                  <a:srgbClr val="C00000"/>
                </a:solidFill>
                <a:effectLst/>
                <a:latin typeface="Cambria" panose="02040503050406030204" pitchFamily="18" charset="0"/>
                <a:ea typeface="Cambria" panose="02040503050406030204" pitchFamily="18" charset="0"/>
                <a:cs typeface="TimesNewRomanPSMT"/>
              </a:rPr>
              <a:t>l'interpréteur</a:t>
            </a:r>
            <a:r>
              <a:rPr lang="fr-FR" sz="2600" dirty="0">
                <a:effectLst/>
                <a:latin typeface="Cambria" panose="02040503050406030204" pitchFamily="18" charset="0"/>
                <a:ea typeface="Cambria" panose="02040503050406030204" pitchFamily="18" charset="0"/>
                <a:cs typeface="TimesNewRomanPSMT"/>
              </a:rPr>
              <a:t>) pour traduire au fur et à mesure les instructions du programme.</a:t>
            </a:r>
            <a:endParaRPr lang="fr-FR" sz="2600" dirty="0">
              <a:effectLst/>
              <a:latin typeface="Cambria" panose="02040503050406030204" pitchFamily="18" charset="0"/>
              <a:ea typeface="Cambria" panose="02040503050406030204" pitchFamily="18" charset="0"/>
              <a:cs typeface="Arial" panose="020B0604020202020204" pitchFamily="34" charset="0"/>
            </a:endParaRPr>
          </a:p>
          <a:p>
            <a:pPr algn="just">
              <a:lnSpc>
                <a:spcPct val="150000"/>
              </a:lnSpc>
              <a:spcAft>
                <a:spcPts val="1000"/>
              </a:spcAft>
            </a:pPr>
            <a:r>
              <a:rPr lang="fr-FR" sz="2600" dirty="0">
                <a:effectLst/>
                <a:latin typeface="Cambria" panose="02040503050406030204" pitchFamily="18" charset="0"/>
                <a:ea typeface="Cambria" panose="02040503050406030204" pitchFamily="18" charset="0"/>
                <a:cs typeface="TimesNewRomanPSMT"/>
              </a:rPr>
              <a:t>Langages interprétés : Java, Python.</a:t>
            </a:r>
            <a:endParaRPr lang="fr-FR" sz="2600" dirty="0">
              <a:effectLst/>
              <a:latin typeface="Cambria" panose="02040503050406030204" pitchFamily="18" charset="0"/>
              <a:ea typeface="Cambria" panose="02040503050406030204" pitchFamily="18" charset="0"/>
              <a:cs typeface="Arial" panose="020B0604020202020204" pitchFamily="34" charset="0"/>
            </a:endParaRPr>
          </a:p>
          <a:p>
            <a:pPr marL="457200" indent="-457200">
              <a:lnSpc>
                <a:spcPct val="150000"/>
              </a:lnSpc>
              <a:spcAft>
                <a:spcPts val="1000"/>
              </a:spcAft>
              <a:buFont typeface="Wingdings" panose="05000000000000000000" pitchFamily="2" charset="2"/>
              <a:buChar char="v"/>
            </a:pPr>
            <a:r>
              <a:rPr lang="fr-FR" sz="2600" b="1" dirty="0">
                <a:solidFill>
                  <a:srgbClr val="0070C0"/>
                </a:solidFill>
                <a:effectLst/>
                <a:latin typeface="Cambria" panose="02040503050406030204" pitchFamily="18" charset="0"/>
                <a:ea typeface="Cambria" panose="02040503050406030204" pitchFamily="18" charset="0"/>
                <a:cs typeface="TimesNewRomanPSMT"/>
              </a:rPr>
              <a:t>Langage compilé</a:t>
            </a:r>
            <a:endParaRPr lang="fr-FR" sz="2600" dirty="0">
              <a:solidFill>
                <a:srgbClr val="0070C0"/>
              </a:solidFill>
              <a:effectLst/>
              <a:latin typeface="Cambria" panose="02040503050406030204" pitchFamily="18" charset="0"/>
              <a:ea typeface="Cambria" panose="02040503050406030204" pitchFamily="18" charset="0"/>
              <a:cs typeface="Arial" panose="020B0604020202020204" pitchFamily="34" charset="0"/>
            </a:endParaRPr>
          </a:p>
          <a:p>
            <a:pPr algn="just">
              <a:lnSpc>
                <a:spcPct val="150000"/>
              </a:lnSpc>
              <a:spcAft>
                <a:spcPts val="1000"/>
              </a:spcAft>
            </a:pPr>
            <a:r>
              <a:rPr lang="fr-FR" sz="2600" dirty="0">
                <a:effectLst/>
                <a:latin typeface="Cambria" panose="02040503050406030204" pitchFamily="18" charset="0"/>
                <a:ea typeface="Cambria" panose="02040503050406030204" pitchFamily="18" charset="0"/>
                <a:cs typeface="TimesNewRomanPSMT"/>
              </a:rPr>
              <a:t>Un programme écrit dans un langage dit « compilé » va être traduit une fois pour toutes par un programme annexe, appelé </a:t>
            </a:r>
            <a:r>
              <a:rPr lang="fr-FR" sz="2600" b="1" dirty="0">
                <a:solidFill>
                  <a:srgbClr val="C00000"/>
                </a:solidFill>
                <a:effectLst/>
                <a:latin typeface="Cambria" panose="02040503050406030204" pitchFamily="18" charset="0"/>
                <a:ea typeface="Cambria" panose="02040503050406030204" pitchFamily="18" charset="0"/>
                <a:cs typeface="TimesNewRomanPSMT"/>
              </a:rPr>
              <a:t>compilateur</a:t>
            </a:r>
            <a:r>
              <a:rPr lang="fr-FR" sz="2600" dirty="0">
                <a:effectLst/>
                <a:latin typeface="Cambria" panose="02040503050406030204" pitchFamily="18" charset="0"/>
                <a:ea typeface="Cambria" panose="02040503050406030204" pitchFamily="18" charset="0"/>
                <a:cs typeface="TimesNewRomanPSMT"/>
              </a:rPr>
              <a:t>, afin de générer un nouveau</a:t>
            </a:r>
            <a:endParaRPr lang="fr-FR" sz="2600" dirty="0">
              <a:effectLst/>
              <a:latin typeface="Cambria" panose="02040503050406030204" pitchFamily="18" charset="0"/>
              <a:ea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42032445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41B6DCF1-03B9-4014-85DC-0301232271C1}"/>
              </a:ext>
            </a:extLst>
          </p:cNvPr>
          <p:cNvSpPr txBox="1"/>
          <p:nvPr/>
        </p:nvSpPr>
        <p:spPr>
          <a:xfrm>
            <a:off x="181778" y="2288797"/>
            <a:ext cx="8182779" cy="492443"/>
          </a:xfrm>
          <a:prstGeom prst="rect">
            <a:avLst/>
          </a:prstGeom>
          <a:noFill/>
        </p:spPr>
        <p:txBody>
          <a:bodyPr wrap="square">
            <a:spAutoFit/>
          </a:bodyPr>
          <a:lstStyle/>
          <a:p>
            <a:r>
              <a:rPr lang="fr-FR" sz="2600" b="1" i="0" u="none" strike="noStrike" baseline="0" dirty="0">
                <a:solidFill>
                  <a:srgbClr val="0070C0"/>
                </a:solidFill>
                <a:latin typeface="Cambria" panose="02040503050406030204" pitchFamily="18" charset="0"/>
                <a:ea typeface="Cambria" panose="02040503050406030204" pitchFamily="18" charset="0"/>
              </a:rPr>
              <a:t>4. Les paradigmes des langages de programmation: </a:t>
            </a:r>
            <a:endParaRPr lang="fr-FR" sz="2600" dirty="0">
              <a:solidFill>
                <a:srgbClr val="0070C0"/>
              </a:solidFill>
              <a:latin typeface="Cambria" panose="02040503050406030204" pitchFamily="18" charset="0"/>
              <a:ea typeface="Cambria" panose="02040503050406030204" pitchFamily="18" charset="0"/>
            </a:endParaRPr>
          </a:p>
        </p:txBody>
      </p:sp>
      <p:sp>
        <p:nvSpPr>
          <p:cNvPr id="5" name="ZoneTexte 4">
            <a:extLst>
              <a:ext uri="{FF2B5EF4-FFF2-40B4-BE49-F238E27FC236}">
                <a16:creationId xmlns:a16="http://schemas.microsoft.com/office/drawing/2014/main" id="{54BA1146-0B24-40E2-8697-6B1CEEE1BA17}"/>
              </a:ext>
            </a:extLst>
          </p:cNvPr>
          <p:cNvSpPr txBox="1"/>
          <p:nvPr/>
        </p:nvSpPr>
        <p:spPr>
          <a:xfrm>
            <a:off x="156990" y="2756771"/>
            <a:ext cx="11878020" cy="1218410"/>
          </a:xfrm>
          <a:prstGeom prst="rect">
            <a:avLst/>
          </a:prstGeom>
          <a:noFill/>
        </p:spPr>
        <p:txBody>
          <a:bodyPr wrap="square">
            <a:spAutoFit/>
          </a:bodyPr>
          <a:lstStyle/>
          <a:p>
            <a:pPr algn="just">
              <a:lnSpc>
                <a:spcPct val="150000"/>
              </a:lnSpc>
            </a:pPr>
            <a:r>
              <a:rPr lang="fr-FR" sz="2600" dirty="0">
                <a:latin typeface="Cambria" panose="02040503050406030204" pitchFamily="18" charset="0"/>
                <a:ea typeface="Cambria" panose="02040503050406030204" pitchFamily="18" charset="0"/>
              </a:rPr>
              <a:t>Un paradigme est une manière de programmer un ordinateur basé sur un ensemble de principes ou une théorie. Les paradigmes comprennent:</a:t>
            </a:r>
          </a:p>
        </p:txBody>
      </p:sp>
      <p:sp>
        <p:nvSpPr>
          <p:cNvPr id="7" name="ZoneTexte 6">
            <a:extLst>
              <a:ext uri="{FF2B5EF4-FFF2-40B4-BE49-F238E27FC236}">
                <a16:creationId xmlns:a16="http://schemas.microsoft.com/office/drawing/2014/main" id="{F8BF7349-32AD-4732-8E9F-5103449BDD0C}"/>
              </a:ext>
            </a:extLst>
          </p:cNvPr>
          <p:cNvSpPr txBox="1"/>
          <p:nvPr/>
        </p:nvSpPr>
        <p:spPr>
          <a:xfrm>
            <a:off x="820748" y="3950712"/>
            <a:ext cx="6174954" cy="492443"/>
          </a:xfrm>
          <a:prstGeom prst="rect">
            <a:avLst/>
          </a:prstGeom>
          <a:noFill/>
        </p:spPr>
        <p:txBody>
          <a:bodyPr wrap="square">
            <a:spAutoFit/>
          </a:bodyPr>
          <a:lstStyle/>
          <a:p>
            <a:pPr marL="285750" indent="-285750">
              <a:buFont typeface="Wingdings" panose="05000000000000000000" pitchFamily="2" charset="2"/>
              <a:buChar char="v"/>
            </a:pPr>
            <a:r>
              <a:rPr lang="fr-FR" sz="2600" i="0" u="none" strike="noStrike" baseline="0" dirty="0">
                <a:solidFill>
                  <a:srgbClr val="211D1E"/>
                </a:solidFill>
                <a:latin typeface="Cambria" panose="02040503050406030204" pitchFamily="18" charset="0"/>
                <a:ea typeface="Cambria" panose="02040503050406030204" pitchFamily="18" charset="0"/>
              </a:rPr>
              <a:t>Langages impératifs ou procéduraux </a:t>
            </a:r>
            <a:endParaRPr lang="fr-FR" sz="2600" dirty="0">
              <a:latin typeface="Cambria" panose="02040503050406030204" pitchFamily="18" charset="0"/>
              <a:ea typeface="Cambria" panose="02040503050406030204" pitchFamily="18" charset="0"/>
            </a:endParaRPr>
          </a:p>
        </p:txBody>
      </p:sp>
      <p:sp>
        <p:nvSpPr>
          <p:cNvPr id="9" name="ZoneTexte 8">
            <a:extLst>
              <a:ext uri="{FF2B5EF4-FFF2-40B4-BE49-F238E27FC236}">
                <a16:creationId xmlns:a16="http://schemas.microsoft.com/office/drawing/2014/main" id="{73B933CD-1BA2-45FA-9E4A-40FD7DD5A186}"/>
              </a:ext>
            </a:extLst>
          </p:cNvPr>
          <p:cNvSpPr txBox="1"/>
          <p:nvPr/>
        </p:nvSpPr>
        <p:spPr>
          <a:xfrm>
            <a:off x="820748" y="4463493"/>
            <a:ext cx="6174954" cy="492443"/>
          </a:xfrm>
          <a:prstGeom prst="rect">
            <a:avLst/>
          </a:prstGeom>
          <a:noFill/>
        </p:spPr>
        <p:txBody>
          <a:bodyPr wrap="square">
            <a:spAutoFit/>
          </a:bodyPr>
          <a:lstStyle/>
          <a:p>
            <a:pPr marL="285750" indent="-285750">
              <a:buFont typeface="Wingdings" panose="05000000000000000000" pitchFamily="2" charset="2"/>
              <a:buChar char="v"/>
            </a:pPr>
            <a:r>
              <a:rPr lang="fr-FR" sz="2600" i="0" u="none" strike="noStrike" baseline="0" dirty="0">
                <a:solidFill>
                  <a:srgbClr val="211D1E"/>
                </a:solidFill>
                <a:latin typeface="Cambria" panose="02040503050406030204" pitchFamily="18" charset="0"/>
                <a:ea typeface="Cambria" panose="02040503050406030204" pitchFamily="18" charset="0"/>
              </a:rPr>
              <a:t>Langages fonctionnels </a:t>
            </a:r>
            <a:endParaRPr lang="fr-FR" sz="2600" dirty="0">
              <a:latin typeface="Cambria" panose="02040503050406030204" pitchFamily="18" charset="0"/>
              <a:ea typeface="Cambria" panose="02040503050406030204" pitchFamily="18" charset="0"/>
            </a:endParaRPr>
          </a:p>
        </p:txBody>
      </p:sp>
      <p:sp>
        <p:nvSpPr>
          <p:cNvPr id="13" name="ZoneTexte 12">
            <a:extLst>
              <a:ext uri="{FF2B5EF4-FFF2-40B4-BE49-F238E27FC236}">
                <a16:creationId xmlns:a16="http://schemas.microsoft.com/office/drawing/2014/main" id="{F845EBD0-D256-4A9D-A42E-E56D25C16780}"/>
              </a:ext>
            </a:extLst>
          </p:cNvPr>
          <p:cNvSpPr txBox="1"/>
          <p:nvPr/>
        </p:nvSpPr>
        <p:spPr>
          <a:xfrm>
            <a:off x="820748" y="5464586"/>
            <a:ext cx="6174954" cy="492443"/>
          </a:xfrm>
          <a:prstGeom prst="rect">
            <a:avLst/>
          </a:prstGeom>
          <a:noFill/>
        </p:spPr>
        <p:txBody>
          <a:bodyPr wrap="square">
            <a:spAutoFit/>
          </a:bodyPr>
          <a:lstStyle/>
          <a:p>
            <a:pPr marL="285750" indent="-285750">
              <a:buFont typeface="Wingdings" panose="05000000000000000000" pitchFamily="2" charset="2"/>
              <a:buChar char="v"/>
            </a:pPr>
            <a:r>
              <a:rPr lang="fr-FR" sz="2600" i="0" u="none" strike="noStrike" baseline="0" dirty="0">
                <a:solidFill>
                  <a:srgbClr val="211D1E"/>
                </a:solidFill>
                <a:latin typeface="Cambria" panose="02040503050406030204" pitchFamily="18" charset="0"/>
                <a:ea typeface="Cambria" panose="02040503050406030204" pitchFamily="18" charset="0"/>
              </a:rPr>
              <a:t>Langages orientés objet </a:t>
            </a:r>
            <a:endParaRPr lang="fr-FR" sz="2600" dirty="0">
              <a:latin typeface="Cambria" panose="02040503050406030204" pitchFamily="18" charset="0"/>
              <a:ea typeface="Cambria" panose="02040503050406030204" pitchFamily="18" charset="0"/>
            </a:endParaRPr>
          </a:p>
        </p:txBody>
      </p:sp>
      <p:sp>
        <p:nvSpPr>
          <p:cNvPr id="15" name="ZoneTexte 14">
            <a:extLst>
              <a:ext uri="{FF2B5EF4-FFF2-40B4-BE49-F238E27FC236}">
                <a16:creationId xmlns:a16="http://schemas.microsoft.com/office/drawing/2014/main" id="{5D548C54-420E-47C8-BF5C-1AF2222C1A84}"/>
              </a:ext>
            </a:extLst>
          </p:cNvPr>
          <p:cNvSpPr txBox="1"/>
          <p:nvPr/>
        </p:nvSpPr>
        <p:spPr>
          <a:xfrm>
            <a:off x="820748" y="5948768"/>
            <a:ext cx="6174954" cy="492443"/>
          </a:xfrm>
          <a:prstGeom prst="rect">
            <a:avLst/>
          </a:prstGeom>
          <a:noFill/>
        </p:spPr>
        <p:txBody>
          <a:bodyPr wrap="square">
            <a:spAutoFit/>
          </a:bodyPr>
          <a:lstStyle/>
          <a:p>
            <a:pPr marL="285750" indent="-285750">
              <a:buFont typeface="Wingdings" panose="05000000000000000000" pitchFamily="2" charset="2"/>
              <a:buChar char="v"/>
            </a:pPr>
            <a:r>
              <a:rPr lang="fr-FR" sz="2600" i="0" u="none" strike="noStrike" baseline="0" dirty="0">
                <a:solidFill>
                  <a:srgbClr val="211D1E"/>
                </a:solidFill>
                <a:latin typeface="Cambria" panose="02040503050406030204" pitchFamily="18" charset="0"/>
                <a:ea typeface="Cambria" panose="02040503050406030204" pitchFamily="18" charset="0"/>
              </a:rPr>
              <a:t>Langages concurrents </a:t>
            </a:r>
            <a:endParaRPr lang="fr-FR" sz="2600" dirty="0">
              <a:latin typeface="Cambria" panose="02040503050406030204" pitchFamily="18" charset="0"/>
              <a:ea typeface="Cambria" panose="02040503050406030204" pitchFamily="18" charset="0"/>
            </a:endParaRPr>
          </a:p>
        </p:txBody>
      </p:sp>
      <p:sp>
        <p:nvSpPr>
          <p:cNvPr id="19" name="ZoneTexte 18">
            <a:extLst>
              <a:ext uri="{FF2B5EF4-FFF2-40B4-BE49-F238E27FC236}">
                <a16:creationId xmlns:a16="http://schemas.microsoft.com/office/drawing/2014/main" id="{DCEBE65A-3E84-4F64-87FC-C31DE55B87AB}"/>
              </a:ext>
            </a:extLst>
          </p:cNvPr>
          <p:cNvSpPr txBox="1"/>
          <p:nvPr/>
        </p:nvSpPr>
        <p:spPr>
          <a:xfrm>
            <a:off x="820748" y="4951805"/>
            <a:ext cx="8017526" cy="492443"/>
          </a:xfrm>
          <a:prstGeom prst="rect">
            <a:avLst/>
          </a:prstGeom>
          <a:noFill/>
        </p:spPr>
        <p:txBody>
          <a:bodyPr wrap="square">
            <a:spAutoFit/>
          </a:bodyPr>
          <a:lstStyle/>
          <a:p>
            <a:pPr marL="285750" indent="-285750">
              <a:buFont typeface="Wingdings" panose="05000000000000000000" pitchFamily="2" charset="2"/>
              <a:buChar char="v"/>
            </a:pPr>
            <a:r>
              <a:rPr lang="fr-FR" sz="2600" dirty="0">
                <a:effectLst/>
                <a:latin typeface="Cambria" panose="02040503050406030204" pitchFamily="18" charset="0"/>
                <a:ea typeface="Calibri" panose="020F0502020204030204" pitchFamily="34" charset="0"/>
                <a:cs typeface="TimesNewRomanPSMT"/>
              </a:rPr>
              <a:t>Langages logiques ou basés sur les règles</a:t>
            </a:r>
            <a:endParaRPr lang="fr-FR" sz="2600" dirty="0"/>
          </a:p>
        </p:txBody>
      </p:sp>
      <p:sp>
        <p:nvSpPr>
          <p:cNvPr id="21" name="ZoneTexte 20">
            <a:extLst>
              <a:ext uri="{FF2B5EF4-FFF2-40B4-BE49-F238E27FC236}">
                <a16:creationId xmlns:a16="http://schemas.microsoft.com/office/drawing/2014/main" id="{2C7C06A4-A1C0-44F9-AF53-CA8ECF80AF65}"/>
              </a:ext>
            </a:extLst>
          </p:cNvPr>
          <p:cNvSpPr txBox="1"/>
          <p:nvPr/>
        </p:nvSpPr>
        <p:spPr>
          <a:xfrm>
            <a:off x="156989" y="351762"/>
            <a:ext cx="11878019" cy="1818575"/>
          </a:xfrm>
          <a:prstGeom prst="rect">
            <a:avLst/>
          </a:prstGeom>
          <a:noFill/>
        </p:spPr>
        <p:txBody>
          <a:bodyPr wrap="square">
            <a:spAutoFit/>
          </a:bodyPr>
          <a:lstStyle/>
          <a:p>
            <a:pPr algn="just">
              <a:lnSpc>
                <a:spcPct val="150000"/>
              </a:lnSpc>
            </a:pPr>
            <a:r>
              <a:rPr lang="fr-FR" sz="2600" dirty="0">
                <a:effectLst/>
                <a:latin typeface="Cambria" panose="02040503050406030204" pitchFamily="18" charset="0"/>
                <a:ea typeface="Cambria" panose="02040503050406030204" pitchFamily="18" charset="0"/>
                <a:cs typeface="TimesNewRomanPSMT"/>
              </a:rPr>
              <a:t>fichier qui sera autonome, c'est-à-dire qui n'aura plus besoin d'un programme autre que lui pour s’exécuter ; on dit d'ailleurs que ce fichier est exécutable.</a:t>
            </a:r>
            <a:endParaRPr lang="fr-FR" sz="2600" dirty="0">
              <a:effectLst/>
              <a:latin typeface="Cambria" panose="02040503050406030204" pitchFamily="18" charset="0"/>
              <a:ea typeface="Cambria" panose="02040503050406030204" pitchFamily="18" charset="0"/>
              <a:cs typeface="Arial" panose="020B0604020202020204" pitchFamily="34" charset="0"/>
            </a:endParaRPr>
          </a:p>
          <a:p>
            <a:pPr algn="just">
              <a:lnSpc>
                <a:spcPct val="150000"/>
              </a:lnSpc>
            </a:pPr>
            <a:r>
              <a:rPr lang="fr-FR" sz="2600" dirty="0">
                <a:effectLst/>
                <a:latin typeface="Cambria" panose="02040503050406030204" pitchFamily="18" charset="0"/>
                <a:ea typeface="Cambria" panose="02040503050406030204" pitchFamily="18" charset="0"/>
                <a:cs typeface="TimesNewRomanPSMT"/>
              </a:rPr>
              <a:t>Langages compilés : C, C++, Pascal.</a:t>
            </a:r>
            <a:endParaRPr lang="fr-FR" sz="2600" dirty="0">
              <a:effectLst/>
              <a:latin typeface="Cambria" panose="02040503050406030204" pitchFamily="18" charset="0"/>
              <a:ea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40554076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a:extLst>
              <a:ext uri="{FF2B5EF4-FFF2-40B4-BE49-F238E27FC236}">
                <a16:creationId xmlns:a16="http://schemas.microsoft.com/office/drawing/2014/main" id="{E80D2A38-9E64-41F8-A3FF-5331AB25E6B9}"/>
              </a:ext>
            </a:extLst>
          </p:cNvPr>
          <p:cNvSpPr txBox="1"/>
          <p:nvPr/>
        </p:nvSpPr>
        <p:spPr>
          <a:xfrm>
            <a:off x="176270" y="410551"/>
            <a:ext cx="6202496" cy="492443"/>
          </a:xfrm>
          <a:prstGeom prst="rect">
            <a:avLst/>
          </a:prstGeom>
          <a:noFill/>
        </p:spPr>
        <p:txBody>
          <a:bodyPr wrap="square">
            <a:spAutoFit/>
          </a:bodyPr>
          <a:lstStyle/>
          <a:p>
            <a:r>
              <a:rPr lang="fr-FR" sz="2600" b="1" dirty="0">
                <a:solidFill>
                  <a:srgbClr val="0070C0"/>
                </a:solidFill>
                <a:effectLst/>
                <a:latin typeface="Cambria" panose="02040503050406030204" pitchFamily="18" charset="0"/>
                <a:ea typeface="Cambria" panose="02040503050406030204" pitchFamily="18" charset="0"/>
              </a:rPr>
              <a:t>Historique de la </a:t>
            </a:r>
            <a:r>
              <a:rPr lang="fr-FR" sz="2400" b="1" dirty="0">
                <a:solidFill>
                  <a:srgbClr val="0070C0"/>
                </a:solidFill>
                <a:effectLst/>
                <a:latin typeface="Cambria" panose="02040503050406030204" pitchFamily="18" charset="0"/>
                <a:ea typeface="Cambria" panose="02040503050406030204" pitchFamily="18" charset="0"/>
              </a:rPr>
              <a:t>programmation en C++: </a:t>
            </a:r>
            <a:endParaRPr lang="fr-FR" sz="2600" dirty="0">
              <a:solidFill>
                <a:srgbClr val="0070C0"/>
              </a:solidFill>
              <a:latin typeface="Cambria" panose="02040503050406030204" pitchFamily="18" charset="0"/>
              <a:ea typeface="Cambria" panose="02040503050406030204" pitchFamily="18" charset="0"/>
            </a:endParaRPr>
          </a:p>
        </p:txBody>
      </p:sp>
      <p:sp>
        <p:nvSpPr>
          <p:cNvPr id="9" name="ZoneTexte 8">
            <a:extLst>
              <a:ext uri="{FF2B5EF4-FFF2-40B4-BE49-F238E27FC236}">
                <a16:creationId xmlns:a16="http://schemas.microsoft.com/office/drawing/2014/main" id="{4667ACDF-9995-4446-B555-2FFD2AB2A50F}"/>
              </a:ext>
            </a:extLst>
          </p:cNvPr>
          <p:cNvSpPr txBox="1"/>
          <p:nvPr/>
        </p:nvSpPr>
        <p:spPr>
          <a:xfrm>
            <a:off x="176268" y="902994"/>
            <a:ext cx="11839460" cy="1818575"/>
          </a:xfrm>
          <a:prstGeom prst="rect">
            <a:avLst/>
          </a:prstGeom>
          <a:noFill/>
        </p:spPr>
        <p:txBody>
          <a:bodyPr wrap="square">
            <a:spAutoFit/>
          </a:bodyPr>
          <a:lstStyle/>
          <a:p>
            <a:pPr marL="457200" indent="-457200" algn="just">
              <a:lnSpc>
                <a:spcPct val="150000"/>
              </a:lnSpc>
              <a:spcAft>
                <a:spcPts val="1000"/>
              </a:spcAft>
              <a:buFont typeface="Arial" panose="020B0604020202020204" pitchFamily="34" charset="0"/>
              <a:buChar char="•"/>
            </a:pPr>
            <a:r>
              <a:rPr lang="fr-FR" sz="2600" dirty="0">
                <a:effectLst/>
                <a:latin typeface="Cambria" panose="02040503050406030204" pitchFamily="18" charset="0"/>
                <a:ea typeface="Cambria" panose="02040503050406030204" pitchFamily="18" charset="0"/>
                <a:cs typeface="Arial" panose="020B0604020202020204" pitchFamily="34" charset="0"/>
              </a:rPr>
              <a:t>En 1954, John Backus, publie l’article « Preliminary Report, Specifications for the IBM Mathematical FORmula TRANslating System » qui jette les bases d’un nouveau langage :FORTRAN</a:t>
            </a:r>
          </a:p>
        </p:txBody>
      </p:sp>
      <p:sp>
        <p:nvSpPr>
          <p:cNvPr id="11" name="ZoneTexte 10">
            <a:extLst>
              <a:ext uri="{FF2B5EF4-FFF2-40B4-BE49-F238E27FC236}">
                <a16:creationId xmlns:a16="http://schemas.microsoft.com/office/drawing/2014/main" id="{B36DAB9A-B65A-4B1E-815E-B94F7FC1846E}"/>
              </a:ext>
            </a:extLst>
          </p:cNvPr>
          <p:cNvSpPr txBox="1"/>
          <p:nvPr/>
        </p:nvSpPr>
        <p:spPr>
          <a:xfrm>
            <a:off x="176269" y="2624596"/>
            <a:ext cx="11839459" cy="2418739"/>
          </a:xfrm>
          <a:prstGeom prst="rect">
            <a:avLst/>
          </a:prstGeom>
          <a:noFill/>
        </p:spPr>
        <p:txBody>
          <a:bodyPr wrap="square">
            <a:spAutoFit/>
          </a:bodyPr>
          <a:lstStyle/>
          <a:p>
            <a:pPr marL="457200" indent="-457200" algn="just">
              <a:lnSpc>
                <a:spcPct val="150000"/>
              </a:lnSpc>
              <a:spcAft>
                <a:spcPts val="1000"/>
              </a:spcAft>
              <a:buFont typeface="Arial" panose="020B0604020202020204" pitchFamily="34" charset="0"/>
              <a:buChar char="•"/>
            </a:pPr>
            <a:r>
              <a:rPr lang="fr-FR" sz="2600" dirty="0">
                <a:solidFill>
                  <a:srgbClr val="000000"/>
                </a:solidFill>
                <a:effectLst/>
                <a:latin typeface="Cambria" panose="02040503050406030204" pitchFamily="18" charset="0"/>
                <a:ea typeface="Cambria" panose="02040503050406030204" pitchFamily="18" charset="0"/>
                <a:cs typeface="Arial" panose="020B0604020202020204" pitchFamily="34" charset="0"/>
              </a:rPr>
              <a:t>C’est en mai 1962 qui voit naître, le langage SIMULA (SIMUlation Language), développé par Ole Johan Dahl et Kristen Nygaard du Norvegian Computing Center à Oslo. Il apporte la notion d’objet, de classes, de sous-classes. C’est le premier </a:t>
            </a:r>
            <a:r>
              <a:rPr lang="fr-FR" sz="2600" b="1" dirty="0">
                <a:solidFill>
                  <a:srgbClr val="C00000"/>
                </a:solidFill>
                <a:effectLst/>
                <a:latin typeface="Cambria" panose="02040503050406030204" pitchFamily="18" charset="0"/>
                <a:ea typeface="Cambria" panose="02040503050406030204" pitchFamily="18" charset="0"/>
                <a:cs typeface="Arial" panose="020B0604020202020204" pitchFamily="34" charset="0"/>
              </a:rPr>
              <a:t>langage orienté objet</a:t>
            </a:r>
            <a:r>
              <a:rPr lang="fr-FR" sz="2600" dirty="0">
                <a:solidFill>
                  <a:srgbClr val="000000"/>
                </a:solidFill>
                <a:effectLst/>
                <a:latin typeface="Cambria" panose="02040503050406030204" pitchFamily="18" charset="0"/>
                <a:ea typeface="Cambria" panose="02040503050406030204" pitchFamily="18" charset="0"/>
                <a:cs typeface="Arial" panose="020B0604020202020204" pitchFamily="34" charset="0"/>
              </a:rPr>
              <a:t>, il est basé sur ALGOL (basé sur FORTRAN).</a:t>
            </a:r>
            <a:endParaRPr lang="fr-FR" sz="2600" dirty="0">
              <a:effectLst/>
              <a:latin typeface="Cambria" panose="02040503050406030204" pitchFamily="18" charset="0"/>
              <a:ea typeface="Cambria" panose="02040503050406030204" pitchFamily="18" charset="0"/>
              <a:cs typeface="Arial" panose="020B0604020202020204" pitchFamily="34" charset="0"/>
            </a:endParaRPr>
          </a:p>
        </p:txBody>
      </p:sp>
      <p:sp>
        <p:nvSpPr>
          <p:cNvPr id="13" name="ZoneTexte 12">
            <a:extLst>
              <a:ext uri="{FF2B5EF4-FFF2-40B4-BE49-F238E27FC236}">
                <a16:creationId xmlns:a16="http://schemas.microsoft.com/office/drawing/2014/main" id="{77DBAE4E-C7BB-4A78-82AE-FDA9EFC42A30}"/>
              </a:ext>
            </a:extLst>
          </p:cNvPr>
          <p:cNvSpPr txBox="1"/>
          <p:nvPr/>
        </p:nvSpPr>
        <p:spPr>
          <a:xfrm>
            <a:off x="88134" y="5045718"/>
            <a:ext cx="11839460" cy="1218410"/>
          </a:xfrm>
          <a:prstGeom prst="rect">
            <a:avLst/>
          </a:prstGeom>
          <a:noFill/>
        </p:spPr>
        <p:txBody>
          <a:bodyPr wrap="square">
            <a:spAutoFit/>
          </a:bodyPr>
          <a:lstStyle/>
          <a:p>
            <a:pPr marL="457200" indent="-457200" algn="just">
              <a:lnSpc>
                <a:spcPct val="150000"/>
              </a:lnSpc>
              <a:spcAft>
                <a:spcPts val="1000"/>
              </a:spcAft>
              <a:buFont typeface="Arial" panose="020B0604020202020204" pitchFamily="34" charset="0"/>
              <a:buChar char="•"/>
            </a:pPr>
            <a:r>
              <a:rPr lang="fr-FR" sz="2600" dirty="0">
                <a:effectLst/>
                <a:latin typeface="Cambria" panose="02040503050406030204" pitchFamily="18" charset="0"/>
                <a:ea typeface="Cambria" panose="02040503050406030204" pitchFamily="18" charset="0"/>
                <a:cs typeface="Arial" panose="020B0604020202020204" pitchFamily="34" charset="0"/>
              </a:rPr>
              <a:t>1972, le langage C, de Dennis Ritchie et Ken Thompson, apparaît en 1972. Développé, en même temps qu’UNIX dans les laboratoires Bell, il jette les bases</a:t>
            </a:r>
          </a:p>
        </p:txBody>
      </p:sp>
    </p:spTree>
    <p:extLst>
      <p:ext uri="{BB962C8B-B14F-4D97-AF65-F5344CB8AC3E}">
        <p14:creationId xmlns:p14="http://schemas.microsoft.com/office/powerpoint/2010/main" val="6983289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E4F95459-C012-4DE2-A12C-2D528622672E}"/>
              </a:ext>
            </a:extLst>
          </p:cNvPr>
          <p:cNvSpPr txBox="1"/>
          <p:nvPr/>
        </p:nvSpPr>
        <p:spPr>
          <a:xfrm>
            <a:off x="141381" y="940459"/>
            <a:ext cx="11909235" cy="1218410"/>
          </a:xfrm>
          <a:prstGeom prst="rect">
            <a:avLst/>
          </a:prstGeom>
          <a:noFill/>
        </p:spPr>
        <p:txBody>
          <a:bodyPr wrap="square">
            <a:spAutoFit/>
          </a:bodyPr>
          <a:lstStyle/>
          <a:p>
            <a:pPr marL="457200" indent="-457200" algn="just">
              <a:lnSpc>
                <a:spcPct val="150000"/>
              </a:lnSpc>
              <a:spcAft>
                <a:spcPts val="1000"/>
              </a:spcAft>
              <a:buFont typeface="Arial" panose="020B0604020202020204" pitchFamily="34" charset="0"/>
              <a:buChar char="•"/>
            </a:pPr>
            <a:r>
              <a:rPr lang="fr-FR" sz="2600" dirty="0">
                <a:effectLst/>
                <a:latin typeface="Cambria" panose="02040503050406030204" pitchFamily="18" charset="0"/>
                <a:ea typeface="Cambria" panose="02040503050406030204" pitchFamily="18" charset="0"/>
                <a:cs typeface="Arial" panose="020B0604020202020204" pitchFamily="34" charset="0"/>
              </a:rPr>
              <a:t>En 1980, Bjarrne Stroustrup, travaille à un langage basé sur SIMULA et C, nommé «C WITH CLASSES » qui donnera naissance, en 1983, à C++.</a:t>
            </a:r>
          </a:p>
        </p:txBody>
      </p:sp>
      <p:sp>
        <p:nvSpPr>
          <p:cNvPr id="5" name="ZoneTexte 4">
            <a:extLst>
              <a:ext uri="{FF2B5EF4-FFF2-40B4-BE49-F238E27FC236}">
                <a16:creationId xmlns:a16="http://schemas.microsoft.com/office/drawing/2014/main" id="{0349B978-4A5E-4C02-A9DE-EF8F1E69A90F}"/>
              </a:ext>
            </a:extLst>
          </p:cNvPr>
          <p:cNvSpPr txBox="1"/>
          <p:nvPr/>
        </p:nvSpPr>
        <p:spPr>
          <a:xfrm>
            <a:off x="141381" y="448016"/>
            <a:ext cx="11909235" cy="492443"/>
          </a:xfrm>
          <a:prstGeom prst="rect">
            <a:avLst/>
          </a:prstGeom>
          <a:noFill/>
        </p:spPr>
        <p:txBody>
          <a:bodyPr wrap="square">
            <a:spAutoFit/>
          </a:bodyPr>
          <a:lstStyle/>
          <a:p>
            <a:pPr marL="452438"/>
            <a:r>
              <a:rPr lang="fr-FR" sz="2600" dirty="0">
                <a:effectLst/>
                <a:latin typeface="Cambria" panose="02040503050406030204" pitchFamily="18" charset="0"/>
                <a:ea typeface="Cambria" panose="02040503050406030204" pitchFamily="18" charset="0"/>
                <a:cs typeface="Arial" panose="020B0604020202020204" pitchFamily="34" charset="0"/>
              </a:rPr>
              <a:t>de la programmation moderne et devient l’un des langages les plus utilisés.</a:t>
            </a:r>
            <a:endParaRPr lang="fr-FR" sz="2600" dirty="0"/>
          </a:p>
        </p:txBody>
      </p:sp>
      <p:sp>
        <p:nvSpPr>
          <p:cNvPr id="6" name="ZoneTexte 5">
            <a:extLst>
              <a:ext uri="{FF2B5EF4-FFF2-40B4-BE49-F238E27FC236}">
                <a16:creationId xmlns:a16="http://schemas.microsoft.com/office/drawing/2014/main" id="{12CA99B6-EFF2-49BE-92C0-B237FE37E39C}"/>
              </a:ext>
            </a:extLst>
          </p:cNvPr>
          <p:cNvSpPr txBox="1"/>
          <p:nvPr/>
        </p:nvSpPr>
        <p:spPr>
          <a:xfrm>
            <a:off x="150560" y="2243688"/>
            <a:ext cx="5181604" cy="492443"/>
          </a:xfrm>
          <a:prstGeom prst="rect">
            <a:avLst/>
          </a:prstGeom>
          <a:noFill/>
        </p:spPr>
        <p:txBody>
          <a:bodyPr wrap="square" rtlCol="0">
            <a:spAutoFit/>
          </a:bodyPr>
          <a:lstStyle/>
          <a:p>
            <a:r>
              <a:rPr lang="fr-FR" sz="2600" b="1" dirty="0">
                <a:solidFill>
                  <a:srgbClr val="0070C0"/>
                </a:solidFill>
                <a:latin typeface="Cambria" panose="02040503050406030204" pitchFamily="18" charset="0"/>
                <a:ea typeface="Cambria" panose="02040503050406030204" pitchFamily="18" charset="0"/>
              </a:rPr>
              <a:t>Caractéristique du langage C++:</a:t>
            </a:r>
          </a:p>
        </p:txBody>
      </p:sp>
      <p:sp>
        <p:nvSpPr>
          <p:cNvPr id="12" name="ZoneTexte 11">
            <a:extLst>
              <a:ext uri="{FF2B5EF4-FFF2-40B4-BE49-F238E27FC236}">
                <a16:creationId xmlns:a16="http://schemas.microsoft.com/office/drawing/2014/main" id="{75E6998B-AF96-41E2-8B17-4325F9157467}"/>
              </a:ext>
            </a:extLst>
          </p:cNvPr>
          <p:cNvSpPr txBox="1"/>
          <p:nvPr/>
        </p:nvSpPr>
        <p:spPr>
          <a:xfrm>
            <a:off x="141381" y="2736131"/>
            <a:ext cx="11900055" cy="983411"/>
          </a:xfrm>
          <a:prstGeom prst="rect">
            <a:avLst/>
          </a:prstGeom>
          <a:noFill/>
        </p:spPr>
        <p:txBody>
          <a:bodyPr wrap="square">
            <a:spAutoFit/>
          </a:bodyPr>
          <a:lstStyle/>
          <a:p>
            <a:pPr algn="just">
              <a:lnSpc>
                <a:spcPct val="115000"/>
              </a:lnSpc>
              <a:spcAft>
                <a:spcPts val="1000"/>
              </a:spcAft>
            </a:pPr>
            <a:r>
              <a:rPr lang="fr-FR" sz="2600" dirty="0">
                <a:effectLst/>
                <a:latin typeface="Times New Roman" panose="02020603050405020304" pitchFamily="18" charset="0"/>
                <a:ea typeface="Calibri" panose="020F0502020204030204" pitchFamily="34" charset="0"/>
                <a:cs typeface="Arial" panose="020B0604020202020204" pitchFamily="34" charset="0"/>
              </a:rPr>
              <a:t>C++ est un langage compilé, multi-usage, permet la programmation procédurale et orienté objet.</a:t>
            </a:r>
            <a:endParaRPr lang="fr-FR" sz="2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4" name="ZoneTexte 13">
            <a:extLst>
              <a:ext uri="{FF2B5EF4-FFF2-40B4-BE49-F238E27FC236}">
                <a16:creationId xmlns:a16="http://schemas.microsoft.com/office/drawing/2014/main" id="{7DB7F839-E6D5-4A6B-A922-F7F4FE54F506}"/>
              </a:ext>
            </a:extLst>
          </p:cNvPr>
          <p:cNvSpPr txBox="1"/>
          <p:nvPr/>
        </p:nvSpPr>
        <p:spPr>
          <a:xfrm>
            <a:off x="150561" y="3804361"/>
            <a:ext cx="11900055" cy="1818575"/>
          </a:xfrm>
          <a:prstGeom prst="rect">
            <a:avLst/>
          </a:prstGeom>
          <a:noFill/>
        </p:spPr>
        <p:txBody>
          <a:bodyPr wrap="square">
            <a:spAutoFit/>
          </a:bodyPr>
          <a:lstStyle/>
          <a:p>
            <a:pPr>
              <a:lnSpc>
                <a:spcPct val="150000"/>
              </a:lnSpc>
            </a:pPr>
            <a:r>
              <a:rPr lang="fr-FR" sz="2600" dirty="0">
                <a:latin typeface="Cambria" panose="02040503050406030204" pitchFamily="18" charset="0"/>
                <a:ea typeface="Cambria" panose="02040503050406030204" pitchFamily="18" charset="0"/>
              </a:rPr>
              <a:t>En C++, la notion de « niveau » est relative. Globalement, on peut dire que le C++ est « bas niveau » par rapport au Python, mais il est plus « haut niveau » que l'assembleur. Tout dépend de quel point de vue on se place.</a:t>
            </a:r>
          </a:p>
        </p:txBody>
      </p:sp>
    </p:spTree>
    <p:extLst>
      <p:ext uri="{BB962C8B-B14F-4D97-AF65-F5344CB8AC3E}">
        <p14:creationId xmlns:p14="http://schemas.microsoft.com/office/powerpoint/2010/main" val="12492984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0DCB4176-55C1-47E0-ABCF-322A5DA179C5}"/>
              </a:ext>
            </a:extLst>
          </p:cNvPr>
          <p:cNvSpPr txBox="1"/>
          <p:nvPr/>
        </p:nvSpPr>
        <p:spPr>
          <a:xfrm>
            <a:off x="201056" y="5025450"/>
            <a:ext cx="11844972" cy="1218410"/>
          </a:xfrm>
          <a:prstGeom prst="rect">
            <a:avLst/>
          </a:prstGeom>
          <a:noFill/>
        </p:spPr>
        <p:txBody>
          <a:bodyPr wrap="square">
            <a:spAutoFit/>
          </a:bodyPr>
          <a:lstStyle/>
          <a:p>
            <a:pPr marL="457200" indent="-457200">
              <a:lnSpc>
                <a:spcPct val="150000"/>
              </a:lnSpc>
              <a:spcAft>
                <a:spcPts val="1000"/>
              </a:spcAft>
              <a:buFont typeface="Arial" panose="020B0604020202020204" pitchFamily="34" charset="0"/>
              <a:buChar char="•"/>
            </a:pPr>
            <a:r>
              <a:rPr lang="fr-FR" sz="2600" b="1" dirty="0">
                <a:solidFill>
                  <a:srgbClr val="0070C0"/>
                </a:solidFill>
                <a:effectLst/>
                <a:latin typeface="Cambria" panose="02040503050406030204" pitchFamily="18" charset="0"/>
                <a:ea typeface="Cambria" panose="02040503050406030204" pitchFamily="18" charset="0"/>
                <a:cs typeface="Arial" panose="020B0604020202020204" pitchFamily="34" charset="0"/>
              </a:rPr>
              <a:t>Il est portable: </a:t>
            </a:r>
            <a:r>
              <a:rPr lang="fr-FR" sz="2600" dirty="0">
                <a:solidFill>
                  <a:srgbClr val="000000"/>
                </a:solidFill>
                <a:effectLst/>
                <a:latin typeface="Cambria" panose="02040503050406030204" pitchFamily="18" charset="0"/>
                <a:ea typeface="Cambria" panose="02040503050406030204" pitchFamily="18" charset="0"/>
                <a:cs typeface="Arial" panose="020B0604020202020204" pitchFamily="34" charset="0"/>
              </a:rPr>
              <a:t>un même code source peut théoriquement être transformé sans problème en exécutable sous Windows, Mac OS et Linux. </a:t>
            </a:r>
            <a:endParaRPr lang="fr-FR" sz="2600" dirty="0">
              <a:effectLst/>
              <a:latin typeface="Cambria" panose="02040503050406030204" pitchFamily="18" charset="0"/>
              <a:ea typeface="Cambria" panose="02040503050406030204" pitchFamily="18" charset="0"/>
              <a:cs typeface="Arial" panose="020B0604020202020204" pitchFamily="34" charset="0"/>
            </a:endParaRPr>
          </a:p>
        </p:txBody>
      </p:sp>
      <p:sp>
        <p:nvSpPr>
          <p:cNvPr id="6" name="ZoneTexte 5">
            <a:extLst>
              <a:ext uri="{FF2B5EF4-FFF2-40B4-BE49-F238E27FC236}">
                <a16:creationId xmlns:a16="http://schemas.microsoft.com/office/drawing/2014/main" id="{E22B68AB-A236-4DF9-B7BD-B138BFA96B3F}"/>
              </a:ext>
            </a:extLst>
          </p:cNvPr>
          <p:cNvSpPr txBox="1"/>
          <p:nvPr/>
        </p:nvSpPr>
        <p:spPr>
          <a:xfrm>
            <a:off x="145972" y="3132156"/>
            <a:ext cx="11900056" cy="1818575"/>
          </a:xfrm>
          <a:prstGeom prst="rect">
            <a:avLst/>
          </a:prstGeom>
          <a:noFill/>
        </p:spPr>
        <p:txBody>
          <a:bodyPr wrap="square">
            <a:spAutoFit/>
          </a:bodyPr>
          <a:lstStyle/>
          <a:p>
            <a:pPr marL="457200" indent="-457200">
              <a:lnSpc>
                <a:spcPct val="150000"/>
              </a:lnSpc>
              <a:spcAft>
                <a:spcPts val="1000"/>
              </a:spcAft>
              <a:buFont typeface="Arial" panose="020B0604020202020204" pitchFamily="34" charset="0"/>
              <a:buChar char="•"/>
            </a:pPr>
            <a:r>
              <a:rPr lang="fr-FR" sz="2600" b="1" dirty="0">
                <a:solidFill>
                  <a:srgbClr val="0070C0"/>
                </a:solidFill>
                <a:effectLst/>
                <a:latin typeface="Cambria" panose="02040503050406030204" pitchFamily="18" charset="0"/>
                <a:ea typeface="Cambria" panose="02040503050406030204" pitchFamily="18" charset="0"/>
                <a:cs typeface="Arial" panose="020B0604020202020204" pitchFamily="34" charset="0"/>
              </a:rPr>
              <a:t>Il est rapide: </a:t>
            </a:r>
            <a:r>
              <a:rPr lang="fr-FR" sz="2600" dirty="0">
                <a:solidFill>
                  <a:srgbClr val="000000"/>
                </a:solidFill>
                <a:effectLst/>
                <a:latin typeface="Cambria" panose="02040503050406030204" pitchFamily="18" charset="0"/>
                <a:ea typeface="Cambria" panose="02040503050406030204" pitchFamily="18" charset="0"/>
                <a:cs typeface="Arial" panose="020B0604020202020204" pitchFamily="34" charset="0"/>
              </a:rPr>
              <a:t>très rapide même, ce qui en fait un langage de choix pour les applications critiques qui ont besoin de performances ou qui doivent fonctionner en temps réel.</a:t>
            </a:r>
            <a:endParaRPr lang="fr-FR" sz="2600" dirty="0">
              <a:effectLst/>
              <a:latin typeface="Cambria" panose="02040503050406030204" pitchFamily="18" charset="0"/>
              <a:ea typeface="Cambria" panose="02040503050406030204" pitchFamily="18" charset="0"/>
              <a:cs typeface="Arial" panose="020B0604020202020204" pitchFamily="34" charset="0"/>
            </a:endParaRPr>
          </a:p>
        </p:txBody>
      </p:sp>
      <p:sp>
        <p:nvSpPr>
          <p:cNvPr id="7" name="ZoneTexte 6">
            <a:extLst>
              <a:ext uri="{FF2B5EF4-FFF2-40B4-BE49-F238E27FC236}">
                <a16:creationId xmlns:a16="http://schemas.microsoft.com/office/drawing/2014/main" id="{F6B87625-DF5B-493E-B0E0-BA23E4835721}"/>
              </a:ext>
            </a:extLst>
          </p:cNvPr>
          <p:cNvSpPr txBox="1"/>
          <p:nvPr/>
        </p:nvSpPr>
        <p:spPr>
          <a:xfrm>
            <a:off x="145972" y="1156075"/>
            <a:ext cx="11900056" cy="1828129"/>
          </a:xfrm>
          <a:prstGeom prst="rect">
            <a:avLst/>
          </a:prstGeom>
          <a:noFill/>
        </p:spPr>
        <p:txBody>
          <a:bodyPr wrap="square">
            <a:spAutoFit/>
          </a:bodyPr>
          <a:lstStyle/>
          <a:p>
            <a:pPr marL="457200" indent="-457200">
              <a:lnSpc>
                <a:spcPct val="150000"/>
              </a:lnSpc>
              <a:buFont typeface="Arial" panose="020B0604020202020204" pitchFamily="34" charset="0"/>
              <a:buChar char="•"/>
            </a:pPr>
            <a:r>
              <a:rPr lang="fr-FR" sz="2600" b="1" dirty="0">
                <a:solidFill>
                  <a:srgbClr val="0070C0"/>
                </a:solidFill>
                <a:effectLst/>
                <a:latin typeface="Cambria" panose="02040503050406030204" pitchFamily="18" charset="0"/>
                <a:ea typeface="Cambria" panose="02040503050406030204" pitchFamily="18" charset="0"/>
                <a:cs typeface="Arial" panose="020B0604020202020204" pitchFamily="34" charset="0"/>
              </a:rPr>
              <a:t>Il est très répandu </a:t>
            </a:r>
            <a:r>
              <a:rPr lang="fr-FR" sz="2600" dirty="0">
                <a:solidFill>
                  <a:srgbClr val="000000"/>
                </a:solidFill>
                <a:effectLst/>
                <a:latin typeface="Cambria" panose="02040503050406030204" pitchFamily="18" charset="0"/>
                <a:ea typeface="Cambria" panose="02040503050406030204" pitchFamily="18" charset="0"/>
                <a:cs typeface="Arial" panose="020B0604020202020204" pitchFamily="34" charset="0"/>
              </a:rPr>
              <a:t>: il fait partie des langages de programmation les plus utilisés sur la planète. On trouve donc beaucoup de documentation sur Internet et on peut facilement avoir de l'aide sur les forums.</a:t>
            </a:r>
            <a:endParaRPr lang="fr-FR" sz="2600" dirty="0"/>
          </a:p>
        </p:txBody>
      </p:sp>
      <p:sp>
        <p:nvSpPr>
          <p:cNvPr id="11" name="ZoneTexte 10">
            <a:extLst>
              <a:ext uri="{FF2B5EF4-FFF2-40B4-BE49-F238E27FC236}">
                <a16:creationId xmlns:a16="http://schemas.microsoft.com/office/drawing/2014/main" id="{3B8438D6-21DC-40B6-A51F-31EA6300E93C}"/>
              </a:ext>
            </a:extLst>
          </p:cNvPr>
          <p:cNvSpPr txBox="1"/>
          <p:nvPr/>
        </p:nvSpPr>
        <p:spPr>
          <a:xfrm>
            <a:off x="201055" y="663632"/>
            <a:ext cx="3423493" cy="523220"/>
          </a:xfrm>
          <a:prstGeom prst="rect">
            <a:avLst/>
          </a:prstGeom>
          <a:noFill/>
        </p:spPr>
        <p:txBody>
          <a:bodyPr wrap="square">
            <a:spAutoFit/>
          </a:bodyPr>
          <a:lstStyle/>
          <a:p>
            <a:r>
              <a:rPr lang="fr-FR" sz="2800" b="1" dirty="0">
                <a:solidFill>
                  <a:srgbClr val="0070C0"/>
                </a:solidFill>
                <a:latin typeface="Cambria" panose="02040503050406030204" pitchFamily="18" charset="0"/>
                <a:ea typeface="Cambria" panose="02040503050406030204" pitchFamily="18" charset="0"/>
              </a:rPr>
              <a:t>Les forces du C++:</a:t>
            </a:r>
          </a:p>
        </p:txBody>
      </p:sp>
    </p:spTree>
    <p:extLst>
      <p:ext uri="{BB962C8B-B14F-4D97-AF65-F5344CB8AC3E}">
        <p14:creationId xmlns:p14="http://schemas.microsoft.com/office/powerpoint/2010/main" val="30861273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2A068CA8-9EEA-4658-9FBB-1F253F068F2E}"/>
              </a:ext>
            </a:extLst>
          </p:cNvPr>
          <p:cNvSpPr txBox="1"/>
          <p:nvPr/>
        </p:nvSpPr>
        <p:spPr>
          <a:xfrm>
            <a:off x="141842" y="913669"/>
            <a:ext cx="11876183" cy="1218410"/>
          </a:xfrm>
          <a:prstGeom prst="rect">
            <a:avLst/>
          </a:prstGeom>
          <a:noFill/>
        </p:spPr>
        <p:txBody>
          <a:bodyPr wrap="square">
            <a:spAutoFit/>
          </a:bodyPr>
          <a:lstStyle/>
          <a:p>
            <a:pPr marL="457200" indent="-457200" algn="just">
              <a:lnSpc>
                <a:spcPct val="150000"/>
              </a:lnSpc>
              <a:spcAft>
                <a:spcPts val="1000"/>
              </a:spcAft>
              <a:buFont typeface="Arial" panose="020B0604020202020204" pitchFamily="34" charset="0"/>
              <a:buChar char="•"/>
            </a:pPr>
            <a:r>
              <a:rPr lang="fr-FR" sz="2600" b="1" dirty="0">
                <a:solidFill>
                  <a:srgbClr val="0070C0"/>
                </a:solidFill>
                <a:effectLst/>
                <a:latin typeface="Cambria" panose="02040503050406030204" pitchFamily="18" charset="0"/>
                <a:ea typeface="Cambria" panose="02040503050406030204" pitchFamily="18" charset="0"/>
                <a:cs typeface="Arial" panose="020B0604020202020204" pitchFamily="34" charset="0"/>
              </a:rPr>
              <a:t>Il est multi-paradigmes: </a:t>
            </a:r>
            <a:r>
              <a:rPr lang="fr-FR" sz="2600" dirty="0">
                <a:solidFill>
                  <a:srgbClr val="000000"/>
                </a:solidFill>
                <a:effectLst/>
                <a:latin typeface="Cambria" panose="02040503050406030204" pitchFamily="18" charset="0"/>
                <a:ea typeface="Cambria" panose="02040503050406030204" pitchFamily="18" charset="0"/>
                <a:cs typeface="Arial" panose="020B0604020202020204" pitchFamily="34" charset="0"/>
              </a:rPr>
              <a:t>on peut programmer de différentes façons en C++. L’une est la Programmation Orientée Objet (POO) et l’autre est la procédurale. </a:t>
            </a:r>
            <a:endParaRPr lang="fr-FR" sz="2600" dirty="0">
              <a:effectLst/>
              <a:latin typeface="Cambria" panose="02040503050406030204" pitchFamily="18" charset="0"/>
              <a:ea typeface="Cambria" panose="02040503050406030204" pitchFamily="18" charset="0"/>
              <a:cs typeface="Arial" panose="020B0604020202020204" pitchFamily="34" charset="0"/>
            </a:endParaRPr>
          </a:p>
        </p:txBody>
      </p:sp>
      <p:sp>
        <p:nvSpPr>
          <p:cNvPr id="5" name="ZoneTexte 4">
            <a:extLst>
              <a:ext uri="{FF2B5EF4-FFF2-40B4-BE49-F238E27FC236}">
                <a16:creationId xmlns:a16="http://schemas.microsoft.com/office/drawing/2014/main" id="{E14A5B9D-41AB-4407-83D7-8998DBFA95BD}"/>
              </a:ext>
            </a:extLst>
          </p:cNvPr>
          <p:cNvSpPr txBox="1"/>
          <p:nvPr/>
        </p:nvSpPr>
        <p:spPr>
          <a:xfrm>
            <a:off x="173973" y="360690"/>
            <a:ext cx="11844052" cy="618246"/>
          </a:xfrm>
          <a:prstGeom prst="rect">
            <a:avLst/>
          </a:prstGeom>
          <a:noFill/>
        </p:spPr>
        <p:txBody>
          <a:bodyPr wrap="square">
            <a:spAutoFit/>
          </a:bodyPr>
          <a:lstStyle/>
          <a:p>
            <a:pPr marL="457200" indent="-457200">
              <a:lnSpc>
                <a:spcPct val="150000"/>
              </a:lnSpc>
              <a:spcAft>
                <a:spcPts val="1000"/>
              </a:spcAft>
              <a:buFont typeface="Arial" panose="020B0604020202020204" pitchFamily="34" charset="0"/>
              <a:buChar char="•"/>
            </a:pPr>
            <a:r>
              <a:rPr lang="fr-FR" sz="2600" b="1" dirty="0">
                <a:solidFill>
                  <a:srgbClr val="0070C0"/>
                </a:solidFill>
                <a:effectLst/>
                <a:latin typeface="Cambria" panose="02040503050406030204" pitchFamily="18" charset="0"/>
                <a:ea typeface="Cambria" panose="02040503050406030204" pitchFamily="18" charset="0"/>
                <a:cs typeface="Arial" panose="020B0604020202020204" pitchFamily="34" charset="0"/>
              </a:rPr>
              <a:t>Il est riche: </a:t>
            </a:r>
            <a:r>
              <a:rPr lang="fr-FR" sz="2600" dirty="0">
                <a:solidFill>
                  <a:srgbClr val="000000"/>
                </a:solidFill>
                <a:effectLst/>
                <a:latin typeface="Cambria" panose="02040503050406030204" pitchFamily="18" charset="0"/>
                <a:ea typeface="Cambria" panose="02040503050406030204" pitchFamily="18" charset="0"/>
                <a:cs typeface="Arial" panose="020B0604020202020204" pitchFamily="34" charset="0"/>
              </a:rPr>
              <a:t>il existe de nombreuses bibliothèques pour le C++. </a:t>
            </a:r>
            <a:endParaRPr lang="fr-FR" sz="2600" dirty="0">
              <a:effectLst/>
              <a:latin typeface="Cambria" panose="02040503050406030204" pitchFamily="18" charset="0"/>
              <a:ea typeface="Cambria" panose="02040503050406030204" pitchFamily="18" charset="0"/>
              <a:cs typeface="Arial" panose="020B0604020202020204" pitchFamily="34" charset="0"/>
            </a:endParaRPr>
          </a:p>
        </p:txBody>
      </p:sp>
      <p:sp>
        <p:nvSpPr>
          <p:cNvPr id="7" name="ZoneTexte 6">
            <a:extLst>
              <a:ext uri="{FF2B5EF4-FFF2-40B4-BE49-F238E27FC236}">
                <a16:creationId xmlns:a16="http://schemas.microsoft.com/office/drawing/2014/main" id="{1CDC1F45-64AC-4CAB-9246-89D98E40302B}"/>
              </a:ext>
            </a:extLst>
          </p:cNvPr>
          <p:cNvSpPr txBox="1"/>
          <p:nvPr/>
        </p:nvSpPr>
        <p:spPr>
          <a:xfrm>
            <a:off x="198758" y="2191920"/>
            <a:ext cx="7709055" cy="523220"/>
          </a:xfrm>
          <a:prstGeom prst="rect">
            <a:avLst/>
          </a:prstGeom>
          <a:noFill/>
        </p:spPr>
        <p:txBody>
          <a:bodyPr wrap="square">
            <a:spAutoFit/>
          </a:bodyPr>
          <a:lstStyle/>
          <a:p>
            <a:r>
              <a:rPr lang="fr-FR" sz="2800" b="1" dirty="0">
                <a:solidFill>
                  <a:srgbClr val="0070C0"/>
                </a:solidFill>
                <a:latin typeface="Cambria" panose="02040503050406030204" pitchFamily="18" charset="0"/>
                <a:ea typeface="Cambria" panose="02040503050406030204" pitchFamily="18" charset="0"/>
              </a:rPr>
              <a:t>Les outils nécessaires au programmeur:</a:t>
            </a:r>
          </a:p>
        </p:txBody>
      </p:sp>
      <p:sp>
        <p:nvSpPr>
          <p:cNvPr id="9" name="ZoneTexte 8">
            <a:extLst>
              <a:ext uri="{FF2B5EF4-FFF2-40B4-BE49-F238E27FC236}">
                <a16:creationId xmlns:a16="http://schemas.microsoft.com/office/drawing/2014/main" id="{557A7BC5-A329-4657-8FCA-5BD0C73DF16D}"/>
              </a:ext>
            </a:extLst>
          </p:cNvPr>
          <p:cNvSpPr txBox="1"/>
          <p:nvPr/>
        </p:nvSpPr>
        <p:spPr>
          <a:xfrm>
            <a:off x="183613" y="2524494"/>
            <a:ext cx="11876183" cy="1818575"/>
          </a:xfrm>
          <a:prstGeom prst="rect">
            <a:avLst/>
          </a:prstGeom>
          <a:noFill/>
        </p:spPr>
        <p:txBody>
          <a:bodyPr wrap="square">
            <a:spAutoFit/>
          </a:bodyPr>
          <a:lstStyle/>
          <a:p>
            <a:pPr marL="514350" indent="-514350">
              <a:lnSpc>
                <a:spcPct val="150000"/>
              </a:lnSpc>
              <a:spcAft>
                <a:spcPts val="1000"/>
              </a:spcAft>
              <a:buFont typeface="+mj-lt"/>
              <a:buAutoNum type="arabicPeriod"/>
            </a:pPr>
            <a:r>
              <a:rPr lang="fr-FR" sz="2600" b="1" dirty="0">
                <a:solidFill>
                  <a:srgbClr val="0070C0"/>
                </a:solidFill>
                <a:effectLst/>
                <a:latin typeface="Cambria" panose="02040503050406030204" pitchFamily="18" charset="0"/>
                <a:ea typeface="Cambria" panose="02040503050406030204" pitchFamily="18" charset="0"/>
                <a:cs typeface="Arial" panose="020B0604020202020204" pitchFamily="34" charset="0"/>
              </a:rPr>
              <a:t>Un éditeur de texte :</a:t>
            </a:r>
            <a:r>
              <a:rPr lang="fr-FR" sz="2600" dirty="0">
                <a:solidFill>
                  <a:srgbClr val="0070C0"/>
                </a:solidFill>
                <a:effectLst/>
                <a:latin typeface="Cambria" panose="02040503050406030204" pitchFamily="18" charset="0"/>
                <a:ea typeface="Cambria" panose="02040503050406030204" pitchFamily="18" charset="0"/>
                <a:cs typeface="Arial" panose="020B0604020202020204" pitchFamily="34" charset="0"/>
              </a:rPr>
              <a:t> </a:t>
            </a:r>
            <a:r>
              <a:rPr lang="fr-FR" sz="2600" dirty="0">
                <a:solidFill>
                  <a:srgbClr val="000000"/>
                </a:solidFill>
                <a:effectLst/>
                <a:latin typeface="Cambria" panose="02040503050406030204" pitchFamily="18" charset="0"/>
                <a:ea typeface="Cambria" panose="02040503050406030204" pitchFamily="18" charset="0"/>
                <a:cs typeface="Arial" panose="020B0604020202020204" pitchFamily="34" charset="0"/>
              </a:rPr>
              <a:t>pour écrire le code source du programme en C++. L'idéal, c'est d'avoir un éditeur de texte intelligent qui colore tout seul le code, ce qui vous permet de vous y repérer bien plus facilement.</a:t>
            </a:r>
            <a:endParaRPr lang="fr-FR" sz="2600" dirty="0">
              <a:effectLst/>
              <a:latin typeface="Cambria" panose="02040503050406030204" pitchFamily="18" charset="0"/>
              <a:ea typeface="Cambria" panose="02040503050406030204" pitchFamily="18" charset="0"/>
              <a:cs typeface="Arial" panose="020B0604020202020204" pitchFamily="34" charset="0"/>
            </a:endParaRPr>
          </a:p>
        </p:txBody>
      </p:sp>
      <p:sp>
        <p:nvSpPr>
          <p:cNvPr id="11" name="ZoneTexte 10">
            <a:extLst>
              <a:ext uri="{FF2B5EF4-FFF2-40B4-BE49-F238E27FC236}">
                <a16:creationId xmlns:a16="http://schemas.microsoft.com/office/drawing/2014/main" id="{ECAB32C5-ECF8-4B61-9556-C18E497A1E95}"/>
              </a:ext>
            </a:extLst>
          </p:cNvPr>
          <p:cNvSpPr txBox="1"/>
          <p:nvPr/>
        </p:nvSpPr>
        <p:spPr>
          <a:xfrm>
            <a:off x="141842" y="4423719"/>
            <a:ext cx="11844051" cy="892552"/>
          </a:xfrm>
          <a:prstGeom prst="rect">
            <a:avLst/>
          </a:prstGeom>
          <a:noFill/>
        </p:spPr>
        <p:txBody>
          <a:bodyPr wrap="square">
            <a:spAutoFit/>
          </a:bodyPr>
          <a:lstStyle/>
          <a:p>
            <a:pPr marL="514350" indent="-514350">
              <a:buFont typeface="+mj-lt"/>
              <a:buAutoNum type="arabicPeriod" startAt="2"/>
            </a:pPr>
            <a:r>
              <a:rPr lang="fr-FR" sz="2600" b="1" dirty="0">
                <a:solidFill>
                  <a:srgbClr val="0070C0"/>
                </a:solidFill>
                <a:effectLst/>
                <a:latin typeface="Cambria" panose="02040503050406030204" pitchFamily="18" charset="0"/>
                <a:ea typeface="Cambria" panose="02040503050406030204" pitchFamily="18" charset="0"/>
              </a:rPr>
              <a:t>Un compilateur :</a:t>
            </a:r>
            <a:r>
              <a:rPr lang="fr-FR" sz="2600" dirty="0">
                <a:solidFill>
                  <a:srgbClr val="0070C0"/>
                </a:solidFill>
                <a:effectLst/>
                <a:latin typeface="Cambria" panose="02040503050406030204" pitchFamily="18" charset="0"/>
                <a:ea typeface="Cambria" panose="02040503050406030204" pitchFamily="18" charset="0"/>
              </a:rPr>
              <a:t> </a:t>
            </a:r>
            <a:r>
              <a:rPr lang="fr-FR" sz="2600" dirty="0">
                <a:solidFill>
                  <a:srgbClr val="000000"/>
                </a:solidFill>
                <a:effectLst/>
                <a:latin typeface="Cambria" panose="02040503050406030204" pitchFamily="18" charset="0"/>
                <a:ea typeface="Cambria" panose="02040503050406030204" pitchFamily="18" charset="0"/>
              </a:rPr>
              <a:t>pour transformer (« compiler ») votre code source en binaire.</a:t>
            </a:r>
            <a:endParaRPr lang="fr-FR" sz="2600" dirty="0">
              <a:latin typeface="Cambria" panose="02040503050406030204" pitchFamily="18" charset="0"/>
              <a:ea typeface="Cambria" panose="02040503050406030204" pitchFamily="18" charset="0"/>
            </a:endParaRPr>
          </a:p>
        </p:txBody>
      </p:sp>
      <p:sp>
        <p:nvSpPr>
          <p:cNvPr id="13" name="ZoneTexte 12">
            <a:extLst>
              <a:ext uri="{FF2B5EF4-FFF2-40B4-BE49-F238E27FC236}">
                <a16:creationId xmlns:a16="http://schemas.microsoft.com/office/drawing/2014/main" id="{6EAA492F-D4D4-4088-B963-34E50EC7B220}"/>
              </a:ext>
            </a:extLst>
          </p:cNvPr>
          <p:cNvSpPr txBox="1"/>
          <p:nvPr/>
        </p:nvSpPr>
        <p:spPr>
          <a:xfrm>
            <a:off x="157907" y="5396921"/>
            <a:ext cx="11876183" cy="983411"/>
          </a:xfrm>
          <a:prstGeom prst="rect">
            <a:avLst/>
          </a:prstGeom>
          <a:noFill/>
        </p:spPr>
        <p:txBody>
          <a:bodyPr wrap="square">
            <a:spAutoFit/>
          </a:bodyPr>
          <a:lstStyle/>
          <a:p>
            <a:pPr marL="514350" indent="-514350">
              <a:lnSpc>
                <a:spcPct val="115000"/>
              </a:lnSpc>
              <a:spcAft>
                <a:spcPts val="1000"/>
              </a:spcAft>
              <a:buFont typeface="+mj-lt"/>
              <a:buAutoNum type="arabicPeriod" startAt="3"/>
            </a:pPr>
            <a:r>
              <a:rPr lang="fr-FR" sz="2600" b="1" dirty="0">
                <a:solidFill>
                  <a:srgbClr val="0070C0"/>
                </a:solidFill>
                <a:effectLst/>
                <a:latin typeface="Cambria" panose="02040503050406030204" pitchFamily="18" charset="0"/>
                <a:ea typeface="Cambria" panose="02040503050406030204" pitchFamily="18" charset="0"/>
                <a:cs typeface="Arial" panose="020B0604020202020204" pitchFamily="34" charset="0"/>
              </a:rPr>
              <a:t>Un debugger :</a:t>
            </a:r>
            <a:r>
              <a:rPr lang="fr-FR" sz="2600" dirty="0">
                <a:solidFill>
                  <a:srgbClr val="0070C0"/>
                </a:solidFill>
                <a:effectLst/>
                <a:latin typeface="Cambria" panose="02040503050406030204" pitchFamily="18" charset="0"/>
                <a:ea typeface="Cambria" panose="02040503050406030204" pitchFamily="18" charset="0"/>
                <a:cs typeface="Arial" panose="020B0604020202020204" pitchFamily="34" charset="0"/>
              </a:rPr>
              <a:t> </a:t>
            </a:r>
            <a:r>
              <a:rPr lang="fr-FR" sz="26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Débogueur » ou « Débugueur » en français) pour aider à détecter les erreurs dans le programme.</a:t>
            </a:r>
            <a:endParaRPr lang="fr-FR" sz="2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024209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2C8D714F-0873-434A-A2A6-14A74F674B76}"/>
              </a:ext>
            </a:extLst>
          </p:cNvPr>
          <p:cNvSpPr txBox="1"/>
          <p:nvPr/>
        </p:nvSpPr>
        <p:spPr>
          <a:xfrm>
            <a:off x="157716" y="342286"/>
            <a:ext cx="11876568" cy="3619068"/>
          </a:xfrm>
          <a:prstGeom prst="rect">
            <a:avLst/>
          </a:prstGeom>
          <a:noFill/>
        </p:spPr>
        <p:txBody>
          <a:bodyPr wrap="square">
            <a:spAutoFit/>
          </a:bodyPr>
          <a:lstStyle/>
          <a:p>
            <a:pPr algn="just">
              <a:lnSpc>
                <a:spcPct val="150000"/>
              </a:lnSpc>
            </a:pPr>
            <a:r>
              <a:rPr lang="fr-FR" sz="26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À partir de maintenant on a 2 possibilités :</a:t>
            </a:r>
            <a:endParaRPr lang="fr-FR" sz="2600" dirty="0">
              <a:effectLst/>
              <a:latin typeface="Cambria" panose="02040503050406030204" pitchFamily="18" charset="0"/>
              <a:ea typeface="Cambria" panose="02040503050406030204" pitchFamily="18" charset="0"/>
              <a:cs typeface="Arial" panose="020B0604020202020204" pitchFamily="34" charset="0"/>
            </a:endParaRPr>
          </a:p>
          <a:p>
            <a:pPr algn="just">
              <a:lnSpc>
                <a:spcPct val="150000"/>
              </a:lnSpc>
            </a:pPr>
            <a:r>
              <a:rPr lang="fr-FR" sz="26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 Soit on récupère chacun de ces 3 programmes séparément. C'est la méthode la plus compliquée.</a:t>
            </a:r>
            <a:endParaRPr lang="fr-FR" sz="2600" dirty="0">
              <a:effectLst/>
              <a:latin typeface="Cambria" panose="02040503050406030204" pitchFamily="18" charset="0"/>
              <a:ea typeface="Cambria" panose="02040503050406030204" pitchFamily="18" charset="0"/>
              <a:cs typeface="Arial" panose="020B0604020202020204" pitchFamily="34" charset="0"/>
            </a:endParaRPr>
          </a:p>
          <a:p>
            <a:pPr algn="just">
              <a:lnSpc>
                <a:spcPct val="150000"/>
              </a:lnSpc>
            </a:pPr>
            <a:r>
              <a:rPr lang="fr-FR" sz="26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Soit on utilise un programme « 3-en-1 » qui combine </a:t>
            </a:r>
            <a:r>
              <a:rPr lang="fr-FR" sz="2600" dirty="0">
                <a:solidFill>
                  <a:srgbClr val="C00000"/>
                </a:solidFill>
                <a:effectLst/>
                <a:latin typeface="Cambria" panose="02040503050406030204" pitchFamily="18" charset="0"/>
                <a:ea typeface="Cambria" panose="02040503050406030204" pitchFamily="18" charset="0"/>
                <a:cs typeface="Times New Roman" panose="02020603050405020304" pitchFamily="18" charset="0"/>
              </a:rPr>
              <a:t>éditeur de texte</a:t>
            </a:r>
            <a:r>
              <a:rPr lang="fr-FR" sz="26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 </a:t>
            </a:r>
            <a:r>
              <a:rPr lang="fr-FR" sz="2600" dirty="0">
                <a:solidFill>
                  <a:srgbClr val="C00000"/>
                </a:solidFill>
                <a:effectLst/>
                <a:latin typeface="Cambria" panose="02040503050406030204" pitchFamily="18" charset="0"/>
                <a:ea typeface="Cambria" panose="02040503050406030204" pitchFamily="18" charset="0"/>
                <a:cs typeface="Times New Roman" panose="02020603050405020304" pitchFamily="18" charset="0"/>
              </a:rPr>
              <a:t>compilateur</a:t>
            </a:r>
            <a:r>
              <a:rPr lang="fr-FR" sz="26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 et </a:t>
            </a:r>
            <a:r>
              <a:rPr lang="fr-FR" sz="2600" dirty="0">
                <a:solidFill>
                  <a:srgbClr val="C00000"/>
                </a:solidFill>
                <a:effectLst/>
                <a:latin typeface="Cambria" panose="02040503050406030204" pitchFamily="18" charset="0"/>
                <a:ea typeface="Cambria" panose="02040503050406030204" pitchFamily="18" charset="0"/>
                <a:cs typeface="Times New Roman" panose="02020603050405020304" pitchFamily="18" charset="0"/>
              </a:rPr>
              <a:t>débugger</a:t>
            </a:r>
            <a:r>
              <a:rPr lang="fr-FR" sz="26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 Ces programmes « 3-en-1 » sont appelés </a:t>
            </a:r>
            <a:r>
              <a:rPr lang="fr-FR" sz="2600" dirty="0">
                <a:solidFill>
                  <a:srgbClr val="C00000"/>
                </a:solidFill>
                <a:effectLst/>
                <a:latin typeface="Cambria" panose="02040503050406030204" pitchFamily="18" charset="0"/>
                <a:ea typeface="Cambria" panose="02040503050406030204" pitchFamily="18" charset="0"/>
                <a:cs typeface="Times New Roman" panose="02020603050405020304" pitchFamily="18" charset="0"/>
              </a:rPr>
              <a:t>IDE</a:t>
            </a:r>
            <a:r>
              <a:rPr lang="fr-FR" sz="26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 (ou en français « </a:t>
            </a:r>
            <a:r>
              <a:rPr lang="fr-FR" sz="2600" dirty="0">
                <a:solidFill>
                  <a:srgbClr val="C00000"/>
                </a:solidFill>
                <a:effectLst/>
                <a:latin typeface="Cambria" panose="02040503050406030204" pitchFamily="18" charset="0"/>
                <a:ea typeface="Cambria" panose="02040503050406030204" pitchFamily="18" charset="0"/>
                <a:cs typeface="Times New Roman" panose="02020603050405020304" pitchFamily="18" charset="0"/>
              </a:rPr>
              <a:t>EDI</a:t>
            </a:r>
            <a:r>
              <a:rPr lang="fr-FR" sz="26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 » pour « Environnement de Développement Intégré »).</a:t>
            </a:r>
            <a:endParaRPr lang="fr-FR" sz="2600" dirty="0">
              <a:effectLst/>
              <a:latin typeface="Cambria" panose="02040503050406030204" pitchFamily="18" charset="0"/>
              <a:ea typeface="Cambria" panose="02040503050406030204" pitchFamily="18" charset="0"/>
              <a:cs typeface="Arial" panose="020B0604020202020204" pitchFamily="34" charset="0"/>
            </a:endParaRPr>
          </a:p>
        </p:txBody>
      </p:sp>
      <p:sp>
        <p:nvSpPr>
          <p:cNvPr id="5" name="ZoneTexte 4">
            <a:extLst>
              <a:ext uri="{FF2B5EF4-FFF2-40B4-BE49-F238E27FC236}">
                <a16:creationId xmlns:a16="http://schemas.microsoft.com/office/drawing/2014/main" id="{D92E4239-6CF7-4DA0-8209-FB22BAF02CFC}"/>
              </a:ext>
            </a:extLst>
          </p:cNvPr>
          <p:cNvSpPr txBox="1"/>
          <p:nvPr/>
        </p:nvSpPr>
        <p:spPr>
          <a:xfrm>
            <a:off x="157716" y="3961354"/>
            <a:ext cx="11876567" cy="618246"/>
          </a:xfrm>
          <a:prstGeom prst="rect">
            <a:avLst/>
          </a:prstGeom>
          <a:noFill/>
        </p:spPr>
        <p:txBody>
          <a:bodyPr wrap="square">
            <a:spAutoFit/>
          </a:bodyPr>
          <a:lstStyle/>
          <a:p>
            <a:pPr algn="just">
              <a:lnSpc>
                <a:spcPct val="150000"/>
              </a:lnSpc>
              <a:spcAft>
                <a:spcPts val="1000"/>
              </a:spcAft>
            </a:pPr>
            <a:r>
              <a:rPr lang="fr-FR" sz="26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Il existe plusieurs environnements de développement. </a:t>
            </a:r>
            <a:endParaRPr lang="fr-FR" sz="2600" dirty="0">
              <a:effectLst/>
              <a:latin typeface="Cambria" panose="02040503050406030204" pitchFamily="18" charset="0"/>
              <a:ea typeface="Cambria" panose="02040503050406030204" pitchFamily="18" charset="0"/>
              <a:cs typeface="Arial" panose="020B0604020202020204" pitchFamily="34" charset="0"/>
            </a:endParaRPr>
          </a:p>
        </p:txBody>
      </p:sp>
      <p:sp>
        <p:nvSpPr>
          <p:cNvPr id="7" name="ZoneTexte 6">
            <a:extLst>
              <a:ext uri="{FF2B5EF4-FFF2-40B4-BE49-F238E27FC236}">
                <a16:creationId xmlns:a16="http://schemas.microsoft.com/office/drawing/2014/main" id="{4911AE59-6CB4-4BC1-8A6D-ECD88CE1FF2B}"/>
              </a:ext>
            </a:extLst>
          </p:cNvPr>
          <p:cNvSpPr txBox="1"/>
          <p:nvPr/>
        </p:nvSpPr>
        <p:spPr>
          <a:xfrm>
            <a:off x="157715" y="4579600"/>
            <a:ext cx="11876568" cy="892552"/>
          </a:xfrm>
          <a:prstGeom prst="rect">
            <a:avLst/>
          </a:prstGeom>
          <a:noFill/>
        </p:spPr>
        <p:txBody>
          <a:bodyPr wrap="square">
            <a:spAutoFit/>
          </a:bodyPr>
          <a:lstStyle/>
          <a:p>
            <a:pPr marL="457200" indent="-457200">
              <a:buFont typeface="Arial" panose="020B0604020202020204" pitchFamily="34" charset="0"/>
              <a:buChar char="•"/>
            </a:pPr>
            <a:r>
              <a:rPr lang="fr-FR" sz="2600" b="1" dirty="0">
                <a:solidFill>
                  <a:srgbClr val="0070C0"/>
                </a:solidFill>
                <a:effectLst/>
                <a:latin typeface="Cambria" panose="02040503050406030204" pitchFamily="18" charset="0"/>
                <a:ea typeface="Calibri" panose="020F0502020204030204" pitchFamily="34" charset="0"/>
                <a:cs typeface="TimesNewRomanPSMT"/>
              </a:rPr>
              <a:t>Code::Blocks: </a:t>
            </a:r>
            <a:r>
              <a:rPr lang="fr-FR" sz="2600" dirty="0">
                <a:effectLst/>
                <a:latin typeface="Cambria" panose="02040503050406030204" pitchFamily="18" charset="0"/>
                <a:ea typeface="Calibri" panose="020F0502020204030204" pitchFamily="34" charset="0"/>
                <a:cs typeface="TimesNewRomanPSMT"/>
              </a:rPr>
              <a:t>Il est gratuit et disponible pour la plupart des systèmes d'exploitation.</a:t>
            </a:r>
            <a:endParaRPr lang="fr-FR" sz="2600" dirty="0"/>
          </a:p>
        </p:txBody>
      </p:sp>
      <p:sp>
        <p:nvSpPr>
          <p:cNvPr id="9" name="ZoneTexte 8">
            <a:extLst>
              <a:ext uri="{FF2B5EF4-FFF2-40B4-BE49-F238E27FC236}">
                <a16:creationId xmlns:a16="http://schemas.microsoft.com/office/drawing/2014/main" id="{D8F38D46-BEEE-416C-BDC0-5F317131D47B}"/>
              </a:ext>
            </a:extLst>
          </p:cNvPr>
          <p:cNvSpPr txBox="1"/>
          <p:nvPr/>
        </p:nvSpPr>
        <p:spPr>
          <a:xfrm>
            <a:off x="157713" y="5472152"/>
            <a:ext cx="11876567" cy="492443"/>
          </a:xfrm>
          <a:prstGeom prst="rect">
            <a:avLst/>
          </a:prstGeom>
          <a:noFill/>
        </p:spPr>
        <p:txBody>
          <a:bodyPr wrap="square">
            <a:spAutoFit/>
          </a:bodyPr>
          <a:lstStyle/>
          <a:p>
            <a:pPr marL="457200" indent="-457200">
              <a:buFont typeface="Arial" panose="020B0604020202020204" pitchFamily="34" charset="0"/>
              <a:buChar char="•"/>
            </a:pPr>
            <a:r>
              <a:rPr lang="fr-FR" sz="2600" b="1" dirty="0">
                <a:solidFill>
                  <a:srgbClr val="0070C0"/>
                </a:solidFill>
                <a:effectLst/>
                <a:latin typeface="Cambria" panose="02040503050406030204" pitchFamily="18" charset="0"/>
                <a:ea typeface="Calibri" panose="020F0502020204030204" pitchFamily="34" charset="0"/>
                <a:cs typeface="TimesNewRomanPSMT"/>
              </a:rPr>
              <a:t>Visual C++ Express de Microsoft : </a:t>
            </a:r>
            <a:r>
              <a:rPr lang="fr-FR" sz="2600" dirty="0">
                <a:effectLst/>
                <a:latin typeface="Cambria" panose="02040503050406030204" pitchFamily="18" charset="0"/>
                <a:ea typeface="Calibri" panose="020F0502020204030204" pitchFamily="34" charset="0"/>
                <a:cs typeface="TimesNewRomanPSMT"/>
              </a:rPr>
              <a:t>la version gratuite de Visual C++.</a:t>
            </a:r>
            <a:endParaRPr lang="fr-FR" sz="2600" dirty="0"/>
          </a:p>
        </p:txBody>
      </p:sp>
    </p:spTree>
    <p:extLst>
      <p:ext uri="{BB962C8B-B14F-4D97-AF65-F5344CB8AC3E}">
        <p14:creationId xmlns:p14="http://schemas.microsoft.com/office/powerpoint/2010/main" val="30403236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45A0F205-73EF-45DA-8C42-73E858319EC0}"/>
              </a:ext>
            </a:extLst>
          </p:cNvPr>
          <p:cNvSpPr txBox="1"/>
          <p:nvPr/>
        </p:nvSpPr>
        <p:spPr>
          <a:xfrm>
            <a:off x="162145" y="320381"/>
            <a:ext cx="6172200" cy="492443"/>
          </a:xfrm>
          <a:prstGeom prst="rect">
            <a:avLst/>
          </a:prstGeom>
          <a:noFill/>
        </p:spPr>
        <p:txBody>
          <a:bodyPr wrap="square">
            <a:spAutoFit/>
          </a:bodyPr>
          <a:lstStyle/>
          <a:p>
            <a:r>
              <a:rPr lang="fr-FR" sz="2600" b="1" dirty="0">
                <a:solidFill>
                  <a:srgbClr val="0070C0"/>
                </a:solidFill>
                <a:latin typeface="Cambria" panose="02040503050406030204" pitchFamily="18" charset="0"/>
                <a:ea typeface="Cambria" panose="02040503050406030204" pitchFamily="18" charset="0"/>
              </a:rPr>
              <a:t>Dev-C++: </a:t>
            </a:r>
            <a:r>
              <a:rPr lang="fr-FR" sz="2600" dirty="0">
                <a:latin typeface="Cambria" panose="02040503050406030204" pitchFamily="18" charset="0"/>
                <a:ea typeface="Cambria" panose="02040503050406030204" pitchFamily="18" charset="0"/>
              </a:rPr>
              <a:t>sous Windows</a:t>
            </a:r>
          </a:p>
        </p:txBody>
      </p:sp>
      <p:sp>
        <p:nvSpPr>
          <p:cNvPr id="5" name="ZoneTexte 4">
            <a:extLst>
              <a:ext uri="{FF2B5EF4-FFF2-40B4-BE49-F238E27FC236}">
                <a16:creationId xmlns:a16="http://schemas.microsoft.com/office/drawing/2014/main" id="{679244A9-0043-41A0-BEA1-7C3E1E3C614D}"/>
              </a:ext>
            </a:extLst>
          </p:cNvPr>
          <p:cNvSpPr txBox="1"/>
          <p:nvPr/>
        </p:nvSpPr>
        <p:spPr>
          <a:xfrm>
            <a:off x="162145" y="812824"/>
            <a:ext cx="11867710" cy="2418739"/>
          </a:xfrm>
          <a:prstGeom prst="rect">
            <a:avLst/>
          </a:prstGeom>
          <a:noFill/>
        </p:spPr>
        <p:txBody>
          <a:bodyPr wrap="square">
            <a:spAutoFit/>
          </a:bodyPr>
          <a:lstStyle/>
          <a:p>
            <a:pPr>
              <a:lnSpc>
                <a:spcPct val="150000"/>
              </a:lnSpc>
            </a:pPr>
            <a:r>
              <a:rPr lang="fr-FR" sz="2600" dirty="0">
                <a:latin typeface="Cambria" panose="02040503050406030204" pitchFamily="18" charset="0"/>
                <a:ea typeface="Cambria" panose="02040503050406030204" pitchFamily="18" charset="0"/>
              </a:rPr>
              <a:t>Ils existent aussi des applications androïd pour programmer en C++ sur un smartphone.</a:t>
            </a:r>
          </a:p>
          <a:p>
            <a:pPr>
              <a:lnSpc>
                <a:spcPct val="150000"/>
              </a:lnSpc>
            </a:pPr>
            <a:r>
              <a:rPr lang="fr-FR" sz="2600" dirty="0">
                <a:latin typeface="Cambria" panose="02040503050406030204" pitchFamily="18" charset="0"/>
                <a:ea typeface="Cambria" panose="02040503050406030204" pitchFamily="18" charset="0"/>
              </a:rPr>
              <a:t>Donc, vous pouvez consulter </a:t>
            </a:r>
            <a:r>
              <a:rPr lang="fr-FR" sz="2600" dirty="0" err="1">
                <a:solidFill>
                  <a:srgbClr val="C00000"/>
                </a:solidFill>
                <a:latin typeface="Cambria" panose="02040503050406030204" pitchFamily="18" charset="0"/>
                <a:ea typeface="Cambria" panose="02040503050406030204" pitchFamily="18" charset="0"/>
              </a:rPr>
              <a:t>GooglePlay</a:t>
            </a:r>
            <a:r>
              <a:rPr lang="fr-FR" sz="2600" dirty="0">
                <a:latin typeface="Cambria" panose="02040503050406030204" pitchFamily="18" charset="0"/>
                <a:ea typeface="Cambria" panose="02040503050406030204" pitchFamily="18" charset="0"/>
              </a:rPr>
              <a:t> et installer des IDE de de développement C++</a:t>
            </a:r>
          </a:p>
        </p:txBody>
      </p:sp>
      <p:sp>
        <p:nvSpPr>
          <p:cNvPr id="6" name="ZoneTexte 5">
            <a:extLst>
              <a:ext uri="{FF2B5EF4-FFF2-40B4-BE49-F238E27FC236}">
                <a16:creationId xmlns:a16="http://schemas.microsoft.com/office/drawing/2014/main" id="{CE033972-6316-4FC2-BE2E-0B24E9547494}"/>
              </a:ext>
            </a:extLst>
          </p:cNvPr>
          <p:cNvSpPr txBox="1"/>
          <p:nvPr/>
        </p:nvSpPr>
        <p:spPr>
          <a:xfrm>
            <a:off x="162145" y="3898298"/>
            <a:ext cx="11867710" cy="2418739"/>
          </a:xfrm>
          <a:prstGeom prst="rect">
            <a:avLst/>
          </a:prstGeom>
          <a:noFill/>
        </p:spPr>
        <p:txBody>
          <a:bodyPr wrap="square">
            <a:spAutoFit/>
          </a:bodyPr>
          <a:lstStyle/>
          <a:p>
            <a:pPr algn="just">
              <a:lnSpc>
                <a:spcPct val="150000"/>
              </a:lnSpc>
              <a:spcAft>
                <a:spcPts val="1000"/>
              </a:spcAft>
            </a:pPr>
            <a:r>
              <a:rPr lang="fr-FR" sz="2600" dirty="0">
                <a:effectLst/>
                <a:latin typeface="Cambria" panose="02040503050406030204" pitchFamily="18" charset="0"/>
                <a:ea typeface="Cambria" panose="02040503050406030204" pitchFamily="18" charset="0"/>
                <a:cs typeface="Arial" panose="020B0604020202020204" pitchFamily="34" charset="0"/>
              </a:rPr>
              <a:t>Les programmes, en langage C++, sont essentiellement constitués de fonctions. Chaque fonction a un rôle et peut appeler d'autres fonctions pour effectuer certaines actions. Tous les programmes possèdent une fonction dénommée «main», ce qui signifie « principale ». </a:t>
            </a:r>
          </a:p>
        </p:txBody>
      </p:sp>
      <p:sp>
        <p:nvSpPr>
          <p:cNvPr id="4" name="ZoneTexte 3">
            <a:extLst>
              <a:ext uri="{FF2B5EF4-FFF2-40B4-BE49-F238E27FC236}">
                <a16:creationId xmlns:a16="http://schemas.microsoft.com/office/drawing/2014/main" id="{3BA53E81-1770-49DA-92D0-F15805C54AFC}"/>
              </a:ext>
            </a:extLst>
          </p:cNvPr>
          <p:cNvSpPr txBox="1"/>
          <p:nvPr/>
        </p:nvSpPr>
        <p:spPr>
          <a:xfrm>
            <a:off x="162145" y="3429000"/>
            <a:ext cx="7391382" cy="523220"/>
          </a:xfrm>
          <a:prstGeom prst="rect">
            <a:avLst/>
          </a:prstGeom>
          <a:noFill/>
        </p:spPr>
        <p:txBody>
          <a:bodyPr wrap="none" rtlCol="0">
            <a:spAutoFit/>
          </a:bodyPr>
          <a:lstStyle/>
          <a:p>
            <a:r>
              <a:rPr lang="fr-FR" sz="2800" b="1" dirty="0">
                <a:solidFill>
                  <a:srgbClr val="0070C0"/>
                </a:solidFill>
                <a:latin typeface="Cambria" panose="02040503050406030204" pitchFamily="18" charset="0"/>
                <a:ea typeface="Cambria" panose="02040503050406030204" pitchFamily="18" charset="0"/>
              </a:rPr>
              <a:t>Structure générale d’un programme en C++:</a:t>
            </a:r>
          </a:p>
        </p:txBody>
      </p:sp>
    </p:spTree>
    <p:extLst>
      <p:ext uri="{BB962C8B-B14F-4D97-AF65-F5344CB8AC3E}">
        <p14:creationId xmlns:p14="http://schemas.microsoft.com/office/powerpoint/2010/main" val="3127932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E60956A3-A777-44EB-991D-C39E427CCBEC}"/>
              </a:ext>
            </a:extLst>
          </p:cNvPr>
          <p:cNvSpPr txBox="1"/>
          <p:nvPr/>
        </p:nvSpPr>
        <p:spPr>
          <a:xfrm>
            <a:off x="885092" y="433330"/>
            <a:ext cx="7965831" cy="1949252"/>
          </a:xfrm>
          <a:prstGeom prst="rect">
            <a:avLst/>
          </a:prstGeom>
          <a:noFill/>
        </p:spPr>
        <p:txBody>
          <a:bodyPr wrap="square">
            <a:spAutoFit/>
          </a:bodyPr>
          <a:lstStyle/>
          <a:p>
            <a:pPr marL="457200" indent="-457200">
              <a:spcAft>
                <a:spcPts val="1000"/>
              </a:spcAft>
              <a:buFont typeface="Wingdings" panose="05000000000000000000" pitchFamily="2" charset="2"/>
              <a:buChar char="v"/>
            </a:pPr>
            <a:r>
              <a:rPr lang="fr-FR" sz="2600" dirty="0">
                <a:effectLst/>
                <a:latin typeface="Cambria" panose="02040503050406030204" pitchFamily="18" charset="0"/>
                <a:ea typeface="Cambria" panose="02040503050406030204" pitchFamily="18" charset="0"/>
                <a:cs typeface="Arial" panose="020B0604020202020204" pitchFamily="34" charset="0"/>
              </a:rPr>
              <a:t>analyse numérique </a:t>
            </a:r>
          </a:p>
          <a:p>
            <a:pPr marL="457200" indent="-457200">
              <a:spcAft>
                <a:spcPts val="1000"/>
              </a:spcAft>
              <a:buFont typeface="Wingdings" panose="05000000000000000000" pitchFamily="2" charset="2"/>
              <a:buChar char="v"/>
            </a:pPr>
            <a:r>
              <a:rPr lang="fr-FR" sz="2600" dirty="0">
                <a:effectLst/>
                <a:latin typeface="Cambria" panose="02040503050406030204" pitchFamily="18" charset="0"/>
                <a:ea typeface="Cambria" panose="02040503050406030204" pitchFamily="18" charset="0"/>
                <a:cs typeface="Arial" panose="020B0604020202020204" pitchFamily="34" charset="0"/>
              </a:rPr>
              <a:t>prévisions météorologiques </a:t>
            </a:r>
          </a:p>
          <a:p>
            <a:pPr marL="457200" indent="-457200">
              <a:buFont typeface="Wingdings" panose="05000000000000000000" pitchFamily="2" charset="2"/>
              <a:buChar char="v"/>
            </a:pPr>
            <a:r>
              <a:rPr lang="fr-FR" sz="2600" dirty="0">
                <a:effectLst/>
                <a:latin typeface="Cambria" panose="02040503050406030204" pitchFamily="18" charset="0"/>
                <a:ea typeface="Cambria" panose="02040503050406030204" pitchFamily="18" charset="0"/>
              </a:rPr>
              <a:t>conception électronique (CAO) ou graphique (DAO) </a:t>
            </a:r>
          </a:p>
          <a:p>
            <a:pPr marL="457200" indent="-457200">
              <a:buFont typeface="Wingdings" panose="05000000000000000000" pitchFamily="2" charset="2"/>
              <a:buChar char="v"/>
            </a:pPr>
            <a:r>
              <a:rPr lang="fr-FR" sz="2600" b="0" i="0" u="none" strike="noStrike" baseline="0" dirty="0">
                <a:latin typeface="Times New Roman" panose="02020603050405020304" pitchFamily="18" charset="0"/>
              </a:rPr>
              <a:t>pilotage de satellites</a:t>
            </a:r>
            <a:endParaRPr lang="fr-FR" sz="2600" dirty="0">
              <a:latin typeface="Cambria" panose="02040503050406030204" pitchFamily="18" charset="0"/>
              <a:ea typeface="Cambria" panose="02040503050406030204" pitchFamily="18" charset="0"/>
            </a:endParaRPr>
          </a:p>
        </p:txBody>
      </p:sp>
      <p:sp>
        <p:nvSpPr>
          <p:cNvPr id="5" name="ZoneTexte 4">
            <a:extLst>
              <a:ext uri="{FF2B5EF4-FFF2-40B4-BE49-F238E27FC236}">
                <a16:creationId xmlns:a16="http://schemas.microsoft.com/office/drawing/2014/main" id="{437F415F-10E9-4032-B23C-D59F228B72CC}"/>
              </a:ext>
            </a:extLst>
          </p:cNvPr>
          <p:cNvSpPr txBox="1"/>
          <p:nvPr/>
        </p:nvSpPr>
        <p:spPr>
          <a:xfrm>
            <a:off x="205153" y="2670574"/>
            <a:ext cx="11799278" cy="3693319"/>
          </a:xfrm>
          <a:prstGeom prst="rect">
            <a:avLst/>
          </a:prstGeom>
          <a:noFill/>
        </p:spPr>
        <p:txBody>
          <a:bodyPr wrap="square">
            <a:spAutoFit/>
          </a:bodyPr>
          <a:lstStyle/>
          <a:p>
            <a:r>
              <a:rPr lang="fr-FR" sz="2600" dirty="0">
                <a:effectLst/>
                <a:latin typeface="Cambria" panose="02040503050406030204" pitchFamily="18" charset="0"/>
                <a:ea typeface="Calibri" panose="020F0502020204030204" pitchFamily="34" charset="0"/>
                <a:cs typeface="Arial" panose="020B0604020202020204" pitchFamily="34" charset="0"/>
              </a:rPr>
              <a:t>Lorsqu’on parle du terme ordinateur, certaines personnes pensent que c'est un ordinateur portable ou ordinateur de bureau.</a:t>
            </a:r>
          </a:p>
          <a:p>
            <a:endParaRPr lang="fr-FR" sz="2600" dirty="0">
              <a:latin typeface="Cambria" panose="02040503050406030204" pitchFamily="18" charset="0"/>
              <a:ea typeface="Calibri" panose="020F0502020204030204" pitchFamily="34" charset="0"/>
              <a:cs typeface="Arial" panose="020B0604020202020204" pitchFamily="34" charset="0"/>
            </a:endParaRPr>
          </a:p>
          <a:p>
            <a:endParaRPr lang="fr-FR" sz="2600" dirty="0">
              <a:effectLst/>
              <a:latin typeface="Cambria" panose="02040503050406030204" pitchFamily="18" charset="0"/>
              <a:ea typeface="Calibri" panose="020F0502020204030204" pitchFamily="34" charset="0"/>
              <a:cs typeface="Arial" panose="020B0604020202020204" pitchFamily="34" charset="0"/>
            </a:endParaRPr>
          </a:p>
          <a:p>
            <a:endParaRPr lang="fr-FR" sz="2600" dirty="0">
              <a:latin typeface="Cambria" panose="02040503050406030204" pitchFamily="18" charset="0"/>
              <a:ea typeface="Calibri" panose="020F0502020204030204" pitchFamily="34" charset="0"/>
              <a:cs typeface="Arial" panose="020B0604020202020204" pitchFamily="34" charset="0"/>
            </a:endParaRPr>
          </a:p>
          <a:p>
            <a:endParaRPr lang="fr-FR" sz="2600" dirty="0">
              <a:effectLst/>
              <a:latin typeface="Cambria" panose="02040503050406030204" pitchFamily="18" charset="0"/>
              <a:ea typeface="Calibri" panose="020F0502020204030204" pitchFamily="34" charset="0"/>
              <a:cs typeface="Arial" panose="020B0604020202020204" pitchFamily="34" charset="0"/>
            </a:endParaRPr>
          </a:p>
          <a:p>
            <a:endParaRPr lang="fr-FR" sz="2600" dirty="0">
              <a:latin typeface="Cambria" panose="02040503050406030204" pitchFamily="18" charset="0"/>
              <a:ea typeface="Calibri" panose="020F0502020204030204" pitchFamily="34" charset="0"/>
              <a:cs typeface="Arial" panose="020B0604020202020204" pitchFamily="34" charset="0"/>
            </a:endParaRPr>
          </a:p>
          <a:p>
            <a:endParaRPr lang="fr-FR" sz="2600" dirty="0">
              <a:effectLst/>
              <a:latin typeface="Cambria" panose="02040503050406030204" pitchFamily="18" charset="0"/>
              <a:ea typeface="Calibri" panose="020F0502020204030204" pitchFamily="34" charset="0"/>
              <a:cs typeface="Arial" panose="020B0604020202020204" pitchFamily="34" charset="0"/>
            </a:endParaRPr>
          </a:p>
          <a:p>
            <a:r>
              <a:rPr lang="fr-FR" sz="2600" dirty="0">
                <a:effectLst/>
                <a:latin typeface="Cambria" panose="02040503050406030204" pitchFamily="18" charset="0"/>
                <a:ea typeface="Calibri" panose="020F0502020204030204" pitchFamily="34" charset="0"/>
                <a:cs typeface="Arial" panose="020B0604020202020204" pitchFamily="34" charset="0"/>
              </a:rPr>
              <a:t> </a:t>
            </a:r>
            <a:endParaRPr lang="fr-FR" sz="2600" dirty="0"/>
          </a:p>
        </p:txBody>
      </p:sp>
      <p:pic>
        <p:nvPicPr>
          <p:cNvPr id="9" name="Image 8">
            <a:extLst>
              <a:ext uri="{FF2B5EF4-FFF2-40B4-BE49-F238E27FC236}">
                <a16:creationId xmlns:a16="http://schemas.microsoft.com/office/drawing/2014/main" id="{D3E67E12-1D82-47CA-99FD-63B58892906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80779" y="3750076"/>
            <a:ext cx="3086100" cy="2219325"/>
          </a:xfrm>
          <a:prstGeom prst="rect">
            <a:avLst/>
          </a:prstGeom>
        </p:spPr>
      </p:pic>
      <p:pic>
        <p:nvPicPr>
          <p:cNvPr id="11" name="Image 10">
            <a:extLst>
              <a:ext uri="{FF2B5EF4-FFF2-40B4-BE49-F238E27FC236}">
                <a16:creationId xmlns:a16="http://schemas.microsoft.com/office/drawing/2014/main" id="{9D6254A2-3B5E-4386-9FFC-F6BCE854E29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69269" y="3845788"/>
            <a:ext cx="2569743" cy="2232000"/>
          </a:xfrm>
          <a:prstGeom prst="rect">
            <a:avLst/>
          </a:prstGeom>
        </p:spPr>
      </p:pic>
    </p:spTree>
    <p:extLst>
      <p:ext uri="{BB962C8B-B14F-4D97-AF65-F5344CB8AC3E}">
        <p14:creationId xmlns:p14="http://schemas.microsoft.com/office/powerpoint/2010/main" val="35282252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9308F7A4-A9C3-43C2-B621-6A83FB218ECA}"/>
              </a:ext>
            </a:extLst>
          </p:cNvPr>
          <p:cNvSpPr txBox="1"/>
          <p:nvPr/>
        </p:nvSpPr>
        <p:spPr>
          <a:xfrm>
            <a:off x="177113" y="280362"/>
            <a:ext cx="11837773" cy="973343"/>
          </a:xfrm>
          <a:prstGeom prst="rect">
            <a:avLst/>
          </a:prstGeom>
          <a:noFill/>
        </p:spPr>
        <p:txBody>
          <a:bodyPr wrap="square">
            <a:spAutoFit/>
          </a:bodyPr>
          <a:lstStyle/>
          <a:p>
            <a:pPr algn="just">
              <a:lnSpc>
                <a:spcPct val="115000"/>
              </a:lnSpc>
              <a:spcAft>
                <a:spcPts val="1000"/>
              </a:spcAft>
            </a:pPr>
            <a:r>
              <a:rPr lang="fr-FR" sz="2600" dirty="0">
                <a:effectLst/>
                <a:latin typeface="Cambria" panose="02040503050406030204" pitchFamily="18" charset="0"/>
                <a:ea typeface="Cambria" panose="02040503050406030204" pitchFamily="18" charset="0"/>
                <a:cs typeface="Arial" panose="020B0604020202020204" pitchFamily="34" charset="0"/>
              </a:rPr>
              <a:t>C'est donc la fonction principale. Le programme suivant est un programme vide qui ne fait rien, donc c’est la structure minimale d’un programme en C++.</a:t>
            </a:r>
          </a:p>
        </p:txBody>
      </p:sp>
      <p:sp>
        <p:nvSpPr>
          <p:cNvPr id="5" name="ZoneTexte 4">
            <a:extLst>
              <a:ext uri="{FF2B5EF4-FFF2-40B4-BE49-F238E27FC236}">
                <a16:creationId xmlns:a16="http://schemas.microsoft.com/office/drawing/2014/main" id="{F1FA6D28-BB5B-420B-823A-DC62DAB6AC5B}"/>
              </a:ext>
            </a:extLst>
          </p:cNvPr>
          <p:cNvSpPr txBox="1"/>
          <p:nvPr/>
        </p:nvSpPr>
        <p:spPr>
          <a:xfrm>
            <a:off x="177113" y="3028358"/>
            <a:ext cx="11837773" cy="1830758"/>
          </a:xfrm>
          <a:prstGeom prst="rect">
            <a:avLst/>
          </a:prstGeom>
          <a:noFill/>
        </p:spPr>
        <p:txBody>
          <a:bodyPr wrap="square">
            <a:spAutoFit/>
          </a:bodyPr>
          <a:lstStyle/>
          <a:p>
            <a:pPr>
              <a:lnSpc>
                <a:spcPct val="150000"/>
              </a:lnSpc>
              <a:spcAft>
                <a:spcPts val="1000"/>
              </a:spcAft>
            </a:pPr>
            <a:r>
              <a:rPr lang="fr-FR" sz="2600" dirty="0">
                <a:effectLst/>
                <a:latin typeface="Cambria" panose="02040503050406030204" pitchFamily="18" charset="0"/>
                <a:ea typeface="Cambria" panose="02040503050406030204" pitchFamily="18" charset="0"/>
                <a:cs typeface="Arial" panose="020B0604020202020204" pitchFamily="34" charset="0"/>
              </a:rPr>
              <a:t>À partir de ce programme on peut ajouter des instructions, des fonctions, déclarer des variables, inclure des bibliothèques pour réaliser des taches. On peut développer ce programme pour afficher un message « </a:t>
            </a:r>
            <a:r>
              <a:rPr lang="fr-FR" sz="2600" dirty="0">
                <a:solidFill>
                  <a:srgbClr val="FF0000"/>
                </a:solidFill>
                <a:effectLst/>
                <a:latin typeface="Cambria" panose="02040503050406030204" pitchFamily="18" charset="0"/>
                <a:ea typeface="Cambria" panose="02040503050406030204" pitchFamily="18" charset="0"/>
                <a:cs typeface="Arial" panose="020B0604020202020204" pitchFamily="34" charset="0"/>
              </a:rPr>
              <a:t>Hello world! ».</a:t>
            </a:r>
            <a:endParaRPr lang="fr-FR" sz="2600" dirty="0">
              <a:effectLst/>
              <a:latin typeface="Cambria" panose="02040503050406030204" pitchFamily="18" charset="0"/>
              <a:ea typeface="Cambria" panose="02040503050406030204" pitchFamily="18" charset="0"/>
              <a:cs typeface="Arial" panose="020B0604020202020204" pitchFamily="34" charset="0"/>
            </a:endParaRPr>
          </a:p>
        </p:txBody>
      </p:sp>
      <p:sp>
        <p:nvSpPr>
          <p:cNvPr id="7" name="ZoneTexte 6">
            <a:extLst>
              <a:ext uri="{FF2B5EF4-FFF2-40B4-BE49-F238E27FC236}">
                <a16:creationId xmlns:a16="http://schemas.microsoft.com/office/drawing/2014/main" id="{D6F55664-6CD6-4BAA-828F-B05412FCC49D}"/>
              </a:ext>
            </a:extLst>
          </p:cNvPr>
          <p:cNvSpPr txBox="1"/>
          <p:nvPr/>
        </p:nvSpPr>
        <p:spPr>
          <a:xfrm>
            <a:off x="177113" y="4859116"/>
            <a:ext cx="6172200" cy="492443"/>
          </a:xfrm>
          <a:prstGeom prst="rect">
            <a:avLst/>
          </a:prstGeom>
          <a:noFill/>
        </p:spPr>
        <p:txBody>
          <a:bodyPr wrap="square">
            <a:spAutoFit/>
          </a:bodyPr>
          <a:lstStyle/>
          <a:p>
            <a:r>
              <a:rPr lang="fr-FR" sz="2600" dirty="0">
                <a:latin typeface="Cambria" panose="02040503050406030204" pitchFamily="18" charset="0"/>
                <a:ea typeface="Cambria" panose="02040503050406030204" pitchFamily="18" charset="0"/>
              </a:rPr>
              <a:t>Le programme devient comme suit:</a:t>
            </a:r>
          </a:p>
        </p:txBody>
      </p:sp>
      <p:sp>
        <p:nvSpPr>
          <p:cNvPr id="10" name="ZoneTexte 9">
            <a:extLst>
              <a:ext uri="{FF2B5EF4-FFF2-40B4-BE49-F238E27FC236}">
                <a16:creationId xmlns:a16="http://schemas.microsoft.com/office/drawing/2014/main" id="{9E9A8DC2-9BA0-4321-B148-06CEF90DE51B}"/>
              </a:ext>
            </a:extLst>
          </p:cNvPr>
          <p:cNvSpPr txBox="1"/>
          <p:nvPr/>
        </p:nvSpPr>
        <p:spPr>
          <a:xfrm>
            <a:off x="178141" y="1335587"/>
            <a:ext cx="11836745" cy="1692771"/>
          </a:xfrm>
          <a:prstGeom prst="rect">
            <a:avLst/>
          </a:prstGeom>
          <a:noFill/>
        </p:spPr>
        <p:txBody>
          <a:bodyPr wrap="square">
            <a:spAutoFit/>
          </a:bodyPr>
          <a:lstStyle/>
          <a:p>
            <a:pPr hangingPunct="0"/>
            <a:r>
              <a:rPr lang="fr-FR" sz="2600" kern="150" dirty="0">
                <a:effectLst/>
                <a:latin typeface="Courier New" panose="02070309020205020404" pitchFamily="49" charset="0"/>
                <a:ea typeface="Times New Roman" panose="02020603050405020304" pitchFamily="18" charset="0"/>
                <a:cs typeface="Arial" panose="020B0604020202020204" pitchFamily="34" charset="0"/>
              </a:rPr>
              <a:t> 1 </a:t>
            </a:r>
            <a:r>
              <a:rPr lang="fr-FR" sz="2600" b="1" kern="150" dirty="0" err="1">
                <a:solidFill>
                  <a:srgbClr val="0000A0"/>
                </a:solidFill>
                <a:effectLst/>
                <a:latin typeface="Courier New" panose="02070309020205020404" pitchFamily="49" charset="0"/>
                <a:ea typeface="Times New Roman" panose="02020603050405020304" pitchFamily="18" charset="0"/>
                <a:cs typeface="Arial" panose="020B0604020202020204" pitchFamily="34" charset="0"/>
              </a:rPr>
              <a:t>int</a:t>
            </a:r>
            <a:r>
              <a:rPr lang="fr-FR" sz="2600" b="1" kern="150" dirty="0">
                <a:solidFill>
                  <a:srgbClr val="0000A0"/>
                </a:solidFill>
                <a:effectLst/>
                <a:latin typeface="Courier New" panose="02070309020205020404" pitchFamily="49" charset="0"/>
                <a:ea typeface="Times New Roman" panose="02020603050405020304" pitchFamily="18" charset="0"/>
                <a:cs typeface="Arial" panose="020B0604020202020204" pitchFamily="34" charset="0"/>
              </a:rPr>
              <a:t> </a:t>
            </a:r>
            <a:r>
              <a:rPr lang="fr-FR" sz="2600" kern="150" dirty="0">
                <a:solidFill>
                  <a:srgbClr val="000000"/>
                </a:solidFill>
                <a:effectLst/>
                <a:latin typeface="Courier New" panose="02070309020205020404" pitchFamily="49" charset="0"/>
                <a:ea typeface="Times New Roman" panose="02020603050405020304" pitchFamily="18" charset="0"/>
                <a:cs typeface="Arial" panose="020B0604020202020204" pitchFamily="34" charset="0"/>
              </a:rPr>
              <a:t>main</a:t>
            </a:r>
            <a:r>
              <a:rPr lang="fr-FR" sz="2600" kern="150" dirty="0">
                <a:solidFill>
                  <a:srgbClr val="FF0000"/>
                </a:solidFill>
                <a:effectLst/>
                <a:latin typeface="Courier New" panose="02070309020205020404" pitchFamily="49" charset="0"/>
                <a:ea typeface="Times New Roman" panose="02020603050405020304" pitchFamily="18" charset="0"/>
                <a:cs typeface="Arial" panose="020B0604020202020204" pitchFamily="34" charset="0"/>
              </a:rPr>
              <a:t>()</a:t>
            </a:r>
            <a:endParaRPr lang="fr-FR" sz="2600" kern="150" dirty="0">
              <a:effectLst/>
              <a:latin typeface="Courier New" panose="02070309020205020404" pitchFamily="49" charset="0"/>
              <a:ea typeface="Times New Roman" panose="02020603050405020304" pitchFamily="18" charset="0"/>
              <a:cs typeface="Arial" panose="020B0604020202020204" pitchFamily="34" charset="0"/>
            </a:endParaRPr>
          </a:p>
          <a:p>
            <a:pPr hangingPunct="0"/>
            <a:r>
              <a:rPr lang="fr-FR" sz="2600" kern="150" dirty="0">
                <a:effectLst/>
                <a:latin typeface="Courier New" panose="02070309020205020404" pitchFamily="49" charset="0"/>
                <a:ea typeface="Times New Roman" panose="02020603050405020304" pitchFamily="18" charset="0"/>
                <a:cs typeface="Arial" panose="020B0604020202020204" pitchFamily="34" charset="0"/>
              </a:rPr>
              <a:t> 2  </a:t>
            </a:r>
            <a:r>
              <a:rPr lang="fr-FR" sz="2600" kern="150" dirty="0">
                <a:solidFill>
                  <a:srgbClr val="FF0000"/>
                </a:solidFill>
                <a:effectLst/>
                <a:latin typeface="Courier New" panose="02070309020205020404" pitchFamily="49" charset="0"/>
                <a:ea typeface="Times New Roman" panose="02020603050405020304" pitchFamily="18" charset="0"/>
                <a:cs typeface="Arial" panose="020B0604020202020204" pitchFamily="34" charset="0"/>
              </a:rPr>
              <a:t>{</a:t>
            </a:r>
            <a:endParaRPr lang="fr-FR" sz="2600" kern="150" dirty="0">
              <a:effectLst/>
              <a:latin typeface="Courier New" panose="02070309020205020404" pitchFamily="49" charset="0"/>
              <a:ea typeface="Times New Roman" panose="02020603050405020304" pitchFamily="18" charset="0"/>
              <a:cs typeface="Arial" panose="020B0604020202020204" pitchFamily="34" charset="0"/>
            </a:endParaRPr>
          </a:p>
          <a:p>
            <a:pPr hangingPunct="0"/>
            <a:r>
              <a:rPr lang="fr-FR" sz="2600" kern="150" dirty="0">
                <a:effectLst/>
                <a:latin typeface="Courier New" panose="02070309020205020404" pitchFamily="49" charset="0"/>
                <a:ea typeface="Times New Roman" panose="02020603050405020304" pitchFamily="18" charset="0"/>
                <a:cs typeface="Arial" panose="020B0604020202020204" pitchFamily="34" charset="0"/>
              </a:rPr>
              <a:t> 3      </a:t>
            </a:r>
            <a:r>
              <a:rPr lang="fr-FR" sz="2600" b="1" kern="150" dirty="0">
                <a:solidFill>
                  <a:srgbClr val="0000A0"/>
                </a:solidFill>
                <a:effectLst/>
                <a:latin typeface="Courier New" panose="02070309020205020404" pitchFamily="49" charset="0"/>
                <a:ea typeface="Times New Roman" panose="02020603050405020304" pitchFamily="18" charset="0"/>
                <a:cs typeface="Arial" panose="020B0604020202020204" pitchFamily="34" charset="0"/>
              </a:rPr>
              <a:t>return </a:t>
            </a:r>
            <a:r>
              <a:rPr lang="fr-FR" sz="2600" kern="150" dirty="0">
                <a:solidFill>
                  <a:srgbClr val="F000F0"/>
                </a:solidFill>
                <a:effectLst/>
                <a:latin typeface="Courier New" panose="02070309020205020404" pitchFamily="49" charset="0"/>
                <a:ea typeface="Times New Roman" panose="02020603050405020304" pitchFamily="18" charset="0"/>
                <a:cs typeface="Arial" panose="020B0604020202020204" pitchFamily="34" charset="0"/>
              </a:rPr>
              <a:t>0</a:t>
            </a:r>
            <a:r>
              <a:rPr lang="fr-FR" sz="2600" kern="150" dirty="0">
                <a:solidFill>
                  <a:srgbClr val="FF0000"/>
                </a:solidFill>
                <a:effectLst/>
                <a:latin typeface="Courier New" panose="02070309020205020404" pitchFamily="49" charset="0"/>
                <a:ea typeface="Times New Roman" panose="02020603050405020304" pitchFamily="18" charset="0"/>
                <a:cs typeface="Arial" panose="020B0604020202020204" pitchFamily="34" charset="0"/>
              </a:rPr>
              <a:t>;</a:t>
            </a:r>
            <a:endParaRPr lang="fr-FR" sz="2600" kern="150" dirty="0">
              <a:effectLst/>
              <a:latin typeface="Courier New" panose="02070309020205020404" pitchFamily="49" charset="0"/>
              <a:ea typeface="Times New Roman" panose="02020603050405020304" pitchFamily="18" charset="0"/>
              <a:cs typeface="Arial" panose="020B0604020202020204" pitchFamily="34" charset="0"/>
            </a:endParaRPr>
          </a:p>
          <a:p>
            <a:pPr hangingPunct="0"/>
            <a:r>
              <a:rPr lang="fr-FR" sz="2600" kern="150" dirty="0">
                <a:effectLst/>
                <a:latin typeface="Courier New" panose="02070309020205020404" pitchFamily="49" charset="0"/>
                <a:ea typeface="Times New Roman" panose="02020603050405020304" pitchFamily="18" charset="0"/>
                <a:cs typeface="Arial" panose="020B0604020202020204" pitchFamily="34" charset="0"/>
              </a:rPr>
              <a:t> 4  </a:t>
            </a:r>
            <a:r>
              <a:rPr lang="fr-FR" sz="2600" kern="150" dirty="0">
                <a:solidFill>
                  <a:srgbClr val="FF0000"/>
                </a:solidFill>
                <a:effectLst/>
                <a:latin typeface="Courier New" panose="02070309020205020404" pitchFamily="49" charset="0"/>
                <a:ea typeface="Times New Roman" panose="02020603050405020304" pitchFamily="18" charset="0"/>
                <a:cs typeface="Arial" panose="020B0604020202020204" pitchFamily="34" charset="0"/>
              </a:rPr>
              <a:t>}</a:t>
            </a:r>
            <a:endParaRPr lang="fr-FR" sz="2600" kern="150" dirty="0">
              <a:effectLst/>
              <a:latin typeface="Courier New" panose="02070309020205020404" pitchFamily="49"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5673235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F4A3BE4F-7895-440C-B59F-66D16F017F38}"/>
              </a:ext>
            </a:extLst>
          </p:cNvPr>
          <p:cNvSpPr txBox="1"/>
          <p:nvPr/>
        </p:nvSpPr>
        <p:spPr>
          <a:xfrm>
            <a:off x="150855" y="369321"/>
            <a:ext cx="11890290" cy="3693319"/>
          </a:xfrm>
          <a:prstGeom prst="rect">
            <a:avLst/>
          </a:prstGeom>
          <a:noFill/>
        </p:spPr>
        <p:txBody>
          <a:bodyPr wrap="square">
            <a:spAutoFit/>
          </a:bodyPr>
          <a:lstStyle/>
          <a:p>
            <a:pPr hangingPunct="0"/>
            <a:r>
              <a:rPr lang="fr-FR" sz="2600" kern="150" dirty="0">
                <a:effectLst/>
                <a:latin typeface="Courier New" panose="02070309020205020404" pitchFamily="49" charset="0"/>
                <a:ea typeface="Times New Roman" panose="02020603050405020304" pitchFamily="18" charset="0"/>
                <a:cs typeface="Arial" panose="020B0604020202020204" pitchFamily="34" charset="0"/>
              </a:rPr>
              <a:t> 1  </a:t>
            </a:r>
            <a:r>
              <a:rPr lang="fr-FR" sz="2600" kern="150" dirty="0">
                <a:solidFill>
                  <a:srgbClr val="00A000"/>
                </a:solidFill>
                <a:effectLst/>
                <a:latin typeface="Courier New" panose="02070309020205020404" pitchFamily="49" charset="0"/>
                <a:ea typeface="Times New Roman" panose="02020603050405020304" pitchFamily="18" charset="0"/>
                <a:cs typeface="Arial" panose="020B0604020202020204" pitchFamily="34" charset="0"/>
              </a:rPr>
              <a:t>#include &lt;</a:t>
            </a:r>
            <a:r>
              <a:rPr lang="fr-FR" sz="2600" kern="150" dirty="0" err="1">
                <a:solidFill>
                  <a:srgbClr val="00A000"/>
                </a:solidFill>
                <a:effectLst/>
                <a:latin typeface="Courier New" panose="02070309020205020404" pitchFamily="49" charset="0"/>
                <a:ea typeface="Times New Roman" panose="02020603050405020304" pitchFamily="18" charset="0"/>
                <a:cs typeface="Arial" panose="020B0604020202020204" pitchFamily="34" charset="0"/>
              </a:rPr>
              <a:t>iostream</a:t>
            </a:r>
            <a:r>
              <a:rPr lang="fr-FR" sz="2600" kern="150" dirty="0">
                <a:solidFill>
                  <a:srgbClr val="00A000"/>
                </a:solidFill>
                <a:effectLst/>
                <a:latin typeface="Courier New" panose="02070309020205020404" pitchFamily="49" charset="0"/>
                <a:ea typeface="Times New Roman" panose="02020603050405020304" pitchFamily="18" charset="0"/>
                <a:cs typeface="Arial" panose="020B0604020202020204" pitchFamily="34" charset="0"/>
              </a:rPr>
              <a:t>&gt;</a:t>
            </a:r>
            <a:endParaRPr lang="fr-FR" sz="2600" kern="150" dirty="0">
              <a:effectLst/>
              <a:latin typeface="Courier New" panose="02070309020205020404" pitchFamily="49" charset="0"/>
              <a:ea typeface="Times New Roman" panose="02020603050405020304" pitchFamily="18" charset="0"/>
              <a:cs typeface="Arial" panose="020B0604020202020204" pitchFamily="34" charset="0"/>
            </a:endParaRPr>
          </a:p>
          <a:p>
            <a:pPr hangingPunct="0"/>
            <a:r>
              <a:rPr lang="fr-FR" sz="2600" kern="150" dirty="0">
                <a:effectLst/>
                <a:latin typeface="Courier New" panose="02070309020205020404" pitchFamily="49" charset="0"/>
                <a:ea typeface="Times New Roman" panose="02020603050405020304" pitchFamily="18" charset="0"/>
                <a:cs typeface="Arial" panose="020B0604020202020204" pitchFamily="34" charset="0"/>
              </a:rPr>
              <a:t> 2  </a:t>
            </a:r>
          </a:p>
          <a:p>
            <a:pPr hangingPunct="0"/>
            <a:r>
              <a:rPr lang="fr-FR" sz="2600" kern="150" dirty="0">
                <a:effectLst/>
                <a:latin typeface="Courier New" panose="02070309020205020404" pitchFamily="49" charset="0"/>
                <a:ea typeface="Times New Roman" panose="02020603050405020304" pitchFamily="18" charset="0"/>
                <a:cs typeface="Arial" panose="020B0604020202020204" pitchFamily="34" charset="0"/>
              </a:rPr>
              <a:t> 3  </a:t>
            </a:r>
            <a:r>
              <a:rPr lang="fr-FR" sz="2600" b="1" kern="150" dirty="0" err="1">
                <a:solidFill>
                  <a:srgbClr val="0000A0"/>
                </a:solidFill>
                <a:effectLst/>
                <a:latin typeface="Courier New" panose="02070309020205020404" pitchFamily="49" charset="0"/>
                <a:ea typeface="Times New Roman" panose="02020603050405020304" pitchFamily="18" charset="0"/>
                <a:cs typeface="Arial" panose="020B0604020202020204" pitchFamily="34" charset="0"/>
              </a:rPr>
              <a:t>using</a:t>
            </a:r>
            <a:r>
              <a:rPr lang="fr-FR" sz="2600" b="1" kern="150" dirty="0">
                <a:solidFill>
                  <a:srgbClr val="0000A0"/>
                </a:solidFill>
                <a:effectLst/>
                <a:latin typeface="Courier New" panose="02070309020205020404" pitchFamily="49" charset="0"/>
                <a:ea typeface="Times New Roman" panose="02020603050405020304" pitchFamily="18" charset="0"/>
                <a:cs typeface="Arial" panose="020B0604020202020204" pitchFamily="34" charset="0"/>
              </a:rPr>
              <a:t> </a:t>
            </a:r>
            <a:r>
              <a:rPr lang="fr-FR" sz="2600" b="1" kern="150" dirty="0" err="1">
                <a:solidFill>
                  <a:srgbClr val="0000A0"/>
                </a:solidFill>
                <a:effectLst/>
                <a:latin typeface="Courier New" panose="02070309020205020404" pitchFamily="49" charset="0"/>
                <a:ea typeface="Times New Roman" panose="02020603050405020304" pitchFamily="18" charset="0"/>
                <a:cs typeface="Arial" panose="020B0604020202020204" pitchFamily="34" charset="0"/>
              </a:rPr>
              <a:t>namespace</a:t>
            </a:r>
            <a:r>
              <a:rPr lang="fr-FR" sz="2600" b="1" kern="150" dirty="0">
                <a:solidFill>
                  <a:srgbClr val="0000A0"/>
                </a:solidFill>
                <a:effectLst/>
                <a:latin typeface="Courier New" panose="02070309020205020404" pitchFamily="49" charset="0"/>
                <a:ea typeface="Times New Roman" panose="02020603050405020304" pitchFamily="18" charset="0"/>
                <a:cs typeface="Arial" panose="020B0604020202020204" pitchFamily="34" charset="0"/>
              </a:rPr>
              <a:t> </a:t>
            </a:r>
            <a:r>
              <a:rPr lang="fr-FR" sz="2600" b="1" kern="150" dirty="0">
                <a:solidFill>
                  <a:srgbClr val="00A000"/>
                </a:solidFill>
                <a:effectLst/>
                <a:latin typeface="Courier New" panose="02070309020205020404" pitchFamily="49" charset="0"/>
                <a:ea typeface="Times New Roman" panose="02020603050405020304" pitchFamily="18" charset="0"/>
                <a:cs typeface="Arial" panose="020B0604020202020204" pitchFamily="34" charset="0"/>
              </a:rPr>
              <a:t>std</a:t>
            </a:r>
            <a:r>
              <a:rPr lang="fr-FR" sz="2600" kern="150" dirty="0">
                <a:solidFill>
                  <a:srgbClr val="FF0000"/>
                </a:solidFill>
                <a:effectLst/>
                <a:latin typeface="Courier New" panose="02070309020205020404" pitchFamily="49" charset="0"/>
                <a:ea typeface="Times New Roman" panose="02020603050405020304" pitchFamily="18" charset="0"/>
                <a:cs typeface="Arial" panose="020B0604020202020204" pitchFamily="34" charset="0"/>
              </a:rPr>
              <a:t>;</a:t>
            </a:r>
            <a:endParaRPr lang="fr-FR" sz="2600" kern="150" dirty="0">
              <a:effectLst/>
              <a:latin typeface="Courier New" panose="02070309020205020404" pitchFamily="49" charset="0"/>
              <a:ea typeface="Times New Roman" panose="02020603050405020304" pitchFamily="18" charset="0"/>
              <a:cs typeface="Arial" panose="020B0604020202020204" pitchFamily="34" charset="0"/>
            </a:endParaRPr>
          </a:p>
          <a:p>
            <a:pPr hangingPunct="0"/>
            <a:r>
              <a:rPr lang="fr-FR" sz="2600" kern="150" dirty="0">
                <a:effectLst/>
                <a:latin typeface="Courier New" panose="02070309020205020404" pitchFamily="49" charset="0"/>
                <a:ea typeface="Times New Roman" panose="02020603050405020304" pitchFamily="18" charset="0"/>
                <a:cs typeface="Arial" panose="020B0604020202020204" pitchFamily="34" charset="0"/>
              </a:rPr>
              <a:t> 4  </a:t>
            </a:r>
          </a:p>
          <a:p>
            <a:pPr hangingPunct="0"/>
            <a:r>
              <a:rPr lang="fr-FR" sz="2600" kern="150" dirty="0">
                <a:effectLst/>
                <a:latin typeface="Courier New" panose="02070309020205020404" pitchFamily="49" charset="0"/>
                <a:ea typeface="Times New Roman" panose="02020603050405020304" pitchFamily="18" charset="0"/>
                <a:cs typeface="Arial" panose="020B0604020202020204" pitchFamily="34" charset="0"/>
              </a:rPr>
              <a:t> 5  </a:t>
            </a:r>
            <a:r>
              <a:rPr lang="fr-FR" sz="2600" b="1" kern="150" dirty="0" err="1">
                <a:solidFill>
                  <a:srgbClr val="0000A0"/>
                </a:solidFill>
                <a:effectLst/>
                <a:latin typeface="Courier New" panose="02070309020205020404" pitchFamily="49" charset="0"/>
                <a:ea typeface="Times New Roman" panose="02020603050405020304" pitchFamily="18" charset="0"/>
                <a:cs typeface="Arial" panose="020B0604020202020204" pitchFamily="34" charset="0"/>
              </a:rPr>
              <a:t>int</a:t>
            </a:r>
            <a:r>
              <a:rPr lang="fr-FR" sz="2600" b="1" kern="150" dirty="0">
                <a:solidFill>
                  <a:srgbClr val="0000A0"/>
                </a:solidFill>
                <a:effectLst/>
                <a:latin typeface="Courier New" panose="02070309020205020404" pitchFamily="49" charset="0"/>
                <a:ea typeface="Times New Roman" panose="02020603050405020304" pitchFamily="18" charset="0"/>
                <a:cs typeface="Arial" panose="020B0604020202020204" pitchFamily="34" charset="0"/>
              </a:rPr>
              <a:t> </a:t>
            </a:r>
            <a:r>
              <a:rPr lang="fr-FR" sz="2600" kern="150" dirty="0">
                <a:solidFill>
                  <a:srgbClr val="000000"/>
                </a:solidFill>
                <a:effectLst/>
                <a:latin typeface="Courier New" panose="02070309020205020404" pitchFamily="49" charset="0"/>
                <a:ea typeface="Times New Roman" panose="02020603050405020304" pitchFamily="18" charset="0"/>
                <a:cs typeface="Arial" panose="020B0604020202020204" pitchFamily="34" charset="0"/>
              </a:rPr>
              <a:t>main</a:t>
            </a:r>
            <a:r>
              <a:rPr lang="fr-FR" sz="2600" kern="150" dirty="0">
                <a:solidFill>
                  <a:srgbClr val="FF0000"/>
                </a:solidFill>
                <a:effectLst/>
                <a:latin typeface="Courier New" panose="02070309020205020404" pitchFamily="49" charset="0"/>
                <a:ea typeface="Times New Roman" panose="02020603050405020304" pitchFamily="18" charset="0"/>
                <a:cs typeface="Arial" panose="020B0604020202020204" pitchFamily="34" charset="0"/>
              </a:rPr>
              <a:t>()</a:t>
            </a:r>
            <a:endParaRPr lang="fr-FR" sz="2600" kern="150" dirty="0">
              <a:effectLst/>
              <a:latin typeface="Courier New" panose="02070309020205020404" pitchFamily="49" charset="0"/>
              <a:ea typeface="Times New Roman" panose="02020603050405020304" pitchFamily="18" charset="0"/>
              <a:cs typeface="Arial" panose="020B0604020202020204" pitchFamily="34" charset="0"/>
            </a:endParaRPr>
          </a:p>
          <a:p>
            <a:pPr hangingPunct="0"/>
            <a:r>
              <a:rPr lang="fr-FR" sz="2600" kern="150" dirty="0">
                <a:effectLst/>
                <a:latin typeface="Courier New" panose="02070309020205020404" pitchFamily="49" charset="0"/>
                <a:ea typeface="Times New Roman" panose="02020603050405020304" pitchFamily="18" charset="0"/>
                <a:cs typeface="Arial" panose="020B0604020202020204" pitchFamily="34" charset="0"/>
              </a:rPr>
              <a:t> 6  </a:t>
            </a:r>
            <a:r>
              <a:rPr lang="fr-FR" sz="2600" kern="150" dirty="0">
                <a:solidFill>
                  <a:srgbClr val="FF0000"/>
                </a:solidFill>
                <a:effectLst/>
                <a:latin typeface="Courier New" panose="02070309020205020404" pitchFamily="49" charset="0"/>
                <a:ea typeface="Times New Roman" panose="02020603050405020304" pitchFamily="18" charset="0"/>
                <a:cs typeface="Arial" panose="020B0604020202020204" pitchFamily="34" charset="0"/>
              </a:rPr>
              <a:t>{</a:t>
            </a:r>
            <a:endParaRPr lang="fr-FR" sz="2600" kern="150" dirty="0">
              <a:effectLst/>
              <a:latin typeface="Courier New" panose="02070309020205020404" pitchFamily="49" charset="0"/>
              <a:ea typeface="Times New Roman" panose="02020603050405020304" pitchFamily="18" charset="0"/>
              <a:cs typeface="Arial" panose="020B0604020202020204" pitchFamily="34" charset="0"/>
            </a:endParaRPr>
          </a:p>
          <a:p>
            <a:pPr hangingPunct="0"/>
            <a:r>
              <a:rPr lang="fr-FR" sz="2600" kern="150" dirty="0">
                <a:effectLst/>
                <a:latin typeface="Courier New" panose="02070309020205020404" pitchFamily="49" charset="0"/>
                <a:ea typeface="Times New Roman" panose="02020603050405020304" pitchFamily="18" charset="0"/>
                <a:cs typeface="Arial" panose="020B0604020202020204" pitchFamily="34" charset="0"/>
              </a:rPr>
              <a:t> 7      </a:t>
            </a:r>
            <a:r>
              <a:rPr lang="fr-FR" sz="2600" b="1" kern="150" dirty="0">
                <a:solidFill>
                  <a:srgbClr val="00A000"/>
                </a:solidFill>
                <a:effectLst/>
                <a:latin typeface="Courier New" panose="02070309020205020404" pitchFamily="49" charset="0"/>
                <a:ea typeface="Times New Roman" panose="02020603050405020304" pitchFamily="18" charset="0"/>
                <a:cs typeface="Arial" panose="020B0604020202020204" pitchFamily="34" charset="0"/>
              </a:rPr>
              <a:t>cout </a:t>
            </a:r>
            <a:r>
              <a:rPr lang="fr-FR" sz="2600" kern="150" dirty="0">
                <a:solidFill>
                  <a:srgbClr val="FF0000"/>
                </a:solidFill>
                <a:effectLst/>
                <a:latin typeface="Courier New" panose="02070309020205020404" pitchFamily="49" charset="0"/>
                <a:ea typeface="Times New Roman" panose="02020603050405020304" pitchFamily="18" charset="0"/>
                <a:cs typeface="Arial" panose="020B0604020202020204" pitchFamily="34" charset="0"/>
              </a:rPr>
              <a:t>&lt;&lt; </a:t>
            </a:r>
            <a:r>
              <a:rPr lang="fr-FR" sz="2600" kern="150" dirty="0">
                <a:solidFill>
                  <a:srgbClr val="0000FF"/>
                </a:solidFill>
                <a:effectLst/>
                <a:latin typeface="Courier New" panose="02070309020205020404" pitchFamily="49" charset="0"/>
                <a:ea typeface="Times New Roman" panose="02020603050405020304" pitchFamily="18" charset="0"/>
                <a:cs typeface="Arial" panose="020B0604020202020204" pitchFamily="34" charset="0"/>
              </a:rPr>
              <a:t>"Hello world!" </a:t>
            </a:r>
            <a:r>
              <a:rPr lang="fr-FR" sz="2600" kern="150" dirty="0">
                <a:solidFill>
                  <a:srgbClr val="FF0000"/>
                </a:solidFill>
                <a:effectLst/>
                <a:latin typeface="Courier New" panose="02070309020205020404" pitchFamily="49" charset="0"/>
                <a:ea typeface="Times New Roman" panose="02020603050405020304" pitchFamily="18" charset="0"/>
                <a:cs typeface="Arial" panose="020B0604020202020204" pitchFamily="34" charset="0"/>
              </a:rPr>
              <a:t>&lt;&lt; </a:t>
            </a:r>
            <a:r>
              <a:rPr lang="fr-FR" sz="2600" b="1" kern="150" dirty="0" err="1">
                <a:solidFill>
                  <a:srgbClr val="00A000"/>
                </a:solidFill>
                <a:effectLst/>
                <a:latin typeface="Courier New" panose="02070309020205020404" pitchFamily="49" charset="0"/>
                <a:ea typeface="Times New Roman" panose="02020603050405020304" pitchFamily="18" charset="0"/>
                <a:cs typeface="Arial" panose="020B0604020202020204" pitchFamily="34" charset="0"/>
              </a:rPr>
              <a:t>endl</a:t>
            </a:r>
            <a:r>
              <a:rPr lang="fr-FR" sz="2600" kern="150" dirty="0">
                <a:solidFill>
                  <a:srgbClr val="FF0000"/>
                </a:solidFill>
                <a:effectLst/>
                <a:latin typeface="Courier New" panose="02070309020205020404" pitchFamily="49" charset="0"/>
                <a:ea typeface="Times New Roman" panose="02020603050405020304" pitchFamily="18" charset="0"/>
                <a:cs typeface="Arial" panose="020B0604020202020204" pitchFamily="34" charset="0"/>
              </a:rPr>
              <a:t>;</a:t>
            </a:r>
            <a:endParaRPr lang="fr-FR" sz="2600" kern="150" dirty="0">
              <a:effectLst/>
              <a:latin typeface="Courier New" panose="02070309020205020404" pitchFamily="49" charset="0"/>
              <a:ea typeface="Times New Roman" panose="02020603050405020304" pitchFamily="18" charset="0"/>
              <a:cs typeface="Arial" panose="020B0604020202020204" pitchFamily="34" charset="0"/>
            </a:endParaRPr>
          </a:p>
          <a:p>
            <a:pPr hangingPunct="0"/>
            <a:r>
              <a:rPr lang="fr-FR" sz="2600" kern="150" dirty="0">
                <a:effectLst/>
                <a:latin typeface="Courier New" panose="02070309020205020404" pitchFamily="49" charset="0"/>
                <a:ea typeface="Times New Roman" panose="02020603050405020304" pitchFamily="18" charset="0"/>
                <a:cs typeface="Arial" panose="020B0604020202020204" pitchFamily="34" charset="0"/>
              </a:rPr>
              <a:t> 8      </a:t>
            </a:r>
            <a:r>
              <a:rPr lang="fr-FR" sz="2600" b="1" kern="150" dirty="0">
                <a:solidFill>
                  <a:srgbClr val="0000A0"/>
                </a:solidFill>
                <a:effectLst/>
                <a:latin typeface="Courier New" panose="02070309020205020404" pitchFamily="49" charset="0"/>
                <a:ea typeface="Times New Roman" panose="02020603050405020304" pitchFamily="18" charset="0"/>
                <a:cs typeface="Arial" panose="020B0604020202020204" pitchFamily="34" charset="0"/>
              </a:rPr>
              <a:t>return </a:t>
            </a:r>
            <a:r>
              <a:rPr lang="fr-FR" sz="2600" kern="150" dirty="0">
                <a:solidFill>
                  <a:srgbClr val="F000F0"/>
                </a:solidFill>
                <a:effectLst/>
                <a:latin typeface="Courier New" panose="02070309020205020404" pitchFamily="49" charset="0"/>
                <a:ea typeface="Times New Roman" panose="02020603050405020304" pitchFamily="18" charset="0"/>
                <a:cs typeface="Arial" panose="020B0604020202020204" pitchFamily="34" charset="0"/>
              </a:rPr>
              <a:t>0</a:t>
            </a:r>
            <a:r>
              <a:rPr lang="fr-FR" sz="2600" kern="150" dirty="0">
                <a:solidFill>
                  <a:srgbClr val="FF0000"/>
                </a:solidFill>
                <a:effectLst/>
                <a:latin typeface="Courier New" panose="02070309020205020404" pitchFamily="49" charset="0"/>
                <a:ea typeface="Times New Roman" panose="02020603050405020304" pitchFamily="18" charset="0"/>
                <a:cs typeface="Arial" panose="020B0604020202020204" pitchFamily="34" charset="0"/>
              </a:rPr>
              <a:t>;</a:t>
            </a:r>
            <a:endParaRPr lang="fr-FR" sz="2600" kern="150" dirty="0">
              <a:effectLst/>
              <a:latin typeface="Courier New" panose="02070309020205020404" pitchFamily="49" charset="0"/>
              <a:ea typeface="Times New Roman" panose="02020603050405020304" pitchFamily="18" charset="0"/>
              <a:cs typeface="Arial" panose="020B0604020202020204" pitchFamily="34" charset="0"/>
            </a:endParaRPr>
          </a:p>
          <a:p>
            <a:pPr hangingPunct="0"/>
            <a:r>
              <a:rPr lang="fr-FR" sz="2600" kern="150" dirty="0">
                <a:effectLst/>
                <a:latin typeface="Courier New" panose="02070309020205020404" pitchFamily="49" charset="0"/>
                <a:ea typeface="Times New Roman" panose="02020603050405020304" pitchFamily="18" charset="0"/>
                <a:cs typeface="Arial" panose="020B0604020202020204" pitchFamily="34" charset="0"/>
              </a:rPr>
              <a:t> 9  </a:t>
            </a:r>
            <a:r>
              <a:rPr lang="fr-FR" sz="2600" kern="150" dirty="0">
                <a:solidFill>
                  <a:srgbClr val="FF0000"/>
                </a:solidFill>
                <a:effectLst/>
                <a:latin typeface="Courier New" panose="02070309020205020404" pitchFamily="49" charset="0"/>
                <a:ea typeface="Times New Roman" panose="02020603050405020304" pitchFamily="18" charset="0"/>
                <a:cs typeface="Arial" panose="020B0604020202020204" pitchFamily="34" charset="0"/>
              </a:rPr>
              <a:t>}</a:t>
            </a:r>
            <a:endParaRPr lang="fr-FR" sz="2600" kern="150" dirty="0">
              <a:effectLst/>
              <a:latin typeface="Courier New" panose="02070309020205020404" pitchFamily="49" charset="0"/>
              <a:ea typeface="Times New Roman" panose="02020603050405020304" pitchFamily="18" charset="0"/>
              <a:cs typeface="Arial" panose="020B0604020202020204" pitchFamily="34" charset="0"/>
            </a:endParaRPr>
          </a:p>
        </p:txBody>
      </p:sp>
      <p:sp>
        <p:nvSpPr>
          <p:cNvPr id="4" name="ZoneTexte 3">
            <a:extLst>
              <a:ext uri="{FF2B5EF4-FFF2-40B4-BE49-F238E27FC236}">
                <a16:creationId xmlns:a16="http://schemas.microsoft.com/office/drawing/2014/main" id="{88DE2DE6-A635-440B-929A-9D7291E8EF50}"/>
              </a:ext>
            </a:extLst>
          </p:cNvPr>
          <p:cNvSpPr txBox="1"/>
          <p:nvPr/>
        </p:nvSpPr>
        <p:spPr>
          <a:xfrm>
            <a:off x="150856" y="4062640"/>
            <a:ext cx="11890290" cy="1818575"/>
          </a:xfrm>
          <a:prstGeom prst="rect">
            <a:avLst/>
          </a:prstGeom>
          <a:noFill/>
        </p:spPr>
        <p:txBody>
          <a:bodyPr wrap="square" rtlCol="0">
            <a:spAutoFit/>
          </a:bodyPr>
          <a:lstStyle/>
          <a:p>
            <a:pPr algn="just">
              <a:lnSpc>
                <a:spcPct val="150000"/>
              </a:lnSpc>
            </a:pPr>
            <a:r>
              <a:rPr lang="fr-FR" sz="2600" dirty="0">
                <a:latin typeface="Cambria" panose="02040503050406030204" pitchFamily="18" charset="0"/>
                <a:ea typeface="Cambria" panose="02040503050406030204" pitchFamily="18" charset="0"/>
              </a:rPr>
              <a:t>C’est le </a:t>
            </a:r>
            <a:r>
              <a:rPr lang="fr-FR" sz="2600" dirty="0">
                <a:solidFill>
                  <a:srgbClr val="FF0000"/>
                </a:solidFill>
                <a:latin typeface="Cambria" panose="02040503050406030204" pitchFamily="18" charset="0"/>
                <a:ea typeface="Cambria" panose="02040503050406030204" pitchFamily="18" charset="0"/>
              </a:rPr>
              <a:t>code source </a:t>
            </a:r>
            <a:r>
              <a:rPr lang="fr-FR" sz="2600" dirty="0">
                <a:latin typeface="Cambria" panose="02040503050406030204" pitchFamily="18" charset="0"/>
                <a:ea typeface="Cambria" panose="02040503050406030204" pitchFamily="18" charset="0"/>
              </a:rPr>
              <a:t>de notre  programme, n’est pas compréhensible par le processeur, il faut le traduire en langage machine c’est l’étape de </a:t>
            </a:r>
            <a:r>
              <a:rPr lang="fr-FR" sz="2600" dirty="0">
                <a:solidFill>
                  <a:srgbClr val="FF0000"/>
                </a:solidFill>
                <a:latin typeface="Cambria" panose="02040503050406030204" pitchFamily="18" charset="0"/>
                <a:ea typeface="Cambria" panose="02040503050406030204" pitchFamily="18" charset="0"/>
              </a:rPr>
              <a:t>compilation, </a:t>
            </a:r>
            <a:r>
              <a:rPr lang="fr-FR" sz="2600" dirty="0">
                <a:latin typeface="Cambria" panose="02040503050406030204" pitchFamily="18" charset="0"/>
                <a:ea typeface="Cambria" panose="02040503050406030204" pitchFamily="18" charset="0"/>
              </a:rPr>
              <a:t>en pratique cette étape passe par quatre opérations:</a:t>
            </a:r>
            <a:endParaRPr lang="fr-FR" sz="2600" dirty="0">
              <a:solidFill>
                <a:srgbClr val="FF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5819122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C409025F-9116-4E27-8B3C-77DE2113FDEF}"/>
              </a:ext>
            </a:extLst>
          </p:cNvPr>
          <p:cNvSpPr txBox="1"/>
          <p:nvPr/>
        </p:nvSpPr>
        <p:spPr>
          <a:xfrm>
            <a:off x="222421" y="936694"/>
            <a:ext cx="11837773" cy="2418739"/>
          </a:xfrm>
          <a:prstGeom prst="rect">
            <a:avLst/>
          </a:prstGeom>
          <a:noFill/>
        </p:spPr>
        <p:txBody>
          <a:bodyPr wrap="square">
            <a:spAutoFit/>
          </a:bodyPr>
          <a:lstStyle/>
          <a:p>
            <a:pPr algn="just">
              <a:lnSpc>
                <a:spcPct val="150000"/>
              </a:lnSpc>
            </a:pPr>
            <a:r>
              <a:rPr lang="fr-FR" sz="2600" kern="0" dirty="0">
                <a:effectLst/>
                <a:latin typeface="Cambria" panose="02040503050406030204" pitchFamily="18" charset="0"/>
                <a:ea typeface="Cambria" panose="02040503050406030204" pitchFamily="18" charset="0"/>
              </a:rPr>
              <a:t>Le préprocesseur va lire lignes commençant par </a:t>
            </a:r>
            <a:r>
              <a:rPr lang="fr-FR" sz="2600" kern="0" dirty="0">
                <a:solidFill>
                  <a:srgbClr val="FF0000"/>
                </a:solidFill>
                <a:effectLst/>
                <a:latin typeface="Cambria" panose="02040503050406030204" pitchFamily="18" charset="0"/>
                <a:ea typeface="Cambria" panose="02040503050406030204" pitchFamily="18" charset="0"/>
              </a:rPr>
              <a:t>#</a:t>
            </a:r>
            <a:r>
              <a:rPr lang="fr-FR" sz="2600" kern="0" dirty="0">
                <a:effectLst/>
                <a:latin typeface="Cambria" panose="02040503050406030204" pitchFamily="18" charset="0"/>
                <a:ea typeface="Cambria" panose="02040503050406030204" pitchFamily="18" charset="0"/>
              </a:rPr>
              <a:t>, puis effectuer l'action associée. Il va inclure le contenu du fichier </a:t>
            </a:r>
            <a:r>
              <a:rPr lang="fr-FR" sz="2600" i="1" kern="0" dirty="0" err="1">
                <a:solidFill>
                  <a:srgbClr val="FF0000"/>
                </a:solidFill>
                <a:effectLst/>
                <a:latin typeface="Cambria" panose="02040503050406030204" pitchFamily="18" charset="0"/>
                <a:ea typeface="Cambria" panose="02040503050406030204" pitchFamily="18" charset="0"/>
              </a:rPr>
              <a:t>iostream</a:t>
            </a:r>
            <a:r>
              <a:rPr lang="fr-FR" sz="2600" kern="0" dirty="0">
                <a:effectLst/>
                <a:latin typeface="Cambria" panose="02040503050406030204" pitchFamily="18" charset="0"/>
                <a:ea typeface="Cambria" panose="02040503050406030204" pitchFamily="18" charset="0"/>
              </a:rPr>
              <a:t> en haut de notre programme. Si l'on exécute uniquement le préprocesseur sur notre code d'exemple, on obtient un fichier de plus de 18 000 lignes.</a:t>
            </a:r>
            <a:endParaRPr lang="fr-FR" sz="2600" dirty="0">
              <a:latin typeface="Cambria" panose="02040503050406030204" pitchFamily="18" charset="0"/>
              <a:ea typeface="Cambria" panose="02040503050406030204" pitchFamily="18" charset="0"/>
            </a:endParaRPr>
          </a:p>
        </p:txBody>
      </p:sp>
      <p:sp>
        <p:nvSpPr>
          <p:cNvPr id="4" name="ZoneTexte 3">
            <a:extLst>
              <a:ext uri="{FF2B5EF4-FFF2-40B4-BE49-F238E27FC236}">
                <a16:creationId xmlns:a16="http://schemas.microsoft.com/office/drawing/2014/main" id="{0D2696E4-65B9-4DCC-A9C8-EFECE4F85310}"/>
              </a:ext>
            </a:extLst>
          </p:cNvPr>
          <p:cNvSpPr txBox="1"/>
          <p:nvPr/>
        </p:nvSpPr>
        <p:spPr>
          <a:xfrm>
            <a:off x="222421" y="373912"/>
            <a:ext cx="6172200" cy="492443"/>
          </a:xfrm>
          <a:prstGeom prst="rect">
            <a:avLst/>
          </a:prstGeom>
          <a:noFill/>
        </p:spPr>
        <p:txBody>
          <a:bodyPr wrap="square">
            <a:spAutoFit/>
          </a:bodyPr>
          <a:lstStyle/>
          <a:p>
            <a:pPr marL="457200" indent="-457200">
              <a:buFont typeface="Wingdings" panose="05000000000000000000" pitchFamily="2" charset="2"/>
              <a:buChar char="v"/>
            </a:pPr>
            <a:r>
              <a:rPr lang="fr-FR" sz="2600" b="1" dirty="0">
                <a:solidFill>
                  <a:srgbClr val="0070C0"/>
                </a:solidFill>
                <a:latin typeface="Cambria" panose="02040503050406030204" pitchFamily="18" charset="0"/>
                <a:ea typeface="Cambria" panose="02040503050406030204" pitchFamily="18" charset="0"/>
              </a:rPr>
              <a:t>Le préprocesseur: </a:t>
            </a:r>
          </a:p>
        </p:txBody>
      </p:sp>
      <p:sp>
        <p:nvSpPr>
          <p:cNvPr id="6" name="ZoneTexte 5">
            <a:extLst>
              <a:ext uri="{FF2B5EF4-FFF2-40B4-BE49-F238E27FC236}">
                <a16:creationId xmlns:a16="http://schemas.microsoft.com/office/drawing/2014/main" id="{3A7B09AA-E486-4DF1-923A-2AED4848A96A}"/>
              </a:ext>
            </a:extLst>
          </p:cNvPr>
          <p:cNvSpPr txBox="1"/>
          <p:nvPr/>
        </p:nvSpPr>
        <p:spPr>
          <a:xfrm>
            <a:off x="222421" y="3552281"/>
            <a:ext cx="6172200" cy="492443"/>
          </a:xfrm>
          <a:prstGeom prst="rect">
            <a:avLst/>
          </a:prstGeom>
          <a:noFill/>
        </p:spPr>
        <p:txBody>
          <a:bodyPr wrap="square">
            <a:spAutoFit/>
          </a:bodyPr>
          <a:lstStyle/>
          <a:p>
            <a:pPr marL="457200" indent="-457200">
              <a:buFont typeface="Wingdings" panose="05000000000000000000" pitchFamily="2" charset="2"/>
              <a:buChar char="v"/>
            </a:pPr>
            <a:r>
              <a:rPr lang="fr-FR" sz="2600" b="1" dirty="0">
                <a:solidFill>
                  <a:srgbClr val="0070C0"/>
                </a:solidFill>
                <a:latin typeface="Cambria" panose="02040503050406030204" pitchFamily="18" charset="0"/>
                <a:ea typeface="Cambria" panose="02040503050406030204" pitchFamily="18" charset="0"/>
              </a:rPr>
              <a:t>La compilation:</a:t>
            </a:r>
          </a:p>
        </p:txBody>
      </p:sp>
      <p:sp>
        <p:nvSpPr>
          <p:cNvPr id="8" name="ZoneTexte 7">
            <a:extLst>
              <a:ext uri="{FF2B5EF4-FFF2-40B4-BE49-F238E27FC236}">
                <a16:creationId xmlns:a16="http://schemas.microsoft.com/office/drawing/2014/main" id="{089B7229-757E-4D98-B9F0-CC0BA4B4FD39}"/>
              </a:ext>
            </a:extLst>
          </p:cNvPr>
          <p:cNvSpPr txBox="1"/>
          <p:nvPr/>
        </p:nvSpPr>
        <p:spPr>
          <a:xfrm>
            <a:off x="0" y="4241572"/>
            <a:ext cx="11837773" cy="1818575"/>
          </a:xfrm>
          <a:prstGeom prst="rect">
            <a:avLst/>
          </a:prstGeom>
          <a:noFill/>
        </p:spPr>
        <p:txBody>
          <a:bodyPr wrap="square">
            <a:spAutoFit/>
          </a:bodyPr>
          <a:lstStyle/>
          <a:p>
            <a:pPr algn="just">
              <a:lnSpc>
                <a:spcPct val="150000"/>
              </a:lnSpc>
            </a:pPr>
            <a:r>
              <a:rPr lang="fr-FR" sz="2600" dirty="0">
                <a:latin typeface="Cambria" panose="02040503050406030204" pitchFamily="18" charset="0"/>
                <a:ea typeface="Cambria" panose="02040503050406030204" pitchFamily="18" charset="0"/>
              </a:rPr>
              <a:t>La traduction se fait vers un autre langage, </a:t>
            </a:r>
            <a:r>
              <a:rPr lang="fr-FR" sz="2600" dirty="0">
                <a:solidFill>
                  <a:srgbClr val="FF0000"/>
                </a:solidFill>
                <a:latin typeface="Cambria" panose="02040503050406030204" pitchFamily="18" charset="0"/>
                <a:ea typeface="Cambria" panose="02040503050406030204" pitchFamily="18" charset="0"/>
              </a:rPr>
              <a:t>l'assembleur</a:t>
            </a:r>
            <a:r>
              <a:rPr lang="fr-FR" sz="2600" dirty="0">
                <a:latin typeface="Cambria" panose="02040503050406030204" pitchFamily="18" charset="0"/>
                <a:ea typeface="Cambria" panose="02040503050406030204" pitchFamily="18" charset="0"/>
              </a:rPr>
              <a:t>. C'est à ce moment aussi que le </a:t>
            </a:r>
            <a:r>
              <a:rPr lang="fr-FR" sz="2600" dirty="0">
                <a:solidFill>
                  <a:srgbClr val="FF0000"/>
                </a:solidFill>
                <a:latin typeface="Cambria" panose="02040503050406030204" pitchFamily="18" charset="0"/>
                <a:ea typeface="Cambria" panose="02040503050406030204" pitchFamily="18" charset="0"/>
              </a:rPr>
              <a:t>compilateur</a:t>
            </a:r>
            <a:r>
              <a:rPr lang="fr-FR" sz="2600" dirty="0">
                <a:latin typeface="Cambria" panose="02040503050406030204" pitchFamily="18" charset="0"/>
                <a:ea typeface="Cambria" panose="02040503050406030204" pitchFamily="18" charset="0"/>
              </a:rPr>
              <a:t> va afficher des messages d'erreur s'il trouve des choses non conformes dans votre code source.</a:t>
            </a:r>
          </a:p>
        </p:txBody>
      </p:sp>
    </p:spTree>
    <p:extLst>
      <p:ext uri="{BB962C8B-B14F-4D97-AF65-F5344CB8AC3E}">
        <p14:creationId xmlns:p14="http://schemas.microsoft.com/office/powerpoint/2010/main" val="20633364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B5275F24-6F7D-402C-9267-CAEAE8108378}"/>
              </a:ext>
            </a:extLst>
          </p:cNvPr>
          <p:cNvSpPr txBox="1"/>
          <p:nvPr/>
        </p:nvSpPr>
        <p:spPr>
          <a:xfrm>
            <a:off x="135925" y="389922"/>
            <a:ext cx="3744097" cy="492443"/>
          </a:xfrm>
          <a:prstGeom prst="rect">
            <a:avLst/>
          </a:prstGeom>
          <a:noFill/>
        </p:spPr>
        <p:txBody>
          <a:bodyPr wrap="square">
            <a:spAutoFit/>
          </a:bodyPr>
          <a:lstStyle/>
          <a:p>
            <a:pPr marL="457200" indent="-457200">
              <a:buFont typeface="Wingdings" panose="05000000000000000000" pitchFamily="2" charset="2"/>
              <a:buChar char="v"/>
            </a:pPr>
            <a:r>
              <a:rPr lang="fr-FR" sz="2600" b="1" dirty="0">
                <a:solidFill>
                  <a:srgbClr val="0070C0"/>
                </a:solidFill>
                <a:latin typeface="Cambria" panose="02040503050406030204" pitchFamily="18" charset="0"/>
                <a:ea typeface="Cambria" panose="02040503050406030204" pitchFamily="18" charset="0"/>
              </a:rPr>
              <a:t>Assemblage:</a:t>
            </a:r>
          </a:p>
        </p:txBody>
      </p:sp>
      <p:sp>
        <p:nvSpPr>
          <p:cNvPr id="5" name="ZoneTexte 4">
            <a:extLst>
              <a:ext uri="{FF2B5EF4-FFF2-40B4-BE49-F238E27FC236}">
                <a16:creationId xmlns:a16="http://schemas.microsoft.com/office/drawing/2014/main" id="{D1760CAA-DE14-403A-A126-42006A53FD55}"/>
              </a:ext>
            </a:extLst>
          </p:cNvPr>
          <p:cNvSpPr txBox="1"/>
          <p:nvPr/>
        </p:nvSpPr>
        <p:spPr>
          <a:xfrm>
            <a:off x="133865" y="882365"/>
            <a:ext cx="11924270" cy="1818575"/>
          </a:xfrm>
          <a:prstGeom prst="rect">
            <a:avLst/>
          </a:prstGeom>
          <a:noFill/>
        </p:spPr>
        <p:txBody>
          <a:bodyPr wrap="square">
            <a:spAutoFit/>
          </a:bodyPr>
          <a:lstStyle/>
          <a:p>
            <a:pPr algn="just" hangingPunct="0">
              <a:lnSpc>
                <a:spcPct val="150000"/>
              </a:lnSpc>
            </a:pPr>
            <a:r>
              <a:rPr lang="fr-FR" sz="2600" kern="150" dirty="0">
                <a:effectLst/>
                <a:latin typeface="Cambria" panose="02040503050406030204" pitchFamily="18" charset="0"/>
                <a:ea typeface="Cambria" panose="02040503050406030204" pitchFamily="18" charset="0"/>
                <a:cs typeface="Arial" panose="020B0604020202020204" pitchFamily="34" charset="0"/>
              </a:rPr>
              <a:t>Cette deuxième et dernière traduction est appelée </a:t>
            </a:r>
            <a:r>
              <a:rPr lang="fr-FR" sz="2600" kern="150" dirty="0">
                <a:solidFill>
                  <a:srgbClr val="FF0000"/>
                </a:solidFill>
                <a:effectLst/>
                <a:latin typeface="Cambria" panose="02040503050406030204" pitchFamily="18" charset="0"/>
                <a:ea typeface="Cambria" panose="02040503050406030204" pitchFamily="18" charset="0"/>
                <a:cs typeface="Arial" panose="020B0604020202020204" pitchFamily="34" charset="0"/>
              </a:rPr>
              <a:t>assemblage</a:t>
            </a:r>
            <a:r>
              <a:rPr lang="fr-FR" sz="2600" kern="150" dirty="0">
                <a:effectLst/>
                <a:latin typeface="Cambria" panose="02040503050406030204" pitchFamily="18" charset="0"/>
                <a:ea typeface="Cambria" panose="02040503050406030204" pitchFamily="18" charset="0"/>
                <a:cs typeface="Arial" panose="020B0604020202020204" pitchFamily="34" charset="0"/>
              </a:rPr>
              <a:t>, et dans cette étape, le code d'assemblage obtenu par la compilation est converti en un fichier objet contenant des instructions en </a:t>
            </a:r>
            <a:r>
              <a:rPr lang="fr-FR" sz="2600" kern="150" dirty="0">
                <a:solidFill>
                  <a:srgbClr val="FF0000"/>
                </a:solidFill>
                <a:effectLst/>
                <a:latin typeface="Cambria" panose="02040503050406030204" pitchFamily="18" charset="0"/>
                <a:ea typeface="Cambria" panose="02040503050406030204" pitchFamily="18" charset="0"/>
                <a:cs typeface="Arial" panose="020B0604020202020204" pitchFamily="34" charset="0"/>
              </a:rPr>
              <a:t>binaire</a:t>
            </a:r>
            <a:r>
              <a:rPr lang="fr-FR" sz="2600" kern="150" dirty="0">
                <a:effectLst/>
                <a:latin typeface="Cambria" panose="02040503050406030204" pitchFamily="18" charset="0"/>
                <a:ea typeface="Cambria" panose="02040503050406030204" pitchFamily="18" charset="0"/>
                <a:cs typeface="Arial" panose="020B0604020202020204" pitchFamily="34" charset="0"/>
              </a:rPr>
              <a:t> que le processeur comprend.</a:t>
            </a:r>
          </a:p>
        </p:txBody>
      </p:sp>
      <p:sp>
        <p:nvSpPr>
          <p:cNvPr id="7" name="ZoneTexte 6">
            <a:extLst>
              <a:ext uri="{FF2B5EF4-FFF2-40B4-BE49-F238E27FC236}">
                <a16:creationId xmlns:a16="http://schemas.microsoft.com/office/drawing/2014/main" id="{0F23E0FD-2421-426E-B2DB-749A5D277959}"/>
              </a:ext>
            </a:extLst>
          </p:cNvPr>
          <p:cNvSpPr txBox="1"/>
          <p:nvPr/>
        </p:nvSpPr>
        <p:spPr>
          <a:xfrm>
            <a:off x="133865" y="2727294"/>
            <a:ext cx="3115962" cy="532903"/>
          </a:xfrm>
          <a:prstGeom prst="rect">
            <a:avLst/>
          </a:prstGeom>
          <a:noFill/>
        </p:spPr>
        <p:txBody>
          <a:bodyPr wrap="square">
            <a:spAutoFit/>
          </a:bodyPr>
          <a:lstStyle/>
          <a:p>
            <a:pPr marL="457200" indent="-457200">
              <a:lnSpc>
                <a:spcPct val="115000"/>
              </a:lnSpc>
              <a:spcAft>
                <a:spcPts val="1000"/>
              </a:spcAft>
              <a:buFont typeface="Wingdings" panose="05000000000000000000" pitchFamily="2" charset="2"/>
              <a:buChar char="v"/>
            </a:pPr>
            <a:r>
              <a:rPr lang="fr-FR" sz="2600" b="1" dirty="0">
                <a:solidFill>
                  <a:srgbClr val="0070C0"/>
                </a:solidFill>
                <a:effectLst/>
                <a:latin typeface="Cambria" panose="02040503050406030204" pitchFamily="18" charset="0"/>
                <a:ea typeface="Cambria" panose="02040503050406030204" pitchFamily="18" charset="0"/>
                <a:cs typeface="Arial" panose="020B0604020202020204" pitchFamily="34" charset="0"/>
              </a:rPr>
              <a:t>Editeur de liens:</a:t>
            </a:r>
          </a:p>
        </p:txBody>
      </p:sp>
      <p:sp>
        <p:nvSpPr>
          <p:cNvPr id="9" name="ZoneTexte 8">
            <a:extLst>
              <a:ext uri="{FF2B5EF4-FFF2-40B4-BE49-F238E27FC236}">
                <a16:creationId xmlns:a16="http://schemas.microsoft.com/office/drawing/2014/main" id="{416E25F0-424B-47F2-8F26-2DB355777485}"/>
              </a:ext>
            </a:extLst>
          </p:cNvPr>
          <p:cNvSpPr txBox="1"/>
          <p:nvPr/>
        </p:nvSpPr>
        <p:spPr>
          <a:xfrm>
            <a:off x="133866" y="3286551"/>
            <a:ext cx="11924270" cy="1218410"/>
          </a:xfrm>
          <a:prstGeom prst="rect">
            <a:avLst/>
          </a:prstGeom>
          <a:noFill/>
        </p:spPr>
        <p:txBody>
          <a:bodyPr wrap="square">
            <a:spAutoFit/>
          </a:bodyPr>
          <a:lstStyle/>
          <a:p>
            <a:pPr algn="just">
              <a:lnSpc>
                <a:spcPct val="150000"/>
              </a:lnSpc>
            </a:pPr>
            <a:r>
              <a:rPr lang="fr-FR" sz="2600" dirty="0">
                <a:effectLst/>
                <a:latin typeface="Cambria" panose="02040503050406030204" pitchFamily="18" charset="0"/>
                <a:ea typeface="Cambria" panose="02040503050406030204" pitchFamily="18" charset="0"/>
                <a:cs typeface="Arial" panose="020B0604020202020204" pitchFamily="34" charset="0"/>
              </a:rPr>
              <a:t>Si le programme est constitué de plusieurs fichiers, le compilateur devra les lier pour générer l'exécutable final. C'est ce qu'on appelle l'édition des liens. </a:t>
            </a:r>
            <a:endParaRPr lang="fr-FR" sz="26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909227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B881E2B3-33B8-4F85-9E8F-A9EB2541ABC4}"/>
              </a:ext>
            </a:extLst>
          </p:cNvPr>
          <p:cNvSpPr txBox="1"/>
          <p:nvPr/>
        </p:nvSpPr>
        <p:spPr>
          <a:xfrm>
            <a:off x="164892" y="433838"/>
            <a:ext cx="11503943" cy="492443"/>
          </a:xfrm>
          <a:prstGeom prst="rect">
            <a:avLst/>
          </a:prstGeom>
          <a:noFill/>
        </p:spPr>
        <p:txBody>
          <a:bodyPr wrap="square">
            <a:spAutoFit/>
          </a:bodyPr>
          <a:lstStyle/>
          <a:p>
            <a:r>
              <a:rPr lang="fr-FR" sz="2600" dirty="0">
                <a:effectLst/>
                <a:latin typeface="Cambria" panose="02040503050406030204" pitchFamily="18" charset="0"/>
                <a:ea typeface="Calibri" panose="020F0502020204030204" pitchFamily="34" charset="0"/>
                <a:cs typeface="Arial" panose="020B0604020202020204" pitchFamily="34" charset="0"/>
              </a:rPr>
              <a:t>Cependant, les ordinateurs se présentent sous diverses formes:</a:t>
            </a:r>
            <a:endParaRPr lang="fr-FR" sz="2600" dirty="0"/>
          </a:p>
        </p:txBody>
      </p:sp>
      <p:sp>
        <p:nvSpPr>
          <p:cNvPr id="5" name="ZoneTexte 4">
            <a:extLst>
              <a:ext uri="{FF2B5EF4-FFF2-40B4-BE49-F238E27FC236}">
                <a16:creationId xmlns:a16="http://schemas.microsoft.com/office/drawing/2014/main" id="{C0DD18F4-6455-48AF-8636-48A21075C8F2}"/>
              </a:ext>
            </a:extLst>
          </p:cNvPr>
          <p:cNvSpPr txBox="1"/>
          <p:nvPr/>
        </p:nvSpPr>
        <p:spPr>
          <a:xfrm>
            <a:off x="164891" y="841987"/>
            <a:ext cx="8458200" cy="2418739"/>
          </a:xfrm>
          <a:prstGeom prst="rect">
            <a:avLst/>
          </a:prstGeom>
          <a:noFill/>
        </p:spPr>
        <p:txBody>
          <a:bodyPr wrap="square">
            <a:spAutoFit/>
          </a:bodyPr>
          <a:lstStyle/>
          <a:p>
            <a:pPr marL="285750" indent="-285750">
              <a:lnSpc>
                <a:spcPct val="150000"/>
              </a:lnSpc>
              <a:buFont typeface="Wingdings" panose="05000000000000000000" pitchFamily="2" charset="2"/>
              <a:buChar char="v"/>
            </a:pPr>
            <a:r>
              <a:rPr lang="fr-FR" sz="2600" dirty="0">
                <a:latin typeface="Cambria" panose="02040503050406030204" pitchFamily="18" charset="0"/>
                <a:ea typeface="Cambria" panose="02040503050406030204" pitchFamily="18" charset="0"/>
              </a:rPr>
              <a:t>Les Smartphones</a:t>
            </a:r>
          </a:p>
          <a:p>
            <a:pPr marL="285750" indent="-285750">
              <a:lnSpc>
                <a:spcPct val="150000"/>
              </a:lnSpc>
              <a:buFont typeface="Wingdings" panose="05000000000000000000" pitchFamily="2" charset="2"/>
              <a:buChar char="v"/>
            </a:pPr>
            <a:r>
              <a:rPr lang="fr-FR" sz="2600" dirty="0">
                <a:latin typeface="Cambria" panose="02040503050406030204" pitchFamily="18" charset="0"/>
                <a:ea typeface="Cambria" panose="02040503050406030204" pitchFamily="18" charset="0"/>
              </a:rPr>
              <a:t>Tablettes PC</a:t>
            </a:r>
          </a:p>
          <a:p>
            <a:pPr marL="285750" indent="-285750">
              <a:lnSpc>
                <a:spcPct val="150000"/>
              </a:lnSpc>
              <a:buFont typeface="Wingdings" panose="05000000000000000000" pitchFamily="2" charset="2"/>
              <a:buChar char="v"/>
            </a:pPr>
            <a:r>
              <a:rPr lang="fr-FR" sz="2600" dirty="0">
                <a:latin typeface="Cambria" panose="02040503050406030204" pitchFamily="18" charset="0"/>
                <a:ea typeface="Cambria" panose="02040503050406030204" pitchFamily="18" charset="0"/>
              </a:rPr>
              <a:t>Les consoles de jeux</a:t>
            </a:r>
          </a:p>
          <a:p>
            <a:pPr marL="285750" indent="-285750">
              <a:lnSpc>
                <a:spcPct val="150000"/>
              </a:lnSpc>
              <a:buFont typeface="Wingdings" panose="05000000000000000000" pitchFamily="2" charset="2"/>
              <a:buChar char="v"/>
            </a:pPr>
            <a:r>
              <a:rPr lang="fr-FR" sz="2600" dirty="0">
                <a:latin typeface="Cambria" panose="02040503050406030204" pitchFamily="18" charset="0"/>
                <a:ea typeface="Cambria" panose="02040503050406030204" pitchFamily="18" charset="0"/>
              </a:rPr>
              <a:t>Les téléviseurs modernes</a:t>
            </a:r>
            <a:endParaRPr lang="fr-FR" sz="2600" b="1" dirty="0">
              <a:latin typeface="Cambria" panose="02040503050406030204" pitchFamily="18" charset="0"/>
              <a:ea typeface="Cambria" panose="02040503050406030204" pitchFamily="18" charset="0"/>
            </a:endParaRPr>
          </a:p>
        </p:txBody>
      </p:sp>
      <p:sp>
        <p:nvSpPr>
          <p:cNvPr id="13" name="ZoneTexte 12">
            <a:extLst>
              <a:ext uri="{FF2B5EF4-FFF2-40B4-BE49-F238E27FC236}">
                <a16:creationId xmlns:a16="http://schemas.microsoft.com/office/drawing/2014/main" id="{DB44532E-A0A5-4297-AA4C-B4E1E763D97E}"/>
              </a:ext>
            </a:extLst>
          </p:cNvPr>
          <p:cNvSpPr txBox="1"/>
          <p:nvPr/>
        </p:nvSpPr>
        <p:spPr>
          <a:xfrm>
            <a:off x="164891" y="3244334"/>
            <a:ext cx="11503943" cy="3065070"/>
          </a:xfrm>
          <a:prstGeom prst="rect">
            <a:avLst/>
          </a:prstGeom>
          <a:noFill/>
        </p:spPr>
        <p:txBody>
          <a:bodyPr wrap="square">
            <a:spAutoFit/>
          </a:bodyPr>
          <a:lstStyle/>
          <a:p>
            <a:pPr>
              <a:lnSpc>
                <a:spcPct val="150000"/>
              </a:lnSpc>
            </a:pPr>
            <a:r>
              <a:rPr lang="fr-FR" sz="2600" dirty="0">
                <a:latin typeface="Cambria" panose="02040503050406030204" pitchFamily="18" charset="0"/>
                <a:ea typeface="Cambria" panose="02040503050406030204" pitchFamily="18" charset="0"/>
              </a:rPr>
              <a:t>Un ordinateur est composé des trois éléments suivants:</a:t>
            </a:r>
          </a:p>
          <a:p>
            <a:pPr marL="457200" indent="-457200">
              <a:lnSpc>
                <a:spcPct val="150000"/>
              </a:lnSpc>
              <a:buFont typeface="Wingdings" panose="05000000000000000000" pitchFamily="2" charset="2"/>
              <a:buChar char="v"/>
            </a:pPr>
            <a:r>
              <a:rPr lang="fr-FR" sz="2600" b="1" dirty="0">
                <a:solidFill>
                  <a:srgbClr val="0070C0"/>
                </a:solidFill>
                <a:latin typeface="Cambria" panose="02040503050406030204" pitchFamily="18" charset="0"/>
                <a:ea typeface="Cambria" panose="02040503050406030204" pitchFamily="18" charset="0"/>
              </a:rPr>
              <a:t>Un micro/processeur</a:t>
            </a:r>
            <a:r>
              <a:rPr lang="fr-FR" sz="2600" dirty="0">
                <a:latin typeface="Cambria" panose="02040503050406030204" pitchFamily="18" charset="0"/>
                <a:ea typeface="Cambria" panose="02040503050406030204" pitchFamily="18" charset="0"/>
              </a:rPr>
              <a:t>:</a:t>
            </a:r>
            <a:r>
              <a:rPr lang="fr-FR" sz="2600" dirty="0">
                <a:effectLst/>
                <a:latin typeface="Cambria" panose="02040503050406030204" pitchFamily="18" charset="0"/>
                <a:ea typeface="Calibri" panose="020F0502020204030204" pitchFamily="34" charset="0"/>
                <a:cs typeface="Arial" panose="020B0604020202020204" pitchFamily="34" charset="0"/>
              </a:rPr>
              <a:t> Un processeur (ou unité centrale de traitement, UCT ou en anglais Central Processing Unit, CPU) est un composant qui exécute les instructions codés en binaire:</a:t>
            </a:r>
            <a:r>
              <a:rPr lang="fr-FR" sz="2600" dirty="0">
                <a:effectLst/>
                <a:latin typeface="Cambria" panose="02040503050406030204" pitchFamily="18" charset="0"/>
                <a:ea typeface="Calibri" panose="020F0502020204030204" pitchFamily="34" charset="0"/>
                <a:cs typeface="Times New Roman" panose="02020603050405020304" pitchFamily="18" charset="0"/>
              </a:rPr>
              <a:t> on traduit cela en disant que le processeur ne «comprend » que le langage machine.</a:t>
            </a:r>
            <a:r>
              <a:rPr lang="fr-FR" sz="2600" dirty="0">
                <a:effectLst/>
                <a:latin typeface="Cambria" panose="02040503050406030204" pitchFamily="18" charset="0"/>
                <a:ea typeface="Calibri" panose="020F0502020204030204" pitchFamily="34" charset="0"/>
                <a:cs typeface="Arial" panose="020B0604020202020204" pitchFamily="34" charset="0"/>
              </a:rPr>
              <a:t> </a:t>
            </a:r>
            <a:endParaRPr lang="fr-FR" sz="26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781253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FB672EC7-9B88-403C-A7EA-F9C0DB3BD174}"/>
              </a:ext>
            </a:extLst>
          </p:cNvPr>
          <p:cNvSpPr txBox="1"/>
          <p:nvPr/>
        </p:nvSpPr>
        <p:spPr>
          <a:xfrm>
            <a:off x="179022" y="465633"/>
            <a:ext cx="11917496" cy="492443"/>
          </a:xfrm>
          <a:prstGeom prst="rect">
            <a:avLst/>
          </a:prstGeom>
          <a:noFill/>
        </p:spPr>
        <p:txBody>
          <a:bodyPr wrap="square">
            <a:spAutoFit/>
          </a:bodyPr>
          <a:lstStyle/>
          <a:p>
            <a:pPr algn="just"/>
            <a:r>
              <a:rPr lang="fr-FR" sz="2600" dirty="0">
                <a:effectLst/>
                <a:latin typeface="Cambria" panose="02040503050406030204" pitchFamily="18" charset="0"/>
                <a:ea typeface="Calibri" panose="020F0502020204030204" pitchFamily="34" charset="0"/>
                <a:cs typeface="Arial" panose="020B0604020202020204" pitchFamily="34" charset="0"/>
              </a:rPr>
              <a:t>Un processeur construit en un seul circuit intégré est un </a:t>
            </a:r>
            <a:r>
              <a:rPr lang="fr-FR" sz="2600" strike="noStrike" dirty="0">
                <a:effectLst/>
                <a:latin typeface="Cambria" panose="02040503050406030204" pitchFamily="18" charset="0"/>
                <a:ea typeface="Calibri" panose="020F0502020204030204" pitchFamily="34" charset="0"/>
                <a:cs typeface="Arial" panose="020B0604020202020204" pitchFamily="34" charset="0"/>
              </a:rPr>
              <a:t>microprocesseur</a:t>
            </a:r>
            <a:r>
              <a:rPr lang="fr-FR" sz="2600" dirty="0">
                <a:effectLst/>
                <a:latin typeface="Cambria" panose="02040503050406030204" pitchFamily="18" charset="0"/>
                <a:ea typeface="Calibri" panose="020F0502020204030204" pitchFamily="34" charset="0"/>
                <a:cs typeface="Arial" panose="020B0604020202020204" pitchFamily="34" charset="0"/>
              </a:rPr>
              <a:t>.</a:t>
            </a:r>
            <a:endParaRPr lang="fr-FR" sz="2600" dirty="0"/>
          </a:p>
        </p:txBody>
      </p:sp>
      <p:sp>
        <p:nvSpPr>
          <p:cNvPr id="10" name="ZoneTexte 9">
            <a:extLst>
              <a:ext uri="{FF2B5EF4-FFF2-40B4-BE49-F238E27FC236}">
                <a16:creationId xmlns:a16="http://schemas.microsoft.com/office/drawing/2014/main" id="{3239B15E-415B-4F25-ABD0-ECE35C156F7C}"/>
              </a:ext>
            </a:extLst>
          </p:cNvPr>
          <p:cNvSpPr txBox="1"/>
          <p:nvPr/>
        </p:nvSpPr>
        <p:spPr>
          <a:xfrm>
            <a:off x="179023" y="4024702"/>
            <a:ext cx="11917495" cy="627801"/>
          </a:xfrm>
          <a:prstGeom prst="rect">
            <a:avLst/>
          </a:prstGeom>
          <a:noFill/>
        </p:spPr>
        <p:txBody>
          <a:bodyPr wrap="square">
            <a:spAutoFit/>
          </a:bodyPr>
          <a:lstStyle/>
          <a:p>
            <a:pPr marL="457200" indent="-457200">
              <a:lnSpc>
                <a:spcPct val="150000"/>
              </a:lnSpc>
              <a:buFont typeface="Wingdings" panose="05000000000000000000" pitchFamily="2" charset="2"/>
              <a:buChar char="v"/>
            </a:pPr>
            <a:r>
              <a:rPr lang="fr-FR" sz="2600" b="1" dirty="0">
                <a:solidFill>
                  <a:srgbClr val="0070C0"/>
                </a:solidFill>
                <a:latin typeface="Cambria" panose="02040503050406030204" pitchFamily="18" charset="0"/>
                <a:ea typeface="Cambria" panose="02040503050406030204" pitchFamily="18" charset="0"/>
              </a:rPr>
              <a:t>Des périphériques:</a:t>
            </a:r>
            <a:endParaRPr lang="fr-FR" sz="2600" b="1" dirty="0">
              <a:solidFill>
                <a:srgbClr val="0070C0"/>
              </a:solidFill>
            </a:endParaRPr>
          </a:p>
        </p:txBody>
      </p:sp>
      <p:sp>
        <p:nvSpPr>
          <p:cNvPr id="12" name="ZoneTexte 11">
            <a:extLst>
              <a:ext uri="{FF2B5EF4-FFF2-40B4-BE49-F238E27FC236}">
                <a16:creationId xmlns:a16="http://schemas.microsoft.com/office/drawing/2014/main" id="{E94765AA-530B-4C50-AE22-ABD7861D47ED}"/>
              </a:ext>
            </a:extLst>
          </p:cNvPr>
          <p:cNvSpPr txBox="1"/>
          <p:nvPr/>
        </p:nvSpPr>
        <p:spPr>
          <a:xfrm>
            <a:off x="179022" y="977160"/>
            <a:ext cx="11917496" cy="3028458"/>
          </a:xfrm>
          <a:prstGeom prst="rect">
            <a:avLst/>
          </a:prstGeom>
          <a:noFill/>
        </p:spPr>
        <p:txBody>
          <a:bodyPr wrap="square">
            <a:spAutoFit/>
          </a:bodyPr>
          <a:lstStyle/>
          <a:p>
            <a:pPr marL="457200" indent="-457200">
              <a:lnSpc>
                <a:spcPct val="150000"/>
              </a:lnSpc>
              <a:buFont typeface="Wingdings" panose="05000000000000000000" pitchFamily="2" charset="2"/>
              <a:buChar char="v"/>
            </a:pPr>
            <a:r>
              <a:rPr lang="fr-FR" sz="2600" b="1" kern="1200" dirty="0">
                <a:solidFill>
                  <a:srgbClr val="0070C0"/>
                </a:solidFill>
                <a:effectLst/>
                <a:latin typeface="Cambria" panose="02040503050406030204" pitchFamily="18" charset="0"/>
                <a:ea typeface="Cambria" panose="02040503050406030204" pitchFamily="18" charset="0"/>
                <a:cs typeface="+mn-cs"/>
              </a:rPr>
              <a:t>Une mémoire centrale :</a:t>
            </a:r>
            <a:r>
              <a:rPr lang="fr-FR" sz="2600" dirty="0">
                <a:effectLst/>
                <a:latin typeface="Cambria" panose="02040503050406030204" pitchFamily="18" charset="0"/>
                <a:ea typeface="Calibri" panose="020F0502020204030204" pitchFamily="34" charset="0"/>
                <a:cs typeface="Arial" panose="020B0604020202020204" pitchFamily="34" charset="0"/>
              </a:rPr>
              <a:t> </a:t>
            </a:r>
          </a:p>
          <a:p>
            <a:pPr>
              <a:lnSpc>
                <a:spcPct val="150000"/>
              </a:lnSpc>
            </a:pPr>
            <a:r>
              <a:rPr lang="fr-FR" sz="2600" dirty="0">
                <a:effectLst/>
                <a:latin typeface="Cambria" panose="02040503050406030204" pitchFamily="18" charset="0"/>
                <a:ea typeface="Calibri" panose="020F0502020204030204" pitchFamily="34" charset="0"/>
                <a:cs typeface="Arial" panose="020B0604020202020204" pitchFamily="34" charset="0"/>
              </a:rPr>
              <a:t>La mémoire vive (ou RAM pour « Random Access Memory »), qui stocke les informations des programmes et données en cours de fonctionnement.</a:t>
            </a:r>
            <a:r>
              <a:rPr lang="fr-FR" sz="2600" dirty="0">
                <a:latin typeface="Calibri" panose="020F0502020204030204" pitchFamily="34" charset="0"/>
                <a:ea typeface="Calibri" panose="020F0502020204030204" pitchFamily="34" charset="0"/>
                <a:cs typeface="Arial" panose="020B0604020202020204" pitchFamily="34" charset="0"/>
              </a:rPr>
              <a:t> </a:t>
            </a:r>
            <a:r>
              <a:rPr lang="fr-FR" sz="2600" dirty="0">
                <a:effectLst/>
                <a:latin typeface="Cambria" panose="02040503050406030204" pitchFamily="18" charset="0"/>
                <a:ea typeface="Calibri" panose="020F0502020204030204" pitchFamily="34" charset="0"/>
                <a:cs typeface="Arial" panose="020B0604020202020204" pitchFamily="34" charset="0"/>
              </a:rPr>
              <a:t>La capacité de stockage de la mémoire s’exprime en octet (ou Byte), aujourd’hui la RAM d’un ordinateur peut atteindre plusieurs Gigas Bytes (GB).</a:t>
            </a:r>
            <a:endParaRPr lang="fr-FR" sz="2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ZoneTexte 5">
            <a:extLst>
              <a:ext uri="{FF2B5EF4-FFF2-40B4-BE49-F238E27FC236}">
                <a16:creationId xmlns:a16="http://schemas.microsoft.com/office/drawing/2014/main" id="{3367E109-7F3D-474B-BC17-5085AAE603D2}"/>
              </a:ext>
            </a:extLst>
          </p:cNvPr>
          <p:cNvSpPr txBox="1"/>
          <p:nvPr/>
        </p:nvSpPr>
        <p:spPr>
          <a:xfrm>
            <a:off x="179022" y="4707241"/>
            <a:ext cx="11917494" cy="1818575"/>
          </a:xfrm>
          <a:prstGeom prst="rect">
            <a:avLst/>
          </a:prstGeom>
          <a:noFill/>
        </p:spPr>
        <p:txBody>
          <a:bodyPr wrap="square">
            <a:spAutoFit/>
          </a:bodyPr>
          <a:lstStyle/>
          <a:p>
            <a:pPr algn="just">
              <a:lnSpc>
                <a:spcPct val="150000"/>
              </a:lnSpc>
            </a:pPr>
            <a:r>
              <a:rPr lang="fr-FR" sz="2600" dirty="0">
                <a:effectLst/>
                <a:latin typeface="Cambria" panose="02040503050406030204" pitchFamily="18" charset="0"/>
                <a:ea typeface="Cambria" panose="02040503050406030204" pitchFamily="18" charset="0"/>
                <a:cs typeface="Arial" panose="020B0604020202020204" pitchFamily="34" charset="0"/>
              </a:rPr>
              <a:t>Un périphérique informatique est un dispositif connecté à un système de traitement de l'information central (ordinateur, console de jeu, etc…) et qui ajoute à ce dernier des fonctionnalités.</a:t>
            </a:r>
            <a:endParaRPr lang="fr-FR" sz="26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031410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85FA6883-B624-4AC9-8FC6-F9292D11C7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62351" y="906309"/>
            <a:ext cx="6019800" cy="4714875"/>
          </a:xfrm>
          <a:prstGeom prst="rect">
            <a:avLst/>
          </a:prstGeom>
        </p:spPr>
      </p:pic>
      <p:sp>
        <p:nvSpPr>
          <p:cNvPr id="5" name="Rectangle 1">
            <a:extLst>
              <a:ext uri="{FF2B5EF4-FFF2-40B4-BE49-F238E27FC236}">
                <a16:creationId xmlns:a16="http://schemas.microsoft.com/office/drawing/2014/main" id="{9B0C2676-9832-4CEA-8982-A8030AF6915C}"/>
              </a:ext>
            </a:extLst>
          </p:cNvPr>
          <p:cNvSpPr>
            <a:spLocks noChangeArrowheads="1"/>
          </p:cNvSpPr>
          <p:nvPr/>
        </p:nvSpPr>
        <p:spPr bwMode="auto">
          <a:xfrm>
            <a:off x="6958286" y="5663565"/>
            <a:ext cx="504321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457200" marR="0" lvl="1" indent="0" algn="l" defTabSz="914400" rtl="0" eaLnBrk="0" fontAlgn="base" latinLnBrk="0" hangingPunct="0">
              <a:lnSpc>
                <a:spcPct val="100000"/>
              </a:lnSpc>
              <a:spcBef>
                <a:spcPct val="0"/>
              </a:spcBef>
              <a:spcAft>
                <a:spcPct val="0"/>
              </a:spcAft>
              <a:buClrTx/>
              <a:buSzTx/>
              <a:buFontTx/>
              <a:buNone/>
              <a:tabLst/>
            </a:pPr>
            <a:r>
              <a:rPr kumimoji="0" lang="fr-FR" altLang="fr-FR" sz="1800" b="0" i="0" u="none" strike="noStrike" cap="none" normalizeH="0" baseline="0" dirty="0">
                <a:ln>
                  <a:noFill/>
                </a:ln>
                <a:solidFill>
                  <a:schemeClr val="tx1"/>
                </a:solidFill>
                <a:effectLst/>
                <a:latin typeface="Arial" panose="020B0604020202020204" pitchFamily="34" charset="0"/>
              </a:rPr>
              <a:t>Constitution d’un </a:t>
            </a:r>
            <a:r>
              <a:rPr kumimoji="0" lang="fr-FR" altLang="fr-FR" sz="1800" b="1" i="0" u="none" strike="noStrike" cap="none" normalizeH="0" baseline="0" dirty="0">
                <a:ln>
                  <a:noFill/>
                </a:ln>
                <a:solidFill>
                  <a:schemeClr val="tx1"/>
                </a:solidFill>
                <a:effectLst/>
                <a:latin typeface="Arial" panose="020B0604020202020204" pitchFamily="34" charset="0"/>
              </a:rPr>
              <a:t>ordinateur personnel</a:t>
            </a:r>
            <a:r>
              <a:rPr kumimoji="0" lang="fr-FR" altLang="fr-FR" sz="1800" b="0" i="0" u="none" strike="noStrike" cap="none" normalizeH="0" baseline="0" dirty="0">
                <a:ln>
                  <a:noFill/>
                </a:ln>
                <a:solidFill>
                  <a:schemeClr val="tx1"/>
                </a:solidFill>
                <a:effectLst/>
                <a:latin typeface="Arial" panose="020B0604020202020204" pitchFamily="34" charset="0"/>
              </a:rPr>
              <a:t> (P.C. : </a:t>
            </a:r>
            <a:r>
              <a:rPr kumimoji="0" lang="fr-FR" altLang="fr-FR" sz="1800" b="1" i="0" u="none" strike="noStrike" cap="none" normalizeH="0" baseline="0" dirty="0" err="1">
                <a:ln>
                  <a:noFill/>
                </a:ln>
                <a:solidFill>
                  <a:schemeClr val="tx1"/>
                </a:solidFill>
                <a:effectLst/>
                <a:latin typeface="Arial" panose="020B0604020202020204" pitchFamily="34" charset="0"/>
              </a:rPr>
              <a:t>personal</a:t>
            </a:r>
            <a:r>
              <a:rPr kumimoji="0" lang="fr-FR" altLang="fr-FR" sz="1800" b="1" i="0" u="none" strike="noStrike" cap="none" normalizeH="0" baseline="0" dirty="0">
                <a:ln>
                  <a:noFill/>
                </a:ln>
                <a:solidFill>
                  <a:schemeClr val="tx1"/>
                </a:solidFill>
                <a:effectLst/>
                <a:latin typeface="Arial" panose="020B0604020202020204" pitchFamily="34" charset="0"/>
              </a:rPr>
              <a:t> computer</a:t>
            </a:r>
            <a:r>
              <a:rPr kumimoji="0" lang="fr-FR" altLang="fr-FR" sz="1800" b="0" i="0" u="none" strike="noStrike" cap="none" normalizeH="0" baseline="0" dirty="0">
                <a:ln>
                  <a:noFill/>
                </a:ln>
                <a:solidFill>
                  <a:schemeClr val="tx1"/>
                </a:solidFill>
                <a:effectLst/>
                <a:latin typeface="Arial" panose="020B0604020202020204" pitchFamily="34" charset="0"/>
              </a:rPr>
              <a:t>)</a:t>
            </a:r>
          </a:p>
        </p:txBody>
      </p:sp>
      <p:pic>
        <p:nvPicPr>
          <p:cNvPr id="6" name="Image 5">
            <a:extLst>
              <a:ext uri="{FF2B5EF4-FFF2-40B4-BE49-F238E27FC236}">
                <a16:creationId xmlns:a16="http://schemas.microsoft.com/office/drawing/2014/main" id="{7C491844-E757-42B4-925D-B2F09D2026CB}"/>
              </a:ext>
            </a:extLst>
          </p:cNvPr>
          <p:cNvPicPr>
            <a:picLocks noChangeAspect="1"/>
          </p:cNvPicPr>
          <p:nvPr/>
        </p:nvPicPr>
        <p:blipFill>
          <a:blip r:embed="rId3"/>
          <a:stretch>
            <a:fillRect/>
          </a:stretch>
        </p:blipFill>
        <p:spPr>
          <a:xfrm>
            <a:off x="160020" y="297180"/>
            <a:ext cx="7509510" cy="3131820"/>
          </a:xfrm>
          <a:prstGeom prst="rect">
            <a:avLst/>
          </a:prstGeom>
        </p:spPr>
      </p:pic>
    </p:spTree>
    <p:extLst>
      <p:ext uri="{BB962C8B-B14F-4D97-AF65-F5344CB8AC3E}">
        <p14:creationId xmlns:p14="http://schemas.microsoft.com/office/powerpoint/2010/main" val="2517139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2D7E3315-3E89-41BD-ADF1-145E8CF1188A}"/>
              </a:ext>
            </a:extLst>
          </p:cNvPr>
          <p:cNvSpPr txBox="1"/>
          <p:nvPr/>
        </p:nvSpPr>
        <p:spPr>
          <a:xfrm>
            <a:off x="167183" y="381715"/>
            <a:ext cx="6175612" cy="523220"/>
          </a:xfrm>
          <a:prstGeom prst="rect">
            <a:avLst/>
          </a:prstGeom>
          <a:noFill/>
        </p:spPr>
        <p:txBody>
          <a:bodyPr wrap="square">
            <a:spAutoFit/>
          </a:bodyPr>
          <a:lstStyle/>
          <a:p>
            <a:r>
              <a:rPr lang="fr-FR" sz="2800" b="1" dirty="0">
                <a:solidFill>
                  <a:srgbClr val="0070C0"/>
                </a:solidFill>
                <a:effectLst/>
                <a:latin typeface="Cambria" panose="02040503050406030204" pitchFamily="18" charset="0"/>
                <a:ea typeface="Cambria" panose="02040503050406030204" pitchFamily="18" charset="0"/>
              </a:rPr>
              <a:t>Comment marche un ordinateur: </a:t>
            </a:r>
            <a:endParaRPr lang="fr-FR" sz="2800" dirty="0">
              <a:solidFill>
                <a:srgbClr val="0070C0"/>
              </a:solidFill>
              <a:latin typeface="Cambria" panose="02040503050406030204" pitchFamily="18" charset="0"/>
              <a:ea typeface="Cambria" panose="02040503050406030204" pitchFamily="18" charset="0"/>
            </a:endParaRPr>
          </a:p>
        </p:txBody>
      </p:sp>
      <p:sp>
        <p:nvSpPr>
          <p:cNvPr id="5" name="ZoneTexte 4">
            <a:extLst>
              <a:ext uri="{FF2B5EF4-FFF2-40B4-BE49-F238E27FC236}">
                <a16:creationId xmlns:a16="http://schemas.microsoft.com/office/drawing/2014/main" id="{350DEAD4-2CED-4377-8250-AE5E9DB14182}"/>
              </a:ext>
            </a:extLst>
          </p:cNvPr>
          <p:cNvSpPr txBox="1"/>
          <p:nvPr/>
        </p:nvSpPr>
        <p:spPr>
          <a:xfrm>
            <a:off x="777921" y="964079"/>
            <a:ext cx="10904561" cy="4693593"/>
          </a:xfrm>
          <a:prstGeom prst="rect">
            <a:avLst/>
          </a:prstGeom>
          <a:noFill/>
        </p:spPr>
        <p:txBody>
          <a:bodyPr wrap="square">
            <a:spAutoFit/>
          </a:bodyPr>
          <a:lstStyle/>
          <a:p>
            <a:pPr>
              <a:lnSpc>
                <a:spcPct val="150000"/>
              </a:lnSpc>
            </a:pPr>
            <a:r>
              <a:rPr lang="fr-FR" sz="2600" dirty="0">
                <a:effectLst/>
                <a:latin typeface="Cambria" panose="02040503050406030204" pitchFamily="18" charset="0"/>
                <a:ea typeface="Cambria" panose="02040503050406030204" pitchFamily="18" charset="0"/>
              </a:rPr>
              <a:t>Dès la mise sous tension:</a:t>
            </a:r>
          </a:p>
          <a:p>
            <a:pPr marL="514350" indent="-514350">
              <a:lnSpc>
                <a:spcPct val="150000"/>
              </a:lnSpc>
              <a:buFont typeface="+mj-lt"/>
              <a:buAutoNum type="arabicPeriod"/>
            </a:pPr>
            <a:r>
              <a:rPr lang="fr-FR" sz="2600" dirty="0">
                <a:effectLst/>
                <a:latin typeface="Cambria" panose="02040503050406030204" pitchFamily="18" charset="0"/>
                <a:ea typeface="Cambria" panose="02040503050406030204" pitchFamily="18" charset="0"/>
              </a:rPr>
              <a:t> le processeur commence par tester le matériel : les composants mémoires, les disques, la présence du clavier, l'identification de la carte graphique et de l'écran etc. </a:t>
            </a:r>
          </a:p>
          <a:p>
            <a:pPr marL="514350" indent="-514350">
              <a:lnSpc>
                <a:spcPct val="150000"/>
              </a:lnSpc>
              <a:buFont typeface="+mj-lt"/>
              <a:buAutoNum type="arabicPeriod"/>
            </a:pPr>
            <a:r>
              <a:rPr lang="fr-FR" sz="2600" dirty="0">
                <a:effectLst/>
                <a:latin typeface="Cambria" panose="02040503050406030204" pitchFamily="18" charset="0"/>
                <a:ea typeface="Cambria" panose="02040503050406030204" pitchFamily="18" charset="0"/>
              </a:rPr>
              <a:t>Si tous les tests réussissent, le microprocesseur charge le système d’exploitation(Android, Windows, Linux, iOS) et l'écran passe en mode graphique. </a:t>
            </a:r>
          </a:p>
          <a:p>
            <a:pPr marL="514350" indent="-514350">
              <a:buFont typeface="+mj-lt"/>
              <a:buAutoNum type="arabicPeriod"/>
            </a:pPr>
            <a:endParaRPr lang="fr-FR" sz="2600" dirty="0">
              <a:effectLst/>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496639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19ABED02-73EC-464C-BC64-ED6D434B04C4}"/>
              </a:ext>
            </a:extLst>
          </p:cNvPr>
          <p:cNvSpPr txBox="1"/>
          <p:nvPr/>
        </p:nvSpPr>
        <p:spPr>
          <a:xfrm>
            <a:off x="177420" y="258047"/>
            <a:ext cx="11837160" cy="2803460"/>
          </a:xfrm>
          <a:prstGeom prst="rect">
            <a:avLst/>
          </a:prstGeom>
          <a:noFill/>
        </p:spPr>
        <p:txBody>
          <a:bodyPr wrap="square">
            <a:spAutoFit/>
          </a:bodyPr>
          <a:lstStyle/>
          <a:p>
            <a:pPr>
              <a:lnSpc>
                <a:spcPct val="150000"/>
              </a:lnSpc>
              <a:spcAft>
                <a:spcPts val="1000"/>
              </a:spcAft>
            </a:pPr>
            <a:r>
              <a:rPr lang="fr-FR" sz="2600" dirty="0">
                <a:effectLst/>
                <a:latin typeface="Cambria" panose="02040503050406030204" pitchFamily="18" charset="0"/>
                <a:ea typeface="Cambria" panose="02040503050406030204" pitchFamily="18" charset="0"/>
                <a:cs typeface="Arial" panose="020B0604020202020204" pitchFamily="34" charset="0"/>
              </a:rPr>
              <a:t>Lorsqu’un utilisateur clique sur une icône d’application:</a:t>
            </a:r>
          </a:p>
          <a:p>
            <a:pPr>
              <a:lnSpc>
                <a:spcPct val="150000"/>
              </a:lnSpc>
              <a:spcAft>
                <a:spcPts val="1000"/>
              </a:spcAft>
            </a:pPr>
            <a:r>
              <a:rPr lang="fr-FR" sz="2600" dirty="0">
                <a:effectLst/>
                <a:latin typeface="Cambria" panose="02040503050406030204" pitchFamily="18" charset="0"/>
                <a:ea typeface="Cambria" panose="02040503050406030204" pitchFamily="18" charset="0"/>
                <a:cs typeface="Arial" panose="020B0604020202020204" pitchFamily="34" charset="0"/>
              </a:rPr>
              <a:t>Le système d’exploitation va chercher le code du programme sur le disque dur</a:t>
            </a:r>
          </a:p>
          <a:p>
            <a:pPr>
              <a:lnSpc>
                <a:spcPct val="150000"/>
              </a:lnSpc>
              <a:spcAft>
                <a:spcPts val="1000"/>
              </a:spcAft>
            </a:pPr>
            <a:r>
              <a:rPr lang="fr-FR" sz="2600" dirty="0">
                <a:effectLst/>
                <a:latin typeface="Cambria" panose="02040503050406030204" pitchFamily="18" charset="0"/>
                <a:ea typeface="Cambria" panose="02040503050406030204" pitchFamily="18" charset="0"/>
                <a:cs typeface="Arial" panose="020B0604020202020204" pitchFamily="34" charset="0"/>
              </a:rPr>
              <a:t>puis charge le programme dans la mémoire RAM</a:t>
            </a:r>
          </a:p>
          <a:p>
            <a:pPr>
              <a:lnSpc>
                <a:spcPct val="150000"/>
              </a:lnSpc>
              <a:spcAft>
                <a:spcPts val="1000"/>
              </a:spcAft>
            </a:pPr>
            <a:r>
              <a:rPr lang="fr-FR" sz="2600" dirty="0">
                <a:effectLst/>
                <a:latin typeface="Cambria" panose="02040503050406030204" pitchFamily="18" charset="0"/>
                <a:ea typeface="Cambria" panose="02040503050406030204" pitchFamily="18" charset="0"/>
                <a:cs typeface="Arial" panose="020B0604020202020204" pitchFamily="34" charset="0"/>
              </a:rPr>
              <a:t>le microprocesseur lit chaque instruction du programme et l’exécute</a:t>
            </a:r>
          </a:p>
        </p:txBody>
      </p:sp>
      <p:sp>
        <p:nvSpPr>
          <p:cNvPr id="4" name="ZoneTexte 3">
            <a:extLst>
              <a:ext uri="{FF2B5EF4-FFF2-40B4-BE49-F238E27FC236}">
                <a16:creationId xmlns:a16="http://schemas.microsoft.com/office/drawing/2014/main" id="{FCC513A5-AAAA-4AD2-934E-31F557E1A4CB}"/>
              </a:ext>
            </a:extLst>
          </p:cNvPr>
          <p:cNvSpPr txBox="1"/>
          <p:nvPr/>
        </p:nvSpPr>
        <p:spPr>
          <a:xfrm>
            <a:off x="177420" y="2946421"/>
            <a:ext cx="11146316" cy="4265398"/>
          </a:xfrm>
          <a:prstGeom prst="rect">
            <a:avLst/>
          </a:prstGeom>
          <a:noFill/>
        </p:spPr>
        <p:txBody>
          <a:bodyPr wrap="square">
            <a:spAutoFit/>
          </a:bodyPr>
          <a:lstStyle/>
          <a:p>
            <a:pPr>
              <a:lnSpc>
                <a:spcPct val="150000"/>
              </a:lnSpc>
            </a:pPr>
            <a:r>
              <a:rPr lang="fr-FR" sz="2800" b="1" dirty="0">
                <a:solidFill>
                  <a:srgbClr val="0070C0"/>
                </a:solidFill>
                <a:latin typeface="Cambria" panose="02040503050406030204" pitchFamily="18" charset="0"/>
                <a:ea typeface="Cambria" panose="02040503050406030204" pitchFamily="18" charset="0"/>
              </a:rPr>
              <a:t>C’est quoi u</a:t>
            </a:r>
            <a:r>
              <a:rPr lang="fr-FR" sz="2800" b="1" i="0" u="none" strike="noStrike" baseline="0" dirty="0">
                <a:solidFill>
                  <a:srgbClr val="0070C0"/>
                </a:solidFill>
                <a:latin typeface="Cambria" panose="02040503050406030204" pitchFamily="18" charset="0"/>
                <a:ea typeface="Cambria" panose="02040503050406030204" pitchFamily="18" charset="0"/>
              </a:rPr>
              <a:t>n programme? </a:t>
            </a:r>
          </a:p>
          <a:p>
            <a:pPr algn="just">
              <a:lnSpc>
                <a:spcPct val="150000"/>
              </a:lnSpc>
            </a:pPr>
            <a:r>
              <a:rPr lang="fr-FR" sz="2600" i="0" u="none" strike="noStrike" baseline="0" dirty="0">
                <a:latin typeface="Cambria" panose="02040503050406030204" pitchFamily="18" charset="0"/>
                <a:ea typeface="Cambria" panose="02040503050406030204" pitchFamily="18" charset="0"/>
              </a:rPr>
              <a:t>Un programme est une série d’instructions qui demande à l’ordinateur de faire quelque chose. C’est le produit final de l’activité de programmation, aussi connu sous le nom de logiciel. Le programme est écrit suivant </a:t>
            </a:r>
            <a:r>
              <a:rPr lang="fr-FR" sz="2600" dirty="0">
                <a:effectLst/>
                <a:latin typeface="Cambria" panose="02040503050406030204" pitchFamily="18" charset="0"/>
                <a:ea typeface="Calibri" panose="020F0502020204030204" pitchFamily="34" charset="0"/>
                <a:cs typeface="Times New Roman" panose="02020603050405020304" pitchFamily="18" charset="0"/>
              </a:rPr>
              <a:t>une notation conventionnelle composée d’un vocabulaire, de règles de grammaire et de signification, cette notation est  appelée </a:t>
            </a:r>
            <a:r>
              <a:rPr lang="fr-FR" sz="2600" dirty="0">
                <a:solidFill>
                  <a:srgbClr val="C00000"/>
                </a:solidFill>
                <a:effectLst/>
                <a:latin typeface="Cambria" panose="02040503050406030204" pitchFamily="18" charset="0"/>
                <a:ea typeface="Calibri" panose="020F0502020204030204" pitchFamily="34" charset="0"/>
                <a:cs typeface="Times New Roman" panose="02020603050405020304" pitchFamily="18" charset="0"/>
              </a:rPr>
              <a:t>langage de programmation</a:t>
            </a:r>
            <a:endParaRPr lang="fr-FR" sz="2600" dirty="0">
              <a:solidFill>
                <a:srgbClr val="C00000"/>
              </a:solidFill>
            </a:endParaRPr>
          </a:p>
          <a:p>
            <a:pPr algn="just">
              <a:lnSpc>
                <a:spcPct val="150000"/>
              </a:lnSpc>
            </a:pPr>
            <a:endParaRPr lang="fr-FR" sz="26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11376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a:extLst>
              <a:ext uri="{FF2B5EF4-FFF2-40B4-BE49-F238E27FC236}">
                <a16:creationId xmlns:a16="http://schemas.microsoft.com/office/drawing/2014/main" id="{212A5DEC-7ABD-44B5-8D5D-6F5FF98FE442}"/>
              </a:ext>
            </a:extLst>
          </p:cNvPr>
          <p:cNvSpPr txBox="1"/>
          <p:nvPr/>
        </p:nvSpPr>
        <p:spPr>
          <a:xfrm>
            <a:off x="156990" y="309516"/>
            <a:ext cx="6174954" cy="545599"/>
          </a:xfrm>
          <a:prstGeom prst="rect">
            <a:avLst/>
          </a:prstGeom>
          <a:noFill/>
        </p:spPr>
        <p:txBody>
          <a:bodyPr wrap="square">
            <a:spAutoFit/>
          </a:bodyPr>
          <a:lstStyle/>
          <a:p>
            <a:pPr>
              <a:lnSpc>
                <a:spcPct val="115000"/>
              </a:lnSpc>
              <a:spcAft>
                <a:spcPts val="1000"/>
              </a:spcAft>
            </a:pPr>
            <a:r>
              <a:rPr lang="fr-FR" sz="2800" b="1" dirty="0">
                <a:solidFill>
                  <a:srgbClr val="0070C0"/>
                </a:solidFill>
                <a:effectLst/>
                <a:latin typeface="Cambria" panose="02040503050406030204" pitchFamily="18" charset="0"/>
                <a:ea typeface="Cambria" panose="02040503050406030204" pitchFamily="18" charset="0"/>
                <a:cs typeface="Times New Roman" panose="02020603050405020304" pitchFamily="18" charset="0"/>
              </a:rPr>
              <a:t>Quelques exemples de langage:</a:t>
            </a:r>
            <a:endParaRPr lang="fr-FR" sz="2800" dirty="0">
              <a:solidFill>
                <a:srgbClr val="0070C0"/>
              </a:solidFill>
              <a:effectLst/>
              <a:latin typeface="Cambria" panose="02040503050406030204" pitchFamily="18" charset="0"/>
              <a:ea typeface="Cambria" panose="02040503050406030204" pitchFamily="18" charset="0"/>
              <a:cs typeface="Arial" panose="020B0604020202020204" pitchFamily="34" charset="0"/>
            </a:endParaRPr>
          </a:p>
        </p:txBody>
      </p:sp>
      <p:sp>
        <p:nvSpPr>
          <p:cNvPr id="9" name="ZoneTexte 8">
            <a:extLst>
              <a:ext uri="{FF2B5EF4-FFF2-40B4-BE49-F238E27FC236}">
                <a16:creationId xmlns:a16="http://schemas.microsoft.com/office/drawing/2014/main" id="{2339B701-992A-4D4E-AA8D-6C24E387AFA3}"/>
              </a:ext>
            </a:extLst>
          </p:cNvPr>
          <p:cNvSpPr txBox="1"/>
          <p:nvPr/>
        </p:nvSpPr>
        <p:spPr>
          <a:xfrm>
            <a:off x="168004" y="855115"/>
            <a:ext cx="11873429" cy="983411"/>
          </a:xfrm>
          <a:prstGeom prst="rect">
            <a:avLst/>
          </a:prstGeom>
          <a:noFill/>
        </p:spPr>
        <p:txBody>
          <a:bodyPr wrap="square">
            <a:spAutoFit/>
          </a:bodyPr>
          <a:lstStyle/>
          <a:p>
            <a:pPr marL="457200">
              <a:lnSpc>
                <a:spcPct val="115000"/>
              </a:lnSpc>
              <a:spcAft>
                <a:spcPts val="1000"/>
              </a:spcAft>
            </a:pPr>
            <a:r>
              <a:rPr lang="fr-FR" sz="2600" strike="noStrike" dirty="0">
                <a:effectLst/>
                <a:latin typeface="Cambria" panose="02040503050406030204" pitchFamily="18" charset="0"/>
                <a:ea typeface="Cambria" panose="02040503050406030204" pitchFamily="18" charset="0"/>
                <a:cs typeface="Arial" panose="020B0604020202020204" pitchFamily="34" charset="0"/>
              </a:rPr>
              <a:t>Ada,  A+,   A++ , Assembleur,  C, C++, C#, Fortran, Java, Pascal, JavaScript, Swift, LOGO, Perl, PHP, Python, Ruby…</a:t>
            </a:r>
            <a:endParaRPr lang="fr-FR" sz="2600" dirty="0">
              <a:effectLst/>
              <a:latin typeface="Cambria" panose="02040503050406030204" pitchFamily="18" charset="0"/>
              <a:ea typeface="Cambria" panose="02040503050406030204" pitchFamily="18" charset="0"/>
              <a:cs typeface="Arial" panose="020B0604020202020204" pitchFamily="34" charset="0"/>
            </a:endParaRPr>
          </a:p>
        </p:txBody>
      </p:sp>
      <p:sp>
        <p:nvSpPr>
          <p:cNvPr id="11" name="ZoneTexte 10">
            <a:extLst>
              <a:ext uri="{FF2B5EF4-FFF2-40B4-BE49-F238E27FC236}">
                <a16:creationId xmlns:a16="http://schemas.microsoft.com/office/drawing/2014/main" id="{C0FBE1AC-030D-4F2F-951B-92D515222A41}"/>
              </a:ext>
            </a:extLst>
          </p:cNvPr>
          <p:cNvSpPr txBox="1"/>
          <p:nvPr/>
        </p:nvSpPr>
        <p:spPr>
          <a:xfrm>
            <a:off x="156989" y="1958637"/>
            <a:ext cx="8590403" cy="523220"/>
          </a:xfrm>
          <a:prstGeom prst="rect">
            <a:avLst/>
          </a:prstGeom>
          <a:noFill/>
        </p:spPr>
        <p:txBody>
          <a:bodyPr wrap="square">
            <a:spAutoFit/>
          </a:bodyPr>
          <a:lstStyle/>
          <a:p>
            <a:r>
              <a:rPr lang="fr-FR" sz="2800" b="1" dirty="0">
                <a:solidFill>
                  <a:srgbClr val="0070C0"/>
                </a:solidFill>
                <a:latin typeface="Cambria" panose="02040503050406030204" pitchFamily="18" charset="0"/>
                <a:ea typeface="Cambria" panose="02040503050406030204" pitchFamily="18" charset="0"/>
              </a:rPr>
              <a:t>Classification des langages de programmation:</a:t>
            </a:r>
          </a:p>
        </p:txBody>
      </p:sp>
      <p:sp>
        <p:nvSpPr>
          <p:cNvPr id="13" name="ZoneTexte 12">
            <a:extLst>
              <a:ext uri="{FF2B5EF4-FFF2-40B4-BE49-F238E27FC236}">
                <a16:creationId xmlns:a16="http://schemas.microsoft.com/office/drawing/2014/main" id="{25BF7B80-AF81-4916-85E1-970449B63819}"/>
              </a:ext>
            </a:extLst>
          </p:cNvPr>
          <p:cNvSpPr txBox="1"/>
          <p:nvPr/>
        </p:nvSpPr>
        <p:spPr>
          <a:xfrm>
            <a:off x="150567" y="3483531"/>
            <a:ext cx="11873429" cy="1571777"/>
          </a:xfrm>
          <a:prstGeom prst="rect">
            <a:avLst/>
          </a:prstGeom>
          <a:noFill/>
        </p:spPr>
        <p:txBody>
          <a:bodyPr wrap="square">
            <a:spAutoFit/>
          </a:bodyPr>
          <a:lstStyle/>
          <a:p>
            <a:pPr marL="457200" indent="-457200" algn="just">
              <a:lnSpc>
                <a:spcPct val="115000"/>
              </a:lnSpc>
              <a:spcAft>
                <a:spcPts val="1000"/>
              </a:spcAft>
              <a:buFont typeface="Wingdings" panose="05000000000000000000" pitchFamily="2" charset="2"/>
              <a:buChar char="v"/>
            </a:pPr>
            <a:r>
              <a:rPr lang="fr-FR" sz="2600" b="1" dirty="0">
                <a:solidFill>
                  <a:srgbClr val="0070C0"/>
                </a:solidFill>
                <a:effectLst/>
                <a:latin typeface="Cambria" panose="02040503050406030204" pitchFamily="18" charset="0"/>
                <a:ea typeface="Cambria" panose="02040503050406030204" pitchFamily="18" charset="0"/>
                <a:cs typeface="Arial" panose="020B0604020202020204" pitchFamily="34" charset="0"/>
              </a:rPr>
              <a:t>Langage de la première génération:</a:t>
            </a:r>
          </a:p>
          <a:p>
            <a:pPr algn="just">
              <a:lnSpc>
                <a:spcPct val="115000"/>
              </a:lnSpc>
              <a:spcAft>
                <a:spcPts val="1000"/>
              </a:spcAft>
            </a:pPr>
            <a:r>
              <a:rPr lang="fr-FR" sz="2600" dirty="0">
                <a:latin typeface="Times New Roman" panose="02020603050405020304" pitchFamily="18" charset="0"/>
                <a:ea typeface="Calibri" panose="020F0502020204030204" pitchFamily="34" charset="0"/>
                <a:cs typeface="Arial" panose="020B0604020202020204" pitchFamily="34" charset="0"/>
              </a:rPr>
              <a:t>a</a:t>
            </a:r>
            <a:r>
              <a:rPr lang="fr-FR" sz="2600" dirty="0">
                <a:effectLst/>
                <a:latin typeface="Times New Roman" panose="02020603050405020304" pitchFamily="18" charset="0"/>
                <a:ea typeface="Calibri" panose="020F0502020204030204" pitchFamily="34" charset="0"/>
                <a:cs typeface="Arial" panose="020B0604020202020204" pitchFamily="34" charset="0"/>
              </a:rPr>
              <a:t>vant les années 1950, l’écriture des programmes est difficile, tout est fait en langage   binaire (langage machine).</a:t>
            </a:r>
            <a:endParaRPr lang="fr-FR" sz="2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5" name="ZoneTexte 14">
            <a:extLst>
              <a:ext uri="{FF2B5EF4-FFF2-40B4-BE49-F238E27FC236}">
                <a16:creationId xmlns:a16="http://schemas.microsoft.com/office/drawing/2014/main" id="{C41CDA26-6911-43DE-BC0B-2547011F7BFC}"/>
              </a:ext>
            </a:extLst>
          </p:cNvPr>
          <p:cNvSpPr txBox="1"/>
          <p:nvPr/>
        </p:nvSpPr>
        <p:spPr>
          <a:xfrm>
            <a:off x="168004" y="5072848"/>
            <a:ext cx="11873429" cy="1218410"/>
          </a:xfrm>
          <a:prstGeom prst="rect">
            <a:avLst/>
          </a:prstGeom>
          <a:noFill/>
        </p:spPr>
        <p:txBody>
          <a:bodyPr wrap="square">
            <a:spAutoFit/>
          </a:bodyPr>
          <a:lstStyle/>
          <a:p>
            <a:pPr algn="l">
              <a:lnSpc>
                <a:spcPct val="150000"/>
              </a:lnSpc>
            </a:pPr>
            <a:r>
              <a:rPr lang="fr-FR" sz="2600" b="0" i="0" u="none" strike="noStrike" baseline="0" dirty="0">
                <a:latin typeface="Cambria" panose="02040503050406030204" pitchFamily="18" charset="0"/>
                <a:ea typeface="Cambria" panose="02040503050406030204" pitchFamily="18" charset="0"/>
              </a:rPr>
              <a:t>l’instruction machine : 0101010011011010</a:t>
            </a:r>
            <a:r>
              <a:rPr lang="fr-FR" sz="2600" dirty="0">
                <a:latin typeface="Cambria" panose="02040503050406030204" pitchFamily="18" charset="0"/>
                <a:ea typeface="Cambria" panose="02040503050406030204" pitchFamily="18" charset="0"/>
              </a:rPr>
              <a:t> </a:t>
            </a:r>
            <a:r>
              <a:rPr lang="fr-FR" sz="2600" b="0" i="0" u="none" strike="noStrike" baseline="0" dirty="0">
                <a:latin typeface="Cambria" panose="02040503050406030204" pitchFamily="18" charset="0"/>
                <a:ea typeface="Cambria" panose="02040503050406030204" pitchFamily="18" charset="0"/>
              </a:rPr>
              <a:t>signifie : additionner (code opération 0101) les valeurs situées aux adresses 010011 et 011010.</a:t>
            </a:r>
            <a:endParaRPr lang="fr-FR" sz="2600" dirty="0">
              <a:latin typeface="Cambria" panose="02040503050406030204" pitchFamily="18" charset="0"/>
              <a:ea typeface="Cambria" panose="02040503050406030204" pitchFamily="18" charset="0"/>
            </a:endParaRPr>
          </a:p>
        </p:txBody>
      </p:sp>
      <p:sp>
        <p:nvSpPr>
          <p:cNvPr id="2" name="ZoneTexte 1">
            <a:extLst>
              <a:ext uri="{FF2B5EF4-FFF2-40B4-BE49-F238E27FC236}">
                <a16:creationId xmlns:a16="http://schemas.microsoft.com/office/drawing/2014/main" id="{1C5C2368-BDE0-43EC-AE42-394B45D1B7FB}"/>
              </a:ext>
            </a:extLst>
          </p:cNvPr>
          <p:cNvSpPr txBox="1"/>
          <p:nvPr/>
        </p:nvSpPr>
        <p:spPr>
          <a:xfrm>
            <a:off x="150567" y="2758173"/>
            <a:ext cx="3092770" cy="523220"/>
          </a:xfrm>
          <a:prstGeom prst="rect">
            <a:avLst/>
          </a:prstGeom>
          <a:noFill/>
        </p:spPr>
        <p:txBody>
          <a:bodyPr wrap="none" rtlCol="0">
            <a:spAutoFit/>
          </a:bodyPr>
          <a:lstStyle/>
          <a:p>
            <a:r>
              <a:rPr lang="fr-FR" sz="2800" b="1" dirty="0">
                <a:solidFill>
                  <a:srgbClr val="0070C0"/>
                </a:solidFill>
                <a:latin typeface="Cambria" panose="02040503050406030204" pitchFamily="18" charset="0"/>
                <a:ea typeface="Cambria" panose="02040503050406030204" pitchFamily="18" charset="0"/>
              </a:rPr>
              <a:t>1. Les génération:</a:t>
            </a:r>
          </a:p>
        </p:txBody>
      </p:sp>
    </p:spTree>
    <p:extLst>
      <p:ext uri="{BB962C8B-B14F-4D97-AF65-F5344CB8AC3E}">
        <p14:creationId xmlns:p14="http://schemas.microsoft.com/office/powerpoint/2010/main" val="844527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CF018414-87C7-4F4F-A790-2273BEBC5AF0}"/>
              </a:ext>
            </a:extLst>
          </p:cNvPr>
          <p:cNvSpPr txBox="1"/>
          <p:nvPr/>
        </p:nvSpPr>
        <p:spPr>
          <a:xfrm>
            <a:off x="154237" y="307937"/>
            <a:ext cx="11898216" cy="2818849"/>
          </a:xfrm>
          <a:prstGeom prst="rect">
            <a:avLst/>
          </a:prstGeom>
          <a:noFill/>
        </p:spPr>
        <p:txBody>
          <a:bodyPr wrap="square">
            <a:spAutoFit/>
          </a:bodyPr>
          <a:lstStyle/>
          <a:p>
            <a:pPr marL="457200" indent="-457200">
              <a:buFont typeface="Wingdings" panose="05000000000000000000" pitchFamily="2" charset="2"/>
              <a:buChar char="v"/>
            </a:pPr>
            <a:r>
              <a:rPr lang="fr-FR" sz="2600" b="1" dirty="0">
                <a:solidFill>
                  <a:srgbClr val="0070C0"/>
                </a:solidFill>
                <a:effectLst/>
                <a:latin typeface="Cambria" panose="02040503050406030204" pitchFamily="18" charset="0"/>
                <a:ea typeface="Cambria" panose="02040503050406030204" pitchFamily="18" charset="0"/>
              </a:rPr>
              <a:t>Langage de la deuxième génération:</a:t>
            </a:r>
            <a:r>
              <a:rPr lang="fr-FR" sz="2600" dirty="0">
                <a:solidFill>
                  <a:srgbClr val="0070C0"/>
                </a:solidFill>
                <a:effectLst/>
                <a:latin typeface="Cambria" panose="02040503050406030204" pitchFamily="18" charset="0"/>
                <a:ea typeface="Cambria" panose="02040503050406030204" pitchFamily="18" charset="0"/>
              </a:rPr>
              <a:t> </a:t>
            </a:r>
          </a:p>
          <a:p>
            <a:pPr algn="just">
              <a:lnSpc>
                <a:spcPct val="150000"/>
              </a:lnSpc>
            </a:pPr>
            <a:r>
              <a:rPr lang="fr-FR" sz="2600" dirty="0">
                <a:latin typeface="Cambria" panose="02040503050406030204" pitchFamily="18" charset="0"/>
                <a:ea typeface="Cambria" panose="02040503050406030204" pitchFamily="18" charset="0"/>
              </a:rPr>
              <a:t>A</a:t>
            </a:r>
            <a:r>
              <a:rPr lang="fr-FR" sz="2600" dirty="0">
                <a:effectLst/>
                <a:latin typeface="Cambria" panose="02040503050406030204" pitchFamily="18" charset="0"/>
                <a:ea typeface="Cambria" panose="02040503050406030204" pitchFamily="18" charset="0"/>
              </a:rPr>
              <a:t>u début des années 1950, </a:t>
            </a:r>
            <a:r>
              <a:rPr lang="fr-FR" sz="2600" b="1" dirty="0">
                <a:solidFill>
                  <a:srgbClr val="C00000"/>
                </a:solidFill>
                <a:effectLst/>
                <a:latin typeface="Cambria" panose="02040503050406030204" pitchFamily="18" charset="0"/>
                <a:ea typeface="Cambria" panose="02040503050406030204" pitchFamily="18" charset="0"/>
              </a:rPr>
              <a:t>l’assembleur</a:t>
            </a:r>
            <a:r>
              <a:rPr lang="fr-FR" sz="2600" dirty="0">
                <a:effectLst/>
                <a:latin typeface="Cambria" panose="02040503050406030204" pitchFamily="18" charset="0"/>
                <a:ea typeface="Cambria" panose="02040503050406030204" pitchFamily="18" charset="0"/>
              </a:rPr>
              <a:t> apparaît, les codes binaires sont remplacés par des mnémoniques plus à faciles à retenir mais le programmeur doit connaitre l’architecture du microprocesseur. Nous pouvons choisir d’exprimer cela sous une forme un peu plus parlante, par exemple:  ADD A, B</a:t>
            </a:r>
            <a:endParaRPr lang="fr-FR" sz="2600" dirty="0">
              <a:latin typeface="Cambria" panose="02040503050406030204" pitchFamily="18" charset="0"/>
              <a:ea typeface="Cambria" panose="02040503050406030204" pitchFamily="18" charset="0"/>
            </a:endParaRPr>
          </a:p>
        </p:txBody>
      </p:sp>
      <p:sp>
        <p:nvSpPr>
          <p:cNvPr id="7" name="ZoneTexte 6">
            <a:extLst>
              <a:ext uri="{FF2B5EF4-FFF2-40B4-BE49-F238E27FC236}">
                <a16:creationId xmlns:a16="http://schemas.microsoft.com/office/drawing/2014/main" id="{1F2C6FD1-326C-4A75-8AFE-5610C240AFF2}"/>
              </a:ext>
            </a:extLst>
          </p:cNvPr>
          <p:cNvSpPr txBox="1"/>
          <p:nvPr/>
        </p:nvSpPr>
        <p:spPr>
          <a:xfrm>
            <a:off x="146892" y="3429000"/>
            <a:ext cx="11912905" cy="2406941"/>
          </a:xfrm>
          <a:prstGeom prst="rect">
            <a:avLst/>
          </a:prstGeom>
          <a:noFill/>
        </p:spPr>
        <p:txBody>
          <a:bodyPr wrap="square">
            <a:spAutoFit/>
          </a:bodyPr>
          <a:lstStyle/>
          <a:p>
            <a:pPr marL="457200" indent="-457200" algn="just">
              <a:lnSpc>
                <a:spcPct val="115000"/>
              </a:lnSpc>
              <a:spcAft>
                <a:spcPts val="1000"/>
              </a:spcAft>
              <a:buFont typeface="Wingdings" panose="05000000000000000000" pitchFamily="2" charset="2"/>
              <a:buChar char="v"/>
            </a:pPr>
            <a:r>
              <a:rPr lang="fr-FR" sz="2600" b="1" dirty="0">
                <a:solidFill>
                  <a:srgbClr val="0070C0"/>
                </a:solidFill>
                <a:effectLst/>
                <a:latin typeface="Cambria" panose="02040503050406030204" pitchFamily="18" charset="0"/>
                <a:ea typeface="Cambria" panose="02040503050406030204" pitchFamily="18" charset="0"/>
                <a:cs typeface="Arial" panose="020B0604020202020204" pitchFamily="34" charset="0"/>
              </a:rPr>
              <a:t>Langage de la troisième génération:</a:t>
            </a:r>
          </a:p>
          <a:p>
            <a:pPr algn="just">
              <a:lnSpc>
                <a:spcPct val="150000"/>
              </a:lnSpc>
              <a:spcAft>
                <a:spcPts val="1000"/>
              </a:spcAft>
            </a:pPr>
            <a:r>
              <a:rPr lang="fr-FR" sz="2600" dirty="0">
                <a:latin typeface="Cambria" panose="02040503050406030204" pitchFamily="18" charset="0"/>
                <a:ea typeface="Cambria" panose="02040503050406030204" pitchFamily="18" charset="0"/>
                <a:cs typeface="Arial" panose="020B0604020202020204" pitchFamily="34" charset="0"/>
              </a:rPr>
              <a:t>E</a:t>
            </a:r>
            <a:r>
              <a:rPr lang="fr-FR" sz="2600" dirty="0">
                <a:effectLst/>
                <a:latin typeface="Cambria" panose="02040503050406030204" pitchFamily="18" charset="0"/>
                <a:ea typeface="Cambria" panose="02040503050406030204" pitchFamily="18" charset="0"/>
                <a:cs typeface="Arial" panose="020B0604020202020204" pitchFamily="34" charset="0"/>
              </a:rPr>
              <a:t>n 1954, John Backus qui jette les bases d’un nouveau langage: FORTRAN, qui est encore utilisé aujourd’hui. </a:t>
            </a:r>
            <a:r>
              <a:rPr lang="fr-FR" sz="2600" b="1" dirty="0">
                <a:solidFill>
                  <a:srgbClr val="C00000"/>
                </a:solidFill>
                <a:effectLst/>
                <a:latin typeface="Cambria" panose="02040503050406030204" pitchFamily="18" charset="0"/>
                <a:ea typeface="Cambria" panose="02040503050406030204" pitchFamily="18" charset="0"/>
                <a:cs typeface="Arial" panose="020B0604020202020204" pitchFamily="34" charset="0"/>
              </a:rPr>
              <a:t>FORTRAN</a:t>
            </a:r>
            <a:r>
              <a:rPr lang="fr-FR" sz="2600" dirty="0">
                <a:effectLst/>
                <a:latin typeface="Cambria" panose="02040503050406030204" pitchFamily="18" charset="0"/>
                <a:ea typeface="Cambria" panose="02040503050406030204" pitchFamily="18" charset="0"/>
                <a:cs typeface="Arial" panose="020B0604020202020204" pitchFamily="34" charset="0"/>
              </a:rPr>
              <a:t> était avant tout un langage conçu pour effectuer des calculs scientifiques.</a:t>
            </a:r>
          </a:p>
        </p:txBody>
      </p:sp>
    </p:spTree>
    <p:extLst>
      <p:ext uri="{BB962C8B-B14F-4D97-AF65-F5344CB8AC3E}">
        <p14:creationId xmlns:p14="http://schemas.microsoft.com/office/powerpoint/2010/main" val="24237243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toryboard Layout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1228</TotalTime>
  <Words>2050</Words>
  <Application>Microsoft Office PowerPoint</Application>
  <PresentationFormat>Grand écran</PresentationFormat>
  <Paragraphs>136</Paragraphs>
  <Slides>23</Slides>
  <Notes>0</Notes>
  <HiddenSlides>0</HiddenSlides>
  <MMClips>0</MMClips>
  <ScaleCrop>false</ScaleCrop>
  <HeadingPairs>
    <vt:vector size="6" baseType="variant">
      <vt:variant>
        <vt:lpstr>Polices utilisées</vt:lpstr>
      </vt:variant>
      <vt:variant>
        <vt:i4>7</vt:i4>
      </vt:variant>
      <vt:variant>
        <vt:lpstr>Thème</vt:lpstr>
      </vt:variant>
      <vt:variant>
        <vt:i4>2</vt:i4>
      </vt:variant>
      <vt:variant>
        <vt:lpstr>Titres des diapositives</vt:lpstr>
      </vt:variant>
      <vt:variant>
        <vt:i4>23</vt:i4>
      </vt:variant>
    </vt:vector>
  </HeadingPairs>
  <TitlesOfParts>
    <vt:vector size="32" baseType="lpstr">
      <vt:lpstr>Arial</vt:lpstr>
      <vt:lpstr>Calibri</vt:lpstr>
      <vt:lpstr>Calibri Light</vt:lpstr>
      <vt:lpstr>Cambria</vt:lpstr>
      <vt:lpstr>Courier New</vt:lpstr>
      <vt:lpstr>Times New Roman</vt:lpstr>
      <vt:lpstr>Wingdings</vt:lpstr>
      <vt:lpstr>Thème Office</vt:lpstr>
      <vt:lpstr>Storyboard Layouts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hp</dc:creator>
  <cp:lastModifiedBy>hp</cp:lastModifiedBy>
  <cp:revision>77</cp:revision>
  <dcterms:created xsi:type="dcterms:W3CDTF">2020-12-15T17:30:38Z</dcterms:created>
  <dcterms:modified xsi:type="dcterms:W3CDTF">2020-12-20T13:11:23Z</dcterms:modified>
</cp:coreProperties>
</file>