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262" r:id="rId3"/>
    <p:sldId id="267" r:id="rId4"/>
    <p:sldId id="256" r:id="rId5"/>
    <p:sldId id="257" r:id="rId6"/>
    <p:sldId id="258" r:id="rId7"/>
    <p:sldId id="259" r:id="rId8"/>
    <p:sldId id="261" r:id="rId9"/>
    <p:sldId id="260" r:id="rId10"/>
    <p:sldId id="263" r:id="rId11"/>
    <p:sldId id="264" r:id="rId12"/>
    <p:sldId id="284" r:id="rId13"/>
    <p:sldId id="285" r:id="rId14"/>
    <p:sldId id="265" r:id="rId15"/>
    <p:sldId id="266" r:id="rId16"/>
    <p:sldId id="269" r:id="rId17"/>
    <p:sldId id="271" r:id="rId18"/>
    <p:sldId id="282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3" r:id="rId30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28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e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29283EA-3FF2-4503-9D31-A610D2E580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A21B01-3ACD-477D-ADD0-75684ED674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937E0F9-3C7D-4A3B-885F-66FED8859A4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2304C1-C8F8-4C95-8D88-DE5E95C13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9F19DD-06F3-4800-878A-B800ACDC50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462C3DC2-F931-4D2E-9952-320557ABDD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0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67B9D26F-E26A-4513-8532-ECBF6821C372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023BFEEE-CA03-4A85-A256-7783BC09A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785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67E076-7EB3-406E-8C42-A58276ACE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A1D02C-CCF7-415A-9E2F-72D2800A7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19AB2B-4A1F-4E8F-B9A5-B9C28AB2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E3C87A-5C14-419B-86E5-E1BAAE9D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A8BE0-04E6-41DD-9000-B8D266BD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11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2706B-ADD8-433C-9B12-E5040BF72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0E9438-F07F-474A-9D49-45FB22040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C479A5-9774-417A-9681-AD056799A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A88997-5BEA-498E-99AC-0513D832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CDA48B-03FB-4568-BF21-3EEBB976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16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BF5960A-7FD1-48BB-9810-A50A36873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4A00CC-D40A-4501-B397-046DB11F9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306D5A-9207-4D50-915F-853373BC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CF74D-B014-4E73-B6D0-75CCE6D8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35F0DB-17A9-4E4E-8E71-12B8E912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752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46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C++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4287C4D-F723-4629-B98B-F691D25713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118" y="-77118"/>
            <a:ext cx="12349908" cy="702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4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8A0F9-537A-4070-8841-1560491B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356334-E414-43BB-BD05-7E7BFFB8D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83FF01-5822-4176-BFC1-07E67845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187EC7-1458-4300-AC73-8249A427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7CAE28-309D-4F5C-B557-63DEC5FEC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30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666392-62E4-4F4E-BCAC-BE08B650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0AECEF-E135-4C58-8460-5017135AA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09BB2A-22F7-441D-88F8-3A6C8921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F0DE9-1B89-4253-9264-99ED63E2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1CE745-B739-4D69-B0C2-E7C8F2C2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34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386F9C-5EE1-4D50-AF2C-189DE85D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F3E43B-16BF-41A0-A364-1184CC442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2A2F6F-705C-4B20-B0E4-A1CA5E415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9EE7D8-D9E2-4355-A731-4E9EA804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AAAD8E-59A7-4D24-B8C4-6345333A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C05776-A5EF-4AA7-8485-07F5389C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43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B7455-0913-426D-A3E1-AC888C15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CF08FB-7B77-44FA-80C4-DF8A0F283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1D3672-3BFD-48DF-9303-6C293FB2A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DC4F42-65F1-4B78-887C-1E19486FE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5084E8-2DD3-4065-9779-9EA6511C2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5E2FD5-4B58-40C7-93E4-6D5E5FB8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5140C7-7C64-4F58-8EE7-978DA5BB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F78399-D53E-4416-BCB9-669EF1D55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75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096D63-71FF-45EB-9E2F-25CAE782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16C163-4D13-405F-9019-0993D59B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47EFCF-18FF-427C-8492-E50624A2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A49BDB-0D18-48ED-B599-A33771F1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52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87A59A5-DB55-4B70-98D9-F95B1D5C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A7B86E-9284-4339-87CE-C9A5E1086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684DD3-76C4-40CB-8865-3522358B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6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D447CD-FE3A-421E-BCF6-61B6AAB48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0E32A0-7302-4981-BCE9-BC21A24E3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257DE7-6C98-4613-9572-1E6CD3D81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62E429-1797-4000-B1AC-E3F58E7D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6C7BE1-24AB-4000-9E83-FD055294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A3A7E-4D75-41F9-BE37-D1F03D8C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16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BEA2A-0E31-4859-880E-719FCA42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4C7E06-8DEC-431B-95B3-03A3360EC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A23A47-51ED-414A-8215-64176B932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5234D3-6D2C-4803-BED0-BA8C195B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6F12C9-E34F-4C59-B673-56416A42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843778-60FD-48A8-A27D-740EC7596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46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2000">
              <a:schemeClr val="accent2">
                <a:lumMod val="5000"/>
                <a:lumOff val="95000"/>
                <a:alpha val="6000"/>
              </a:schemeClr>
            </a:gs>
            <a:gs pos="100000">
              <a:schemeClr val="accent2">
                <a:lumMod val="30000"/>
                <a:lumOff val="70000"/>
                <a:alpha val="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9882592-ADE6-4A5C-96E9-0C7811253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28F42E-B2B0-46C5-9959-2E084AA69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520A4B-1279-4D2E-8278-6FC4B9715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E707-C7D6-4CC4-89FA-B987260D7598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670C67-FE6A-4087-B00C-66E32B362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37793C-31DE-49AF-954E-8575B2AA3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09CC2-9050-4C2C-B263-A42F5A372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06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2000">
              <a:schemeClr val="accent2">
                <a:lumMod val="5000"/>
                <a:lumOff val="95000"/>
                <a:alpha val="6000"/>
              </a:schemeClr>
            </a:gs>
            <a:gs pos="100000">
              <a:schemeClr val="accent2">
                <a:lumMod val="30000"/>
                <a:lumOff val="70000"/>
                <a:alpha val="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07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204FB4B-7137-4AA3-A241-9F7F2F01F093}"/>
              </a:ext>
            </a:extLst>
          </p:cNvPr>
          <p:cNvSpPr txBox="1"/>
          <p:nvPr/>
        </p:nvSpPr>
        <p:spPr>
          <a:xfrm>
            <a:off x="42528" y="1050205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commentaires en C++: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3086822-F768-4919-9D92-228DA6103D6D}"/>
              </a:ext>
            </a:extLst>
          </p:cNvPr>
          <p:cNvSpPr txBox="1"/>
          <p:nvPr/>
        </p:nvSpPr>
        <p:spPr>
          <a:xfrm>
            <a:off x="-42530" y="1498192"/>
            <a:ext cx="1219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Ce sont des textes explicatifs destinés aux lecteurs du programme. Ils ne sont pas pris en compte par le compilateur,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D4AF663-A407-4386-9E03-FB5109F97E05}"/>
              </a:ext>
            </a:extLst>
          </p:cNvPr>
          <p:cNvSpPr txBox="1"/>
          <p:nvPr/>
        </p:nvSpPr>
        <p:spPr>
          <a:xfrm>
            <a:off x="42528" y="3329075"/>
            <a:ext cx="82638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Il existe deux types de commentaires en C++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FA8BA20-EE15-4B80-A24C-4454E8ACDEA4}"/>
              </a:ext>
            </a:extLst>
          </p:cNvPr>
          <p:cNvSpPr txBox="1"/>
          <p:nvPr/>
        </p:nvSpPr>
        <p:spPr>
          <a:xfrm>
            <a:off x="-21266" y="2390744"/>
            <a:ext cx="1219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Mais trop de commentaires tue le commentaire, parce que les choses importantes sont noyées dans les banalités.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E85001A-C42F-49B8-9CA2-298B62CD50EF}"/>
              </a:ext>
            </a:extLst>
          </p:cNvPr>
          <p:cNvSpPr txBox="1"/>
          <p:nvPr/>
        </p:nvSpPr>
        <p:spPr>
          <a:xfrm>
            <a:off x="42529" y="342319"/>
            <a:ext cx="121175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 Light" panose="020F0302020204030204" pitchFamily="34" charset="0"/>
              </a:rPr>
              <a:t>Chapitre 2.  Syntaxe élémentaire en langage C++</a:t>
            </a:r>
            <a:endParaRPr lang="fr-FR" sz="4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4D290AB-9E3C-440C-8281-F346D783367B}"/>
              </a:ext>
            </a:extLst>
          </p:cNvPr>
          <p:cNvSpPr txBox="1"/>
          <p:nvPr/>
        </p:nvSpPr>
        <p:spPr>
          <a:xfrm>
            <a:off x="122539" y="3899412"/>
            <a:ext cx="622363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i="0" u="none" strike="noStrike" baseline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commentaires libres (par bloc)</a:t>
            </a:r>
            <a:endParaRPr lang="fr-FR" sz="2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8400525-8825-4A3B-AF33-C3F5DB5E95D2}"/>
              </a:ext>
            </a:extLst>
          </p:cNvPr>
          <p:cNvSpPr txBox="1"/>
          <p:nvPr/>
        </p:nvSpPr>
        <p:spPr>
          <a:xfrm>
            <a:off x="42528" y="4388137"/>
            <a:ext cx="1214947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Ils commencent par /* et se termine par */. Ils peuvent s’étendre sur plusieurs lignes.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E3CAFEF-A4E4-4265-A7B7-BE6A68DD0FDC}"/>
              </a:ext>
            </a:extLst>
          </p:cNvPr>
          <p:cNvSpPr txBox="1"/>
          <p:nvPr/>
        </p:nvSpPr>
        <p:spPr>
          <a:xfrm>
            <a:off x="42528" y="4824857"/>
            <a:ext cx="722695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i="0" u="none" strike="noStrike" baseline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commentaires de ligne (de fin de ligne)</a:t>
            </a:r>
            <a:endParaRPr lang="fr-FR" sz="2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E1CB5EF-6AC5-438E-A6A4-715D176AA796}"/>
              </a:ext>
            </a:extLst>
          </p:cNvPr>
          <p:cNvSpPr txBox="1"/>
          <p:nvPr/>
        </p:nvSpPr>
        <p:spPr>
          <a:xfrm>
            <a:off x="42528" y="5229671"/>
            <a:ext cx="1191546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Ils sont introduits par les deux caractères //. Ils sont généralement placés en fin de ligne après une instruction. Tout ce qui se situe entre // et la fin de la ligne est un commentaire.</a:t>
            </a: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26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F4CD7FE-E6AF-4BAC-B208-DE6C1A974F14}"/>
              </a:ext>
            </a:extLst>
          </p:cNvPr>
          <p:cNvSpPr txBox="1"/>
          <p:nvPr/>
        </p:nvSpPr>
        <p:spPr>
          <a:xfrm>
            <a:off x="42860" y="347189"/>
            <a:ext cx="1209198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En </a:t>
            </a:r>
            <a:r>
              <a:rPr lang="fr-FR" sz="2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C++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il arrive que l'on souhaite connaître l'espace occupé par une variable ou par une instance d'un certain type. Pour ce faire, on a accès à l'opérateur </a:t>
            </a:r>
            <a:r>
              <a:rPr lang="fr-FR" sz="26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sizeof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L'expression </a:t>
            </a:r>
            <a:r>
              <a:rPr lang="fr-FR" sz="26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sizeof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(NOM) donne le nombre de </a:t>
            </a:r>
            <a:r>
              <a:rPr lang="fr-FR" sz="2600" i="1" dirty="0">
                <a:latin typeface="Cambria" panose="02040503050406030204" pitchFamily="18" charset="0"/>
                <a:ea typeface="Cambria" panose="02040503050406030204" pitchFamily="18" charset="0"/>
              </a:rPr>
              <a:t>bytes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utilisé pour représenter une variable </a:t>
            </a:r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7F34CB-56C9-4027-8C12-62633F663E90}"/>
              </a:ext>
            </a:extLst>
          </p:cNvPr>
          <p:cNvSpPr txBox="1"/>
          <p:nvPr/>
        </p:nvSpPr>
        <p:spPr>
          <a:xfrm>
            <a:off x="-81914" y="2039960"/>
            <a:ext cx="6177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constantes:</a:t>
            </a:r>
            <a:endParaRPr lang="fr-FR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50DF8A-49EE-4AB8-A852-D4BE4FA68CD3}"/>
              </a:ext>
            </a:extLst>
          </p:cNvPr>
          <p:cNvSpPr txBox="1"/>
          <p:nvPr/>
        </p:nvSpPr>
        <p:spPr>
          <a:xfrm>
            <a:off x="0" y="2563180"/>
            <a:ext cx="120919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Les constantes sont d´déclarées avec le mot clé </a:t>
            </a:r>
            <a:r>
              <a:rPr lang="fr-FR" sz="2600" b="1" i="0" u="none" strike="noStrike" baseline="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const</a:t>
            </a:r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. Comme les variables, elles possèdent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un nom (identificateur) et un type. Elles ne changent pas de valeur au long du programme et doivent ˆêtres initialisées au moment de leur création.</a:t>
            </a: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E2B258A-6A9A-4982-951D-0C67BA386EA7}"/>
              </a:ext>
            </a:extLst>
          </p:cNvPr>
          <p:cNvSpPr txBox="1"/>
          <p:nvPr/>
        </p:nvSpPr>
        <p:spPr>
          <a:xfrm>
            <a:off x="491490" y="3830123"/>
            <a:ext cx="624078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hangingPunct="0"/>
            <a:r>
              <a:rPr lang="fr-FR" sz="2600" kern="15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600" kern="150" dirty="0" err="1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a=1 ;  // constante entière</a:t>
            </a:r>
          </a:p>
          <a:p>
            <a:pPr indent="450215" hangingPunct="0"/>
            <a:r>
              <a:rPr lang="fr-FR" sz="2600" kern="15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600" kern="150" dirty="0" err="1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float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x=1,75;</a:t>
            </a:r>
          </a:p>
          <a:p>
            <a:pPr indent="450215" hangingPunct="0"/>
            <a:r>
              <a:rPr lang="fr-FR" sz="2600" kern="15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600" kern="15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char</a:t>
            </a:r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lettre=‘a’;</a:t>
            </a:r>
          </a:p>
          <a:p>
            <a:pPr indent="450215" hangingPunct="0"/>
            <a:r>
              <a:rPr lang="en-US" sz="2600" kern="15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en-US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5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float</a:t>
            </a:r>
            <a:r>
              <a:rPr lang="en-US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e=2.718;</a:t>
            </a:r>
            <a:endParaRPr lang="fr-FR" sz="2600" kern="15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450215" hangingPunct="0"/>
            <a:r>
              <a:rPr lang="en-US" sz="2600" kern="15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en-US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5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double</a:t>
            </a:r>
            <a:r>
              <a:rPr lang="en-US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PI=3.14159265;</a:t>
            </a:r>
            <a:endParaRPr lang="fr-FR" sz="2600" kern="15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450215" hangingPunct="0"/>
            <a:r>
              <a:rPr lang="fr-FR" sz="2600" kern="1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4688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D4B1B7B-7B8D-4AA1-BA98-23B248EA2DB9}"/>
              </a:ext>
            </a:extLst>
          </p:cNvPr>
          <p:cNvSpPr txBox="1"/>
          <p:nvPr/>
        </p:nvSpPr>
        <p:spPr>
          <a:xfrm>
            <a:off x="45720" y="312539"/>
            <a:ext cx="6177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operateurs:</a:t>
            </a:r>
            <a:endParaRPr lang="fr-FR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492B56F-10FA-487D-A7BE-6D27B93B571C}"/>
              </a:ext>
            </a:extLst>
          </p:cNvPr>
          <p:cNvSpPr txBox="1"/>
          <p:nvPr/>
        </p:nvSpPr>
        <p:spPr>
          <a:xfrm>
            <a:off x="45720" y="1604108"/>
            <a:ext cx="12146280" cy="4941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L’instruction qui permet de manipuler les valeurs des variables est l’instruction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d'affectation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Son rôle consiste simplement à placer une valeur dans une variable. Ainsi, une instruction permettra de dire : affecter à la variable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la valeur 5 c'est-à-dire : ranger dans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la valeur 5. La valeur à placer dans une variable pourra également provenir d'une autre variable : affecter à la variable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la valeur de la variable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Plus généralement, on pourra demander de ranger dans une variable le résultat d'un calcul. L’opérateur d’affection est le signe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a=5 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b=a ;</a:t>
            </a:r>
          </a:p>
          <a:p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c=</a:t>
            </a:r>
            <a:r>
              <a:rPr lang="fr-FR" sz="2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a+b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;</a:t>
            </a: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005CB3-E3EE-41DD-A8F5-54879D7B26D0}"/>
              </a:ext>
            </a:extLst>
          </p:cNvPr>
          <p:cNvSpPr txBox="1"/>
          <p:nvPr/>
        </p:nvSpPr>
        <p:spPr>
          <a:xfrm>
            <a:off x="28574" y="835759"/>
            <a:ext cx="845248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0070C0"/>
                </a:solidFill>
              </a:rPr>
              <a:t>1. L’opérateurs d’affectation (ou </a:t>
            </a:r>
            <a:r>
              <a:rPr lang="fr-FR" sz="2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d'assignation</a:t>
            </a:r>
            <a:r>
              <a:rPr lang="fr-FR" sz="2600" b="1" dirty="0">
                <a:solidFill>
                  <a:srgbClr val="0070C0"/>
                </a:solidFill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819411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A9062FD-46CA-47D8-B196-1608E2D4E4A5}"/>
              </a:ext>
            </a:extLst>
          </p:cNvPr>
          <p:cNvSpPr txBox="1"/>
          <p:nvPr/>
        </p:nvSpPr>
        <p:spPr>
          <a:xfrm>
            <a:off x="0" y="1318469"/>
            <a:ext cx="12192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  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initialise successivement C à 0, puis B à C, puis A à B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)); 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idem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(((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initialise successivement A à B, puis A à C, puis A à 0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"\t"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9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A387C71-846D-4593-B09F-F06E70304507}"/>
              </a:ext>
            </a:extLst>
          </p:cNvPr>
          <p:cNvSpPr txBox="1"/>
          <p:nvPr/>
        </p:nvSpPr>
        <p:spPr>
          <a:xfrm>
            <a:off x="185738" y="835759"/>
            <a:ext cx="617791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Les opérateurs arithmétiques:</a:t>
            </a:r>
            <a:r>
              <a:rPr lang="fr-FR" sz="26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fr-FR" sz="26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C1906C7-7A7B-4524-87A5-4C1DC8BD0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938007"/>
              </p:ext>
            </p:extLst>
          </p:nvPr>
        </p:nvGraphicFramePr>
        <p:xfrm>
          <a:off x="185738" y="1358979"/>
          <a:ext cx="8603932" cy="22955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402501">
                  <a:extLst>
                    <a:ext uri="{9D8B030D-6E8A-4147-A177-3AD203B41FA5}">
                      <a16:colId xmlns:a16="http://schemas.microsoft.com/office/drawing/2014/main" val="1204562162"/>
                    </a:ext>
                  </a:extLst>
                </a:gridCol>
                <a:gridCol w="6201431">
                  <a:extLst>
                    <a:ext uri="{9D8B030D-6E8A-4147-A177-3AD203B41FA5}">
                      <a16:colId xmlns:a16="http://schemas.microsoft.com/office/drawing/2014/main" val="36833786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+                                       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addition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993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-                                 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soustraction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139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/	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division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804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>
                          <a:effectLst/>
                        </a:rPr>
                        <a:t>*	</a:t>
                      </a:r>
                      <a:endParaRPr lang="fr-FR" sz="2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multiplication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636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%	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800" dirty="0">
                          <a:effectLst/>
                        </a:rPr>
                        <a:t>reste de division entière (modulo)</a:t>
                      </a:r>
                      <a:endParaRPr lang="fr-FR" sz="2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801438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984F336A-1FD8-4D69-BC6B-DF3C33781ABA}"/>
              </a:ext>
            </a:extLst>
          </p:cNvPr>
          <p:cNvSpPr txBox="1"/>
          <p:nvPr/>
        </p:nvSpPr>
        <p:spPr>
          <a:xfrm>
            <a:off x="185738" y="3739335"/>
            <a:ext cx="617791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Les priorités relatives des opérateurs :</a:t>
            </a:r>
            <a:endParaRPr lang="fr-FR" sz="2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C00D469-05C0-405C-9902-9571E315BBDD}"/>
              </a:ext>
            </a:extLst>
          </p:cNvPr>
          <p:cNvSpPr txBox="1"/>
          <p:nvPr/>
        </p:nvSpPr>
        <p:spPr>
          <a:xfrm>
            <a:off x="185738" y="4231778"/>
            <a:ext cx="12006262" cy="1571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Lorsque plusieurs opérateurs arithmétiques apparaissent dans une expression, il est nécessaire de savoir dans quel ordre ils sont mis en jeu.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L’ordre de priorité des opérateurs arithmétiques est le suivant:</a:t>
            </a:r>
          </a:p>
        </p:txBody>
      </p:sp>
    </p:spTree>
    <p:extLst>
      <p:ext uri="{BB962C8B-B14F-4D97-AF65-F5344CB8AC3E}">
        <p14:creationId xmlns:p14="http://schemas.microsoft.com/office/powerpoint/2010/main" val="1657413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BF1940-BD85-4EE8-A07E-EA241D273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807786"/>
              </p:ext>
            </p:extLst>
          </p:nvPr>
        </p:nvGraphicFramePr>
        <p:xfrm>
          <a:off x="236220" y="397795"/>
          <a:ext cx="7410450" cy="1286637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7410450">
                  <a:extLst>
                    <a:ext uri="{9D8B030D-6E8A-4147-A177-3AD203B41FA5}">
                      <a16:colId xmlns:a16="http://schemas.microsoft.com/office/drawing/2014/main" val="1626212422"/>
                    </a:ext>
                  </a:extLst>
                </a:gridCol>
              </a:tblGrid>
              <a:tr h="2292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-  (opérateur unaire)                   plus prioritaire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7763639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*   /     %      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0458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+   -                                                moins prioritaire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676115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3D072EA4-A082-45F7-B3A7-D148E94C80B1}"/>
              </a:ext>
            </a:extLst>
          </p:cNvPr>
          <p:cNvSpPr txBox="1"/>
          <p:nvPr/>
        </p:nvSpPr>
        <p:spPr>
          <a:xfrm>
            <a:off x="0" y="1826189"/>
            <a:ext cx="12192000" cy="2749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fr-CA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L’évaluation des expressions arithmétiques suit l’ordre de précédence des opérateurs.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fr-CA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Dans le cas où des opérateurs ont des priorités identiques, l’évaluation de l’expression se fait de gauche à droite.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fr-CA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L’utilisation des parenthèses dans une expression permet d’altérer les règles de priorité. Les sous expressions parenthésées sont évaluées en priorité.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37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B53D04-E82E-446A-9CDF-EDA5B460E1F8}"/>
              </a:ext>
            </a:extLst>
          </p:cNvPr>
          <p:cNvSpPr txBox="1"/>
          <p:nvPr/>
        </p:nvSpPr>
        <p:spPr>
          <a:xfrm>
            <a:off x="0" y="336322"/>
            <a:ext cx="460629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fr-FR" sz="14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4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4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4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4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r>
              <a:rPr lang="fr-FR" sz="14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4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4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r>
              <a:rPr lang="fr-FR" sz="14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r-FR" sz="14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14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14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4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 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"i="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"j="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"z="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"g="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"h="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"v="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"b="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 </a:t>
            </a:r>
            <a:r>
              <a:rPr lang="fr-FR" sz="14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"c="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4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 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     </a:t>
            </a:r>
            <a:r>
              <a:rPr lang="fr-FR" sz="14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4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4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  </a:t>
            </a:r>
            <a:r>
              <a:rPr lang="fr-FR" sz="14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D0AD873-658A-43A5-880D-B128161661EA}"/>
              </a:ext>
            </a:extLst>
          </p:cNvPr>
          <p:cNvSpPr txBox="1"/>
          <p:nvPr/>
        </p:nvSpPr>
        <p:spPr>
          <a:xfrm>
            <a:off x="6369368" y="1475095"/>
            <a:ext cx="517493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Résultats</a:t>
            </a:r>
            <a:r>
              <a:rPr lang="en-US" b="1" dirty="0">
                <a:solidFill>
                  <a:srgbClr val="C00000"/>
                </a:solidFill>
              </a:rPr>
              <a:t>:</a:t>
            </a:r>
          </a:p>
          <a:p>
            <a:r>
              <a:rPr lang="en-US" dirty="0" err="1"/>
              <a:t>i</a:t>
            </a:r>
            <a:r>
              <a:rPr lang="en-US" dirty="0"/>
              <a:t>=11</a:t>
            </a:r>
          </a:p>
          <a:p>
            <a:r>
              <a:rPr lang="en-US" dirty="0"/>
              <a:t>j=15</a:t>
            </a:r>
          </a:p>
          <a:p>
            <a:r>
              <a:rPr lang="en-US" dirty="0"/>
              <a:t>z=10.5</a:t>
            </a:r>
          </a:p>
          <a:p>
            <a:r>
              <a:rPr lang="en-US" dirty="0"/>
              <a:t>t=15.5</a:t>
            </a:r>
          </a:p>
          <a:p>
            <a:r>
              <a:rPr lang="en-US" dirty="0"/>
              <a:t>g=14.5</a:t>
            </a:r>
          </a:p>
          <a:p>
            <a:r>
              <a:rPr lang="en-US" dirty="0"/>
              <a:t>h=14</a:t>
            </a:r>
          </a:p>
          <a:p>
            <a:r>
              <a:rPr lang="en-US" dirty="0"/>
              <a:t>v=10.5</a:t>
            </a:r>
          </a:p>
          <a:p>
            <a:r>
              <a:rPr lang="en-US" dirty="0"/>
              <a:t>b=10.5</a:t>
            </a:r>
          </a:p>
          <a:p>
            <a:r>
              <a:rPr lang="en-US" dirty="0"/>
              <a:t>c=11.5</a:t>
            </a:r>
          </a:p>
          <a:p>
            <a:endParaRPr lang="en-US" dirty="0"/>
          </a:p>
          <a:p>
            <a:r>
              <a:rPr lang="en-US" dirty="0"/>
              <a:t>Process returned 0 (0x0)   execution time : 0.031 s</a:t>
            </a:r>
          </a:p>
          <a:p>
            <a:r>
              <a:rPr lang="en-US" dirty="0"/>
              <a:t>Press any key to continue.</a:t>
            </a:r>
          </a:p>
        </p:txBody>
      </p:sp>
    </p:spTree>
    <p:extLst>
      <p:ext uri="{BB962C8B-B14F-4D97-AF65-F5344CB8AC3E}">
        <p14:creationId xmlns:p14="http://schemas.microsoft.com/office/powerpoint/2010/main" val="201911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3751F8D-83FE-45FF-BEEE-78A34A4A75F5}"/>
              </a:ext>
            </a:extLst>
          </p:cNvPr>
          <p:cNvSpPr txBox="1"/>
          <p:nvPr/>
        </p:nvSpPr>
        <p:spPr>
          <a:xfrm>
            <a:off x="94298" y="732145"/>
            <a:ext cx="617791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=11</a:t>
            </a:r>
          </a:p>
          <a:p>
            <a:r>
              <a:rPr lang="en-US" dirty="0"/>
              <a:t>j=15</a:t>
            </a:r>
          </a:p>
          <a:p>
            <a:r>
              <a:rPr lang="en-US" dirty="0"/>
              <a:t>z=10.5</a:t>
            </a:r>
          </a:p>
          <a:p>
            <a:r>
              <a:rPr lang="en-US" dirty="0"/>
              <a:t>t=15.5</a:t>
            </a:r>
          </a:p>
          <a:p>
            <a:r>
              <a:rPr lang="en-US" dirty="0"/>
              <a:t>g=14.5</a:t>
            </a:r>
          </a:p>
          <a:p>
            <a:r>
              <a:rPr lang="en-US" dirty="0"/>
              <a:t>h=14</a:t>
            </a:r>
          </a:p>
          <a:p>
            <a:r>
              <a:rPr lang="en-US" dirty="0"/>
              <a:t>v=10.5</a:t>
            </a:r>
          </a:p>
          <a:p>
            <a:r>
              <a:rPr lang="en-US" dirty="0"/>
              <a:t>b=10.5</a:t>
            </a:r>
          </a:p>
          <a:p>
            <a:r>
              <a:rPr lang="en-US" dirty="0"/>
              <a:t>c=11.5</a:t>
            </a:r>
          </a:p>
          <a:p>
            <a:endParaRPr lang="en-US" dirty="0"/>
          </a:p>
          <a:p>
            <a:r>
              <a:rPr lang="en-US" dirty="0"/>
              <a:t>Process returned 0 (0x0)   execution time : 0.031 s</a:t>
            </a:r>
          </a:p>
          <a:p>
            <a:r>
              <a:rPr lang="en-US" dirty="0"/>
              <a:t>Press any key to continue.</a:t>
            </a:r>
          </a:p>
        </p:txBody>
      </p:sp>
    </p:spTree>
    <p:extLst>
      <p:ext uri="{BB962C8B-B14F-4D97-AF65-F5344CB8AC3E}">
        <p14:creationId xmlns:p14="http://schemas.microsoft.com/office/powerpoint/2010/main" val="3776651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8C9BF01-A62A-4521-B425-8F0D5942E648}"/>
              </a:ext>
            </a:extLst>
          </p:cNvPr>
          <p:cNvSpPr txBox="1"/>
          <p:nvPr/>
        </p:nvSpPr>
        <p:spPr>
          <a:xfrm>
            <a:off x="-81914" y="335845"/>
            <a:ext cx="461962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"i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"j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"k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BED32A5-CC95-4A63-8B83-4E96FCD93324}"/>
              </a:ext>
            </a:extLst>
          </p:cNvPr>
          <p:cNvSpPr txBox="1"/>
          <p:nvPr/>
        </p:nvSpPr>
        <p:spPr>
          <a:xfrm>
            <a:off x="5695950" y="1940332"/>
            <a:ext cx="620649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Exécution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vaut:24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j vaut:20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k vaut:8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Process returned 0 (0x0)   execution time : 0.016 s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Press any key to continue.</a:t>
            </a:r>
          </a:p>
        </p:txBody>
      </p:sp>
    </p:spTree>
    <p:extLst>
      <p:ext uri="{BB962C8B-B14F-4D97-AF65-F5344CB8AC3E}">
        <p14:creationId xmlns:p14="http://schemas.microsoft.com/office/powerpoint/2010/main" val="160863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1935BCB-FC68-4421-90DE-D9101B769202}"/>
              </a:ext>
            </a:extLst>
          </p:cNvPr>
          <p:cNvSpPr txBox="1"/>
          <p:nvPr/>
        </p:nvSpPr>
        <p:spPr>
          <a:xfrm>
            <a:off x="0" y="323969"/>
            <a:ext cx="1148715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Les opérateurs relationnels (comparaisons usuelles)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EBE49B-6CE1-4B62-B891-A87037215ACA}"/>
              </a:ext>
            </a:extLst>
          </p:cNvPr>
          <p:cNvSpPr txBox="1"/>
          <p:nvPr/>
        </p:nvSpPr>
        <p:spPr>
          <a:xfrm>
            <a:off x="0" y="847189"/>
            <a:ext cx="1219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Les comparaissons usuelles s'effectuent selon la syntaxe (</a:t>
            </a:r>
            <a:r>
              <a:rPr lang="fr-FR" sz="26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symbole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6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), symbole désignant le test effectué :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95FFD303-CC7B-449C-9411-EACC3D441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96968"/>
              </p:ext>
            </p:extLst>
          </p:nvPr>
        </p:nvGraphicFramePr>
        <p:xfrm>
          <a:off x="0" y="1739741"/>
          <a:ext cx="5749290" cy="257327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71295">
                  <a:extLst>
                    <a:ext uri="{9D8B030D-6E8A-4147-A177-3AD203B41FA5}">
                      <a16:colId xmlns:a16="http://schemas.microsoft.com/office/drawing/2014/main" val="3910874013"/>
                    </a:ext>
                  </a:extLst>
                </a:gridCol>
                <a:gridCol w="4477995">
                  <a:extLst>
                    <a:ext uri="{9D8B030D-6E8A-4147-A177-3AD203B41FA5}">
                      <a16:colId xmlns:a16="http://schemas.microsoft.com/office/drawing/2014/main" val="849243754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>
                          <a:effectLst/>
                        </a:rPr>
                        <a:t>&lt; </a:t>
                      </a:r>
                      <a:endParaRPr lang="fr-F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Inférieur 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09388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 dirty="0">
                          <a:effectLst/>
                        </a:rPr>
                        <a:t>&gt;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Supérieur 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74263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>
                          <a:effectLst/>
                        </a:rPr>
                        <a:t>&lt;=</a:t>
                      </a:r>
                      <a:endParaRPr lang="fr-F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Inférieur ou égal 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831160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 dirty="0">
                          <a:effectLst/>
                        </a:rPr>
                        <a:t>&gt;=</a:t>
                      </a:r>
                      <a:endParaRPr lang="fr-FR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Supérieur ou égal 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142566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>
                          <a:effectLst/>
                        </a:rPr>
                        <a:t>= =</a:t>
                      </a:r>
                      <a:endParaRPr lang="fr-F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égal à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178633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b="1">
                          <a:effectLst/>
                        </a:rPr>
                        <a:t>!=</a:t>
                      </a:r>
                      <a:endParaRPr lang="fr-F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600" dirty="0">
                          <a:effectLst/>
                        </a:rPr>
                        <a:t>Différent de</a:t>
                      </a:r>
                      <a:endParaRPr lang="fr-F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790117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19FEF994-CE7E-430B-B721-030E46674F61}"/>
              </a:ext>
            </a:extLst>
          </p:cNvPr>
          <p:cNvSpPr txBox="1"/>
          <p:nvPr/>
        </p:nvSpPr>
        <p:spPr>
          <a:xfrm>
            <a:off x="0" y="4447853"/>
            <a:ext cx="121920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/>
              <a:t>Ils sont classés suivant  cet ordre de priorité :</a:t>
            </a:r>
          </a:p>
          <a:p>
            <a:r>
              <a:rPr lang="fr-FR" sz="2600" dirty="0"/>
              <a:t>&lt;  ,   &gt;  ,  &lt;=  , &gt;=     ( plus haute priorité )</a:t>
            </a:r>
          </a:p>
          <a:p>
            <a:r>
              <a:rPr lang="fr-FR" sz="2600" dirty="0"/>
              <a:t>== , et !=                ( moins prioritaire)</a:t>
            </a:r>
          </a:p>
          <a:p>
            <a:r>
              <a:rPr lang="fr-FR" sz="2600" dirty="0"/>
              <a:t>Les opérateurs relationnels sont moins prioritaires que les opérateurs arithmétiques.</a:t>
            </a:r>
          </a:p>
        </p:txBody>
      </p:sp>
    </p:spTree>
    <p:extLst>
      <p:ext uri="{BB962C8B-B14F-4D97-AF65-F5344CB8AC3E}">
        <p14:creationId xmlns:p14="http://schemas.microsoft.com/office/powerpoint/2010/main" val="1431889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EF12A12-8DBA-4A7A-BC38-0854329E84D2}"/>
              </a:ext>
            </a:extLst>
          </p:cNvPr>
          <p:cNvSpPr txBox="1"/>
          <p:nvPr/>
        </p:nvSpPr>
        <p:spPr>
          <a:xfrm>
            <a:off x="0" y="876717"/>
            <a:ext cx="878967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(a&gt;b==b&lt;c) 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(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a+c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&lt;b)est:"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&lt;&lt;(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(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&lt;c)est:"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&lt;&lt;(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3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C1AD717-63F4-4962-98D8-FB7570F1FF24}"/>
              </a:ext>
            </a:extLst>
          </p:cNvPr>
          <p:cNvSpPr txBox="1"/>
          <p:nvPr/>
        </p:nvSpPr>
        <p:spPr>
          <a:xfrm>
            <a:off x="1440180" y="1134219"/>
            <a:ext cx="8789670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/* Chargement de la </a:t>
            </a:r>
            <a:r>
              <a:rPr lang="fr-FR" sz="1300" kern="150" dirty="0" err="1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bibliothéque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fr-FR" sz="1300" kern="150" dirty="0" err="1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qui est une bibliothèque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d’affichage de messages à l’écran dans une console */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3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3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3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Choisir parmi différentes bibliothèques celles que l’on veut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r>
              <a:rPr lang="fr-FR" sz="13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3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3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3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3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/* C’est ici que commence vraiment le programme. Les programmes sont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essentiellement constitués de fonctions. Chaque fonction a un rôle et peut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appeler d’autres fonctions pour effectuer certaines actions.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Tous les programmes possèdent une fonction &lt;&lt; main &gt;&gt;. C’est donc la fonction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principale. Elle renvoie toujours un entier d’où la présence du &lt;&lt; </a:t>
            </a:r>
            <a:r>
              <a:rPr lang="fr-FR" sz="1300" kern="150" dirty="0" err="1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&gt;&gt;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devant le main. */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 </a:t>
            </a:r>
            <a:r>
              <a:rPr lang="fr-FR" sz="13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3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3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/* Première ligne composée de 3 éléments qui fait quelque chose de concret :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cout : affichage d’un message à l’écran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"Hello world!" : le message à afficher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fr-FR" sz="1300" kern="150" dirty="0" err="1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retour à la ligne dans la console. */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 </a:t>
            </a:r>
            <a:r>
              <a:rPr lang="fr-FR" sz="13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3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"Hello world!" 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3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 </a:t>
            </a: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/* Ce type d’instruction clôt généralement les fonctions. Ici, la fonction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 renvoie 0 pour indiquer que tout s’est bien passé (toute valeur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 </a:t>
            </a:r>
            <a:r>
              <a:rPr lang="fr-FR" sz="13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différente de 0 aurait indiqué un problème). */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3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 </a:t>
            </a:r>
            <a:r>
              <a:rPr lang="fr-FR" sz="13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3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3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3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  </a:t>
            </a:r>
            <a:r>
              <a:rPr lang="fr-FR" sz="13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3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E90AA89-1B07-4543-A348-7DBD45D6A5B7}"/>
              </a:ext>
            </a:extLst>
          </p:cNvPr>
          <p:cNvSpPr txBox="1"/>
          <p:nvPr/>
        </p:nvSpPr>
        <p:spPr>
          <a:xfrm>
            <a:off x="0" y="315724"/>
            <a:ext cx="617791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2600" b="1" kern="15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1:</a:t>
            </a:r>
            <a:endParaRPr lang="fr-FR" sz="26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02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4AB230F-A3F3-4969-AFB0-C1925EA050B0}"/>
              </a:ext>
            </a:extLst>
          </p:cNvPr>
          <p:cNvSpPr txBox="1"/>
          <p:nvPr/>
        </p:nvSpPr>
        <p:spPr>
          <a:xfrm>
            <a:off x="0" y="358259"/>
            <a:ext cx="617791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Opérateurs booléens (logiques):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BC8BEE0-01EC-4400-85B7-570CF2313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3037"/>
              </p:ext>
            </p:extLst>
          </p:nvPr>
        </p:nvGraphicFramePr>
        <p:xfrm>
          <a:off x="114300" y="1314978"/>
          <a:ext cx="9886950" cy="11339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366260">
                  <a:extLst>
                    <a:ext uri="{9D8B030D-6E8A-4147-A177-3AD203B41FA5}">
                      <a16:colId xmlns:a16="http://schemas.microsoft.com/office/drawing/2014/main" val="3910874013"/>
                    </a:ext>
                  </a:extLst>
                </a:gridCol>
                <a:gridCol w="5520690">
                  <a:extLst>
                    <a:ext uri="{9D8B030D-6E8A-4147-A177-3AD203B41FA5}">
                      <a16:colId xmlns:a16="http://schemas.microsoft.com/office/drawing/2014/main" val="849243754"/>
                    </a:ext>
                  </a:extLst>
                </a:gridCol>
              </a:tblGrid>
              <a:tr h="303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(condition1) </a:t>
                      </a:r>
                      <a:r>
                        <a:rPr lang="fr-FR" sz="2400" b="1" kern="1200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&amp;&amp;</a:t>
                      </a: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(condition2)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Le ET logique(AND) </a:t>
                      </a:r>
                      <a:endParaRPr lang="fr-F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093889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(condition1) </a:t>
                      </a:r>
                      <a:r>
                        <a:rPr lang="fr-CA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||</a:t>
                      </a:r>
                      <a:r>
                        <a:rPr lang="fr-CA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(condition2)</a:t>
                      </a:r>
                      <a:endParaRPr lang="fr-FR" sz="2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Le OU logique(OR) </a:t>
                      </a:r>
                      <a:endParaRPr lang="fr-FR" sz="2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7426308"/>
                  </a:ext>
                </a:extLst>
              </a:tr>
              <a:tr h="4024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!</a:t>
                      </a:r>
                      <a:r>
                        <a:rPr lang="fr-CA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(condition)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Le NON logique(NOT) </a:t>
                      </a:r>
                      <a:endParaRPr lang="fr-FR" sz="2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83116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617B03-58B1-481F-99B8-D0FD12D528C8}"/>
              </a:ext>
            </a:extLst>
          </p:cNvPr>
          <p:cNvSpPr txBox="1"/>
          <p:nvPr/>
        </p:nvSpPr>
        <p:spPr>
          <a:xfrm>
            <a:off x="2636520" y="2889826"/>
            <a:ext cx="955548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(a&gt;b &amp;&amp; b&lt;c) 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&amp;&amp;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(a&gt;b || b&lt;c) 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||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!(a&gt;b &amp;&amp; b&lt;c) 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&lt;&lt;!(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&amp;&amp;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"le </a:t>
            </a:r>
            <a:r>
              <a:rPr lang="fr-FR" sz="1800" kern="15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resultat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!(a&gt;b || b&lt;c) est:"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&lt;&lt;!(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||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8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95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8494B60-821B-40D8-89E2-4F47D882A839}"/>
              </a:ext>
            </a:extLst>
          </p:cNvPr>
          <p:cNvSpPr txBox="1"/>
          <p:nvPr/>
        </p:nvSpPr>
        <p:spPr>
          <a:xfrm>
            <a:off x="0" y="346829"/>
            <a:ext cx="668655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5. Opérateur binaire ou bit à bit :</a:t>
            </a:r>
            <a:endParaRPr lang="fr-FR" sz="26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1795D50-786C-4C85-BF7C-49C361C506BE}"/>
              </a:ext>
            </a:extLst>
          </p:cNvPr>
          <p:cNvSpPr txBox="1"/>
          <p:nvPr/>
        </p:nvSpPr>
        <p:spPr>
          <a:xfrm>
            <a:off x="0" y="754372"/>
            <a:ext cx="12192000" cy="523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opérations présentées dans cette section opèrent au niveau des bits : 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C400C7-B3BB-4131-A27C-797E6279C5E5}"/>
              </a:ext>
            </a:extLst>
          </p:cNvPr>
          <p:cNvSpPr txBox="1"/>
          <p:nvPr/>
        </p:nvSpPr>
        <p:spPr>
          <a:xfrm>
            <a:off x="0" y="1277657"/>
            <a:ext cx="12192000" cy="1949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décalages :</a:t>
            </a: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Les décalages permettent de décaler vers la droite ou vers la gauche toute la représentation en binaire d'une valeur d'un certain nombre de bits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valeur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&lt;&lt;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//Décale la </a:t>
            </a: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valeur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 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bits vers la gauche</a:t>
            </a: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//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 est un entier positif</a:t>
            </a:r>
          </a:p>
          <a:p>
            <a:pPr algn="just">
              <a:spcAft>
                <a:spcPts val="1000"/>
              </a:spcAft>
            </a:pP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valeur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&gt;&gt;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//Décale la </a:t>
            </a: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valeur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 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bits vers la droite</a:t>
            </a: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6E0040-68CF-4767-A995-E6BFCB6AB325}"/>
              </a:ext>
            </a:extLst>
          </p:cNvPr>
          <p:cNvSpPr txBox="1"/>
          <p:nvPr/>
        </p:nvSpPr>
        <p:spPr>
          <a:xfrm>
            <a:off x="2456021" y="3184838"/>
            <a:ext cx="846105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 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"b vaut : 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  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&lt;&lt;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 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"b vaut : 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71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F830996-304B-402C-8ACC-3B39EF5B5E0B}"/>
              </a:ext>
            </a:extLst>
          </p:cNvPr>
          <p:cNvSpPr txBox="1"/>
          <p:nvPr/>
        </p:nvSpPr>
        <p:spPr>
          <a:xfrm>
            <a:off x="0" y="324125"/>
            <a:ext cx="12047220" cy="1443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60"/>
              </a:spcBef>
            </a:pPr>
            <a:r>
              <a:rPr lang="fr-FR" sz="2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2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binaire :</a:t>
            </a:r>
            <a:r>
              <a:rPr lang="fr-FR" sz="2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exp1 </a:t>
            </a:r>
            <a:r>
              <a:rPr lang="fr-FR" sz="2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&amp;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exp2)</a:t>
            </a:r>
            <a:endParaRPr lang="fr-FR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fr-FR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résultat est obtenu en faisant un ET logique sur chaque bit de la représentation de exp1 avec le bit correspondant de la représentation de exp2.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D9E9DF9-D883-4FBF-836D-9B1A2A43D634}"/>
              </a:ext>
            </a:extLst>
          </p:cNvPr>
          <p:cNvSpPr txBox="1"/>
          <p:nvPr/>
        </p:nvSpPr>
        <p:spPr>
          <a:xfrm>
            <a:off x="2423160" y="1767662"/>
            <a:ext cx="70866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 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"c vaut "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       </a:t>
            </a:r>
            <a:r>
              <a:rPr lang="fr-FR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DB6147E-C637-4A02-A881-0B8802997AAD}"/>
              </a:ext>
            </a:extLst>
          </p:cNvPr>
          <p:cNvSpPr txBox="1"/>
          <p:nvPr/>
        </p:nvSpPr>
        <p:spPr>
          <a:xfrm>
            <a:off x="0" y="4458122"/>
            <a:ext cx="11932920" cy="1443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fr-FR" sz="2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binaire :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Syntaxe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exp1 </a:t>
            </a:r>
            <a:r>
              <a:rPr lang="fr-FR" sz="2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| 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exp2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50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F1B60DE-1A3F-43E3-A78F-1EF4CA559705}"/>
              </a:ext>
            </a:extLst>
          </p:cNvPr>
          <p:cNvSpPr txBox="1"/>
          <p:nvPr/>
        </p:nvSpPr>
        <p:spPr>
          <a:xfrm>
            <a:off x="0" y="360504"/>
            <a:ext cx="12192000" cy="983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 résultat est obtenu en faisant un OU logique sur chaque bit de la représentation de exp1 avec le bit correspondant de la représentation de exp2.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DBE9C8-4A40-4E2E-8A01-1C48DE571755}"/>
              </a:ext>
            </a:extLst>
          </p:cNvPr>
          <p:cNvSpPr txBox="1"/>
          <p:nvPr/>
        </p:nvSpPr>
        <p:spPr>
          <a:xfrm>
            <a:off x="2854643" y="1343915"/>
            <a:ext cx="621220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fr-FR" sz="1800" kern="15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"c vaut "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BE42B3-08BD-4C16-A631-B1557FDD6B7E}"/>
              </a:ext>
            </a:extLst>
          </p:cNvPr>
          <p:cNvSpPr txBox="1"/>
          <p:nvPr/>
        </p:nvSpPr>
        <p:spPr>
          <a:xfrm>
            <a:off x="1" y="4206237"/>
            <a:ext cx="12191999" cy="2152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60"/>
              </a:spcBef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OU exclusif </a:t>
            </a: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binaire :</a:t>
            </a:r>
            <a:r>
              <a:rPr lang="fr-FR" sz="2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exp1 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^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exp2</a:t>
            </a: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 résultat est obtenu est faisant un OU exclusif sur chaque bit de la représentation de exp1 avec le bit correspondant de la représentation de exp2. Le OU exclusif logique a pour résultat </a:t>
            </a:r>
            <a:r>
              <a:rPr lang="fr-FR" sz="2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 si les deux bits correspondant en entrée sont différents (pour 1-0 ou 0-1), et sinon 0 (pour 1 1 ou 0-0).</a:t>
            </a: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66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7F132AF-C4CB-42F9-91EF-2F3CFF6B76A1}"/>
              </a:ext>
            </a:extLst>
          </p:cNvPr>
          <p:cNvSpPr txBox="1"/>
          <p:nvPr/>
        </p:nvSpPr>
        <p:spPr>
          <a:xfrm>
            <a:off x="2837498" y="330460"/>
            <a:ext cx="61779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 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"c vaut "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2C3FB0-40C8-4316-8E11-5126C60ADF6E}"/>
              </a:ext>
            </a:extLst>
          </p:cNvPr>
          <p:cNvSpPr txBox="1"/>
          <p:nvPr/>
        </p:nvSpPr>
        <p:spPr>
          <a:xfrm>
            <a:off x="110490" y="3054282"/>
            <a:ext cx="12081510" cy="513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60"/>
              </a:spcBef>
            </a:pPr>
            <a:r>
              <a:rPr lang="fr-FR" sz="2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NON binaire :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~</a:t>
            </a:r>
            <a:r>
              <a:rPr lang="fr-FR" sz="26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exp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):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Faire le complément à 1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7CB2F24-941A-46A9-8BF7-6B1BF1D82473}"/>
              </a:ext>
            </a:extLst>
          </p:cNvPr>
          <p:cNvSpPr txBox="1"/>
          <p:nvPr/>
        </p:nvSpPr>
        <p:spPr>
          <a:xfrm>
            <a:off x="640080" y="3567499"/>
            <a:ext cx="619506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unsigned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unsigned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~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 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"c vaut "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 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D003030-AE5A-4C8B-B4DD-B1DDD7BA5DDE}"/>
              </a:ext>
            </a:extLst>
          </p:cNvPr>
          <p:cNvSpPr txBox="1"/>
          <p:nvPr/>
        </p:nvSpPr>
        <p:spPr>
          <a:xfrm>
            <a:off x="7223760" y="6013104"/>
            <a:ext cx="3113722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 vaut 4294967288</a:t>
            </a:r>
            <a:endPara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285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14D60C6-CBB5-40DC-853D-EA84D12F7AED}"/>
              </a:ext>
            </a:extLst>
          </p:cNvPr>
          <p:cNvSpPr txBox="1"/>
          <p:nvPr/>
        </p:nvSpPr>
        <p:spPr>
          <a:xfrm>
            <a:off x="91440" y="336153"/>
            <a:ext cx="12054840" cy="513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6. Les opérateurs d'incrémentation et de décrémentation:</a:t>
            </a:r>
            <a:endParaRPr lang="fr-FR" sz="26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60929D-1D28-4F2F-80DB-DB045442B456}"/>
              </a:ext>
            </a:extLst>
          </p:cNvPr>
          <p:cNvSpPr txBox="1"/>
          <p:nvPr/>
        </p:nvSpPr>
        <p:spPr>
          <a:xfrm>
            <a:off x="45720" y="859438"/>
            <a:ext cx="12146280" cy="5928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Ces opérateurs sont réservés aux entiers.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Deux opérations d'affectation courantes du type : i=i+1 (« incrémentation ») et j=j‐1 (« décrémentation ») peuvent être remplacées par l'emploi des opérateurs d'incrémentation et de décrémentation ++ et ‐‐. On écrira alors 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i++ incrémente la variable i de 1</a:t>
            </a:r>
            <a:b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j‐‐ décrémente la variable j de 1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Les opérateurs 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++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et 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‐‐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peuvent se placer avant ou après leur opérande, mais la valeur de l'expression obtenue (si elle est utilisée) n'est alors pas la même. Ainsi : </a:t>
            </a:r>
          </a:p>
          <a:p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i++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incrémente la variable i de 1 → l'expression vaut la valeur de i avant incrémentation.</a:t>
            </a:r>
          </a:p>
          <a:p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++i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incrémente la variable i de 1 → l'expression vaut la valeur de i après incrémentation. </a:t>
            </a:r>
            <a:b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51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1622DC7-FBC4-4A32-8078-DA79668F7AE7}"/>
              </a:ext>
            </a:extLst>
          </p:cNvPr>
          <p:cNvSpPr txBox="1"/>
          <p:nvPr/>
        </p:nvSpPr>
        <p:spPr>
          <a:xfrm>
            <a:off x="0" y="301199"/>
            <a:ext cx="111785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"i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//un opérateur de post-incrémentation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"j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&lt;&lt;++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//un opérateur de pré-incrémentation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"k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//un opérateur de post-décrémentation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"l vaut:"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&lt;&lt;--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fr-FR" sz="1800" kern="150" dirty="0">
                <a:solidFill>
                  <a:srgbClr val="9898D9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//un opérateur de pré-décrémentation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     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 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0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84A6771-4344-4677-9421-F0670A6224E5}"/>
              </a:ext>
            </a:extLst>
          </p:cNvPr>
          <p:cNvSpPr txBox="1"/>
          <p:nvPr/>
        </p:nvSpPr>
        <p:spPr>
          <a:xfrm>
            <a:off x="3843338" y="4271517"/>
            <a:ext cx="617791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vaut:5</a:t>
            </a:r>
          </a:p>
          <a:p>
            <a:r>
              <a:rPr lang="en-US" dirty="0"/>
              <a:t>j vaut:6</a:t>
            </a:r>
          </a:p>
          <a:p>
            <a:r>
              <a:rPr lang="en-US" dirty="0"/>
              <a:t>k vaut:10</a:t>
            </a:r>
          </a:p>
          <a:p>
            <a:r>
              <a:rPr lang="en-US" dirty="0"/>
              <a:t>l vaut:9</a:t>
            </a:r>
          </a:p>
          <a:p>
            <a:endParaRPr lang="en-US" dirty="0"/>
          </a:p>
          <a:p>
            <a:r>
              <a:rPr lang="en-US" dirty="0"/>
              <a:t>Process returned 0 (0x0)   execution time : 0.000 s</a:t>
            </a:r>
          </a:p>
          <a:p>
            <a:r>
              <a:rPr lang="en-US" dirty="0"/>
              <a:t>Press any key to continue.</a:t>
            </a:r>
          </a:p>
        </p:txBody>
      </p:sp>
    </p:spTree>
    <p:extLst>
      <p:ext uri="{BB962C8B-B14F-4D97-AF65-F5344CB8AC3E}">
        <p14:creationId xmlns:p14="http://schemas.microsoft.com/office/powerpoint/2010/main" val="3941440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0973B9C-51E2-4D54-8653-DE5747B1599F}"/>
              </a:ext>
            </a:extLst>
          </p:cNvPr>
          <p:cNvSpPr txBox="1"/>
          <p:nvPr/>
        </p:nvSpPr>
        <p:spPr>
          <a:xfrm>
            <a:off x="0" y="3342442"/>
            <a:ext cx="12192000" cy="2748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CA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 Les opérateurs d’affectation élargie:</a:t>
            </a:r>
            <a:endParaRPr lang="fr-FR" sz="26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D’une manière générale, C++ permet de condenser les affectations de la forme :	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Ceci concerne seulement les opérateurs arithmétiques.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Liste des opérateurs d’affectation élargie:</a:t>
            </a:r>
            <a:endParaRPr lang="fr-FR" sz="2600" dirty="0">
              <a:solidFill>
                <a:srgbClr val="0070C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+=,    -=,     *=,    /=,    %=     (concernant les opérateurs arithmétiques).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6E3832E-9535-4925-9593-498292E9FD65}"/>
              </a:ext>
            </a:extLst>
          </p:cNvPr>
          <p:cNvSpPr txBox="1"/>
          <p:nvPr/>
        </p:nvSpPr>
        <p:spPr>
          <a:xfrm>
            <a:off x="0" y="366999"/>
            <a:ext cx="12192000" cy="2866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Priorités relatives à ces opérateurs:</a:t>
            </a:r>
            <a:endParaRPr lang="fr-FR" sz="26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Ces opérateurs sont de plus haute priorité que les opérateurs arithmétiques.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Exemple: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kern="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</a:t>
            </a:r>
            <a:r>
              <a:rPr lang="fr-FR" sz="2600" kern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i, j, k 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kern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L’expression 3 * i++  * j--  + k++    équivaut à  3 * (i++)n* (j--) + ( k++).</a:t>
            </a:r>
          </a:p>
        </p:txBody>
      </p:sp>
    </p:spTree>
    <p:extLst>
      <p:ext uri="{BB962C8B-B14F-4D97-AF65-F5344CB8AC3E}">
        <p14:creationId xmlns:p14="http://schemas.microsoft.com/office/powerpoint/2010/main" val="2404736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0B81B41-B8A6-467A-89F8-09052101DA27}"/>
              </a:ext>
            </a:extLst>
          </p:cNvPr>
          <p:cNvSpPr txBox="1"/>
          <p:nvPr/>
        </p:nvSpPr>
        <p:spPr>
          <a:xfrm>
            <a:off x="0" y="403979"/>
            <a:ext cx="617791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+=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</a:t>
            </a:r>
            <a:r>
              <a:rPr lang="fr-FR" sz="2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x+y</a:t>
            </a:r>
            <a:endParaRPr lang="fr-FR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-=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x=x-y</a:t>
            </a:r>
          </a:p>
          <a:p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*=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x=x*y    </a:t>
            </a:r>
          </a:p>
          <a:p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x=x/y</a:t>
            </a:r>
          </a:p>
          <a:p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%=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</a:t>
            </a:r>
            <a:r>
              <a:rPr lang="fr-FR" sz="2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x%y</a:t>
            </a:r>
            <a:endParaRPr lang="fr-FR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&amp;=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</a:t>
            </a:r>
            <a:r>
              <a:rPr lang="fr-FR" sz="2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x&amp;y</a:t>
            </a:r>
            <a:endParaRPr lang="fr-FR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|=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</a:t>
            </a:r>
            <a:r>
              <a:rPr lang="fr-FR" sz="2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x|y</a:t>
            </a:r>
            <a:endParaRPr lang="fr-FR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</a:t>
            </a:r>
            <a:r>
              <a:rPr lang="fr-FR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^</a:t>
            </a:r>
            <a:r>
              <a:rPr lang="fr-FR" sz="22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lang="fr-FR" sz="2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 ⇔ x=</a:t>
            </a:r>
            <a:r>
              <a:rPr lang="fr-FR" sz="2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x^y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3600376-C613-4F6A-B144-9DC3433BF9DB}"/>
              </a:ext>
            </a:extLst>
          </p:cNvPr>
          <p:cNvSpPr txBox="1"/>
          <p:nvPr/>
        </p:nvSpPr>
        <p:spPr>
          <a:xfrm>
            <a:off x="-12332" y="3721099"/>
            <a:ext cx="619024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fr-FR" sz="1800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fr-FR" sz="1800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namespace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  <a:r>
              <a:rPr lang="fr-FR" sz="1800" b="1" kern="150" dirty="0" err="1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 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*= 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+=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 </a:t>
            </a:r>
            <a:r>
              <a:rPr lang="fr-FR" sz="1800" b="1" kern="150" dirty="0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kern="15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fr-FR" sz="1800" b="1" kern="150" dirty="0" err="1">
                <a:solidFill>
                  <a:srgbClr val="00A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fr-FR" sz="1800" kern="15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 </a:t>
            </a:r>
            <a:r>
              <a:rPr lang="fr-FR" sz="1800" b="1" kern="150" dirty="0">
                <a:solidFill>
                  <a:srgbClr val="0000A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fr-FR" sz="1800" kern="150" dirty="0">
                <a:solidFill>
                  <a:srgbClr val="F000F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800" kern="15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hangingPunct="0"/>
            <a:r>
              <a:rPr lang="fr-FR" kern="150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900" kern="15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953568-B41B-43CE-901A-819E7CE8FA8C}"/>
              </a:ext>
            </a:extLst>
          </p:cNvPr>
          <p:cNvSpPr txBox="1"/>
          <p:nvPr/>
        </p:nvSpPr>
        <p:spPr>
          <a:xfrm>
            <a:off x="7095624" y="4976336"/>
            <a:ext cx="485173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27</a:t>
            </a:r>
          </a:p>
          <a:p>
            <a:r>
              <a:rPr lang="en-US" dirty="0"/>
              <a:t>9</a:t>
            </a:r>
          </a:p>
          <a:p>
            <a:endParaRPr lang="en-US" dirty="0"/>
          </a:p>
          <a:p>
            <a:r>
              <a:rPr lang="en-US" dirty="0"/>
              <a:t>Process returned 0 (0x0)   execution time : 0.016 s</a:t>
            </a:r>
          </a:p>
          <a:p>
            <a:r>
              <a:rPr lang="en-US" dirty="0"/>
              <a:t>Press any key to continue.</a:t>
            </a:r>
          </a:p>
        </p:txBody>
      </p:sp>
    </p:spTree>
    <p:extLst>
      <p:ext uri="{BB962C8B-B14F-4D97-AF65-F5344CB8AC3E}">
        <p14:creationId xmlns:p14="http://schemas.microsoft.com/office/powerpoint/2010/main" val="299573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CB9EC2E-6C30-409F-BFED-3BB4C6FADB17}"/>
              </a:ext>
            </a:extLst>
          </p:cNvPr>
          <p:cNvSpPr txBox="1"/>
          <p:nvPr/>
        </p:nvSpPr>
        <p:spPr>
          <a:xfrm>
            <a:off x="0" y="305900"/>
            <a:ext cx="6177914" cy="545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Déclaration des variables :</a:t>
            </a:r>
            <a:endParaRPr lang="fr-FR" sz="2800" dirty="0">
              <a:solidFill>
                <a:srgbClr val="0070C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05D367D-4A70-4621-AF08-FF0E401B7E85}"/>
              </a:ext>
            </a:extLst>
          </p:cNvPr>
          <p:cNvSpPr txBox="1"/>
          <p:nvPr/>
        </p:nvSpPr>
        <p:spPr>
          <a:xfrm>
            <a:off x="0" y="1035125"/>
            <a:ext cx="12192000" cy="3198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Tout langage de programmation manipule des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variables. 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Une variable est un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identificateur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qui désigne un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type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d’information dans un programme.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Elle est située dans un endroit précis de la mémoire de la machine.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Elle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représente souvent une donnée élémentaire, c’est-à-dire une valeur numérique ou un caractère.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DE91D99-1612-4BE8-AB78-24C5C71D0270}"/>
              </a:ext>
            </a:extLst>
          </p:cNvPr>
          <p:cNvSpPr txBox="1"/>
          <p:nvPr/>
        </p:nvSpPr>
        <p:spPr>
          <a:xfrm>
            <a:off x="0" y="4417320"/>
            <a:ext cx="12024360" cy="1136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Une variable Possède :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 nom </a:t>
            </a:r>
            <a:r>
              <a:rPr lang="fr-FR" sz="26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Une variable apparait en programmation sous un </a:t>
            </a: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nom de variable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62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5FE289F-F6CC-4D81-947A-9CE17D9716A6}"/>
              </a:ext>
            </a:extLst>
          </p:cNvPr>
          <p:cNvSpPr txBox="1"/>
          <p:nvPr/>
        </p:nvSpPr>
        <p:spPr>
          <a:xfrm>
            <a:off x="0" y="780274"/>
            <a:ext cx="12192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En C++, il y a quelques règles qui régissent les différents noms autorisés ou interdits.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2BFB2BA-81B6-4C6F-88BC-C83F96890295}"/>
              </a:ext>
            </a:extLst>
          </p:cNvPr>
          <p:cNvSpPr txBox="1"/>
          <p:nvPr/>
        </p:nvSpPr>
        <p:spPr>
          <a:xfrm>
            <a:off x="0" y="1384133"/>
            <a:ext cx="12024360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Les noms de variables sont constitués de </a:t>
            </a:r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lettres (a…z , A…Z),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 de chiffres ou le</a:t>
            </a:r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 caractère_ (underscore ou blanc souligné)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minuscules ou les majuscules sont considérées comme différentes,</a:t>
            </a:r>
          </a:p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Le premier caractère doit être obligatoirement une lettre(Le caractère_ (underscore ou blanc souligné) est autorisé)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On ne peut pas utiliser d'accents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On ne peut pas utiliser d'espaces dans le nom</a:t>
            </a:r>
          </a:p>
          <a:p>
            <a:pPr algn="l"/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63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A030A95-E034-44B0-A02D-3EC4940B44D9}"/>
              </a:ext>
            </a:extLst>
          </p:cNvPr>
          <p:cNvSpPr txBox="1"/>
          <p:nvPr/>
        </p:nvSpPr>
        <p:spPr>
          <a:xfrm>
            <a:off x="0" y="1548619"/>
            <a:ext cx="12192000" cy="973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2"/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 type </a:t>
            </a:r>
            <a:r>
              <a:rPr lang="fr-FR" sz="26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Pour distinguer les uns des autres les divers contenus possibles, on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utilise différents types de variables (entiers, réels, chaine de caractères …).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FB067A-BD81-44BC-90E8-EEAC6FF1BE99}"/>
              </a:ext>
            </a:extLst>
          </p:cNvPr>
          <p:cNvSpPr txBox="1"/>
          <p:nvPr/>
        </p:nvSpPr>
        <p:spPr>
          <a:xfrm>
            <a:off x="0" y="330209"/>
            <a:ext cx="12191999" cy="1218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Il faut veiller à ne pas utiliser des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mots-clés</a:t>
            </a:r>
            <a:r>
              <a:rPr lang="fr-FR" sz="2600" b="1" i="0" u="none" strike="noStrike" baseline="0" dirty="0">
                <a:solidFill>
                  <a:srgbClr val="92A5A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mots réservés </a:t>
            </a:r>
            <a:r>
              <a:rPr lang="fr-FR" sz="2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 langage C++ ou des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séquences d’échappement </a:t>
            </a:r>
            <a:endParaRPr lang="fr-FR" sz="2600" b="0" i="0" u="none" strike="noStrike" baseline="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A8B3BC-67EA-4EE0-85CA-8EA06CE4BC40}"/>
              </a:ext>
            </a:extLst>
          </p:cNvPr>
          <p:cNvSpPr txBox="1"/>
          <p:nvPr/>
        </p:nvSpPr>
        <p:spPr>
          <a:xfrm>
            <a:off x="0" y="2521962"/>
            <a:ext cx="12191999" cy="523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Les types de données de base sont les suivant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BA4710D-B574-43FE-9656-D90CCECCFAC8}"/>
              </a:ext>
            </a:extLst>
          </p:cNvPr>
          <p:cNvSpPr txBox="1"/>
          <p:nvPr/>
        </p:nvSpPr>
        <p:spPr>
          <a:xfrm>
            <a:off x="66674" y="3185137"/>
            <a:ext cx="12058649" cy="3412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Les types de données de base sont les suivant :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valeur entière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char 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caractère simple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float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nombre réel en virgule flottante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764540" algn="l"/>
              </a:tabLst>
            </a:pP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double 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nombre réel en virgule flottante double précision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764540" algn="l"/>
              </a:tabLst>
            </a:pP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Long double:</a:t>
            </a:r>
            <a:endParaRPr lang="fr-FR" sz="2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764540" algn="l"/>
              </a:tabLst>
            </a:pPr>
            <a:r>
              <a:rPr lang="fr-FR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bool</a:t>
            </a:r>
            <a:r>
              <a:rPr lang="fr-FR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variable booléen (logique) prend deux valeurs (</a:t>
            </a:r>
            <a:r>
              <a:rPr lang="fr-FR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r>
              <a:rPr lang="fr-F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ou false).</a:t>
            </a:r>
            <a:endParaRPr lang="fr-F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3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AE8DB46-6D53-4F67-A2A4-CEAA29487BF2}"/>
              </a:ext>
            </a:extLst>
          </p:cNvPr>
          <p:cNvSpPr txBox="1"/>
          <p:nvPr/>
        </p:nvSpPr>
        <p:spPr>
          <a:xfrm>
            <a:off x="0" y="418216"/>
            <a:ext cx="1210437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Des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qualificateurs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(ou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spécificateurs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 comme </a:t>
            </a:r>
            <a:r>
              <a:rPr lang="fr-FR" sz="2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short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fr-FR" sz="2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signed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fr-FR" sz="2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unsigned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peuvent enrichir les types de données.</a:t>
            </a:r>
            <a:endParaRPr lang="fr-FR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28E95E9-B361-4312-8DD6-D32C6605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92256"/>
              </p:ext>
            </p:extLst>
          </p:nvPr>
        </p:nvGraphicFramePr>
        <p:xfrm>
          <a:off x="0" y="1310768"/>
          <a:ext cx="12104369" cy="5326380"/>
        </p:xfrm>
        <a:graphic>
          <a:graphicData uri="http://schemas.openxmlformats.org/drawingml/2006/table">
            <a:tbl>
              <a:tblPr firstRow="1" firstCol="1" bandRow="1"/>
              <a:tblGrid>
                <a:gridCol w="4240208">
                  <a:extLst>
                    <a:ext uri="{9D8B030D-6E8A-4147-A177-3AD203B41FA5}">
                      <a16:colId xmlns:a16="http://schemas.microsoft.com/office/drawing/2014/main" val="2892935207"/>
                    </a:ext>
                  </a:extLst>
                </a:gridCol>
                <a:gridCol w="3166688">
                  <a:extLst>
                    <a:ext uri="{9D8B030D-6E8A-4147-A177-3AD203B41FA5}">
                      <a16:colId xmlns:a16="http://schemas.microsoft.com/office/drawing/2014/main" val="3240111857"/>
                    </a:ext>
                  </a:extLst>
                </a:gridCol>
                <a:gridCol w="2793518">
                  <a:extLst>
                    <a:ext uri="{9D8B030D-6E8A-4147-A177-3AD203B41FA5}">
                      <a16:colId xmlns:a16="http://schemas.microsoft.com/office/drawing/2014/main" val="1243051209"/>
                    </a:ext>
                  </a:extLst>
                </a:gridCol>
                <a:gridCol w="1903955">
                  <a:extLst>
                    <a:ext uri="{9D8B030D-6E8A-4147-A177-3AD203B41FA5}">
                      <a16:colId xmlns:a16="http://schemas.microsoft.com/office/drawing/2014/main" val="1823234754"/>
                    </a:ext>
                  </a:extLst>
                </a:gridCol>
              </a:tblGrid>
              <a:tr h="3332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Plage couverte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 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Taille en octets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69407"/>
                  </a:ext>
                </a:extLst>
              </a:tr>
              <a:tr h="8138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Limite inférieure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Limite supérieure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376442"/>
                  </a:ext>
                </a:extLst>
              </a:tr>
              <a:tr h="4088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char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unsigned char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short int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unsigned short int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unsigned int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long int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unsigned long int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-128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-32768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-2 147 483 648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-2 147 483 648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32767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65535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2 147 483 647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4 294 967 295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2 147 483 647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4 294 967 295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810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57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 9">
            <a:extLst>
              <a:ext uri="{FF2B5EF4-FFF2-40B4-BE49-F238E27FC236}">
                <a16:creationId xmlns:a16="http://schemas.microsoft.com/office/drawing/2014/main" id="{3CDDF3CF-19D3-438C-9029-8CC1E70215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05315"/>
              </p:ext>
            </p:extLst>
          </p:nvPr>
        </p:nvGraphicFramePr>
        <p:xfrm>
          <a:off x="138074" y="358940"/>
          <a:ext cx="11959771" cy="453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" name="Document" r:id="rId3" imgW="5762038" imgH="2297875" progId="Word.Document.12">
                  <p:embed/>
                </p:oleObj>
              </mc:Choice>
              <mc:Fallback>
                <p:oleObj name="Document" r:id="rId3" imgW="5762038" imgH="22978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074" y="358940"/>
                        <a:ext cx="11959771" cy="453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8D21453E-77E9-4177-9E7E-0EC25E73E154}"/>
              </a:ext>
            </a:extLst>
          </p:cNvPr>
          <p:cNvSpPr txBox="1"/>
          <p:nvPr/>
        </p:nvSpPr>
        <p:spPr>
          <a:xfrm>
            <a:off x="58057" y="4952637"/>
            <a:ext cx="12075884" cy="101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L’opérateur </a:t>
            </a:r>
            <a:r>
              <a:rPr lang="fr-FR" sz="26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sizeof(x)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permet de déterminer l’occupation mémoire de la variable x.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type de la variable x doit être définie préalablement. </a:t>
            </a:r>
          </a:p>
        </p:txBody>
      </p:sp>
    </p:spTree>
    <p:extLst>
      <p:ext uri="{BB962C8B-B14F-4D97-AF65-F5344CB8AC3E}">
        <p14:creationId xmlns:p14="http://schemas.microsoft.com/office/powerpoint/2010/main" val="98748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5B4CA0F-6211-45D1-B306-E72C3DF677F7}"/>
              </a:ext>
            </a:extLst>
          </p:cNvPr>
          <p:cNvSpPr txBox="1"/>
          <p:nvPr/>
        </p:nvSpPr>
        <p:spPr>
          <a:xfrm>
            <a:off x="1" y="303328"/>
            <a:ext cx="12191999" cy="513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sz="26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Une valeur :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Une fois la variable définie, une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valeur 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lui est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assignée</a:t>
            </a:r>
            <a:r>
              <a:rPr lang="fr-FR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ou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affectée.</a:t>
            </a:r>
            <a:endParaRPr lang="fr-FR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3901A5-427A-4ECD-8599-BD7C407928FC}"/>
              </a:ext>
            </a:extLst>
          </p:cNvPr>
          <p:cNvSpPr txBox="1"/>
          <p:nvPr/>
        </p:nvSpPr>
        <p:spPr>
          <a:xfrm>
            <a:off x="1" y="1329762"/>
            <a:ext cx="1219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Déclaration d’une variable: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836DF8F-FEFF-4207-B199-EBBB1EA9D3D9}"/>
              </a:ext>
            </a:extLst>
          </p:cNvPr>
          <p:cNvSpPr txBox="1"/>
          <p:nvPr/>
        </p:nvSpPr>
        <p:spPr>
          <a:xfrm>
            <a:off x="-22858" y="1852982"/>
            <a:ext cx="12191998" cy="3018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600" b="0" i="0" u="none" strike="noStrike" baseline="0" dirty="0">
                <a:solidFill>
                  <a:srgbClr val="211D1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données sont stockées dans l’emplacement de mémoire appelé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variable</a:t>
            </a:r>
            <a:r>
              <a:rPr lang="fr-FR" sz="2600" b="0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fr-FR" sz="2600" b="0" i="0" u="none" strike="noStrike" baseline="0" dirty="0">
                <a:solidFill>
                  <a:srgbClr val="211D1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Cela signifie qu’un programmeur nomme un emplacement dans la mémoire et précise la quantité d’espace nécessaire pour stocker les données en définissant le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type</a:t>
            </a:r>
            <a:r>
              <a:rPr lang="fr-FR" sz="2600" b="0" i="0" u="none" strike="noStrike" baseline="0" dirty="0">
                <a:solidFill>
                  <a:srgbClr val="211D1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 ces données. Le nom de l’emplacement mémoire est reconnu comme un </a:t>
            </a:r>
            <a:r>
              <a:rPr lang="fr-FR" sz="2600" b="1" i="0" u="none" strike="noStrike" baseline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identificateur</a:t>
            </a:r>
            <a:r>
              <a:rPr lang="fr-FR" sz="2600" b="0" i="0" u="none" strike="noStrike" baseline="0" dirty="0">
                <a:solidFill>
                  <a:srgbClr val="211D1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Ce nom donne un accès convivial à l’emplacement mémoire.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BCD09AF-7C65-4B58-A12A-8D9C3308AF34}"/>
              </a:ext>
            </a:extLst>
          </p:cNvPr>
          <p:cNvSpPr txBox="1"/>
          <p:nvPr/>
        </p:nvSpPr>
        <p:spPr>
          <a:xfrm>
            <a:off x="0" y="4736097"/>
            <a:ext cx="12169140" cy="1818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Il nous faut indiquer à l'ordinateur </a:t>
            </a:r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 type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de la variable que nous voulons, </a:t>
            </a:r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son nom 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et enfin </a:t>
            </a:r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 valeur</a:t>
            </a:r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. Pour ce faire, c'est très simple : on indique les choses exactement dans l'ordre présenté à la figure suivante:</a:t>
            </a:r>
          </a:p>
        </p:txBody>
      </p:sp>
    </p:spTree>
    <p:extLst>
      <p:ext uri="{BB962C8B-B14F-4D97-AF65-F5344CB8AC3E}">
        <p14:creationId xmlns:p14="http://schemas.microsoft.com/office/powerpoint/2010/main" val="289030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3BCFB31-3971-436D-A868-E2EDE9E67D35}"/>
              </a:ext>
            </a:extLst>
          </p:cNvPr>
          <p:cNvSpPr txBox="1"/>
          <p:nvPr/>
        </p:nvSpPr>
        <p:spPr>
          <a:xfrm>
            <a:off x="0" y="308698"/>
            <a:ext cx="12192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TYPE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NOM1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VALEUR1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NOM2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VALEUR2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),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NOM3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VALEUR3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);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54A0ABF-19AC-4C13-ACBF-ED487EEA4CCE}"/>
              </a:ext>
            </a:extLst>
          </p:cNvPr>
          <p:cNvSpPr txBox="1"/>
          <p:nvPr/>
        </p:nvSpPr>
        <p:spPr>
          <a:xfrm>
            <a:off x="0" y="1211208"/>
            <a:ext cx="1184148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TYPE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NOM1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VALEUR1,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NOM2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VALEUR2,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NOM3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fr-FR" sz="2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VALEUR3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FE155D-1D55-4350-B601-1F0DB8DEB922}"/>
              </a:ext>
            </a:extLst>
          </p:cNvPr>
          <p:cNvSpPr txBox="1"/>
          <p:nvPr/>
        </p:nvSpPr>
        <p:spPr>
          <a:xfrm>
            <a:off x="28575" y="1651278"/>
            <a:ext cx="115214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Les deux versions sont strictement équivalentes.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4DD5A82-F13D-404A-BE17-61888B98DA5E}"/>
              </a:ext>
            </a:extLst>
          </p:cNvPr>
          <p:cNvSpPr txBox="1"/>
          <p:nvPr/>
        </p:nvSpPr>
        <p:spPr>
          <a:xfrm>
            <a:off x="14287" y="750703"/>
            <a:ext cx="1056132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On peut aussi utiliser la syntaxe suivante: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E80B71C-860E-494F-B696-2A218C3B0C33}"/>
              </a:ext>
            </a:extLst>
          </p:cNvPr>
          <p:cNvSpPr txBox="1"/>
          <p:nvPr/>
        </p:nvSpPr>
        <p:spPr>
          <a:xfrm>
            <a:off x="28575" y="2159930"/>
            <a:ext cx="764667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latin typeface="Cambria" panose="02040503050406030204" pitchFamily="18" charset="0"/>
                <a:ea typeface="Cambria" panose="02040503050406030204" pitchFamily="18" charset="0"/>
              </a:rPr>
              <a:t>On peut aussi utiliser les syntaxe suivantes:</a:t>
            </a:r>
            <a:endParaRPr lang="fr-FR" sz="2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3755D99-E2B7-4FC9-833C-3FD2A4527A2F}"/>
              </a:ext>
            </a:extLst>
          </p:cNvPr>
          <p:cNvSpPr txBox="1"/>
          <p:nvPr/>
        </p:nvSpPr>
        <p:spPr>
          <a:xfrm>
            <a:off x="14287" y="2583791"/>
            <a:ext cx="619506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TYPE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fr-FR" sz="2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NOM1</a:t>
            </a:r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 ;</a:t>
            </a:r>
          </a:p>
          <a:p>
            <a:r>
              <a:rPr lang="fr-FR" sz="2600" b="1" dirty="0">
                <a:latin typeface="Cambria" panose="02040503050406030204" pitchFamily="18" charset="0"/>
                <a:ea typeface="Cambria" panose="02040503050406030204" pitchFamily="18" charset="0"/>
              </a:rPr>
              <a:t>NOM1=VALEUR1;</a:t>
            </a:r>
            <a:endParaRPr lang="fr-FR" sz="26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C343035-5388-462F-8DDD-4AB3BD5F6B2A}"/>
              </a:ext>
            </a:extLst>
          </p:cNvPr>
          <p:cNvSpPr txBox="1"/>
          <p:nvPr/>
        </p:nvSpPr>
        <p:spPr>
          <a:xfrm>
            <a:off x="42862" y="3330232"/>
            <a:ext cx="105327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Exemple: </a:t>
            </a:r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Les deux versions sont strictement équivalentes.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BC1663E-F04E-4FA8-AF7F-66ABF21DE649}"/>
              </a:ext>
            </a:extLst>
          </p:cNvPr>
          <p:cNvSpPr txBox="1"/>
          <p:nvPr/>
        </p:nvSpPr>
        <p:spPr>
          <a:xfrm>
            <a:off x="28575" y="4190746"/>
            <a:ext cx="302323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#include &lt;iostream&gt;</a:t>
            </a:r>
          </a:p>
          <a:p>
            <a:r>
              <a:rPr lang="en-US" dirty="0"/>
              <a:t>using namespace std;</a:t>
            </a:r>
          </a:p>
          <a:p>
            <a:r>
              <a:rPr lang="en-US" dirty="0"/>
              <a:t>int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int </a:t>
            </a:r>
            <a:r>
              <a:rPr lang="en-US" dirty="0" err="1"/>
              <a:t>ageUtilisateur</a:t>
            </a:r>
            <a:r>
              <a:rPr lang="en-US" dirty="0"/>
              <a:t>(20);</a:t>
            </a:r>
          </a:p>
          <a:p>
            <a:r>
              <a:rPr lang="es-ES" dirty="0"/>
              <a:t>    </a:t>
            </a:r>
            <a:r>
              <a:rPr lang="es-ES" dirty="0" err="1"/>
              <a:t>float</a:t>
            </a:r>
            <a:r>
              <a:rPr lang="es-ES" dirty="0"/>
              <a:t> x(3.0), y=10.4;</a:t>
            </a:r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06659B6-488A-434E-95E8-EB0CB5B7DDE2}"/>
              </a:ext>
            </a:extLst>
          </p:cNvPr>
          <p:cNvSpPr txBox="1"/>
          <p:nvPr/>
        </p:nvSpPr>
        <p:spPr>
          <a:xfrm>
            <a:off x="3609975" y="4218920"/>
            <a:ext cx="302323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#include &lt;iostream&gt;</a:t>
            </a:r>
          </a:p>
          <a:p>
            <a:r>
              <a:rPr lang="en-US" dirty="0"/>
              <a:t>using namespace std;</a:t>
            </a:r>
          </a:p>
          <a:p>
            <a:r>
              <a:rPr lang="en-US" dirty="0"/>
              <a:t>int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int </a:t>
            </a:r>
            <a:r>
              <a:rPr lang="en-US" dirty="0" err="1"/>
              <a:t>ageUtilisateur</a:t>
            </a:r>
            <a:r>
              <a:rPr lang="en-US" dirty="0"/>
              <a:t>=20;</a:t>
            </a:r>
          </a:p>
          <a:p>
            <a:r>
              <a:rPr lang="es-ES" dirty="0"/>
              <a:t>    </a:t>
            </a:r>
            <a:r>
              <a:rPr lang="es-ES" dirty="0" err="1"/>
              <a:t>float</a:t>
            </a:r>
            <a:r>
              <a:rPr lang="es-ES" dirty="0"/>
              <a:t> x(3.0), y=10.4;</a:t>
            </a:r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6E6A1B6-6F25-46A3-B09A-0072EB5F980E}"/>
              </a:ext>
            </a:extLst>
          </p:cNvPr>
          <p:cNvSpPr txBox="1"/>
          <p:nvPr/>
        </p:nvSpPr>
        <p:spPr>
          <a:xfrm>
            <a:off x="7552372" y="3838884"/>
            <a:ext cx="302323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#include &lt;iostream&gt;</a:t>
            </a:r>
          </a:p>
          <a:p>
            <a:r>
              <a:rPr lang="en-US" dirty="0"/>
              <a:t>using namespace std;</a:t>
            </a:r>
          </a:p>
          <a:p>
            <a:r>
              <a:rPr lang="en-US" dirty="0"/>
              <a:t>int main()</a:t>
            </a:r>
          </a:p>
          <a:p>
            <a:r>
              <a:rPr lang="en-US" dirty="0"/>
              <a:t>{    int </a:t>
            </a:r>
            <a:r>
              <a:rPr lang="en-US" dirty="0" err="1"/>
              <a:t>ageUtilisateur</a:t>
            </a:r>
            <a:r>
              <a:rPr lang="en-US" dirty="0"/>
              <a:t>;</a:t>
            </a:r>
          </a:p>
          <a:p>
            <a:r>
              <a:rPr lang="en-US" dirty="0"/>
              <a:t>          </a:t>
            </a:r>
            <a:r>
              <a:rPr lang="en-US" dirty="0" err="1"/>
              <a:t>ageUtilisateur</a:t>
            </a:r>
            <a:r>
              <a:rPr lang="en-US" dirty="0"/>
              <a:t>=20;</a:t>
            </a:r>
          </a:p>
          <a:p>
            <a:r>
              <a:rPr lang="es-ES" dirty="0"/>
              <a:t>           </a:t>
            </a:r>
            <a:r>
              <a:rPr lang="es-ES" dirty="0" err="1"/>
              <a:t>float</a:t>
            </a:r>
            <a:r>
              <a:rPr lang="es-ES" dirty="0"/>
              <a:t> x, y;</a:t>
            </a:r>
          </a:p>
          <a:p>
            <a:r>
              <a:rPr lang="en-US" dirty="0"/>
              <a:t>X=3,0;</a:t>
            </a:r>
          </a:p>
          <a:p>
            <a:r>
              <a:rPr lang="en-US" dirty="0"/>
              <a:t>Y=10,4;</a:t>
            </a:r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4179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oryboard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7580</TotalTime>
  <Words>3576</Words>
  <Application>Microsoft Office PowerPoint</Application>
  <PresentationFormat>Grand écran</PresentationFormat>
  <Paragraphs>446</Paragraphs>
  <Slides>28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Courier New</vt:lpstr>
      <vt:lpstr>Times New Roman</vt:lpstr>
      <vt:lpstr>Wingdings</vt:lpstr>
      <vt:lpstr>Thème Office</vt:lpstr>
      <vt:lpstr>Storyboard Layouts</vt:lpstr>
      <vt:lpstr>Equation.DSMT4</vt:lpstr>
      <vt:lpstr>Document Microsoft Word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tayeb lantri</cp:lastModifiedBy>
  <cp:revision>94</cp:revision>
  <cp:lastPrinted>2021-02-26T13:30:03Z</cp:lastPrinted>
  <dcterms:created xsi:type="dcterms:W3CDTF">2020-12-15T17:30:38Z</dcterms:created>
  <dcterms:modified xsi:type="dcterms:W3CDTF">2021-02-26T18:40:37Z</dcterms:modified>
</cp:coreProperties>
</file>