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8" r:id="rId5"/>
    <p:sldId id="258" r:id="rId6"/>
    <p:sldId id="259" r:id="rId7"/>
    <p:sldId id="260" r:id="rId8"/>
    <p:sldId id="261" r:id="rId9"/>
    <p:sldId id="262" r:id="rId10"/>
    <p:sldId id="263" r:id="rId11"/>
    <p:sldId id="264" r:id="rId12"/>
    <p:sldId id="266" r:id="rId13"/>
    <p:sldId id="267"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90" d="100"/>
          <a:sy n="90" d="100"/>
        </p:scale>
        <p:origin x="57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67E076-7EB3-406E-8C42-A58276ACE4D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0A1D02C-CCF7-415A-9E2F-72D2800A7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819AB2B-4A1F-4E8F-B9A5-B9C28AB2BD91}"/>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5" name="Espace réservé du pied de page 4">
            <a:extLst>
              <a:ext uri="{FF2B5EF4-FFF2-40B4-BE49-F238E27FC236}">
                <a16:creationId xmlns:a16="http://schemas.microsoft.com/office/drawing/2014/main" id="{55E3C87A-5C14-419B-86E5-E1BAAE9D78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FCA8BE0-04E6-41DD-9000-B8D266BD035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89111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E2706B-ADD8-433C-9B12-E5040BF72DE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80E9438-F07F-474A-9D49-45FB220405B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C479A5-9774-417A-9681-AD056799A1CF}"/>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5" name="Espace réservé du pied de page 4">
            <a:extLst>
              <a:ext uri="{FF2B5EF4-FFF2-40B4-BE49-F238E27FC236}">
                <a16:creationId xmlns:a16="http://schemas.microsoft.com/office/drawing/2014/main" id="{FCA88997-5BEA-498E-99AC-0513D83209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2CDA48B-03FB-4568-BF21-3EEBB97671B7}"/>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48916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BF5960A-7FD1-48BB-9810-A50A36873D7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34A00CC-D40A-4501-B397-046DB11F95A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306D5A-9207-4D50-915F-853373BCBD28}"/>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5" name="Espace réservé du pied de page 4">
            <a:extLst>
              <a:ext uri="{FF2B5EF4-FFF2-40B4-BE49-F238E27FC236}">
                <a16:creationId xmlns:a16="http://schemas.microsoft.com/office/drawing/2014/main" id="{9FDCF74D-B014-4E73-B6D0-75CCE6D887A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35F0DB-17A9-4E4E-8E71-12B8E9122BB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412375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4469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NC++">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4287C4D-F723-4629-B98B-F691D25713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118" y="-77118"/>
            <a:ext cx="12349908" cy="7028760"/>
          </a:xfrm>
          <a:prstGeom prst="rect">
            <a:avLst/>
          </a:prstGeom>
        </p:spPr>
      </p:pic>
    </p:spTree>
    <p:extLst>
      <p:ext uri="{BB962C8B-B14F-4D97-AF65-F5344CB8AC3E}">
        <p14:creationId xmlns:p14="http://schemas.microsoft.com/office/powerpoint/2010/main" val="271194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68A0F9-537A-4070-8841-1560491BF0C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7356334-E414-43BB-BD05-7E7BFFB8D1F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683FF01-5822-4176-BFC1-07E67845061F}"/>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5" name="Espace réservé du pied de page 4">
            <a:extLst>
              <a:ext uri="{FF2B5EF4-FFF2-40B4-BE49-F238E27FC236}">
                <a16:creationId xmlns:a16="http://schemas.microsoft.com/office/drawing/2014/main" id="{4A187EC7-1458-4300-AC73-8249A4270E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7CAE28-309D-4F5C-B557-63DEC5FECC02}"/>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53730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66392-62E4-4F4E-BCAC-BE08B650B91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B0AECEF-E135-4C58-8460-5017135AA4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B09BB2A-22F7-441D-88F8-3A6C8921B8F4}"/>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5" name="Espace réservé du pied de page 4">
            <a:extLst>
              <a:ext uri="{FF2B5EF4-FFF2-40B4-BE49-F238E27FC236}">
                <a16:creationId xmlns:a16="http://schemas.microsoft.com/office/drawing/2014/main" id="{BDAF0DE9-1B89-4253-9264-99ED63E2C74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1CE745-B739-4D69-B0C2-E7C8F2C2D830}"/>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206334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386F9C-5EE1-4D50-AF2C-189DE85DD9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F3E43B-16BF-41A0-A364-1184CC442BA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F2A2F6F-705C-4B20-B0E4-A1CA5E41588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39EE7D8-D9E2-4355-A731-4E9EA80441BB}"/>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6" name="Espace réservé du pied de page 5">
            <a:extLst>
              <a:ext uri="{FF2B5EF4-FFF2-40B4-BE49-F238E27FC236}">
                <a16:creationId xmlns:a16="http://schemas.microsoft.com/office/drawing/2014/main" id="{D3AAAD8E-59A7-4D24-B8C4-6345333A931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DC05776-A5EF-4AA7-8485-07F5389CD0E7}"/>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34243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B7455-0913-426D-A3E1-AC888C1501F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3CF08FB-7B77-44FA-80C4-DF8A0F2831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E1D3672-3BFD-48DF-9303-6C293FB2AE6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7DC4F42-65F1-4B78-887C-1E19486FE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05084E8-2DD3-4065-9779-9EA6511C25F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C5E2FD5-4B58-40C7-93E4-6D5E5FB81D19}"/>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8" name="Espace réservé du pied de page 7">
            <a:extLst>
              <a:ext uri="{FF2B5EF4-FFF2-40B4-BE49-F238E27FC236}">
                <a16:creationId xmlns:a16="http://schemas.microsoft.com/office/drawing/2014/main" id="{915140C7-7C64-4F58-8EE7-978DA5BB262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0F78399-D53E-4416-BCB9-669EF1D55109}"/>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339075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096D63-71FF-45EB-9E2F-25CAE78234C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316C163-4D13-405F-9019-0993D59B497D}"/>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4" name="Espace réservé du pied de page 3">
            <a:extLst>
              <a:ext uri="{FF2B5EF4-FFF2-40B4-BE49-F238E27FC236}">
                <a16:creationId xmlns:a16="http://schemas.microsoft.com/office/drawing/2014/main" id="{5347EFCF-18FF-427C-8492-E50624A208F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A49BDB-0D18-48ED-B599-A33771F1F591}"/>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937522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87A59A5-DB55-4B70-98D9-F95B1D5C6C2D}"/>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3" name="Espace réservé du pied de page 2">
            <a:extLst>
              <a:ext uri="{FF2B5EF4-FFF2-40B4-BE49-F238E27FC236}">
                <a16:creationId xmlns:a16="http://schemas.microsoft.com/office/drawing/2014/main" id="{EBA7B86E-9284-4339-87CE-C9A5E10866F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5684DD3-76C4-40CB-8865-3522358B2B02}"/>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349136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D447CD-FE3A-421E-BCF6-61B6AAB482D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20E32A0-7302-4981-BCE9-BC21A24E3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257DE7-6C98-4613-9572-1E6CD3D81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362E429-1797-4000-B1AC-E3F58E7DB674}"/>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6" name="Espace réservé du pied de page 5">
            <a:extLst>
              <a:ext uri="{FF2B5EF4-FFF2-40B4-BE49-F238E27FC236}">
                <a16:creationId xmlns:a16="http://schemas.microsoft.com/office/drawing/2014/main" id="{AB6C7BE1-24AB-4000-9E83-FD05529492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E1A3A7E-4D75-41F9-BE37-D1F03D8C1AD6}"/>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29016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BEA2A-0E31-4859-880E-719FCA42CCD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4C7E06-8DEC-431B-95B3-03A3360EC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A23A47-51ED-414A-8215-64176B932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B5234D3-6D2C-4803-BED0-BA8C195B2FFD}"/>
              </a:ext>
            </a:extLst>
          </p:cNvPr>
          <p:cNvSpPr>
            <a:spLocks noGrp="1"/>
          </p:cNvSpPr>
          <p:nvPr>
            <p:ph type="dt" sz="half" idx="10"/>
          </p:nvPr>
        </p:nvSpPr>
        <p:spPr/>
        <p:txBody>
          <a:bodyPr/>
          <a:lstStyle/>
          <a:p>
            <a:fld id="{1A98E707-C7D6-4CC4-89FA-B987260D7598}" type="datetimeFigureOut">
              <a:rPr lang="fr-FR" smtClean="0"/>
              <a:t>07/03/2021</a:t>
            </a:fld>
            <a:endParaRPr lang="fr-FR"/>
          </a:p>
        </p:txBody>
      </p:sp>
      <p:sp>
        <p:nvSpPr>
          <p:cNvPr id="6" name="Espace réservé du pied de page 5">
            <a:extLst>
              <a:ext uri="{FF2B5EF4-FFF2-40B4-BE49-F238E27FC236}">
                <a16:creationId xmlns:a16="http://schemas.microsoft.com/office/drawing/2014/main" id="{726F12C9-E34F-4C59-B673-56416A4296A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843778-60FD-48A8-A27D-740EC75966A9}"/>
              </a:ext>
            </a:extLst>
          </p:cNvPr>
          <p:cNvSpPr>
            <a:spLocks noGrp="1"/>
          </p:cNvSpPr>
          <p:nvPr>
            <p:ph type="sldNum" sz="quarter" idx="12"/>
          </p:nvPr>
        </p:nvSpPr>
        <p:spPr/>
        <p:txBody>
          <a:bodyPr/>
          <a:lstStyle/>
          <a:p>
            <a:fld id="{AC009CC2-9050-4C2C-B263-A42F5A372C48}" type="slidenum">
              <a:rPr lang="fr-FR" smtClean="0"/>
              <a:t>‹N°›</a:t>
            </a:fld>
            <a:endParaRPr lang="fr-FR"/>
          </a:p>
        </p:txBody>
      </p:sp>
    </p:spTree>
    <p:extLst>
      <p:ext uri="{BB962C8B-B14F-4D97-AF65-F5344CB8AC3E}">
        <p14:creationId xmlns:p14="http://schemas.microsoft.com/office/powerpoint/2010/main" val="144946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2000">
              <a:schemeClr val="accent2">
                <a:lumMod val="5000"/>
                <a:lumOff val="95000"/>
                <a:alpha val="6000"/>
              </a:schemeClr>
            </a:gs>
            <a:gs pos="100000">
              <a:schemeClr val="accent2">
                <a:lumMod val="30000"/>
                <a:lumOff val="70000"/>
                <a:alpha val="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9882592-ADE6-4A5C-96E9-0C7811253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328F42E-B2B0-46C5-9959-2E084AA69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520A4B-1279-4D2E-8278-6FC4B9715F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8E707-C7D6-4CC4-89FA-B987260D7598}" type="datetimeFigureOut">
              <a:rPr lang="fr-FR" smtClean="0"/>
              <a:t>07/03/2021</a:t>
            </a:fld>
            <a:endParaRPr lang="fr-FR"/>
          </a:p>
        </p:txBody>
      </p:sp>
      <p:sp>
        <p:nvSpPr>
          <p:cNvPr id="5" name="Espace réservé du pied de page 4">
            <a:extLst>
              <a:ext uri="{FF2B5EF4-FFF2-40B4-BE49-F238E27FC236}">
                <a16:creationId xmlns:a16="http://schemas.microsoft.com/office/drawing/2014/main" id="{41670C67-FE6A-4087-B00C-66E32B362C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D37793C-31DE-49AF-954E-8575B2AA3B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09CC2-9050-4C2C-B263-A42F5A372C48}" type="slidenum">
              <a:rPr lang="fr-FR" smtClean="0"/>
              <a:t>‹N°›</a:t>
            </a:fld>
            <a:endParaRPr lang="fr-FR"/>
          </a:p>
        </p:txBody>
      </p:sp>
    </p:spTree>
    <p:extLst>
      <p:ext uri="{BB962C8B-B14F-4D97-AF65-F5344CB8AC3E}">
        <p14:creationId xmlns:p14="http://schemas.microsoft.com/office/powerpoint/2010/main" val="809060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2000">
              <a:schemeClr val="accent2">
                <a:lumMod val="5000"/>
                <a:lumOff val="95000"/>
                <a:alpha val="6000"/>
              </a:schemeClr>
            </a:gs>
            <a:gs pos="100000">
              <a:schemeClr val="accent2">
                <a:lumMod val="30000"/>
                <a:lumOff val="70000"/>
                <a:alpha val="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07320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94BD425-1505-45F8-8EF6-F15A4DABF001}"/>
              </a:ext>
            </a:extLst>
          </p:cNvPr>
          <p:cNvSpPr txBox="1"/>
          <p:nvPr/>
        </p:nvSpPr>
        <p:spPr>
          <a:xfrm>
            <a:off x="1024270" y="214054"/>
            <a:ext cx="10143460" cy="523220"/>
          </a:xfrm>
          <a:prstGeom prst="rect">
            <a:avLst/>
          </a:prstGeom>
          <a:noFill/>
        </p:spPr>
        <p:txBody>
          <a:bodyPr wrap="square">
            <a:spAutoFit/>
          </a:bodyPr>
          <a:lstStyle/>
          <a:p>
            <a:pPr algn="ctr"/>
            <a:r>
              <a:rPr lang="fr-FR" sz="2800" b="1" i="0" u="none" strike="noStrike" baseline="0" dirty="0">
                <a:solidFill>
                  <a:srgbClr val="0033CC"/>
                </a:solidFill>
                <a:latin typeface="Cambria" panose="02040503050406030204" pitchFamily="18" charset="0"/>
                <a:ea typeface="Cambria" panose="02040503050406030204" pitchFamily="18" charset="0"/>
              </a:rPr>
              <a:t>Chapitre 3. Structures conditionnelles et Boucles</a:t>
            </a:r>
            <a:endParaRPr lang="fr-FR" sz="2800" dirty="0">
              <a:solidFill>
                <a:srgbClr val="0033CC"/>
              </a:solidFill>
              <a:latin typeface="Cambria" panose="02040503050406030204" pitchFamily="18" charset="0"/>
              <a:ea typeface="Cambria" panose="02040503050406030204" pitchFamily="18" charset="0"/>
            </a:endParaRPr>
          </a:p>
        </p:txBody>
      </p:sp>
      <p:sp>
        <p:nvSpPr>
          <p:cNvPr id="5" name="ZoneTexte 4">
            <a:extLst>
              <a:ext uri="{FF2B5EF4-FFF2-40B4-BE49-F238E27FC236}">
                <a16:creationId xmlns:a16="http://schemas.microsoft.com/office/drawing/2014/main" id="{DDD4C666-8535-42EA-B345-8F95D6FA5EF4}"/>
              </a:ext>
            </a:extLst>
          </p:cNvPr>
          <p:cNvSpPr txBox="1"/>
          <p:nvPr/>
        </p:nvSpPr>
        <p:spPr>
          <a:xfrm>
            <a:off x="0" y="737274"/>
            <a:ext cx="6172200" cy="492443"/>
          </a:xfrm>
          <a:prstGeom prst="rect">
            <a:avLst/>
          </a:prstGeom>
          <a:noFill/>
        </p:spPr>
        <p:txBody>
          <a:bodyPr wrap="square">
            <a:spAutoFit/>
          </a:bodyPr>
          <a:lstStyle/>
          <a:p>
            <a:pPr algn="just"/>
            <a:r>
              <a:rPr lang="fr-FR" sz="2600" b="1" dirty="0">
                <a:solidFill>
                  <a:srgbClr val="0033CC"/>
                </a:solidFill>
                <a:effectLst/>
                <a:latin typeface="Cambria" panose="02040503050406030204" pitchFamily="18" charset="0"/>
                <a:ea typeface="Cambria" panose="02040503050406030204" pitchFamily="18" charset="0"/>
                <a:cs typeface="Times New Roman" panose="02020603050405020304" pitchFamily="18" charset="0"/>
              </a:rPr>
              <a:t>Introduction</a:t>
            </a:r>
            <a:r>
              <a:rPr lang="fr-FR" sz="2600" b="1" dirty="0">
                <a:effectLst/>
                <a:latin typeface="Cambria" panose="02040503050406030204" pitchFamily="18" charset="0"/>
                <a:ea typeface="Cambria" panose="02040503050406030204" pitchFamily="18" charset="0"/>
                <a:cs typeface="Times New Roman" panose="02020603050405020304" pitchFamily="18" charset="0"/>
              </a:rPr>
              <a:t> :</a:t>
            </a:r>
            <a:endParaRPr lang="fr-FR" sz="26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7" name="ZoneTexte 6">
            <a:extLst>
              <a:ext uri="{FF2B5EF4-FFF2-40B4-BE49-F238E27FC236}">
                <a16:creationId xmlns:a16="http://schemas.microsoft.com/office/drawing/2014/main" id="{E2C6629B-DB84-456D-B3E1-9C689007D5D7}"/>
              </a:ext>
            </a:extLst>
          </p:cNvPr>
          <p:cNvSpPr txBox="1"/>
          <p:nvPr/>
        </p:nvSpPr>
        <p:spPr>
          <a:xfrm>
            <a:off x="0" y="1260494"/>
            <a:ext cx="12192000" cy="4819396"/>
          </a:xfrm>
          <a:prstGeom prst="rect">
            <a:avLst/>
          </a:prstGeom>
          <a:noFill/>
        </p:spPr>
        <p:txBody>
          <a:bodyPr wrap="square">
            <a:spAutoFit/>
          </a:bodyPr>
          <a:lstStyle/>
          <a:p>
            <a:pPr lvl="0" algn="just">
              <a:lnSpc>
                <a:spcPct val="150000"/>
              </a:lnSpc>
              <a:spcAft>
                <a:spcPts val="800"/>
              </a:spcAft>
              <a:buSzPts val="1000"/>
              <a:tabLst>
                <a:tab pos="457200" algn="l"/>
              </a:tabLst>
            </a:pPr>
            <a:r>
              <a:rPr lang="fr-FR" sz="2600" dirty="0">
                <a:effectLst/>
                <a:latin typeface="Cambria" panose="02040503050406030204" pitchFamily="18" charset="0"/>
                <a:ea typeface="Cambria" panose="02040503050406030204" pitchFamily="18" charset="0"/>
                <a:cs typeface="Times New Roman" panose="02020603050405020304" pitchFamily="18" charset="0"/>
              </a:rPr>
              <a:t>Les ordinateurs, comme les humains, évaluent les conditions et utilisent les résultats des évaluations comme données d'entrée pour prendre une décision. Pour les humains, la décision implique généralement des plans d'action alternatifs, et il en va de même pour les ordinateurs. L'ordinateur a besoin de savoir quoi faire si une condition est vraie et que faire si une condition n'est pas vraie. Pour décider d'un plan d'action basé sur une condition que votre application évalue, vous utilisez des structures de contrôle. Ce nom cache en fait deux éléments que nous verrons dans ce chapitre :</a:t>
            </a:r>
          </a:p>
        </p:txBody>
      </p:sp>
    </p:spTree>
    <p:extLst>
      <p:ext uri="{BB962C8B-B14F-4D97-AF65-F5344CB8AC3E}">
        <p14:creationId xmlns:p14="http://schemas.microsoft.com/office/powerpoint/2010/main" val="253662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042097-9127-41E9-BEF7-E473AEBCC156}"/>
              </a:ext>
            </a:extLst>
          </p:cNvPr>
          <p:cNvSpPr>
            <a:spLocks noChangeArrowheads="1"/>
          </p:cNvSpPr>
          <p:nvPr/>
        </p:nvSpPr>
        <p:spPr bwMode="auto">
          <a:xfrm>
            <a:off x="95693" y="322622"/>
            <a:ext cx="301964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a:ln>
                  <a:noFill/>
                </a:ln>
                <a:solidFill>
                  <a:srgbClr val="0033CC"/>
                </a:solidFill>
                <a:effectLst/>
                <a:latin typeface="Cambria" panose="02040503050406030204" pitchFamily="18" charset="0"/>
                <a:ea typeface="Cambria" panose="02040503050406030204" pitchFamily="18" charset="0"/>
              </a:rPr>
              <a:t>c) La boucle: </a:t>
            </a: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for</a:t>
            </a:r>
            <a:endParaRPr kumimoji="0" lang="fr-FR" altLang="fr-FR" sz="2600" b="0" i="0" u="none" strike="noStrike" cap="none" normalizeH="0" baseline="0" dirty="0">
              <a:ln>
                <a:noFill/>
              </a:ln>
              <a:solidFill>
                <a:srgbClr val="C00000"/>
              </a:solidFill>
              <a:effectLst/>
              <a:latin typeface="Cambria" panose="02040503050406030204" pitchFamily="18" charset="0"/>
              <a:ea typeface="Cambria" panose="02040503050406030204" pitchFamily="18" charset="0"/>
            </a:endParaRPr>
          </a:p>
        </p:txBody>
      </p:sp>
      <p:sp>
        <p:nvSpPr>
          <p:cNvPr id="4" name="ZoneTexte 3">
            <a:extLst>
              <a:ext uri="{FF2B5EF4-FFF2-40B4-BE49-F238E27FC236}">
                <a16:creationId xmlns:a16="http://schemas.microsoft.com/office/drawing/2014/main" id="{FD57F63D-0CA3-495D-B070-68AAEF561E52}"/>
              </a:ext>
            </a:extLst>
          </p:cNvPr>
          <p:cNvSpPr txBox="1"/>
          <p:nvPr/>
        </p:nvSpPr>
        <p:spPr>
          <a:xfrm>
            <a:off x="0" y="815065"/>
            <a:ext cx="6985592" cy="1292662"/>
          </a:xfrm>
          <a:prstGeom prst="rect">
            <a:avLst/>
          </a:prstGeom>
          <a:noFill/>
        </p:spPr>
        <p:txBody>
          <a:bodyPr wrap="square">
            <a:spAutoFit/>
          </a:bodyPr>
          <a:lstStyle/>
          <a:p>
            <a:pPr algn="l"/>
            <a:r>
              <a:rPr lang="fr-FR" sz="2600" b="0" i="0" u="none" strike="noStrike" baseline="0" dirty="0">
                <a:latin typeface="Cambria" panose="02040503050406030204" pitchFamily="18" charset="0"/>
                <a:ea typeface="Cambria" panose="02040503050406030204" pitchFamily="18" charset="0"/>
              </a:rPr>
              <a:t>Voici sa syntaxe générale :</a:t>
            </a:r>
          </a:p>
          <a:p>
            <a:pPr algn="l"/>
            <a:r>
              <a:rPr lang="fr-FR" sz="2600" b="1" i="0" u="none" strike="noStrike" baseline="0" dirty="0">
                <a:solidFill>
                  <a:srgbClr val="C00000"/>
                </a:solidFill>
                <a:latin typeface="Cambria" panose="02040503050406030204" pitchFamily="18" charset="0"/>
                <a:ea typeface="Cambria" panose="02040503050406030204" pitchFamily="18" charset="0"/>
              </a:rPr>
              <a:t>for</a:t>
            </a:r>
            <a:r>
              <a:rPr lang="fr-FR" sz="2600" b="0" i="0" u="none" strike="noStrike" baseline="0" dirty="0">
                <a:latin typeface="Cambria" panose="02040503050406030204" pitchFamily="18" charset="0"/>
                <a:ea typeface="Cambria" panose="02040503050406030204" pitchFamily="18" charset="0"/>
              </a:rPr>
              <a:t> (</a:t>
            </a:r>
            <a:r>
              <a:rPr lang="fr-FR" sz="2600" b="1" i="0" u="none" strike="noStrike" baseline="0" dirty="0">
                <a:solidFill>
                  <a:srgbClr val="0033CC"/>
                </a:solidFill>
                <a:latin typeface="Cambria" panose="02040503050406030204" pitchFamily="18" charset="0"/>
                <a:ea typeface="Cambria" panose="02040503050406030204" pitchFamily="18" charset="0"/>
              </a:rPr>
              <a:t>expression1</a:t>
            </a:r>
            <a:r>
              <a:rPr lang="fr-FR" sz="2600" b="0" i="0" u="none" strike="noStrike" baseline="0" dirty="0">
                <a:latin typeface="Cambria" panose="02040503050406030204" pitchFamily="18" charset="0"/>
                <a:ea typeface="Cambria" panose="02040503050406030204" pitchFamily="18" charset="0"/>
              </a:rPr>
              <a:t>; </a:t>
            </a:r>
            <a:r>
              <a:rPr lang="fr-FR" sz="2600" b="1" i="0" u="none" strike="noStrike" baseline="0" dirty="0">
                <a:solidFill>
                  <a:srgbClr val="0033CC"/>
                </a:solidFill>
                <a:latin typeface="Cambria" panose="02040503050406030204" pitchFamily="18" charset="0"/>
                <a:ea typeface="Cambria" panose="02040503050406030204" pitchFamily="18" charset="0"/>
              </a:rPr>
              <a:t>expression2</a:t>
            </a:r>
            <a:r>
              <a:rPr lang="fr-FR" sz="2600" b="0" i="0" u="none" strike="noStrike" baseline="0" dirty="0">
                <a:latin typeface="Cambria" panose="02040503050406030204" pitchFamily="18" charset="0"/>
                <a:ea typeface="Cambria" panose="02040503050406030204" pitchFamily="18" charset="0"/>
              </a:rPr>
              <a:t>; </a:t>
            </a:r>
            <a:r>
              <a:rPr lang="fr-FR" sz="2600" b="1" i="0" u="none" strike="noStrike" baseline="0" dirty="0">
                <a:solidFill>
                  <a:srgbClr val="0033CC"/>
                </a:solidFill>
                <a:latin typeface="Cambria" panose="02040503050406030204" pitchFamily="18" charset="0"/>
                <a:ea typeface="Cambria" panose="02040503050406030204" pitchFamily="18" charset="0"/>
              </a:rPr>
              <a:t>expression3</a:t>
            </a:r>
            <a:r>
              <a:rPr lang="fr-FR" sz="2600" b="0" i="0" u="none" strike="noStrike" baseline="0" dirty="0">
                <a:latin typeface="Cambria" panose="02040503050406030204" pitchFamily="18" charset="0"/>
                <a:ea typeface="Cambria" panose="02040503050406030204" pitchFamily="18" charset="0"/>
              </a:rPr>
              <a:t>)</a:t>
            </a:r>
          </a:p>
          <a:p>
            <a:pPr algn="l"/>
            <a:r>
              <a:rPr lang="fr-FR" sz="2600" b="0" i="0" u="none" strike="noStrike" baseline="0" dirty="0">
                <a:latin typeface="Cambria" panose="02040503050406030204" pitchFamily="18" charset="0"/>
                <a:ea typeface="Cambria" panose="02040503050406030204" pitchFamily="18" charset="0"/>
              </a:rPr>
              <a:t>       </a:t>
            </a:r>
            <a:r>
              <a:rPr lang="fr-FR" sz="2600" b="1" i="0" u="none" strike="noStrike" baseline="0" dirty="0">
                <a:solidFill>
                  <a:srgbClr val="0033CC"/>
                </a:solidFill>
                <a:latin typeface="Cambria" panose="02040503050406030204" pitchFamily="18" charset="0"/>
                <a:ea typeface="Cambria" panose="02040503050406030204" pitchFamily="18" charset="0"/>
              </a:rPr>
              <a:t>expression4;</a:t>
            </a:r>
            <a:endParaRPr lang="fr-FR" sz="2600" b="1" dirty="0">
              <a:solidFill>
                <a:srgbClr val="0033CC"/>
              </a:solidFill>
              <a:latin typeface="Cambria" panose="02040503050406030204" pitchFamily="18" charset="0"/>
              <a:ea typeface="Cambria" panose="02040503050406030204" pitchFamily="18" charset="0"/>
            </a:endParaRPr>
          </a:p>
        </p:txBody>
      </p:sp>
      <p:sp>
        <p:nvSpPr>
          <p:cNvPr id="6" name="ZoneTexte 5">
            <a:extLst>
              <a:ext uri="{FF2B5EF4-FFF2-40B4-BE49-F238E27FC236}">
                <a16:creationId xmlns:a16="http://schemas.microsoft.com/office/drawing/2014/main" id="{54C2DB44-D609-4BAE-AFD7-8512B791DEEF}"/>
              </a:ext>
            </a:extLst>
          </p:cNvPr>
          <p:cNvSpPr txBox="1"/>
          <p:nvPr/>
        </p:nvSpPr>
        <p:spPr>
          <a:xfrm>
            <a:off x="47846" y="2107727"/>
            <a:ext cx="12096307" cy="3018903"/>
          </a:xfrm>
          <a:prstGeom prst="rect">
            <a:avLst/>
          </a:prstGeom>
          <a:noFill/>
        </p:spPr>
        <p:txBody>
          <a:bodyPr wrap="square">
            <a:spAutoFit/>
          </a:bodyPr>
          <a:lstStyle/>
          <a:p>
            <a:pPr algn="just">
              <a:lnSpc>
                <a:spcPct val="150000"/>
              </a:lnSpc>
            </a:pPr>
            <a:r>
              <a:rPr lang="fr-FR" sz="2600" b="0" u="none" strike="noStrike" baseline="0" dirty="0">
                <a:latin typeface="Cambria" panose="02040503050406030204" pitchFamily="18" charset="0"/>
                <a:ea typeface="Cambria" panose="02040503050406030204" pitchFamily="18" charset="0"/>
              </a:rPr>
              <a:t>Cette instruction est l’une des plus utilisée, le bloc qui la contient est composé d’une expression qui gère la valeur initiale d’un index d’initialisation </a:t>
            </a:r>
            <a:r>
              <a:rPr lang="fr-FR" sz="2600" b="1" u="none" strike="noStrike" baseline="0" dirty="0">
                <a:solidFill>
                  <a:srgbClr val="0033CC"/>
                </a:solidFill>
                <a:latin typeface="Cambria" panose="02040503050406030204" pitchFamily="18" charset="0"/>
                <a:ea typeface="Cambria" panose="02040503050406030204" pitchFamily="18" charset="0"/>
              </a:rPr>
              <a:t>(expression1), </a:t>
            </a:r>
            <a:r>
              <a:rPr lang="fr-FR" sz="2600" b="0" u="none" strike="noStrike" baseline="0" dirty="0">
                <a:latin typeface="Cambria" panose="02040503050406030204" pitchFamily="18" charset="0"/>
                <a:ea typeface="Cambria" panose="02040503050406030204" pitchFamily="18" charset="0"/>
              </a:rPr>
              <a:t>d’une expression conditionnelle qui teste l’index </a:t>
            </a:r>
            <a:r>
              <a:rPr lang="fr-FR" sz="2600" b="1" u="none" strike="noStrike" baseline="0" dirty="0">
                <a:solidFill>
                  <a:srgbClr val="0033CC"/>
                </a:solidFill>
                <a:latin typeface="Cambria" panose="02040503050406030204" pitchFamily="18" charset="0"/>
                <a:ea typeface="Cambria" panose="02040503050406030204" pitchFamily="18" charset="0"/>
              </a:rPr>
              <a:t>(expression2), </a:t>
            </a:r>
            <a:r>
              <a:rPr lang="fr-FR" sz="2600" b="0" u="none" strike="noStrike" baseline="0" dirty="0">
                <a:latin typeface="Cambria" panose="02040503050406030204" pitchFamily="18" charset="0"/>
                <a:ea typeface="Cambria" panose="02040503050406030204" pitchFamily="18" charset="0"/>
              </a:rPr>
              <a:t>d’une expression qui modifie l’index afin d’amener l’itération suivante </a:t>
            </a:r>
            <a:r>
              <a:rPr lang="fr-FR" sz="2600" b="1" u="none" strike="noStrike" baseline="0" dirty="0">
                <a:solidFill>
                  <a:srgbClr val="0033CC"/>
                </a:solidFill>
                <a:latin typeface="Cambria" panose="02040503050406030204" pitchFamily="18" charset="0"/>
                <a:ea typeface="Cambria" panose="02040503050406030204" pitchFamily="18" charset="0"/>
              </a:rPr>
              <a:t>(expression3) </a:t>
            </a:r>
            <a:r>
              <a:rPr lang="fr-FR" sz="2600" b="0" u="none" strike="noStrike" baseline="0" dirty="0">
                <a:latin typeface="Cambria" panose="02040503050406030204" pitchFamily="18" charset="0"/>
                <a:ea typeface="Cambria" panose="02040503050406030204" pitchFamily="18" charset="0"/>
              </a:rPr>
              <a:t>, et enfin des instructions qui constituent la séquence qui sera répétée </a:t>
            </a:r>
            <a:r>
              <a:rPr lang="fr-FR" sz="2600" b="1" u="none" strike="noStrike" baseline="0" dirty="0">
                <a:solidFill>
                  <a:srgbClr val="0033CC"/>
                </a:solidFill>
                <a:latin typeface="Cambria" panose="02040503050406030204" pitchFamily="18" charset="0"/>
                <a:ea typeface="Cambria" panose="02040503050406030204" pitchFamily="18" charset="0"/>
              </a:rPr>
              <a:t>(expression4).</a:t>
            </a:r>
            <a:endParaRPr lang="fr-FR" sz="2600" b="1" dirty="0">
              <a:solidFill>
                <a:srgbClr val="0033CC"/>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97462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2EEF21BB-F849-4E76-8876-9FF7AF428C7E}"/>
              </a:ext>
            </a:extLst>
          </p:cNvPr>
          <p:cNvSpPr txBox="1"/>
          <p:nvPr/>
        </p:nvSpPr>
        <p:spPr>
          <a:xfrm>
            <a:off x="0" y="1091570"/>
            <a:ext cx="6172200" cy="4247317"/>
          </a:xfrm>
          <a:prstGeom prst="rect">
            <a:avLst/>
          </a:prstGeom>
          <a:noFill/>
        </p:spPr>
        <p:txBody>
          <a:bodyPr wrap="square">
            <a:spAutoFit/>
          </a:bodyPr>
          <a:lstStyle/>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  </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8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3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facto</a:t>
            </a:r>
            <a:r>
              <a:rPr lang="fr-FR" sz="18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8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5  </a:t>
            </a: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facto</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"taper un entier positif"</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for</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800" kern="150" dirty="0" err="1">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facto</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facto</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facto</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12  </a:t>
            </a:r>
          </a:p>
          <a:p>
            <a:pPr hangingPunct="0"/>
            <a:r>
              <a:rPr lang="fr-FR" kern="150" dirty="0">
                <a:latin typeface="Courier New" panose="02070309020205020404" pitchFamily="49" charset="0"/>
                <a:ea typeface="Times New Roman" panose="02020603050405020304" pitchFamily="18" charset="0"/>
                <a:cs typeface="Times New Roman" panose="02020603050405020304" pitchFamily="18" charset="0"/>
              </a:rPr>
              <a:t>13</a:t>
            </a:r>
            <a:r>
              <a:rPr lang="fr-FR" b="1" kern="15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8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hangingPunct="0"/>
            <a:r>
              <a:rPr lang="fr-FR" kern="150" dirty="0">
                <a:latin typeface="Courier New" panose="02070309020205020404" pitchFamily="49" charset="0"/>
                <a:ea typeface="Times New Roman" panose="02020603050405020304" pitchFamily="18" charset="0"/>
                <a:cs typeface="Times New Roman" panose="02020603050405020304" pitchFamily="18" charset="0"/>
              </a:rPr>
              <a:t>14</a:t>
            </a:r>
            <a:r>
              <a:rPr lang="fr-FR" kern="15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endParaRPr lang="fr-FR" dirty="0"/>
          </a:p>
        </p:txBody>
      </p:sp>
      <p:sp>
        <p:nvSpPr>
          <p:cNvPr id="13" name="ZoneTexte 12">
            <a:extLst>
              <a:ext uri="{FF2B5EF4-FFF2-40B4-BE49-F238E27FC236}">
                <a16:creationId xmlns:a16="http://schemas.microsoft.com/office/drawing/2014/main" id="{CCF1F9F9-94BA-407A-B380-95BE292BA9B8}"/>
              </a:ext>
            </a:extLst>
          </p:cNvPr>
          <p:cNvSpPr txBox="1"/>
          <p:nvPr/>
        </p:nvSpPr>
        <p:spPr>
          <a:xfrm>
            <a:off x="-21265" y="371364"/>
            <a:ext cx="6214730"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Exemple: </a:t>
            </a:r>
            <a:r>
              <a:rPr lang="fr-FR" sz="2600" b="1" i="0" u="none" strike="noStrike" baseline="0" dirty="0">
                <a:latin typeface="Cambria" panose="02040503050406030204" pitchFamily="18" charset="0"/>
                <a:ea typeface="Cambria" panose="02040503050406030204" pitchFamily="18" charset="0"/>
              </a:rPr>
              <a:t>Factorielle Avec </a:t>
            </a:r>
            <a:r>
              <a:rPr lang="fr-FR" sz="2600" b="1" i="0" u="none" strike="noStrike" baseline="0" dirty="0">
                <a:solidFill>
                  <a:srgbClr val="C00000"/>
                </a:solidFill>
                <a:latin typeface="Cambria" panose="02040503050406030204" pitchFamily="18" charset="0"/>
                <a:ea typeface="Cambria" panose="02040503050406030204" pitchFamily="18" charset="0"/>
              </a:rPr>
              <a:t>for</a:t>
            </a:r>
            <a:r>
              <a:rPr lang="fr-FR" sz="2600" b="1" i="0" u="none" strike="noStrike" baseline="0" dirty="0">
                <a:latin typeface="Cambria" panose="02040503050406030204" pitchFamily="18" charset="0"/>
                <a:ea typeface="Cambria" panose="02040503050406030204" pitchFamily="18" charset="0"/>
              </a:rPr>
              <a:t> </a:t>
            </a:r>
            <a:endParaRPr lang="fr-FR" sz="2600" dirty="0"/>
          </a:p>
        </p:txBody>
      </p:sp>
    </p:spTree>
    <p:extLst>
      <p:ext uri="{BB962C8B-B14F-4D97-AF65-F5344CB8AC3E}">
        <p14:creationId xmlns:p14="http://schemas.microsoft.com/office/powerpoint/2010/main" val="29903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1903A38-2CD2-4F42-8D9A-7266500D8FDC}"/>
              </a:ext>
            </a:extLst>
          </p:cNvPr>
          <p:cNvSpPr txBox="1"/>
          <p:nvPr/>
        </p:nvSpPr>
        <p:spPr>
          <a:xfrm>
            <a:off x="0" y="855354"/>
            <a:ext cx="12192000" cy="1292662"/>
          </a:xfrm>
          <a:prstGeom prst="rect">
            <a:avLst/>
          </a:prstGeom>
          <a:noFill/>
        </p:spPr>
        <p:txBody>
          <a:bodyPr wrap="square">
            <a:spAutoFit/>
          </a:bodyPr>
          <a:lstStyle/>
          <a:p>
            <a:pPr algn="l"/>
            <a:r>
              <a:rPr lang="fr-FR" sz="2600" b="0" i="0" u="none" strike="noStrike" baseline="0" dirty="0">
                <a:latin typeface="Cambria" panose="02040503050406030204" pitchFamily="18" charset="0"/>
                <a:ea typeface="Cambria" panose="02040503050406030204" pitchFamily="18" charset="0"/>
              </a:rPr>
              <a:t>1. Écrivez un programme qui calcule la surface de tous les rectangles dont les dimensions : longueur et largeur, varient entre 1 et 5 m (suivant un pas de 1 m).</a:t>
            </a:r>
          </a:p>
          <a:p>
            <a:pPr algn="l"/>
            <a:r>
              <a:rPr lang="fr-FR" sz="2600" b="0" i="0" u="none" strike="noStrike" baseline="0" dirty="0">
                <a:latin typeface="Cambria" panose="02040503050406030204" pitchFamily="18" charset="0"/>
                <a:ea typeface="Cambria" panose="02040503050406030204" pitchFamily="18" charset="0"/>
              </a:rPr>
              <a:t>Le code utilisera deux </a:t>
            </a:r>
            <a:r>
              <a:rPr lang="fr-FR" sz="2600" b="0" i="1" u="none" strike="noStrike" baseline="0" dirty="0">
                <a:latin typeface="Cambria" panose="02040503050406030204" pitchFamily="18" charset="0"/>
                <a:ea typeface="Cambria" panose="02040503050406030204" pitchFamily="18" charset="0"/>
              </a:rPr>
              <a:t>boucles </a:t>
            </a:r>
            <a:r>
              <a:rPr lang="fr-FR" sz="2600" b="0" i="0" u="none" strike="noStrike" baseline="0" dirty="0">
                <a:latin typeface="Cambria" panose="02040503050406030204" pitchFamily="18" charset="0"/>
                <a:ea typeface="Cambria" panose="02040503050406030204" pitchFamily="18" charset="0"/>
              </a:rPr>
              <a:t>imbriquées et affichera l’ensemble des résultats.</a:t>
            </a:r>
            <a:endParaRPr lang="fr-FR" sz="2600" dirty="0">
              <a:latin typeface="Cambria" panose="02040503050406030204" pitchFamily="18" charset="0"/>
              <a:ea typeface="Cambria" panose="02040503050406030204" pitchFamily="18" charset="0"/>
            </a:endParaRPr>
          </a:p>
        </p:txBody>
      </p:sp>
      <p:sp>
        <p:nvSpPr>
          <p:cNvPr id="5" name="ZoneTexte 4">
            <a:extLst>
              <a:ext uri="{FF2B5EF4-FFF2-40B4-BE49-F238E27FC236}">
                <a16:creationId xmlns:a16="http://schemas.microsoft.com/office/drawing/2014/main" id="{B6A29098-FA5E-4320-881E-892AC1ECD948}"/>
              </a:ext>
            </a:extLst>
          </p:cNvPr>
          <p:cNvSpPr txBox="1"/>
          <p:nvPr/>
        </p:nvSpPr>
        <p:spPr>
          <a:xfrm>
            <a:off x="0" y="362911"/>
            <a:ext cx="6188148"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EXERCICES</a:t>
            </a:r>
            <a:endParaRPr lang="fr-FR" sz="2600" dirty="0">
              <a:solidFill>
                <a:srgbClr val="0033CC"/>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9927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921B2BC-ADF6-40D9-A9AA-DC81BF6C8FB9}"/>
              </a:ext>
            </a:extLst>
          </p:cNvPr>
          <p:cNvSpPr txBox="1"/>
          <p:nvPr/>
        </p:nvSpPr>
        <p:spPr>
          <a:xfrm>
            <a:off x="0" y="325921"/>
            <a:ext cx="12192000" cy="892552"/>
          </a:xfrm>
          <a:prstGeom prst="rect">
            <a:avLst/>
          </a:prstGeom>
          <a:noFill/>
        </p:spPr>
        <p:txBody>
          <a:bodyPr wrap="square">
            <a:spAutoFit/>
          </a:bodyPr>
          <a:lstStyle/>
          <a:p>
            <a:pPr algn="just">
              <a:spcAft>
                <a:spcPts val="800"/>
              </a:spcAft>
              <a:buSzPts val="1000"/>
              <a:tabLst>
                <a:tab pos="457200" algn="l"/>
              </a:tabLst>
            </a:pPr>
            <a:r>
              <a:rPr lang="fr-FR" sz="2600" b="1" dirty="0">
                <a:solidFill>
                  <a:srgbClr val="0033CC"/>
                </a:solidFill>
                <a:latin typeface="Cambria" panose="02040503050406030204" pitchFamily="18" charset="0"/>
                <a:ea typeface="Cambria" panose="02040503050406030204" pitchFamily="18" charset="0"/>
                <a:cs typeface="Times New Roman" panose="02020603050405020304" pitchFamily="18" charset="0"/>
              </a:rPr>
              <a:t>1. </a:t>
            </a:r>
            <a:r>
              <a:rPr lang="fr-FR" sz="2600" b="1" dirty="0">
                <a:solidFill>
                  <a:srgbClr val="0033CC"/>
                </a:solidFill>
                <a:latin typeface="Cambria" panose="02040503050406030204" pitchFamily="18" charset="0"/>
                <a:ea typeface="Cambria" panose="02040503050406030204" pitchFamily="18" charset="0"/>
              </a:rPr>
              <a:t>Structures conditionnelles</a:t>
            </a:r>
            <a:r>
              <a:rPr lang="fr-FR" sz="2600" b="1" dirty="0">
                <a:solidFill>
                  <a:srgbClr val="0033CC"/>
                </a:solidFill>
                <a:effectLst/>
                <a:latin typeface="Cambria" panose="02040503050406030204" pitchFamily="18" charset="0"/>
                <a:ea typeface="Cambria" panose="02040503050406030204" pitchFamily="18" charset="0"/>
                <a:cs typeface="Times New Roman" panose="02020603050405020304" pitchFamily="18" charset="0"/>
              </a:rPr>
              <a:t>: </a:t>
            </a:r>
            <a:r>
              <a:rPr lang="fr-FR" sz="2600" dirty="0">
                <a:effectLst/>
                <a:latin typeface="Cambria" panose="02040503050406030204" pitchFamily="18" charset="0"/>
                <a:ea typeface="Cambria" panose="02040503050406030204" pitchFamily="18" charset="0"/>
                <a:cs typeface="Times New Roman" panose="02020603050405020304" pitchFamily="18" charset="0"/>
              </a:rPr>
              <a:t>elles permettent d'écrire dans le programme des règles comme « Si ceci arrive, alors fais cela » ;</a:t>
            </a:r>
          </a:p>
        </p:txBody>
      </p:sp>
      <p:sp>
        <p:nvSpPr>
          <p:cNvPr id="8" name="ZoneTexte 7">
            <a:extLst>
              <a:ext uri="{FF2B5EF4-FFF2-40B4-BE49-F238E27FC236}">
                <a16:creationId xmlns:a16="http://schemas.microsoft.com/office/drawing/2014/main" id="{6E486E52-ED76-4CC0-9F2E-E9F41AA146BB}"/>
              </a:ext>
            </a:extLst>
          </p:cNvPr>
          <p:cNvSpPr txBox="1"/>
          <p:nvPr/>
        </p:nvSpPr>
        <p:spPr>
          <a:xfrm>
            <a:off x="0" y="1304152"/>
            <a:ext cx="12192000" cy="892552"/>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Les structures conditionnelles servent à effectuer des vérifications avant d'exécuter du code spécifique à la condition.</a:t>
            </a:r>
          </a:p>
        </p:txBody>
      </p:sp>
      <p:sp>
        <p:nvSpPr>
          <p:cNvPr id="12" name="ZoneTexte 11">
            <a:extLst>
              <a:ext uri="{FF2B5EF4-FFF2-40B4-BE49-F238E27FC236}">
                <a16:creationId xmlns:a16="http://schemas.microsoft.com/office/drawing/2014/main" id="{4B34C346-C6B3-4232-8253-9CA6CD14A73E}"/>
              </a:ext>
            </a:extLst>
          </p:cNvPr>
          <p:cNvSpPr txBox="1"/>
          <p:nvPr/>
        </p:nvSpPr>
        <p:spPr>
          <a:xfrm>
            <a:off x="0" y="2196704"/>
            <a:ext cx="6204098" cy="492443"/>
          </a:xfrm>
          <a:prstGeom prst="rect">
            <a:avLst/>
          </a:prstGeom>
          <a:noFill/>
        </p:spPr>
        <p:txBody>
          <a:bodyPr wrap="square">
            <a:spAutoFit/>
          </a:bodyPr>
          <a:lstStyle/>
          <a:p>
            <a:r>
              <a:rPr lang="fr-FR" sz="2600" b="1" dirty="0">
                <a:solidFill>
                  <a:srgbClr val="0033CC"/>
                </a:solidFill>
                <a:latin typeface="Cambria" panose="02040503050406030204" pitchFamily="18" charset="0"/>
                <a:ea typeface="Cambria" panose="02040503050406030204" pitchFamily="18" charset="0"/>
              </a:rPr>
              <a:t>a) La structure</a:t>
            </a:r>
            <a:r>
              <a:rPr lang="fr-FR" sz="2600" b="1" dirty="0">
                <a:solidFill>
                  <a:srgbClr val="C00000"/>
                </a:solidFill>
                <a:latin typeface="Cambria" panose="02040503050406030204" pitchFamily="18" charset="0"/>
                <a:ea typeface="Cambria" panose="02040503050406030204" pitchFamily="18" charset="0"/>
              </a:rPr>
              <a:t>: if, else</a:t>
            </a:r>
          </a:p>
        </p:txBody>
      </p:sp>
      <p:sp>
        <p:nvSpPr>
          <p:cNvPr id="14" name="ZoneTexte 13">
            <a:extLst>
              <a:ext uri="{FF2B5EF4-FFF2-40B4-BE49-F238E27FC236}">
                <a16:creationId xmlns:a16="http://schemas.microsoft.com/office/drawing/2014/main" id="{83304E38-A1D4-4D88-BD90-FDF07651D5EA}"/>
              </a:ext>
            </a:extLst>
          </p:cNvPr>
          <p:cNvSpPr txBox="1"/>
          <p:nvPr/>
        </p:nvSpPr>
        <p:spPr>
          <a:xfrm>
            <a:off x="0" y="2689147"/>
            <a:ext cx="12192000" cy="892552"/>
          </a:xfrm>
          <a:prstGeom prst="rect">
            <a:avLst/>
          </a:prstGeom>
          <a:noFill/>
        </p:spPr>
        <p:txBody>
          <a:bodyPr wrap="square">
            <a:spAutoFit/>
          </a:bodyPr>
          <a:lstStyle/>
          <a:p>
            <a:r>
              <a:rPr lang="fr-FR" sz="2600" dirty="0">
                <a:latin typeface="Cambria" panose="02040503050406030204" pitchFamily="18" charset="0"/>
                <a:ea typeface="Cambria" panose="02040503050406030204" pitchFamily="18" charset="0"/>
              </a:rPr>
              <a:t>Il faut se représenter l'instruction "</a:t>
            </a:r>
            <a:r>
              <a:rPr lang="fr-FR" sz="2600" b="1" dirty="0">
                <a:latin typeface="Cambria" panose="02040503050406030204" pitchFamily="18" charset="0"/>
                <a:ea typeface="Cambria" panose="02040503050406030204" pitchFamily="18" charset="0"/>
              </a:rPr>
              <a:t>if</a:t>
            </a:r>
            <a:r>
              <a:rPr lang="fr-FR" sz="2600" dirty="0">
                <a:latin typeface="Cambria" panose="02040503050406030204" pitchFamily="18" charset="0"/>
                <a:ea typeface="Cambria" panose="02040503050406030204" pitchFamily="18" charset="0"/>
              </a:rPr>
              <a:t>" comme un test logique binaire : "si cela est vrai, alors je fais ceci, sinon, je fais cela."</a:t>
            </a:r>
          </a:p>
        </p:txBody>
      </p:sp>
      <p:sp>
        <p:nvSpPr>
          <p:cNvPr id="15" name="Rectangle 2">
            <a:extLst>
              <a:ext uri="{FF2B5EF4-FFF2-40B4-BE49-F238E27FC236}">
                <a16:creationId xmlns:a16="http://schemas.microsoft.com/office/drawing/2014/main" id="{A227B157-E52C-4BCD-8C69-B0C0BA26331C}"/>
              </a:ext>
            </a:extLst>
          </p:cNvPr>
          <p:cNvSpPr>
            <a:spLocks noChangeArrowheads="1"/>
          </p:cNvSpPr>
          <p:nvPr/>
        </p:nvSpPr>
        <p:spPr bwMode="auto">
          <a:xfrm>
            <a:off x="0" y="3581699"/>
            <a:ext cx="4432239"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if</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a:t>
            </a:r>
            <a:r>
              <a:rPr kumimoji="0" lang="fr-FR" altLang="fr-FR" sz="2600" b="1" i="0" u="none" strike="noStrike" cap="none" normalizeH="0" baseline="0" dirty="0">
                <a:ln>
                  <a:noFill/>
                </a:ln>
                <a:solidFill>
                  <a:srgbClr val="0033CC"/>
                </a:solidFill>
                <a:effectLst/>
                <a:latin typeface="Cambria" panose="02040503050406030204" pitchFamily="18" charset="0"/>
                <a:ea typeface="Cambria" panose="02040503050406030204" pitchFamily="18" charset="0"/>
              </a:rPr>
              <a:t>Conditions</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err="1">
                <a:ln>
                  <a:noFill/>
                </a:ln>
                <a:solidFill>
                  <a:srgbClr val="0033CC"/>
                </a:solidFill>
                <a:effectLst/>
                <a:latin typeface="Cambria" panose="02040503050406030204" pitchFamily="18" charset="0"/>
                <a:ea typeface="Cambria" panose="02040503050406030204" pitchFamily="18" charset="0"/>
              </a:rPr>
              <a:t>ActionsSiConditionsVrai</a:t>
            </a:r>
            <a:endParaRPr kumimoji="0" lang="fr-FR" altLang="fr-FR" sz="2600" b="1" i="0" u="none" strike="noStrike" cap="none" normalizeH="0" baseline="0" dirty="0">
              <a:ln>
                <a:noFill/>
              </a:ln>
              <a:solidFill>
                <a:srgbClr val="0033CC"/>
              </a:solidFill>
              <a:effectLst/>
              <a:latin typeface="Cambria" panose="02040503050406030204" pitchFamily="18" charset="0"/>
              <a:ea typeface="Cambria" panose="020405030504060302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 </a:t>
            </a:r>
            <a:r>
              <a:rPr kumimoji="0" lang="fr-FR" altLang="fr-FR" sz="2600" b="1"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else</a:t>
            </a:r>
            <a:r>
              <a:rPr kumimoji="0" lang="fr-FR" altLang="fr-FR" sz="2600" b="0" i="0" u="none" strike="noStrike" cap="none" normalizeH="0" baseline="0" dirty="0">
                <a:ln>
                  <a:noFill/>
                </a:ln>
                <a:solidFill>
                  <a:srgbClr val="C00000"/>
                </a:solidFill>
                <a:effectLst/>
                <a:latin typeface="Cambria" panose="02040503050406030204" pitchFamily="18" charset="0"/>
                <a:ea typeface="Cambria" panose="02040503050406030204" pitchFamily="18" charset="0"/>
              </a:rPr>
              <a:t> </a:t>
            </a: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err="1">
                <a:ln>
                  <a:noFill/>
                </a:ln>
                <a:solidFill>
                  <a:srgbClr val="0033CC"/>
                </a:solidFill>
                <a:effectLst/>
                <a:latin typeface="Cambria" panose="02040503050406030204" pitchFamily="18" charset="0"/>
                <a:ea typeface="Cambria" panose="02040503050406030204" pitchFamily="18" charset="0"/>
              </a:rPr>
              <a:t>ActionsSiConditionsFausses</a:t>
            </a:r>
            <a:endParaRPr kumimoji="0" lang="fr-FR" altLang="fr-FR" sz="2600" b="1" i="0" u="none" strike="noStrike" cap="none" normalizeH="0" baseline="0" dirty="0">
              <a:ln>
                <a:noFill/>
              </a:ln>
              <a:solidFill>
                <a:srgbClr val="0033CC"/>
              </a:solidFill>
              <a:effectLst/>
              <a:latin typeface="Cambria" panose="02040503050406030204" pitchFamily="18" charset="0"/>
              <a:ea typeface="Cambria" panose="020405030504060302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mbria" panose="02040503050406030204" pitchFamily="18" charset="0"/>
                <a:ea typeface="Cambria" panose="02040503050406030204" pitchFamily="18" charset="0"/>
              </a:rPr>
              <a:t> } </a:t>
            </a:r>
          </a:p>
        </p:txBody>
      </p:sp>
    </p:spTree>
    <p:extLst>
      <p:ext uri="{BB962C8B-B14F-4D97-AF65-F5344CB8AC3E}">
        <p14:creationId xmlns:p14="http://schemas.microsoft.com/office/powerpoint/2010/main" val="3653689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FEFF3F3-F1FB-4A23-88FE-91CACBBA186F}"/>
              </a:ext>
            </a:extLst>
          </p:cNvPr>
          <p:cNvSpPr txBox="1"/>
          <p:nvPr/>
        </p:nvSpPr>
        <p:spPr>
          <a:xfrm>
            <a:off x="0" y="383899"/>
            <a:ext cx="12192000" cy="492443"/>
          </a:xfrm>
          <a:prstGeom prst="rect">
            <a:avLst/>
          </a:prstGeom>
          <a:noFill/>
        </p:spPr>
        <p:txBody>
          <a:bodyPr wrap="square">
            <a:spAutoFit/>
          </a:bodyPr>
          <a:lstStyle/>
          <a:p>
            <a:r>
              <a:rPr lang="fr-FR" sz="2600" b="0" i="0" u="none" strike="noStrike" baseline="0" dirty="0">
                <a:latin typeface="Cambria" panose="02040503050406030204" pitchFamily="18" charset="0"/>
                <a:ea typeface="Cambria" panose="02040503050406030204" pitchFamily="18" charset="0"/>
              </a:rPr>
              <a:t>On peut aussi écrire des versions plus complexes avec de multiples conditions :</a:t>
            </a:r>
            <a:endParaRPr lang="fr-FR" sz="2600" dirty="0">
              <a:latin typeface="Cambria" panose="02040503050406030204" pitchFamily="18" charset="0"/>
              <a:ea typeface="Cambria" panose="02040503050406030204" pitchFamily="18" charset="0"/>
            </a:endParaRPr>
          </a:p>
        </p:txBody>
      </p:sp>
      <p:sp>
        <p:nvSpPr>
          <p:cNvPr id="5" name="ZoneTexte 4">
            <a:extLst>
              <a:ext uri="{FF2B5EF4-FFF2-40B4-BE49-F238E27FC236}">
                <a16:creationId xmlns:a16="http://schemas.microsoft.com/office/drawing/2014/main" id="{654CA234-58BB-46CD-937A-9BD6A8C31984}"/>
              </a:ext>
            </a:extLst>
          </p:cNvPr>
          <p:cNvSpPr txBox="1"/>
          <p:nvPr/>
        </p:nvSpPr>
        <p:spPr>
          <a:xfrm>
            <a:off x="0" y="1069200"/>
            <a:ext cx="6188148" cy="5293757"/>
          </a:xfrm>
          <a:prstGeom prst="rect">
            <a:avLst/>
          </a:prstGeom>
          <a:noFill/>
        </p:spPr>
        <p:txBody>
          <a:bodyPr wrap="square">
            <a:spAutoFit/>
          </a:bodyPr>
          <a:lstStyle/>
          <a:p>
            <a:pPr algn="l"/>
            <a:r>
              <a:rPr lang="fr-FR" sz="2600" b="1" i="0" u="none" strike="noStrike" baseline="0" dirty="0">
                <a:solidFill>
                  <a:srgbClr val="C00000"/>
                </a:solidFill>
                <a:latin typeface="Cambria" panose="02040503050406030204" pitchFamily="18" charset="0"/>
                <a:ea typeface="Cambria" panose="02040503050406030204" pitchFamily="18" charset="0"/>
              </a:rPr>
              <a:t>if </a:t>
            </a:r>
            <a:r>
              <a:rPr lang="fr-FR" sz="2600" b="1" i="0" u="none" strike="noStrike" baseline="0" dirty="0">
                <a:latin typeface="Cambria" panose="02040503050406030204" pitchFamily="18" charset="0"/>
                <a:ea typeface="Cambria" panose="02040503050406030204" pitchFamily="18" charset="0"/>
              </a:rPr>
              <a:t>(condition1){</a:t>
            </a:r>
          </a:p>
          <a:p>
            <a:pPr algn="l"/>
            <a:r>
              <a:rPr lang="fr-FR" sz="2600" b="0" i="0" u="none" strike="noStrike" baseline="0" dirty="0">
                <a:solidFill>
                  <a:srgbClr val="0033CC"/>
                </a:solidFill>
                <a:latin typeface="Cambria" panose="02040503050406030204" pitchFamily="18" charset="0"/>
                <a:ea typeface="Cambria" panose="02040503050406030204" pitchFamily="18" charset="0"/>
              </a:rPr>
              <a:t> instruction1 ;</a:t>
            </a:r>
          </a:p>
          <a:p>
            <a:pPr algn="l"/>
            <a:r>
              <a:rPr lang="fr-FR" sz="2600" b="0" i="0" u="none" strike="noStrike" baseline="0" dirty="0">
                <a:latin typeface="Cambria" panose="02040503050406030204" pitchFamily="18" charset="0"/>
                <a:ea typeface="Cambria" panose="02040503050406030204" pitchFamily="18" charset="0"/>
              </a:rPr>
              <a:t>}</a:t>
            </a:r>
          </a:p>
          <a:p>
            <a:pPr algn="l"/>
            <a:r>
              <a:rPr lang="fr-FR" sz="2600" b="1" i="0" u="none" strike="noStrike" baseline="0" dirty="0">
                <a:solidFill>
                  <a:srgbClr val="C00000"/>
                </a:solidFill>
                <a:latin typeface="Cambria" panose="02040503050406030204" pitchFamily="18" charset="0"/>
                <a:ea typeface="Cambria" panose="02040503050406030204" pitchFamily="18" charset="0"/>
              </a:rPr>
              <a:t>else if </a:t>
            </a:r>
            <a:r>
              <a:rPr lang="fr-FR" sz="2600" b="1" i="0" u="none" strike="noStrike" baseline="0" dirty="0">
                <a:latin typeface="Cambria" panose="02040503050406030204" pitchFamily="18" charset="0"/>
                <a:ea typeface="Cambria" panose="02040503050406030204" pitchFamily="18" charset="0"/>
              </a:rPr>
              <a:t>(condition2) </a:t>
            </a:r>
            <a:r>
              <a:rPr lang="fr-FR" sz="2600" b="0" i="0" u="none" strike="noStrike" baseline="0" dirty="0">
                <a:latin typeface="Cambria" panose="02040503050406030204" pitchFamily="18" charset="0"/>
                <a:ea typeface="Cambria" panose="02040503050406030204" pitchFamily="18" charset="0"/>
              </a:rPr>
              <a:t>{ </a:t>
            </a:r>
          </a:p>
          <a:p>
            <a:pPr algn="l"/>
            <a:r>
              <a:rPr lang="fr-FR" sz="2600" b="0" i="0" u="none" strike="noStrike" baseline="0" dirty="0">
                <a:solidFill>
                  <a:srgbClr val="0033CC"/>
                </a:solidFill>
                <a:latin typeface="Cambria" panose="02040503050406030204" pitchFamily="18" charset="0"/>
                <a:ea typeface="Cambria" panose="02040503050406030204" pitchFamily="18" charset="0"/>
              </a:rPr>
              <a:t>instruction2 ;</a:t>
            </a:r>
          </a:p>
          <a:p>
            <a:pPr algn="l"/>
            <a:r>
              <a:rPr lang="fr-FR" sz="2600" b="0" i="0" u="none" strike="noStrike" baseline="0" dirty="0">
                <a:latin typeface="Cambria" panose="02040503050406030204" pitchFamily="18" charset="0"/>
                <a:ea typeface="Cambria" panose="02040503050406030204" pitchFamily="18" charset="0"/>
              </a:rPr>
              <a:t>}</a:t>
            </a:r>
          </a:p>
          <a:p>
            <a:pPr algn="l"/>
            <a:r>
              <a:rPr lang="fr-FR" sz="2600" b="1" i="0" u="none" strike="noStrike" baseline="0" dirty="0">
                <a:solidFill>
                  <a:srgbClr val="C00000"/>
                </a:solidFill>
                <a:latin typeface="Cambria" panose="02040503050406030204" pitchFamily="18" charset="0"/>
                <a:ea typeface="Cambria" panose="02040503050406030204" pitchFamily="18" charset="0"/>
              </a:rPr>
              <a:t>else if </a:t>
            </a:r>
            <a:r>
              <a:rPr lang="fr-FR" sz="2600" b="1" i="0" u="none" strike="noStrike" baseline="0" dirty="0">
                <a:latin typeface="Cambria" panose="02040503050406030204" pitchFamily="18" charset="0"/>
                <a:ea typeface="Cambria" panose="02040503050406030204" pitchFamily="18" charset="0"/>
              </a:rPr>
              <a:t>(condition3){ </a:t>
            </a:r>
          </a:p>
          <a:p>
            <a:pPr algn="l"/>
            <a:r>
              <a:rPr lang="fr-FR" sz="2600" b="0" i="0" u="none" strike="noStrike" baseline="0" dirty="0">
                <a:solidFill>
                  <a:srgbClr val="0033CC"/>
                </a:solidFill>
                <a:latin typeface="Cambria" panose="02040503050406030204" pitchFamily="18" charset="0"/>
                <a:ea typeface="Cambria" panose="02040503050406030204" pitchFamily="18" charset="0"/>
              </a:rPr>
              <a:t>instruction3;</a:t>
            </a:r>
          </a:p>
          <a:p>
            <a:pPr algn="l"/>
            <a:r>
              <a:rPr lang="fr-FR" sz="2600" b="0" i="0" u="none" strike="noStrike" baseline="0" dirty="0">
                <a:latin typeface="Cambria" panose="02040503050406030204" pitchFamily="18" charset="0"/>
                <a:ea typeface="Cambria" panose="02040503050406030204" pitchFamily="18" charset="0"/>
              </a:rPr>
              <a:t>}</a:t>
            </a:r>
          </a:p>
          <a:p>
            <a:pPr algn="l"/>
            <a:r>
              <a:rPr lang="fr-FR" sz="2600" b="1" i="0" u="none" strike="noStrike" baseline="0" dirty="0">
                <a:solidFill>
                  <a:srgbClr val="C00000"/>
                </a:solidFill>
                <a:latin typeface="Cambria" panose="02040503050406030204" pitchFamily="18" charset="0"/>
                <a:ea typeface="Cambria" panose="02040503050406030204" pitchFamily="18" charset="0"/>
              </a:rPr>
              <a:t>else</a:t>
            </a:r>
            <a:r>
              <a:rPr lang="fr-FR" sz="2600" b="0" i="0" u="none" strike="noStrike" baseline="0" dirty="0">
                <a:latin typeface="Cambria" panose="02040503050406030204" pitchFamily="18" charset="0"/>
                <a:ea typeface="Cambria" panose="02040503050406030204" pitchFamily="18" charset="0"/>
              </a:rPr>
              <a:t> </a:t>
            </a:r>
          </a:p>
          <a:p>
            <a:pPr algn="l"/>
            <a:r>
              <a:rPr lang="fr-FR" sz="2600" b="0" i="0" u="none" strike="noStrike" baseline="0" dirty="0">
                <a:latin typeface="Cambria" panose="02040503050406030204" pitchFamily="18" charset="0"/>
                <a:ea typeface="Cambria" panose="02040503050406030204" pitchFamily="18" charset="0"/>
              </a:rPr>
              <a:t>{ </a:t>
            </a:r>
          </a:p>
          <a:p>
            <a:pPr algn="l"/>
            <a:r>
              <a:rPr lang="fr-FR" sz="2600" b="0" i="0" u="none" strike="noStrike" baseline="0" dirty="0" err="1">
                <a:solidFill>
                  <a:srgbClr val="0033CC"/>
                </a:solidFill>
                <a:latin typeface="Cambria" panose="02040503050406030204" pitchFamily="18" charset="0"/>
                <a:ea typeface="Cambria" panose="02040503050406030204" pitchFamily="18" charset="0"/>
              </a:rPr>
              <a:t>instruction_par_defaut</a:t>
            </a:r>
            <a:r>
              <a:rPr lang="fr-FR" sz="2600" b="0" i="0" u="none" strike="noStrike" baseline="0" dirty="0">
                <a:solidFill>
                  <a:srgbClr val="0033CC"/>
                </a:solidFill>
                <a:latin typeface="Cambria" panose="02040503050406030204" pitchFamily="18" charset="0"/>
                <a:ea typeface="Cambria" panose="02040503050406030204" pitchFamily="18" charset="0"/>
              </a:rPr>
              <a:t>;</a:t>
            </a:r>
          </a:p>
          <a:p>
            <a:pPr algn="l"/>
            <a:r>
              <a:rPr lang="fr-FR" sz="2600" b="0" i="0" u="none" strike="noStrike" baseline="0" dirty="0">
                <a:latin typeface="Cambria" panose="02040503050406030204" pitchFamily="18" charset="0"/>
                <a:ea typeface="Cambria" panose="02040503050406030204" pitchFamily="18" charset="0"/>
              </a:rPr>
              <a:t>}</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6531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E119FD8-F346-43E9-A92D-F7327E9674E9}"/>
              </a:ext>
            </a:extLst>
          </p:cNvPr>
          <p:cNvSpPr txBox="1"/>
          <p:nvPr/>
        </p:nvSpPr>
        <p:spPr>
          <a:xfrm>
            <a:off x="10637" y="885984"/>
            <a:ext cx="8612368" cy="3385542"/>
          </a:xfrm>
          <a:prstGeom prst="rect">
            <a:avLst/>
          </a:prstGeom>
          <a:noFill/>
        </p:spPr>
        <p:txBody>
          <a:bodyPr wrap="square">
            <a:spAutoFit/>
          </a:bodyPr>
          <a:lstStyle/>
          <a:p>
            <a:pPr algn="just"/>
            <a:r>
              <a:rPr lang="fr-FR" sz="2800" b="0" i="0" u="none" strike="noStrike" baseline="0" dirty="0">
                <a:solidFill>
                  <a:srgbClr val="000000"/>
                </a:solidFill>
                <a:latin typeface="Cambria" panose="02040503050406030204" pitchFamily="18" charset="0"/>
                <a:ea typeface="Cambria" panose="02040503050406030204" pitchFamily="18" charset="0"/>
              </a:rPr>
              <a:t>L’instruction </a:t>
            </a:r>
            <a:r>
              <a:rPr lang="fr-FR" sz="2800" b="1" i="0" u="none" strike="noStrike" baseline="0" dirty="0">
                <a:solidFill>
                  <a:srgbClr val="C00000"/>
                </a:solidFill>
                <a:latin typeface="Cambria" panose="02040503050406030204" pitchFamily="18" charset="0"/>
                <a:ea typeface="Cambria" panose="02040503050406030204" pitchFamily="18" charset="0"/>
              </a:rPr>
              <a:t>switch</a:t>
            </a:r>
            <a:r>
              <a:rPr lang="fr-FR" sz="2800" b="1" i="0" u="none" strike="noStrike" baseline="0" dirty="0">
                <a:solidFill>
                  <a:srgbClr val="92A5AE"/>
                </a:solidFill>
                <a:latin typeface="Cambria" panose="02040503050406030204" pitchFamily="18" charset="0"/>
                <a:ea typeface="Cambria" panose="02040503050406030204" pitchFamily="18" charset="0"/>
              </a:rPr>
              <a:t> </a:t>
            </a:r>
            <a:r>
              <a:rPr lang="fr-FR" sz="2800" b="0" i="0" u="none" strike="noStrike" baseline="0" dirty="0">
                <a:solidFill>
                  <a:srgbClr val="000000"/>
                </a:solidFill>
                <a:latin typeface="Cambria" panose="02040503050406030204" pitchFamily="18" charset="0"/>
                <a:ea typeface="Cambria" panose="02040503050406030204" pitchFamily="18" charset="0"/>
              </a:rPr>
              <a:t>contrôle le choix d’un groupe d’instructions à exécuter parmi d’autres. La sélection se fait par l’évaluation d’une expression. </a:t>
            </a:r>
          </a:p>
          <a:p>
            <a:pPr algn="just"/>
            <a:r>
              <a:rPr lang="fr-FR" sz="2600" dirty="0">
                <a:latin typeface="Cambria" panose="02040503050406030204" pitchFamily="18" charset="0"/>
                <a:ea typeface="Cambria" panose="02040503050406030204" pitchFamily="18" charset="0"/>
              </a:rPr>
              <a:t>Cela fonctionne presque exactement comme la déclaration</a:t>
            </a:r>
            <a:r>
              <a:rPr lang="fr-FR" sz="2600" b="1" dirty="0">
                <a:latin typeface="Cambria" panose="02040503050406030204" pitchFamily="18" charset="0"/>
                <a:ea typeface="Cambria" panose="02040503050406030204" pitchFamily="18" charset="0"/>
              </a:rPr>
              <a:t> </a:t>
            </a:r>
            <a:r>
              <a:rPr lang="fr-FR" sz="2600" b="1" dirty="0">
                <a:solidFill>
                  <a:srgbClr val="C00000"/>
                </a:solidFill>
                <a:latin typeface="Cambria" panose="02040503050406030204" pitchFamily="18" charset="0"/>
                <a:ea typeface="Cambria" panose="02040503050406030204" pitchFamily="18" charset="0"/>
              </a:rPr>
              <a:t>if-</a:t>
            </a:r>
            <a:r>
              <a:rPr lang="fr-FR" sz="2600" b="1" dirty="0" err="1">
                <a:solidFill>
                  <a:srgbClr val="C00000"/>
                </a:solidFill>
                <a:latin typeface="Cambria" panose="02040503050406030204" pitchFamily="18" charset="0"/>
                <a:ea typeface="Cambria" panose="02040503050406030204" pitchFamily="18" charset="0"/>
              </a:rPr>
              <a:t>else</a:t>
            </a:r>
            <a:r>
              <a:rPr lang="fr-FR" sz="2600" dirty="0">
                <a:latin typeface="Cambria" panose="02040503050406030204" pitchFamily="18" charset="0"/>
                <a:ea typeface="Cambria" panose="02040503050406030204" pitchFamily="18" charset="0"/>
              </a:rPr>
              <a:t>. La différence est que l'instruction </a:t>
            </a:r>
            <a:r>
              <a:rPr lang="fr-FR" sz="2600" b="1" dirty="0">
                <a:solidFill>
                  <a:srgbClr val="C00000"/>
                </a:solidFill>
                <a:latin typeface="Cambria" panose="02040503050406030204" pitchFamily="18" charset="0"/>
                <a:ea typeface="Cambria" panose="02040503050406030204" pitchFamily="18" charset="0"/>
              </a:rPr>
              <a:t>switch</a:t>
            </a:r>
            <a:r>
              <a:rPr lang="fr-FR" sz="2600" dirty="0">
                <a:latin typeface="Cambria" panose="02040503050406030204" pitchFamily="18" charset="0"/>
                <a:ea typeface="Cambria" panose="02040503050406030204" pitchFamily="18" charset="0"/>
              </a:rPr>
              <a:t> génère un code plus lisible par rapport à l'instruction </a:t>
            </a:r>
            <a:r>
              <a:rPr lang="fr-FR" sz="2600" b="1" dirty="0">
                <a:solidFill>
                  <a:srgbClr val="C00000"/>
                </a:solidFill>
                <a:latin typeface="Cambria" panose="02040503050406030204" pitchFamily="18" charset="0"/>
                <a:ea typeface="Cambria" panose="02040503050406030204" pitchFamily="18" charset="0"/>
              </a:rPr>
              <a:t>if-</a:t>
            </a:r>
            <a:r>
              <a:rPr lang="fr-FR" sz="2600" b="1" dirty="0" err="1">
                <a:solidFill>
                  <a:srgbClr val="C00000"/>
                </a:solidFill>
                <a:latin typeface="Cambria" panose="02040503050406030204" pitchFamily="18" charset="0"/>
                <a:ea typeface="Cambria" panose="02040503050406030204" pitchFamily="18" charset="0"/>
              </a:rPr>
              <a:t>else</a:t>
            </a:r>
            <a:r>
              <a:rPr lang="fr-FR" sz="2600" dirty="0">
                <a:latin typeface="Cambria" panose="02040503050406030204" pitchFamily="18" charset="0"/>
                <a:ea typeface="Cambria" panose="02040503050406030204" pitchFamily="18" charset="0"/>
              </a:rPr>
              <a:t>. De plus, elle s'exécute parfois plus rapidement que son homologue</a:t>
            </a:r>
            <a:r>
              <a:rPr lang="fr-FR" sz="2600" b="1" dirty="0">
                <a:latin typeface="Cambria" panose="02040503050406030204" pitchFamily="18" charset="0"/>
                <a:ea typeface="Cambria" panose="02040503050406030204" pitchFamily="18" charset="0"/>
              </a:rPr>
              <a:t> </a:t>
            </a:r>
            <a:r>
              <a:rPr lang="fr-FR" sz="2600" b="1" dirty="0">
                <a:solidFill>
                  <a:srgbClr val="C00000"/>
                </a:solidFill>
                <a:latin typeface="Cambria" panose="02040503050406030204" pitchFamily="18" charset="0"/>
                <a:ea typeface="Cambria" panose="02040503050406030204" pitchFamily="18" charset="0"/>
              </a:rPr>
              <a:t>if-</a:t>
            </a:r>
            <a:r>
              <a:rPr lang="fr-FR" sz="2600" b="1" dirty="0" err="1">
                <a:solidFill>
                  <a:srgbClr val="C00000"/>
                </a:solidFill>
                <a:latin typeface="Cambria" panose="02040503050406030204" pitchFamily="18" charset="0"/>
                <a:ea typeface="Cambria" panose="02040503050406030204" pitchFamily="18" charset="0"/>
              </a:rPr>
              <a:t>else</a:t>
            </a:r>
            <a:r>
              <a:rPr lang="fr-FR" sz="2600" dirty="0">
                <a:solidFill>
                  <a:srgbClr val="C00000"/>
                </a:solidFill>
                <a:latin typeface="Cambria" panose="02040503050406030204" pitchFamily="18" charset="0"/>
                <a:ea typeface="Cambria" panose="02040503050406030204" pitchFamily="18" charset="0"/>
              </a:rPr>
              <a:t>.</a:t>
            </a:r>
          </a:p>
        </p:txBody>
      </p:sp>
      <p:sp>
        <p:nvSpPr>
          <p:cNvPr id="4" name="ZoneTexte 3">
            <a:extLst>
              <a:ext uri="{FF2B5EF4-FFF2-40B4-BE49-F238E27FC236}">
                <a16:creationId xmlns:a16="http://schemas.microsoft.com/office/drawing/2014/main" id="{657511D8-DDC8-4160-9E5A-D26240E62F43}"/>
              </a:ext>
            </a:extLst>
          </p:cNvPr>
          <p:cNvSpPr txBox="1"/>
          <p:nvPr/>
        </p:nvSpPr>
        <p:spPr>
          <a:xfrm>
            <a:off x="0" y="373544"/>
            <a:ext cx="6204098"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b) La gestion des cas avec </a:t>
            </a:r>
            <a:r>
              <a:rPr lang="fr-FR" sz="2600" b="1" i="0" u="none" strike="noStrike" baseline="0" dirty="0">
                <a:solidFill>
                  <a:srgbClr val="C00000"/>
                </a:solidFill>
                <a:latin typeface="Cambria" panose="02040503050406030204" pitchFamily="18" charset="0"/>
                <a:ea typeface="Cambria" panose="02040503050406030204" pitchFamily="18" charset="0"/>
              </a:rPr>
              <a:t>SWITCH</a:t>
            </a:r>
            <a:endParaRPr lang="fr-FR" sz="2600" dirty="0">
              <a:solidFill>
                <a:srgbClr val="C00000"/>
              </a:solidFill>
              <a:latin typeface="Cambria" panose="02040503050406030204" pitchFamily="18" charset="0"/>
              <a:ea typeface="Cambria" panose="02040503050406030204" pitchFamily="18" charset="0"/>
            </a:endParaRPr>
          </a:p>
        </p:txBody>
      </p:sp>
      <p:sp>
        <p:nvSpPr>
          <p:cNvPr id="11" name="ZoneTexte 10">
            <a:extLst>
              <a:ext uri="{FF2B5EF4-FFF2-40B4-BE49-F238E27FC236}">
                <a16:creationId xmlns:a16="http://schemas.microsoft.com/office/drawing/2014/main" id="{381A235F-CBE1-40EC-B6D6-48D9AE44A671}"/>
              </a:ext>
            </a:extLst>
          </p:cNvPr>
          <p:cNvSpPr txBox="1"/>
          <p:nvPr/>
        </p:nvSpPr>
        <p:spPr>
          <a:xfrm>
            <a:off x="8997802" y="311988"/>
            <a:ext cx="3048886" cy="5324535"/>
          </a:xfrm>
          <a:prstGeom prst="rect">
            <a:avLst/>
          </a:prstGeom>
          <a:noFill/>
        </p:spPr>
        <p:txBody>
          <a:bodyPr wrap="square">
            <a:spAutoFit/>
          </a:bodyPr>
          <a:lstStyle/>
          <a:p>
            <a:pPr indent="-457200"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a:t>
            </a:r>
            <a:r>
              <a:rPr lang="fr-FR" sz="2400" b="1" dirty="0">
                <a:solidFill>
                  <a:srgbClr val="0033CC"/>
                </a:solidFill>
                <a:latin typeface="Cambria" panose="02040503050406030204" pitchFamily="18" charset="0"/>
                <a:ea typeface="Cambria" panose="02040503050406030204" pitchFamily="18" charset="0"/>
              </a:rPr>
              <a:t>Syntaxe</a:t>
            </a:r>
          </a:p>
          <a:p>
            <a:pPr indent="-457200" hangingPunct="0"/>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switch</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expression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3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case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val1</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instruction1</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instruction2</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6  </a:t>
            </a: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case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val2</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instruction3</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instruction4</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11  </a:t>
            </a: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case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val3</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14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instruction5</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15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instruction6</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16  </a:t>
            </a: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17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18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default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19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instruction7</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20  </a:t>
            </a:r>
          </a:p>
          <a:p>
            <a:pPr indent="-457200"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21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13" name="ZoneTexte 12">
            <a:extLst>
              <a:ext uri="{FF2B5EF4-FFF2-40B4-BE49-F238E27FC236}">
                <a16:creationId xmlns:a16="http://schemas.microsoft.com/office/drawing/2014/main" id="{357CD668-8D50-4C45-808E-8E29E7F1245E}"/>
              </a:ext>
            </a:extLst>
          </p:cNvPr>
          <p:cNvSpPr txBox="1"/>
          <p:nvPr/>
        </p:nvSpPr>
        <p:spPr>
          <a:xfrm>
            <a:off x="-85056" y="4637646"/>
            <a:ext cx="8803754" cy="892552"/>
          </a:xfrm>
          <a:prstGeom prst="rect">
            <a:avLst/>
          </a:prstGeom>
          <a:noFill/>
        </p:spPr>
        <p:txBody>
          <a:bodyPr wrap="square">
            <a:spAutoFit/>
          </a:bodyPr>
          <a:lstStyle/>
          <a:p>
            <a:pPr algn="l"/>
            <a:r>
              <a:rPr lang="fr-FR" sz="2600" b="0" i="0" u="none" strike="noStrike" baseline="0" dirty="0">
                <a:latin typeface="Cambria" panose="02040503050406030204" pitchFamily="18" charset="0"/>
                <a:ea typeface="Cambria" panose="02040503050406030204" pitchFamily="18" charset="0"/>
              </a:rPr>
              <a:t>L’instruction break est obligatoire et marque la fin d’une séquence d’instructions.</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4137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BC5D7FF-F943-4CEE-B5EB-02ECD26C6B11}"/>
              </a:ext>
            </a:extLst>
          </p:cNvPr>
          <p:cNvSpPr txBox="1"/>
          <p:nvPr/>
        </p:nvSpPr>
        <p:spPr>
          <a:xfrm>
            <a:off x="19936" y="920621"/>
            <a:ext cx="5839047" cy="5755422"/>
          </a:xfrm>
          <a:prstGeom prst="rect">
            <a:avLst/>
          </a:prstGeom>
          <a:noFill/>
        </p:spPr>
        <p:txBody>
          <a:bodyPr wrap="square">
            <a:spAutoFit/>
          </a:bodyPr>
          <a:lstStyle/>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6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6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6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6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3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//déclaration des variables</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float </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char </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calcul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//saisie du Rayon</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"Rayon :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//saisie du calcul : C, S ou V</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"Calcul C, S ou V :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calcul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//sélection d’un choix en fct de calcul</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14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switch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calcul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15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case </a:t>
            </a:r>
            <a:r>
              <a:rPr lang="fr-FR" sz="1600" kern="150" dirty="0">
                <a:solidFill>
                  <a:srgbClr val="E0A000"/>
                </a:solidFill>
                <a:effectLst/>
                <a:latin typeface="Courier New" panose="02070309020205020404" pitchFamily="49" charset="0"/>
                <a:ea typeface="Times New Roman" panose="02020603050405020304" pitchFamily="18" charset="0"/>
                <a:cs typeface="Times New Roman" panose="02020603050405020304" pitchFamily="18" charset="0"/>
              </a:rPr>
              <a:t>'C'</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16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//affichage et calcul de la circonférence</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17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"Circonférence du cercle = "</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18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2</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3.14</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19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//arrêt du traitement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342900" indent="-342900" hangingPunct="0">
              <a:buAutoNum type="arabicPlain" startAt="20"/>
            </a:pP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21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case </a:t>
            </a:r>
            <a:r>
              <a:rPr lang="fr-FR" sz="1600" kern="150" dirty="0">
                <a:solidFill>
                  <a:srgbClr val="E0A000"/>
                </a:solidFill>
                <a:effectLst/>
                <a:latin typeface="Courier New" panose="02070309020205020404" pitchFamily="49" charset="0"/>
                <a:ea typeface="Times New Roman" panose="02020603050405020304" pitchFamily="18" charset="0"/>
                <a:cs typeface="Times New Roman" panose="02020603050405020304" pitchFamily="18" charset="0"/>
              </a:rPr>
              <a:t>'S'</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22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//affichage et calcul de la surface</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7" name="ZoneTexte 6">
            <a:extLst>
              <a:ext uri="{FF2B5EF4-FFF2-40B4-BE49-F238E27FC236}">
                <a16:creationId xmlns:a16="http://schemas.microsoft.com/office/drawing/2014/main" id="{6605E8E1-C2C9-4B11-A0DB-E76C2D179B15}"/>
              </a:ext>
            </a:extLst>
          </p:cNvPr>
          <p:cNvSpPr txBox="1"/>
          <p:nvPr/>
        </p:nvSpPr>
        <p:spPr>
          <a:xfrm>
            <a:off x="5993220" y="865742"/>
            <a:ext cx="6198780" cy="5262979"/>
          </a:xfrm>
          <a:prstGeom prst="rect">
            <a:avLst/>
          </a:prstGeom>
          <a:noFill/>
        </p:spPr>
        <p:txBody>
          <a:bodyPr wrap="square">
            <a:spAutoFit/>
          </a:bodyPr>
          <a:lstStyle/>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23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"Surface du cercle = "</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24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3.14</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25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//arrêt du traitement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26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27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case </a:t>
            </a:r>
            <a:r>
              <a:rPr lang="fr-FR" sz="1600" kern="150" dirty="0">
                <a:solidFill>
                  <a:srgbClr val="E0A000"/>
                </a:solidFill>
                <a:effectLst/>
                <a:latin typeface="Courier New" panose="02070309020205020404" pitchFamily="49" charset="0"/>
                <a:ea typeface="Times New Roman" panose="02020603050405020304" pitchFamily="18" charset="0"/>
                <a:cs typeface="Times New Roman" panose="02020603050405020304" pitchFamily="18" charset="0"/>
              </a:rPr>
              <a:t>'V'</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28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//affichage et calcul du volume</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29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"Volume de la sphère :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4</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3.0</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3.14</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6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rayon</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30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//arrêt du traitement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31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32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default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33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//affichage message alerte en cas de choix inexistant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34  </a:t>
            </a:r>
            <a:r>
              <a:rPr lang="fr-FR" sz="16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"Calcul inexistant, seuls C, S et V sont autorisés"</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6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35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//arrêt du traitement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36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break</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37  </a:t>
            </a:r>
            <a:r>
              <a:rPr lang="fr-FR" sz="16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//fin de la sélection</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38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39  </a:t>
            </a:r>
            <a:r>
              <a:rPr lang="fr-FR" sz="16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6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rPr>
              <a:t>40  </a:t>
            </a:r>
            <a:r>
              <a:rPr lang="fr-FR" sz="16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6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9" name="ZoneTexte 8">
            <a:extLst>
              <a:ext uri="{FF2B5EF4-FFF2-40B4-BE49-F238E27FC236}">
                <a16:creationId xmlns:a16="http://schemas.microsoft.com/office/drawing/2014/main" id="{695D9B53-CA86-4BF4-9713-E1C3C733A12A}"/>
              </a:ext>
            </a:extLst>
          </p:cNvPr>
          <p:cNvSpPr txBox="1"/>
          <p:nvPr/>
        </p:nvSpPr>
        <p:spPr>
          <a:xfrm>
            <a:off x="0" y="373299"/>
            <a:ext cx="7971761"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Exemple: Circonférence, Surface et Volume</a:t>
            </a:r>
            <a:endParaRPr lang="fr-FR" sz="2600" dirty="0">
              <a:solidFill>
                <a:srgbClr val="0033CC"/>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7138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9D8138F-AEC5-4765-8956-FDC803AE5754}"/>
              </a:ext>
            </a:extLst>
          </p:cNvPr>
          <p:cNvSpPr txBox="1"/>
          <p:nvPr/>
        </p:nvSpPr>
        <p:spPr>
          <a:xfrm>
            <a:off x="0" y="844720"/>
            <a:ext cx="4816549" cy="1200329"/>
          </a:xfrm>
          <a:prstGeom prst="rect">
            <a:avLst/>
          </a:prstGeom>
          <a:noFill/>
        </p:spPr>
        <p:txBody>
          <a:bodyPr wrap="square">
            <a:spAutoFit/>
          </a:bodyPr>
          <a:lstStyle/>
          <a:p>
            <a:r>
              <a:rPr lang="en-US" dirty="0">
                <a:latin typeface="Courier New" panose="02070309020205020404" pitchFamily="49" charset="0"/>
                <a:cs typeface="Courier New" panose="02070309020205020404" pitchFamily="49" charset="0"/>
              </a:rPr>
              <a:t>Rayon : 7.5</a:t>
            </a:r>
          </a:p>
          <a:p>
            <a:r>
              <a:rPr lang="en-US" dirty="0" err="1">
                <a:latin typeface="Courier New" panose="02070309020205020404" pitchFamily="49" charset="0"/>
                <a:cs typeface="Courier New" panose="02070309020205020404" pitchFamily="49" charset="0"/>
              </a:rPr>
              <a:t>Calcul</a:t>
            </a:r>
            <a:r>
              <a:rPr lang="en-US" dirty="0">
                <a:latin typeface="Courier New" panose="02070309020205020404" pitchFamily="49" charset="0"/>
                <a:cs typeface="Courier New" panose="02070309020205020404" pitchFamily="49" charset="0"/>
              </a:rPr>
              <a:t> C, S </a:t>
            </a:r>
            <a:r>
              <a:rPr lang="en-US" dirty="0" err="1">
                <a:latin typeface="Courier New" panose="02070309020205020404" pitchFamily="49" charset="0"/>
                <a:cs typeface="Courier New" panose="02070309020205020404" pitchFamily="49" charset="0"/>
              </a:rPr>
              <a:t>ou</a:t>
            </a:r>
            <a:r>
              <a:rPr lang="en-US" dirty="0">
                <a:latin typeface="Courier New" panose="02070309020205020404" pitchFamily="49" charset="0"/>
                <a:cs typeface="Courier New" panose="02070309020205020404" pitchFamily="49" charset="0"/>
              </a:rPr>
              <a:t> V : S</a:t>
            </a:r>
          </a:p>
          <a:p>
            <a:r>
              <a:rPr lang="en-US" dirty="0">
                <a:latin typeface="Courier New" panose="02070309020205020404" pitchFamily="49" charset="0"/>
                <a:cs typeface="Courier New" panose="02070309020205020404" pitchFamily="49" charset="0"/>
              </a:rPr>
              <a:t>Surface du cercle = 176.625</a:t>
            </a:r>
          </a:p>
          <a:p>
            <a:endParaRPr lang="en-US" dirty="0">
              <a:latin typeface="Courier New" panose="02070309020205020404" pitchFamily="49" charset="0"/>
              <a:cs typeface="Courier New" panose="02070309020205020404" pitchFamily="49" charset="0"/>
            </a:endParaRPr>
          </a:p>
        </p:txBody>
      </p:sp>
      <p:sp>
        <p:nvSpPr>
          <p:cNvPr id="5" name="ZoneTexte 4">
            <a:extLst>
              <a:ext uri="{FF2B5EF4-FFF2-40B4-BE49-F238E27FC236}">
                <a16:creationId xmlns:a16="http://schemas.microsoft.com/office/drawing/2014/main" id="{36D5E918-BEA9-4527-95E8-1E297F20CA13}"/>
              </a:ext>
            </a:extLst>
          </p:cNvPr>
          <p:cNvSpPr txBox="1"/>
          <p:nvPr/>
        </p:nvSpPr>
        <p:spPr>
          <a:xfrm>
            <a:off x="0" y="352277"/>
            <a:ext cx="6172200"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Résultat après exécution :</a:t>
            </a:r>
            <a:endParaRPr lang="fr-FR" sz="2600" dirty="0">
              <a:solidFill>
                <a:srgbClr val="0033CC"/>
              </a:solidFill>
              <a:latin typeface="Cambria" panose="02040503050406030204" pitchFamily="18" charset="0"/>
              <a:ea typeface="Cambria" panose="02040503050406030204" pitchFamily="18" charset="0"/>
            </a:endParaRPr>
          </a:p>
        </p:txBody>
      </p:sp>
      <p:sp>
        <p:nvSpPr>
          <p:cNvPr id="7" name="ZoneTexte 6">
            <a:extLst>
              <a:ext uri="{FF2B5EF4-FFF2-40B4-BE49-F238E27FC236}">
                <a16:creationId xmlns:a16="http://schemas.microsoft.com/office/drawing/2014/main" id="{881D729A-48CC-4A67-AAC2-68BA7E94D2B9}"/>
              </a:ext>
            </a:extLst>
          </p:cNvPr>
          <p:cNvSpPr txBox="1"/>
          <p:nvPr/>
        </p:nvSpPr>
        <p:spPr>
          <a:xfrm>
            <a:off x="0" y="1906825"/>
            <a:ext cx="6188148" cy="1200329"/>
          </a:xfrm>
          <a:prstGeom prst="rect">
            <a:avLst/>
          </a:prstGeom>
          <a:noFill/>
        </p:spPr>
        <p:txBody>
          <a:bodyPr wrap="square">
            <a:spAutoFit/>
          </a:bodyPr>
          <a:lstStyle/>
          <a:p>
            <a:r>
              <a:rPr lang="en-US" dirty="0">
                <a:latin typeface="Courier New" panose="02070309020205020404" pitchFamily="49" charset="0"/>
                <a:cs typeface="Courier New" panose="02070309020205020404" pitchFamily="49" charset="0"/>
              </a:rPr>
              <a:t>Rayon : 7.5</a:t>
            </a:r>
          </a:p>
          <a:p>
            <a:r>
              <a:rPr lang="en-US" dirty="0" err="1">
                <a:latin typeface="Courier New" panose="02070309020205020404" pitchFamily="49" charset="0"/>
                <a:cs typeface="Courier New" panose="02070309020205020404" pitchFamily="49" charset="0"/>
              </a:rPr>
              <a:t>Calcul</a:t>
            </a:r>
            <a:r>
              <a:rPr lang="en-US" dirty="0">
                <a:latin typeface="Courier New" panose="02070309020205020404" pitchFamily="49" charset="0"/>
                <a:cs typeface="Courier New" panose="02070309020205020404" pitchFamily="49" charset="0"/>
              </a:rPr>
              <a:t> C, S </a:t>
            </a:r>
            <a:r>
              <a:rPr lang="en-US" dirty="0" err="1">
                <a:latin typeface="Courier New" panose="02070309020205020404" pitchFamily="49" charset="0"/>
                <a:cs typeface="Courier New" panose="02070309020205020404" pitchFamily="49" charset="0"/>
              </a:rPr>
              <a:t>ou</a:t>
            </a:r>
            <a:r>
              <a:rPr lang="en-US" dirty="0">
                <a:latin typeface="Courier New" panose="02070309020205020404" pitchFamily="49" charset="0"/>
                <a:cs typeface="Courier New" panose="02070309020205020404" pitchFamily="49" charset="0"/>
              </a:rPr>
              <a:t> V : C</a:t>
            </a:r>
          </a:p>
          <a:p>
            <a:r>
              <a:rPr lang="en-US" dirty="0" err="1">
                <a:latin typeface="Courier New" panose="02070309020205020404" pitchFamily="49" charset="0"/>
                <a:cs typeface="Courier New" panose="02070309020205020404" pitchFamily="49" charset="0"/>
              </a:rPr>
              <a:t>CirconfÚrence</a:t>
            </a:r>
            <a:r>
              <a:rPr lang="en-US" dirty="0">
                <a:latin typeface="Courier New" panose="02070309020205020404" pitchFamily="49" charset="0"/>
                <a:cs typeface="Courier New" panose="02070309020205020404" pitchFamily="49" charset="0"/>
              </a:rPr>
              <a:t> du cercle = 47.1</a:t>
            </a:r>
          </a:p>
          <a:p>
            <a:endParaRPr lang="en-US" dirty="0">
              <a:latin typeface="Courier New" panose="02070309020205020404" pitchFamily="49" charset="0"/>
              <a:cs typeface="Courier New" panose="02070309020205020404" pitchFamily="49" charset="0"/>
            </a:endParaRPr>
          </a:p>
        </p:txBody>
      </p:sp>
      <p:sp>
        <p:nvSpPr>
          <p:cNvPr id="9" name="ZoneTexte 8">
            <a:extLst>
              <a:ext uri="{FF2B5EF4-FFF2-40B4-BE49-F238E27FC236}">
                <a16:creationId xmlns:a16="http://schemas.microsoft.com/office/drawing/2014/main" id="{54E76419-9489-42B7-A5FE-9E1168BB18C7}"/>
              </a:ext>
            </a:extLst>
          </p:cNvPr>
          <p:cNvSpPr txBox="1"/>
          <p:nvPr/>
        </p:nvSpPr>
        <p:spPr>
          <a:xfrm>
            <a:off x="0" y="2968930"/>
            <a:ext cx="7219507" cy="1200329"/>
          </a:xfrm>
          <a:prstGeom prst="rect">
            <a:avLst/>
          </a:prstGeom>
          <a:noFill/>
        </p:spPr>
        <p:txBody>
          <a:bodyPr wrap="square">
            <a:spAutoFit/>
          </a:bodyPr>
          <a:lstStyle/>
          <a:p>
            <a:r>
              <a:rPr lang="en-US" dirty="0">
                <a:latin typeface="Courier New" panose="02070309020205020404" pitchFamily="49" charset="0"/>
                <a:cs typeface="Courier New" panose="02070309020205020404" pitchFamily="49" charset="0"/>
              </a:rPr>
              <a:t>Rayon : 7.5</a:t>
            </a:r>
          </a:p>
          <a:p>
            <a:r>
              <a:rPr lang="en-US" dirty="0" err="1">
                <a:latin typeface="Courier New" panose="02070309020205020404" pitchFamily="49" charset="0"/>
                <a:cs typeface="Courier New" panose="02070309020205020404" pitchFamily="49" charset="0"/>
              </a:rPr>
              <a:t>Calcul</a:t>
            </a:r>
            <a:r>
              <a:rPr lang="en-US" dirty="0">
                <a:latin typeface="Courier New" panose="02070309020205020404" pitchFamily="49" charset="0"/>
                <a:cs typeface="Courier New" panose="02070309020205020404" pitchFamily="49" charset="0"/>
              </a:rPr>
              <a:t> C, S </a:t>
            </a:r>
            <a:r>
              <a:rPr lang="en-US" dirty="0" err="1">
                <a:latin typeface="Courier New" panose="02070309020205020404" pitchFamily="49" charset="0"/>
                <a:cs typeface="Courier New" panose="02070309020205020404" pitchFamily="49" charset="0"/>
              </a:rPr>
              <a:t>ou</a:t>
            </a:r>
            <a:r>
              <a:rPr lang="en-US" dirty="0">
                <a:latin typeface="Courier New" panose="02070309020205020404" pitchFamily="49" charset="0"/>
                <a:cs typeface="Courier New" panose="02070309020205020404" pitchFamily="49" charset="0"/>
              </a:rPr>
              <a:t> V : T</a:t>
            </a:r>
          </a:p>
          <a:p>
            <a:r>
              <a:rPr lang="en-US" dirty="0" err="1">
                <a:latin typeface="Courier New" panose="02070309020205020404" pitchFamily="49" charset="0"/>
                <a:cs typeface="Courier New" panose="02070309020205020404" pitchFamily="49" charset="0"/>
              </a:rPr>
              <a:t>Calcul</a:t>
            </a:r>
            <a:r>
              <a:rPr lang="en-US" dirty="0">
                <a:latin typeface="Courier New" panose="02070309020205020404" pitchFamily="49" charset="0"/>
                <a:cs typeface="Courier New" panose="02070309020205020404" pitchFamily="49" charset="0"/>
              </a:rPr>
              <a:t> inexistant, </a:t>
            </a:r>
            <a:r>
              <a:rPr lang="en-US" dirty="0" err="1">
                <a:latin typeface="Courier New" panose="02070309020205020404" pitchFamily="49" charset="0"/>
                <a:cs typeface="Courier New" panose="02070309020205020404" pitchFamily="49" charset="0"/>
              </a:rPr>
              <a:t>seuls</a:t>
            </a:r>
            <a:r>
              <a:rPr lang="en-US" dirty="0">
                <a:latin typeface="Courier New" panose="02070309020205020404" pitchFamily="49" charset="0"/>
                <a:cs typeface="Courier New" panose="02070309020205020404" pitchFamily="49" charset="0"/>
              </a:rPr>
              <a:t> C, S et V </a:t>
            </a:r>
            <a:r>
              <a:rPr lang="en-US" dirty="0" err="1">
                <a:latin typeface="Courier New" panose="02070309020205020404" pitchFamily="49" charset="0"/>
                <a:cs typeface="Courier New" panose="02070309020205020404" pitchFamily="49" charset="0"/>
              </a:rPr>
              <a:t>sont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autorisés</a:t>
            </a:r>
            <a:endParaRPr lang="en-US" dirty="0">
              <a:latin typeface="Courier New" panose="02070309020205020404" pitchFamily="49" charset="0"/>
              <a:cs typeface="Courier New" panose="02070309020205020404" pitchFamily="49" charset="0"/>
            </a:endParaRPr>
          </a:p>
          <a:p>
            <a:endParaRPr lang="en-US" dirty="0">
              <a:latin typeface="Courier New" panose="02070309020205020404" pitchFamily="49" charset="0"/>
              <a:cs typeface="Courier New" panose="02070309020205020404" pitchFamily="49" charset="0"/>
            </a:endParaRPr>
          </a:p>
        </p:txBody>
      </p:sp>
      <p:sp>
        <p:nvSpPr>
          <p:cNvPr id="11" name="ZoneTexte 10">
            <a:extLst>
              <a:ext uri="{FF2B5EF4-FFF2-40B4-BE49-F238E27FC236}">
                <a16:creationId xmlns:a16="http://schemas.microsoft.com/office/drawing/2014/main" id="{796CCB8F-E5D2-4742-82B4-0C835C496276}"/>
              </a:ext>
            </a:extLst>
          </p:cNvPr>
          <p:cNvSpPr txBox="1"/>
          <p:nvPr/>
        </p:nvSpPr>
        <p:spPr>
          <a:xfrm>
            <a:off x="0" y="4042964"/>
            <a:ext cx="6188148"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2. Les boucles:</a:t>
            </a:r>
            <a:endParaRPr lang="fr-FR" sz="2600" dirty="0">
              <a:solidFill>
                <a:srgbClr val="0033CC"/>
              </a:solidFill>
              <a:latin typeface="Cambria" panose="02040503050406030204" pitchFamily="18" charset="0"/>
              <a:ea typeface="Cambria" panose="02040503050406030204" pitchFamily="18" charset="0"/>
            </a:endParaRPr>
          </a:p>
        </p:txBody>
      </p:sp>
      <p:sp>
        <p:nvSpPr>
          <p:cNvPr id="13" name="ZoneTexte 12">
            <a:extLst>
              <a:ext uri="{FF2B5EF4-FFF2-40B4-BE49-F238E27FC236}">
                <a16:creationId xmlns:a16="http://schemas.microsoft.com/office/drawing/2014/main" id="{3784981F-5689-475C-BBB3-347323CD6BDF}"/>
              </a:ext>
            </a:extLst>
          </p:cNvPr>
          <p:cNvSpPr txBox="1"/>
          <p:nvPr/>
        </p:nvSpPr>
        <p:spPr>
          <a:xfrm>
            <a:off x="0" y="4643404"/>
            <a:ext cx="12192000" cy="2092881"/>
          </a:xfrm>
          <a:prstGeom prst="rect">
            <a:avLst/>
          </a:prstGeom>
          <a:noFill/>
        </p:spPr>
        <p:txBody>
          <a:bodyPr wrap="square">
            <a:spAutoFit/>
          </a:bodyPr>
          <a:lstStyle/>
          <a:p>
            <a:pPr algn="l"/>
            <a:r>
              <a:rPr lang="fr-FR" sz="2600" u="none" strike="noStrike" baseline="0" dirty="0">
                <a:latin typeface="Cambria" panose="02040503050406030204" pitchFamily="18" charset="0"/>
                <a:ea typeface="Cambria" panose="02040503050406030204" pitchFamily="18" charset="0"/>
              </a:rPr>
              <a:t>Les boucles forment une succession d’itérations répétitives constituées d’un ensemble de plusieurs instructions.</a:t>
            </a:r>
          </a:p>
          <a:p>
            <a:pPr algn="l"/>
            <a:r>
              <a:rPr lang="fr-FR" sz="2600" b="0" i="0" u="none" strike="noStrike" baseline="0" dirty="0">
                <a:solidFill>
                  <a:srgbClr val="000000"/>
                </a:solidFill>
                <a:latin typeface="Cambria" panose="02040503050406030204" pitchFamily="18" charset="0"/>
                <a:ea typeface="Cambria" panose="02040503050406030204" pitchFamily="18" charset="0"/>
              </a:rPr>
              <a:t> Le langage C++ dispose de 3 instructions </a:t>
            </a:r>
            <a:r>
              <a:rPr lang="fr-FR" sz="2600" b="0" i="1" u="none" strike="noStrike" baseline="0" dirty="0">
                <a:solidFill>
                  <a:srgbClr val="000000"/>
                </a:solidFill>
                <a:latin typeface="Cambria" panose="02040503050406030204" pitchFamily="18" charset="0"/>
                <a:ea typeface="Cambria" panose="02040503050406030204" pitchFamily="18" charset="0"/>
              </a:rPr>
              <a:t>itératives </a:t>
            </a:r>
            <a:r>
              <a:rPr lang="fr-FR" sz="2600" b="0" i="0" u="none" strike="noStrike" baseline="0" dirty="0">
                <a:solidFill>
                  <a:srgbClr val="000000"/>
                </a:solidFill>
                <a:latin typeface="Cambria" panose="02040503050406030204" pitchFamily="18" charset="0"/>
                <a:ea typeface="Cambria" panose="02040503050406030204" pitchFamily="18" charset="0"/>
              </a:rPr>
              <a:t>: </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r>
              <a:rPr lang="fr-FR" sz="2600" b="0" i="0" u="none" strike="noStrike" baseline="0" dirty="0">
                <a:solidFill>
                  <a:srgbClr val="000000"/>
                </a:solidFill>
                <a:latin typeface="Cambria" panose="02040503050406030204" pitchFamily="18" charset="0"/>
                <a:ea typeface="Cambria" panose="02040503050406030204" pitchFamily="18" charset="0"/>
              </a:rPr>
              <a:t>, </a:t>
            </a:r>
            <a:r>
              <a:rPr lang="fr-FR" sz="2600" b="1" i="0" u="none" strike="noStrike" baseline="0" dirty="0">
                <a:solidFill>
                  <a:srgbClr val="C00000"/>
                </a:solidFill>
                <a:latin typeface="Cambria" panose="02040503050406030204" pitchFamily="18" charset="0"/>
                <a:ea typeface="Cambria" panose="02040503050406030204" pitchFamily="18" charset="0"/>
              </a:rPr>
              <a:t>do...</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endParaRPr lang="fr-FR" sz="2600" b="1" i="0" u="none" strike="noStrike" baseline="0" dirty="0">
              <a:solidFill>
                <a:srgbClr val="C00000"/>
              </a:solidFill>
              <a:latin typeface="Cambria" panose="02040503050406030204" pitchFamily="18" charset="0"/>
              <a:ea typeface="Cambria" panose="02040503050406030204" pitchFamily="18" charset="0"/>
            </a:endParaRPr>
          </a:p>
          <a:p>
            <a:pPr algn="l"/>
            <a:r>
              <a:rPr lang="fr-FR" sz="2600" b="0" i="0" u="none" strike="noStrike" baseline="0" dirty="0">
                <a:solidFill>
                  <a:srgbClr val="000000"/>
                </a:solidFill>
                <a:latin typeface="Cambria" panose="02040503050406030204" pitchFamily="18" charset="0"/>
                <a:ea typeface="Cambria" panose="02040503050406030204" pitchFamily="18" charset="0"/>
              </a:rPr>
              <a:t>et </a:t>
            </a:r>
            <a:r>
              <a:rPr lang="fr-FR" sz="2600" b="1" i="0" u="none" strike="noStrike" baseline="0" dirty="0">
                <a:solidFill>
                  <a:srgbClr val="C00000"/>
                </a:solidFill>
                <a:latin typeface="Cambria" panose="02040503050406030204" pitchFamily="18" charset="0"/>
                <a:ea typeface="Cambria" panose="02040503050406030204" pitchFamily="18" charset="0"/>
              </a:rPr>
              <a:t>for</a:t>
            </a:r>
            <a:r>
              <a:rPr lang="fr-FR" sz="2600" b="0" i="0" u="none" strike="noStrike" baseline="0" dirty="0">
                <a:solidFill>
                  <a:srgbClr val="000000"/>
                </a:solidFill>
                <a:latin typeface="Cambria" panose="02040503050406030204" pitchFamily="18" charset="0"/>
                <a:ea typeface="Cambria" panose="02040503050406030204" pitchFamily="18" charset="0"/>
              </a:rPr>
              <a:t>.</a:t>
            </a:r>
            <a:endParaRPr lang="fr-FR" sz="2600" dirty="0">
              <a:latin typeface="Cambria" panose="02040503050406030204" pitchFamily="18" charset="0"/>
              <a:ea typeface="Cambria" panose="02040503050406030204" pitchFamily="18" charset="0"/>
            </a:endParaRPr>
          </a:p>
          <a:p>
            <a:pPr algn="just"/>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25290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5C2AAF0-5C6C-40C1-A02A-8809D2F2E6B5}"/>
              </a:ext>
            </a:extLst>
          </p:cNvPr>
          <p:cNvSpPr txBox="1"/>
          <p:nvPr/>
        </p:nvSpPr>
        <p:spPr>
          <a:xfrm>
            <a:off x="0" y="767809"/>
            <a:ext cx="12192000" cy="2893100"/>
          </a:xfrm>
          <a:prstGeom prst="rect">
            <a:avLst/>
          </a:prstGeom>
          <a:noFill/>
        </p:spPr>
        <p:txBody>
          <a:bodyPr wrap="square">
            <a:spAutoFit/>
          </a:bodyPr>
          <a:lstStyle/>
          <a:p>
            <a:pPr algn="l"/>
            <a:r>
              <a:rPr lang="fr-FR" sz="2600" b="0" i="0" u="none" strike="noStrike" baseline="0" dirty="0">
                <a:latin typeface="Cambria" panose="02040503050406030204" pitchFamily="18" charset="0"/>
                <a:ea typeface="Cambria" panose="02040503050406030204" pitchFamily="18" charset="0"/>
              </a:rPr>
              <a:t>Elle est construite suivant un bloc de la forme :</a:t>
            </a:r>
          </a:p>
          <a:p>
            <a:pPr algn="l"/>
            <a:r>
              <a:rPr lang="fr-FR" sz="2600" b="1" i="0" u="none" strike="noStrike" baseline="0" dirty="0" err="1">
                <a:solidFill>
                  <a:srgbClr val="C00000"/>
                </a:solidFill>
                <a:latin typeface="Cambria" panose="02040503050406030204" pitchFamily="18" charset="0"/>
                <a:ea typeface="Cambria" panose="02040503050406030204" pitchFamily="18" charset="0"/>
              </a:rPr>
              <a:t>while</a:t>
            </a:r>
            <a:r>
              <a:rPr lang="fr-FR" sz="2600" b="0" i="0" u="none" strike="noStrike" baseline="0" dirty="0">
                <a:latin typeface="Cambria" panose="02040503050406030204" pitchFamily="18" charset="0"/>
                <a:ea typeface="Cambria" panose="02040503050406030204" pitchFamily="18" charset="0"/>
              </a:rPr>
              <a:t> (</a:t>
            </a:r>
            <a:r>
              <a:rPr lang="fr-FR" sz="2600" b="1" i="0" u="none" strike="noStrike" baseline="0" dirty="0">
                <a:solidFill>
                  <a:srgbClr val="0033CC"/>
                </a:solidFill>
                <a:latin typeface="Cambria" panose="02040503050406030204" pitchFamily="18" charset="0"/>
                <a:ea typeface="Cambria" panose="02040503050406030204" pitchFamily="18" charset="0"/>
              </a:rPr>
              <a:t>condition</a:t>
            </a:r>
            <a:r>
              <a:rPr lang="fr-FR" sz="2600" b="0" i="0" u="none" strike="noStrike" baseline="0" dirty="0">
                <a:latin typeface="Cambria" panose="02040503050406030204" pitchFamily="18" charset="0"/>
                <a:ea typeface="Cambria" panose="02040503050406030204" pitchFamily="18" charset="0"/>
              </a:rPr>
              <a:t>)</a:t>
            </a:r>
          </a:p>
          <a:p>
            <a:pPr algn="l"/>
            <a:r>
              <a:rPr lang="fr-FR" sz="2600" b="0" i="0" u="none" strike="noStrike" baseline="0" dirty="0">
                <a:latin typeface="Cambria" panose="02040503050406030204" pitchFamily="18" charset="0"/>
                <a:ea typeface="Cambria" panose="02040503050406030204" pitchFamily="18" charset="0"/>
              </a:rPr>
              <a:t>{</a:t>
            </a:r>
          </a:p>
          <a:p>
            <a:pPr algn="l"/>
            <a:r>
              <a:rPr lang="fr-FR" sz="2600" b="0" i="0" u="none" strike="noStrike" baseline="0" dirty="0">
                <a:latin typeface="Cambria" panose="02040503050406030204" pitchFamily="18" charset="0"/>
                <a:ea typeface="Cambria" panose="02040503050406030204" pitchFamily="18" charset="0"/>
              </a:rPr>
              <a:t>    </a:t>
            </a:r>
            <a:r>
              <a:rPr lang="fr-FR" sz="2600" b="1" i="0" u="none" strike="noStrike" baseline="0" dirty="0">
                <a:solidFill>
                  <a:srgbClr val="0033CC"/>
                </a:solidFill>
                <a:latin typeface="Cambria" panose="02040503050406030204" pitchFamily="18" charset="0"/>
                <a:ea typeface="Cambria" panose="02040503050406030204" pitchFamily="18" charset="0"/>
              </a:rPr>
              <a:t>/* Instructions à répéter */</a:t>
            </a:r>
          </a:p>
          <a:p>
            <a:pPr algn="l"/>
            <a:r>
              <a:rPr lang="fr-FR" sz="2600" b="0" i="0" u="none" strike="noStrike" baseline="0" dirty="0">
                <a:latin typeface="Cambria" panose="02040503050406030204" pitchFamily="18" charset="0"/>
                <a:ea typeface="Cambria" panose="02040503050406030204" pitchFamily="18" charset="0"/>
              </a:rPr>
              <a:t>}</a:t>
            </a:r>
          </a:p>
          <a:p>
            <a:pPr algn="l"/>
            <a:r>
              <a:rPr lang="fr-FR" sz="2600" b="0" i="0" u="none" strike="noStrike" baseline="0" dirty="0">
                <a:latin typeface="Cambria" panose="02040503050406030204" pitchFamily="18" charset="0"/>
                <a:ea typeface="Cambria" panose="02040503050406030204" pitchFamily="18" charset="0"/>
              </a:rPr>
              <a:t>L’expression qui contient la ou les instructions est répétée tant que la</a:t>
            </a:r>
          </a:p>
          <a:p>
            <a:pPr algn="l"/>
            <a:r>
              <a:rPr lang="fr-FR" sz="2600" b="0" i="0" u="none" strike="noStrike" baseline="0" dirty="0">
                <a:latin typeface="Cambria" panose="02040503050406030204" pitchFamily="18" charset="0"/>
                <a:ea typeface="Cambria" panose="02040503050406030204" pitchFamily="18" charset="0"/>
              </a:rPr>
              <a:t>valeur de la </a:t>
            </a:r>
            <a:r>
              <a:rPr lang="fr-FR" sz="2600" b="1" u="none" strike="noStrike" baseline="0" dirty="0">
                <a:solidFill>
                  <a:srgbClr val="C00000"/>
                </a:solidFill>
                <a:latin typeface="Cambria" panose="02040503050406030204" pitchFamily="18" charset="0"/>
                <a:ea typeface="Cambria" panose="02040503050406030204" pitchFamily="18" charset="0"/>
              </a:rPr>
              <a:t>condition</a:t>
            </a:r>
            <a:r>
              <a:rPr lang="fr-FR" sz="2600" b="0" i="1" u="none" strike="noStrike" baseline="0" dirty="0">
                <a:latin typeface="Cambria" panose="02040503050406030204" pitchFamily="18" charset="0"/>
                <a:ea typeface="Cambria" panose="02040503050406030204" pitchFamily="18" charset="0"/>
              </a:rPr>
              <a:t> </a:t>
            </a:r>
            <a:r>
              <a:rPr lang="fr-FR" sz="2600" b="0" i="0" u="none" strike="noStrike" baseline="0" dirty="0">
                <a:latin typeface="Cambria" panose="02040503050406030204" pitchFamily="18" charset="0"/>
                <a:ea typeface="Cambria" panose="02040503050406030204" pitchFamily="18" charset="0"/>
              </a:rPr>
              <a:t>n’est pas fausse,</a:t>
            </a:r>
            <a:endParaRPr lang="fr-FR" sz="2600" dirty="0">
              <a:latin typeface="Cambria" panose="02040503050406030204" pitchFamily="18" charset="0"/>
              <a:ea typeface="Cambria" panose="02040503050406030204" pitchFamily="18" charset="0"/>
            </a:endParaRPr>
          </a:p>
        </p:txBody>
      </p:sp>
      <p:sp>
        <p:nvSpPr>
          <p:cNvPr id="9" name="Rectangle 1">
            <a:extLst>
              <a:ext uri="{FF2B5EF4-FFF2-40B4-BE49-F238E27FC236}">
                <a16:creationId xmlns:a16="http://schemas.microsoft.com/office/drawing/2014/main" id="{1AED131E-C80D-4A6F-A63F-73A30C57C4B7}"/>
              </a:ext>
            </a:extLst>
          </p:cNvPr>
          <p:cNvSpPr>
            <a:spLocks noChangeArrowheads="1"/>
          </p:cNvSpPr>
          <p:nvPr/>
        </p:nvSpPr>
        <p:spPr bwMode="auto">
          <a:xfrm>
            <a:off x="85060" y="275366"/>
            <a:ext cx="341305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1" i="0" u="none" strike="noStrike" cap="none" normalizeH="0" baseline="0" dirty="0">
                <a:ln>
                  <a:noFill/>
                </a:ln>
                <a:solidFill>
                  <a:srgbClr val="0033CC"/>
                </a:solidFill>
                <a:effectLst/>
                <a:latin typeface="Cambria" panose="02040503050406030204" pitchFamily="18" charset="0"/>
                <a:ea typeface="Cambria" panose="02040503050406030204" pitchFamily="18" charset="0"/>
              </a:rPr>
              <a:t>a) La boucle: </a:t>
            </a:r>
            <a:r>
              <a:rPr kumimoji="0" lang="fr-FR" altLang="fr-FR" sz="2600" b="1" i="0" u="none" strike="noStrike" cap="none" normalizeH="0" baseline="0" dirty="0" err="1">
                <a:ln>
                  <a:noFill/>
                </a:ln>
                <a:solidFill>
                  <a:srgbClr val="C00000"/>
                </a:solidFill>
                <a:effectLst/>
                <a:latin typeface="Cambria" panose="02040503050406030204" pitchFamily="18" charset="0"/>
                <a:ea typeface="Cambria" panose="02040503050406030204" pitchFamily="18" charset="0"/>
              </a:rPr>
              <a:t>while</a:t>
            </a:r>
            <a:endParaRPr kumimoji="0" lang="fr-FR" altLang="fr-FR" sz="2600" b="0" i="0" u="none" strike="noStrike" cap="none" normalizeH="0" baseline="0" dirty="0">
              <a:ln>
                <a:noFill/>
              </a:ln>
              <a:solidFill>
                <a:srgbClr val="0033CC"/>
              </a:solidFill>
              <a:effectLst/>
              <a:latin typeface="Cambria" panose="02040503050406030204" pitchFamily="18" charset="0"/>
              <a:ea typeface="Cambria" panose="02040503050406030204" pitchFamily="18" charset="0"/>
            </a:endParaRPr>
          </a:p>
        </p:txBody>
      </p:sp>
      <p:sp>
        <p:nvSpPr>
          <p:cNvPr id="13" name="ZoneTexte 12">
            <a:extLst>
              <a:ext uri="{FF2B5EF4-FFF2-40B4-BE49-F238E27FC236}">
                <a16:creationId xmlns:a16="http://schemas.microsoft.com/office/drawing/2014/main" id="{345734A0-D691-4EE7-B7DD-F3F28278D0FA}"/>
              </a:ext>
            </a:extLst>
          </p:cNvPr>
          <p:cNvSpPr txBox="1"/>
          <p:nvPr/>
        </p:nvSpPr>
        <p:spPr>
          <a:xfrm>
            <a:off x="85059" y="3720312"/>
            <a:ext cx="7123815" cy="2585323"/>
          </a:xfrm>
          <a:prstGeom prst="rect">
            <a:avLst/>
          </a:prstGeom>
          <a:noFill/>
        </p:spPr>
        <p:txBody>
          <a:bodyPr wrap="square">
            <a:spAutoFit/>
          </a:bodyPr>
          <a:lstStyle/>
          <a:p>
            <a:pPr hangingPunct="0"/>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1</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8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8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3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//déclaration de la variable n</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8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//saisie d’un premier nombre entier</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8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8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"Saisissez un nombre entier positif : "</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8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8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8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8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//boucle tant que n est différent de 0</a:t>
            </a:r>
            <a:endParaRPr lang="fr-FR" sz="18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332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A9AD8BF-C6E7-463B-A8D4-6471DD09759B}"/>
              </a:ext>
            </a:extLst>
          </p:cNvPr>
          <p:cNvSpPr txBox="1"/>
          <p:nvPr/>
        </p:nvSpPr>
        <p:spPr>
          <a:xfrm>
            <a:off x="0" y="4109594"/>
            <a:ext cx="6172200" cy="492443"/>
          </a:xfrm>
          <a:prstGeom prst="rect">
            <a:avLst/>
          </a:prstGeom>
          <a:noFill/>
        </p:spPr>
        <p:txBody>
          <a:bodyPr wrap="square">
            <a:spAutoFit/>
          </a:bodyPr>
          <a:lstStyle/>
          <a:p>
            <a:r>
              <a:rPr lang="fr-FR" sz="2600" b="1" u="none" strike="noStrike" baseline="0" dirty="0">
                <a:solidFill>
                  <a:srgbClr val="0033CC"/>
                </a:solidFill>
                <a:latin typeface="Cambria" panose="02040503050406030204" pitchFamily="18" charset="0"/>
                <a:ea typeface="Cambria" panose="02040503050406030204" pitchFamily="18" charset="0"/>
              </a:rPr>
              <a:t>b) Boucle: </a:t>
            </a:r>
            <a:r>
              <a:rPr lang="fr-FR" sz="2600" b="1" u="none" strike="noStrike" baseline="0" dirty="0">
                <a:solidFill>
                  <a:srgbClr val="C00000"/>
                </a:solidFill>
                <a:latin typeface="Cambria" panose="02040503050406030204" pitchFamily="18" charset="0"/>
                <a:ea typeface="Cambria" panose="02040503050406030204" pitchFamily="18" charset="0"/>
              </a:rPr>
              <a:t>do... </a:t>
            </a:r>
            <a:r>
              <a:rPr lang="fr-FR" sz="2600" b="1" u="none" strike="noStrike" baseline="0" dirty="0" err="1">
                <a:solidFill>
                  <a:srgbClr val="C00000"/>
                </a:solidFill>
                <a:latin typeface="Cambria" panose="02040503050406030204" pitchFamily="18" charset="0"/>
                <a:ea typeface="Cambria" panose="02040503050406030204" pitchFamily="18" charset="0"/>
              </a:rPr>
              <a:t>while</a:t>
            </a:r>
            <a:endParaRPr lang="fr-FR" sz="2600" dirty="0">
              <a:solidFill>
                <a:srgbClr val="C00000"/>
              </a:solidFill>
              <a:latin typeface="Cambria" panose="02040503050406030204" pitchFamily="18" charset="0"/>
              <a:ea typeface="Cambria" panose="02040503050406030204" pitchFamily="18" charset="0"/>
            </a:endParaRPr>
          </a:p>
        </p:txBody>
      </p:sp>
      <p:sp>
        <p:nvSpPr>
          <p:cNvPr id="4" name="ZoneTexte 3">
            <a:extLst>
              <a:ext uri="{FF2B5EF4-FFF2-40B4-BE49-F238E27FC236}">
                <a16:creationId xmlns:a16="http://schemas.microsoft.com/office/drawing/2014/main" id="{1A0EC925-354D-4826-BF6F-4D6137D3436F}"/>
              </a:ext>
            </a:extLst>
          </p:cNvPr>
          <p:cNvSpPr txBox="1"/>
          <p:nvPr/>
        </p:nvSpPr>
        <p:spPr>
          <a:xfrm>
            <a:off x="0" y="484809"/>
            <a:ext cx="6315738" cy="2462213"/>
          </a:xfrm>
          <a:prstGeom prst="rect">
            <a:avLst/>
          </a:prstGeom>
          <a:noFill/>
        </p:spPr>
        <p:txBody>
          <a:bodyPr wrap="square">
            <a:spAutoFit/>
          </a:bodyPr>
          <a:lstStyle/>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while</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//affichage du carré de n</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"Le carre de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est </a:t>
            </a:r>
            <a:r>
              <a:rPr lang="fr-FR" sz="1400" kern="15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egal</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a : "</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14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15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//saisie du nombre suivant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16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"Nombre suivant (0 pour terminer) :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17  </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18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19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4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r>
              <a:rPr lang="fr-FR" sz="1400" dirty="0">
                <a:effectLst/>
                <a:latin typeface="Calibri" panose="020F0502020204030204" pitchFamily="34" charset="0"/>
                <a:ea typeface="Times New Roman" panose="02020603050405020304" pitchFamily="18" charset="0"/>
                <a:cs typeface="Times New Roman" panose="02020603050405020304" pitchFamily="18" charset="0"/>
              </a:rPr>
              <a:t>20     </a:t>
            </a:r>
            <a:r>
              <a:rPr lang="fr-FR" sz="140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dirty="0"/>
          </a:p>
        </p:txBody>
      </p:sp>
      <p:sp>
        <p:nvSpPr>
          <p:cNvPr id="5" name="ZoneTexte 4">
            <a:extLst>
              <a:ext uri="{FF2B5EF4-FFF2-40B4-BE49-F238E27FC236}">
                <a16:creationId xmlns:a16="http://schemas.microsoft.com/office/drawing/2014/main" id="{4AEABBAA-E144-4B8A-9956-5CFC3EEDDB97}"/>
              </a:ext>
            </a:extLst>
          </p:cNvPr>
          <p:cNvSpPr txBox="1"/>
          <p:nvPr/>
        </p:nvSpPr>
        <p:spPr>
          <a:xfrm>
            <a:off x="7138879" y="987425"/>
            <a:ext cx="4625161" cy="3046988"/>
          </a:xfrm>
          <a:prstGeom prst="rect">
            <a:avLst/>
          </a:prstGeom>
          <a:noFill/>
        </p:spPr>
        <p:txBody>
          <a:bodyPr wrap="square">
            <a:spAutoFit/>
          </a:bodyPr>
          <a:lstStyle/>
          <a:p>
            <a:r>
              <a:rPr lang="fr-FR" sz="1600" b="1" dirty="0"/>
              <a:t>Saisissez un nombre entier positif : 4</a:t>
            </a:r>
          </a:p>
          <a:p>
            <a:r>
              <a:rPr lang="fr-FR" sz="1600" b="1" dirty="0"/>
              <a:t>Le carre de 4 est </a:t>
            </a:r>
            <a:r>
              <a:rPr lang="fr-FR" sz="1600" b="1" dirty="0" err="1"/>
              <a:t>egal</a:t>
            </a:r>
            <a:r>
              <a:rPr lang="fr-FR" sz="1600" b="1" dirty="0"/>
              <a:t> a : 16</a:t>
            </a:r>
          </a:p>
          <a:p>
            <a:r>
              <a:rPr lang="fr-FR" sz="1600" b="1" dirty="0"/>
              <a:t>Nombre suivant (0 pour terminer) : 8</a:t>
            </a:r>
          </a:p>
          <a:p>
            <a:r>
              <a:rPr lang="fr-FR" sz="1600" b="1" dirty="0"/>
              <a:t>Le carre de 8 est </a:t>
            </a:r>
            <a:r>
              <a:rPr lang="fr-FR" sz="1600" b="1" dirty="0" err="1"/>
              <a:t>egal</a:t>
            </a:r>
            <a:r>
              <a:rPr lang="fr-FR" sz="1600" b="1" dirty="0"/>
              <a:t> a : 64</a:t>
            </a:r>
          </a:p>
          <a:p>
            <a:r>
              <a:rPr lang="fr-FR" sz="1600" b="1" dirty="0"/>
              <a:t>Nombre suivant (0 pour terminer) : 11</a:t>
            </a:r>
          </a:p>
          <a:p>
            <a:r>
              <a:rPr lang="fr-FR" sz="1600" b="1" dirty="0"/>
              <a:t>Le carre de 11 est </a:t>
            </a:r>
            <a:r>
              <a:rPr lang="fr-FR" sz="1600" b="1" dirty="0" err="1"/>
              <a:t>egal</a:t>
            </a:r>
            <a:r>
              <a:rPr lang="fr-FR" sz="1600" b="1" dirty="0"/>
              <a:t> a : 121</a:t>
            </a:r>
          </a:p>
          <a:p>
            <a:r>
              <a:rPr lang="fr-FR" sz="1600" b="1" dirty="0"/>
              <a:t>Nombre suivant (0 pour terminer) : 156</a:t>
            </a:r>
          </a:p>
          <a:p>
            <a:r>
              <a:rPr lang="fr-FR" sz="1600" b="1" dirty="0"/>
              <a:t>Le carre de 156 est </a:t>
            </a:r>
            <a:r>
              <a:rPr lang="fr-FR" sz="1600" b="1" dirty="0" err="1"/>
              <a:t>egal</a:t>
            </a:r>
            <a:r>
              <a:rPr lang="fr-FR" sz="1600" b="1" dirty="0"/>
              <a:t> a : 24336</a:t>
            </a:r>
          </a:p>
          <a:p>
            <a:r>
              <a:rPr lang="fr-FR" sz="1600" b="1" dirty="0"/>
              <a:t>Nombre suivant (0 pour terminer) : 0</a:t>
            </a:r>
          </a:p>
          <a:p>
            <a:endParaRPr lang="fr-FR" sz="1600" b="1" dirty="0"/>
          </a:p>
          <a:p>
            <a:r>
              <a:rPr lang="fr-FR" sz="1600" b="1" dirty="0"/>
              <a:t>Process </a:t>
            </a:r>
            <a:r>
              <a:rPr lang="fr-FR" sz="1600" b="1" dirty="0" err="1"/>
              <a:t>returned</a:t>
            </a:r>
            <a:r>
              <a:rPr lang="fr-FR" sz="1600" b="1" dirty="0"/>
              <a:t> 0 (0x0)   </a:t>
            </a:r>
            <a:r>
              <a:rPr lang="fr-FR" sz="1600" b="1" dirty="0" err="1"/>
              <a:t>execution</a:t>
            </a:r>
            <a:r>
              <a:rPr lang="fr-FR" sz="1600" b="1" dirty="0"/>
              <a:t> time : 10.775 s</a:t>
            </a:r>
          </a:p>
          <a:p>
            <a:r>
              <a:rPr lang="fr-FR" sz="1600" b="1" dirty="0" err="1"/>
              <a:t>Press</a:t>
            </a:r>
            <a:r>
              <a:rPr lang="fr-FR" sz="1600" b="1" dirty="0"/>
              <a:t> </a:t>
            </a:r>
            <a:r>
              <a:rPr lang="fr-FR" sz="1600" b="1" dirty="0" err="1"/>
              <a:t>any</a:t>
            </a:r>
            <a:r>
              <a:rPr lang="fr-FR" sz="1600" b="1" dirty="0"/>
              <a:t> key to continue.</a:t>
            </a:r>
          </a:p>
        </p:txBody>
      </p:sp>
      <p:sp>
        <p:nvSpPr>
          <p:cNvPr id="6" name="ZoneTexte 5">
            <a:extLst>
              <a:ext uri="{FF2B5EF4-FFF2-40B4-BE49-F238E27FC236}">
                <a16:creationId xmlns:a16="http://schemas.microsoft.com/office/drawing/2014/main" id="{1850D05D-C19D-4035-87A5-F81AE44A8385}"/>
              </a:ext>
            </a:extLst>
          </p:cNvPr>
          <p:cNvSpPr txBox="1"/>
          <p:nvPr/>
        </p:nvSpPr>
        <p:spPr>
          <a:xfrm>
            <a:off x="7006857" y="494982"/>
            <a:ext cx="4889206"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Résultat après exécution :</a:t>
            </a:r>
            <a:endParaRPr lang="fr-FR" sz="2600" dirty="0">
              <a:solidFill>
                <a:srgbClr val="0033CC"/>
              </a:solidFill>
              <a:latin typeface="Cambria" panose="02040503050406030204" pitchFamily="18" charset="0"/>
              <a:ea typeface="Cambria" panose="02040503050406030204" pitchFamily="18" charset="0"/>
            </a:endParaRPr>
          </a:p>
        </p:txBody>
      </p:sp>
      <p:sp>
        <p:nvSpPr>
          <p:cNvPr id="8" name="ZoneTexte 7">
            <a:extLst>
              <a:ext uri="{FF2B5EF4-FFF2-40B4-BE49-F238E27FC236}">
                <a16:creationId xmlns:a16="http://schemas.microsoft.com/office/drawing/2014/main" id="{25C44D99-73F4-4A93-BC4D-4028EE7E9EBB}"/>
              </a:ext>
            </a:extLst>
          </p:cNvPr>
          <p:cNvSpPr txBox="1"/>
          <p:nvPr/>
        </p:nvSpPr>
        <p:spPr>
          <a:xfrm>
            <a:off x="0" y="4850684"/>
            <a:ext cx="12192000" cy="1292662"/>
          </a:xfrm>
          <a:prstGeom prst="rect">
            <a:avLst/>
          </a:prstGeom>
          <a:noFill/>
        </p:spPr>
        <p:txBody>
          <a:bodyPr wrap="square">
            <a:spAutoFit/>
          </a:bodyPr>
          <a:lstStyle/>
          <a:p>
            <a:pPr algn="just"/>
            <a:r>
              <a:rPr lang="fr-FR" sz="2600" b="0" i="0" u="none" strike="noStrike" baseline="0" dirty="0">
                <a:solidFill>
                  <a:srgbClr val="000000"/>
                </a:solidFill>
                <a:latin typeface="Cambria" panose="02040503050406030204" pitchFamily="18" charset="0"/>
                <a:ea typeface="Cambria" panose="02040503050406030204" pitchFamily="18" charset="0"/>
              </a:rPr>
              <a:t>Il existe une différence importante entre </a:t>
            </a:r>
            <a:r>
              <a:rPr lang="fr-FR" sz="2600" b="1" i="0" u="none" strike="noStrike" baseline="0" dirty="0">
                <a:solidFill>
                  <a:srgbClr val="C00000"/>
                </a:solidFill>
                <a:latin typeface="Cambria" panose="02040503050406030204" pitchFamily="18" charset="0"/>
                <a:ea typeface="Cambria" panose="02040503050406030204" pitchFamily="18" charset="0"/>
              </a:rPr>
              <a:t>do...</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r>
              <a:rPr lang="fr-FR" sz="2600" b="1" i="0" u="none" strike="noStrike" baseline="0" dirty="0">
                <a:solidFill>
                  <a:srgbClr val="C00000"/>
                </a:solidFill>
                <a:latin typeface="Cambria" panose="02040503050406030204" pitchFamily="18" charset="0"/>
                <a:ea typeface="Cambria" panose="02040503050406030204" pitchFamily="18" charset="0"/>
              </a:rPr>
              <a:t> </a:t>
            </a:r>
            <a:r>
              <a:rPr lang="fr-FR" sz="2600" b="0" i="0" u="none" strike="noStrike" baseline="0" dirty="0">
                <a:solidFill>
                  <a:srgbClr val="000000"/>
                </a:solidFill>
                <a:latin typeface="Cambria" panose="02040503050406030204" pitchFamily="18" charset="0"/>
                <a:ea typeface="Cambria" panose="02040503050406030204" pitchFamily="18" charset="0"/>
              </a:rPr>
              <a:t>et </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r>
              <a:rPr lang="fr-FR" sz="2600" b="0" i="0" u="none" strike="noStrike" baseline="0" dirty="0">
                <a:solidFill>
                  <a:srgbClr val="000000"/>
                </a:solidFill>
                <a:latin typeface="Cambria" panose="02040503050406030204" pitchFamily="18" charset="0"/>
                <a:ea typeface="Cambria" panose="02040503050406030204" pitchFamily="18" charset="0"/>
              </a:rPr>
              <a:t>, elle repose sur la position du test de sortie de la </a:t>
            </a:r>
            <a:r>
              <a:rPr lang="fr-FR" sz="2600" b="0" i="1" u="none" strike="noStrike" baseline="0" dirty="0">
                <a:solidFill>
                  <a:srgbClr val="000000"/>
                </a:solidFill>
                <a:latin typeface="Cambria" panose="02040503050406030204" pitchFamily="18" charset="0"/>
                <a:ea typeface="Cambria" panose="02040503050406030204" pitchFamily="18" charset="0"/>
              </a:rPr>
              <a:t>boucle</a:t>
            </a:r>
            <a:r>
              <a:rPr lang="fr-FR" sz="2600" b="0" i="0" u="none" strike="noStrike" baseline="0" dirty="0">
                <a:solidFill>
                  <a:srgbClr val="000000"/>
                </a:solidFill>
                <a:latin typeface="Cambria" panose="02040503050406030204" pitchFamily="18" charset="0"/>
                <a:ea typeface="Cambria" panose="02040503050406030204" pitchFamily="18" charset="0"/>
              </a:rPr>
              <a:t>. Lorsqu’on utilise </a:t>
            </a:r>
            <a:r>
              <a:rPr lang="fr-FR" sz="2600" b="1" i="0" u="none" strike="noStrike" baseline="0" dirty="0">
                <a:solidFill>
                  <a:srgbClr val="C00000"/>
                </a:solidFill>
                <a:latin typeface="Cambria" panose="02040503050406030204" pitchFamily="18" charset="0"/>
                <a:ea typeface="Cambria" panose="02040503050406030204" pitchFamily="18" charset="0"/>
              </a:rPr>
              <a:t>do...</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r>
              <a:rPr lang="fr-FR" sz="2600" b="0" i="0" u="none" strike="noStrike" baseline="0" dirty="0">
                <a:solidFill>
                  <a:srgbClr val="000000"/>
                </a:solidFill>
                <a:latin typeface="Cambria" panose="02040503050406030204" pitchFamily="18" charset="0"/>
                <a:ea typeface="Cambria" panose="02040503050406030204" pitchFamily="18" charset="0"/>
              </a:rPr>
              <a:t>, le test contrairement à ce que fait </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r>
              <a:rPr lang="fr-FR" sz="2600" b="0" i="0" u="none" strike="noStrike" baseline="0" dirty="0">
                <a:solidFill>
                  <a:srgbClr val="000000"/>
                </a:solidFill>
                <a:latin typeface="Cambria" panose="02040503050406030204" pitchFamily="18" charset="0"/>
                <a:ea typeface="Cambria" panose="02040503050406030204" pitchFamily="18" charset="0"/>
              </a:rPr>
              <a:t>, s’effectue en fin d’exécution de l’expression.</a:t>
            </a:r>
            <a:endParaRPr lang="fr-FR"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13398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5C71216A-93EA-4937-A7C2-4B572732D2B9}"/>
              </a:ext>
            </a:extLst>
          </p:cNvPr>
          <p:cNvSpPr txBox="1"/>
          <p:nvPr/>
        </p:nvSpPr>
        <p:spPr>
          <a:xfrm>
            <a:off x="0" y="851179"/>
            <a:ext cx="6172200" cy="2092881"/>
          </a:xfrm>
          <a:prstGeom prst="rect">
            <a:avLst/>
          </a:prstGeom>
          <a:noFill/>
        </p:spPr>
        <p:txBody>
          <a:bodyPr wrap="square">
            <a:spAutoFit/>
          </a:bodyPr>
          <a:lstStyle/>
          <a:p>
            <a:r>
              <a:rPr lang="fr-FR" sz="2600" b="1" dirty="0">
                <a:solidFill>
                  <a:srgbClr val="C00000"/>
                </a:solidFill>
                <a:latin typeface="Cambria" panose="02040503050406030204" pitchFamily="18" charset="0"/>
                <a:ea typeface="Cambria" panose="02040503050406030204" pitchFamily="18" charset="0"/>
              </a:rPr>
              <a:t>do</a:t>
            </a:r>
          </a:p>
          <a:p>
            <a:r>
              <a:rPr lang="fr-FR" sz="2600" dirty="0">
                <a:latin typeface="Cambria" panose="02040503050406030204" pitchFamily="18" charset="0"/>
                <a:ea typeface="Cambria" panose="02040503050406030204" pitchFamily="18" charset="0"/>
              </a:rPr>
              <a:t>{</a:t>
            </a:r>
          </a:p>
          <a:p>
            <a:r>
              <a:rPr lang="fr-FR" sz="2600" dirty="0">
                <a:latin typeface="Cambria" panose="02040503050406030204" pitchFamily="18" charset="0"/>
                <a:ea typeface="Cambria" panose="02040503050406030204" pitchFamily="18" charset="0"/>
              </a:rPr>
              <a:t>    /* </a:t>
            </a:r>
            <a:r>
              <a:rPr lang="fr-FR" sz="2600" b="1" dirty="0">
                <a:solidFill>
                  <a:srgbClr val="0033CC"/>
                </a:solidFill>
                <a:latin typeface="Cambria" panose="02040503050406030204" pitchFamily="18" charset="0"/>
                <a:ea typeface="Cambria" panose="02040503050406030204" pitchFamily="18" charset="0"/>
              </a:rPr>
              <a:t>Instructions</a:t>
            </a:r>
            <a:r>
              <a:rPr lang="fr-FR" sz="2600" dirty="0">
                <a:latin typeface="Cambria" panose="02040503050406030204" pitchFamily="18" charset="0"/>
                <a:ea typeface="Cambria" panose="02040503050406030204" pitchFamily="18" charset="0"/>
              </a:rPr>
              <a:t> */</a:t>
            </a:r>
          </a:p>
          <a:p>
            <a:r>
              <a:rPr lang="fr-FR" sz="2600" dirty="0">
                <a:latin typeface="Cambria" panose="02040503050406030204" pitchFamily="18" charset="0"/>
                <a:ea typeface="Cambria" panose="02040503050406030204" pitchFamily="18" charset="0"/>
              </a:rPr>
              <a:t>} </a:t>
            </a:r>
          </a:p>
          <a:p>
            <a:r>
              <a:rPr lang="fr-FR" sz="2600" b="1" dirty="0" err="1">
                <a:solidFill>
                  <a:srgbClr val="C00000"/>
                </a:solidFill>
                <a:latin typeface="Cambria" panose="02040503050406030204" pitchFamily="18" charset="0"/>
                <a:ea typeface="Cambria" panose="02040503050406030204" pitchFamily="18" charset="0"/>
              </a:rPr>
              <a:t>while</a:t>
            </a:r>
            <a:r>
              <a:rPr lang="fr-FR" sz="2600" dirty="0">
                <a:latin typeface="Cambria" panose="02040503050406030204" pitchFamily="18" charset="0"/>
                <a:ea typeface="Cambria" panose="02040503050406030204" pitchFamily="18" charset="0"/>
              </a:rPr>
              <a:t> (</a:t>
            </a:r>
            <a:r>
              <a:rPr lang="fr-FR" sz="2600" b="1" dirty="0">
                <a:solidFill>
                  <a:srgbClr val="0033CC"/>
                </a:solidFill>
                <a:latin typeface="Cambria" panose="02040503050406030204" pitchFamily="18" charset="0"/>
                <a:ea typeface="Cambria" panose="02040503050406030204" pitchFamily="18" charset="0"/>
              </a:rPr>
              <a:t>condition</a:t>
            </a:r>
            <a:r>
              <a:rPr lang="fr-FR" sz="2600" dirty="0">
                <a:latin typeface="Cambria" panose="02040503050406030204" pitchFamily="18" charset="0"/>
                <a:ea typeface="Cambria" panose="02040503050406030204" pitchFamily="18" charset="0"/>
              </a:rPr>
              <a:t>);</a:t>
            </a:r>
          </a:p>
        </p:txBody>
      </p:sp>
      <p:sp>
        <p:nvSpPr>
          <p:cNvPr id="7" name="ZoneTexte 6">
            <a:extLst>
              <a:ext uri="{FF2B5EF4-FFF2-40B4-BE49-F238E27FC236}">
                <a16:creationId xmlns:a16="http://schemas.microsoft.com/office/drawing/2014/main" id="{73D9CE61-4306-4830-85F9-A3E836855581}"/>
              </a:ext>
            </a:extLst>
          </p:cNvPr>
          <p:cNvSpPr txBox="1"/>
          <p:nvPr/>
        </p:nvSpPr>
        <p:spPr>
          <a:xfrm>
            <a:off x="0" y="306112"/>
            <a:ext cx="6172200" cy="461665"/>
          </a:xfrm>
          <a:prstGeom prst="rect">
            <a:avLst/>
          </a:prstGeom>
          <a:noFill/>
        </p:spPr>
        <p:txBody>
          <a:bodyPr wrap="square">
            <a:spAutoFit/>
          </a:bodyPr>
          <a:lstStyle/>
          <a:p>
            <a:pPr marL="0" marR="0" lvl="0" indent="-457200" algn="l" defTabSz="914400" rtl="0" eaLnBrk="1" fontAlgn="auto" latinLnBrk="0" hangingPunct="0">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0033CC"/>
                </a:solidFill>
                <a:effectLst/>
                <a:uLnTx/>
                <a:uFillTx/>
                <a:latin typeface="Cambria" panose="02040503050406030204" pitchFamily="18" charset="0"/>
                <a:ea typeface="Cambria" panose="02040503050406030204" pitchFamily="18" charset="0"/>
                <a:cs typeface="+mn-cs"/>
              </a:rPr>
              <a:t>Syntaxe:</a:t>
            </a:r>
          </a:p>
        </p:txBody>
      </p:sp>
      <p:sp>
        <p:nvSpPr>
          <p:cNvPr id="9" name="ZoneTexte 8">
            <a:extLst>
              <a:ext uri="{FF2B5EF4-FFF2-40B4-BE49-F238E27FC236}">
                <a16:creationId xmlns:a16="http://schemas.microsoft.com/office/drawing/2014/main" id="{E90BC7AB-4B50-4E32-8B3D-266A43CBB12D}"/>
              </a:ext>
            </a:extLst>
          </p:cNvPr>
          <p:cNvSpPr txBox="1"/>
          <p:nvPr/>
        </p:nvSpPr>
        <p:spPr>
          <a:xfrm>
            <a:off x="-7974" y="3032778"/>
            <a:ext cx="6188148" cy="492443"/>
          </a:xfrm>
          <a:prstGeom prst="rect">
            <a:avLst/>
          </a:prstGeom>
          <a:noFill/>
        </p:spPr>
        <p:txBody>
          <a:bodyPr wrap="square">
            <a:spAutoFit/>
          </a:bodyPr>
          <a:lstStyle/>
          <a:p>
            <a:r>
              <a:rPr lang="fr-FR" sz="2600" b="1" i="0" u="none" strike="noStrike" baseline="0" dirty="0">
                <a:solidFill>
                  <a:srgbClr val="0033CC"/>
                </a:solidFill>
                <a:latin typeface="Cambria" panose="02040503050406030204" pitchFamily="18" charset="0"/>
                <a:ea typeface="Cambria" panose="02040503050406030204" pitchFamily="18" charset="0"/>
              </a:rPr>
              <a:t>Exemple: </a:t>
            </a:r>
            <a:r>
              <a:rPr lang="fr-FR" sz="2600" b="1" i="0" u="none" strike="noStrike" baseline="0" dirty="0">
                <a:latin typeface="Cambria" panose="02040503050406030204" pitchFamily="18" charset="0"/>
                <a:ea typeface="Cambria" panose="02040503050406030204" pitchFamily="18" charset="0"/>
              </a:rPr>
              <a:t>Factorielle Avec </a:t>
            </a:r>
            <a:r>
              <a:rPr lang="fr-FR" sz="2600" b="1" i="0" u="none" strike="noStrike" baseline="0" dirty="0">
                <a:solidFill>
                  <a:srgbClr val="C00000"/>
                </a:solidFill>
                <a:latin typeface="Cambria" panose="02040503050406030204" pitchFamily="18" charset="0"/>
                <a:ea typeface="Cambria" panose="02040503050406030204" pitchFamily="18" charset="0"/>
              </a:rPr>
              <a:t>Do...</a:t>
            </a:r>
            <a:r>
              <a:rPr lang="fr-FR" sz="2600" b="1" i="0" u="none" strike="noStrike" baseline="0" dirty="0" err="1">
                <a:solidFill>
                  <a:srgbClr val="C00000"/>
                </a:solidFill>
                <a:latin typeface="Cambria" panose="02040503050406030204" pitchFamily="18" charset="0"/>
                <a:ea typeface="Cambria" panose="02040503050406030204" pitchFamily="18" charset="0"/>
              </a:rPr>
              <a:t>While</a:t>
            </a:r>
            <a:endParaRPr lang="fr-FR" sz="2600" dirty="0">
              <a:solidFill>
                <a:srgbClr val="C00000"/>
              </a:solidFill>
              <a:latin typeface="Cambria" panose="02040503050406030204" pitchFamily="18" charset="0"/>
              <a:ea typeface="Cambria" panose="02040503050406030204" pitchFamily="18" charset="0"/>
            </a:endParaRPr>
          </a:p>
        </p:txBody>
      </p:sp>
      <p:sp>
        <p:nvSpPr>
          <p:cNvPr id="11" name="ZoneTexte 10">
            <a:extLst>
              <a:ext uri="{FF2B5EF4-FFF2-40B4-BE49-F238E27FC236}">
                <a16:creationId xmlns:a16="http://schemas.microsoft.com/office/drawing/2014/main" id="{BA8BBFAE-6E66-4CD6-958D-4457432D637C}"/>
              </a:ext>
            </a:extLst>
          </p:cNvPr>
          <p:cNvSpPr txBox="1"/>
          <p:nvPr/>
        </p:nvSpPr>
        <p:spPr>
          <a:xfrm>
            <a:off x="-7974" y="3613939"/>
            <a:ext cx="6096000" cy="2893100"/>
          </a:xfrm>
          <a:prstGeom prst="rect">
            <a:avLst/>
          </a:prstGeom>
          <a:noFill/>
        </p:spPr>
        <p:txBody>
          <a:bodyPr wrap="square">
            <a:spAutoFit/>
          </a:bodyPr>
          <a:lstStyle/>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1  </a:t>
            </a:r>
            <a:r>
              <a:rPr lang="fr-FR" sz="14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#include &lt;</a:t>
            </a:r>
            <a:r>
              <a:rPr lang="fr-FR" sz="1400"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iostream</a:t>
            </a:r>
            <a:r>
              <a:rPr lang="fr-FR" sz="1400"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&gt;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2  </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using</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namespace</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std</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3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main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4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//déclaration des variables</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5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int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j</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1</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6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//saisie de i, nombre dont on va calculer la factorielle</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7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"Entrez le nombre entier dont vous voulez la factorielle :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8  </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cin</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&gt;&gt;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 9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//affectation de i à j pour l’affichage du résultat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10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j</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13" name="ZoneTexte 12">
            <a:extLst>
              <a:ext uri="{FF2B5EF4-FFF2-40B4-BE49-F238E27FC236}">
                <a16:creationId xmlns:a16="http://schemas.microsoft.com/office/drawing/2014/main" id="{1E8BCE91-E29B-41D7-9F68-7EE022A8CB4D}"/>
              </a:ext>
            </a:extLst>
          </p:cNvPr>
          <p:cNvSpPr txBox="1"/>
          <p:nvPr/>
        </p:nvSpPr>
        <p:spPr>
          <a:xfrm>
            <a:off x="6096000" y="3213556"/>
            <a:ext cx="6096000" cy="3323987"/>
          </a:xfrm>
          <a:prstGeom prst="rect">
            <a:avLst/>
          </a:prstGeom>
          <a:noFill/>
        </p:spPr>
        <p:txBody>
          <a:bodyPr wrap="square">
            <a:spAutoFit/>
          </a:bodyPr>
          <a:lstStyle/>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11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//boucle do...</a:t>
            </a:r>
            <a:r>
              <a:rPr lang="fr-FR" sz="1400" kern="150" dirty="0" err="1">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while</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12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do</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13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14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//calcul de la factorielle</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15  </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16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//décrémentation de i</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17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18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19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//test si i=0 pour savoir si le calcul doit se terminer</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20  </a:t>
            </a:r>
            <a:r>
              <a:rPr lang="fr-FR" sz="1400" b="1" kern="150" dirty="0" err="1">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while</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fr-FR" sz="14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21  </a:t>
            </a:r>
            <a:r>
              <a:rPr lang="fr-FR" sz="1400" kern="150" dirty="0">
                <a:solidFill>
                  <a:srgbClr val="9898D9"/>
                </a:solidFill>
                <a:effectLst/>
                <a:latin typeface="Courier New" panose="02070309020205020404" pitchFamily="49" charset="0"/>
                <a:ea typeface="Times New Roman" panose="02020603050405020304" pitchFamily="18" charset="0"/>
                <a:cs typeface="Times New Roman" panose="02020603050405020304" pitchFamily="18" charset="0"/>
              </a:rPr>
              <a:t>//affichage du résultat suivant j</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22  </a:t>
            </a:r>
            <a:r>
              <a:rPr lang="fr-FR" sz="1400" b="1" kern="150" dirty="0">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cout</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"Factorielle de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j</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 =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kern="15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&lt;&lt;</a:t>
            </a:r>
            <a:r>
              <a:rPr lang="fr-FR" sz="1400" b="1" kern="150" dirty="0" err="1">
                <a:solidFill>
                  <a:srgbClr val="00A000"/>
                </a:solidFill>
                <a:effectLst/>
                <a:latin typeface="Courier New" panose="02070309020205020404" pitchFamily="49" charset="0"/>
                <a:ea typeface="Times New Roman" panose="02020603050405020304" pitchFamily="18" charset="0"/>
                <a:cs typeface="Times New Roman" panose="02020603050405020304" pitchFamily="18" charset="0"/>
              </a:rPr>
              <a:t>endl</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23  </a:t>
            </a:r>
            <a:r>
              <a:rPr lang="fr-FR" sz="1400" b="1" kern="150" dirty="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return </a:t>
            </a:r>
            <a:r>
              <a:rPr lang="fr-FR" sz="1400" kern="150" dirty="0">
                <a:solidFill>
                  <a:srgbClr val="F000F0"/>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endParaRPr>
          </a:p>
          <a:p>
            <a:pPr hangingPunct="0"/>
            <a:r>
              <a:rPr lang="fr-FR" sz="1400" kern="150" dirty="0">
                <a:effectLst/>
                <a:latin typeface="Courier New" panose="02070309020205020404" pitchFamily="49" charset="0"/>
                <a:ea typeface="Times New Roman" panose="02020603050405020304" pitchFamily="18" charset="0"/>
                <a:cs typeface="Times New Roman" panose="02020603050405020304" pitchFamily="18" charset="0"/>
              </a:rPr>
              <a:t>24  </a:t>
            </a:r>
            <a:r>
              <a:rPr lang="fr-FR" sz="1400" kern="15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fr-FR" sz="1400" dirty="0"/>
          </a:p>
        </p:txBody>
      </p:sp>
    </p:spTree>
    <p:extLst>
      <p:ext uri="{BB962C8B-B14F-4D97-AF65-F5344CB8AC3E}">
        <p14:creationId xmlns:p14="http://schemas.microsoft.com/office/powerpoint/2010/main" val="13858080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oryboard Layou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TotalTime>
  <Words>1521</Words>
  <Application>Microsoft Office PowerPoint</Application>
  <PresentationFormat>Grand écran</PresentationFormat>
  <Paragraphs>207</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12</vt:i4>
      </vt:variant>
    </vt:vector>
  </HeadingPairs>
  <TitlesOfParts>
    <vt:vector size="19" baseType="lpstr">
      <vt:lpstr>Arial</vt:lpstr>
      <vt:lpstr>Calibri</vt:lpstr>
      <vt:lpstr>Calibri Light</vt:lpstr>
      <vt:lpstr>Cambria</vt:lpstr>
      <vt:lpstr>Courier New</vt:lpstr>
      <vt:lpstr>Thème Office</vt:lpstr>
      <vt:lpstr>Storyboard Layouts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tayeb lantri</cp:lastModifiedBy>
  <cp:revision>36</cp:revision>
  <dcterms:created xsi:type="dcterms:W3CDTF">2020-12-15T17:30:38Z</dcterms:created>
  <dcterms:modified xsi:type="dcterms:W3CDTF">2021-03-07T22:33:06Z</dcterms:modified>
</cp:coreProperties>
</file>