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84" d="100"/>
          <a:sy n="84" d="100"/>
        </p:scale>
        <p:origin x="102" y="1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67E076-7EB3-406E-8C42-A58276ACE4D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0A1D02C-CCF7-415A-9E2F-72D2800A7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819AB2B-4A1F-4E8F-B9A5-B9C28AB2BD91}"/>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55E3C87A-5C14-419B-86E5-E1BAAE9D78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CA8BE0-04E6-41DD-9000-B8D266BD035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89111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E2706B-ADD8-433C-9B12-E5040BF72D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80E9438-F07F-474A-9D49-45FB220405B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C479A5-9774-417A-9681-AD056799A1CF}"/>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FCA88997-5BEA-498E-99AC-0513D83209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2CDA48B-03FB-4568-BF21-3EEBB97671B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8916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BF5960A-7FD1-48BB-9810-A50A36873D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34A00CC-D40A-4501-B397-046DB11F95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306D5A-9207-4D50-915F-853373BCBD28}"/>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9FDCF74D-B014-4E73-B6D0-75CCE6D887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35F0DB-17A9-4E4E-8E71-12B8E9122BB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412375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4469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NC++">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4287C4D-F723-4629-B98B-F691D25713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18" y="-77118"/>
            <a:ext cx="12349908" cy="7028760"/>
          </a:xfrm>
          <a:prstGeom prst="rect">
            <a:avLst/>
          </a:prstGeom>
        </p:spPr>
      </p:pic>
    </p:spTree>
    <p:extLst>
      <p:ext uri="{BB962C8B-B14F-4D97-AF65-F5344CB8AC3E}">
        <p14:creationId xmlns:p14="http://schemas.microsoft.com/office/powerpoint/2010/main" val="271194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8A0F9-537A-4070-8841-1560491BF0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356334-E414-43BB-BD05-7E7BFFB8D1F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83FF01-5822-4176-BFC1-07E67845061F}"/>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4A187EC7-1458-4300-AC73-8249A4270E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7CAE28-309D-4F5C-B557-63DEC5FECC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53730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66392-62E4-4F4E-BCAC-BE08B650B91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B0AECEF-E135-4C58-8460-5017135AA4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09BB2A-22F7-441D-88F8-3A6C8921B8F4}"/>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BDAF0DE9-1B89-4253-9264-99ED63E2C7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1CE745-B739-4D69-B0C2-E7C8F2C2D830}"/>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206334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386F9C-5EE1-4D50-AF2C-189DE85DD9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F3E43B-16BF-41A0-A364-1184CC442BA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F2A2F6F-705C-4B20-B0E4-A1CA5E41588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39EE7D8-D9E2-4355-A731-4E9EA80441BB}"/>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6" name="Espace réservé du pied de page 5">
            <a:extLst>
              <a:ext uri="{FF2B5EF4-FFF2-40B4-BE49-F238E27FC236}">
                <a16:creationId xmlns:a16="http://schemas.microsoft.com/office/drawing/2014/main" id="{D3AAAD8E-59A7-4D24-B8C4-6345333A93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DC05776-A5EF-4AA7-8485-07F5389CD0E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34243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B7455-0913-426D-A3E1-AC888C1501F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3CF08FB-7B77-44FA-80C4-DF8A0F2831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1D3672-3BFD-48DF-9303-6C293FB2AE6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7DC4F42-65F1-4B78-887C-1E19486FE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05084E8-2DD3-4065-9779-9EA6511C25F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C5E2FD5-4B58-40C7-93E4-6D5E5FB81D19}"/>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8" name="Espace réservé du pied de page 7">
            <a:extLst>
              <a:ext uri="{FF2B5EF4-FFF2-40B4-BE49-F238E27FC236}">
                <a16:creationId xmlns:a16="http://schemas.microsoft.com/office/drawing/2014/main" id="{915140C7-7C64-4F58-8EE7-978DA5BB262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0F78399-D53E-4416-BCB9-669EF1D5510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39075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96D63-71FF-45EB-9E2F-25CAE78234C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316C163-4D13-405F-9019-0993D59B497D}"/>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4" name="Espace réservé du pied de page 3">
            <a:extLst>
              <a:ext uri="{FF2B5EF4-FFF2-40B4-BE49-F238E27FC236}">
                <a16:creationId xmlns:a16="http://schemas.microsoft.com/office/drawing/2014/main" id="{5347EFCF-18FF-427C-8492-E50624A208F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A49BDB-0D18-48ED-B599-A33771F1F59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937522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87A59A5-DB55-4B70-98D9-F95B1D5C6C2D}"/>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3" name="Espace réservé du pied de page 2">
            <a:extLst>
              <a:ext uri="{FF2B5EF4-FFF2-40B4-BE49-F238E27FC236}">
                <a16:creationId xmlns:a16="http://schemas.microsoft.com/office/drawing/2014/main" id="{EBA7B86E-9284-4339-87CE-C9A5E10866F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684DD3-76C4-40CB-8865-3522358B2B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49136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D447CD-FE3A-421E-BCF6-61B6AAB482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0E32A0-7302-4981-BCE9-BC21A24E3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257DE7-6C98-4613-9572-1E6CD3D81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62E429-1797-4000-B1AC-E3F58E7DB674}"/>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6" name="Espace réservé du pied de page 5">
            <a:extLst>
              <a:ext uri="{FF2B5EF4-FFF2-40B4-BE49-F238E27FC236}">
                <a16:creationId xmlns:a16="http://schemas.microsoft.com/office/drawing/2014/main" id="{AB6C7BE1-24AB-4000-9E83-FD05529492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E1A3A7E-4D75-41F9-BE37-D1F03D8C1AD6}"/>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29016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BEA2A-0E31-4859-880E-719FCA42CCD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4C7E06-8DEC-431B-95B3-03A3360EC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A23A47-51ED-414A-8215-64176B932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5234D3-6D2C-4803-BED0-BA8C195B2FFD}"/>
              </a:ext>
            </a:extLst>
          </p:cNvPr>
          <p:cNvSpPr>
            <a:spLocks noGrp="1"/>
          </p:cNvSpPr>
          <p:nvPr>
            <p:ph type="dt" sz="half" idx="10"/>
          </p:nvPr>
        </p:nvSpPr>
        <p:spPr/>
        <p:txBody>
          <a:bodyPr/>
          <a:lstStyle/>
          <a:p>
            <a:fld id="{1A98E707-C7D6-4CC4-89FA-B987260D7598}" type="datetimeFigureOut">
              <a:rPr lang="fr-FR" smtClean="0"/>
              <a:t>21/03/2021</a:t>
            </a:fld>
            <a:endParaRPr lang="fr-FR"/>
          </a:p>
        </p:txBody>
      </p:sp>
      <p:sp>
        <p:nvSpPr>
          <p:cNvPr id="6" name="Espace réservé du pied de page 5">
            <a:extLst>
              <a:ext uri="{FF2B5EF4-FFF2-40B4-BE49-F238E27FC236}">
                <a16:creationId xmlns:a16="http://schemas.microsoft.com/office/drawing/2014/main" id="{726F12C9-E34F-4C59-B673-56416A4296A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843778-60FD-48A8-A27D-740EC75966A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4946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9882592-ADE6-4A5C-96E9-0C7811253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328F42E-B2B0-46C5-9959-2E084AA6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520A4B-1279-4D2E-8278-6FC4B9715F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8E707-C7D6-4CC4-89FA-B987260D7598}" type="datetimeFigureOut">
              <a:rPr lang="fr-FR" smtClean="0"/>
              <a:t>21/03/2021</a:t>
            </a:fld>
            <a:endParaRPr lang="fr-FR"/>
          </a:p>
        </p:txBody>
      </p:sp>
      <p:sp>
        <p:nvSpPr>
          <p:cNvPr id="5" name="Espace réservé du pied de page 4">
            <a:extLst>
              <a:ext uri="{FF2B5EF4-FFF2-40B4-BE49-F238E27FC236}">
                <a16:creationId xmlns:a16="http://schemas.microsoft.com/office/drawing/2014/main" id="{41670C67-FE6A-4087-B00C-66E32B362C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D37793C-31DE-49AF-954E-8575B2AA3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09CC2-9050-4C2C-B263-A42F5A372C48}" type="slidenum">
              <a:rPr lang="fr-FR" smtClean="0"/>
              <a:t>‹N°›</a:t>
            </a:fld>
            <a:endParaRPr lang="fr-FR"/>
          </a:p>
        </p:txBody>
      </p:sp>
    </p:spTree>
    <p:extLst>
      <p:ext uri="{BB962C8B-B14F-4D97-AF65-F5344CB8AC3E}">
        <p14:creationId xmlns:p14="http://schemas.microsoft.com/office/powerpoint/2010/main" val="80906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07320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hyperlink" Target="https://www.commentcamarche.net/contents/197-langage-c-les-variables"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C1419B8-431D-495B-AC33-92C010820DF7}"/>
              </a:ext>
            </a:extLst>
          </p:cNvPr>
          <p:cNvSpPr txBox="1"/>
          <p:nvPr/>
        </p:nvSpPr>
        <p:spPr>
          <a:xfrm>
            <a:off x="-1" y="1500594"/>
            <a:ext cx="7783033" cy="492443"/>
          </a:xfrm>
          <a:prstGeom prst="rect">
            <a:avLst/>
          </a:prstGeom>
          <a:noFill/>
        </p:spPr>
        <p:txBody>
          <a:bodyPr wrap="square">
            <a:spAutoFit/>
          </a:bodyPr>
          <a:lstStyle/>
          <a:p>
            <a:r>
              <a:rPr lang="fr-FR" sz="2600" b="1" u="none" strike="noStrike" baseline="0" dirty="0">
                <a:solidFill>
                  <a:srgbClr val="0000FF"/>
                </a:solidFill>
                <a:latin typeface="Cambria" panose="02040503050406030204" pitchFamily="18" charset="0"/>
                <a:ea typeface="Cambria" panose="02040503050406030204" pitchFamily="18" charset="0"/>
              </a:rPr>
              <a:t>Un tableau </a:t>
            </a:r>
            <a:r>
              <a:rPr lang="fr-FR" sz="2600" b="0" u="none" strike="noStrike" baseline="0" dirty="0">
                <a:latin typeface="Cambria" panose="02040503050406030204" pitchFamily="18" charset="0"/>
                <a:ea typeface="Cambria" panose="02040503050406030204" pitchFamily="18" charset="0"/>
              </a:rPr>
              <a:t>est une suite de données de même type</a:t>
            </a:r>
          </a:p>
        </p:txBody>
      </p:sp>
      <p:sp>
        <p:nvSpPr>
          <p:cNvPr id="5" name="ZoneTexte 4">
            <a:extLst>
              <a:ext uri="{FF2B5EF4-FFF2-40B4-BE49-F238E27FC236}">
                <a16:creationId xmlns:a16="http://schemas.microsoft.com/office/drawing/2014/main" id="{8F11B505-B6BE-473B-B09B-873CBEFAAE9A}"/>
              </a:ext>
            </a:extLst>
          </p:cNvPr>
          <p:cNvSpPr txBox="1"/>
          <p:nvPr/>
        </p:nvSpPr>
        <p:spPr>
          <a:xfrm>
            <a:off x="-1" y="1993037"/>
            <a:ext cx="12192000" cy="1292662"/>
          </a:xfrm>
          <a:prstGeom prst="rect">
            <a:avLst/>
          </a:prstGeom>
          <a:noFill/>
        </p:spPr>
        <p:txBody>
          <a:bodyPr wrap="square">
            <a:spAutoFit/>
          </a:bodyPr>
          <a:lstStyle/>
          <a:p>
            <a:pPr algn="just"/>
            <a:r>
              <a:rPr lang="fr-FR" sz="2600" b="0" i="0" u="none" strike="noStrike" baseline="0" dirty="0">
                <a:solidFill>
                  <a:srgbClr val="000000"/>
                </a:solidFill>
                <a:latin typeface="Cambria" panose="02040503050406030204" pitchFamily="18" charset="0"/>
                <a:ea typeface="Cambria" panose="02040503050406030204" pitchFamily="18" charset="0"/>
              </a:rPr>
              <a:t>Chacune de ces données est un élément du </a:t>
            </a:r>
            <a:r>
              <a:rPr lang="fr-FR" sz="2600" b="1" i="0" u="none" strike="noStrike" baseline="0" dirty="0">
                <a:solidFill>
                  <a:srgbClr val="0000FF"/>
                </a:solidFill>
                <a:latin typeface="Cambria" panose="02040503050406030204" pitchFamily="18" charset="0"/>
                <a:ea typeface="Cambria" panose="02040503050406030204" pitchFamily="18" charset="0"/>
              </a:rPr>
              <a:t>tableau</a:t>
            </a:r>
            <a:r>
              <a:rPr lang="fr-FR" sz="2600" b="0" i="0" u="none" strike="noStrike" baseline="0" dirty="0">
                <a:solidFill>
                  <a:srgbClr val="000000"/>
                </a:solidFill>
                <a:latin typeface="Cambria" panose="02040503050406030204" pitchFamily="18" charset="0"/>
                <a:ea typeface="Cambria" panose="02040503050406030204" pitchFamily="18" charset="0"/>
              </a:rPr>
              <a:t>. Elles peuvent être rangées sous la forme d’un</a:t>
            </a:r>
            <a:r>
              <a:rPr lang="fr-FR" sz="2600" b="0" i="0" u="none" strike="noStrike" baseline="0" dirty="0">
                <a:solidFill>
                  <a:srgbClr val="0000FF"/>
                </a:solidFill>
                <a:latin typeface="Cambria" panose="02040503050406030204" pitchFamily="18" charset="0"/>
                <a:ea typeface="Cambria" panose="02040503050406030204" pitchFamily="18" charset="0"/>
              </a:rPr>
              <a:t> </a:t>
            </a:r>
            <a:r>
              <a:rPr lang="fr-FR" sz="2600" b="1" i="0" u="none" strike="noStrike" baseline="0" dirty="0">
                <a:solidFill>
                  <a:srgbClr val="0000FF"/>
                </a:solidFill>
                <a:latin typeface="Cambria" panose="02040503050406030204" pitchFamily="18" charset="0"/>
                <a:ea typeface="Cambria" panose="02040503050406030204" pitchFamily="18" charset="0"/>
              </a:rPr>
              <a:t>vecteur </a:t>
            </a:r>
            <a:r>
              <a:rPr lang="fr-FR" sz="2600" b="0" i="0" u="none" strike="noStrike" baseline="0" dirty="0">
                <a:solidFill>
                  <a:srgbClr val="000000"/>
                </a:solidFill>
                <a:latin typeface="Cambria" panose="02040503050406030204" pitchFamily="18" charset="0"/>
                <a:ea typeface="Cambria" panose="02040503050406030204" pitchFamily="18" charset="0"/>
              </a:rPr>
              <a:t>(</a:t>
            </a:r>
            <a:r>
              <a:rPr lang="fr-FR" sz="2600" b="0" i="1" u="none" strike="noStrike" baseline="0" dirty="0">
                <a:solidFill>
                  <a:srgbClr val="000000"/>
                </a:solidFill>
                <a:latin typeface="Cambria" panose="02040503050406030204" pitchFamily="18" charset="0"/>
                <a:ea typeface="Cambria" panose="02040503050406030204" pitchFamily="18" charset="0"/>
              </a:rPr>
              <a:t>tableau </a:t>
            </a:r>
            <a:r>
              <a:rPr lang="fr-FR" sz="2600" b="0" i="0" u="none" strike="noStrike" baseline="0" dirty="0">
                <a:solidFill>
                  <a:srgbClr val="000000"/>
                </a:solidFill>
                <a:latin typeface="Cambria" panose="02040503050406030204" pitchFamily="18" charset="0"/>
                <a:ea typeface="Cambria" panose="02040503050406030204" pitchFamily="18" charset="0"/>
              </a:rPr>
              <a:t>à une dimension – une seule entrée) ou d’une </a:t>
            </a:r>
            <a:r>
              <a:rPr lang="fr-FR" sz="2600" b="1" i="0" u="none" strike="noStrike" baseline="0" dirty="0">
                <a:solidFill>
                  <a:srgbClr val="0000FF"/>
                </a:solidFill>
                <a:latin typeface="Cambria" panose="02040503050406030204" pitchFamily="18" charset="0"/>
                <a:ea typeface="Cambria" panose="02040503050406030204" pitchFamily="18" charset="0"/>
              </a:rPr>
              <a:t>matrice</a:t>
            </a:r>
            <a:r>
              <a:rPr lang="fr-FR" sz="2600" b="1" i="0" u="none" strike="noStrike" baseline="0" dirty="0">
                <a:solidFill>
                  <a:srgbClr val="92A5AE"/>
                </a:solidFill>
                <a:latin typeface="Cambria" panose="02040503050406030204" pitchFamily="18" charset="0"/>
                <a:ea typeface="Cambria" panose="02040503050406030204" pitchFamily="18" charset="0"/>
              </a:rPr>
              <a:t> </a:t>
            </a:r>
            <a:r>
              <a:rPr lang="fr-FR" sz="2600" b="0" i="0" u="none" strike="noStrike" baseline="0" dirty="0">
                <a:solidFill>
                  <a:srgbClr val="000000"/>
                </a:solidFill>
                <a:latin typeface="Cambria" panose="02040503050406030204" pitchFamily="18" charset="0"/>
                <a:ea typeface="Cambria" panose="02040503050406030204" pitchFamily="18" charset="0"/>
              </a:rPr>
              <a:t>(</a:t>
            </a:r>
            <a:r>
              <a:rPr lang="fr-FR" sz="2600" b="0" i="1" u="none" strike="noStrike" baseline="0" dirty="0">
                <a:solidFill>
                  <a:srgbClr val="000000"/>
                </a:solidFill>
                <a:latin typeface="Cambria" panose="02040503050406030204" pitchFamily="18" charset="0"/>
                <a:ea typeface="Cambria" panose="02040503050406030204" pitchFamily="18" charset="0"/>
              </a:rPr>
              <a:t>tableau </a:t>
            </a:r>
            <a:r>
              <a:rPr lang="fr-FR" sz="2600" b="0" i="0" u="none" strike="noStrike" baseline="0" dirty="0">
                <a:solidFill>
                  <a:srgbClr val="000000"/>
                </a:solidFill>
                <a:latin typeface="Cambria" panose="02040503050406030204" pitchFamily="18" charset="0"/>
                <a:ea typeface="Cambria" panose="02040503050406030204" pitchFamily="18" charset="0"/>
              </a:rPr>
              <a:t>multi-dimensionnel – plusieurs entrées, lignes et colonnes).</a:t>
            </a:r>
            <a:endParaRPr lang="fr-FR" sz="2600" dirty="0">
              <a:latin typeface="Cambria" panose="02040503050406030204" pitchFamily="18" charset="0"/>
              <a:ea typeface="Cambria" panose="02040503050406030204" pitchFamily="18" charset="0"/>
            </a:endParaRPr>
          </a:p>
        </p:txBody>
      </p:sp>
      <p:sp>
        <p:nvSpPr>
          <p:cNvPr id="7" name="ZoneTexte 6">
            <a:extLst>
              <a:ext uri="{FF2B5EF4-FFF2-40B4-BE49-F238E27FC236}">
                <a16:creationId xmlns:a16="http://schemas.microsoft.com/office/drawing/2014/main" id="{8264774D-703E-43E3-A026-4C97DFF52DFF}"/>
              </a:ext>
            </a:extLst>
          </p:cNvPr>
          <p:cNvSpPr txBox="1"/>
          <p:nvPr/>
        </p:nvSpPr>
        <p:spPr>
          <a:xfrm>
            <a:off x="-1" y="3285699"/>
            <a:ext cx="12045802" cy="892552"/>
          </a:xfrm>
          <a:prstGeom prst="rect">
            <a:avLst/>
          </a:prstGeom>
          <a:noFill/>
        </p:spPr>
        <p:txBody>
          <a:bodyPr wrap="square">
            <a:spAutoFit/>
          </a:bodyPr>
          <a:lstStyle/>
          <a:p>
            <a:pPr algn="l"/>
            <a:r>
              <a:rPr lang="fr-FR" sz="2600" b="0" i="0" u="none" strike="noStrike" baseline="0" dirty="0">
                <a:solidFill>
                  <a:srgbClr val="000000"/>
                </a:solidFill>
                <a:latin typeface="Cambria" panose="02040503050406030204" pitchFamily="18" charset="0"/>
                <a:ea typeface="Cambria" panose="02040503050406030204" pitchFamily="18" charset="0"/>
              </a:rPr>
              <a:t>En C++, chaque élément du </a:t>
            </a:r>
            <a:r>
              <a:rPr lang="fr-FR" sz="2600" b="1" u="none" strike="noStrike" baseline="0" dirty="0">
                <a:solidFill>
                  <a:srgbClr val="0000FF"/>
                </a:solidFill>
                <a:latin typeface="Cambria" panose="02040503050406030204" pitchFamily="18" charset="0"/>
                <a:ea typeface="Cambria" panose="02040503050406030204" pitchFamily="18" charset="0"/>
              </a:rPr>
              <a:t>tableau</a:t>
            </a:r>
            <a:r>
              <a:rPr lang="fr-FR" sz="2600" b="0" i="1" u="none" strike="noStrike" baseline="0" dirty="0">
                <a:solidFill>
                  <a:srgbClr val="000000"/>
                </a:solidFill>
                <a:latin typeface="Cambria" panose="02040503050406030204" pitchFamily="18" charset="0"/>
                <a:ea typeface="Cambria" panose="02040503050406030204" pitchFamily="18" charset="0"/>
              </a:rPr>
              <a:t> </a:t>
            </a:r>
            <a:r>
              <a:rPr lang="fr-FR" sz="2600" b="0" i="0" u="none" strike="noStrike" baseline="0" dirty="0">
                <a:solidFill>
                  <a:srgbClr val="000000"/>
                </a:solidFill>
                <a:latin typeface="Cambria" panose="02040503050406030204" pitchFamily="18" charset="0"/>
                <a:ea typeface="Cambria" panose="02040503050406030204" pitchFamily="18" charset="0"/>
              </a:rPr>
              <a:t>va être repéré via un </a:t>
            </a:r>
            <a:r>
              <a:rPr lang="fr-FR" sz="2600" b="1" i="0" u="none" strike="noStrike" baseline="0" dirty="0">
                <a:solidFill>
                  <a:srgbClr val="0000FF"/>
                </a:solidFill>
                <a:latin typeface="Cambria" panose="02040503050406030204" pitchFamily="18" charset="0"/>
                <a:ea typeface="Cambria" panose="02040503050406030204" pitchFamily="18" charset="0"/>
              </a:rPr>
              <a:t>indice</a:t>
            </a:r>
            <a:r>
              <a:rPr lang="fr-FR" sz="2600" b="0" i="0" u="none" strike="noStrike" baseline="0" dirty="0">
                <a:solidFill>
                  <a:srgbClr val="000000"/>
                </a:solidFill>
                <a:latin typeface="Cambria" panose="02040503050406030204" pitchFamily="18" charset="0"/>
                <a:ea typeface="Cambria" panose="02040503050406030204" pitchFamily="18" charset="0"/>
              </a:rPr>
              <a:t>. Il y aura autant de séries d’</a:t>
            </a:r>
            <a:r>
              <a:rPr lang="fr-FR" sz="2600" b="0" i="1" u="none" strike="noStrike" baseline="0" dirty="0">
                <a:solidFill>
                  <a:srgbClr val="000000"/>
                </a:solidFill>
                <a:latin typeface="Cambria" panose="02040503050406030204" pitchFamily="18" charset="0"/>
                <a:ea typeface="Cambria" panose="02040503050406030204" pitchFamily="18" charset="0"/>
              </a:rPr>
              <a:t>indices </a:t>
            </a:r>
            <a:r>
              <a:rPr lang="fr-FR" sz="2600" b="0" i="0" u="none" strike="noStrike" baseline="0" dirty="0">
                <a:solidFill>
                  <a:srgbClr val="000000"/>
                </a:solidFill>
                <a:latin typeface="Cambria" panose="02040503050406030204" pitchFamily="18" charset="0"/>
                <a:ea typeface="Cambria" panose="02040503050406030204" pitchFamily="18" charset="0"/>
              </a:rPr>
              <a:t>qu’il y aura de dimensions dans le </a:t>
            </a:r>
            <a:r>
              <a:rPr lang="fr-FR" sz="2600" b="1" u="none" strike="noStrike" baseline="0" dirty="0">
                <a:solidFill>
                  <a:srgbClr val="0000FF"/>
                </a:solidFill>
                <a:latin typeface="Cambria" panose="02040503050406030204" pitchFamily="18" charset="0"/>
                <a:ea typeface="Cambria" panose="02040503050406030204" pitchFamily="18" charset="0"/>
              </a:rPr>
              <a:t>tableau</a:t>
            </a:r>
            <a:r>
              <a:rPr lang="fr-FR" sz="2600" b="0" i="0" u="none" strike="noStrike" baseline="0" dirty="0">
                <a:solidFill>
                  <a:srgbClr val="000000"/>
                </a:solidFill>
                <a:latin typeface="Cambria" panose="02040503050406030204" pitchFamily="18" charset="0"/>
                <a:ea typeface="Cambria" panose="02040503050406030204" pitchFamily="18" charset="0"/>
              </a:rPr>
              <a:t>.</a:t>
            </a:r>
            <a:endParaRPr lang="fr-FR" sz="2600" dirty="0">
              <a:latin typeface="Cambria" panose="02040503050406030204" pitchFamily="18" charset="0"/>
              <a:ea typeface="Cambria" panose="02040503050406030204" pitchFamily="18" charset="0"/>
            </a:endParaRPr>
          </a:p>
        </p:txBody>
      </p:sp>
      <p:sp>
        <p:nvSpPr>
          <p:cNvPr id="9" name="ZoneTexte 8">
            <a:extLst>
              <a:ext uri="{FF2B5EF4-FFF2-40B4-BE49-F238E27FC236}">
                <a16:creationId xmlns:a16="http://schemas.microsoft.com/office/drawing/2014/main" id="{8BE44BA9-E0DC-4000-A1F8-EB15FD67B97E}"/>
              </a:ext>
            </a:extLst>
          </p:cNvPr>
          <p:cNvSpPr txBox="1"/>
          <p:nvPr/>
        </p:nvSpPr>
        <p:spPr>
          <a:xfrm>
            <a:off x="1" y="4178251"/>
            <a:ext cx="12191999" cy="892552"/>
          </a:xfrm>
          <a:prstGeom prst="rect">
            <a:avLst/>
          </a:prstGeom>
          <a:noFill/>
        </p:spPr>
        <p:txBody>
          <a:bodyPr wrap="square">
            <a:spAutoFit/>
          </a:bodyPr>
          <a:lstStyle/>
          <a:p>
            <a:pPr algn="l"/>
            <a:r>
              <a:rPr lang="fr-FR" sz="2600" b="0" u="none" strike="noStrike" baseline="0" dirty="0">
                <a:solidFill>
                  <a:srgbClr val="000000"/>
                </a:solidFill>
                <a:latin typeface="Cambria" panose="02040503050406030204" pitchFamily="18" charset="0"/>
                <a:ea typeface="Cambria" panose="02040503050406030204" pitchFamily="18" charset="0"/>
              </a:rPr>
              <a:t>Par l’intermédiaire des indices qui déterminent la position d’une cellule dans le tableau nous aurons ainsi un </a:t>
            </a:r>
            <a:r>
              <a:rPr lang="fr-FR" sz="2600" b="1" u="none" strike="noStrike" baseline="0" dirty="0">
                <a:solidFill>
                  <a:srgbClr val="0000FF"/>
                </a:solidFill>
                <a:latin typeface="Cambria" panose="02040503050406030204" pitchFamily="18" charset="0"/>
                <a:ea typeface="Cambria" panose="02040503050406030204" pitchFamily="18" charset="0"/>
              </a:rPr>
              <a:t>accès direct </a:t>
            </a:r>
            <a:r>
              <a:rPr lang="fr-FR" sz="2600" b="0" u="none" strike="noStrike" baseline="0" dirty="0">
                <a:solidFill>
                  <a:srgbClr val="000000"/>
                </a:solidFill>
                <a:latin typeface="Cambria" panose="02040503050406030204" pitchFamily="18" charset="0"/>
                <a:ea typeface="Cambria" panose="02040503050406030204" pitchFamily="18" charset="0"/>
              </a:rPr>
              <a:t>à la donnée contenue.</a:t>
            </a:r>
            <a:endParaRPr lang="fr-FR" sz="2600" dirty="0">
              <a:latin typeface="Cambria" panose="02040503050406030204" pitchFamily="18" charset="0"/>
              <a:ea typeface="Cambria" panose="02040503050406030204" pitchFamily="18" charset="0"/>
            </a:endParaRPr>
          </a:p>
        </p:txBody>
      </p:sp>
      <p:sp>
        <p:nvSpPr>
          <p:cNvPr id="11" name="ZoneTexte 10">
            <a:extLst>
              <a:ext uri="{FF2B5EF4-FFF2-40B4-BE49-F238E27FC236}">
                <a16:creationId xmlns:a16="http://schemas.microsoft.com/office/drawing/2014/main" id="{90C4425F-F220-4667-B92E-CD1B0B831499}"/>
              </a:ext>
            </a:extLst>
          </p:cNvPr>
          <p:cNvSpPr txBox="1"/>
          <p:nvPr/>
        </p:nvSpPr>
        <p:spPr>
          <a:xfrm>
            <a:off x="-2" y="5146180"/>
            <a:ext cx="12191999" cy="892552"/>
          </a:xfrm>
          <a:prstGeom prst="rect">
            <a:avLst/>
          </a:prstGeom>
          <a:noFill/>
        </p:spPr>
        <p:txBody>
          <a:bodyPr wrap="square">
            <a:spAutoFit/>
          </a:bodyPr>
          <a:lstStyle/>
          <a:p>
            <a:pPr algn="l"/>
            <a:r>
              <a:rPr lang="fr-FR" sz="2600" b="0" u="none" strike="noStrike" baseline="0" dirty="0">
                <a:solidFill>
                  <a:srgbClr val="000000"/>
                </a:solidFill>
                <a:latin typeface="Cambria" panose="02040503050406030204" pitchFamily="18" charset="0"/>
                <a:ea typeface="Cambria" panose="02040503050406030204" pitchFamily="18" charset="0"/>
              </a:rPr>
              <a:t>La suite des indices démarre toujours à partir de 0, et s’incrémente suivant un pas de 1. On nomme ce principe </a:t>
            </a:r>
            <a:r>
              <a:rPr lang="fr-FR" sz="2600" b="0" u="none" strike="noStrike" baseline="0" dirty="0">
                <a:solidFill>
                  <a:srgbClr val="C00000"/>
                </a:solidFill>
                <a:latin typeface="Cambria" panose="02040503050406030204" pitchFamily="18" charset="0"/>
                <a:ea typeface="Cambria" panose="02040503050406030204" pitchFamily="18" charset="0"/>
              </a:rPr>
              <a:t>l’</a:t>
            </a:r>
            <a:r>
              <a:rPr lang="fr-FR" sz="2600" b="1" u="none" strike="noStrike" baseline="0" dirty="0">
                <a:solidFill>
                  <a:srgbClr val="C00000"/>
                </a:solidFill>
                <a:latin typeface="Cambria" panose="02040503050406030204" pitchFamily="18" charset="0"/>
                <a:ea typeface="Cambria" panose="02040503050406030204" pitchFamily="18" charset="0"/>
              </a:rPr>
              <a:t>indexation en base 0</a:t>
            </a:r>
            <a:r>
              <a:rPr lang="fr-FR" sz="2600" b="0" u="none" strike="noStrike" baseline="0" dirty="0">
                <a:solidFill>
                  <a:srgbClr val="000000"/>
                </a:solidFill>
                <a:latin typeface="Cambria" panose="02040503050406030204" pitchFamily="18" charset="0"/>
                <a:ea typeface="Cambria" panose="02040503050406030204" pitchFamily="18" charset="0"/>
              </a:rPr>
              <a:t>.</a:t>
            </a:r>
          </a:p>
        </p:txBody>
      </p:sp>
      <p:sp>
        <p:nvSpPr>
          <p:cNvPr id="12" name="ZoneTexte 11">
            <a:extLst>
              <a:ext uri="{FF2B5EF4-FFF2-40B4-BE49-F238E27FC236}">
                <a16:creationId xmlns:a16="http://schemas.microsoft.com/office/drawing/2014/main" id="{B1B5C2E0-C041-4879-9BAA-5071806747DB}"/>
              </a:ext>
            </a:extLst>
          </p:cNvPr>
          <p:cNvSpPr txBox="1"/>
          <p:nvPr/>
        </p:nvSpPr>
        <p:spPr>
          <a:xfrm>
            <a:off x="601360" y="331043"/>
            <a:ext cx="10143460" cy="523220"/>
          </a:xfrm>
          <a:prstGeom prst="rect">
            <a:avLst/>
          </a:prstGeom>
          <a:noFill/>
        </p:spPr>
        <p:txBody>
          <a:bodyPr wrap="square">
            <a:spAutoFit/>
          </a:bodyPr>
          <a:lstStyle/>
          <a:p>
            <a:pPr algn="ctr"/>
            <a:r>
              <a:rPr lang="fr-FR" sz="2800" b="1" i="0" u="none" strike="noStrike" baseline="0" dirty="0">
                <a:solidFill>
                  <a:srgbClr val="0000FF"/>
                </a:solidFill>
                <a:latin typeface="Cambria" panose="02040503050406030204" pitchFamily="18" charset="0"/>
                <a:ea typeface="Cambria" panose="02040503050406030204" pitchFamily="18" charset="0"/>
              </a:rPr>
              <a:t>Chapitre 5_6. Pointeurs , Tableaux  et Fonctions   </a:t>
            </a:r>
            <a:endParaRPr lang="fr-FR" sz="2800" dirty="0">
              <a:solidFill>
                <a:srgbClr val="0000FF"/>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3662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40AD37C-6218-4F47-8308-6314FD05AD61}"/>
              </a:ext>
            </a:extLst>
          </p:cNvPr>
          <p:cNvSpPr txBox="1"/>
          <p:nvPr/>
        </p:nvSpPr>
        <p:spPr>
          <a:xfrm>
            <a:off x="0" y="380494"/>
            <a:ext cx="12192000" cy="5419561"/>
          </a:xfrm>
          <a:prstGeom prst="rect">
            <a:avLst/>
          </a:prstGeom>
          <a:noFill/>
        </p:spPr>
        <p:txBody>
          <a:bodyPr wrap="square">
            <a:spAutoFit/>
          </a:bodyPr>
          <a:lstStyle/>
          <a:p>
            <a:pPr>
              <a:lnSpc>
                <a:spcPct val="150000"/>
              </a:lnSpc>
            </a:pPr>
            <a:r>
              <a:rPr lang="fr-FR" sz="2600" b="1" dirty="0">
                <a:solidFill>
                  <a:srgbClr val="0000FF"/>
                </a:solidFill>
                <a:latin typeface="Cambria" panose="02040503050406030204" pitchFamily="18" charset="0"/>
                <a:ea typeface="Cambria" panose="02040503050406030204" pitchFamily="18" charset="0"/>
              </a:rPr>
              <a:t>Déclarez un pointeur</a:t>
            </a:r>
          </a:p>
          <a:p>
            <a:pPr>
              <a:lnSpc>
                <a:spcPct val="150000"/>
              </a:lnSpc>
            </a:pPr>
            <a:r>
              <a:rPr lang="fr-FR" sz="2600" dirty="0">
                <a:latin typeface="Cambria" panose="02040503050406030204" pitchFamily="18" charset="0"/>
                <a:ea typeface="Cambria" panose="02040503050406030204" pitchFamily="18" charset="0"/>
              </a:rPr>
              <a:t>Pour déclarer un pointeur il faut, comme pour les variables, deux choses :</a:t>
            </a:r>
          </a:p>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un type ;</a:t>
            </a:r>
          </a:p>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un nom.</a:t>
            </a:r>
          </a:p>
          <a:p>
            <a:pPr>
              <a:lnSpc>
                <a:spcPct val="150000"/>
              </a:lnSpc>
            </a:pPr>
            <a:r>
              <a:rPr lang="fr-FR" sz="2600" dirty="0">
                <a:latin typeface="Cambria" panose="02040503050406030204" pitchFamily="18" charset="0"/>
                <a:ea typeface="Cambria" panose="02040503050406030204" pitchFamily="18" charset="0"/>
              </a:rPr>
              <a:t>Pour le nom, il n'y a rien de particulier à signaler. Les mêmes règles que pour les variables s'appliquent. </a:t>
            </a:r>
            <a:br>
              <a:rPr lang="fr-FR" sz="2600" dirty="0">
                <a:latin typeface="Cambria" panose="02040503050406030204" pitchFamily="18" charset="0"/>
                <a:ea typeface="Cambria" panose="02040503050406030204" pitchFamily="18" charset="0"/>
              </a:rPr>
            </a:br>
            <a:r>
              <a:rPr lang="fr-FR" sz="2600" dirty="0">
                <a:latin typeface="Cambria" panose="02040503050406030204" pitchFamily="18" charset="0"/>
                <a:ea typeface="Cambria" panose="02040503050406030204" pitchFamily="18" charset="0"/>
              </a:rPr>
              <a:t>Le type d'un pointeur a une petite subtilité. Il faut indiquer quel est le type de variable dont on veut stocker l'adresse et ajouter une étoile (</a:t>
            </a:r>
            <a:r>
              <a:rPr lang="fr-FR" sz="2600" b="1" dirty="0">
                <a:latin typeface="Cambria" panose="02040503050406030204" pitchFamily="18" charset="0"/>
                <a:ea typeface="Cambria" panose="02040503050406030204" pitchFamily="18" charset="0"/>
              </a:rPr>
              <a:t>*</a:t>
            </a:r>
            <a:r>
              <a:rPr lang="fr-FR" sz="2600" dirty="0">
                <a:latin typeface="Cambria" panose="02040503050406030204" pitchFamily="18" charset="0"/>
                <a:ea typeface="Cambria" panose="02040503050406030204" pitchFamily="18" charset="0"/>
              </a:rPr>
              <a:t>). Je crois qu'un exemple sera plus simple.</a:t>
            </a:r>
          </a:p>
        </p:txBody>
      </p:sp>
    </p:spTree>
    <p:extLst>
      <p:ext uri="{BB962C8B-B14F-4D97-AF65-F5344CB8AC3E}">
        <p14:creationId xmlns:p14="http://schemas.microsoft.com/office/powerpoint/2010/main" val="344612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AE19505-F768-476E-B317-B0C1C89EF658}"/>
              </a:ext>
            </a:extLst>
          </p:cNvPr>
          <p:cNvSpPr txBox="1"/>
          <p:nvPr/>
        </p:nvSpPr>
        <p:spPr>
          <a:xfrm>
            <a:off x="0" y="476042"/>
            <a:ext cx="11978640" cy="5078313"/>
          </a:xfrm>
          <a:prstGeom prst="rect">
            <a:avLst/>
          </a:prstGeom>
          <a:noFill/>
        </p:spPr>
        <p:txBody>
          <a:bodyPr wrap="square">
            <a:spAutoFit/>
          </a:bodyPr>
          <a:lstStyle/>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16</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//Une variable de type int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ptr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//Un pointeur pouvant contenir l'adresse d'un nombre entier</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10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ptr</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&amp;</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//On met l'adresse de '</a:t>
            </a:r>
            <a:r>
              <a:rPr lang="fr-FR" sz="1800" kern="150" dirty="0" err="1">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 dans le pointeur '</a:t>
            </a:r>
            <a:r>
              <a:rPr lang="fr-FR" sz="1800" kern="150" dirty="0" err="1">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ptr</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la valeur de </a:t>
            </a:r>
            <a:r>
              <a:rPr lang="fr-FR" sz="18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la valeur de </a:t>
            </a:r>
            <a:r>
              <a:rPr lang="fr-FR" sz="18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ptr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l'adresse de </a:t>
            </a:r>
            <a:r>
              <a:rPr lang="fr-FR" sz="18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&lt;&lt;&amp;</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16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l'adresse de </a:t>
            </a:r>
            <a:r>
              <a:rPr lang="fr-FR" sz="18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ageUtilisateur</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ptr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0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267D201-4074-4BFA-8003-9B072E7A5D9D}"/>
              </a:ext>
            </a:extLst>
          </p:cNvPr>
          <p:cNvSpPr txBox="1"/>
          <p:nvPr/>
        </p:nvSpPr>
        <p:spPr>
          <a:xfrm>
            <a:off x="0" y="346829"/>
            <a:ext cx="6177914"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Les fonctions:</a:t>
            </a:r>
          </a:p>
        </p:txBody>
      </p:sp>
      <p:sp>
        <p:nvSpPr>
          <p:cNvPr id="5" name="ZoneTexte 4">
            <a:extLst>
              <a:ext uri="{FF2B5EF4-FFF2-40B4-BE49-F238E27FC236}">
                <a16:creationId xmlns:a16="http://schemas.microsoft.com/office/drawing/2014/main" id="{DF8C48E8-6CC6-458D-A2E4-5793819D99E9}"/>
              </a:ext>
            </a:extLst>
          </p:cNvPr>
          <p:cNvSpPr txBox="1"/>
          <p:nvPr/>
        </p:nvSpPr>
        <p:spPr>
          <a:xfrm>
            <a:off x="0" y="839272"/>
            <a:ext cx="12104370" cy="2893100"/>
          </a:xfrm>
          <a:prstGeom prst="rect">
            <a:avLst/>
          </a:prstGeom>
          <a:noFill/>
        </p:spPr>
        <p:txBody>
          <a:bodyPr wrap="square">
            <a:spAutoFit/>
          </a:bodyPr>
          <a:lstStyle/>
          <a:p>
            <a:pPr algn="just"/>
            <a:r>
              <a:rPr lang="fr-FR" sz="2600" dirty="0">
                <a:latin typeface="Cambria" panose="02040503050406030204" pitchFamily="18" charset="0"/>
                <a:ea typeface="Cambria" panose="02040503050406030204" pitchFamily="18" charset="0"/>
              </a:rPr>
              <a:t>On appelle </a:t>
            </a:r>
            <a:r>
              <a:rPr lang="fr-FR" sz="2600" b="1" i="1" dirty="0">
                <a:solidFill>
                  <a:srgbClr val="0000FF"/>
                </a:solidFill>
                <a:latin typeface="Cambria" panose="02040503050406030204" pitchFamily="18" charset="0"/>
                <a:ea typeface="Cambria" panose="02040503050406030204" pitchFamily="18" charset="0"/>
              </a:rPr>
              <a:t>fonction</a:t>
            </a:r>
            <a:r>
              <a:rPr lang="fr-FR" sz="2600" dirty="0">
                <a:latin typeface="Cambria" panose="02040503050406030204" pitchFamily="18" charset="0"/>
                <a:ea typeface="Cambria" panose="02040503050406030204" pitchFamily="18" charset="0"/>
              </a:rPr>
              <a:t> un sous-programme qui permet d'effectuer un ensemble d'instructions par simple appel de la fonction dans le </a:t>
            </a:r>
            <a:r>
              <a:rPr lang="fr-FR" sz="2600" b="1" dirty="0">
                <a:latin typeface="Cambria" panose="02040503050406030204" pitchFamily="18" charset="0"/>
                <a:ea typeface="Cambria" panose="02040503050406030204" pitchFamily="18" charset="0"/>
              </a:rPr>
              <a:t>corps</a:t>
            </a:r>
            <a:r>
              <a:rPr lang="fr-FR" sz="2600" dirty="0">
                <a:latin typeface="Cambria" panose="02040503050406030204" pitchFamily="18" charset="0"/>
                <a:ea typeface="Cambria" panose="02040503050406030204" pitchFamily="18" charset="0"/>
              </a:rPr>
              <a:t> du programme principal. Les fonctions permettent d'exécuter dans plusieurs parties du programme une série d'instructions, cela permet une simplicité du code et donc une taille de programme minimale. D'autre part, une fonction peut faire appel à elle-même, on parle alors de fonction récursive (il ne faut pas oublier de mettre une condition de sortie au risque sinon de ne pas pouvoir arrêter le programme...). </a:t>
            </a:r>
          </a:p>
        </p:txBody>
      </p:sp>
      <p:sp>
        <p:nvSpPr>
          <p:cNvPr id="7" name="ZoneTexte 6">
            <a:extLst>
              <a:ext uri="{FF2B5EF4-FFF2-40B4-BE49-F238E27FC236}">
                <a16:creationId xmlns:a16="http://schemas.microsoft.com/office/drawing/2014/main" id="{E8FA08FA-E69F-4172-A688-7DB4021A3408}"/>
              </a:ext>
            </a:extLst>
          </p:cNvPr>
          <p:cNvSpPr txBox="1"/>
          <p:nvPr/>
        </p:nvSpPr>
        <p:spPr>
          <a:xfrm>
            <a:off x="0" y="3648077"/>
            <a:ext cx="6195060"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La déclaration d'une fonction:</a:t>
            </a:r>
          </a:p>
        </p:txBody>
      </p:sp>
      <p:sp>
        <p:nvSpPr>
          <p:cNvPr id="9" name="Rectangle 2">
            <a:extLst>
              <a:ext uri="{FF2B5EF4-FFF2-40B4-BE49-F238E27FC236}">
                <a16:creationId xmlns:a16="http://schemas.microsoft.com/office/drawing/2014/main" id="{301A5C97-3DEB-4F55-8B46-868AC6F730CC}"/>
              </a:ext>
            </a:extLst>
          </p:cNvPr>
          <p:cNvSpPr>
            <a:spLocks noChangeArrowheads="1"/>
          </p:cNvSpPr>
          <p:nvPr/>
        </p:nvSpPr>
        <p:spPr bwMode="auto">
          <a:xfrm>
            <a:off x="0" y="4140520"/>
            <a:ext cx="11546687"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err="1">
                <a:ln>
                  <a:noFill/>
                </a:ln>
                <a:solidFill>
                  <a:srgbClr val="C00000"/>
                </a:solidFill>
                <a:effectLst/>
                <a:latin typeface="Cambria" panose="02040503050406030204" pitchFamily="18" charset="0"/>
                <a:ea typeface="Cambria" panose="02040503050406030204" pitchFamily="18" charset="0"/>
              </a:rPr>
              <a:t>type_de_donnee</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 </a:t>
            </a:r>
            <a:r>
              <a:rPr kumimoji="0" lang="fr-FR" altLang="fr-FR" sz="2600" b="1" i="0" u="none" strike="noStrike" cap="none" normalizeH="0" baseline="0" dirty="0" err="1">
                <a:ln>
                  <a:noFill/>
                </a:ln>
                <a:solidFill>
                  <a:srgbClr val="0000FF"/>
                </a:solidFill>
                <a:effectLst/>
                <a:latin typeface="Cambria" panose="02040503050406030204" pitchFamily="18" charset="0"/>
                <a:ea typeface="Cambria" panose="02040503050406030204" pitchFamily="18" charset="0"/>
              </a:rPr>
              <a:t>Nom_De_La_Fonction</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(type1 argument1, type2 argument2,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2600" dirty="0">
              <a:latin typeface="Cambria" panose="02040503050406030204" pitchFamily="18" charset="0"/>
              <a:ea typeface="Cambria" panose="020405030504060302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liste d'instructions</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2600" dirty="0">
              <a:latin typeface="Cambria" panose="02040503050406030204" pitchFamily="18" charset="0"/>
              <a:ea typeface="Cambria" panose="020405030504060302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 </a:t>
            </a:r>
          </a:p>
        </p:txBody>
      </p:sp>
    </p:spTree>
    <p:extLst>
      <p:ext uri="{BB962C8B-B14F-4D97-AF65-F5344CB8AC3E}">
        <p14:creationId xmlns:p14="http://schemas.microsoft.com/office/powerpoint/2010/main" val="218165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BAA98A1-8882-4025-938D-DA9700119AFC}"/>
              </a:ext>
            </a:extLst>
          </p:cNvPr>
          <p:cNvSpPr txBox="1"/>
          <p:nvPr/>
        </p:nvSpPr>
        <p:spPr>
          <a:xfrm>
            <a:off x="0" y="382012"/>
            <a:ext cx="12111990" cy="6093976"/>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Remarques :</a:t>
            </a:r>
            <a:r>
              <a:rPr lang="fr-FR" sz="2600" dirty="0">
                <a:solidFill>
                  <a:srgbClr val="0000FF"/>
                </a:solidFill>
                <a:latin typeface="Cambria" panose="02040503050406030204" pitchFamily="18" charset="0"/>
                <a:ea typeface="Cambria" panose="02040503050406030204" pitchFamily="18" charset="0"/>
              </a:rPr>
              <a:t> </a:t>
            </a:r>
          </a:p>
          <a:p>
            <a:pPr marL="457200" indent="-457200">
              <a:buFont typeface="Wingdings" panose="05000000000000000000" pitchFamily="2" charset="2"/>
              <a:buChar char="v"/>
            </a:pPr>
            <a:r>
              <a:rPr lang="fr-FR" sz="2600" b="1" dirty="0" err="1">
                <a:solidFill>
                  <a:srgbClr val="0000FF"/>
                </a:solidFill>
                <a:latin typeface="Cambria" panose="02040503050406030204" pitchFamily="18" charset="0"/>
                <a:ea typeface="Cambria" panose="02040503050406030204" pitchFamily="18" charset="0"/>
              </a:rPr>
              <a:t>type_de_donnee</a:t>
            </a:r>
            <a:r>
              <a:rPr lang="fr-FR" sz="2600" b="1" dirty="0">
                <a:solidFill>
                  <a:srgbClr val="0000FF"/>
                </a:solidFill>
                <a:latin typeface="Cambria" panose="02040503050406030204" pitchFamily="18" charset="0"/>
                <a:ea typeface="Cambria" panose="02040503050406030204" pitchFamily="18" charset="0"/>
              </a:rPr>
              <a:t> </a:t>
            </a:r>
            <a:r>
              <a:rPr lang="fr-FR" sz="2600" dirty="0">
                <a:latin typeface="Cambria" panose="02040503050406030204" pitchFamily="18" charset="0"/>
                <a:ea typeface="Cambria" panose="02040503050406030204" pitchFamily="18" charset="0"/>
              </a:rPr>
              <a:t>représente le type de valeur que la fonction est sensée retourner (char, int, float...)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Si la fonction ne renvoie aucune valeur, on la fait alors précéder du mot-clé </a:t>
            </a:r>
            <a:r>
              <a:rPr lang="fr-FR" sz="2600" b="1" i="1" dirty="0" err="1">
                <a:solidFill>
                  <a:srgbClr val="0000FF"/>
                </a:solidFill>
                <a:latin typeface="Cambria" panose="02040503050406030204" pitchFamily="18" charset="0"/>
                <a:ea typeface="Cambria" panose="02040503050406030204" pitchFamily="18" charset="0"/>
              </a:rPr>
              <a:t>void</a:t>
            </a:r>
            <a:r>
              <a:rPr lang="fr-FR" sz="2600" b="1" dirty="0">
                <a:solidFill>
                  <a:srgbClr val="0000FF"/>
                </a:solidFill>
                <a:latin typeface="Cambria" panose="02040503050406030204" pitchFamily="18" charset="0"/>
                <a:ea typeface="Cambria" panose="02040503050406030204" pitchFamily="18" charset="0"/>
              </a:rPr>
              <a:t>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Si aucun type de donnée n'est précisé (cela est très vilain !), le type </a:t>
            </a:r>
            <a:r>
              <a:rPr lang="fr-FR" sz="2600" i="1" dirty="0">
                <a:latin typeface="Cambria" panose="02040503050406030204" pitchFamily="18" charset="0"/>
                <a:ea typeface="Cambria" panose="02040503050406030204" pitchFamily="18" charset="0"/>
              </a:rPr>
              <a:t>int</a:t>
            </a:r>
            <a:r>
              <a:rPr lang="fr-FR" sz="2600" dirty="0">
                <a:latin typeface="Cambria" panose="02040503050406030204" pitchFamily="18" charset="0"/>
                <a:ea typeface="Cambria" panose="02040503050406030204" pitchFamily="18" charset="0"/>
              </a:rPr>
              <a:t> est pris par défaut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Le nom de la fonction suit les mêmes règles que les </a:t>
            </a:r>
            <a:r>
              <a:rPr lang="fr-FR" sz="2600" dirty="0">
                <a:latin typeface="Cambria" panose="02040503050406030204" pitchFamily="18" charset="0"/>
                <a:ea typeface="Cambria" panose="02040503050406030204" pitchFamily="18" charset="0"/>
                <a:hlinkClick r:id="rId2"/>
              </a:rPr>
              <a:t>noms de variables</a:t>
            </a:r>
            <a:r>
              <a:rPr lang="fr-FR" sz="2600" dirty="0">
                <a:latin typeface="Cambria" panose="02040503050406030204" pitchFamily="18" charset="0"/>
                <a:ea typeface="Cambria" panose="02040503050406030204" pitchFamily="18" charset="0"/>
              </a:rPr>
              <a:t> : </a:t>
            </a:r>
          </a:p>
          <a:p>
            <a:pPr marL="971550" lvl="1" indent="-514350">
              <a:buFont typeface="+mj-lt"/>
              <a:buAutoNum type="arabicPeriod"/>
            </a:pPr>
            <a:r>
              <a:rPr lang="fr-FR" sz="2600" dirty="0">
                <a:latin typeface="Cambria" panose="02040503050406030204" pitchFamily="18" charset="0"/>
                <a:ea typeface="Cambria" panose="02040503050406030204" pitchFamily="18" charset="0"/>
              </a:rPr>
              <a:t>le nom doit commencer par une lettre </a:t>
            </a:r>
          </a:p>
          <a:p>
            <a:pPr marL="971550" lvl="1" indent="-514350">
              <a:buFont typeface="+mj-lt"/>
              <a:buAutoNum type="arabicPeriod"/>
            </a:pPr>
            <a:r>
              <a:rPr lang="fr-FR" sz="2600" dirty="0">
                <a:latin typeface="Cambria" panose="02040503050406030204" pitchFamily="18" charset="0"/>
                <a:ea typeface="Cambria" panose="02040503050406030204" pitchFamily="18" charset="0"/>
              </a:rPr>
              <a:t>un nom de fonction peut comporter des lettres, des chiffres et les caractères _ et &amp; (les espaces ne sont pas autorisés !) </a:t>
            </a:r>
          </a:p>
          <a:p>
            <a:pPr marL="971550" lvl="1" indent="-514350">
              <a:buFont typeface="+mj-lt"/>
              <a:buAutoNum type="arabicPeriod"/>
            </a:pPr>
            <a:r>
              <a:rPr lang="fr-FR" sz="2600" dirty="0">
                <a:latin typeface="Cambria" panose="02040503050406030204" pitchFamily="18" charset="0"/>
                <a:ea typeface="Cambria" panose="02040503050406030204" pitchFamily="18" charset="0"/>
              </a:rPr>
              <a:t>le nom de la fonction, comme celui des variables est sensible à la casse (différenciation entre les minuscules et majuscules)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Les arguments sont facultatifs, mais s'il n'y a pas d'arguments, les parenthèses doivent rester présentes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Il ne faut pas oublier de refermer les accolades</a:t>
            </a:r>
          </a:p>
        </p:txBody>
      </p:sp>
    </p:spTree>
    <p:extLst>
      <p:ext uri="{BB962C8B-B14F-4D97-AF65-F5344CB8AC3E}">
        <p14:creationId xmlns:p14="http://schemas.microsoft.com/office/powerpoint/2010/main" val="3545478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6307D96-4EFB-477D-9F2E-42035E8EE834}"/>
              </a:ext>
            </a:extLst>
          </p:cNvPr>
          <p:cNvSpPr txBox="1"/>
          <p:nvPr/>
        </p:nvSpPr>
        <p:spPr>
          <a:xfrm>
            <a:off x="80010" y="474345"/>
            <a:ext cx="12111990" cy="5909310"/>
          </a:xfrm>
          <a:prstGeom prst="rect">
            <a:avLst/>
          </a:prstGeom>
          <a:noFill/>
        </p:spPr>
        <p:txBody>
          <a:bodyPr wrap="square">
            <a:spAutoFit/>
          </a:bodyPr>
          <a:lstStyle/>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4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4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4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4  </a:t>
            </a: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produit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prod</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prod</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somme</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sum</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sum</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16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x</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y</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donner x"</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19      </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x</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20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donner y"</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21      </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y</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22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produit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x</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y</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somme</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x</a:t>
            </a:r>
            <a:r>
              <a:rPr lang="fr-FR" sz="14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y</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24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prodt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25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somme est: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26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27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62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7">
            <a:extLst>
              <a:ext uri="{FF2B5EF4-FFF2-40B4-BE49-F238E27FC236}">
                <a16:creationId xmlns:a16="http://schemas.microsoft.com/office/drawing/2014/main" id="{4FB17FB6-1969-48B5-8F3D-FABB5F9E0573}"/>
              </a:ext>
            </a:extLst>
          </p:cNvPr>
          <p:cNvGraphicFramePr>
            <a:graphicFrameLocks noGrp="1"/>
          </p:cNvGraphicFramePr>
          <p:nvPr>
            <p:extLst>
              <p:ext uri="{D42A27DB-BD31-4B8C-83A1-F6EECF244321}">
                <p14:modId xmlns:p14="http://schemas.microsoft.com/office/powerpoint/2010/main" val="3479783126"/>
              </p:ext>
            </p:extLst>
          </p:nvPr>
        </p:nvGraphicFramePr>
        <p:xfrm>
          <a:off x="3859618" y="516793"/>
          <a:ext cx="3780301" cy="975360"/>
        </p:xfrm>
        <a:graphic>
          <a:graphicData uri="http://schemas.openxmlformats.org/drawingml/2006/table">
            <a:tbl>
              <a:tblPr firstRow="1" bandRow="1">
                <a:tableStyleId>{5940675A-B579-460E-94D1-54222C63F5DA}</a:tableStyleId>
              </a:tblPr>
              <a:tblGrid>
                <a:gridCol w="344805">
                  <a:extLst>
                    <a:ext uri="{9D8B030D-6E8A-4147-A177-3AD203B41FA5}">
                      <a16:colId xmlns:a16="http://schemas.microsoft.com/office/drawing/2014/main" val="1839652487"/>
                    </a:ext>
                  </a:extLst>
                </a:gridCol>
                <a:gridCol w="858874">
                  <a:extLst>
                    <a:ext uri="{9D8B030D-6E8A-4147-A177-3AD203B41FA5}">
                      <a16:colId xmlns:a16="http://schemas.microsoft.com/office/drawing/2014/main" val="1155205440"/>
                    </a:ext>
                  </a:extLst>
                </a:gridCol>
                <a:gridCol w="858874">
                  <a:extLst>
                    <a:ext uri="{9D8B030D-6E8A-4147-A177-3AD203B41FA5}">
                      <a16:colId xmlns:a16="http://schemas.microsoft.com/office/drawing/2014/main" val="3023239995"/>
                    </a:ext>
                  </a:extLst>
                </a:gridCol>
                <a:gridCol w="858874">
                  <a:extLst>
                    <a:ext uri="{9D8B030D-6E8A-4147-A177-3AD203B41FA5}">
                      <a16:colId xmlns:a16="http://schemas.microsoft.com/office/drawing/2014/main" val="2473920662"/>
                    </a:ext>
                  </a:extLst>
                </a:gridCol>
                <a:gridCol w="858874">
                  <a:extLst>
                    <a:ext uri="{9D8B030D-6E8A-4147-A177-3AD203B41FA5}">
                      <a16:colId xmlns:a16="http://schemas.microsoft.com/office/drawing/2014/main" val="3637401743"/>
                    </a:ext>
                  </a:extLst>
                </a:gridCol>
              </a:tblGrid>
              <a:tr h="370840">
                <a:tc>
                  <a:txBody>
                    <a:bodyPr/>
                    <a:lstStyle/>
                    <a:p>
                      <a:endParaRPr lang="fr-FR" sz="2600" dirty="0">
                        <a:latin typeface="Cambria" panose="02040503050406030204" pitchFamily="18" charset="0"/>
                        <a:ea typeface="Cambria" panose="02040503050406030204" pitchFamily="18" charset="0"/>
                      </a:endParaRPr>
                    </a:p>
                  </a:txBody>
                  <a:tcPr/>
                </a:tc>
                <a:tc>
                  <a:txBody>
                    <a:bodyPr/>
                    <a:lstStyle/>
                    <a:p>
                      <a:r>
                        <a:rPr lang="fr-FR" sz="2600" dirty="0">
                          <a:latin typeface="Cambria" panose="02040503050406030204" pitchFamily="18" charset="0"/>
                          <a:ea typeface="Cambria" panose="02040503050406030204" pitchFamily="18" charset="0"/>
                        </a:rPr>
                        <a:t>0</a:t>
                      </a:r>
                    </a:p>
                  </a:txBody>
                  <a:tcPr/>
                </a:tc>
                <a:tc>
                  <a:txBody>
                    <a:bodyPr/>
                    <a:lstStyle/>
                    <a:p>
                      <a:r>
                        <a:rPr lang="fr-FR" sz="2600" dirty="0">
                          <a:latin typeface="Cambria" panose="02040503050406030204" pitchFamily="18" charset="0"/>
                          <a:ea typeface="Cambria" panose="02040503050406030204" pitchFamily="18" charset="0"/>
                        </a:rPr>
                        <a:t>1</a:t>
                      </a:r>
                    </a:p>
                  </a:txBody>
                  <a:tcPr/>
                </a:tc>
                <a:tc>
                  <a:txBody>
                    <a:bodyPr/>
                    <a:lstStyle/>
                    <a:p>
                      <a:r>
                        <a:rPr lang="fr-FR" sz="2600" dirty="0">
                          <a:latin typeface="Cambria" panose="02040503050406030204" pitchFamily="18" charset="0"/>
                          <a:ea typeface="Cambria" panose="02040503050406030204" pitchFamily="18" charset="0"/>
                        </a:rPr>
                        <a:t>2</a:t>
                      </a:r>
                    </a:p>
                  </a:txBody>
                  <a:tcPr/>
                </a:tc>
                <a:tc>
                  <a:txBody>
                    <a:bodyPr/>
                    <a:lstStyle/>
                    <a:p>
                      <a:r>
                        <a:rPr lang="fr-FR" sz="2600" dirty="0">
                          <a:latin typeface="Cambria" panose="02040503050406030204" pitchFamily="18" charset="0"/>
                          <a:ea typeface="Cambria" panose="02040503050406030204" pitchFamily="18" charset="0"/>
                        </a:rPr>
                        <a:t>3</a:t>
                      </a:r>
                    </a:p>
                  </a:txBody>
                  <a:tcPr/>
                </a:tc>
                <a:extLst>
                  <a:ext uri="{0D108BD9-81ED-4DB2-BD59-A6C34878D82A}">
                    <a16:rowId xmlns:a16="http://schemas.microsoft.com/office/drawing/2014/main" val="2504570038"/>
                  </a:ext>
                </a:extLst>
              </a:tr>
              <a:tr h="370840">
                <a:tc>
                  <a:txBody>
                    <a:bodyPr/>
                    <a:lstStyle/>
                    <a:p>
                      <a:r>
                        <a:rPr lang="fr-FR" sz="2600" b="1" dirty="0">
                          <a:solidFill>
                            <a:srgbClr val="C00000"/>
                          </a:solidFill>
                          <a:latin typeface="Cambria" panose="02040503050406030204" pitchFamily="18" charset="0"/>
                          <a:ea typeface="Cambria" panose="02040503050406030204" pitchFamily="18" charset="0"/>
                        </a:rPr>
                        <a:t>a</a:t>
                      </a:r>
                    </a:p>
                  </a:txBody>
                  <a:tcPr/>
                </a:tc>
                <a:tc>
                  <a:txBody>
                    <a:bodyPr/>
                    <a:lstStyle/>
                    <a:p>
                      <a:r>
                        <a:rPr lang="fr-FR" sz="2600" dirty="0">
                          <a:latin typeface="Cambria" panose="02040503050406030204" pitchFamily="18" charset="0"/>
                          <a:ea typeface="Cambria" panose="02040503050406030204" pitchFamily="18" charset="0"/>
                        </a:rPr>
                        <a:t>12</a:t>
                      </a:r>
                    </a:p>
                  </a:txBody>
                  <a:tcPr/>
                </a:tc>
                <a:tc>
                  <a:txBody>
                    <a:bodyPr/>
                    <a:lstStyle/>
                    <a:p>
                      <a:r>
                        <a:rPr lang="fr-FR" sz="2600" dirty="0">
                          <a:latin typeface="Cambria" panose="02040503050406030204" pitchFamily="18" charset="0"/>
                          <a:ea typeface="Cambria" panose="02040503050406030204" pitchFamily="18" charset="0"/>
                        </a:rPr>
                        <a:t>33</a:t>
                      </a:r>
                    </a:p>
                  </a:txBody>
                  <a:tcPr/>
                </a:tc>
                <a:tc>
                  <a:txBody>
                    <a:bodyPr/>
                    <a:lstStyle/>
                    <a:p>
                      <a:r>
                        <a:rPr lang="fr-FR" sz="2600" dirty="0">
                          <a:latin typeface="Cambria" panose="02040503050406030204" pitchFamily="18" charset="0"/>
                          <a:ea typeface="Cambria" panose="02040503050406030204" pitchFamily="18" charset="0"/>
                        </a:rPr>
                        <a:t>1</a:t>
                      </a:r>
                    </a:p>
                  </a:txBody>
                  <a:tcPr/>
                </a:tc>
                <a:tc>
                  <a:txBody>
                    <a:bodyPr/>
                    <a:lstStyle/>
                    <a:p>
                      <a:r>
                        <a:rPr lang="fr-FR" sz="2600" dirty="0">
                          <a:latin typeface="Cambria" panose="02040503050406030204" pitchFamily="18" charset="0"/>
                          <a:ea typeface="Cambria" panose="02040503050406030204" pitchFamily="18" charset="0"/>
                        </a:rPr>
                        <a:t>4</a:t>
                      </a:r>
                    </a:p>
                  </a:txBody>
                  <a:tcPr/>
                </a:tc>
                <a:extLst>
                  <a:ext uri="{0D108BD9-81ED-4DB2-BD59-A6C34878D82A}">
                    <a16:rowId xmlns:a16="http://schemas.microsoft.com/office/drawing/2014/main" val="2876037266"/>
                  </a:ext>
                </a:extLst>
              </a:tr>
            </a:tbl>
          </a:graphicData>
        </a:graphic>
      </p:graphicFrame>
      <p:sp>
        <p:nvSpPr>
          <p:cNvPr id="9" name="ZoneTexte 8">
            <a:extLst>
              <a:ext uri="{FF2B5EF4-FFF2-40B4-BE49-F238E27FC236}">
                <a16:creationId xmlns:a16="http://schemas.microsoft.com/office/drawing/2014/main" id="{18CA28A5-2A24-49CC-AF5D-4A5697A61994}"/>
              </a:ext>
            </a:extLst>
          </p:cNvPr>
          <p:cNvSpPr txBox="1"/>
          <p:nvPr/>
        </p:nvSpPr>
        <p:spPr>
          <a:xfrm>
            <a:off x="106326" y="1400713"/>
            <a:ext cx="12085674" cy="892552"/>
          </a:xfrm>
          <a:prstGeom prst="rect">
            <a:avLst/>
          </a:prstGeom>
          <a:noFill/>
        </p:spPr>
        <p:txBody>
          <a:bodyPr wrap="square">
            <a:spAutoFit/>
          </a:bodyPr>
          <a:lstStyle/>
          <a:p>
            <a:pPr algn="l"/>
            <a:r>
              <a:rPr lang="fr-FR" sz="2600" b="0" i="0" u="none" strike="noStrike" baseline="0" dirty="0">
                <a:solidFill>
                  <a:srgbClr val="0000FF"/>
                </a:solidFill>
                <a:latin typeface="Cambria" panose="02040503050406030204" pitchFamily="18" charset="0"/>
                <a:ea typeface="Cambria" panose="02040503050406030204" pitchFamily="18" charset="0"/>
              </a:rPr>
              <a:t>a</a:t>
            </a:r>
            <a:r>
              <a:rPr lang="fr-FR" sz="2600" b="0" i="0" u="none" strike="noStrike" baseline="0" dirty="0">
                <a:latin typeface="Cambria" panose="02040503050406030204" pitchFamily="18" charset="0"/>
                <a:ea typeface="Cambria" panose="02040503050406030204" pitchFamily="18" charset="0"/>
              </a:rPr>
              <a:t> est un tableau de type vecteur comportant 5 éléments :</a:t>
            </a:r>
          </a:p>
          <a:p>
            <a:pPr algn="l"/>
            <a:r>
              <a:rPr lang="fr-FR" sz="2600" b="1" i="0" u="none" strike="noStrike" baseline="0" dirty="0">
                <a:solidFill>
                  <a:srgbClr val="0000FF"/>
                </a:solidFill>
                <a:latin typeface="Cambria" panose="02040503050406030204" pitchFamily="18" charset="0"/>
                <a:ea typeface="Cambria" panose="02040503050406030204" pitchFamily="18" charset="0"/>
              </a:rPr>
              <a:t>a[0]</a:t>
            </a:r>
            <a:r>
              <a:rPr lang="fr-FR" sz="2600" b="1" i="0" u="none" strike="noStrike" baseline="0" dirty="0">
                <a:latin typeface="Cambria" panose="02040503050406030204" pitchFamily="18" charset="0"/>
                <a:ea typeface="Cambria" panose="02040503050406030204" pitchFamily="18" charset="0"/>
              </a:rPr>
              <a:t> </a:t>
            </a:r>
            <a:r>
              <a:rPr lang="fr-FR" sz="2600" b="0" i="0" u="none" strike="noStrike" baseline="0" dirty="0">
                <a:latin typeface="Cambria" panose="02040503050406030204" pitchFamily="18" charset="0"/>
                <a:ea typeface="Cambria" panose="02040503050406030204" pitchFamily="18" charset="0"/>
              </a:rPr>
              <a:t>contient 12, </a:t>
            </a:r>
            <a:r>
              <a:rPr lang="fr-FR" sz="2600" b="1" i="0" u="none" strike="noStrike" baseline="0" dirty="0">
                <a:solidFill>
                  <a:srgbClr val="0000FF"/>
                </a:solidFill>
                <a:latin typeface="Cambria" panose="02040503050406030204" pitchFamily="18" charset="0"/>
                <a:ea typeface="Cambria" panose="02040503050406030204" pitchFamily="18" charset="0"/>
              </a:rPr>
              <a:t>a[1]</a:t>
            </a:r>
            <a:r>
              <a:rPr lang="fr-FR" sz="2600" b="0" i="0" u="none" strike="noStrike" baseline="0" dirty="0">
                <a:latin typeface="Cambria" panose="02040503050406030204" pitchFamily="18" charset="0"/>
                <a:ea typeface="Cambria" panose="02040503050406030204" pitchFamily="18" charset="0"/>
              </a:rPr>
              <a:t> contient 33, </a:t>
            </a:r>
            <a:r>
              <a:rPr lang="fr-FR" sz="2600" b="1" i="0" u="none" strike="noStrike" baseline="0" dirty="0">
                <a:solidFill>
                  <a:srgbClr val="0000FF"/>
                </a:solidFill>
                <a:latin typeface="Cambria" panose="02040503050406030204" pitchFamily="18" charset="0"/>
                <a:ea typeface="Cambria" panose="02040503050406030204" pitchFamily="18" charset="0"/>
              </a:rPr>
              <a:t>a[2]</a:t>
            </a:r>
            <a:r>
              <a:rPr lang="fr-FR" sz="2600" b="0" i="0" u="none" strike="noStrike" baseline="0" dirty="0">
                <a:latin typeface="Cambria" panose="02040503050406030204" pitchFamily="18" charset="0"/>
                <a:ea typeface="Cambria" panose="02040503050406030204" pitchFamily="18" charset="0"/>
              </a:rPr>
              <a:t> contient 1, </a:t>
            </a:r>
            <a:r>
              <a:rPr lang="fr-FR" sz="2600" b="1" i="0" u="none" strike="noStrike" baseline="0" dirty="0">
                <a:solidFill>
                  <a:srgbClr val="0000FF"/>
                </a:solidFill>
                <a:latin typeface="Cambria" panose="02040503050406030204" pitchFamily="18" charset="0"/>
                <a:ea typeface="Cambria" panose="02040503050406030204" pitchFamily="18" charset="0"/>
              </a:rPr>
              <a:t>a[3]</a:t>
            </a:r>
            <a:r>
              <a:rPr lang="fr-FR" sz="2600" b="0" i="0" u="none" strike="noStrike" baseline="0" dirty="0">
                <a:latin typeface="Cambria" panose="02040503050406030204" pitchFamily="18" charset="0"/>
                <a:ea typeface="Cambria" panose="02040503050406030204" pitchFamily="18" charset="0"/>
              </a:rPr>
              <a:t> contient 4.</a:t>
            </a:r>
            <a:endParaRPr lang="fr-FR" sz="2600" dirty="0">
              <a:latin typeface="Cambria" panose="02040503050406030204" pitchFamily="18" charset="0"/>
              <a:ea typeface="Cambria" panose="02040503050406030204" pitchFamily="18" charset="0"/>
            </a:endParaRPr>
          </a:p>
        </p:txBody>
      </p:sp>
      <p:graphicFrame>
        <p:nvGraphicFramePr>
          <p:cNvPr id="11" name="Tableau 11">
            <a:extLst>
              <a:ext uri="{FF2B5EF4-FFF2-40B4-BE49-F238E27FC236}">
                <a16:creationId xmlns:a16="http://schemas.microsoft.com/office/drawing/2014/main" id="{70CA2E34-2176-442F-878E-8894F8C1842B}"/>
              </a:ext>
            </a:extLst>
          </p:cNvPr>
          <p:cNvGraphicFramePr>
            <a:graphicFrameLocks noGrp="1"/>
          </p:cNvGraphicFramePr>
          <p:nvPr>
            <p:extLst>
              <p:ext uri="{D42A27DB-BD31-4B8C-83A1-F6EECF244321}">
                <p14:modId xmlns:p14="http://schemas.microsoft.com/office/powerpoint/2010/main" val="3899759630"/>
              </p:ext>
            </p:extLst>
          </p:nvPr>
        </p:nvGraphicFramePr>
        <p:xfrm>
          <a:off x="3232298" y="2485203"/>
          <a:ext cx="4593264" cy="1859280"/>
        </p:xfrm>
        <a:graphic>
          <a:graphicData uri="http://schemas.openxmlformats.org/drawingml/2006/table">
            <a:tbl>
              <a:tblPr firstRow="1" bandRow="1">
                <a:tableStyleId>{5940675A-B579-460E-94D1-54222C63F5DA}</a:tableStyleId>
              </a:tblPr>
              <a:tblGrid>
                <a:gridCol w="1046852">
                  <a:extLst>
                    <a:ext uri="{9D8B030D-6E8A-4147-A177-3AD203B41FA5}">
                      <a16:colId xmlns:a16="http://schemas.microsoft.com/office/drawing/2014/main" val="2268665722"/>
                    </a:ext>
                  </a:extLst>
                </a:gridCol>
                <a:gridCol w="1046852">
                  <a:extLst>
                    <a:ext uri="{9D8B030D-6E8A-4147-A177-3AD203B41FA5}">
                      <a16:colId xmlns:a16="http://schemas.microsoft.com/office/drawing/2014/main" val="3330197700"/>
                    </a:ext>
                  </a:extLst>
                </a:gridCol>
                <a:gridCol w="1046852">
                  <a:extLst>
                    <a:ext uri="{9D8B030D-6E8A-4147-A177-3AD203B41FA5}">
                      <a16:colId xmlns:a16="http://schemas.microsoft.com/office/drawing/2014/main" val="3904724388"/>
                    </a:ext>
                  </a:extLst>
                </a:gridCol>
                <a:gridCol w="1452708">
                  <a:extLst>
                    <a:ext uri="{9D8B030D-6E8A-4147-A177-3AD203B41FA5}">
                      <a16:colId xmlns:a16="http://schemas.microsoft.com/office/drawing/2014/main" val="970912629"/>
                    </a:ext>
                  </a:extLst>
                </a:gridCol>
              </a:tblGrid>
              <a:tr h="370840">
                <a:tc>
                  <a:txBody>
                    <a:bodyPr/>
                    <a:lstStyle/>
                    <a:p>
                      <a:r>
                        <a:rPr lang="fr-FR" sz="2600" b="1" dirty="0">
                          <a:solidFill>
                            <a:srgbClr val="C00000"/>
                          </a:solidFill>
                          <a:latin typeface="Cambria" panose="02040503050406030204" pitchFamily="18" charset="0"/>
                          <a:ea typeface="Cambria" panose="02040503050406030204" pitchFamily="18" charset="0"/>
                        </a:rPr>
                        <a:t>b</a:t>
                      </a:r>
                    </a:p>
                  </a:txBody>
                  <a:tcPr/>
                </a:tc>
                <a:tc>
                  <a:txBody>
                    <a:bodyPr/>
                    <a:lstStyle/>
                    <a:p>
                      <a:r>
                        <a:rPr lang="fr-FR" sz="2600" dirty="0">
                          <a:latin typeface="Cambria" panose="02040503050406030204" pitchFamily="18" charset="0"/>
                          <a:ea typeface="Cambria" panose="02040503050406030204" pitchFamily="18" charset="0"/>
                        </a:rPr>
                        <a:t>0</a:t>
                      </a:r>
                    </a:p>
                  </a:txBody>
                  <a:tcPr/>
                </a:tc>
                <a:tc>
                  <a:txBody>
                    <a:bodyPr/>
                    <a:lstStyle/>
                    <a:p>
                      <a:r>
                        <a:rPr lang="fr-FR" sz="2600" dirty="0">
                          <a:latin typeface="Cambria" panose="02040503050406030204" pitchFamily="18" charset="0"/>
                          <a:ea typeface="Cambria" panose="02040503050406030204" pitchFamily="18" charset="0"/>
                        </a:rPr>
                        <a:t>1</a:t>
                      </a:r>
                    </a:p>
                  </a:txBody>
                  <a:tcPr/>
                </a:tc>
                <a:tc>
                  <a:txBody>
                    <a:bodyPr/>
                    <a:lstStyle/>
                    <a:p>
                      <a:r>
                        <a:rPr lang="fr-FR" sz="2600" dirty="0">
                          <a:latin typeface="Cambria" panose="02040503050406030204" pitchFamily="18" charset="0"/>
                          <a:ea typeface="Cambria" panose="02040503050406030204" pitchFamily="18" charset="0"/>
                        </a:rPr>
                        <a:t>2</a:t>
                      </a:r>
                    </a:p>
                  </a:txBody>
                  <a:tcPr/>
                </a:tc>
                <a:extLst>
                  <a:ext uri="{0D108BD9-81ED-4DB2-BD59-A6C34878D82A}">
                    <a16:rowId xmlns:a16="http://schemas.microsoft.com/office/drawing/2014/main" val="2166533507"/>
                  </a:ext>
                </a:extLst>
              </a:tr>
              <a:tr h="370840">
                <a:tc>
                  <a:txBody>
                    <a:bodyPr/>
                    <a:lstStyle/>
                    <a:p>
                      <a:r>
                        <a:rPr lang="fr-FR" sz="2600" dirty="0">
                          <a:latin typeface="Cambria" panose="02040503050406030204" pitchFamily="18" charset="0"/>
                          <a:ea typeface="Cambria" panose="02040503050406030204" pitchFamily="18" charset="0"/>
                        </a:rPr>
                        <a:t>0</a:t>
                      </a:r>
                    </a:p>
                  </a:txBody>
                  <a:tcPr/>
                </a:tc>
                <a:tc>
                  <a:txBody>
                    <a:bodyPr/>
                    <a:lstStyle/>
                    <a:p>
                      <a:r>
                        <a:rPr lang="fr-FR" sz="2600" dirty="0">
                          <a:latin typeface="Cambria" panose="02040503050406030204" pitchFamily="18" charset="0"/>
                          <a:ea typeface="Cambria" panose="02040503050406030204" pitchFamily="18" charset="0"/>
                        </a:rPr>
                        <a:t>7.5</a:t>
                      </a:r>
                    </a:p>
                  </a:txBody>
                  <a:tcPr/>
                </a:tc>
                <a:tc>
                  <a:txBody>
                    <a:bodyPr/>
                    <a:lstStyle/>
                    <a:p>
                      <a:r>
                        <a:rPr lang="fr-FR" sz="2600" dirty="0">
                          <a:latin typeface="Cambria" panose="02040503050406030204" pitchFamily="18" charset="0"/>
                          <a:ea typeface="Cambria" panose="02040503050406030204" pitchFamily="18" charset="0"/>
                        </a:rPr>
                        <a:t>100,25</a:t>
                      </a:r>
                    </a:p>
                  </a:txBody>
                  <a:tcPr/>
                </a:tc>
                <a:tc>
                  <a:txBody>
                    <a:bodyPr/>
                    <a:lstStyle/>
                    <a:p>
                      <a:r>
                        <a:rPr lang="fr-FR" sz="2600" dirty="0">
                          <a:latin typeface="Cambria" panose="02040503050406030204" pitchFamily="18" charset="0"/>
                          <a:ea typeface="Cambria" panose="02040503050406030204" pitchFamily="18" charset="0"/>
                        </a:rPr>
                        <a:t>9.4</a:t>
                      </a:r>
                    </a:p>
                  </a:txBody>
                  <a:tcPr/>
                </a:tc>
                <a:extLst>
                  <a:ext uri="{0D108BD9-81ED-4DB2-BD59-A6C34878D82A}">
                    <a16:rowId xmlns:a16="http://schemas.microsoft.com/office/drawing/2014/main" val="4017342654"/>
                  </a:ext>
                </a:extLst>
              </a:tr>
              <a:tr h="370840">
                <a:tc>
                  <a:txBody>
                    <a:bodyPr/>
                    <a:lstStyle/>
                    <a:p>
                      <a:r>
                        <a:rPr lang="fr-FR" sz="2600" dirty="0">
                          <a:latin typeface="Cambria" panose="02040503050406030204" pitchFamily="18" charset="0"/>
                          <a:ea typeface="Cambria" panose="02040503050406030204" pitchFamily="18" charset="0"/>
                        </a:rPr>
                        <a:t>1</a:t>
                      </a:r>
                    </a:p>
                  </a:txBody>
                  <a:tcPr/>
                </a:tc>
                <a:tc>
                  <a:txBody>
                    <a:bodyPr/>
                    <a:lstStyle/>
                    <a:p>
                      <a:r>
                        <a:rPr lang="fr-FR" sz="2600" dirty="0">
                          <a:latin typeface="Cambria" panose="02040503050406030204" pitchFamily="18" charset="0"/>
                          <a:ea typeface="Cambria" panose="02040503050406030204" pitchFamily="18" charset="0"/>
                        </a:rPr>
                        <a:t>12.33</a:t>
                      </a:r>
                    </a:p>
                  </a:txBody>
                  <a:tcPr/>
                </a:tc>
                <a:tc>
                  <a:txBody>
                    <a:bodyPr/>
                    <a:lstStyle/>
                    <a:p>
                      <a:r>
                        <a:rPr lang="fr-FR" sz="2600" dirty="0">
                          <a:latin typeface="Cambria" panose="02040503050406030204" pitchFamily="18" charset="0"/>
                          <a:ea typeface="Cambria" panose="02040503050406030204" pitchFamily="18" charset="0"/>
                        </a:rPr>
                        <a:t>4,0</a:t>
                      </a:r>
                    </a:p>
                  </a:txBody>
                  <a:tcPr/>
                </a:tc>
                <a:tc>
                  <a:txBody>
                    <a:bodyPr/>
                    <a:lstStyle/>
                    <a:p>
                      <a:r>
                        <a:rPr lang="fr-FR" sz="2600" dirty="0">
                          <a:latin typeface="Cambria" panose="02040503050406030204" pitchFamily="18" charset="0"/>
                          <a:ea typeface="Cambria" panose="02040503050406030204" pitchFamily="18" charset="0"/>
                        </a:rPr>
                        <a:t>55.1</a:t>
                      </a:r>
                    </a:p>
                  </a:txBody>
                  <a:tcPr/>
                </a:tc>
                <a:extLst>
                  <a:ext uri="{0D108BD9-81ED-4DB2-BD59-A6C34878D82A}">
                    <a16:rowId xmlns:a16="http://schemas.microsoft.com/office/drawing/2014/main" val="2991973162"/>
                  </a:ext>
                </a:extLst>
              </a:tr>
            </a:tbl>
          </a:graphicData>
        </a:graphic>
      </p:graphicFrame>
      <p:sp>
        <p:nvSpPr>
          <p:cNvPr id="13" name="ZoneTexte 12">
            <a:extLst>
              <a:ext uri="{FF2B5EF4-FFF2-40B4-BE49-F238E27FC236}">
                <a16:creationId xmlns:a16="http://schemas.microsoft.com/office/drawing/2014/main" id="{7FCA59E9-B52A-42BD-9540-BBA952941680}"/>
              </a:ext>
            </a:extLst>
          </p:cNvPr>
          <p:cNvSpPr txBox="1"/>
          <p:nvPr/>
        </p:nvSpPr>
        <p:spPr>
          <a:xfrm>
            <a:off x="1" y="4740723"/>
            <a:ext cx="12191999" cy="1692771"/>
          </a:xfrm>
          <a:prstGeom prst="rect">
            <a:avLst/>
          </a:prstGeom>
          <a:noFill/>
        </p:spPr>
        <p:txBody>
          <a:bodyPr wrap="square">
            <a:spAutoFit/>
          </a:bodyPr>
          <a:lstStyle/>
          <a:p>
            <a:pPr algn="l"/>
            <a:r>
              <a:rPr lang="fr-FR" sz="2600" b="1" i="0" u="none" strike="noStrike" baseline="0" dirty="0">
                <a:solidFill>
                  <a:srgbClr val="0000FF"/>
                </a:solidFill>
                <a:latin typeface="Cambria" panose="02040503050406030204" pitchFamily="18" charset="0"/>
                <a:ea typeface="Cambria" panose="02040503050406030204" pitchFamily="18" charset="0"/>
              </a:rPr>
              <a:t>b</a:t>
            </a:r>
            <a:r>
              <a:rPr lang="fr-FR" sz="2600" b="0" i="0" u="none" strike="noStrike" baseline="0" dirty="0">
                <a:latin typeface="Cambria" panose="02040503050406030204" pitchFamily="18" charset="0"/>
                <a:ea typeface="Cambria" panose="02040503050406030204" pitchFamily="18" charset="0"/>
              </a:rPr>
              <a:t> est un tableau de type matrice comportant 6 éléments :</a:t>
            </a:r>
          </a:p>
          <a:p>
            <a:pPr algn="l"/>
            <a:r>
              <a:rPr lang="fr-FR" sz="2600" b="1" i="0" u="none" strike="noStrike" baseline="0" dirty="0">
                <a:solidFill>
                  <a:srgbClr val="0000FF"/>
                </a:solidFill>
                <a:latin typeface="Cambria" panose="02040503050406030204" pitchFamily="18" charset="0"/>
                <a:ea typeface="Cambria" panose="02040503050406030204" pitchFamily="18" charset="0"/>
              </a:rPr>
              <a:t>b[0][0] </a:t>
            </a:r>
            <a:r>
              <a:rPr lang="fr-FR" sz="2600" b="0" i="0" u="none" strike="noStrike" baseline="0" dirty="0">
                <a:latin typeface="Cambria" panose="02040503050406030204" pitchFamily="18" charset="0"/>
                <a:ea typeface="Cambria" panose="02040503050406030204" pitchFamily="18" charset="0"/>
              </a:rPr>
              <a:t>contient 7.5, </a:t>
            </a:r>
            <a:r>
              <a:rPr lang="fr-FR" sz="2600" b="1" i="0" u="none" strike="noStrike" baseline="0" dirty="0">
                <a:solidFill>
                  <a:srgbClr val="0000FF"/>
                </a:solidFill>
                <a:latin typeface="Cambria" panose="02040503050406030204" pitchFamily="18" charset="0"/>
                <a:ea typeface="Cambria" panose="02040503050406030204" pitchFamily="18" charset="0"/>
              </a:rPr>
              <a:t>b[0][1] </a:t>
            </a:r>
            <a:r>
              <a:rPr lang="fr-FR" sz="2600" b="0" i="0" u="none" strike="noStrike" baseline="0" dirty="0">
                <a:latin typeface="Cambria" panose="02040503050406030204" pitchFamily="18" charset="0"/>
                <a:ea typeface="Cambria" panose="02040503050406030204" pitchFamily="18" charset="0"/>
              </a:rPr>
              <a:t>contient 100.25,</a:t>
            </a:r>
            <a:r>
              <a:rPr lang="fr-FR" sz="2600" b="1" i="0" u="none" strike="noStrike" baseline="0" dirty="0">
                <a:solidFill>
                  <a:srgbClr val="0000FF"/>
                </a:solidFill>
                <a:latin typeface="Cambria" panose="02040503050406030204" pitchFamily="18" charset="0"/>
                <a:ea typeface="Cambria" panose="02040503050406030204" pitchFamily="18" charset="0"/>
              </a:rPr>
              <a:t> b[0][2] </a:t>
            </a:r>
            <a:r>
              <a:rPr lang="fr-FR" sz="2600" b="0" i="0" u="none" strike="noStrike" baseline="0" dirty="0">
                <a:latin typeface="Cambria" panose="02040503050406030204" pitchFamily="18" charset="0"/>
                <a:ea typeface="Cambria" panose="02040503050406030204" pitchFamily="18" charset="0"/>
              </a:rPr>
              <a:t>contient 9.4.</a:t>
            </a:r>
          </a:p>
          <a:p>
            <a:pPr algn="l"/>
            <a:r>
              <a:rPr lang="fr-FR" sz="2600" b="1" i="0" u="none" strike="noStrike" baseline="0" dirty="0">
                <a:solidFill>
                  <a:srgbClr val="0000FF"/>
                </a:solidFill>
                <a:latin typeface="Cambria" panose="02040503050406030204" pitchFamily="18" charset="0"/>
                <a:ea typeface="Cambria" panose="02040503050406030204" pitchFamily="18" charset="0"/>
              </a:rPr>
              <a:t>b[1][0] </a:t>
            </a:r>
            <a:r>
              <a:rPr lang="fr-FR" sz="2600" b="0" i="0" u="none" strike="noStrike" baseline="0" dirty="0">
                <a:latin typeface="Cambria" panose="02040503050406030204" pitchFamily="18" charset="0"/>
                <a:ea typeface="Cambria" panose="02040503050406030204" pitchFamily="18" charset="0"/>
              </a:rPr>
              <a:t>contient 12.33,</a:t>
            </a:r>
            <a:r>
              <a:rPr lang="fr-FR" sz="2600" b="1" i="0" u="none" strike="noStrike" baseline="0" dirty="0">
                <a:solidFill>
                  <a:srgbClr val="0000FF"/>
                </a:solidFill>
                <a:latin typeface="Cambria" panose="02040503050406030204" pitchFamily="18" charset="0"/>
                <a:ea typeface="Cambria" panose="02040503050406030204" pitchFamily="18" charset="0"/>
              </a:rPr>
              <a:t> b[1][1] </a:t>
            </a:r>
            <a:r>
              <a:rPr lang="fr-FR" sz="2600" b="0" i="0" u="none" strike="noStrike" baseline="0" dirty="0">
                <a:latin typeface="Cambria" panose="02040503050406030204" pitchFamily="18" charset="0"/>
                <a:ea typeface="Cambria" panose="02040503050406030204" pitchFamily="18" charset="0"/>
              </a:rPr>
              <a:t>contient 4.0,</a:t>
            </a:r>
            <a:r>
              <a:rPr lang="fr-FR" sz="2600" b="1" i="0" u="none" strike="noStrike" baseline="0" dirty="0">
                <a:solidFill>
                  <a:srgbClr val="0000FF"/>
                </a:solidFill>
                <a:latin typeface="Cambria" panose="02040503050406030204" pitchFamily="18" charset="0"/>
                <a:ea typeface="Cambria" panose="02040503050406030204" pitchFamily="18" charset="0"/>
              </a:rPr>
              <a:t> b[1][2] </a:t>
            </a:r>
            <a:r>
              <a:rPr lang="fr-FR" sz="2600" b="0" i="0" u="none" strike="noStrike" baseline="0" dirty="0">
                <a:latin typeface="Cambria" panose="02040503050406030204" pitchFamily="18" charset="0"/>
                <a:ea typeface="Cambria" panose="02040503050406030204" pitchFamily="18" charset="0"/>
              </a:rPr>
              <a:t>contient 55.1,</a:t>
            </a:r>
          </a:p>
          <a:p>
            <a:pPr algn="l"/>
            <a:r>
              <a:rPr lang="fr-FR" sz="2600" b="0" i="0" u="none" strike="noStrike" baseline="0" dirty="0">
                <a:latin typeface="Cambria" panose="02040503050406030204" pitchFamily="18" charset="0"/>
                <a:ea typeface="Cambria" panose="02040503050406030204" pitchFamily="18" charset="0"/>
              </a:rPr>
              <a:t> </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3364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3A9A09C-A66C-4C15-A317-8FBA1A41AB4D}"/>
              </a:ext>
            </a:extLst>
          </p:cNvPr>
          <p:cNvSpPr txBox="1"/>
          <p:nvPr/>
        </p:nvSpPr>
        <p:spPr>
          <a:xfrm>
            <a:off x="0" y="309747"/>
            <a:ext cx="6172200"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Déclaration d’un tableau statique:</a:t>
            </a:r>
          </a:p>
        </p:txBody>
      </p:sp>
      <p:sp>
        <p:nvSpPr>
          <p:cNvPr id="5" name="ZoneTexte 4">
            <a:extLst>
              <a:ext uri="{FF2B5EF4-FFF2-40B4-BE49-F238E27FC236}">
                <a16:creationId xmlns:a16="http://schemas.microsoft.com/office/drawing/2014/main" id="{AAEA2A06-5179-46FD-A917-A780FBA0E351}"/>
              </a:ext>
            </a:extLst>
          </p:cNvPr>
          <p:cNvSpPr txBox="1"/>
          <p:nvPr/>
        </p:nvSpPr>
        <p:spPr>
          <a:xfrm>
            <a:off x="-8864" y="802190"/>
            <a:ext cx="12192000" cy="2092881"/>
          </a:xfrm>
          <a:prstGeom prst="rect">
            <a:avLst/>
          </a:prstGeom>
          <a:noFill/>
        </p:spPr>
        <p:txBody>
          <a:bodyPr wrap="square">
            <a:spAutoFit/>
          </a:bodyPr>
          <a:lstStyle/>
          <a:p>
            <a:pPr algn="just"/>
            <a:r>
              <a:rPr lang="fr-FR" sz="2600" dirty="0">
                <a:latin typeface="Cambria" panose="02040503050406030204" pitchFamily="18" charset="0"/>
                <a:ea typeface="Cambria" panose="02040503050406030204" pitchFamily="18" charset="0"/>
              </a:rPr>
              <a:t>Comme toujours en C++, une variable est composée d'un nom et d'un type. Comme les tableaux sont des variables, cette règle reste valable. Il faut juste ajouter une propriété supplémentaire, la taille du tableau. Autrement dit, le nombre de compartiments que notre case mémoire va pouvoir contenir.</a:t>
            </a:r>
          </a:p>
          <a:p>
            <a:pPr algn="just"/>
            <a:r>
              <a:rPr lang="fr-FR" sz="2600" dirty="0">
                <a:latin typeface="Cambria" panose="02040503050406030204" pitchFamily="18" charset="0"/>
                <a:ea typeface="Cambria" panose="02040503050406030204" pitchFamily="18" charset="0"/>
              </a:rPr>
              <a:t>La déclaration d'un tableau est très similaire à celle d'une variable :</a:t>
            </a:r>
          </a:p>
        </p:txBody>
      </p:sp>
      <p:sp>
        <p:nvSpPr>
          <p:cNvPr id="7" name="ZoneTexte 6">
            <a:extLst>
              <a:ext uri="{FF2B5EF4-FFF2-40B4-BE49-F238E27FC236}">
                <a16:creationId xmlns:a16="http://schemas.microsoft.com/office/drawing/2014/main" id="{3289C4EB-21D2-4C21-A73D-9C43234EB17D}"/>
              </a:ext>
            </a:extLst>
          </p:cNvPr>
          <p:cNvSpPr txBox="1"/>
          <p:nvPr/>
        </p:nvSpPr>
        <p:spPr>
          <a:xfrm>
            <a:off x="0" y="2936557"/>
            <a:ext cx="6204096" cy="492443"/>
          </a:xfrm>
          <a:prstGeom prst="rect">
            <a:avLst/>
          </a:prstGeom>
          <a:noFill/>
        </p:spPr>
        <p:txBody>
          <a:bodyPr wrap="square">
            <a:spAutoFit/>
          </a:bodyPr>
          <a:lstStyle/>
          <a:p>
            <a:r>
              <a:rPr lang="fr-FR" sz="2600" b="1" dirty="0">
                <a:solidFill>
                  <a:srgbClr val="C00000"/>
                </a:solidFill>
                <a:latin typeface="Cambria" panose="02040503050406030204" pitchFamily="18" charset="0"/>
                <a:ea typeface="Cambria" panose="02040503050406030204" pitchFamily="18" charset="0"/>
              </a:rPr>
              <a:t>TYPE</a:t>
            </a:r>
            <a:r>
              <a:rPr lang="fr-FR" sz="2600" b="1" dirty="0">
                <a:latin typeface="Cambria" panose="02040503050406030204" pitchFamily="18" charset="0"/>
                <a:ea typeface="Cambria" panose="02040503050406030204" pitchFamily="18" charset="0"/>
              </a:rPr>
              <a:t> </a:t>
            </a:r>
            <a:r>
              <a:rPr lang="fr-FR" sz="2600" b="1" dirty="0">
                <a:solidFill>
                  <a:srgbClr val="0000FF"/>
                </a:solidFill>
                <a:latin typeface="Cambria" panose="02040503050406030204" pitchFamily="18" charset="0"/>
                <a:ea typeface="Cambria" panose="02040503050406030204" pitchFamily="18" charset="0"/>
              </a:rPr>
              <a:t>NOM</a:t>
            </a:r>
            <a:r>
              <a:rPr lang="fr-FR" sz="2600" b="1" dirty="0">
                <a:latin typeface="Cambria" panose="02040503050406030204" pitchFamily="18" charset="0"/>
                <a:ea typeface="Cambria" panose="02040503050406030204" pitchFamily="18" charset="0"/>
              </a:rPr>
              <a:t> [</a:t>
            </a:r>
            <a:r>
              <a:rPr lang="fr-FR" sz="2600" b="1" dirty="0">
                <a:solidFill>
                  <a:srgbClr val="FFC000"/>
                </a:solidFill>
                <a:latin typeface="Cambria" panose="02040503050406030204" pitchFamily="18" charset="0"/>
                <a:ea typeface="Cambria" panose="02040503050406030204" pitchFamily="18" charset="0"/>
              </a:rPr>
              <a:t>TAILLE</a:t>
            </a:r>
            <a:r>
              <a:rPr lang="fr-FR" sz="2600" b="1" dirty="0">
                <a:latin typeface="Cambria" panose="02040503050406030204" pitchFamily="18" charset="0"/>
                <a:ea typeface="Cambria" panose="02040503050406030204" pitchFamily="18" charset="0"/>
              </a:rPr>
              <a:t>]</a:t>
            </a:r>
            <a:endParaRPr lang="fr-FR" sz="2600" b="1" dirty="0"/>
          </a:p>
        </p:txBody>
      </p:sp>
      <p:sp>
        <p:nvSpPr>
          <p:cNvPr id="9" name="ZoneTexte 8">
            <a:extLst>
              <a:ext uri="{FF2B5EF4-FFF2-40B4-BE49-F238E27FC236}">
                <a16:creationId xmlns:a16="http://schemas.microsoft.com/office/drawing/2014/main" id="{8E171F97-7491-4495-B2CB-6FD43F574EEE}"/>
              </a:ext>
            </a:extLst>
          </p:cNvPr>
          <p:cNvSpPr txBox="1"/>
          <p:nvPr/>
        </p:nvSpPr>
        <p:spPr>
          <a:xfrm>
            <a:off x="-8864" y="3470486"/>
            <a:ext cx="12183136" cy="89255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On indique le type, puis le nom choisi et enfin, entre crochets, la taille du tableau. Voyons cela avec un exemple </a:t>
            </a:r>
          </a:p>
        </p:txBody>
      </p:sp>
      <p:sp>
        <p:nvSpPr>
          <p:cNvPr id="14" name="ZoneTexte 13">
            <a:extLst>
              <a:ext uri="{FF2B5EF4-FFF2-40B4-BE49-F238E27FC236}">
                <a16:creationId xmlns:a16="http://schemas.microsoft.com/office/drawing/2014/main" id="{C67B7E6D-9896-483E-B012-0AEB1C2B01FD}"/>
              </a:ext>
            </a:extLst>
          </p:cNvPr>
          <p:cNvSpPr txBox="1"/>
          <p:nvPr/>
        </p:nvSpPr>
        <p:spPr>
          <a:xfrm>
            <a:off x="4867054" y="3916762"/>
            <a:ext cx="6204096" cy="2554545"/>
          </a:xfrm>
          <a:prstGeom prst="rect">
            <a:avLst/>
          </a:prstGeom>
          <a:noFill/>
        </p:spPr>
        <p:txBody>
          <a:bodyPr wrap="square">
            <a:spAutoFit/>
          </a:bodyPr>
          <a:lstStyle/>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1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6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3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6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4  </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5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600" b="1"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meilleurScore</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5</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//Déclare un tableau de 5 int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6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600" b="1"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anglesTriangle</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//Déclare un tableau de 3 double</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7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6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8  }  </a:t>
            </a:r>
          </a:p>
        </p:txBody>
      </p:sp>
    </p:spTree>
    <p:extLst>
      <p:ext uri="{BB962C8B-B14F-4D97-AF65-F5344CB8AC3E}">
        <p14:creationId xmlns:p14="http://schemas.microsoft.com/office/powerpoint/2010/main" val="2113509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AF2435-D095-4B50-96EB-ADD16F188808}"/>
              </a:ext>
            </a:extLst>
          </p:cNvPr>
          <p:cNvSpPr>
            <a:spLocks noChangeArrowheads="1"/>
          </p:cNvSpPr>
          <p:nvPr/>
        </p:nvSpPr>
        <p:spPr bwMode="auto">
          <a:xfrm>
            <a:off x="0" y="481656"/>
            <a:ext cx="6655981"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On retrouve les deux zones mémoires avec leurs étiquettes mais, cette fois, chaque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zone est découpée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en cases : trois cases pour le tableau</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1" i="0" u="none" strike="noStrike" cap="none" normalizeH="0" baseline="0" dirty="0" err="1">
                <a:ln>
                  <a:noFill/>
                </a:ln>
                <a:effectLst/>
                <a:latin typeface="Cambria" panose="02040503050406030204" pitchFamily="18" charset="0"/>
                <a:ea typeface="Cambria" panose="02040503050406030204" pitchFamily="18" charset="0"/>
              </a:rPr>
              <a:t>anglesTriangle</a:t>
            </a:r>
            <a:r>
              <a:rPr kumimoji="0" lang="fr-FR" altLang="fr-FR" sz="2600" b="0" i="0" u="none" strike="noStrike" cap="none" normalizeH="0" baseline="0" dirty="0">
                <a:ln>
                  <a:noFill/>
                </a:ln>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et cinq cases</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pour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le tableau </a:t>
            </a:r>
            <a:r>
              <a:rPr kumimoji="0" lang="fr-FR" altLang="fr-FR" sz="2600" b="1" i="0" u="none" strike="noStrike" cap="none" normalizeH="0" baseline="0" dirty="0" err="1">
                <a:ln>
                  <a:noFill/>
                </a:ln>
                <a:solidFill>
                  <a:schemeClr val="tx1"/>
                </a:solidFill>
                <a:effectLst/>
                <a:latin typeface="Cambria" panose="02040503050406030204" pitchFamily="18" charset="0"/>
                <a:ea typeface="Cambria" panose="02040503050406030204" pitchFamily="18" charset="0"/>
              </a:rPr>
              <a:t>meilleurScore</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Pour l'instant,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aucune de ces cases n'est initialisée.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Leur contenu est donc quelconque. Il est également possible de déclarer un tableau en utilisant comme taille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une </a:t>
            </a:r>
            <a:r>
              <a:rPr kumimoji="0" lang="fr-FR" altLang="fr-FR" sz="2600" b="1" i="0" u="none" strike="noStrike" cap="none" normalizeH="0" baseline="0" dirty="0">
                <a:ln>
                  <a:noFill/>
                </a:ln>
                <a:solidFill>
                  <a:srgbClr val="0000FF"/>
                </a:solidFill>
                <a:effectLst/>
                <a:latin typeface="Cambria" panose="02040503050406030204" pitchFamily="18" charset="0"/>
                <a:ea typeface="Cambria" panose="02040503050406030204" pitchFamily="18" charset="0"/>
              </a:rPr>
              <a:t>constante</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de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type int ou </a:t>
            </a:r>
            <a:r>
              <a:rPr kumimoji="0" lang="fr-FR" altLang="fr-FR" sz="2600" b="1" i="0" u="none" strike="noStrike" cap="none" normalizeH="0" baseline="0" dirty="0" err="1">
                <a:ln>
                  <a:noFill/>
                </a:ln>
                <a:solidFill>
                  <a:srgbClr val="0000FF"/>
                </a:solidFill>
                <a:effectLst/>
                <a:latin typeface="Cambria" panose="02040503050406030204" pitchFamily="18" charset="0"/>
                <a:ea typeface="Cambria" panose="02040503050406030204" pitchFamily="18" charset="0"/>
              </a:rPr>
              <a:t>unsigned</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int.</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On indique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simplement le nom de la constante</a:t>
            </a:r>
            <a:r>
              <a:rPr kumimoji="0" lang="fr-FR" altLang="fr-FR" sz="2600" b="0" i="0" u="none" strike="noStrike" cap="none" normalizeH="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entre les crochets, à la place du nombre.</a:t>
            </a:r>
          </a:p>
        </p:txBody>
      </p:sp>
      <p:pic>
        <p:nvPicPr>
          <p:cNvPr id="4" name="Image 3">
            <a:extLst>
              <a:ext uri="{FF2B5EF4-FFF2-40B4-BE49-F238E27FC236}">
                <a16:creationId xmlns:a16="http://schemas.microsoft.com/office/drawing/2014/main" id="{2F42C6CE-41C5-451B-BE52-8D05289509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1184" y="349325"/>
            <a:ext cx="4981575" cy="4695825"/>
          </a:xfrm>
          <a:prstGeom prst="rect">
            <a:avLst/>
          </a:prstGeom>
        </p:spPr>
      </p:pic>
      <p:sp>
        <p:nvSpPr>
          <p:cNvPr id="6" name="ZoneTexte 5">
            <a:extLst>
              <a:ext uri="{FF2B5EF4-FFF2-40B4-BE49-F238E27FC236}">
                <a16:creationId xmlns:a16="http://schemas.microsoft.com/office/drawing/2014/main" id="{9104B2E3-5738-42B3-AA4B-FDE431501E57}"/>
              </a:ext>
            </a:extLst>
          </p:cNvPr>
          <p:cNvSpPr txBox="1"/>
          <p:nvPr/>
        </p:nvSpPr>
        <p:spPr>
          <a:xfrm>
            <a:off x="2770778" y="5082915"/>
            <a:ext cx="8941981" cy="584775"/>
          </a:xfrm>
          <a:prstGeom prst="rect">
            <a:avLst/>
          </a:prstGeom>
          <a:noFill/>
        </p:spPr>
        <p:txBody>
          <a:bodyPr wrap="square">
            <a:spAutoFit/>
          </a:bodyPr>
          <a:lstStyle/>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1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6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const</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tailleTableau</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20</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//La taille du tableau</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600" b="1"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anglesIcosagone</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b="1"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tailleTableau</a:t>
            </a:r>
            <a:r>
              <a:rPr lang="fr-FR" sz="16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8" name="ZoneTexte 7">
            <a:extLst>
              <a:ext uri="{FF2B5EF4-FFF2-40B4-BE49-F238E27FC236}">
                <a16:creationId xmlns:a16="http://schemas.microsoft.com/office/drawing/2014/main" id="{E9C63BBD-D8C3-4174-94A7-49154358A130}"/>
              </a:ext>
            </a:extLst>
          </p:cNvPr>
          <p:cNvSpPr txBox="1"/>
          <p:nvPr/>
        </p:nvSpPr>
        <p:spPr>
          <a:xfrm>
            <a:off x="0" y="5730013"/>
            <a:ext cx="12192000" cy="492443"/>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Il faut impérativement utiliser une </a:t>
            </a:r>
            <a:r>
              <a:rPr lang="fr-FR" sz="2600" b="1" dirty="0">
                <a:latin typeface="Cambria" panose="02040503050406030204" pitchFamily="18" charset="0"/>
                <a:ea typeface="Cambria" panose="02040503050406030204" pitchFamily="18" charset="0"/>
              </a:rPr>
              <a:t>constante</a:t>
            </a:r>
            <a:r>
              <a:rPr lang="fr-FR" sz="2600" dirty="0">
                <a:latin typeface="Cambria" panose="02040503050406030204" pitchFamily="18" charset="0"/>
                <a:ea typeface="Cambria" panose="02040503050406030204" pitchFamily="18" charset="0"/>
              </a:rPr>
              <a:t> comme taille du tableau.</a:t>
            </a:r>
          </a:p>
        </p:txBody>
      </p:sp>
    </p:spTree>
    <p:extLst>
      <p:ext uri="{BB962C8B-B14F-4D97-AF65-F5344CB8AC3E}">
        <p14:creationId xmlns:p14="http://schemas.microsoft.com/office/powerpoint/2010/main" val="1766571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4A708EC-3BDF-4915-8DF8-E2648F3A30E5}"/>
              </a:ext>
            </a:extLst>
          </p:cNvPr>
          <p:cNvSpPr txBox="1"/>
          <p:nvPr/>
        </p:nvSpPr>
        <p:spPr>
          <a:xfrm>
            <a:off x="6477001" y="2367233"/>
            <a:ext cx="6063341" cy="2492990"/>
          </a:xfrm>
          <a:prstGeom prst="rect">
            <a:avLst/>
          </a:prstGeom>
          <a:noFill/>
        </p:spPr>
        <p:txBody>
          <a:bodyPr wrap="square">
            <a:spAutoFit/>
          </a:bodyPr>
          <a:lstStyle/>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2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2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2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2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2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2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tab</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5</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200" b="1"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//Déclare un tableau de 5 int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7  </a:t>
            </a: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vecteur</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200" b="1"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//Déclare un tableau de 3 double</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7</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8</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99</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for</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2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200" b="1"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200" b="1"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a</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2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2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2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2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2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2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a16="http://schemas.microsoft.com/office/drawing/2014/main" id="{26D944BE-1E2E-4D90-AE58-350C18D06631}"/>
              </a:ext>
            </a:extLst>
          </p:cNvPr>
          <p:cNvSpPr txBox="1"/>
          <p:nvPr/>
        </p:nvSpPr>
        <p:spPr>
          <a:xfrm>
            <a:off x="0" y="422840"/>
            <a:ext cx="6172200"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Accédez aux éléments d'un tableau</a:t>
            </a:r>
          </a:p>
        </p:txBody>
      </p:sp>
      <p:sp>
        <p:nvSpPr>
          <p:cNvPr id="6" name="Rectangle 1">
            <a:extLst>
              <a:ext uri="{FF2B5EF4-FFF2-40B4-BE49-F238E27FC236}">
                <a16:creationId xmlns:a16="http://schemas.microsoft.com/office/drawing/2014/main" id="{5C373965-535B-44A3-B55D-4EC4A8487CE7}"/>
              </a:ext>
            </a:extLst>
          </p:cNvPr>
          <p:cNvSpPr>
            <a:spLocks noChangeArrowheads="1"/>
          </p:cNvSpPr>
          <p:nvPr/>
        </p:nvSpPr>
        <p:spPr bwMode="auto">
          <a:xfrm>
            <a:off x="0" y="1115337"/>
            <a:ext cx="595448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Pour accéder à une case, on utilise la syntaxe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err="1">
                <a:ln>
                  <a:noFill/>
                </a:ln>
                <a:solidFill>
                  <a:srgbClr val="0000FF"/>
                </a:solidFill>
                <a:effectLst/>
                <a:latin typeface="Cambria" panose="02040503050406030204" pitchFamily="18" charset="0"/>
                <a:ea typeface="Cambria" panose="02040503050406030204" pitchFamily="18" charset="0"/>
              </a:rPr>
              <a:t>nomDuTableau</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a:t>
            </a:r>
            <a:r>
              <a:rPr kumimoji="0" lang="fr-FR" altLang="fr-FR" sz="2600" b="1" i="0" u="none" strike="noStrike" cap="none" normalizeH="0" baseline="0" dirty="0" err="1">
                <a:ln>
                  <a:noFill/>
                </a:ln>
                <a:solidFill>
                  <a:srgbClr val="C00000"/>
                </a:solidFill>
                <a:effectLst/>
                <a:latin typeface="Cambria" panose="02040503050406030204" pitchFamily="18" charset="0"/>
                <a:ea typeface="Cambria" panose="02040503050406030204" pitchFamily="18" charset="0"/>
              </a:rPr>
              <a:t>numeroDeLaCase</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a:t>
            </a:r>
            <a:r>
              <a:rPr kumimoji="0" lang="fr-FR" altLang="fr-FR" sz="2600" b="1" i="0" u="none" strike="noStrike" cap="none" normalizeH="0" baseline="0" dirty="0">
                <a:ln>
                  <a:noFill/>
                </a:ln>
                <a:effectLst/>
                <a:latin typeface="Cambria" panose="02040503050406030204" pitchFamily="18" charset="0"/>
                <a:ea typeface="Cambria" panose="02040503050406030204" pitchFamily="18" charset="0"/>
              </a:rPr>
              <a:t>.</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Il y a simplement une petite subtilité : la première case possède le numéro 0 et pas 1.Tout est en quelque sorte décalé de 1. Pour accéder à la troisième case de </a:t>
            </a:r>
            <a:r>
              <a:rPr kumimoji="0" lang="fr-FR" altLang="fr-FR" sz="2600" b="1" i="0" u="none" strike="noStrike" cap="none" normalizeH="0" baseline="0" dirty="0">
                <a:ln>
                  <a:noFill/>
                </a:ln>
                <a:solidFill>
                  <a:schemeClr val="tx1"/>
                </a:solidFill>
                <a:effectLst/>
                <a:latin typeface="Cambria" panose="02040503050406030204" pitchFamily="18" charset="0"/>
                <a:ea typeface="Cambria" panose="02040503050406030204" pitchFamily="18" charset="0"/>
              </a:rPr>
              <a:t>tab</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et y stocker une valeur, il faudra donc écrire : tab[0]=20; tab[1]=4; tab[2]=27; tab[3]=740; tab[4]=0;</a:t>
            </a:r>
          </a:p>
        </p:txBody>
      </p:sp>
    </p:spTree>
    <p:extLst>
      <p:ext uri="{BB962C8B-B14F-4D97-AF65-F5344CB8AC3E}">
        <p14:creationId xmlns:p14="http://schemas.microsoft.com/office/powerpoint/2010/main" val="59791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9D995BE-D87B-4793-B4CE-C1F3FE9B0057}"/>
              </a:ext>
            </a:extLst>
          </p:cNvPr>
          <p:cNvSpPr txBox="1"/>
          <p:nvPr/>
        </p:nvSpPr>
        <p:spPr>
          <a:xfrm>
            <a:off x="0" y="294305"/>
            <a:ext cx="5540829"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Les tableaux multi-dimensionnels:</a:t>
            </a:r>
          </a:p>
        </p:txBody>
      </p:sp>
      <p:sp>
        <p:nvSpPr>
          <p:cNvPr id="4" name="Rectangle 1">
            <a:extLst>
              <a:ext uri="{FF2B5EF4-FFF2-40B4-BE49-F238E27FC236}">
                <a16:creationId xmlns:a16="http://schemas.microsoft.com/office/drawing/2014/main" id="{0E880000-CA94-4A52-9FDC-CE72F57F2128}"/>
              </a:ext>
            </a:extLst>
          </p:cNvPr>
          <p:cNvSpPr>
            <a:spLocks noChangeArrowheads="1"/>
          </p:cNvSpPr>
          <p:nvPr/>
        </p:nvSpPr>
        <p:spPr bwMode="auto">
          <a:xfrm>
            <a:off x="0" y="709804"/>
            <a:ext cx="121920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a:ln>
                  <a:noFill/>
                </a:ln>
                <a:solidFill>
                  <a:schemeClr val="tx1"/>
                </a:solidFill>
                <a:effectLst/>
                <a:latin typeface="Cambria" panose="02040503050406030204" pitchFamily="18" charset="0"/>
                <a:ea typeface="Cambria" panose="02040503050406030204" pitchFamily="18" charset="0"/>
              </a:rPr>
              <a:t>La définition d’un tableau multidimensionnel se réalise de la même manière que celle d’un tableau unidimensionnel si ce n’est que vous devez fournir la taille des différentes dimensions.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a:ln>
                  <a:noFill/>
                </a:ln>
                <a:solidFill>
                  <a:schemeClr val="tx1"/>
                </a:solidFill>
                <a:effectLst/>
                <a:latin typeface="Cambria" panose="02040503050406030204" pitchFamily="18" charset="0"/>
                <a:ea typeface="Cambria" panose="02040503050406030204" pitchFamily="18" charset="0"/>
              </a:rPr>
              <a:t>Par exemple, si nous souhaitons définir un tableau de int de vingt lignes et trente-cinq colonnes, nous procéderons comme suit.</a:t>
            </a:r>
          </a:p>
        </p:txBody>
      </p:sp>
      <p:sp>
        <p:nvSpPr>
          <p:cNvPr id="6" name="Rectangle 3">
            <a:extLst>
              <a:ext uri="{FF2B5EF4-FFF2-40B4-BE49-F238E27FC236}">
                <a16:creationId xmlns:a16="http://schemas.microsoft.com/office/drawing/2014/main" id="{2307ACDD-2764-4A21-907C-7FAE83B3E208}"/>
              </a:ext>
            </a:extLst>
          </p:cNvPr>
          <p:cNvSpPr>
            <a:spLocks noChangeArrowheads="1"/>
          </p:cNvSpPr>
          <p:nvPr/>
        </p:nvSpPr>
        <p:spPr bwMode="auto">
          <a:xfrm>
            <a:off x="0" y="2831102"/>
            <a:ext cx="8399479"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De même, pour un tableau de double à trois dimensions. </a:t>
            </a:r>
          </a:p>
        </p:txBody>
      </p:sp>
      <p:sp>
        <p:nvSpPr>
          <p:cNvPr id="9" name="ZoneTexte 8">
            <a:extLst>
              <a:ext uri="{FF2B5EF4-FFF2-40B4-BE49-F238E27FC236}">
                <a16:creationId xmlns:a16="http://schemas.microsoft.com/office/drawing/2014/main" id="{D403A5CC-1C43-4791-B63F-7F5A2931B8E3}"/>
              </a:ext>
            </a:extLst>
          </p:cNvPr>
          <p:cNvSpPr txBox="1"/>
          <p:nvPr/>
        </p:nvSpPr>
        <p:spPr>
          <a:xfrm>
            <a:off x="4056321" y="3562873"/>
            <a:ext cx="6220046" cy="2585323"/>
          </a:xfrm>
          <a:prstGeom prst="rect">
            <a:avLst/>
          </a:prstGeom>
          <a:noFill/>
        </p:spPr>
        <p:txBody>
          <a:bodyPr wrap="square">
            <a:spAutoFit/>
          </a:bodyPr>
          <a:lstStyle/>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tab</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20</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35</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double </a:t>
            </a:r>
            <a:r>
              <a:rPr lang="fr-FR" sz="1800" b="1"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tab</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5</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800" b="1"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b="1"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b="1"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982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3194B55-4745-4FAB-8BDE-248295F327BF}"/>
              </a:ext>
            </a:extLst>
          </p:cNvPr>
          <p:cNvSpPr txBox="1"/>
          <p:nvPr/>
        </p:nvSpPr>
        <p:spPr>
          <a:xfrm>
            <a:off x="0" y="1390477"/>
            <a:ext cx="12192000" cy="1218410"/>
          </a:xfrm>
          <a:prstGeom prst="rect">
            <a:avLst/>
          </a:prstGeom>
          <a:noFill/>
        </p:spPr>
        <p:txBody>
          <a:bodyPr wrap="square">
            <a:spAutoFit/>
          </a:bodyPr>
          <a:lstStyle/>
          <a:p>
            <a:pPr algn="just">
              <a:lnSpc>
                <a:spcPct val="150000"/>
              </a:lnSpc>
            </a:pPr>
            <a:r>
              <a:rPr lang="fr-FR" sz="2600" dirty="0">
                <a:latin typeface="Cambria" panose="02040503050406030204" pitchFamily="18" charset="0"/>
                <a:ea typeface="Cambria" panose="02040503050406030204" pitchFamily="18" charset="0"/>
              </a:rPr>
              <a:t>L’initialisation d’un tableau multidimensionnel s’effectue à l’aide d’une liste d’initialisation comprenant elle-même des listes d’initialisations.</a:t>
            </a:r>
          </a:p>
        </p:txBody>
      </p:sp>
      <p:sp>
        <p:nvSpPr>
          <p:cNvPr id="5" name="ZoneTexte 4">
            <a:extLst>
              <a:ext uri="{FF2B5EF4-FFF2-40B4-BE49-F238E27FC236}">
                <a16:creationId xmlns:a16="http://schemas.microsoft.com/office/drawing/2014/main" id="{E2AF86C8-B0B3-4E51-B8C5-C33890E87544}"/>
              </a:ext>
            </a:extLst>
          </p:cNvPr>
          <p:cNvSpPr txBox="1"/>
          <p:nvPr/>
        </p:nvSpPr>
        <p:spPr>
          <a:xfrm>
            <a:off x="0" y="320380"/>
            <a:ext cx="6172200"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Initialisation:</a:t>
            </a:r>
          </a:p>
        </p:txBody>
      </p:sp>
      <p:sp>
        <p:nvSpPr>
          <p:cNvPr id="7" name="ZoneTexte 6">
            <a:extLst>
              <a:ext uri="{FF2B5EF4-FFF2-40B4-BE49-F238E27FC236}">
                <a16:creationId xmlns:a16="http://schemas.microsoft.com/office/drawing/2014/main" id="{D9AA9AD6-DFFF-4F67-89C6-CCDFB5F8AC37}"/>
              </a:ext>
            </a:extLst>
          </p:cNvPr>
          <p:cNvSpPr txBox="1"/>
          <p:nvPr/>
        </p:nvSpPr>
        <p:spPr>
          <a:xfrm>
            <a:off x="0" y="812823"/>
            <a:ext cx="7347098" cy="492443"/>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00FF"/>
                </a:solidFill>
                <a:latin typeface="Cambria" panose="02040503050406030204" pitchFamily="18" charset="0"/>
                <a:ea typeface="Cambria" panose="02040503050406030204" pitchFamily="18" charset="0"/>
              </a:rPr>
              <a:t>Initialisation avec une longueur explicite:</a:t>
            </a:r>
          </a:p>
        </p:txBody>
      </p:sp>
      <p:sp>
        <p:nvSpPr>
          <p:cNvPr id="9" name="ZoneTexte 8">
            <a:extLst>
              <a:ext uri="{FF2B5EF4-FFF2-40B4-BE49-F238E27FC236}">
                <a16:creationId xmlns:a16="http://schemas.microsoft.com/office/drawing/2014/main" id="{749FA6F9-4188-4ADC-8749-1BDE4402F717}"/>
              </a:ext>
            </a:extLst>
          </p:cNvPr>
          <p:cNvSpPr txBox="1"/>
          <p:nvPr/>
        </p:nvSpPr>
        <p:spPr>
          <a:xfrm>
            <a:off x="26581" y="2775472"/>
            <a:ext cx="11017988" cy="2862322"/>
          </a:xfrm>
          <a:prstGeom prst="rect">
            <a:avLst/>
          </a:prstGeom>
          <a:noFill/>
        </p:spPr>
        <p:txBody>
          <a:bodyPr wrap="square">
            <a:spAutoFit/>
          </a:bodyPr>
          <a:lstStyle/>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5</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6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7</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8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8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427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6BFDF49-C906-4254-9962-55EBF0702EA4}"/>
              </a:ext>
            </a:extLst>
          </p:cNvPr>
          <p:cNvSpPr txBox="1"/>
          <p:nvPr/>
        </p:nvSpPr>
        <p:spPr>
          <a:xfrm>
            <a:off x="0" y="780925"/>
            <a:ext cx="12192000" cy="129266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Lorsque vous initialisez un tableau multidimensionnel, il vous est permis d’omettre la taille de la première dimension. La taille des autres dimensions doit en revanche être spécifiée, le compilateur ne pouvant déduire la taille de toutes les dimensions.</a:t>
            </a:r>
          </a:p>
        </p:txBody>
      </p:sp>
      <p:sp>
        <p:nvSpPr>
          <p:cNvPr id="4" name="ZoneTexte 3">
            <a:extLst>
              <a:ext uri="{FF2B5EF4-FFF2-40B4-BE49-F238E27FC236}">
                <a16:creationId xmlns:a16="http://schemas.microsoft.com/office/drawing/2014/main" id="{36F2F53C-7C06-44FD-AE5B-B21098EFF45B}"/>
              </a:ext>
            </a:extLst>
          </p:cNvPr>
          <p:cNvSpPr txBox="1"/>
          <p:nvPr/>
        </p:nvSpPr>
        <p:spPr>
          <a:xfrm>
            <a:off x="0" y="288482"/>
            <a:ext cx="6953693"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Initialisation avec une longueur implicite:</a:t>
            </a:r>
          </a:p>
        </p:txBody>
      </p:sp>
      <p:sp>
        <p:nvSpPr>
          <p:cNvPr id="6" name="ZoneTexte 5">
            <a:extLst>
              <a:ext uri="{FF2B5EF4-FFF2-40B4-BE49-F238E27FC236}">
                <a16:creationId xmlns:a16="http://schemas.microsoft.com/office/drawing/2014/main" id="{A010D9FA-45C8-4697-82FF-D4553737DEC0}"/>
              </a:ext>
            </a:extLst>
          </p:cNvPr>
          <p:cNvSpPr txBox="1"/>
          <p:nvPr/>
        </p:nvSpPr>
        <p:spPr>
          <a:xfrm>
            <a:off x="297712" y="2073587"/>
            <a:ext cx="11894287" cy="2585323"/>
          </a:xfrm>
          <a:prstGeom prst="rect">
            <a:avLst/>
          </a:prstGeom>
          <a:noFill/>
        </p:spPr>
        <p:txBody>
          <a:bodyPr wrap="square">
            <a:spAutoFit/>
          </a:bodyPr>
          <a:lstStyle/>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3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5</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6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7</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8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968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DA8CFBC-00CF-4AE3-905B-0B999F4C0257}"/>
              </a:ext>
            </a:extLst>
          </p:cNvPr>
          <p:cNvSpPr txBox="1"/>
          <p:nvPr/>
        </p:nvSpPr>
        <p:spPr>
          <a:xfrm>
            <a:off x="0" y="341644"/>
            <a:ext cx="6172200" cy="492443"/>
          </a:xfrm>
          <a:prstGeom prst="rect">
            <a:avLst/>
          </a:prstGeom>
          <a:noFill/>
        </p:spPr>
        <p:txBody>
          <a:bodyPr wrap="square">
            <a:spAutoFit/>
          </a:bodyPr>
          <a:lstStyle/>
          <a:p>
            <a:r>
              <a:rPr lang="fr-FR" sz="2600" b="1" dirty="0">
                <a:solidFill>
                  <a:srgbClr val="0000FF"/>
                </a:solidFill>
                <a:latin typeface="Cambria" panose="02040503050406030204" pitchFamily="18" charset="0"/>
                <a:ea typeface="Cambria" panose="02040503050406030204" pitchFamily="18" charset="0"/>
              </a:rPr>
              <a:t>Les pointeurs </a:t>
            </a:r>
          </a:p>
        </p:txBody>
      </p:sp>
      <p:sp>
        <p:nvSpPr>
          <p:cNvPr id="7" name="ZoneTexte 6">
            <a:extLst>
              <a:ext uri="{FF2B5EF4-FFF2-40B4-BE49-F238E27FC236}">
                <a16:creationId xmlns:a16="http://schemas.microsoft.com/office/drawing/2014/main" id="{8F455A88-7E62-496C-A0A9-51610E766BD3}"/>
              </a:ext>
            </a:extLst>
          </p:cNvPr>
          <p:cNvSpPr txBox="1"/>
          <p:nvPr/>
        </p:nvSpPr>
        <p:spPr>
          <a:xfrm>
            <a:off x="0" y="834087"/>
            <a:ext cx="12192000" cy="89255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Un pointeur est une variable contenant l'adresse d'une autre variable d'un type donné. </a:t>
            </a:r>
          </a:p>
        </p:txBody>
      </p:sp>
      <p:sp>
        <p:nvSpPr>
          <p:cNvPr id="9" name="ZoneTexte 8">
            <a:extLst>
              <a:ext uri="{FF2B5EF4-FFF2-40B4-BE49-F238E27FC236}">
                <a16:creationId xmlns:a16="http://schemas.microsoft.com/office/drawing/2014/main" id="{76A635CB-D246-4364-A01F-96364982DB1F}"/>
              </a:ext>
            </a:extLst>
          </p:cNvPr>
          <p:cNvSpPr txBox="1"/>
          <p:nvPr/>
        </p:nvSpPr>
        <p:spPr>
          <a:xfrm>
            <a:off x="0" y="1726639"/>
            <a:ext cx="12191999" cy="129266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On peut donc accéder à une variable de 2 façons :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grâce à son nom </a:t>
            </a:r>
          </a:p>
          <a:p>
            <a:pPr marL="457200" indent="-457200">
              <a:buFont typeface="Wingdings" panose="05000000000000000000" pitchFamily="2" charset="2"/>
              <a:buChar char="v"/>
            </a:pPr>
            <a:r>
              <a:rPr lang="fr-FR" sz="2600" dirty="0">
                <a:latin typeface="Cambria" panose="02040503050406030204" pitchFamily="18" charset="0"/>
                <a:ea typeface="Cambria" panose="02040503050406030204" pitchFamily="18" charset="0"/>
              </a:rPr>
              <a:t>grâce à l'adresse du premier bloc alloué à la variable</a:t>
            </a:r>
          </a:p>
        </p:txBody>
      </p:sp>
      <p:pic>
        <p:nvPicPr>
          <p:cNvPr id="11" name="Image 10">
            <a:extLst>
              <a:ext uri="{FF2B5EF4-FFF2-40B4-BE49-F238E27FC236}">
                <a16:creationId xmlns:a16="http://schemas.microsoft.com/office/drawing/2014/main" id="{8B7BBA77-090C-44A6-A72C-09C60E297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0075" y="3019301"/>
            <a:ext cx="3476115" cy="3312000"/>
          </a:xfrm>
          <a:prstGeom prst="rect">
            <a:avLst/>
          </a:prstGeom>
        </p:spPr>
      </p:pic>
      <p:pic>
        <p:nvPicPr>
          <p:cNvPr id="13" name="Image 12">
            <a:extLst>
              <a:ext uri="{FF2B5EF4-FFF2-40B4-BE49-F238E27FC236}">
                <a16:creationId xmlns:a16="http://schemas.microsoft.com/office/drawing/2014/main" id="{C2E75F5D-11D3-41FE-B2AD-0242E0C5EF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0437" y="3033000"/>
            <a:ext cx="3586014" cy="3348000"/>
          </a:xfrm>
          <a:prstGeom prst="rect">
            <a:avLst/>
          </a:prstGeom>
        </p:spPr>
      </p:pic>
    </p:spTree>
    <p:extLst>
      <p:ext uri="{BB962C8B-B14F-4D97-AF65-F5344CB8AC3E}">
        <p14:creationId xmlns:p14="http://schemas.microsoft.com/office/powerpoint/2010/main" val="39511079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oryboard Layou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1813</Words>
  <Application>Microsoft Office PowerPoint</Application>
  <PresentationFormat>Grand écran</PresentationFormat>
  <Paragraphs>180</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14</vt:i4>
      </vt:variant>
    </vt:vector>
  </HeadingPairs>
  <TitlesOfParts>
    <vt:vector size="22" baseType="lpstr">
      <vt:lpstr>Arial</vt:lpstr>
      <vt:lpstr>Calibri</vt:lpstr>
      <vt:lpstr>Calibri Light</vt:lpstr>
      <vt:lpstr>Cambria</vt:lpstr>
      <vt:lpstr>Courier New</vt:lpstr>
      <vt:lpstr>Wingdings</vt:lpstr>
      <vt:lpstr>Thème Office</vt:lpstr>
      <vt:lpstr>Storyboard Layouts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tayeb lantri</cp:lastModifiedBy>
  <cp:revision>34</cp:revision>
  <dcterms:created xsi:type="dcterms:W3CDTF">2020-12-15T17:30:38Z</dcterms:created>
  <dcterms:modified xsi:type="dcterms:W3CDTF">2021-03-22T00:18:38Z</dcterms:modified>
</cp:coreProperties>
</file>