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75" r:id="rId2"/>
    <p:sldId id="256" r:id="rId3"/>
    <p:sldId id="258" r:id="rId4"/>
    <p:sldId id="273" r:id="rId5"/>
    <p:sldId id="274" r:id="rId6"/>
    <p:sldId id="260" r:id="rId7"/>
    <p:sldId id="266" r:id="rId8"/>
    <p:sldId id="268" r:id="rId9"/>
    <p:sldId id="269" r:id="rId10"/>
    <p:sldId id="271" r:id="rId11"/>
    <p:sldId id="272" r:id="rId12"/>
    <p:sldId id="264" r:id="rId13"/>
    <p:sldId id="265"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80" d="100"/>
          <a:sy n="80" d="100"/>
        </p:scale>
        <p:origin x="112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a:t>Cliquez pour modifier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a:t>Cliquez pour modifier le style des sous-titres du masque</a:t>
            </a:r>
            <a:endParaRPr kumimoji="0" lang="en-US"/>
          </a:p>
        </p:txBody>
      </p:sp>
      <p:sp>
        <p:nvSpPr>
          <p:cNvPr id="7" name="Espace réservé de la date 6"/>
          <p:cNvSpPr>
            <a:spLocks noGrp="1"/>
          </p:cNvSpPr>
          <p:nvPr>
            <p:ph type="dt" sz="half" idx="10"/>
          </p:nvPr>
        </p:nvSpPr>
        <p:spPr/>
        <p:txBody>
          <a:bodyPr/>
          <a:lstStyle/>
          <a:p>
            <a:fld id="{8B007AD3-E7DC-494C-B4C4-F017F6CEB25B}" type="datetimeFigureOut">
              <a:rPr lang="fr-FR" smtClean="0"/>
              <a:pPr/>
              <a:t>25/10/2021</a:t>
            </a:fld>
            <a:endParaRPr lang="fr-FR"/>
          </a:p>
        </p:txBody>
      </p:sp>
      <p:sp>
        <p:nvSpPr>
          <p:cNvPr id="20" name="Espace réservé du pied de page 19"/>
          <p:cNvSpPr>
            <a:spLocks noGrp="1"/>
          </p:cNvSpPr>
          <p:nvPr>
            <p:ph type="ftr" sz="quarter" idx="11"/>
          </p:nvPr>
        </p:nvSpPr>
        <p:spPr/>
        <p:txBody>
          <a:bodyPr/>
          <a:lstStyle/>
          <a:p>
            <a:endParaRPr lang="fr-FR"/>
          </a:p>
        </p:txBody>
      </p:sp>
      <p:sp>
        <p:nvSpPr>
          <p:cNvPr id="10" name="Espace réservé du numéro de diapositive 9"/>
          <p:cNvSpPr>
            <a:spLocks noGrp="1"/>
          </p:cNvSpPr>
          <p:nvPr>
            <p:ph type="sldNum" sz="quarter" idx="12"/>
          </p:nvPr>
        </p:nvSpPr>
        <p:spPr/>
        <p:txBody>
          <a:bodyPr/>
          <a:lstStyle/>
          <a:p>
            <a:fld id="{ACDE0D50-712C-45AE-90EF-2D3198FA5203}" type="slidenum">
              <a:rPr lang="fr-FR" smtClean="0"/>
              <a:pPr/>
              <a:t>‹N°›</a:t>
            </a:fld>
            <a:endParaRPr lang="fr-FR"/>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8B007AD3-E7DC-494C-B4C4-F017F6CEB25B}" type="datetimeFigureOut">
              <a:rPr lang="fr-FR" smtClean="0"/>
              <a:pPr/>
              <a:t>25/10/2021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DE0D50-712C-45AE-90EF-2D3198FA5203}"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8B007AD3-E7DC-494C-B4C4-F017F6CEB25B}" type="datetimeFigureOut">
              <a:rPr lang="fr-FR" smtClean="0"/>
              <a:pPr/>
              <a:t>25/10/2021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DE0D50-712C-45AE-90EF-2D3198FA5203}"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8B007AD3-E7DC-494C-B4C4-F017F6CEB25B}" type="datetimeFigureOut">
              <a:rPr lang="fr-FR" smtClean="0"/>
              <a:pPr/>
              <a:t>25/10/2021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DE0D50-712C-45AE-90EF-2D3198FA5203}"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r-FR"/>
              <a:t>Cliquez pour modifier le style du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8B007AD3-E7DC-494C-B4C4-F017F6CEB25B}" type="datetimeFigureOut">
              <a:rPr lang="fr-FR" smtClean="0"/>
              <a:pPr/>
              <a:t>25/10/2021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DE0D50-712C-45AE-90EF-2D3198FA5203}" type="slidenum">
              <a:rPr lang="fr-FR" smtClean="0"/>
              <a:pPr/>
              <a:t>‹N°›</a:t>
            </a:fld>
            <a:endParaRPr lang="fr-F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8B007AD3-E7DC-494C-B4C4-F017F6CEB25B}" type="datetimeFigureOut">
              <a:rPr lang="fr-FR" smtClean="0"/>
              <a:pPr/>
              <a:t>25/10/2021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CDE0D50-712C-45AE-90EF-2D3198FA5203}"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a:t>Cliquez pour modifier le style du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8B007AD3-E7DC-494C-B4C4-F017F6CEB25B}" type="datetimeFigureOut">
              <a:rPr lang="fr-FR" smtClean="0"/>
              <a:pPr/>
              <a:t>25/10/2021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CDE0D50-712C-45AE-90EF-2D3198FA5203}"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fld id="{8B007AD3-E7DC-494C-B4C4-F017F6CEB25B}" type="datetimeFigureOut">
              <a:rPr lang="fr-FR" smtClean="0"/>
              <a:pPr/>
              <a:t>25/10/2021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CDE0D50-712C-45AE-90EF-2D3198FA5203}"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Espace réservé de la date 1"/>
          <p:cNvSpPr>
            <a:spLocks noGrp="1"/>
          </p:cNvSpPr>
          <p:nvPr>
            <p:ph type="dt" sz="half" idx="10"/>
          </p:nvPr>
        </p:nvSpPr>
        <p:spPr/>
        <p:txBody>
          <a:bodyPr/>
          <a:lstStyle/>
          <a:p>
            <a:fld id="{8B007AD3-E7DC-494C-B4C4-F017F6CEB25B}" type="datetimeFigureOut">
              <a:rPr lang="fr-FR" smtClean="0"/>
              <a:pPr/>
              <a:t>25/10/2021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CDE0D50-712C-45AE-90EF-2D3198FA5203}" type="slidenum">
              <a:rPr lang="fr-FR" smtClean="0"/>
              <a:pPr/>
              <a:t>‹N°›</a:t>
            </a:fld>
            <a:endParaRPr lang="fr-F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a:t>Cliquez pour modifier le style du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8B007AD3-E7DC-494C-B4C4-F017F6CEB25B}" type="datetimeFigureOut">
              <a:rPr lang="fr-FR" smtClean="0"/>
              <a:pPr/>
              <a:t>25/10/2021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CDE0D50-712C-45AE-90EF-2D3198FA5203}"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a:t>Cliquez pour modifier le style du titre</a:t>
            </a:r>
            <a:endParaRPr kumimoji="0" lang="en-US"/>
          </a:p>
        </p:txBody>
      </p:sp>
      <p:sp>
        <p:nvSpPr>
          <p:cNvPr id="5" name="Espace réservé de la date 4"/>
          <p:cNvSpPr>
            <a:spLocks noGrp="1"/>
          </p:cNvSpPr>
          <p:nvPr>
            <p:ph type="dt" sz="half" idx="10"/>
          </p:nvPr>
        </p:nvSpPr>
        <p:spPr/>
        <p:txBody>
          <a:bodyPr/>
          <a:lstStyle/>
          <a:p>
            <a:fld id="{8B007AD3-E7DC-494C-B4C4-F017F6CEB25B}" type="datetimeFigureOut">
              <a:rPr lang="fr-FR" smtClean="0"/>
              <a:pPr/>
              <a:t>25/10/2021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CDE0D50-712C-45AE-90EF-2D3198FA5203}" type="slidenum">
              <a:rPr lang="fr-FR" smtClean="0"/>
              <a:pPr/>
              <a:t>‹N°›</a:t>
            </a:fld>
            <a:endParaRPr lang="fr-F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a:t>Cliquez sur l'icône pour ajouter une image</a:t>
            </a:r>
            <a:endParaRPr kumimoji="0" lang="en-US" dirty="0"/>
          </a:p>
        </p:txBody>
      </p:sp>
      <p:sp>
        <p:nvSpPr>
          <p:cNvPr id="9" name="Organigramme : 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rganigramme : 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p>
            <a:r>
              <a:rPr kumimoji="0" lang="fr-FR"/>
              <a:t>Cliquez pour modifier le style du titre</a:t>
            </a:r>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B007AD3-E7DC-494C-B4C4-F017F6CEB25B}" type="datetimeFigureOut">
              <a:rPr lang="fr-FR" smtClean="0"/>
              <a:pPr/>
              <a:t>25/10/2021</a:t>
            </a:fld>
            <a:endParaRPr lang="fr-FR"/>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FR"/>
          </a:p>
        </p:txBody>
      </p:sp>
      <p:sp>
        <p:nvSpPr>
          <p:cNvPr id="22" name="Espace réservé du numéro de diapositiv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CDE0D50-712C-45AE-90EF-2D3198FA5203}" type="slidenum">
              <a:rPr lang="fr-FR" smtClean="0"/>
              <a:pPr/>
              <a:t>‹N°›</a:t>
            </a:fld>
            <a:endParaRPr lang="fr-F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hyperlink" Target="https://commons.wikimedia.org/wiki/File:Lactococcus_lactis.jpg?uselang=fr"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المديرية المركزية لجامعة غليزان - Home | Facebook">
            <a:extLst>
              <a:ext uri="{FF2B5EF4-FFF2-40B4-BE49-F238E27FC236}">
                <a16:creationId xmlns:a16="http://schemas.microsoft.com/office/drawing/2014/main" id="{D9E8C529-65EB-4101-A836-A24A4DB9FD7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0"/>
            <a:ext cx="2708920" cy="2708920"/>
          </a:xfrm>
          <a:prstGeom prst="rect">
            <a:avLst/>
          </a:prstGeom>
          <a:noFill/>
          <a:ln>
            <a:noFill/>
          </a:ln>
        </p:spPr>
      </p:pic>
      <p:sp>
        <p:nvSpPr>
          <p:cNvPr id="7" name="ZoneTexte 6">
            <a:extLst>
              <a:ext uri="{FF2B5EF4-FFF2-40B4-BE49-F238E27FC236}">
                <a16:creationId xmlns:a16="http://schemas.microsoft.com/office/drawing/2014/main" id="{A24D9256-26E3-46B4-8677-5A904AF4FF3F}"/>
              </a:ext>
            </a:extLst>
          </p:cNvPr>
          <p:cNvSpPr txBox="1"/>
          <p:nvPr/>
        </p:nvSpPr>
        <p:spPr>
          <a:xfrm>
            <a:off x="3752528" y="260648"/>
            <a:ext cx="5391472" cy="1294393"/>
          </a:xfrm>
          <a:prstGeom prst="rect">
            <a:avLst/>
          </a:prstGeom>
          <a:noFill/>
        </p:spPr>
        <p:txBody>
          <a:bodyPr wrap="square">
            <a:spAutoFit/>
          </a:bodyPr>
          <a:lstStyle/>
          <a:p>
            <a:pPr>
              <a:lnSpc>
                <a:spcPct val="150000"/>
              </a:lnSpc>
            </a:pPr>
            <a:r>
              <a:rPr lang="fr-FR" sz="1800" b="1" dirty="0">
                <a:effectLst/>
                <a:latin typeface="Times New Roman" panose="02020603050405020304" pitchFamily="18" charset="0"/>
                <a:ea typeface="Calibri" panose="020F0502020204030204" pitchFamily="34" charset="0"/>
                <a:cs typeface="Arial" panose="020B0604020202020204" pitchFamily="34" charset="0"/>
              </a:rPr>
              <a:t>L2 Sciences Alimentaires                   </a:t>
            </a:r>
            <a:endParaRPr lang="fr-FR" b="1" dirty="0">
              <a:latin typeface="Times New Roman" panose="02020603050405020304" pitchFamily="18" charset="0"/>
              <a:ea typeface="Calibri" panose="020F0502020204030204" pitchFamily="34" charset="0"/>
              <a:cs typeface="Arial" panose="020B0604020202020204" pitchFamily="34" charset="0"/>
            </a:endParaRPr>
          </a:p>
          <a:p>
            <a:pPr>
              <a:lnSpc>
                <a:spcPct val="150000"/>
              </a:lnSpc>
            </a:pPr>
            <a:r>
              <a:rPr lang="fr-FR" sz="1800" b="1" dirty="0">
                <a:effectLst/>
                <a:latin typeface="Times New Roman" panose="02020603050405020304" pitchFamily="18" charset="0"/>
                <a:ea typeface="Calibri" panose="020F0502020204030204" pitchFamily="34" charset="0"/>
                <a:cs typeface="Arial" panose="020B0604020202020204" pitchFamily="34" charset="0"/>
              </a:rPr>
              <a:t>Technique de communication Anglais </a:t>
            </a:r>
          </a:p>
          <a:p>
            <a:pPr>
              <a:lnSpc>
                <a:spcPct val="150000"/>
              </a:lnSpc>
            </a:pPr>
            <a:r>
              <a:rPr lang="fr-FR" b="1"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fr-FR" sz="18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2021-2022</a:t>
            </a:r>
            <a:r>
              <a:rPr lang="fr-FR"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fr-FR"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EE58231-BE62-4B94-A62C-12A0F53770D3}"/>
              </a:ext>
            </a:extLst>
          </p:cNvPr>
          <p:cNvSpPr/>
          <p:nvPr/>
        </p:nvSpPr>
        <p:spPr>
          <a:xfrm>
            <a:off x="3275856" y="3284984"/>
            <a:ext cx="3834704" cy="923330"/>
          </a:xfrm>
          <a:prstGeom prst="rect">
            <a:avLst/>
          </a:prstGeom>
          <a:noFill/>
        </p:spPr>
        <p:txBody>
          <a:bodyPr wrap="none" lIns="91440" tIns="45720" rIns="91440" bIns="45720">
            <a:spAutoFit/>
          </a:bodyPr>
          <a:lstStyle/>
          <a:p>
            <a:pPr algn="ctr"/>
            <a:r>
              <a:rPr lang="fr-FR" sz="5400" b="0" cap="none" spc="0" dirty="0">
                <a:ln w="0"/>
                <a:solidFill>
                  <a:schemeClr val="accent1"/>
                </a:solidFill>
                <a:effectLst>
                  <a:outerShdw blurRad="38100" dist="25400" dir="5400000" algn="ctr" rotWithShape="0">
                    <a:srgbClr val="6E747A">
                      <a:alpha val="43000"/>
                    </a:srgbClr>
                  </a:outerShdw>
                </a:effectLst>
              </a:rPr>
              <a:t>Cours N° 01</a:t>
            </a:r>
          </a:p>
        </p:txBody>
      </p:sp>
      <p:sp>
        <p:nvSpPr>
          <p:cNvPr id="9" name="Rectangle 8">
            <a:extLst>
              <a:ext uri="{FF2B5EF4-FFF2-40B4-BE49-F238E27FC236}">
                <a16:creationId xmlns:a16="http://schemas.microsoft.com/office/drawing/2014/main" id="{CAB56687-8507-41AB-A7DA-A32AA5F5F85E}"/>
              </a:ext>
            </a:extLst>
          </p:cNvPr>
          <p:cNvSpPr/>
          <p:nvPr/>
        </p:nvSpPr>
        <p:spPr>
          <a:xfrm>
            <a:off x="6790497" y="6457890"/>
            <a:ext cx="2213234" cy="400110"/>
          </a:xfrm>
          <a:prstGeom prst="rect">
            <a:avLst/>
          </a:prstGeom>
          <a:noFill/>
        </p:spPr>
        <p:txBody>
          <a:bodyPr wrap="none" lIns="91440" tIns="45720" rIns="91440" bIns="45720">
            <a:spAutoFit/>
          </a:bodyPr>
          <a:lstStyle/>
          <a:p>
            <a:pPr algn="ctr"/>
            <a:r>
              <a:rPr lang="fr-FR" sz="2000" b="0" cap="none" spc="0" dirty="0">
                <a:ln w="0"/>
                <a:solidFill>
                  <a:schemeClr val="accent1"/>
                </a:solidFill>
                <a:effectLst>
                  <a:outerShdw blurRad="38100" dist="25400" dir="5400000" algn="ctr" rotWithShape="0">
                    <a:srgbClr val="6E747A">
                      <a:alpha val="43000"/>
                    </a:srgbClr>
                  </a:outerShdw>
                </a:effectLst>
              </a:rPr>
              <a:t> TEFFAHI Mustapha</a:t>
            </a:r>
          </a:p>
        </p:txBody>
      </p:sp>
    </p:spTree>
    <p:extLst>
      <p:ext uri="{BB962C8B-B14F-4D97-AF65-F5344CB8AC3E}">
        <p14:creationId xmlns:p14="http://schemas.microsoft.com/office/powerpoint/2010/main" val="1502185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87624" y="687377"/>
            <a:ext cx="8229600" cy="5483245"/>
          </a:xfrm>
        </p:spPr>
        <p:txBody>
          <a:bodyPr>
            <a:normAutofit/>
          </a:bodyPr>
          <a:lstStyle/>
          <a:p>
            <a:pPr>
              <a:lnSpc>
                <a:spcPct val="150000"/>
              </a:lnSpc>
            </a:pPr>
            <a:endParaRPr lang="en-US" sz="1800" dirty="0"/>
          </a:p>
          <a:p>
            <a:pPr>
              <a:lnSpc>
                <a:spcPct val="150000"/>
              </a:lnSpc>
            </a:pPr>
            <a:r>
              <a:rPr lang="en-US" sz="1800" dirty="0">
                <a:solidFill>
                  <a:srgbClr val="7030A0"/>
                </a:solidFill>
                <a:latin typeface="Algerian" pitchFamily="82" charset="0"/>
              </a:rPr>
              <a:t>Drainage : </a:t>
            </a:r>
          </a:p>
          <a:p>
            <a:pPr>
              <a:lnSpc>
                <a:spcPct val="150000"/>
              </a:lnSpc>
            </a:pPr>
            <a:endParaRPr lang="en-US" sz="1800" dirty="0"/>
          </a:p>
          <a:p>
            <a:pPr>
              <a:lnSpc>
                <a:spcPct val="150000"/>
              </a:lnSpc>
              <a:buNone/>
            </a:pPr>
            <a:r>
              <a:rPr lang="en-US" sz="1800" dirty="0"/>
              <a:t>During this phase, almost 80% of the water</a:t>
            </a:r>
          </a:p>
          <a:p>
            <a:pPr>
              <a:lnSpc>
                <a:spcPct val="150000"/>
              </a:lnSpc>
              <a:buNone/>
            </a:pPr>
            <a:r>
              <a:rPr lang="en-US" sz="1800" dirty="0"/>
              <a:t> contained in the curd is extracted. </a:t>
            </a:r>
          </a:p>
          <a:p>
            <a:pPr>
              <a:lnSpc>
                <a:spcPct val="150000"/>
              </a:lnSpc>
              <a:buNone/>
            </a:pPr>
            <a:r>
              <a:rPr lang="en-US" sz="1800" dirty="0"/>
              <a:t>During draining, a biological factor intervenes: acidification or "lactic fermentation", which generates porosity in the curd. . The milk is kept (from 12h to 48h) at t ° 15 ° C. During this time, the ferments develop, producing acidity (lactose becomes lactic acid). Lactic acid </a:t>
            </a:r>
            <a:r>
              <a:rPr lang="en-US" sz="1800" dirty="0" err="1"/>
              <a:t>demineralizes</a:t>
            </a:r>
            <a:r>
              <a:rPr lang="en-US" sz="1800" dirty="0"/>
              <a:t> the curd by removing much of its calcium, and therefore, of its flexibility. This gives a "lactic" curd, with high porosity which drains slowly and spontaneously.</a:t>
            </a:r>
            <a:endParaRPr lang="fr-FR" sz="1800" dirty="0"/>
          </a:p>
        </p:txBody>
      </p:sp>
      <p:pic>
        <p:nvPicPr>
          <p:cNvPr id="4" name="Image 3"/>
          <p:cNvPicPr>
            <a:picLocks noChangeAspect="1"/>
          </p:cNvPicPr>
          <p:nvPr/>
        </p:nvPicPr>
        <p:blipFill>
          <a:blip r:embed="rId2"/>
          <a:stretch>
            <a:fillRect/>
          </a:stretch>
        </p:blipFill>
        <p:spPr>
          <a:xfrm>
            <a:off x="5715008" y="857232"/>
            <a:ext cx="2667000" cy="178165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en-US" sz="1800" dirty="0" err="1">
                <a:solidFill>
                  <a:srgbClr val="7030A0"/>
                </a:solidFill>
                <a:latin typeface="Algerian" pitchFamily="82" charset="0"/>
              </a:rPr>
              <a:t>Modling</a:t>
            </a:r>
            <a:r>
              <a:rPr lang="en-US" sz="1800" dirty="0">
                <a:solidFill>
                  <a:srgbClr val="7030A0"/>
                </a:solidFill>
                <a:latin typeface="Algerian" pitchFamily="82" charset="0"/>
              </a:rPr>
              <a:t> : </a:t>
            </a:r>
          </a:p>
          <a:p>
            <a:pPr>
              <a:buNone/>
            </a:pPr>
            <a:endParaRPr lang="en-US" sz="2000" dirty="0"/>
          </a:p>
          <a:p>
            <a:pPr>
              <a:buNone/>
            </a:pPr>
            <a:r>
              <a:rPr lang="en-US" sz="2000" dirty="0"/>
              <a:t>cut to give the final shape of the cottage </a:t>
            </a:r>
          </a:p>
          <a:p>
            <a:pPr>
              <a:buNone/>
            </a:pPr>
            <a:r>
              <a:rPr lang="en-US" sz="2000" dirty="0"/>
              <a:t>cheese.</a:t>
            </a:r>
          </a:p>
          <a:p>
            <a:pPr>
              <a:buNone/>
            </a:pPr>
            <a:endParaRPr lang="en-US" sz="2000" dirty="0"/>
          </a:p>
          <a:p>
            <a:pPr>
              <a:buNone/>
            </a:pPr>
            <a:endParaRPr lang="en-US" sz="2000" dirty="0"/>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61586" t="20606" r="3657" b="19269"/>
          <a:stretch/>
        </p:blipFill>
        <p:spPr>
          <a:xfrm>
            <a:off x="5143504" y="1428736"/>
            <a:ext cx="3565412" cy="342663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en-US" sz="2000" dirty="0">
                <a:solidFill>
                  <a:srgbClr val="FF0000"/>
                </a:solidFill>
                <a:latin typeface="Lucida Handwriting" pitchFamily="66" charset="0"/>
              </a:rPr>
              <a:t>The equipment needed to open a cheese industry :</a:t>
            </a:r>
            <a:endParaRPr lang="fr-FR" sz="2000" dirty="0">
              <a:solidFill>
                <a:srgbClr val="FF0000"/>
              </a:solidFill>
              <a:latin typeface="Lucida Handwriting" pitchFamily="66" charset="0"/>
            </a:endParaRPr>
          </a:p>
        </p:txBody>
      </p:sp>
      <p:sp>
        <p:nvSpPr>
          <p:cNvPr id="3" name="Espace réservé du contenu 2"/>
          <p:cNvSpPr>
            <a:spLocks noGrp="1"/>
          </p:cNvSpPr>
          <p:nvPr>
            <p:ph idx="1"/>
          </p:nvPr>
        </p:nvSpPr>
        <p:spPr>
          <a:xfrm>
            <a:off x="914400" y="1066178"/>
            <a:ext cx="8229600" cy="4525963"/>
          </a:xfrm>
        </p:spPr>
        <p:txBody>
          <a:bodyPr>
            <a:normAutofit/>
          </a:bodyPr>
          <a:lstStyle/>
          <a:p>
            <a:pPr>
              <a:buFont typeface="Wingdings" pitchFamily="2" charset="2"/>
              <a:buChar char="v"/>
            </a:pPr>
            <a:r>
              <a:rPr lang="fr-FR" sz="1800" dirty="0">
                <a:latin typeface="Broadway" pitchFamily="82" charset="0"/>
              </a:rPr>
              <a:t> </a:t>
            </a:r>
            <a:r>
              <a:rPr lang="fr-FR" sz="1800" dirty="0" err="1">
                <a:latin typeface="Broadway" pitchFamily="82" charset="0"/>
              </a:rPr>
              <a:t>Bulk</a:t>
            </a:r>
            <a:r>
              <a:rPr lang="fr-FR" sz="1800" dirty="0">
                <a:latin typeface="Broadway" pitchFamily="82" charset="0"/>
              </a:rPr>
              <a:t> tank : </a:t>
            </a:r>
          </a:p>
          <a:p>
            <a:pPr>
              <a:buNone/>
            </a:pPr>
            <a:r>
              <a:rPr lang="en-US" sz="1800" dirty="0"/>
              <a:t> It is usually made of stainless steel and used every day</a:t>
            </a:r>
          </a:p>
          <a:p>
            <a:pPr>
              <a:buNone/>
            </a:pPr>
            <a:r>
              <a:rPr lang="en-US" sz="1800" dirty="0"/>
              <a:t> to store the raw milk on the farm in good condition.</a:t>
            </a:r>
          </a:p>
          <a:p>
            <a:pPr>
              <a:buNone/>
            </a:pPr>
            <a:r>
              <a:rPr lang="en-US" sz="1800" dirty="0"/>
              <a:t> It must be cleaned after each milk collection. It is used for </a:t>
            </a:r>
          </a:p>
          <a:p>
            <a:pPr>
              <a:buNone/>
            </a:pPr>
            <a:r>
              <a:rPr lang="en-US" sz="1800" dirty="0"/>
              <a:t>holding milk at a cold temperature until it can be picked</a:t>
            </a:r>
          </a:p>
          <a:p>
            <a:pPr>
              <a:buNone/>
            </a:pPr>
            <a:r>
              <a:rPr lang="en-US" sz="1800" dirty="0"/>
              <a:t> up by a milk hauler.</a:t>
            </a:r>
          </a:p>
          <a:p>
            <a:pPr>
              <a:buFont typeface="Wingdings" pitchFamily="2" charset="2"/>
              <a:buChar char="v"/>
            </a:pPr>
            <a:r>
              <a:rPr lang="fr-FR" sz="1800" dirty="0">
                <a:latin typeface="Broadway" pitchFamily="82" charset="0"/>
              </a:rPr>
              <a:t>the </a:t>
            </a:r>
            <a:r>
              <a:rPr lang="fr-FR" sz="1800" dirty="0" err="1">
                <a:latin typeface="Broadway" pitchFamily="82" charset="0"/>
              </a:rPr>
              <a:t>milk</a:t>
            </a:r>
            <a:r>
              <a:rPr lang="fr-FR" sz="1800" dirty="0">
                <a:latin typeface="Broadway" pitchFamily="82" charset="0"/>
              </a:rPr>
              <a:t> </a:t>
            </a:r>
            <a:r>
              <a:rPr lang="fr-FR" sz="1800" dirty="0" err="1">
                <a:latin typeface="Broadway" pitchFamily="82" charset="0"/>
              </a:rPr>
              <a:t>pasteurizer</a:t>
            </a:r>
            <a:r>
              <a:rPr lang="fr-FR" sz="1800" dirty="0">
                <a:latin typeface="Broadway" pitchFamily="82" charset="0"/>
              </a:rPr>
              <a:t> : </a:t>
            </a:r>
          </a:p>
          <a:p>
            <a:pPr>
              <a:buNone/>
            </a:pPr>
            <a:r>
              <a:rPr lang="en-US" sz="1800" dirty="0"/>
              <a:t>It’s a material  of preserving milk by heating to a temperature (between 62 and 88 ° C), for a defined time, followed by rapid cooling , and this to eliminate all the bacteria and microorganisms pathogen for man</a:t>
            </a:r>
            <a:endParaRPr lang="fr-FR" sz="1800" dirty="0"/>
          </a:p>
          <a:p>
            <a:pPr>
              <a:buNone/>
            </a:pPr>
            <a:endParaRPr lang="en-US" sz="1800" dirty="0"/>
          </a:p>
          <a:p>
            <a:pPr>
              <a:buFont typeface="Wingdings" pitchFamily="2" charset="2"/>
              <a:buChar char="v"/>
            </a:pPr>
            <a:endParaRPr lang="fr-FR" sz="1800" dirty="0"/>
          </a:p>
          <a:p>
            <a:endParaRPr lang="fr-FR" sz="1800" dirty="0"/>
          </a:p>
        </p:txBody>
      </p:sp>
      <p:pic>
        <p:nvPicPr>
          <p:cNvPr id="4" name="Image 3" descr="800px-TankFontain01.jpg"/>
          <p:cNvPicPr>
            <a:picLocks noChangeAspect="1"/>
          </p:cNvPicPr>
          <p:nvPr/>
        </p:nvPicPr>
        <p:blipFill>
          <a:blip r:embed="rId2" cstate="print"/>
          <a:stretch>
            <a:fillRect/>
          </a:stretch>
        </p:blipFill>
        <p:spPr>
          <a:xfrm>
            <a:off x="6643702" y="1357298"/>
            <a:ext cx="1553005" cy="2071321"/>
          </a:xfrm>
          <a:prstGeom prst="rect">
            <a:avLst/>
          </a:prstGeom>
        </p:spPr>
      </p:pic>
      <p:pic>
        <p:nvPicPr>
          <p:cNvPr id="5" name="Image 4" descr="téléchargement.jpg"/>
          <p:cNvPicPr>
            <a:picLocks noChangeAspect="1"/>
          </p:cNvPicPr>
          <p:nvPr/>
        </p:nvPicPr>
        <p:blipFill>
          <a:blip r:embed="rId3"/>
          <a:stretch>
            <a:fillRect/>
          </a:stretch>
        </p:blipFill>
        <p:spPr>
          <a:xfrm>
            <a:off x="4786314" y="4500569"/>
            <a:ext cx="3898475" cy="218314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14400" y="1556792"/>
            <a:ext cx="8229600" cy="5411807"/>
          </a:xfrm>
        </p:spPr>
        <p:txBody>
          <a:bodyPr>
            <a:normAutofit fontScale="92500" lnSpcReduction="20000"/>
          </a:bodyPr>
          <a:lstStyle/>
          <a:p>
            <a:pPr>
              <a:lnSpc>
                <a:spcPct val="150000"/>
              </a:lnSpc>
            </a:pPr>
            <a:r>
              <a:rPr lang="fr-FR" sz="1800" dirty="0">
                <a:latin typeface="Broadway" pitchFamily="82" charset="0"/>
              </a:rPr>
              <a:t>The </a:t>
            </a:r>
            <a:r>
              <a:rPr lang="fr-FR" sz="1800" dirty="0" err="1">
                <a:latin typeface="Broadway" pitchFamily="82" charset="0"/>
              </a:rPr>
              <a:t>material</a:t>
            </a:r>
            <a:r>
              <a:rPr lang="fr-FR" sz="1800" dirty="0">
                <a:latin typeface="Broadway" pitchFamily="82" charset="0"/>
              </a:rPr>
              <a:t> of </a:t>
            </a:r>
            <a:r>
              <a:rPr lang="fr-FR" sz="1800" dirty="0" err="1">
                <a:latin typeface="Broadway" pitchFamily="82" charset="0"/>
              </a:rPr>
              <a:t>curdling</a:t>
            </a:r>
            <a:r>
              <a:rPr lang="fr-FR" sz="1800" dirty="0">
                <a:latin typeface="Broadway" pitchFamily="82" charset="0"/>
              </a:rPr>
              <a:t> :</a:t>
            </a:r>
            <a:r>
              <a:rPr lang="fr-FR" sz="2000" dirty="0">
                <a:latin typeface="Broadway" pitchFamily="82" charset="0"/>
              </a:rPr>
              <a:t> </a:t>
            </a:r>
            <a:r>
              <a:rPr lang="fr-FR" sz="1900" dirty="0" err="1"/>
              <a:t>it</a:t>
            </a:r>
            <a:r>
              <a:rPr lang="fr-FR" sz="1900" dirty="0"/>
              <a:t> </a:t>
            </a:r>
            <a:r>
              <a:rPr lang="fr-FR" sz="1900" dirty="0" err="1"/>
              <a:t>consist</a:t>
            </a:r>
            <a:r>
              <a:rPr lang="fr-FR" sz="1900" dirty="0"/>
              <a:t> in </a:t>
            </a:r>
            <a:r>
              <a:rPr lang="fr-FR" sz="1900" dirty="0" err="1"/>
              <a:t>separing</a:t>
            </a:r>
            <a:r>
              <a:rPr lang="fr-FR" sz="1900" dirty="0"/>
              <a:t> </a:t>
            </a:r>
            <a:r>
              <a:rPr lang="fr-FR" sz="1900" dirty="0" err="1"/>
              <a:t>liquid</a:t>
            </a:r>
            <a:r>
              <a:rPr lang="fr-FR" sz="1900" dirty="0"/>
              <a:t> </a:t>
            </a:r>
            <a:r>
              <a:rPr lang="fr-FR" sz="1900" dirty="0" err="1"/>
              <a:t>from</a:t>
            </a:r>
            <a:r>
              <a:rPr lang="fr-FR" sz="1900" dirty="0"/>
              <a:t> </a:t>
            </a:r>
            <a:r>
              <a:rPr lang="fr-FR" sz="1900" dirty="0" err="1"/>
              <a:t>solid</a:t>
            </a:r>
            <a:endParaRPr lang="fr-FR" sz="1900" dirty="0">
              <a:latin typeface="Broadway" pitchFamily="82" charset="0"/>
            </a:endParaRPr>
          </a:p>
          <a:p>
            <a:pPr>
              <a:lnSpc>
                <a:spcPct val="150000"/>
              </a:lnSpc>
            </a:pPr>
            <a:r>
              <a:rPr lang="fr-FR" sz="1800" dirty="0" err="1">
                <a:latin typeface="Broadway" pitchFamily="82" charset="0"/>
              </a:rPr>
              <a:t>Laboratory</a:t>
            </a:r>
            <a:r>
              <a:rPr lang="fr-FR" sz="1800" dirty="0">
                <a:latin typeface="Broadway" pitchFamily="82" charset="0"/>
              </a:rPr>
              <a:t> </a:t>
            </a:r>
            <a:r>
              <a:rPr lang="fr-FR" sz="1800" dirty="0" err="1">
                <a:latin typeface="Broadway" pitchFamily="82" charset="0"/>
              </a:rPr>
              <a:t>equipped</a:t>
            </a:r>
            <a:r>
              <a:rPr lang="fr-FR" sz="1800" dirty="0">
                <a:latin typeface="Broadway" pitchFamily="82" charset="0"/>
              </a:rPr>
              <a:t> for </a:t>
            </a:r>
            <a:r>
              <a:rPr lang="fr-FR" sz="1800" dirty="0" err="1">
                <a:latin typeface="Broadway" pitchFamily="82" charset="0"/>
              </a:rPr>
              <a:t>milk</a:t>
            </a:r>
            <a:r>
              <a:rPr lang="fr-FR" sz="1800" dirty="0">
                <a:latin typeface="Broadway" pitchFamily="82" charset="0"/>
              </a:rPr>
              <a:t> </a:t>
            </a:r>
            <a:r>
              <a:rPr lang="fr-FR" sz="1800" dirty="0" err="1">
                <a:latin typeface="Broadway" pitchFamily="82" charset="0"/>
              </a:rPr>
              <a:t>analysis</a:t>
            </a:r>
            <a:r>
              <a:rPr lang="fr-FR" sz="1800" dirty="0">
                <a:latin typeface="Broadway" pitchFamily="82" charset="0"/>
              </a:rPr>
              <a:t> </a:t>
            </a:r>
            <a:r>
              <a:rPr lang="fr-FR" sz="2000" dirty="0">
                <a:latin typeface="Broadway" pitchFamily="82" charset="0"/>
              </a:rPr>
              <a:t>: </a:t>
            </a:r>
            <a:r>
              <a:rPr lang="fr-FR" sz="2000" dirty="0"/>
              <a:t>microscope, </a:t>
            </a:r>
            <a:r>
              <a:rPr lang="fr-FR" sz="2000" dirty="0" err="1"/>
              <a:t>glassware</a:t>
            </a:r>
            <a:r>
              <a:rPr lang="fr-FR" sz="2000" dirty="0"/>
              <a:t>, </a:t>
            </a:r>
            <a:r>
              <a:rPr lang="fr-FR" sz="2000" dirty="0" err="1"/>
              <a:t>reagents</a:t>
            </a:r>
            <a:r>
              <a:rPr lang="fr-FR" sz="2000" dirty="0"/>
              <a:t>..</a:t>
            </a:r>
            <a:r>
              <a:rPr lang="fr-FR" sz="2000" dirty="0" err="1"/>
              <a:t>ect</a:t>
            </a:r>
            <a:endParaRPr lang="fr-FR" sz="2000" dirty="0"/>
          </a:p>
          <a:p>
            <a:pPr>
              <a:lnSpc>
                <a:spcPct val="150000"/>
              </a:lnSpc>
            </a:pPr>
            <a:r>
              <a:rPr lang="fr-FR" sz="1800" dirty="0" err="1">
                <a:latin typeface="Broadway" pitchFamily="82" charset="0"/>
              </a:rPr>
              <a:t>Quality</a:t>
            </a:r>
            <a:r>
              <a:rPr lang="fr-FR" sz="1800" dirty="0">
                <a:latin typeface="Broadway" pitchFamily="82" charset="0"/>
              </a:rPr>
              <a:t> control </a:t>
            </a:r>
            <a:r>
              <a:rPr lang="fr-FR" sz="1800" dirty="0" err="1">
                <a:latin typeface="Broadway" pitchFamily="82" charset="0"/>
              </a:rPr>
              <a:t>department</a:t>
            </a:r>
            <a:endParaRPr lang="fr-FR" sz="1800" dirty="0">
              <a:latin typeface="Broadway" pitchFamily="82" charset="0"/>
            </a:endParaRPr>
          </a:p>
          <a:p>
            <a:pPr>
              <a:lnSpc>
                <a:spcPct val="150000"/>
              </a:lnSpc>
            </a:pPr>
            <a:r>
              <a:rPr lang="fr-FR" sz="1900" dirty="0" err="1">
                <a:latin typeface="Broadway" pitchFamily="82" charset="0"/>
              </a:rPr>
              <a:t>After</a:t>
            </a:r>
            <a:r>
              <a:rPr lang="fr-FR" sz="1900" dirty="0">
                <a:latin typeface="Broadway" pitchFamily="82" charset="0"/>
              </a:rPr>
              <a:t>-sales </a:t>
            </a:r>
            <a:r>
              <a:rPr lang="fr-FR" sz="1900" dirty="0" err="1">
                <a:latin typeface="Broadway" pitchFamily="82" charset="0"/>
              </a:rPr>
              <a:t>department</a:t>
            </a:r>
            <a:r>
              <a:rPr lang="fr-FR" sz="1900" dirty="0">
                <a:latin typeface="Broadway" pitchFamily="82" charset="0"/>
              </a:rPr>
              <a:t> </a:t>
            </a:r>
          </a:p>
          <a:p>
            <a:pPr>
              <a:lnSpc>
                <a:spcPct val="150000"/>
              </a:lnSpc>
            </a:pPr>
            <a:r>
              <a:rPr lang="fr-FR" sz="1800" dirty="0">
                <a:latin typeface="Broadway" pitchFamily="82" charset="0"/>
              </a:rPr>
              <a:t>The </a:t>
            </a:r>
            <a:r>
              <a:rPr lang="fr-FR" sz="1800" dirty="0" err="1">
                <a:latin typeface="Broadway" pitchFamily="82" charset="0"/>
              </a:rPr>
              <a:t>stuff</a:t>
            </a:r>
            <a:r>
              <a:rPr lang="fr-FR" sz="1800" dirty="0">
                <a:latin typeface="Broadway" pitchFamily="82" charset="0"/>
              </a:rPr>
              <a:t> of packaging </a:t>
            </a:r>
          </a:p>
          <a:p>
            <a:pPr>
              <a:lnSpc>
                <a:spcPct val="150000"/>
              </a:lnSpc>
            </a:pPr>
            <a:r>
              <a:rPr lang="fr-FR" sz="1800" dirty="0" err="1">
                <a:latin typeface="Broadway" pitchFamily="82" charset="0"/>
              </a:rPr>
              <a:t>sterilization</a:t>
            </a:r>
            <a:r>
              <a:rPr lang="fr-FR" sz="1800" dirty="0">
                <a:latin typeface="Broadway" pitchFamily="82" charset="0"/>
              </a:rPr>
              <a:t> </a:t>
            </a:r>
            <a:r>
              <a:rPr lang="fr-FR" sz="1800" dirty="0" err="1">
                <a:latin typeface="Broadway" pitchFamily="82" charset="0"/>
              </a:rPr>
              <a:t>material</a:t>
            </a:r>
            <a:r>
              <a:rPr lang="fr-FR" sz="1800" dirty="0">
                <a:latin typeface="Broadway" pitchFamily="82" charset="0"/>
              </a:rPr>
              <a:t>: </a:t>
            </a:r>
            <a:r>
              <a:rPr lang="fr-FR" sz="1900" dirty="0"/>
              <a:t>autoclave ..</a:t>
            </a:r>
            <a:r>
              <a:rPr lang="fr-FR" sz="1900" dirty="0" err="1"/>
              <a:t>ect</a:t>
            </a:r>
            <a:endParaRPr lang="fr-FR" sz="1900" dirty="0"/>
          </a:p>
          <a:p>
            <a:pPr>
              <a:lnSpc>
                <a:spcPct val="150000"/>
              </a:lnSpc>
            </a:pPr>
            <a:r>
              <a:rPr lang="en-US" sz="1800" dirty="0">
                <a:latin typeface="Broadway" pitchFamily="82" charset="0"/>
              </a:rPr>
              <a:t>Personal medical protective equipment: </a:t>
            </a:r>
            <a:r>
              <a:rPr lang="en-US" sz="1900" dirty="0"/>
              <a:t>to avoid contamination </a:t>
            </a:r>
            <a:endParaRPr lang="fr-FR" sz="1900" dirty="0"/>
          </a:p>
          <a:p>
            <a:pPr>
              <a:lnSpc>
                <a:spcPct val="150000"/>
              </a:lnSpc>
              <a:buNone/>
            </a:pPr>
            <a:endParaRPr lang="fr-FR" sz="2000" dirty="0"/>
          </a:p>
          <a:p>
            <a:pPr>
              <a:lnSpc>
                <a:spcPct val="150000"/>
              </a:lnSpc>
              <a:buNone/>
            </a:pPr>
            <a:endParaRPr lang="fr-FR" sz="2000" dirty="0"/>
          </a:p>
          <a:p>
            <a:pPr>
              <a:lnSpc>
                <a:spcPct val="150000"/>
              </a:lnSpc>
              <a:buNone/>
            </a:pPr>
            <a:endParaRPr lang="fr-FR" sz="2000" dirty="0"/>
          </a:p>
          <a:p>
            <a:pPr>
              <a:lnSpc>
                <a:spcPct val="150000"/>
              </a:lnSpc>
              <a:buNone/>
            </a:pPr>
            <a:r>
              <a:rPr lang="fr-FR" sz="2000" dirty="0"/>
              <a:t>   </a:t>
            </a:r>
          </a:p>
        </p:txBody>
      </p:sp>
      <p:pic>
        <p:nvPicPr>
          <p:cNvPr id="6" name="Image 5" descr="Disposable-Medical-Gown-Non-Woven-Sterile-Protective-Isolation-Surgical-Gowns.jpg"/>
          <p:cNvPicPr>
            <a:picLocks noChangeAspect="1"/>
          </p:cNvPicPr>
          <p:nvPr/>
        </p:nvPicPr>
        <p:blipFill>
          <a:blip r:embed="rId2" cstate="print"/>
          <a:srcRect l="54763" t="9525" r="16662" b="7131"/>
          <a:stretch>
            <a:fillRect/>
          </a:stretch>
        </p:blipFill>
        <p:spPr>
          <a:xfrm>
            <a:off x="8286744" y="4323209"/>
            <a:ext cx="857256" cy="250033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4"/>
          <p:cNvSpPr>
            <a:spLocks noGrp="1"/>
          </p:cNvSpPr>
          <p:nvPr>
            <p:ph type="subTitle" idx="1"/>
          </p:nvPr>
        </p:nvSpPr>
        <p:spPr/>
        <p:txBody>
          <a:bodyPr/>
          <a:lstStyle/>
          <a:p>
            <a:pPr algn="just"/>
            <a:r>
              <a:rPr lang="fr-FR" i="1" dirty="0"/>
              <a:t>                                                   </a:t>
            </a:r>
            <a:r>
              <a:rPr lang="fr-FR" dirty="0"/>
              <a:t>                                                                                                                                                                                                                                                                                        </a:t>
            </a:r>
            <a:endParaRPr lang="en-US" dirty="0"/>
          </a:p>
        </p:txBody>
      </p:sp>
      <p:sp>
        <p:nvSpPr>
          <p:cNvPr id="8" name="Rectangle 7">
            <a:extLst>
              <a:ext uri="{FF2B5EF4-FFF2-40B4-BE49-F238E27FC236}">
                <a16:creationId xmlns:a16="http://schemas.microsoft.com/office/drawing/2014/main" id="{F3F27AF0-EF8F-4C02-949D-052A5BEE680D}"/>
              </a:ext>
            </a:extLst>
          </p:cNvPr>
          <p:cNvSpPr/>
          <p:nvPr/>
        </p:nvSpPr>
        <p:spPr>
          <a:xfrm>
            <a:off x="1432560" y="799592"/>
            <a:ext cx="7056784" cy="1754326"/>
          </a:xfrm>
          <a:prstGeom prst="rect">
            <a:avLst/>
          </a:prstGeom>
          <a:noFill/>
        </p:spPr>
        <p:txBody>
          <a:bodyPr wrap="square" lIns="91440" tIns="45720" rIns="91440" bIns="45720">
            <a:spAutoFit/>
          </a:bodyPr>
          <a:lstStyle/>
          <a:p>
            <a:pPr algn="ctr"/>
            <a:br>
              <a:rPr lang="fr-FR" sz="5400" b="0" cap="none" spc="0" dirty="0">
                <a:ln w="0"/>
                <a:solidFill>
                  <a:schemeClr val="accent1"/>
                </a:solidFill>
                <a:effectLst>
                  <a:outerShdw blurRad="38100" dist="25400" dir="5400000" algn="ctr" rotWithShape="0">
                    <a:srgbClr val="6E747A">
                      <a:alpha val="43000"/>
                    </a:srgbClr>
                  </a:outerShdw>
                </a:effectLst>
              </a:rPr>
            </a:br>
            <a:r>
              <a:rPr lang="fr-FR" sz="5400" b="0" cap="none" spc="0" dirty="0" err="1">
                <a:ln w="0"/>
                <a:solidFill>
                  <a:schemeClr val="accent1"/>
                </a:solidFill>
                <a:effectLst>
                  <a:outerShdw blurRad="38100" dist="25400" dir="5400000" algn="ctr" rotWithShape="0">
                    <a:srgbClr val="6E747A">
                      <a:alpha val="43000"/>
                    </a:srgbClr>
                  </a:outerShdw>
                </a:effectLst>
              </a:rPr>
              <a:t>Cheese</a:t>
            </a:r>
            <a:r>
              <a:rPr lang="fr-FR" sz="5400" b="0" cap="none" spc="0" dirty="0">
                <a:ln w="0"/>
                <a:solidFill>
                  <a:schemeClr val="accent1"/>
                </a:solidFill>
                <a:effectLst>
                  <a:outerShdw blurRad="38100" dist="25400" dir="5400000" algn="ctr" rotWithShape="0">
                    <a:srgbClr val="6E747A">
                      <a:alpha val="43000"/>
                    </a:srgbClr>
                  </a:outerShdw>
                </a:effectLst>
              </a:rPr>
              <a:t> </a:t>
            </a:r>
            <a:r>
              <a:rPr lang="fr-FR" sz="5400" b="0" cap="none" spc="0" dirty="0" err="1">
                <a:ln w="0"/>
                <a:solidFill>
                  <a:schemeClr val="accent1"/>
                </a:solidFill>
                <a:effectLst>
                  <a:outerShdw blurRad="38100" dist="25400" dir="5400000" algn="ctr" rotWithShape="0">
                    <a:srgbClr val="6E747A">
                      <a:alpha val="43000"/>
                    </a:srgbClr>
                  </a:outerShdw>
                </a:effectLst>
              </a:rPr>
              <a:t>industry</a:t>
            </a:r>
            <a:r>
              <a:rPr lang="fr-FR" sz="5400" b="0" cap="none" spc="0" dirty="0">
                <a:ln w="0"/>
                <a:solidFill>
                  <a:schemeClr val="accent1"/>
                </a:solidFill>
                <a:effectLst>
                  <a:outerShdw blurRad="38100" dist="25400" dir="5400000" algn="ctr" rotWithShape="0">
                    <a:srgbClr val="6E747A">
                      <a:alpha val="43000"/>
                    </a:srgbClr>
                  </a:outerShdw>
                </a:effectLst>
              </a:rPr>
              <a:t> </a:t>
            </a:r>
          </a:p>
        </p:txBody>
      </p:sp>
      <p:pic>
        <p:nvPicPr>
          <p:cNvPr id="9" name="Picture 4" descr="vache pleine de lait Image, animated GIF">
            <a:extLst>
              <a:ext uri="{FF2B5EF4-FFF2-40B4-BE49-F238E27FC236}">
                <a16:creationId xmlns:a16="http://schemas.microsoft.com/office/drawing/2014/main" id="{92E4C035-0772-45B1-B311-AB3A302D101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82652" y="3140968"/>
            <a:ext cx="2506456" cy="19288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14400" y="1268760"/>
            <a:ext cx="8229600" cy="5054617"/>
          </a:xfrm>
        </p:spPr>
        <p:txBody>
          <a:bodyPr>
            <a:normAutofit/>
          </a:bodyPr>
          <a:lstStyle/>
          <a:p>
            <a:pPr>
              <a:lnSpc>
                <a:spcPct val="160000"/>
              </a:lnSpc>
            </a:pPr>
            <a:r>
              <a:rPr lang="fr-FR" sz="2000" dirty="0" err="1">
                <a:latin typeface="Baskerville Old Face" pitchFamily="18" charset="0"/>
              </a:rPr>
              <a:t>Tasting</a:t>
            </a:r>
            <a:r>
              <a:rPr lang="fr-FR" sz="2000" dirty="0">
                <a:latin typeface="Baskerville Old Face" pitchFamily="18" charset="0"/>
              </a:rPr>
              <a:t> </a:t>
            </a:r>
            <a:r>
              <a:rPr lang="fr-FR" sz="2000" dirty="0" err="1">
                <a:latin typeface="Baskerville Old Face" pitchFamily="18" charset="0"/>
              </a:rPr>
              <a:t>cheese</a:t>
            </a:r>
            <a:r>
              <a:rPr lang="fr-FR" sz="2000" dirty="0">
                <a:latin typeface="Baskerville Old Face" pitchFamily="18" charset="0"/>
              </a:rPr>
              <a:t> </a:t>
            </a:r>
            <a:r>
              <a:rPr lang="fr-FR" sz="2000" dirty="0" err="1">
                <a:latin typeface="Baskerville Old Face" pitchFamily="18" charset="0"/>
              </a:rPr>
              <a:t>is</a:t>
            </a:r>
            <a:r>
              <a:rPr lang="fr-FR" sz="2000" dirty="0">
                <a:latin typeface="Baskerville Old Face" pitchFamily="18" charset="0"/>
              </a:rPr>
              <a:t> an art. It </a:t>
            </a:r>
            <a:r>
              <a:rPr lang="fr-FR" sz="2000" dirty="0" err="1">
                <a:latin typeface="Baskerville Old Face" pitchFamily="18" charset="0"/>
              </a:rPr>
              <a:t>is</a:t>
            </a:r>
            <a:r>
              <a:rPr lang="fr-FR" sz="2000" dirty="0">
                <a:latin typeface="Baskerville Old Face" pitchFamily="18" charset="0"/>
              </a:rPr>
              <a:t> not for </a:t>
            </a:r>
            <a:r>
              <a:rPr lang="fr-FR" sz="2000" dirty="0" err="1">
                <a:latin typeface="Baskerville Old Face" pitchFamily="18" charset="0"/>
              </a:rPr>
              <a:t>nothing</a:t>
            </a:r>
            <a:r>
              <a:rPr lang="fr-FR" sz="2000" dirty="0">
                <a:latin typeface="Baskerville Old Face" pitchFamily="18" charset="0"/>
              </a:rPr>
              <a:t> </a:t>
            </a:r>
            <a:r>
              <a:rPr lang="fr-FR" sz="2000" dirty="0" err="1">
                <a:latin typeface="Baskerville Old Face" pitchFamily="18" charset="0"/>
              </a:rPr>
              <a:t>that</a:t>
            </a:r>
            <a:r>
              <a:rPr lang="fr-FR" sz="2000" dirty="0">
                <a:latin typeface="Baskerville Old Face" pitchFamily="18" charset="0"/>
              </a:rPr>
              <a:t> </a:t>
            </a:r>
            <a:r>
              <a:rPr lang="fr-FR" sz="2000" dirty="0" err="1">
                <a:latin typeface="Baskerville Old Face" pitchFamily="18" charset="0"/>
              </a:rPr>
              <a:t>its</a:t>
            </a:r>
            <a:r>
              <a:rPr lang="fr-FR" sz="2000" dirty="0">
                <a:latin typeface="Baskerville Old Face" pitchFamily="18" charset="0"/>
              </a:rPr>
              <a:t> </a:t>
            </a:r>
            <a:r>
              <a:rPr lang="fr-FR" sz="2000" dirty="0" err="1">
                <a:latin typeface="Baskerville Old Face" pitchFamily="18" charset="0"/>
              </a:rPr>
              <a:t>letter</a:t>
            </a:r>
            <a:r>
              <a:rPr lang="fr-FR" sz="2000" dirty="0">
                <a:latin typeface="Baskerville Old Face" pitchFamily="18" charset="0"/>
              </a:rPr>
              <a:t> of </a:t>
            </a:r>
            <a:r>
              <a:rPr lang="fr-FR" sz="2000" dirty="0" err="1">
                <a:latin typeface="Baskerville Old Face" pitchFamily="18" charset="0"/>
              </a:rPr>
              <a:t>nobility</a:t>
            </a:r>
            <a:r>
              <a:rPr lang="fr-FR" sz="2000" dirty="0">
                <a:latin typeface="Baskerville Old Face" pitchFamily="18" charset="0"/>
              </a:rPr>
              <a:t> </a:t>
            </a:r>
            <a:r>
              <a:rPr lang="fr-FR" sz="2000" dirty="0" err="1">
                <a:latin typeface="Baskerville Old Face" pitchFamily="18" charset="0"/>
              </a:rPr>
              <a:t>appear</a:t>
            </a:r>
            <a:r>
              <a:rPr lang="fr-FR" sz="2000" dirty="0">
                <a:latin typeface="Baskerville Old Face" pitchFamily="18" charset="0"/>
              </a:rPr>
              <a:t> on all the </a:t>
            </a:r>
            <a:r>
              <a:rPr lang="fr-FR" sz="2000" dirty="0" err="1">
                <a:latin typeface="Baskerville Old Face" pitchFamily="18" charset="0"/>
              </a:rPr>
              <a:t>greatest</a:t>
            </a:r>
            <a:r>
              <a:rPr lang="fr-FR" sz="2000" dirty="0">
                <a:latin typeface="Baskerville Old Face" pitchFamily="18" charset="0"/>
              </a:rPr>
              <a:t> tables and in all the </a:t>
            </a:r>
            <a:r>
              <a:rPr lang="fr-FR" sz="2000" dirty="0" err="1">
                <a:latin typeface="Baskerville Old Face" pitchFamily="18" charset="0"/>
              </a:rPr>
              <a:t>greatest</a:t>
            </a:r>
            <a:r>
              <a:rPr lang="fr-FR" sz="2000" dirty="0">
                <a:latin typeface="Baskerville Old Face" pitchFamily="18" charset="0"/>
              </a:rPr>
              <a:t> restaurants. </a:t>
            </a:r>
            <a:r>
              <a:rPr lang="fr-FR" sz="2000" dirty="0" err="1">
                <a:latin typeface="Baskerville Old Face" pitchFamily="18" charset="0"/>
              </a:rPr>
              <a:t>Its</a:t>
            </a:r>
            <a:r>
              <a:rPr lang="fr-FR" sz="2000" dirty="0">
                <a:latin typeface="Baskerville Old Face" pitchFamily="18" charset="0"/>
              </a:rPr>
              <a:t> </a:t>
            </a:r>
            <a:r>
              <a:rPr lang="fr-FR" sz="2000" dirty="0" err="1">
                <a:latin typeface="Baskerville Old Face" pitchFamily="18" charset="0"/>
              </a:rPr>
              <a:t>success</a:t>
            </a:r>
            <a:r>
              <a:rPr lang="fr-FR" sz="2000" dirty="0">
                <a:latin typeface="Baskerville Old Face" pitchFamily="18" charset="0"/>
              </a:rPr>
              <a:t> </a:t>
            </a:r>
            <a:r>
              <a:rPr lang="fr-FR" sz="2000" dirty="0" err="1">
                <a:latin typeface="Baskerville Old Face" pitchFamily="18" charset="0"/>
              </a:rPr>
              <a:t>is</a:t>
            </a:r>
            <a:r>
              <a:rPr lang="fr-FR" sz="2000" dirty="0">
                <a:latin typeface="Baskerville Old Face" pitchFamily="18" charset="0"/>
              </a:rPr>
              <a:t> </a:t>
            </a:r>
            <a:r>
              <a:rPr lang="fr-FR" sz="2000" dirty="0" err="1">
                <a:latin typeface="Baskerville Old Face" pitchFamily="18" charset="0"/>
              </a:rPr>
              <a:t>such</a:t>
            </a:r>
            <a:r>
              <a:rPr lang="fr-FR" sz="2000" dirty="0">
                <a:latin typeface="Baskerville Old Face" pitchFamily="18" charset="0"/>
              </a:rPr>
              <a:t> </a:t>
            </a:r>
            <a:r>
              <a:rPr lang="fr-FR" sz="2000" dirty="0" err="1">
                <a:latin typeface="Baskerville Old Face" pitchFamily="18" charset="0"/>
              </a:rPr>
              <a:t>big</a:t>
            </a:r>
            <a:r>
              <a:rPr lang="fr-FR" sz="2000" dirty="0">
                <a:latin typeface="Baskerville Old Face" pitchFamily="18" charset="0"/>
              </a:rPr>
              <a:t> </a:t>
            </a:r>
            <a:r>
              <a:rPr lang="fr-FR" sz="2000" dirty="0" err="1">
                <a:latin typeface="Baskerville Old Face" pitchFamily="18" charset="0"/>
              </a:rPr>
              <a:t>that</a:t>
            </a:r>
            <a:r>
              <a:rPr lang="fr-FR" sz="2000" dirty="0">
                <a:latin typeface="Baskerville Old Face" pitchFamily="18" charset="0"/>
              </a:rPr>
              <a:t> </a:t>
            </a:r>
            <a:r>
              <a:rPr lang="fr-FR" sz="2000" dirty="0" err="1">
                <a:latin typeface="Baskerville Old Face" pitchFamily="18" charset="0"/>
              </a:rPr>
              <a:t>it</a:t>
            </a:r>
            <a:r>
              <a:rPr lang="fr-FR" sz="2000" dirty="0">
                <a:latin typeface="Baskerville Old Face" pitchFamily="18" charset="0"/>
              </a:rPr>
              <a:t> </a:t>
            </a:r>
            <a:r>
              <a:rPr lang="fr-FR" sz="2000" dirty="0" err="1">
                <a:latin typeface="Baskerville Old Face" pitchFamily="18" charset="0"/>
              </a:rPr>
              <a:t>is</a:t>
            </a:r>
            <a:r>
              <a:rPr lang="fr-FR" sz="2000" dirty="0">
                <a:latin typeface="Baskerville Old Face" pitchFamily="18" charset="0"/>
              </a:rPr>
              <a:t> </a:t>
            </a:r>
            <a:r>
              <a:rPr lang="fr-FR" sz="2000" dirty="0" err="1">
                <a:latin typeface="Baskerville Old Face" pitchFamily="18" charset="0"/>
              </a:rPr>
              <a:t>now</a:t>
            </a:r>
            <a:r>
              <a:rPr lang="fr-FR" sz="2000" dirty="0">
                <a:latin typeface="Baskerville Old Face" pitchFamily="18" charset="0"/>
              </a:rPr>
              <a:t> </a:t>
            </a:r>
            <a:r>
              <a:rPr lang="fr-FR" sz="2000" dirty="0" err="1">
                <a:latin typeface="Baskerville Old Face" pitchFamily="18" charset="0"/>
              </a:rPr>
              <a:t>ubiquitous</a:t>
            </a:r>
            <a:r>
              <a:rPr lang="fr-FR" sz="2000" dirty="0">
                <a:latin typeface="Baskerville Old Face" pitchFamily="18" charset="0"/>
              </a:rPr>
              <a:t> in global </a:t>
            </a:r>
            <a:r>
              <a:rPr lang="fr-FR" sz="2000" dirty="0" err="1">
                <a:latin typeface="Baskerville Old Face" pitchFamily="18" charset="0"/>
              </a:rPr>
              <a:t>gastronomy</a:t>
            </a:r>
            <a:r>
              <a:rPr lang="fr-FR" sz="2000" dirty="0">
                <a:latin typeface="Baskerville Old Face" pitchFamily="18" charset="0"/>
              </a:rPr>
              <a:t>. </a:t>
            </a:r>
            <a:r>
              <a:rPr lang="fr-FR" sz="2000" dirty="0" err="1">
                <a:latin typeface="Baskerville Old Face" pitchFamily="18" charset="0"/>
              </a:rPr>
              <a:t>Like</a:t>
            </a:r>
            <a:r>
              <a:rPr lang="fr-FR" sz="2000" dirty="0">
                <a:latin typeface="Baskerville Old Face" pitchFamily="18" charset="0"/>
              </a:rPr>
              <a:t> us, are </a:t>
            </a:r>
            <a:r>
              <a:rPr lang="fr-FR" sz="2000" dirty="0" err="1">
                <a:latin typeface="Baskerville Old Face" pitchFamily="18" charset="0"/>
              </a:rPr>
              <a:t>you</a:t>
            </a:r>
            <a:r>
              <a:rPr lang="fr-FR" sz="2000" dirty="0">
                <a:latin typeface="Baskerville Old Face" pitchFamily="18" charset="0"/>
              </a:rPr>
              <a:t> </a:t>
            </a:r>
            <a:r>
              <a:rPr lang="fr-FR" sz="2000" dirty="0" err="1">
                <a:latin typeface="Baskerville Old Face" pitchFamily="18" charset="0"/>
              </a:rPr>
              <a:t>also</a:t>
            </a:r>
            <a:r>
              <a:rPr lang="fr-FR" sz="2000" dirty="0">
                <a:latin typeface="Baskerville Old Face" pitchFamily="18" charset="0"/>
              </a:rPr>
              <a:t> </a:t>
            </a:r>
            <a:r>
              <a:rPr lang="fr-FR" sz="2000" dirty="0" err="1">
                <a:latin typeface="Baskerville Old Face" pitchFamily="18" charset="0"/>
              </a:rPr>
              <a:t>passionate</a:t>
            </a:r>
            <a:r>
              <a:rPr lang="fr-FR" sz="2000" dirty="0">
                <a:latin typeface="Baskerville Old Face" pitchFamily="18" charset="0"/>
              </a:rPr>
              <a:t> and </a:t>
            </a:r>
            <a:r>
              <a:rPr lang="fr-FR" sz="2000" dirty="0" err="1">
                <a:latin typeface="Baskerville Old Face" pitchFamily="18" charset="0"/>
              </a:rPr>
              <a:t>connoisseur</a:t>
            </a:r>
            <a:r>
              <a:rPr lang="fr-FR" sz="2000" dirty="0">
                <a:latin typeface="Baskerville Old Face" pitchFamily="18" charset="0"/>
              </a:rPr>
              <a:t> of </a:t>
            </a:r>
            <a:r>
              <a:rPr lang="fr-FR" sz="2000" dirty="0" err="1">
                <a:latin typeface="Baskerville Old Face" pitchFamily="18" charset="0"/>
              </a:rPr>
              <a:t>cheese</a:t>
            </a:r>
            <a:r>
              <a:rPr lang="fr-FR" sz="2000" dirty="0">
                <a:latin typeface="Baskerville Old Face" pitchFamily="18" charset="0"/>
              </a:rPr>
              <a:t> , and the </a:t>
            </a:r>
            <a:r>
              <a:rPr lang="fr-FR" sz="2000" dirty="0" err="1">
                <a:latin typeface="Baskerville Old Face" pitchFamily="18" charset="0"/>
              </a:rPr>
              <a:t>idea</a:t>
            </a:r>
            <a:r>
              <a:rPr lang="fr-FR" sz="2000" dirty="0">
                <a:latin typeface="Baskerville Old Face" pitchFamily="18" charset="0"/>
              </a:rPr>
              <a:t> of </a:t>
            </a:r>
            <a:r>
              <a:rPr lang="fr-FR" sz="2000" dirty="0" err="1">
                <a:latin typeface="Baskerville Old Face" pitchFamily="18" charset="0"/>
              </a:rPr>
              <a:t>opening</a:t>
            </a:r>
            <a:r>
              <a:rPr lang="fr-FR" sz="2000" dirty="0">
                <a:latin typeface="Baskerville Old Face" pitchFamily="18" charset="0"/>
              </a:rPr>
              <a:t> the </a:t>
            </a:r>
            <a:r>
              <a:rPr lang="fr-FR" sz="2000" dirty="0" err="1">
                <a:latin typeface="Baskerville Old Face" pitchFamily="18" charset="0"/>
              </a:rPr>
              <a:t>cheese</a:t>
            </a:r>
            <a:r>
              <a:rPr lang="fr-FR" sz="2000" dirty="0">
                <a:latin typeface="Baskerville Old Face" pitchFamily="18" charset="0"/>
              </a:rPr>
              <a:t> </a:t>
            </a:r>
            <a:r>
              <a:rPr lang="fr-FR" sz="2000" dirty="0" err="1">
                <a:latin typeface="Baskerville Old Face" pitchFamily="18" charset="0"/>
              </a:rPr>
              <a:t>factory</a:t>
            </a:r>
            <a:r>
              <a:rPr lang="fr-FR" sz="2000" dirty="0">
                <a:latin typeface="Baskerville Old Face" pitchFamily="18" charset="0"/>
              </a:rPr>
              <a:t> of </a:t>
            </a:r>
            <a:r>
              <a:rPr lang="fr-FR" sz="2000" dirty="0" err="1">
                <a:latin typeface="Baskerville Old Face" pitchFamily="18" charset="0"/>
              </a:rPr>
              <a:t>your</a:t>
            </a:r>
            <a:r>
              <a:rPr lang="fr-FR" sz="2000" dirty="0">
                <a:latin typeface="Baskerville Old Face" pitchFamily="18" charset="0"/>
              </a:rPr>
              <a:t> </a:t>
            </a:r>
            <a:r>
              <a:rPr lang="fr-FR" sz="2000" dirty="0" err="1">
                <a:latin typeface="Baskerville Old Face" pitchFamily="18" charset="0"/>
              </a:rPr>
              <a:t>dreams</a:t>
            </a:r>
            <a:r>
              <a:rPr lang="fr-FR" sz="2000" dirty="0">
                <a:latin typeface="Baskerville Old Face" pitchFamily="18" charset="0"/>
              </a:rPr>
              <a:t> has </a:t>
            </a:r>
            <a:r>
              <a:rPr lang="fr-FR" sz="2000" dirty="0" err="1">
                <a:latin typeface="Baskerville Old Face" pitchFamily="18" charset="0"/>
              </a:rPr>
              <a:t>already</a:t>
            </a:r>
            <a:r>
              <a:rPr lang="fr-FR" sz="2000" dirty="0">
                <a:latin typeface="Baskerville Old Face" pitchFamily="18" charset="0"/>
              </a:rPr>
              <a:t> </a:t>
            </a:r>
            <a:r>
              <a:rPr lang="fr-FR" sz="2000" dirty="0" err="1">
                <a:latin typeface="Baskerville Old Face" pitchFamily="18" charset="0"/>
              </a:rPr>
              <a:t>crossed</a:t>
            </a:r>
            <a:r>
              <a:rPr lang="fr-FR" sz="2000" dirty="0">
                <a:latin typeface="Baskerville Old Face" pitchFamily="18" charset="0"/>
              </a:rPr>
              <a:t> </a:t>
            </a:r>
            <a:r>
              <a:rPr lang="fr-FR" sz="2000" dirty="0" err="1">
                <a:latin typeface="Baskerville Old Face" pitchFamily="18" charset="0"/>
              </a:rPr>
              <a:t>your</a:t>
            </a:r>
            <a:r>
              <a:rPr lang="fr-FR" sz="2000" dirty="0">
                <a:latin typeface="Baskerville Old Face" pitchFamily="18" charset="0"/>
              </a:rPr>
              <a:t> </a:t>
            </a:r>
            <a:r>
              <a:rPr lang="fr-FR" sz="2000" dirty="0" err="1">
                <a:latin typeface="Baskerville Old Face" pitchFamily="18" charset="0"/>
              </a:rPr>
              <a:t>mind</a:t>
            </a:r>
            <a:r>
              <a:rPr lang="fr-FR" sz="2000" dirty="0">
                <a:latin typeface="Baskerville Old Face" pitchFamily="18" charset="0"/>
              </a:rPr>
              <a:t>? </a:t>
            </a:r>
          </a:p>
          <a:p>
            <a:pPr>
              <a:lnSpc>
                <a:spcPct val="160000"/>
              </a:lnSpc>
            </a:pPr>
            <a:endParaRPr lang="fr-FR" sz="2000" dirty="0">
              <a:latin typeface="Baskerville Old Face" pitchFamily="18" charset="0"/>
            </a:endParaRPr>
          </a:p>
          <a:p>
            <a:pPr algn="ctr">
              <a:lnSpc>
                <a:spcPct val="160000"/>
              </a:lnSpc>
              <a:buNone/>
            </a:pPr>
            <a:r>
              <a:rPr lang="fr-FR" sz="2000" dirty="0" err="1">
                <a:effectLst>
                  <a:outerShdw blurRad="38100" dist="38100" dir="2700000" algn="tl">
                    <a:srgbClr val="000000">
                      <a:alpha val="43137"/>
                    </a:srgbClr>
                  </a:outerShdw>
                </a:effectLst>
                <a:latin typeface="Arial Black" pitchFamily="34" charset="0"/>
              </a:rPr>
              <a:t>What</a:t>
            </a:r>
            <a:r>
              <a:rPr lang="fr-FR" sz="2000" dirty="0">
                <a:effectLst>
                  <a:outerShdw blurRad="38100" dist="38100" dir="2700000" algn="tl">
                    <a:srgbClr val="000000">
                      <a:alpha val="43137"/>
                    </a:srgbClr>
                  </a:outerShdw>
                </a:effectLst>
                <a:latin typeface="Arial Black" pitchFamily="34" charset="0"/>
              </a:rPr>
              <a:t> </a:t>
            </a:r>
            <a:r>
              <a:rPr lang="fr-FR" sz="2000" dirty="0" err="1">
                <a:effectLst>
                  <a:outerShdw blurRad="38100" dist="38100" dir="2700000" algn="tl">
                    <a:srgbClr val="000000">
                      <a:alpha val="43137"/>
                    </a:srgbClr>
                  </a:outerShdw>
                </a:effectLst>
                <a:latin typeface="Arial Black" pitchFamily="34" charset="0"/>
              </a:rPr>
              <a:t>could</a:t>
            </a:r>
            <a:r>
              <a:rPr lang="fr-FR" sz="2000" dirty="0">
                <a:effectLst>
                  <a:outerShdw blurRad="38100" dist="38100" dir="2700000" algn="tl">
                    <a:srgbClr val="000000">
                      <a:alpha val="43137"/>
                    </a:srgbClr>
                  </a:outerShdw>
                </a:effectLst>
                <a:latin typeface="Arial Black" pitchFamily="34" charset="0"/>
              </a:rPr>
              <a:t> </a:t>
            </a:r>
            <a:r>
              <a:rPr lang="fr-FR" sz="2000" dirty="0" err="1">
                <a:effectLst>
                  <a:outerShdw blurRad="38100" dist="38100" dir="2700000" algn="tl">
                    <a:srgbClr val="000000">
                      <a:alpha val="43137"/>
                    </a:srgbClr>
                  </a:outerShdw>
                </a:effectLst>
                <a:latin typeface="Arial Black" pitchFamily="34" charset="0"/>
              </a:rPr>
              <a:t>be</a:t>
            </a:r>
            <a:r>
              <a:rPr lang="fr-FR" sz="2000" dirty="0">
                <a:effectLst>
                  <a:outerShdw blurRad="38100" dist="38100" dir="2700000" algn="tl">
                    <a:srgbClr val="000000">
                      <a:alpha val="43137"/>
                    </a:srgbClr>
                  </a:outerShdw>
                </a:effectLst>
                <a:latin typeface="Arial Black" pitchFamily="34" charset="0"/>
              </a:rPr>
              <a:t> </a:t>
            </a:r>
            <a:r>
              <a:rPr lang="fr-FR" sz="2000" dirty="0" err="1">
                <a:effectLst>
                  <a:outerShdw blurRad="38100" dist="38100" dir="2700000" algn="tl">
                    <a:srgbClr val="000000">
                      <a:alpha val="43137"/>
                    </a:srgbClr>
                  </a:outerShdw>
                </a:effectLst>
                <a:latin typeface="Arial Black" pitchFamily="34" charset="0"/>
              </a:rPr>
              <a:t>better</a:t>
            </a:r>
            <a:r>
              <a:rPr lang="fr-FR" sz="2000" dirty="0">
                <a:effectLst>
                  <a:outerShdw blurRad="38100" dist="38100" dir="2700000" algn="tl">
                    <a:srgbClr val="000000">
                      <a:alpha val="43137"/>
                    </a:srgbClr>
                  </a:outerShdw>
                </a:effectLst>
                <a:latin typeface="Arial Black" pitchFamily="34" charset="0"/>
              </a:rPr>
              <a:t> </a:t>
            </a:r>
            <a:r>
              <a:rPr lang="fr-FR" sz="2000" dirty="0" err="1">
                <a:effectLst>
                  <a:outerShdw blurRad="38100" dist="38100" dir="2700000" algn="tl">
                    <a:srgbClr val="000000">
                      <a:alpha val="43137"/>
                    </a:srgbClr>
                  </a:outerShdw>
                </a:effectLst>
                <a:latin typeface="Arial Black" pitchFamily="34" charset="0"/>
              </a:rPr>
              <a:t>that</a:t>
            </a:r>
            <a:r>
              <a:rPr lang="fr-FR" sz="2000" dirty="0">
                <a:effectLst>
                  <a:outerShdw blurRad="38100" dist="38100" dir="2700000" algn="tl">
                    <a:srgbClr val="000000">
                      <a:alpha val="43137"/>
                    </a:srgbClr>
                  </a:outerShdw>
                </a:effectLst>
                <a:latin typeface="Arial Black" pitchFamily="34" charset="0"/>
              </a:rPr>
              <a:t> </a:t>
            </a:r>
            <a:r>
              <a:rPr lang="fr-FR" sz="2000" dirty="0" err="1">
                <a:effectLst>
                  <a:outerShdw blurRad="38100" dist="38100" dir="2700000" algn="tl">
                    <a:srgbClr val="000000">
                      <a:alpha val="43137"/>
                    </a:srgbClr>
                  </a:outerShdw>
                </a:effectLst>
                <a:latin typeface="Arial Black" pitchFamily="34" charset="0"/>
              </a:rPr>
              <a:t>being</a:t>
            </a:r>
            <a:r>
              <a:rPr lang="fr-FR" sz="2000" dirty="0">
                <a:effectLst>
                  <a:outerShdw blurRad="38100" dist="38100" dir="2700000" algn="tl">
                    <a:srgbClr val="000000">
                      <a:alpha val="43137"/>
                    </a:srgbClr>
                  </a:outerShdw>
                </a:effectLst>
                <a:latin typeface="Arial Black" pitchFamily="34" charset="0"/>
              </a:rPr>
              <a:t> able to </a:t>
            </a:r>
            <a:r>
              <a:rPr lang="fr-FR" sz="2000" dirty="0" err="1">
                <a:effectLst>
                  <a:outerShdw blurRad="38100" dist="38100" dir="2700000" algn="tl">
                    <a:srgbClr val="000000">
                      <a:alpha val="43137"/>
                    </a:srgbClr>
                  </a:outerShdw>
                </a:effectLst>
                <a:latin typeface="Arial Black" pitchFamily="34" charset="0"/>
              </a:rPr>
              <a:t>link</a:t>
            </a:r>
            <a:r>
              <a:rPr lang="fr-FR" sz="2000" dirty="0">
                <a:effectLst>
                  <a:outerShdw blurRad="38100" dist="38100" dir="2700000" algn="tl">
                    <a:srgbClr val="000000">
                      <a:alpha val="43137"/>
                    </a:srgbClr>
                  </a:outerShdw>
                </a:effectLst>
                <a:latin typeface="Arial Black" pitchFamily="34" charset="0"/>
              </a:rPr>
              <a:t> </a:t>
            </a:r>
            <a:r>
              <a:rPr lang="fr-FR" sz="2000" dirty="0" err="1">
                <a:effectLst>
                  <a:outerShdw blurRad="38100" dist="38100" dir="2700000" algn="tl">
                    <a:srgbClr val="000000">
                      <a:alpha val="43137"/>
                    </a:srgbClr>
                  </a:outerShdw>
                </a:effectLst>
                <a:latin typeface="Arial Black" pitchFamily="34" charset="0"/>
              </a:rPr>
              <a:t>dream</a:t>
            </a:r>
            <a:r>
              <a:rPr lang="fr-FR" sz="2000" dirty="0">
                <a:effectLst>
                  <a:outerShdw blurRad="38100" dist="38100" dir="2700000" algn="tl">
                    <a:srgbClr val="000000">
                      <a:alpha val="43137"/>
                    </a:srgbClr>
                  </a:outerShdw>
                </a:effectLst>
                <a:latin typeface="Arial Black" pitchFamily="34" charset="0"/>
              </a:rPr>
              <a:t> and passion to </a:t>
            </a:r>
            <a:r>
              <a:rPr lang="fr-FR" sz="2000" dirty="0" err="1">
                <a:effectLst>
                  <a:outerShdw blurRad="38100" dist="38100" dir="2700000" algn="tl">
                    <a:srgbClr val="000000">
                      <a:alpha val="43137"/>
                    </a:srgbClr>
                  </a:outerShdw>
                </a:effectLst>
                <a:latin typeface="Arial Black" pitchFamily="34" charset="0"/>
              </a:rPr>
              <a:t>proffesionnal</a:t>
            </a:r>
            <a:r>
              <a:rPr lang="fr-FR" sz="2000" dirty="0">
                <a:effectLst>
                  <a:outerShdw blurRad="38100" dist="38100" dir="2700000" algn="tl">
                    <a:srgbClr val="000000">
                      <a:alpha val="43137"/>
                    </a:srgbClr>
                  </a:outerShdw>
                </a:effectLst>
                <a:latin typeface="Arial Black" pitchFamily="34" charset="0"/>
              </a:rPr>
              <a:t> future ?!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l"/>
            <a:r>
              <a:rPr lang="en-US" sz="2000" dirty="0">
                <a:solidFill>
                  <a:srgbClr val="FF0000"/>
                </a:solidFill>
                <a:latin typeface="Lucida Handwriting" pitchFamily="66" charset="0"/>
              </a:rPr>
              <a:t>Conditions for opening a cheese industry:</a:t>
            </a:r>
            <a:br>
              <a:rPr lang="en-US" sz="2000" dirty="0">
                <a:solidFill>
                  <a:srgbClr val="FF0000"/>
                </a:solidFill>
                <a:latin typeface="Lucida Handwriting" pitchFamily="66" charset="0"/>
              </a:rPr>
            </a:br>
            <a:endParaRPr lang="fr-FR" sz="2000" dirty="0">
              <a:solidFill>
                <a:srgbClr val="FF0000"/>
              </a:solidFill>
              <a:latin typeface="Lucida Handwriting" pitchFamily="66" charset="0"/>
            </a:endParaRPr>
          </a:p>
        </p:txBody>
      </p:sp>
      <p:sp>
        <p:nvSpPr>
          <p:cNvPr id="3" name="Espace réservé du contenu 2"/>
          <p:cNvSpPr>
            <a:spLocks noGrp="1"/>
          </p:cNvSpPr>
          <p:nvPr>
            <p:ph idx="1"/>
          </p:nvPr>
        </p:nvSpPr>
        <p:spPr>
          <a:xfrm>
            <a:off x="457200" y="1000108"/>
            <a:ext cx="8229600" cy="5500726"/>
          </a:xfrm>
        </p:spPr>
        <p:txBody>
          <a:bodyPr>
            <a:noAutofit/>
          </a:bodyPr>
          <a:lstStyle/>
          <a:p>
            <a:pPr marL="571500" indent="-571500">
              <a:buFont typeface="Wingdings" pitchFamily="2" charset="2"/>
              <a:buChar char="ü"/>
            </a:pPr>
            <a:r>
              <a:rPr lang="en-US" sz="1800" dirty="0"/>
              <a:t>Have either a diploma or training approved by the state in order to be able to market your product in the country.</a:t>
            </a:r>
          </a:p>
          <a:p>
            <a:pPr marL="571500" indent="-571500">
              <a:buFont typeface="+mj-lt"/>
              <a:buAutoNum type="romanLcPeriod"/>
            </a:pPr>
            <a:endParaRPr lang="en-US" sz="1800" dirty="0"/>
          </a:p>
          <a:p>
            <a:pPr marL="571500" indent="-571500">
              <a:buFont typeface="Wingdings" pitchFamily="2" charset="2"/>
              <a:buChar char="ü"/>
            </a:pPr>
            <a:r>
              <a:rPr lang="en-US" sz="1800" dirty="0"/>
              <a:t>Knowing the process of fabrication of cheese.</a:t>
            </a:r>
          </a:p>
          <a:p>
            <a:pPr marL="571500" indent="-571500">
              <a:buFont typeface="+mj-lt"/>
              <a:buAutoNum type="romanLcPeriod"/>
            </a:pPr>
            <a:endParaRPr lang="en-US" sz="1800" dirty="0"/>
          </a:p>
          <a:p>
            <a:pPr marL="571500" indent="-571500">
              <a:buFont typeface="Wingdings" pitchFamily="2" charset="2"/>
              <a:buChar char="ü"/>
            </a:pPr>
            <a:r>
              <a:rPr lang="en-US" sz="1800" dirty="0"/>
              <a:t>Minimum area of 200 m2 for your project achievement.</a:t>
            </a:r>
          </a:p>
          <a:p>
            <a:pPr marL="571500" indent="-571500">
              <a:buFont typeface="+mj-lt"/>
              <a:buAutoNum type="romanLcPeriod"/>
            </a:pPr>
            <a:endParaRPr lang="en-US" sz="1800" dirty="0"/>
          </a:p>
          <a:p>
            <a:pPr marL="571500" indent="-571500">
              <a:buFont typeface="Wingdings" pitchFamily="2" charset="2"/>
              <a:buChar char="ü"/>
            </a:pPr>
            <a:r>
              <a:rPr lang="en-US" sz="1800" dirty="0"/>
              <a:t>Respect hygiene rules, sterility of materials and wearing appropriate clothing in the industry.</a:t>
            </a:r>
          </a:p>
          <a:p>
            <a:pPr marL="571500" indent="-571500">
              <a:buFont typeface="+mj-lt"/>
              <a:buAutoNum type="romanLcPeriod"/>
            </a:pPr>
            <a:endParaRPr lang="en-US" sz="1800" dirty="0"/>
          </a:p>
          <a:p>
            <a:pPr marL="571500" indent="-571500">
              <a:buFont typeface="Wingdings" pitchFamily="2" charset="2"/>
              <a:buChar char="ü"/>
            </a:pPr>
            <a:r>
              <a:rPr lang="en-US" sz="1800" dirty="0"/>
              <a:t>Have a quality control department to control the product before exposing it in sales (physico-chimic factors , presence of germs…)</a:t>
            </a:r>
          </a:p>
          <a:p>
            <a:pPr marL="571500" indent="-571500">
              <a:buFont typeface="+mj-lt"/>
              <a:buAutoNum type="romanLcPeriod"/>
            </a:pPr>
            <a:endParaRPr lang="en-US" sz="1800" dirty="0"/>
          </a:p>
          <a:p>
            <a:pPr marL="571500" indent="-571500">
              <a:buFont typeface="Wingdings" pitchFamily="2" charset="2"/>
              <a:buChar char="ü"/>
            </a:pPr>
            <a:r>
              <a:rPr lang="en-US" sz="1800" dirty="0"/>
              <a:t>Have after-sales service (to listen to feedback and improve its product according to the consumer's choice)</a:t>
            </a:r>
          </a:p>
          <a:p>
            <a:pPr marL="571500" indent="-571500">
              <a:buFont typeface="+mj-lt"/>
              <a:buAutoNum type="romanLcPeriod"/>
            </a:pPr>
            <a:endParaRPr lang="en-US" sz="1800" dirty="0"/>
          </a:p>
          <a:p>
            <a:pPr marL="571500" indent="-571500">
              <a:buFont typeface="Wingdings" pitchFamily="2" charset="2"/>
              <a:buChar char="ü"/>
            </a:pPr>
            <a:r>
              <a:rPr lang="en-US" sz="1800" dirty="0"/>
              <a:t>Labeling of products by mentioning the date of manufacture and the expiration date.</a:t>
            </a:r>
          </a:p>
          <a:p>
            <a:pPr marL="571500" indent="-571500">
              <a:buFont typeface="+mj-lt"/>
              <a:buAutoNum type="romanLcPeriod"/>
            </a:pPr>
            <a:endParaRPr lang="fr-FR"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2400" dirty="0">
                <a:solidFill>
                  <a:srgbClr val="FF0000"/>
                </a:solidFill>
              </a:rPr>
              <a:t>CHEESE in </a:t>
            </a:r>
            <a:r>
              <a:rPr lang="fr-FR" sz="2400" dirty="0" err="1">
                <a:solidFill>
                  <a:srgbClr val="FF0000"/>
                </a:solidFill>
              </a:rPr>
              <a:t>general</a:t>
            </a:r>
            <a:r>
              <a:rPr lang="fr-FR" sz="2400" dirty="0">
                <a:solidFill>
                  <a:srgbClr val="FF0000"/>
                </a:solidFill>
              </a:rPr>
              <a:t>  : </a:t>
            </a:r>
          </a:p>
        </p:txBody>
      </p:sp>
      <p:sp>
        <p:nvSpPr>
          <p:cNvPr id="3" name="Espace réservé du contenu 2"/>
          <p:cNvSpPr>
            <a:spLocks noGrp="1"/>
          </p:cNvSpPr>
          <p:nvPr>
            <p:ph idx="1"/>
          </p:nvPr>
        </p:nvSpPr>
        <p:spPr>
          <a:xfrm>
            <a:off x="1069848" y="1166018"/>
            <a:ext cx="8229600" cy="4525963"/>
          </a:xfrm>
        </p:spPr>
        <p:txBody>
          <a:bodyPr>
            <a:normAutofit/>
          </a:bodyPr>
          <a:lstStyle/>
          <a:p>
            <a:pPr>
              <a:lnSpc>
                <a:spcPct val="150000"/>
              </a:lnSpc>
            </a:pPr>
            <a:r>
              <a:rPr lang="en-US" sz="1800" dirty="0"/>
              <a:t>Milk: White liquid, opaque, very nutritious, secreted by the mammary glands of mammals. To preserve it ,there are different techniques the most important is </a:t>
            </a:r>
            <a:r>
              <a:rPr lang="en-US" sz="1800" u="sng" dirty="0">
                <a:effectLst>
                  <a:outerShdw blurRad="38100" dist="38100" dir="2700000" algn="tl">
                    <a:srgbClr val="000000">
                      <a:alpha val="43137"/>
                    </a:srgbClr>
                  </a:outerShdw>
                </a:effectLst>
              </a:rPr>
              <a:t>transformation into cheese.</a:t>
            </a:r>
          </a:p>
          <a:p>
            <a:pPr>
              <a:lnSpc>
                <a:spcPct val="150000"/>
              </a:lnSpc>
            </a:pPr>
            <a:endParaRPr lang="en-US" sz="1800" dirty="0"/>
          </a:p>
          <a:p>
            <a:pPr>
              <a:lnSpc>
                <a:spcPct val="150000"/>
              </a:lnSpc>
            </a:pPr>
            <a:r>
              <a:rPr lang="en-US" sz="1800" dirty="0"/>
              <a:t>The name "cheese" is reserved for the product, fermented or not, ripened or not, obtained from the following materials of exclusively dairy origin: milk, partially or totally skimmed milk, cream, fat , buttermilk, used alone or mixed and coagulated in whole or in part before draining or after partial removal of the aqueous part.</a:t>
            </a:r>
            <a:endParaRPr lang="fr-FR" sz="1800" dirty="0"/>
          </a:p>
        </p:txBody>
      </p:sp>
      <p:pic>
        <p:nvPicPr>
          <p:cNvPr id="4" name="Picture 4" descr="vache pleine de lait Image, animated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4922822"/>
            <a:ext cx="2506456" cy="19288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2000" dirty="0" err="1">
                <a:solidFill>
                  <a:srgbClr val="FF0000"/>
                </a:solidFill>
                <a:latin typeface="Lucida Handwriting" pitchFamily="66" charset="0"/>
              </a:rPr>
              <a:t>What</a:t>
            </a:r>
            <a:r>
              <a:rPr lang="fr-FR" sz="2000" dirty="0">
                <a:solidFill>
                  <a:srgbClr val="FF0000"/>
                </a:solidFill>
                <a:latin typeface="Lucida Handwriting" pitchFamily="66" charset="0"/>
              </a:rPr>
              <a:t> </a:t>
            </a:r>
            <a:r>
              <a:rPr lang="fr-FR" sz="2000" dirty="0" err="1">
                <a:solidFill>
                  <a:srgbClr val="FF0000"/>
                </a:solidFill>
                <a:latin typeface="Lucida Handwriting" pitchFamily="66" charset="0"/>
              </a:rPr>
              <a:t>is</a:t>
            </a:r>
            <a:r>
              <a:rPr lang="fr-FR" sz="2000" dirty="0">
                <a:solidFill>
                  <a:srgbClr val="FF0000"/>
                </a:solidFill>
                <a:latin typeface="Lucida Handwriting" pitchFamily="66" charset="0"/>
              </a:rPr>
              <a:t> </a:t>
            </a:r>
            <a:r>
              <a:rPr lang="fr-FR" sz="2000" dirty="0" err="1">
                <a:solidFill>
                  <a:srgbClr val="FF0000"/>
                </a:solidFill>
                <a:latin typeface="Lucida Handwriting" pitchFamily="66" charset="0"/>
              </a:rPr>
              <a:t>fresh</a:t>
            </a:r>
            <a:r>
              <a:rPr lang="fr-FR" sz="2000" dirty="0">
                <a:solidFill>
                  <a:srgbClr val="FF0000"/>
                </a:solidFill>
                <a:latin typeface="Lucida Handwriting" pitchFamily="66" charset="0"/>
              </a:rPr>
              <a:t> </a:t>
            </a:r>
            <a:r>
              <a:rPr lang="fr-FR" sz="2000" dirty="0" err="1">
                <a:solidFill>
                  <a:srgbClr val="FF0000"/>
                </a:solidFill>
                <a:latin typeface="Lucida Handwriting" pitchFamily="66" charset="0"/>
              </a:rPr>
              <a:t>cheese</a:t>
            </a:r>
            <a:r>
              <a:rPr lang="fr-FR" sz="2000" dirty="0">
                <a:solidFill>
                  <a:srgbClr val="FF0000"/>
                </a:solidFill>
                <a:latin typeface="Lucida Handwriting" pitchFamily="66" charset="0"/>
              </a:rPr>
              <a:t>  : </a:t>
            </a:r>
          </a:p>
        </p:txBody>
      </p:sp>
      <p:sp>
        <p:nvSpPr>
          <p:cNvPr id="3" name="Espace réservé du contenu 2"/>
          <p:cNvSpPr>
            <a:spLocks noGrp="1"/>
          </p:cNvSpPr>
          <p:nvPr>
            <p:ph idx="1"/>
          </p:nvPr>
        </p:nvSpPr>
        <p:spPr/>
        <p:txBody>
          <a:bodyPr>
            <a:normAutofit/>
          </a:bodyPr>
          <a:lstStyle/>
          <a:p>
            <a:pPr>
              <a:buFont typeface="Wingdings" pitchFamily="2" charset="2"/>
              <a:buChar char="Ø"/>
            </a:pPr>
            <a:r>
              <a:rPr lang="en-US" sz="2000" dirty="0"/>
              <a:t>a very wet dough.</a:t>
            </a:r>
          </a:p>
          <a:p>
            <a:pPr>
              <a:buFont typeface="Wingdings" pitchFamily="2" charset="2"/>
              <a:buChar char="Ø"/>
            </a:pPr>
            <a:r>
              <a:rPr lang="en-US" sz="2000" dirty="0"/>
              <a:t>little mineralized.</a:t>
            </a:r>
          </a:p>
          <a:p>
            <a:pPr>
              <a:buFont typeface="Wingdings" pitchFamily="2" charset="2"/>
              <a:buChar char="Ø"/>
            </a:pPr>
            <a:r>
              <a:rPr lang="en-US" sz="2000" dirty="0"/>
              <a:t>it is the product of a slow acid-dominant coagulation.</a:t>
            </a:r>
          </a:p>
          <a:p>
            <a:pPr>
              <a:buFont typeface="Wingdings" pitchFamily="2" charset="2"/>
              <a:buChar char="Ø"/>
            </a:pPr>
            <a:r>
              <a:rPr lang="en-US" sz="2000" dirty="0"/>
              <a:t>Obtained by the action of lactic acid bacteria combined or not with that of a small amount of rennet and a long incubation time.</a:t>
            </a:r>
            <a:endParaRPr lang="fr-FR" sz="2000" dirty="0"/>
          </a:p>
        </p:txBody>
      </p:sp>
      <p:pic>
        <p:nvPicPr>
          <p:cNvPr id="4" name="Image 3"/>
          <p:cNvPicPr>
            <a:picLocks noChangeAspect="1"/>
          </p:cNvPicPr>
          <p:nvPr/>
        </p:nvPicPr>
        <p:blipFill>
          <a:blip r:embed="rId2"/>
          <a:stretch>
            <a:fillRect/>
          </a:stretch>
        </p:blipFill>
        <p:spPr>
          <a:xfrm>
            <a:off x="6143636" y="4214818"/>
            <a:ext cx="2612571" cy="1549616"/>
          </a:xfrm>
          <a:prstGeom prst="rect">
            <a:avLst/>
          </a:prstGeom>
        </p:spPr>
      </p:pic>
      <p:pic>
        <p:nvPicPr>
          <p:cNvPr id="5" name="Image 4"/>
          <p:cNvPicPr>
            <a:picLocks noChangeAspect="1"/>
          </p:cNvPicPr>
          <p:nvPr/>
        </p:nvPicPr>
        <p:blipFill>
          <a:blip r:embed="rId3"/>
          <a:stretch>
            <a:fillRect/>
          </a:stretch>
        </p:blipFill>
        <p:spPr>
          <a:xfrm>
            <a:off x="3428992" y="4357694"/>
            <a:ext cx="2114556" cy="1509486"/>
          </a:xfrm>
          <a:prstGeom prst="rect">
            <a:avLst/>
          </a:prstGeom>
        </p:spPr>
      </p:pic>
      <p:pic>
        <p:nvPicPr>
          <p:cNvPr id="6" name="Image 5"/>
          <p:cNvPicPr>
            <a:picLocks noChangeAspect="1"/>
          </p:cNvPicPr>
          <p:nvPr/>
        </p:nvPicPr>
        <p:blipFill>
          <a:blip r:embed="rId4"/>
          <a:stretch>
            <a:fillRect/>
          </a:stretch>
        </p:blipFill>
        <p:spPr>
          <a:xfrm>
            <a:off x="1222115" y="4343409"/>
            <a:ext cx="1606789" cy="152377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2000" dirty="0" err="1">
                <a:solidFill>
                  <a:srgbClr val="FF0000"/>
                </a:solidFill>
                <a:latin typeface="Lucida Handwriting" pitchFamily="66" charset="0"/>
              </a:rPr>
              <a:t>What</a:t>
            </a:r>
            <a:r>
              <a:rPr lang="fr-FR" sz="2000" dirty="0">
                <a:solidFill>
                  <a:srgbClr val="FF0000"/>
                </a:solidFill>
                <a:latin typeface="Lucida Handwriting" pitchFamily="66" charset="0"/>
              </a:rPr>
              <a:t> </a:t>
            </a:r>
            <a:r>
              <a:rPr lang="fr-FR" sz="2000" dirty="0" err="1">
                <a:solidFill>
                  <a:srgbClr val="FF0000"/>
                </a:solidFill>
                <a:latin typeface="Lucida Handwriting" pitchFamily="66" charset="0"/>
              </a:rPr>
              <a:t>is</a:t>
            </a:r>
            <a:r>
              <a:rPr lang="fr-FR" sz="2000" dirty="0">
                <a:solidFill>
                  <a:srgbClr val="FF0000"/>
                </a:solidFill>
                <a:latin typeface="Lucida Handwriting" pitchFamily="66" charset="0"/>
              </a:rPr>
              <a:t> </a:t>
            </a:r>
            <a:r>
              <a:rPr lang="fr-FR" sz="2000" dirty="0" err="1">
                <a:solidFill>
                  <a:srgbClr val="FF0000"/>
                </a:solidFill>
                <a:latin typeface="Lucida Handwriting" pitchFamily="66" charset="0"/>
              </a:rPr>
              <a:t>acid</a:t>
            </a:r>
            <a:r>
              <a:rPr lang="fr-FR" sz="2000" dirty="0">
                <a:solidFill>
                  <a:srgbClr val="FF0000"/>
                </a:solidFill>
                <a:latin typeface="Lucida Handwriting" pitchFamily="66" charset="0"/>
              </a:rPr>
              <a:t> </a:t>
            </a:r>
            <a:r>
              <a:rPr lang="fr-FR" sz="2000" dirty="0" err="1">
                <a:solidFill>
                  <a:srgbClr val="FF0000"/>
                </a:solidFill>
                <a:latin typeface="Lucida Handwriting" pitchFamily="66" charset="0"/>
              </a:rPr>
              <a:t>lactic</a:t>
            </a:r>
            <a:r>
              <a:rPr lang="fr-FR" sz="2000" dirty="0">
                <a:solidFill>
                  <a:srgbClr val="FF0000"/>
                </a:solidFill>
                <a:latin typeface="Lucida Handwriting" pitchFamily="66" charset="0"/>
              </a:rPr>
              <a:t> </a:t>
            </a:r>
            <a:r>
              <a:rPr lang="fr-FR" sz="2000" dirty="0" err="1">
                <a:solidFill>
                  <a:srgbClr val="FF0000"/>
                </a:solidFill>
                <a:latin typeface="Lucida Handwriting" pitchFamily="66" charset="0"/>
              </a:rPr>
              <a:t>bacteria</a:t>
            </a:r>
            <a:r>
              <a:rPr lang="fr-FR" sz="2000" dirty="0">
                <a:solidFill>
                  <a:srgbClr val="FF0000"/>
                </a:solidFill>
                <a:latin typeface="Lucida Handwriting" pitchFamily="66" charset="0"/>
              </a:rPr>
              <a:t>  ? </a:t>
            </a:r>
          </a:p>
        </p:txBody>
      </p:sp>
      <p:sp>
        <p:nvSpPr>
          <p:cNvPr id="3" name="Espace réservé du contenu 2"/>
          <p:cNvSpPr>
            <a:spLocks noGrp="1"/>
          </p:cNvSpPr>
          <p:nvPr>
            <p:ph idx="1"/>
          </p:nvPr>
        </p:nvSpPr>
        <p:spPr>
          <a:xfrm>
            <a:off x="428596" y="1214422"/>
            <a:ext cx="8229600" cy="4929222"/>
          </a:xfrm>
        </p:spPr>
        <p:txBody>
          <a:bodyPr>
            <a:normAutofit fontScale="92500" lnSpcReduction="10000"/>
          </a:bodyPr>
          <a:lstStyle/>
          <a:p>
            <a:pPr>
              <a:lnSpc>
                <a:spcPct val="150000"/>
              </a:lnSpc>
              <a:buNone/>
            </a:pPr>
            <a:r>
              <a:rPr lang="en-US" sz="1800" dirty="0"/>
              <a:t>Lactic acid bacteria belong to a group of beneficial bacteria, whose virtues are similar, and which produce lactic acid as the end product of the fermentation process They help improve taste, appearance and safety. microbiological of the food.</a:t>
            </a:r>
          </a:p>
          <a:p>
            <a:pPr>
              <a:lnSpc>
                <a:spcPct val="150000"/>
              </a:lnSpc>
              <a:buNone/>
            </a:pPr>
            <a:endParaRPr lang="fr-FR" sz="1800" dirty="0"/>
          </a:p>
          <a:p>
            <a:pPr>
              <a:lnSpc>
                <a:spcPct val="150000"/>
              </a:lnSpc>
              <a:buNone/>
            </a:pPr>
            <a:r>
              <a:rPr lang="fr-FR" sz="1600" dirty="0" err="1">
                <a:latin typeface="Algerian" pitchFamily="82" charset="0"/>
              </a:rPr>
              <a:t>Bacteria</a:t>
            </a:r>
            <a:r>
              <a:rPr lang="fr-FR" sz="1600" dirty="0">
                <a:latin typeface="Algerian" pitchFamily="82" charset="0"/>
              </a:rPr>
              <a:t> </a:t>
            </a:r>
            <a:r>
              <a:rPr lang="fr-FR" sz="1600" dirty="0" err="1">
                <a:latin typeface="Algerian" pitchFamily="82" charset="0"/>
              </a:rPr>
              <a:t>found</a:t>
            </a:r>
            <a:r>
              <a:rPr lang="fr-FR" sz="1600" dirty="0">
                <a:latin typeface="Algerian" pitchFamily="82" charset="0"/>
              </a:rPr>
              <a:t> in </a:t>
            </a:r>
            <a:r>
              <a:rPr lang="fr-FR" sz="1600" dirty="0" err="1">
                <a:latin typeface="Algerian" pitchFamily="82" charset="0"/>
              </a:rPr>
              <a:t>fresh</a:t>
            </a:r>
            <a:r>
              <a:rPr lang="fr-FR" sz="1600" dirty="0">
                <a:latin typeface="Algerian" pitchFamily="82" charset="0"/>
              </a:rPr>
              <a:t> </a:t>
            </a:r>
            <a:r>
              <a:rPr lang="fr-FR" sz="1600" dirty="0" err="1">
                <a:latin typeface="Algerian" pitchFamily="82" charset="0"/>
              </a:rPr>
              <a:t>cheese</a:t>
            </a:r>
            <a:r>
              <a:rPr lang="fr-FR" sz="1600" dirty="0">
                <a:latin typeface="Algerian" pitchFamily="82" charset="0"/>
              </a:rPr>
              <a:t> :</a:t>
            </a:r>
          </a:p>
          <a:p>
            <a:pPr>
              <a:lnSpc>
                <a:spcPct val="150000"/>
              </a:lnSpc>
              <a:buNone/>
            </a:pPr>
            <a:endParaRPr lang="fr-FR" sz="1800" dirty="0"/>
          </a:p>
          <a:p>
            <a:pPr>
              <a:lnSpc>
                <a:spcPct val="150000"/>
              </a:lnSpc>
              <a:buNone/>
            </a:pPr>
            <a:endParaRPr lang="fr-FR" sz="1800" dirty="0"/>
          </a:p>
          <a:p>
            <a:pPr>
              <a:lnSpc>
                <a:spcPct val="150000"/>
              </a:lnSpc>
              <a:buNone/>
            </a:pPr>
            <a:endParaRPr lang="fr-FR" sz="1800" dirty="0"/>
          </a:p>
          <a:p>
            <a:pPr>
              <a:lnSpc>
                <a:spcPct val="150000"/>
              </a:lnSpc>
              <a:buNone/>
            </a:pPr>
            <a:endParaRPr lang="fr-FR" sz="1800" dirty="0"/>
          </a:p>
          <a:p>
            <a:pPr>
              <a:lnSpc>
                <a:spcPct val="150000"/>
              </a:lnSpc>
              <a:buNone/>
            </a:pPr>
            <a:endParaRPr lang="fr-FR" sz="1800" dirty="0"/>
          </a:p>
          <a:p>
            <a:pPr>
              <a:lnSpc>
                <a:spcPct val="150000"/>
              </a:lnSpc>
              <a:buNone/>
            </a:pPr>
            <a:r>
              <a:rPr lang="fr-FR" sz="1800" dirty="0"/>
              <a:t>                  </a:t>
            </a:r>
            <a:r>
              <a:rPr lang="fr-FR" sz="1800" dirty="0" err="1"/>
              <a:t>Leuconostoc</a:t>
            </a:r>
            <a:r>
              <a:rPr lang="fr-FR" sz="1800" dirty="0"/>
              <a:t> </a:t>
            </a:r>
            <a:r>
              <a:rPr lang="fr-FR" sz="1800" dirty="0" err="1"/>
              <a:t>spp</a:t>
            </a:r>
            <a:r>
              <a:rPr lang="fr-FR" sz="1800" dirty="0"/>
              <a:t>                                                                 </a:t>
            </a:r>
            <a:r>
              <a:rPr lang="fr-FR" sz="1800" dirty="0" err="1"/>
              <a:t>lactococcus</a:t>
            </a:r>
            <a:r>
              <a:rPr lang="fr-FR" sz="1800" dirty="0"/>
              <a:t> </a:t>
            </a:r>
          </a:p>
          <a:p>
            <a:pPr>
              <a:lnSpc>
                <a:spcPct val="150000"/>
              </a:lnSpc>
              <a:buNone/>
            </a:pPr>
            <a:endParaRPr lang="en-US" sz="1800" dirty="0"/>
          </a:p>
          <a:p>
            <a:pPr>
              <a:lnSpc>
                <a:spcPct val="150000"/>
              </a:lnSpc>
              <a:buNone/>
            </a:pPr>
            <a:endParaRPr lang="en-US" sz="1800" dirty="0"/>
          </a:p>
          <a:p>
            <a:pPr>
              <a:lnSpc>
                <a:spcPct val="150000"/>
              </a:lnSpc>
              <a:buNone/>
            </a:pPr>
            <a:endParaRPr lang="en-US" sz="1800" dirty="0"/>
          </a:p>
          <a:p>
            <a:pPr>
              <a:lnSpc>
                <a:spcPct val="150000"/>
              </a:lnSpc>
              <a:buNone/>
            </a:pPr>
            <a:endParaRPr lang="en-US" sz="1800" dirty="0"/>
          </a:p>
          <a:p>
            <a:pPr>
              <a:lnSpc>
                <a:spcPct val="150000"/>
              </a:lnSpc>
              <a:buNone/>
            </a:pPr>
            <a:endParaRPr lang="en-US" sz="1800" dirty="0"/>
          </a:p>
          <a:p>
            <a:pPr>
              <a:lnSpc>
                <a:spcPct val="150000"/>
              </a:lnSpc>
              <a:buNone/>
            </a:pPr>
            <a:endParaRPr lang="fr-FR" sz="1800" dirty="0"/>
          </a:p>
        </p:txBody>
      </p:sp>
      <p:pic>
        <p:nvPicPr>
          <p:cNvPr id="8" name="Image 7"/>
          <p:cNvPicPr>
            <a:picLocks noChangeAspect="1"/>
          </p:cNvPicPr>
          <p:nvPr/>
        </p:nvPicPr>
        <p:blipFill>
          <a:blip r:embed="rId2"/>
          <a:stretch>
            <a:fillRect/>
          </a:stretch>
        </p:blipFill>
        <p:spPr>
          <a:xfrm>
            <a:off x="1214414" y="3643314"/>
            <a:ext cx="2476500" cy="1790700"/>
          </a:xfrm>
          <a:prstGeom prst="rect">
            <a:avLst/>
          </a:prstGeom>
        </p:spPr>
      </p:pic>
      <p:pic>
        <p:nvPicPr>
          <p:cNvPr id="9" name="Picture 3" descr="Description de cette image, également commentée ci-après">
            <a:hlinkClick r:id="rId3" tooltip="lang=fr"/>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2198" y="3643314"/>
            <a:ext cx="1733550" cy="181944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071538" y="3500438"/>
            <a:ext cx="2786082" cy="2071702"/>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5500694" y="3571876"/>
            <a:ext cx="2786082" cy="2071702"/>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2000" dirty="0">
                <a:solidFill>
                  <a:srgbClr val="FF0000"/>
                </a:solidFill>
                <a:latin typeface="Lucida Handwriting" pitchFamily="66" charset="0"/>
              </a:rPr>
              <a:t>Stages of </a:t>
            </a:r>
            <a:r>
              <a:rPr lang="fr-FR" sz="2000" dirty="0" err="1">
                <a:solidFill>
                  <a:srgbClr val="FF0000"/>
                </a:solidFill>
                <a:latin typeface="Lucida Handwriting" pitchFamily="66" charset="0"/>
              </a:rPr>
              <a:t>making</a:t>
            </a:r>
            <a:r>
              <a:rPr lang="fr-FR" sz="2000" dirty="0">
                <a:solidFill>
                  <a:srgbClr val="FF0000"/>
                </a:solidFill>
                <a:latin typeface="Lucida Handwriting" pitchFamily="66" charset="0"/>
              </a:rPr>
              <a:t> </a:t>
            </a:r>
            <a:r>
              <a:rPr lang="fr-FR" sz="2000" dirty="0" err="1">
                <a:solidFill>
                  <a:srgbClr val="FF0000"/>
                </a:solidFill>
                <a:latin typeface="Lucida Handwriting" pitchFamily="66" charset="0"/>
              </a:rPr>
              <a:t>fresh</a:t>
            </a:r>
            <a:r>
              <a:rPr lang="fr-FR" sz="2000" dirty="0">
                <a:solidFill>
                  <a:srgbClr val="FF0000"/>
                </a:solidFill>
                <a:latin typeface="Lucida Handwriting" pitchFamily="66" charset="0"/>
              </a:rPr>
              <a:t> </a:t>
            </a:r>
            <a:r>
              <a:rPr lang="fr-FR" sz="2000" dirty="0" err="1">
                <a:solidFill>
                  <a:srgbClr val="FF0000"/>
                </a:solidFill>
                <a:latin typeface="Lucida Handwriting" pitchFamily="66" charset="0"/>
              </a:rPr>
              <a:t>cheese</a:t>
            </a:r>
            <a:r>
              <a:rPr lang="fr-FR" sz="2000" dirty="0">
                <a:solidFill>
                  <a:srgbClr val="FF0000"/>
                </a:solidFill>
                <a:latin typeface="Lucida Handwriting" pitchFamily="66" charset="0"/>
              </a:rPr>
              <a:t>:</a:t>
            </a:r>
          </a:p>
        </p:txBody>
      </p:sp>
      <p:pic>
        <p:nvPicPr>
          <p:cNvPr id="4" name="Espace réservé du contenu 3"/>
          <p:cNvPicPr>
            <a:picLocks noGrp="1" noChangeAspect="1"/>
          </p:cNvPicPr>
          <p:nvPr>
            <p:ph idx="1"/>
          </p:nvPr>
        </p:nvPicPr>
        <p:blipFill>
          <a:blip r:embed="rId2"/>
          <a:stretch>
            <a:fillRect/>
          </a:stretch>
        </p:blipFill>
        <p:spPr>
          <a:xfrm>
            <a:off x="1069848" y="1844824"/>
            <a:ext cx="8074152" cy="228126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0"/>
            <a:ext cx="7498080" cy="1417638"/>
          </a:xfrm>
        </p:spPr>
        <p:txBody>
          <a:bodyPr>
            <a:normAutofit/>
          </a:bodyPr>
          <a:lstStyle/>
          <a:p>
            <a:pPr algn="l"/>
            <a:r>
              <a:rPr lang="fr-FR" sz="2000" dirty="0" err="1">
                <a:solidFill>
                  <a:srgbClr val="FF0000"/>
                </a:solidFill>
                <a:latin typeface="Lucida Handwriting" pitchFamily="66" charset="0"/>
              </a:rPr>
              <a:t>Knowing</a:t>
            </a:r>
            <a:r>
              <a:rPr lang="fr-FR" sz="2000" dirty="0">
                <a:solidFill>
                  <a:srgbClr val="FF0000"/>
                </a:solidFill>
                <a:latin typeface="Lucida Handwriting" pitchFamily="66" charset="0"/>
              </a:rPr>
              <a:t> the </a:t>
            </a:r>
            <a:r>
              <a:rPr lang="fr-FR" sz="2000" dirty="0" err="1">
                <a:solidFill>
                  <a:srgbClr val="FF0000"/>
                </a:solidFill>
                <a:latin typeface="Lucida Handwriting" pitchFamily="66" charset="0"/>
              </a:rPr>
              <a:t>fresh</a:t>
            </a:r>
            <a:r>
              <a:rPr lang="fr-FR" sz="2000" dirty="0">
                <a:solidFill>
                  <a:srgbClr val="FF0000"/>
                </a:solidFill>
                <a:latin typeface="Lucida Handwriting" pitchFamily="66" charset="0"/>
              </a:rPr>
              <a:t> </a:t>
            </a:r>
            <a:r>
              <a:rPr lang="fr-FR" sz="2000" dirty="0" err="1">
                <a:solidFill>
                  <a:srgbClr val="FF0000"/>
                </a:solidFill>
                <a:latin typeface="Lucida Handwriting" pitchFamily="66" charset="0"/>
              </a:rPr>
              <a:t>cheese</a:t>
            </a:r>
            <a:r>
              <a:rPr lang="fr-FR" sz="2000" dirty="0">
                <a:solidFill>
                  <a:srgbClr val="FF0000"/>
                </a:solidFill>
                <a:latin typeface="Lucida Handwriting" pitchFamily="66" charset="0"/>
              </a:rPr>
              <a:t>-</a:t>
            </a:r>
            <a:r>
              <a:rPr lang="fr-FR" sz="2000" dirty="0" err="1">
                <a:solidFill>
                  <a:srgbClr val="FF0000"/>
                </a:solidFill>
                <a:latin typeface="Lucida Handwriting" pitchFamily="66" charset="0"/>
              </a:rPr>
              <a:t>making</a:t>
            </a:r>
            <a:r>
              <a:rPr lang="fr-FR" sz="2000" dirty="0">
                <a:solidFill>
                  <a:srgbClr val="FF0000"/>
                </a:solidFill>
                <a:latin typeface="Lucida Handwriting" pitchFamily="66" charset="0"/>
              </a:rPr>
              <a:t> </a:t>
            </a:r>
            <a:r>
              <a:rPr lang="fr-FR" sz="2000" dirty="0" err="1">
                <a:solidFill>
                  <a:srgbClr val="FF0000"/>
                </a:solidFill>
                <a:latin typeface="Lucida Handwriting" pitchFamily="66" charset="0"/>
              </a:rPr>
              <a:t>process</a:t>
            </a:r>
            <a:r>
              <a:rPr lang="fr-FR" sz="2000" dirty="0">
                <a:solidFill>
                  <a:srgbClr val="FF0000"/>
                </a:solidFill>
                <a:latin typeface="Lucida Handwriting" pitchFamily="66" charset="0"/>
              </a:rPr>
              <a:t> in </a:t>
            </a:r>
            <a:r>
              <a:rPr lang="fr-FR" sz="2000" dirty="0" err="1">
                <a:solidFill>
                  <a:srgbClr val="FF0000"/>
                </a:solidFill>
                <a:latin typeface="Lucida Handwriting" pitchFamily="66" charset="0"/>
              </a:rPr>
              <a:t>details</a:t>
            </a:r>
            <a:r>
              <a:rPr lang="fr-FR" sz="2000" dirty="0">
                <a:solidFill>
                  <a:srgbClr val="FF0000"/>
                </a:solidFill>
                <a:latin typeface="Lucida Handwriting" pitchFamily="66" charset="0"/>
              </a:rPr>
              <a:t> : </a:t>
            </a:r>
          </a:p>
        </p:txBody>
      </p:sp>
      <p:sp>
        <p:nvSpPr>
          <p:cNvPr id="3" name="Espace réservé du contenu 2"/>
          <p:cNvSpPr>
            <a:spLocks noGrp="1"/>
          </p:cNvSpPr>
          <p:nvPr>
            <p:ph idx="1"/>
          </p:nvPr>
        </p:nvSpPr>
        <p:spPr>
          <a:xfrm>
            <a:off x="1069848" y="1417638"/>
            <a:ext cx="8229600" cy="5072098"/>
          </a:xfrm>
        </p:spPr>
        <p:txBody>
          <a:bodyPr>
            <a:normAutofit fontScale="77500" lnSpcReduction="20000"/>
          </a:bodyPr>
          <a:lstStyle/>
          <a:p>
            <a:pPr marL="514350" indent="-514350">
              <a:lnSpc>
                <a:spcPct val="150000"/>
              </a:lnSpc>
            </a:pPr>
            <a:r>
              <a:rPr lang="en-US" sz="2100" dirty="0">
                <a:solidFill>
                  <a:srgbClr val="7030A0"/>
                </a:solidFill>
                <a:latin typeface="Algerian" pitchFamily="82" charset="0"/>
              </a:rPr>
              <a:t>milk analyze : </a:t>
            </a:r>
          </a:p>
          <a:p>
            <a:pPr>
              <a:lnSpc>
                <a:spcPct val="150000"/>
              </a:lnSpc>
              <a:buNone/>
            </a:pPr>
            <a:r>
              <a:rPr lang="en-US" sz="1800" dirty="0"/>
              <a:t>Milk is a very perishable product and must therefore undergo numerous treatments in order to extend its shelf life.</a:t>
            </a:r>
          </a:p>
          <a:p>
            <a:pPr>
              <a:lnSpc>
                <a:spcPct val="150000"/>
              </a:lnSpc>
            </a:pPr>
            <a:r>
              <a:rPr lang="en-US" sz="2100" dirty="0">
                <a:solidFill>
                  <a:srgbClr val="7030A0"/>
                </a:solidFill>
                <a:latin typeface="Algerian" pitchFamily="82" charset="0"/>
              </a:rPr>
              <a:t>pasteurization:</a:t>
            </a:r>
          </a:p>
          <a:p>
            <a:pPr>
              <a:lnSpc>
                <a:spcPct val="150000"/>
              </a:lnSpc>
              <a:buNone/>
            </a:pPr>
            <a:r>
              <a:rPr lang="en-US" sz="1800" dirty="0"/>
              <a:t>is done at a temperature of at least 62 C ° DURING A minimum period of 30 minutes.</a:t>
            </a:r>
          </a:p>
          <a:p>
            <a:pPr>
              <a:lnSpc>
                <a:spcPct val="150000"/>
              </a:lnSpc>
            </a:pPr>
            <a:endParaRPr lang="en-US" sz="1800" dirty="0"/>
          </a:p>
          <a:p>
            <a:pPr>
              <a:lnSpc>
                <a:spcPct val="150000"/>
              </a:lnSpc>
            </a:pPr>
            <a:r>
              <a:rPr lang="en-US" sz="2100" dirty="0">
                <a:solidFill>
                  <a:srgbClr val="7030A0"/>
                </a:solidFill>
                <a:latin typeface="Algerian" pitchFamily="82" charset="0"/>
              </a:rPr>
              <a:t>The curdling :</a:t>
            </a:r>
          </a:p>
          <a:p>
            <a:pPr>
              <a:lnSpc>
                <a:spcPct val="150000"/>
              </a:lnSpc>
              <a:buNone/>
            </a:pPr>
            <a:endParaRPr lang="en-US" sz="1800" dirty="0"/>
          </a:p>
          <a:p>
            <a:pPr>
              <a:lnSpc>
                <a:spcPct val="150000"/>
              </a:lnSpc>
              <a:buNone/>
            </a:pPr>
            <a:r>
              <a:rPr lang="en-US" sz="1800" dirty="0"/>
              <a:t>This is the first step in making cheese. </a:t>
            </a:r>
          </a:p>
          <a:p>
            <a:pPr>
              <a:lnSpc>
                <a:spcPct val="150000"/>
              </a:lnSpc>
              <a:buNone/>
            </a:pPr>
            <a:r>
              <a:rPr lang="en-US" sz="1800" dirty="0"/>
              <a:t>Also called coagulation, it consists of  </a:t>
            </a:r>
          </a:p>
          <a:p>
            <a:pPr>
              <a:lnSpc>
                <a:spcPct val="150000"/>
              </a:lnSpc>
              <a:buNone/>
            </a:pPr>
            <a:r>
              <a:rPr lang="en-US" sz="1800" dirty="0"/>
              <a:t>separating liquids (whey) from solids (curd) </a:t>
            </a:r>
          </a:p>
          <a:p>
            <a:pPr>
              <a:lnSpc>
                <a:spcPct val="150000"/>
              </a:lnSpc>
              <a:buNone/>
            </a:pPr>
            <a:r>
              <a:rPr lang="en-US" sz="1800" dirty="0"/>
              <a:t>by the addition of a fermentation agent</a:t>
            </a:r>
          </a:p>
          <a:p>
            <a:pPr>
              <a:lnSpc>
                <a:spcPct val="150000"/>
              </a:lnSpc>
              <a:buNone/>
            </a:pPr>
            <a:endParaRPr lang="en-US" sz="1800" dirty="0"/>
          </a:p>
          <a:p>
            <a:pPr>
              <a:lnSpc>
                <a:spcPct val="150000"/>
              </a:lnSpc>
              <a:buNone/>
            </a:pPr>
            <a:r>
              <a:rPr lang="en-US" sz="1800" dirty="0">
                <a:solidFill>
                  <a:srgbClr val="00B050"/>
                </a:solidFill>
                <a:effectLst>
                  <a:outerShdw blurRad="38100" dist="38100" dir="2700000" algn="tl">
                    <a:srgbClr val="000000">
                      <a:alpha val="43137"/>
                    </a:srgbClr>
                  </a:outerShdw>
                </a:effectLst>
              </a:rPr>
              <a:t>Curdling is done by adding ferments to form small grains of quail</a:t>
            </a:r>
            <a:endParaRPr lang="fr-FR" sz="1800" dirty="0">
              <a:solidFill>
                <a:srgbClr val="00B050"/>
              </a:solidFill>
              <a:effectLst>
                <a:outerShdw blurRad="38100" dist="38100" dir="2700000" algn="tl">
                  <a:srgbClr val="000000">
                    <a:alpha val="43137"/>
                  </a:srgbClr>
                </a:outerShdw>
              </a:effectLst>
            </a:endParaRPr>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32807" t="55663" r="33158" b="4952"/>
          <a:stretch/>
        </p:blipFill>
        <p:spPr>
          <a:xfrm>
            <a:off x="5214942" y="3357562"/>
            <a:ext cx="3322749" cy="1880316"/>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211</TotalTime>
  <Words>830</Words>
  <Application>Microsoft Office PowerPoint</Application>
  <PresentationFormat>Affichage à l'écran (4:3)</PresentationFormat>
  <Paragraphs>93</Paragraphs>
  <Slides>13</Slides>
  <Notes>0</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13</vt:i4>
      </vt:variant>
    </vt:vector>
  </HeadingPairs>
  <TitlesOfParts>
    <vt:vector size="25" baseType="lpstr">
      <vt:lpstr>Algerian</vt:lpstr>
      <vt:lpstr>Arial Black</vt:lpstr>
      <vt:lpstr>Baskerville Old Face</vt:lpstr>
      <vt:lpstr>Broadway</vt:lpstr>
      <vt:lpstr>Calibri</vt:lpstr>
      <vt:lpstr>Gill Sans MT</vt:lpstr>
      <vt:lpstr>Lucida Handwriting</vt:lpstr>
      <vt:lpstr>Times New Roman</vt:lpstr>
      <vt:lpstr>Verdana</vt:lpstr>
      <vt:lpstr>Wingdings</vt:lpstr>
      <vt:lpstr>Wingdings 2</vt:lpstr>
      <vt:lpstr>Solstice</vt:lpstr>
      <vt:lpstr>Présentation PowerPoint</vt:lpstr>
      <vt:lpstr>Présentation PowerPoint</vt:lpstr>
      <vt:lpstr>Présentation PowerPoint</vt:lpstr>
      <vt:lpstr>Conditions for opening a cheese industry: </vt:lpstr>
      <vt:lpstr>CHEESE in general  : </vt:lpstr>
      <vt:lpstr>What is fresh cheese  : </vt:lpstr>
      <vt:lpstr>What is acid lactic bacteria  ? </vt:lpstr>
      <vt:lpstr>Stages of making fresh cheese:</vt:lpstr>
      <vt:lpstr>Knowing the fresh cheese-making process in details : </vt:lpstr>
      <vt:lpstr>Présentation PowerPoint</vt:lpstr>
      <vt:lpstr>Présentation PowerPoint</vt:lpstr>
      <vt:lpstr>The equipment needed to open a cheese industry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lenovo</dc:creator>
  <cp:lastModifiedBy>muss</cp:lastModifiedBy>
  <cp:revision>6</cp:revision>
  <dcterms:created xsi:type="dcterms:W3CDTF">2021-01-23T23:16:16Z</dcterms:created>
  <dcterms:modified xsi:type="dcterms:W3CDTF">2021-10-25T19:08:50Z</dcterms:modified>
</cp:coreProperties>
</file>