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74499-BCE0-435A-9E4A-3F303E138115}" type="datetimeFigureOut">
              <a:rPr lang="fr-FR" smtClean="0"/>
              <a:pPr/>
              <a:t>20/02/2021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156F9-E321-48D8-99CC-6AC9EA473E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Book Antiqua" pitchFamily="18" charset="0"/>
              </a:rPr>
              <a:t>Protection de l’environnement</a:t>
            </a:r>
            <a:endParaRPr lang="fr-FR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539969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Book Antiqua" pitchFamily="18" charset="0"/>
              </a:rPr>
              <a:t>L’environnement physique et climatique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55576" y="1556792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00000"/>
                </a:solidFill>
                <a:latin typeface="Book Antiqua" pitchFamily="18" charset="0"/>
              </a:rPr>
              <a:t>L’environnement</a:t>
            </a:r>
            <a:r>
              <a:rPr lang="fr-FR" sz="2800" dirty="0">
                <a:latin typeface="Book Antiqua" pitchFamily="18" charset="0"/>
              </a:rPr>
              <a:t> est composé d’éléments </a:t>
            </a:r>
            <a:r>
              <a:rPr lang="fr-FR" sz="2800" dirty="0" smtClean="0">
                <a:latin typeface="Book Antiqua" pitchFamily="18" charset="0"/>
              </a:rPr>
              <a:t>physico-chimiques, indépendant </a:t>
            </a:r>
            <a:r>
              <a:rPr lang="fr-FR" sz="2800" dirty="0">
                <a:latin typeface="Book Antiqua" pitchFamily="18" charset="0"/>
              </a:rPr>
              <a:t>des organismes et des populations. Ce sont </a:t>
            </a:r>
            <a:r>
              <a:rPr lang="fr-FR" sz="2800" dirty="0" smtClean="0">
                <a:latin typeface="Book Antiqua" pitchFamily="18" charset="0"/>
              </a:rPr>
              <a:t>les  Facteurs </a:t>
            </a:r>
            <a:r>
              <a:rPr lang="fr-FR" sz="2800" dirty="0">
                <a:latin typeface="Book Antiqua" pitchFamily="18" charset="0"/>
              </a:rPr>
              <a:t>Ecologiques </a:t>
            </a:r>
            <a:r>
              <a:rPr lang="fr-FR" sz="2800" dirty="0" smtClean="0">
                <a:latin typeface="Book Antiqua" pitchFamily="18" charset="0"/>
              </a:rPr>
              <a:t>Abiotiques et Biotique.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520" y="3933056"/>
            <a:ext cx="87129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C00000"/>
                </a:solidFill>
                <a:latin typeface="Book Antiqua" pitchFamily="18" charset="0"/>
              </a:rPr>
              <a:t>facteurs écologiques = F.E.Abiotiques </a:t>
            </a:r>
            <a:r>
              <a:rPr lang="fr-FR" sz="2800" dirty="0" smtClean="0">
                <a:solidFill>
                  <a:srgbClr val="C00000"/>
                </a:solidFill>
                <a:latin typeface="Book Antiqua" pitchFamily="18" charset="0"/>
              </a:rPr>
              <a:t>+ F.E.Biotiques</a:t>
            </a:r>
          </a:p>
          <a:p>
            <a:endParaRPr lang="fr-FR" sz="2800" dirty="0">
              <a:latin typeface="Book Antiqua" pitchFamily="18" charset="0"/>
            </a:endParaRPr>
          </a:p>
          <a:p>
            <a:r>
              <a:rPr lang="fr-FR" sz="2800" dirty="0">
                <a:latin typeface="Book Antiqua" pitchFamily="18" charset="0"/>
              </a:rPr>
              <a:t>Ce sont tous les éléments de l’environnement qui agissent </a:t>
            </a:r>
            <a:r>
              <a:rPr lang="fr-FR" sz="2800" dirty="0" smtClean="0">
                <a:latin typeface="Book Antiqua" pitchFamily="18" charset="0"/>
              </a:rPr>
              <a:t>sur les </a:t>
            </a:r>
            <a:r>
              <a:rPr lang="fr-FR" sz="2800" dirty="0">
                <a:latin typeface="Book Antiqua" pitchFamily="18" charset="0"/>
              </a:rPr>
              <a:t>organismes au cours de leur cycle de vie.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7584" y="692696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  <a:latin typeface="Book Antiqua" pitchFamily="18" charset="0"/>
              </a:rPr>
              <a:t>Concept de l’environnement</a:t>
            </a:r>
            <a:endParaRPr lang="fr-FR" sz="32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27584" y="1916832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Book Antiqua" pitchFamily="18" charset="0"/>
              </a:rPr>
              <a:t>Le terme </a:t>
            </a:r>
            <a:r>
              <a:rPr lang="fr-FR" sz="3200" b="1" dirty="0">
                <a:solidFill>
                  <a:srgbClr val="00B050"/>
                </a:solidFill>
                <a:latin typeface="Book Antiqua" pitchFamily="18" charset="0"/>
              </a:rPr>
              <a:t>ÉCOLOGIE</a:t>
            </a:r>
            <a:r>
              <a:rPr lang="fr-FR" sz="3200" b="1" dirty="0">
                <a:latin typeface="Book Antiqua" pitchFamily="18" charset="0"/>
              </a:rPr>
              <a:t> a été inventé au </a:t>
            </a:r>
            <a:r>
              <a:rPr lang="fr-FR" sz="3200" b="1" dirty="0" smtClean="0">
                <a:latin typeface="Book Antiqua" pitchFamily="18" charset="0"/>
              </a:rPr>
              <a:t>XIXe  siècle </a:t>
            </a:r>
            <a:r>
              <a:rPr lang="fr-FR" sz="3200" b="1" dirty="0">
                <a:latin typeface="Book Antiqua" pitchFamily="18" charset="0"/>
              </a:rPr>
              <a:t>(1866) par un biologiste </a:t>
            </a:r>
            <a:r>
              <a:rPr lang="fr-FR" sz="3200" b="1" dirty="0" smtClean="0">
                <a:latin typeface="Book Antiqua" pitchFamily="18" charset="0"/>
              </a:rPr>
              <a:t>allemand  Ernst </a:t>
            </a:r>
            <a:r>
              <a:rPr lang="fr-FR" sz="3200" b="1" dirty="0">
                <a:latin typeface="Book Antiqua" pitchFamily="18" charset="0"/>
              </a:rPr>
              <a:t>Haeckel</a:t>
            </a:r>
            <a:r>
              <a:rPr lang="fr-FR" sz="3200" b="1" dirty="0" smtClean="0">
                <a:latin typeface="Book Antiqua" pitchFamily="18" charset="0"/>
              </a:rPr>
              <a:t>.</a:t>
            </a:r>
          </a:p>
          <a:p>
            <a:endParaRPr lang="fr-FR" sz="3200" b="1" dirty="0">
              <a:latin typeface="Book Antiqua" pitchFamily="18" charset="0"/>
            </a:endParaRPr>
          </a:p>
          <a:p>
            <a:r>
              <a:rPr lang="fr-FR" sz="3200" b="1" dirty="0">
                <a:latin typeface="Book Antiqua" pitchFamily="18" charset="0"/>
              </a:rPr>
              <a:t>Le mot écologie est d’origine grecs </a:t>
            </a:r>
            <a:r>
              <a:rPr lang="fr-FR" sz="3200" i="1" u="sng" dirty="0" err="1" smtClean="0">
                <a:solidFill>
                  <a:srgbClr val="00B050"/>
                </a:solidFill>
                <a:latin typeface="Book Antiqua" pitchFamily="18" charset="0"/>
              </a:rPr>
              <a:t>oikos</a:t>
            </a:r>
            <a:r>
              <a:rPr lang="fr-FR" sz="3200" b="1" i="1" dirty="0" smtClean="0">
                <a:latin typeface="Book Antiqua" pitchFamily="18" charset="0"/>
              </a:rPr>
              <a:t> </a:t>
            </a:r>
            <a:r>
              <a:rPr lang="fr-FR" sz="3200" b="1" dirty="0" smtClean="0">
                <a:latin typeface="Book Antiqua" pitchFamily="18" charset="0"/>
              </a:rPr>
              <a:t>signifie </a:t>
            </a:r>
            <a:r>
              <a:rPr lang="fr-FR" sz="3200" b="1" dirty="0">
                <a:latin typeface="Book Antiqua" pitchFamily="18" charset="0"/>
              </a:rPr>
              <a:t>la maison ou le milieu de vie, </a:t>
            </a:r>
            <a:r>
              <a:rPr lang="fr-FR" sz="3200" b="1" dirty="0" smtClean="0">
                <a:latin typeface="Book Antiqua" pitchFamily="18" charset="0"/>
              </a:rPr>
              <a:t>et </a:t>
            </a:r>
            <a:r>
              <a:rPr lang="fr-FR" sz="3200" b="1" i="1" u="sng" dirty="0" smtClean="0">
                <a:solidFill>
                  <a:srgbClr val="00B050"/>
                </a:solidFill>
                <a:latin typeface="Book Antiqua" pitchFamily="18" charset="0"/>
              </a:rPr>
              <a:t>logos</a:t>
            </a:r>
            <a:r>
              <a:rPr lang="fr-FR" sz="3200" b="1" i="1" dirty="0" smtClean="0">
                <a:latin typeface="Book Antiqua" pitchFamily="18" charset="0"/>
              </a:rPr>
              <a:t> </a:t>
            </a:r>
            <a:r>
              <a:rPr lang="fr-FR" sz="3200" b="1" i="1" dirty="0">
                <a:latin typeface="Book Antiqua" pitchFamily="18" charset="0"/>
              </a:rPr>
              <a:t>signifie la science.</a:t>
            </a:r>
            <a:endParaRPr lang="fr-FR" sz="32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1124744"/>
            <a:ext cx="88924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FF0000"/>
                </a:solidFill>
                <a:latin typeface="Book Antiqua" pitchFamily="18" charset="0"/>
              </a:rPr>
              <a:t>L’écologie : </a:t>
            </a:r>
            <a:endParaRPr lang="fr-FR" sz="4400" b="1" dirty="0" smtClean="0">
              <a:solidFill>
                <a:srgbClr val="FF0000"/>
              </a:solidFill>
              <a:latin typeface="Book Antiqua" pitchFamily="18" charset="0"/>
            </a:endParaRPr>
          </a:p>
          <a:p>
            <a:endParaRPr lang="fr-FR" sz="4400" b="1" dirty="0" smtClean="0">
              <a:latin typeface="Book Antiqua" pitchFamily="18" charset="0"/>
            </a:endParaRPr>
          </a:p>
          <a:p>
            <a:pPr algn="just"/>
            <a:r>
              <a:rPr lang="fr-FR" sz="4400" b="1" dirty="0" smtClean="0">
                <a:latin typeface="Book Antiqua" pitchFamily="18" charset="0"/>
              </a:rPr>
              <a:t>est </a:t>
            </a:r>
            <a:r>
              <a:rPr lang="fr-FR" sz="4400" b="1" dirty="0">
                <a:latin typeface="Book Antiqua" pitchFamily="18" charset="0"/>
              </a:rPr>
              <a:t>l’étude des</a:t>
            </a:r>
            <a:r>
              <a:rPr lang="fr-FR" sz="4400" b="1" u="sng" dirty="0">
                <a:solidFill>
                  <a:srgbClr val="00B050"/>
                </a:solidFill>
                <a:latin typeface="Book Antiqua" pitchFamily="18" charset="0"/>
              </a:rPr>
              <a:t> interactions </a:t>
            </a:r>
            <a:r>
              <a:rPr lang="fr-FR" sz="4400" b="1" dirty="0">
                <a:latin typeface="Book Antiqua" pitchFamily="18" charset="0"/>
              </a:rPr>
              <a:t>entre </a:t>
            </a:r>
            <a:r>
              <a:rPr lang="fr-FR" sz="4400" b="1" dirty="0" smtClean="0">
                <a:latin typeface="Book Antiqua" pitchFamily="18" charset="0"/>
              </a:rPr>
              <a:t>les organismes </a:t>
            </a:r>
            <a:r>
              <a:rPr lang="fr-FR" sz="4400" b="1" dirty="0">
                <a:latin typeface="Book Antiqua" pitchFamily="18" charset="0"/>
              </a:rPr>
              <a:t>vivants et </a:t>
            </a:r>
            <a:r>
              <a:rPr lang="fr-FR" sz="4400" b="1" dirty="0" smtClean="0">
                <a:latin typeface="Book Antiqua" pitchFamily="18" charset="0"/>
              </a:rPr>
              <a:t>le milieu</a:t>
            </a:r>
            <a:r>
              <a:rPr lang="fr-FR" sz="4400" b="1" dirty="0">
                <a:latin typeface="Book Antiqua" pitchFamily="18" charset="0"/>
              </a:rPr>
              <a:t>, et des </a:t>
            </a:r>
            <a:r>
              <a:rPr lang="fr-FR" sz="4400" b="1" dirty="0" smtClean="0">
                <a:latin typeface="Book Antiqua" pitchFamily="18" charset="0"/>
              </a:rPr>
              <a:t>organismes vivants </a:t>
            </a:r>
            <a:r>
              <a:rPr lang="fr-FR" sz="4400" b="1" dirty="0">
                <a:latin typeface="Book Antiqua" pitchFamily="18" charset="0"/>
              </a:rPr>
              <a:t>entre eux dans les conditions naturelles.</a:t>
            </a:r>
            <a:endParaRPr lang="fr-FR" sz="4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9512" y="548680"/>
            <a:ext cx="856895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dirty="0" smtClean="0">
              <a:latin typeface="Book Antiqua" pitchFamily="18" charset="0"/>
            </a:endParaRPr>
          </a:p>
          <a:p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l’Environnement :</a:t>
            </a:r>
          </a:p>
          <a:p>
            <a:endParaRPr lang="fr-FR" sz="2800" b="1" dirty="0" smtClean="0">
              <a:latin typeface="Book Antiqua" pitchFamily="18" charset="0"/>
            </a:endParaRPr>
          </a:p>
          <a:p>
            <a:r>
              <a:rPr lang="fr-FR" sz="2800" b="1" dirty="0" smtClean="0">
                <a:latin typeface="Book Antiqua" pitchFamily="18" charset="0"/>
              </a:rPr>
              <a:t> </a:t>
            </a:r>
            <a:r>
              <a:rPr lang="fr-FR" sz="2800" b="1" dirty="0">
                <a:latin typeface="Book Antiqua" pitchFamily="18" charset="0"/>
              </a:rPr>
              <a:t>est l’ensemble </a:t>
            </a:r>
            <a:r>
              <a:rPr lang="fr-FR" sz="2800" b="1" dirty="0" smtClean="0">
                <a:latin typeface="Book Antiqua" pitchFamily="18" charset="0"/>
              </a:rPr>
              <a:t>des éléments biotique / abiotique qui entourent l’espèce ou encore l’ensemble des caractères physiques</a:t>
            </a:r>
            <a:r>
              <a:rPr lang="fr-FR" sz="2800" b="1" dirty="0">
                <a:latin typeface="Book Antiqua" pitchFamily="18" charset="0"/>
              </a:rPr>
              <a:t>, chimiques et biologiques </a:t>
            </a:r>
            <a:r>
              <a:rPr lang="fr-FR" sz="2800" b="1" dirty="0" smtClean="0">
                <a:latin typeface="Book Antiqua" pitchFamily="18" charset="0"/>
              </a:rPr>
              <a:t>susceptibles d’avoir </a:t>
            </a:r>
            <a:r>
              <a:rPr lang="fr-FR" sz="2800" b="1" dirty="0">
                <a:latin typeface="Book Antiqua" pitchFamily="18" charset="0"/>
              </a:rPr>
              <a:t>une action directe ou indirecte, immédiat </a:t>
            </a:r>
            <a:r>
              <a:rPr lang="fr-FR" sz="2800" b="1" dirty="0" smtClean="0">
                <a:latin typeface="Book Antiqua" pitchFamily="18" charset="0"/>
              </a:rPr>
              <a:t>ou à long terme</a:t>
            </a:r>
            <a:r>
              <a:rPr lang="fr-FR" sz="2800" b="1" dirty="0">
                <a:latin typeface="Book Antiqua" pitchFamily="18" charset="0"/>
              </a:rPr>
              <a:t>, sur les êtres vivants et </a:t>
            </a:r>
            <a:r>
              <a:rPr lang="fr-FR" sz="2800" b="1" dirty="0" smtClean="0">
                <a:latin typeface="Book Antiqua" pitchFamily="18" charset="0"/>
              </a:rPr>
              <a:t> </a:t>
            </a:r>
            <a:r>
              <a:rPr lang="fr-FR" sz="2800" b="1" dirty="0">
                <a:latin typeface="Book Antiqua" pitchFamily="18" charset="0"/>
              </a:rPr>
              <a:t>les </a:t>
            </a:r>
            <a:r>
              <a:rPr lang="fr-FR" sz="2800" b="1" dirty="0" smtClean="0">
                <a:latin typeface="Book Antiqua" pitchFamily="18" charset="0"/>
              </a:rPr>
              <a:t>activités humaines.</a:t>
            </a:r>
          </a:p>
          <a:p>
            <a:endParaRPr lang="fr-FR" sz="2800" b="1" dirty="0" smtClean="0">
              <a:latin typeface="Book Antiqua" pitchFamily="18" charset="0"/>
            </a:endParaRPr>
          </a:p>
          <a:p>
            <a:r>
              <a:rPr lang="fr-FR" sz="2800" b="1" dirty="0" smtClean="0">
                <a:latin typeface="Book Antiqua" pitchFamily="18" charset="0"/>
              </a:rPr>
              <a:t>L’environnement au sens </a:t>
            </a:r>
            <a:r>
              <a:rPr lang="fr-FR" sz="2800" b="1" dirty="0" smtClean="0">
                <a:solidFill>
                  <a:srgbClr val="00B050"/>
                </a:solidFill>
                <a:latin typeface="Book Antiqua" pitchFamily="18" charset="0"/>
              </a:rPr>
              <a:t>environnement naturel </a:t>
            </a:r>
            <a:r>
              <a:rPr lang="fr-FR" sz="2800" b="1" dirty="0" smtClean="0">
                <a:latin typeface="Book Antiqua" pitchFamily="18" charset="0"/>
              </a:rPr>
              <a:t>qui </a:t>
            </a:r>
            <a:r>
              <a:rPr lang="fr-FR" sz="2800" b="1" dirty="0" smtClean="0">
                <a:solidFill>
                  <a:srgbClr val="00B050"/>
                </a:solidFill>
                <a:latin typeface="Book Antiqua" pitchFamily="18" charset="0"/>
              </a:rPr>
              <a:t>entroure</a:t>
            </a:r>
            <a:r>
              <a:rPr lang="fr-FR" sz="2800" b="1" dirty="0" smtClean="0">
                <a:latin typeface="Book Antiqua" pitchFamily="18" charset="0"/>
              </a:rPr>
              <a:t> l’homme (</a:t>
            </a:r>
            <a:r>
              <a:rPr lang="fr-FR" sz="2800" b="1" dirty="0" smtClean="0">
                <a:solidFill>
                  <a:srgbClr val="C00000"/>
                </a:solidFill>
                <a:latin typeface="Book Antiqua" pitchFamily="18" charset="0"/>
              </a:rPr>
              <a:t>BTERAND Lévy) </a:t>
            </a:r>
          </a:p>
          <a:p>
            <a:r>
              <a:rPr lang="fr-FR" sz="2800" b="1" dirty="0" smtClean="0">
                <a:latin typeface="Book Antiqua" pitchFamily="18" charset="0"/>
              </a:rPr>
              <a:t>d’origine grecs </a:t>
            </a:r>
            <a:r>
              <a:rPr lang="fr-FR" sz="2800" b="1" dirty="0" err="1" smtClean="0">
                <a:solidFill>
                  <a:srgbClr val="C00000"/>
                </a:solidFill>
                <a:latin typeface="Book Antiqua" pitchFamily="18" charset="0"/>
              </a:rPr>
              <a:t>evirum</a:t>
            </a:r>
            <a:r>
              <a:rPr lang="fr-FR" sz="2800" b="1" dirty="0" smtClean="0">
                <a:solidFill>
                  <a:srgbClr val="C00000"/>
                </a:solidFill>
                <a:latin typeface="Book Antiqua" pitchFamily="18" charset="0"/>
              </a:rPr>
              <a:t>. (19</a:t>
            </a:r>
            <a:r>
              <a:rPr lang="fr-FR" sz="2800" b="1" baseline="30000" dirty="0" smtClean="0">
                <a:solidFill>
                  <a:srgbClr val="C00000"/>
                </a:solidFill>
                <a:latin typeface="Book Antiqua" pitchFamily="18" charset="0"/>
              </a:rPr>
              <a:t>e</a:t>
            </a:r>
            <a:r>
              <a:rPr lang="fr-FR" sz="28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fr-FR" sz="2800" b="1" dirty="0" err="1" smtClean="0">
                <a:solidFill>
                  <a:srgbClr val="C00000"/>
                </a:solidFill>
                <a:latin typeface="Book Antiqua" pitchFamily="18" charset="0"/>
              </a:rPr>
              <a:t>siécle</a:t>
            </a:r>
            <a:r>
              <a:rPr lang="fr-FR" sz="2800" b="1" dirty="0" smtClean="0">
                <a:solidFill>
                  <a:srgbClr val="C00000"/>
                </a:solidFill>
                <a:latin typeface="Book Antiqua" pitchFamily="18" charset="0"/>
              </a:rPr>
              <a:t>) XIX</a:t>
            </a:r>
            <a:r>
              <a:rPr lang="fr-FR" sz="2400" b="1" baseline="30000" dirty="0" smtClean="0">
                <a:solidFill>
                  <a:srgbClr val="C00000"/>
                </a:solidFill>
                <a:latin typeface="Book Antiqua" pitchFamily="18" charset="0"/>
              </a:rPr>
              <a:t>e</a:t>
            </a:r>
            <a:endParaRPr lang="fr-FR" sz="2800" baseline="300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95736" y="1268760"/>
            <a:ext cx="223224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  <a:latin typeface="Book Antiqua" pitchFamily="18" charset="0"/>
              </a:rPr>
              <a:t>Ecosystème</a:t>
            </a:r>
            <a:endParaRPr lang="fr-FR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63688" y="2564904"/>
            <a:ext cx="223224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  <a:latin typeface="Book Antiqua" pitchFamily="18" charset="0"/>
              </a:rPr>
              <a:t>Communauté</a:t>
            </a:r>
            <a:endParaRPr lang="fr-FR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59632" y="3789040"/>
            <a:ext cx="25202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  <a:latin typeface="Book Antiqua" pitchFamily="18" charset="0"/>
              </a:rPr>
              <a:t>Population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971600" y="5013176"/>
            <a:ext cx="216024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  <a:latin typeface="Book Antiqua" pitchFamily="18" charset="0"/>
              </a:rPr>
              <a:t>individus</a:t>
            </a:r>
            <a:endParaRPr lang="fr-FR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76056" y="836712"/>
            <a:ext cx="295232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Ecosystemologie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499992" y="1988840"/>
            <a:ext cx="259228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synécologie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139952" y="3212976"/>
            <a:ext cx="201622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démécologie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635896" y="4509120"/>
            <a:ext cx="144016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autécologie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2771800" y="260648"/>
            <a:ext cx="2304256" cy="525658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259632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Book Antiqua" pitchFamily="18" charset="0"/>
              </a:rPr>
              <a:t>Les niveaux d’étude en </a:t>
            </a:r>
            <a:r>
              <a:rPr lang="fr-FR" sz="2400" u="sng" dirty="0">
                <a:latin typeface="Book Antiqua" pitchFamily="18" charset="0"/>
              </a:rPr>
              <a:t>E</a:t>
            </a:r>
            <a:r>
              <a:rPr lang="fr-FR" sz="2400" u="sng" dirty="0" smtClean="0">
                <a:latin typeface="Book Antiqua" pitchFamily="18" charset="0"/>
              </a:rPr>
              <a:t>cologie /environnement</a:t>
            </a:r>
            <a:endParaRPr lang="fr-FR" sz="2400" u="sng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270892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707904" y="371703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508104" y="5229200"/>
            <a:ext cx="3384376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>
                <a:latin typeface="Book Antiqua" pitchFamily="18" charset="0"/>
              </a:rPr>
              <a:t>Fonctionnement des Ecosystèmes</a:t>
            </a:r>
            <a:endParaRPr lang="fr-FR" sz="3200" dirty="0">
              <a:latin typeface="Book Antiqua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5373216"/>
            <a:ext cx="316835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Book Antiqua" pitchFamily="18" charset="0"/>
              </a:rPr>
              <a:t>Protection des milieux</a:t>
            </a:r>
            <a:endParaRPr lang="fr-FR" sz="3200" dirty="0"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83768" y="2564904"/>
            <a:ext cx="403244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latin typeface="Book Antiqua" pitchFamily="18" charset="0"/>
              </a:rPr>
              <a:t>Mesures , Observation  </a:t>
            </a:r>
          </a:p>
          <a:p>
            <a:r>
              <a:rPr lang="fr-FR" sz="2800" dirty="0" smtClean="0">
                <a:latin typeface="Book Antiqua" pitchFamily="18" charset="0"/>
              </a:rPr>
              <a:t>     Développement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644008" y="620688"/>
            <a:ext cx="4248472" cy="158417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Book Antiqua" pitchFamily="18" charset="0"/>
              </a:rPr>
              <a:t>Environnement</a:t>
            </a:r>
            <a:endParaRPr lang="fr-FR" sz="3200" dirty="0">
              <a:latin typeface="Book Antiqua" pitchFamily="18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755576" y="692696"/>
            <a:ext cx="3888432" cy="158417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Book Antiqua" pitchFamily="18" charset="0"/>
              </a:rPr>
              <a:t>Ecologie</a:t>
            </a:r>
            <a:endParaRPr lang="fr-FR" sz="3200" dirty="0">
              <a:latin typeface="Book Antiqua" pitchFamily="18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5220072" y="3573016"/>
            <a:ext cx="1656184" cy="144016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1907704" y="3573016"/>
            <a:ext cx="1368152" cy="165618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692696"/>
            <a:ext cx="87484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Book Antiqua" pitchFamily="18" charset="0"/>
              </a:rPr>
              <a:t>Un </a:t>
            </a:r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écosystème:</a:t>
            </a:r>
          </a:p>
          <a:p>
            <a:endParaRPr lang="fr-FR" sz="2800" b="1" dirty="0" smtClean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fr-FR" sz="2800" b="1" dirty="0" smtClean="0">
                <a:latin typeface="Book Antiqua" pitchFamily="18" charset="0"/>
              </a:rPr>
              <a:t> </a:t>
            </a:r>
            <a:r>
              <a:rPr lang="fr-FR" sz="2800" b="1" dirty="0">
                <a:latin typeface="Book Antiqua" pitchFamily="18" charset="0"/>
              </a:rPr>
              <a:t>désigne </a:t>
            </a:r>
            <a:r>
              <a:rPr lang="fr-FR" sz="2800" b="1" dirty="0">
                <a:solidFill>
                  <a:srgbClr val="FF0000"/>
                </a:solidFill>
                <a:latin typeface="Book Antiqua" pitchFamily="18" charset="0"/>
              </a:rPr>
              <a:t>l'ensemble formé par </a:t>
            </a:r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une communautés</a:t>
            </a:r>
            <a:endParaRPr lang="fr-FR" sz="2800" b="1" dirty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fr-FR" sz="2800" dirty="0">
                <a:latin typeface="Book Antiqua" pitchFamily="18" charset="0"/>
              </a:rPr>
              <a:t>d'êtres vivants </a:t>
            </a:r>
            <a:r>
              <a:rPr lang="fr-FR" sz="2800" b="1" dirty="0">
                <a:latin typeface="Book Antiqua" pitchFamily="18" charset="0"/>
              </a:rPr>
              <a:t>(la biocénose), et </a:t>
            </a:r>
            <a:r>
              <a:rPr lang="fr-FR" sz="2800" b="1" dirty="0" smtClean="0">
                <a:latin typeface="Book Antiqua" pitchFamily="18" charset="0"/>
              </a:rPr>
              <a:t>son environnement géologique, </a:t>
            </a:r>
            <a:r>
              <a:rPr lang="fr-FR" sz="2800" dirty="0" smtClean="0">
                <a:latin typeface="Book Antiqua" pitchFamily="18" charset="0"/>
              </a:rPr>
              <a:t>pédologique </a:t>
            </a:r>
            <a:r>
              <a:rPr lang="fr-FR" sz="2800" dirty="0">
                <a:latin typeface="Book Antiqua" pitchFamily="18" charset="0"/>
              </a:rPr>
              <a:t>et atmosphérique </a:t>
            </a:r>
            <a:r>
              <a:rPr lang="fr-FR" sz="2800" b="1" dirty="0">
                <a:solidFill>
                  <a:srgbClr val="FF0000"/>
                </a:solidFill>
                <a:latin typeface="Book Antiqua" pitchFamily="18" charset="0"/>
              </a:rPr>
              <a:t>(le biotope</a:t>
            </a:r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).</a:t>
            </a:r>
          </a:p>
          <a:p>
            <a:endParaRPr lang="fr-FR" sz="2800" b="1" dirty="0" smtClean="0">
              <a:latin typeface="Book Antiqua" pitchFamily="18" charset="0"/>
            </a:endParaRPr>
          </a:p>
          <a:p>
            <a:r>
              <a:rPr lang="fr-FR" sz="2800" b="1" dirty="0" smtClean="0">
                <a:latin typeface="Book Antiqua" pitchFamily="18" charset="0"/>
              </a:rPr>
              <a:t> </a:t>
            </a:r>
            <a:r>
              <a:rPr lang="fr-FR" sz="2800" b="1" dirty="0">
                <a:latin typeface="Book Antiqua" pitchFamily="18" charset="0"/>
              </a:rPr>
              <a:t>Les </a:t>
            </a:r>
            <a:r>
              <a:rPr lang="fr-FR" sz="2800" b="1" dirty="0" smtClean="0">
                <a:latin typeface="Book Antiqua" pitchFamily="18" charset="0"/>
              </a:rPr>
              <a:t>éléments </a:t>
            </a:r>
            <a:r>
              <a:rPr lang="fr-FR" sz="2800" dirty="0" smtClean="0">
                <a:latin typeface="Book Antiqua" pitchFamily="18" charset="0"/>
              </a:rPr>
              <a:t>constituant </a:t>
            </a:r>
            <a:r>
              <a:rPr lang="fr-FR" sz="2800" dirty="0">
                <a:latin typeface="Book Antiqua" pitchFamily="18" charset="0"/>
              </a:rPr>
              <a:t>un écosystème développent un </a:t>
            </a:r>
            <a:r>
              <a:rPr lang="fr-FR" sz="2800" dirty="0" smtClean="0">
                <a:latin typeface="Book Antiqua" pitchFamily="18" charset="0"/>
              </a:rPr>
              <a:t>réseau d'interdépendances </a:t>
            </a:r>
            <a:r>
              <a:rPr lang="fr-FR" sz="2800" dirty="0">
                <a:latin typeface="Book Antiqua" pitchFamily="18" charset="0"/>
              </a:rPr>
              <a:t>permettant le maintien et le développement </a:t>
            </a:r>
            <a:r>
              <a:rPr lang="fr-FR" sz="2800" dirty="0" smtClean="0">
                <a:latin typeface="Book Antiqua" pitchFamily="18" charset="0"/>
              </a:rPr>
              <a:t>de la </a:t>
            </a:r>
            <a:r>
              <a:rPr lang="fr-FR" sz="2800" dirty="0">
                <a:latin typeface="Book Antiqua" pitchFamily="18" charset="0"/>
              </a:rPr>
              <a:t>vie</a:t>
            </a:r>
            <a:r>
              <a:rPr lang="fr-FR" sz="2800" dirty="0" smtClean="0">
                <a:latin typeface="Book Antiqua" pitchFamily="18" charset="0"/>
              </a:rPr>
              <a:t>.</a:t>
            </a:r>
          </a:p>
          <a:p>
            <a:endParaRPr lang="fr-FR" sz="2800" dirty="0">
              <a:latin typeface="Book Antiqua" pitchFamily="18" charset="0"/>
            </a:endParaRPr>
          </a:p>
          <a:p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    La </a:t>
            </a:r>
            <a:r>
              <a:rPr lang="fr-FR" sz="2800" b="1" dirty="0">
                <a:solidFill>
                  <a:srgbClr val="FF0000"/>
                </a:solidFill>
                <a:latin typeface="Book Antiqua" pitchFamily="18" charset="0"/>
              </a:rPr>
              <a:t>biocénose + le biotope = un écosystème</a:t>
            </a:r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43808" y="26064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C00000"/>
                </a:solidFill>
                <a:latin typeface="Book Antiqua" pitchFamily="18" charset="0"/>
              </a:rPr>
              <a:t>Concept de base</a:t>
            </a:r>
            <a:endParaRPr lang="fr-FR" sz="32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40466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  <a:latin typeface="Book Antiqua" pitchFamily="18" charset="0"/>
              </a:rPr>
              <a:t>Quelques exemples d’écosystèmes</a:t>
            </a:r>
            <a:endParaRPr lang="fr-FR" sz="36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412776"/>
            <a:ext cx="8892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800" b="1" dirty="0">
                <a:solidFill>
                  <a:srgbClr val="FF0000"/>
                </a:solidFill>
                <a:latin typeface="Book Antiqua" pitchFamily="18" charset="0"/>
              </a:rPr>
              <a:t>Un </a:t>
            </a:r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micro-écosystème </a:t>
            </a:r>
            <a:r>
              <a:rPr lang="fr-FR" sz="2800" b="1" dirty="0">
                <a:solidFill>
                  <a:srgbClr val="FF0000"/>
                </a:solidFill>
                <a:latin typeface="Book Antiqua" pitchFamily="18" charset="0"/>
              </a:rPr>
              <a:t>: </a:t>
            </a:r>
            <a:r>
              <a:rPr lang="fr-FR" sz="2800" b="1" dirty="0">
                <a:latin typeface="Book Antiqua" pitchFamily="18" charset="0"/>
              </a:rPr>
              <a:t>► Une roche et ce qu'il y a</a:t>
            </a:r>
          </a:p>
          <a:p>
            <a:r>
              <a:rPr lang="fr-FR" sz="2800" b="1" dirty="0">
                <a:latin typeface="Book Antiqua" pitchFamily="18" charset="0"/>
              </a:rPr>
              <a:t>dessous : terre, humidité, vers, algues, amibes,</a:t>
            </a:r>
          </a:p>
          <a:p>
            <a:r>
              <a:rPr lang="fr-FR" sz="2800" b="1" dirty="0">
                <a:latin typeface="Book Antiqua" pitchFamily="18" charset="0"/>
              </a:rPr>
              <a:t>fourmis</a:t>
            </a:r>
            <a:r>
              <a:rPr lang="fr-FR" sz="2800" b="1" dirty="0" smtClean="0">
                <a:latin typeface="Book Antiqua" pitchFamily="18" charset="0"/>
              </a:rPr>
              <a:t>…</a:t>
            </a:r>
          </a:p>
          <a:p>
            <a:endParaRPr lang="fr-FR" sz="2800" b="1" dirty="0" smtClean="0">
              <a:latin typeface="Book Antiqua" pitchFamily="18" charset="0"/>
            </a:endParaRPr>
          </a:p>
          <a:p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• </a:t>
            </a:r>
            <a:r>
              <a:rPr lang="fr-FR" sz="2800" b="1" dirty="0">
                <a:solidFill>
                  <a:srgbClr val="FF0000"/>
                </a:solidFill>
                <a:latin typeface="Book Antiqua" pitchFamily="18" charset="0"/>
              </a:rPr>
              <a:t>Un </a:t>
            </a:r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méso-écosystème </a:t>
            </a:r>
            <a:r>
              <a:rPr lang="fr-FR" sz="2800" b="1" dirty="0">
                <a:solidFill>
                  <a:srgbClr val="FF0000"/>
                </a:solidFill>
                <a:latin typeface="Book Antiqua" pitchFamily="18" charset="0"/>
              </a:rPr>
              <a:t>: </a:t>
            </a:r>
            <a:r>
              <a:rPr lang="fr-FR" sz="2800" b="1" dirty="0">
                <a:latin typeface="Book Antiqua" pitchFamily="18" charset="0"/>
              </a:rPr>
              <a:t>► La forêt avec ses arbres,</a:t>
            </a:r>
          </a:p>
          <a:p>
            <a:r>
              <a:rPr lang="fr-FR" sz="2800" b="1" dirty="0">
                <a:latin typeface="Book Antiqua" pitchFamily="18" charset="0"/>
              </a:rPr>
              <a:t>ses arbustes, ses marécages et ses éclaircies</a:t>
            </a:r>
            <a:r>
              <a:rPr lang="fr-FR" sz="2800" b="1" dirty="0" smtClean="0">
                <a:latin typeface="Book Antiqua" pitchFamily="18" charset="0"/>
              </a:rPr>
              <a:t>.</a:t>
            </a:r>
          </a:p>
          <a:p>
            <a:endParaRPr lang="fr-FR" sz="2800" b="1" dirty="0">
              <a:latin typeface="Book Antiqua" pitchFamily="18" charset="0"/>
            </a:endParaRPr>
          </a:p>
          <a:p>
            <a:r>
              <a:rPr lang="fr-FR" sz="2800" dirty="0">
                <a:solidFill>
                  <a:srgbClr val="FF0000"/>
                </a:solidFill>
                <a:latin typeface="Book Antiqua" pitchFamily="18" charset="0"/>
              </a:rPr>
              <a:t>• </a:t>
            </a:r>
            <a:r>
              <a:rPr lang="fr-FR" sz="2800" b="1" dirty="0">
                <a:solidFill>
                  <a:srgbClr val="FF0000"/>
                </a:solidFill>
                <a:latin typeface="Book Antiqua" pitchFamily="18" charset="0"/>
              </a:rPr>
              <a:t>Un </a:t>
            </a:r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macro-écosystème </a:t>
            </a:r>
            <a:r>
              <a:rPr lang="fr-FR" sz="2800" b="1" dirty="0">
                <a:latin typeface="Book Antiqua" pitchFamily="18" charset="0"/>
              </a:rPr>
              <a:t>: ► une région et son bassin</a:t>
            </a:r>
          </a:p>
          <a:p>
            <a:r>
              <a:rPr lang="fr-FR" sz="2800" b="1" dirty="0" smtClean="0">
                <a:latin typeface="Book Antiqua" pitchFamily="18" charset="0"/>
              </a:rPr>
              <a:t>Versant</a:t>
            </a:r>
          </a:p>
          <a:p>
            <a:endParaRPr lang="fr-FR" sz="2800" b="1" dirty="0">
              <a:latin typeface="Book Antiqua" pitchFamily="18" charset="0"/>
            </a:endParaRPr>
          </a:p>
          <a:p>
            <a:r>
              <a:rPr lang="fr-FR" sz="2800" b="1" dirty="0">
                <a:latin typeface="Book Antiqua" pitchFamily="18" charset="0"/>
              </a:rPr>
              <a:t>► </a:t>
            </a:r>
            <a:r>
              <a:rPr lang="fr-FR" sz="2800" b="1" dirty="0">
                <a:solidFill>
                  <a:srgbClr val="00B050"/>
                </a:solidFill>
                <a:latin typeface="Book Antiqua" pitchFamily="18" charset="0"/>
              </a:rPr>
              <a:t>La mer</a:t>
            </a:r>
          </a:p>
          <a:p>
            <a:r>
              <a:rPr lang="fr-FR" sz="2800" b="1" dirty="0">
                <a:latin typeface="Book Antiqua" pitchFamily="18" charset="0"/>
              </a:rPr>
              <a:t>► </a:t>
            </a:r>
            <a:r>
              <a:rPr lang="fr-FR" sz="2800" b="1" dirty="0">
                <a:solidFill>
                  <a:srgbClr val="00B050"/>
                </a:solidFill>
                <a:latin typeface="Book Antiqua" pitchFamily="18" charset="0"/>
              </a:rPr>
              <a:t>La terre </a:t>
            </a:r>
            <a:r>
              <a:rPr lang="fr-FR" sz="2800" b="1" dirty="0">
                <a:latin typeface="Book Antiqua" pitchFamily="18" charset="0"/>
              </a:rPr>
              <a:t>tout entière ou </a:t>
            </a:r>
            <a:r>
              <a:rPr lang="fr-FR" sz="2800" b="1" dirty="0">
                <a:solidFill>
                  <a:srgbClr val="00B050"/>
                </a:solidFill>
                <a:latin typeface="Book Antiqua" pitchFamily="18" charset="0"/>
              </a:rPr>
              <a:t>biosphère.</a:t>
            </a:r>
            <a:endParaRPr lang="fr-FR" sz="2800" dirty="0">
              <a:solidFill>
                <a:srgbClr val="00B05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03648" y="620688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Book Antiqua" pitchFamily="18" charset="0"/>
              </a:rPr>
              <a:t>Composition d’un écosystème</a:t>
            </a:r>
            <a:endParaRPr lang="fr-FR" sz="32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83568" y="1988840"/>
            <a:ext cx="2520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00000"/>
                </a:solidFill>
                <a:latin typeface="Book Antiqua" pitchFamily="18" charset="0"/>
              </a:rPr>
              <a:t>BIOTOPE</a:t>
            </a:r>
          </a:p>
          <a:p>
            <a:r>
              <a:rPr lang="fr-FR" sz="2800" b="1" dirty="0">
                <a:latin typeface="Book Antiqua" pitchFamily="18" charset="0"/>
              </a:rPr>
              <a:t>(Milieu</a:t>
            </a:r>
          </a:p>
          <a:p>
            <a:r>
              <a:rPr lang="fr-FR" sz="2800" b="1" dirty="0">
                <a:latin typeface="Book Antiqua" pitchFamily="18" charset="0"/>
              </a:rPr>
              <a:t>physique-</a:t>
            </a:r>
          </a:p>
          <a:p>
            <a:r>
              <a:rPr lang="fr-FR" sz="2800" b="1" dirty="0">
                <a:latin typeface="Book Antiqua" pitchFamily="18" charset="0"/>
              </a:rPr>
              <a:t>Chimique)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59832" y="1628800"/>
            <a:ext cx="54726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 </a:t>
            </a:r>
            <a:r>
              <a:rPr lang="fr-FR" sz="2400" b="1" dirty="0" smtClean="0">
                <a:solidFill>
                  <a:srgbClr val="C00000"/>
                </a:solidFill>
                <a:latin typeface="Book Antiqua" pitchFamily="18" charset="0"/>
              </a:rPr>
              <a:t>Composante </a:t>
            </a:r>
            <a:r>
              <a:rPr lang="fr-FR" sz="2400" b="1" dirty="0">
                <a:solidFill>
                  <a:srgbClr val="C00000"/>
                </a:solidFill>
                <a:latin typeface="Book Antiqua" pitchFamily="18" charset="0"/>
              </a:rPr>
              <a:t>abiotique formées de trois réservoirs</a:t>
            </a:r>
          </a:p>
          <a:p>
            <a:pPr>
              <a:buFont typeface="Arial" pitchFamily="34" charset="0"/>
              <a:buChar char="•"/>
            </a:pPr>
            <a:r>
              <a:rPr lang="fr-FR" sz="2400" b="1" dirty="0" smtClean="0">
                <a:latin typeface="Book Antiqua" pitchFamily="18" charset="0"/>
              </a:rPr>
              <a:t> Air</a:t>
            </a:r>
          </a:p>
          <a:p>
            <a:pPr>
              <a:buFont typeface="Arial" pitchFamily="34" charset="0"/>
              <a:buChar char="•"/>
            </a:pPr>
            <a:r>
              <a:rPr lang="fr-FR" sz="2400" b="1" dirty="0" smtClean="0">
                <a:latin typeface="Book Antiqua" pitchFamily="18" charset="0"/>
              </a:rPr>
              <a:t> </a:t>
            </a:r>
            <a:r>
              <a:rPr lang="fr-FR" sz="2400" b="1" dirty="0">
                <a:latin typeface="Book Antiqua" pitchFamily="18" charset="0"/>
              </a:rPr>
              <a:t>Atmosphère (basse atmosphère)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latin typeface="Book Antiqua" pitchFamily="18" charset="0"/>
              </a:rPr>
              <a:t> </a:t>
            </a:r>
            <a:r>
              <a:rPr lang="fr-FR" sz="2400" b="1" dirty="0">
                <a:latin typeface="Book Antiqua" pitchFamily="18" charset="0"/>
              </a:rPr>
              <a:t>Eau </a:t>
            </a:r>
            <a:r>
              <a:rPr lang="fr-FR" sz="2400" b="1" dirty="0" smtClean="0">
                <a:latin typeface="Book Antiqua" pitchFamily="18" charset="0"/>
              </a:rPr>
              <a:t> </a:t>
            </a:r>
            <a:r>
              <a:rPr lang="fr-FR" sz="2400" b="1" dirty="0">
                <a:latin typeface="Book Antiqua" pitchFamily="18" charset="0"/>
              </a:rPr>
              <a:t>(océans, lacs, cours d'eau...)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latin typeface="Book Antiqua" pitchFamily="18" charset="0"/>
              </a:rPr>
              <a:t> </a:t>
            </a:r>
            <a:r>
              <a:rPr lang="fr-FR" sz="2400" b="1" dirty="0">
                <a:latin typeface="Book Antiqua" pitchFamily="18" charset="0"/>
              </a:rPr>
              <a:t>Terre </a:t>
            </a:r>
            <a:r>
              <a:rPr lang="fr-FR" sz="2400" b="1" dirty="0" smtClean="0">
                <a:latin typeface="Book Antiqua" pitchFamily="18" charset="0"/>
              </a:rPr>
              <a:t> </a:t>
            </a:r>
            <a:r>
              <a:rPr lang="fr-FR" sz="2400" b="1" dirty="0">
                <a:latin typeface="Book Antiqua" pitchFamily="18" charset="0"/>
              </a:rPr>
              <a:t>(pellicule de terre)</a:t>
            </a:r>
            <a:endParaRPr lang="fr-FR" sz="2400" dirty="0"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9552" y="4941168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00000"/>
                </a:solidFill>
                <a:latin typeface="Book Antiqua" pitchFamily="18" charset="0"/>
              </a:rPr>
              <a:t>BIOCÉNOSE</a:t>
            </a:r>
          </a:p>
          <a:p>
            <a:r>
              <a:rPr lang="fr-FR" sz="2800" b="1" dirty="0">
                <a:latin typeface="Book Antiqua" pitchFamily="18" charset="0"/>
              </a:rPr>
              <a:t>(Les vivants)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03848" y="4941168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C00000"/>
                </a:solidFill>
                <a:latin typeface="Book Antiqua" pitchFamily="18" charset="0"/>
              </a:rPr>
              <a:t>Composante biotique formée d’un </a:t>
            </a:r>
            <a:r>
              <a:rPr lang="fr-FR" sz="2400" b="1" dirty="0" smtClean="0">
                <a:solidFill>
                  <a:srgbClr val="C00000"/>
                </a:solidFill>
                <a:latin typeface="Book Antiqua" pitchFamily="18" charset="0"/>
              </a:rPr>
              <a:t> réservoir</a:t>
            </a:r>
            <a:endParaRPr lang="fr-FR" sz="2400" b="1" dirty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fr-FR" sz="2400" dirty="0">
                <a:latin typeface="Book Antiqua" pitchFamily="18" charset="0"/>
              </a:rPr>
              <a:t> </a:t>
            </a:r>
            <a:r>
              <a:rPr lang="fr-FR" sz="2400" b="1" dirty="0">
                <a:latin typeface="Book Antiqua" pitchFamily="18" charset="0"/>
              </a:rPr>
              <a:t>Êtres vivants</a:t>
            </a:r>
            <a:endParaRPr lang="fr-F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405</Words>
  <Application>Microsoft Office PowerPoint</Application>
  <PresentationFormat>Affichage à l'écran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Protection de l’environnement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de l’environnement</dc:title>
  <dc:creator>windows 7</dc:creator>
  <cp:lastModifiedBy>windows 7</cp:lastModifiedBy>
  <cp:revision>35</cp:revision>
  <dcterms:created xsi:type="dcterms:W3CDTF">2021-02-19T15:24:20Z</dcterms:created>
  <dcterms:modified xsi:type="dcterms:W3CDTF">2021-02-21T20:01:37Z</dcterms:modified>
</cp:coreProperties>
</file>