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B51-9CE8-4704-A2C3-4BF62AC4E57A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28D6-1D71-4C0F-82DE-41CA7AF779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B51-9CE8-4704-A2C3-4BF62AC4E57A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28D6-1D71-4C0F-82DE-41CA7AF779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B51-9CE8-4704-A2C3-4BF62AC4E57A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28D6-1D71-4C0F-82DE-41CA7AF779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B51-9CE8-4704-A2C3-4BF62AC4E57A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28D6-1D71-4C0F-82DE-41CA7AF779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B51-9CE8-4704-A2C3-4BF62AC4E57A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28D6-1D71-4C0F-82DE-41CA7AF779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B51-9CE8-4704-A2C3-4BF62AC4E57A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28D6-1D71-4C0F-82DE-41CA7AF779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B51-9CE8-4704-A2C3-4BF62AC4E57A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28D6-1D71-4C0F-82DE-41CA7AF779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B51-9CE8-4704-A2C3-4BF62AC4E57A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28D6-1D71-4C0F-82DE-41CA7AF779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B51-9CE8-4704-A2C3-4BF62AC4E57A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28D6-1D71-4C0F-82DE-41CA7AF779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B51-9CE8-4704-A2C3-4BF62AC4E57A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28D6-1D71-4C0F-82DE-41CA7AF779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45B51-9CE8-4704-A2C3-4BF62AC4E57A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028D6-1D71-4C0F-82DE-41CA7AF779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45B51-9CE8-4704-A2C3-4BF62AC4E57A}" type="datetimeFigureOut">
              <a:rPr lang="fr-FR" smtClean="0"/>
              <a:pPr/>
              <a:t>07/03/2021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028D6-1D71-4C0F-82DE-41CA7AF779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  <a:latin typeface="Book Antiqua" pitchFamily="18" charset="0"/>
              </a:rPr>
              <a:t>Protection de l’environnement</a:t>
            </a:r>
            <a:endParaRPr lang="fr-FR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63688" y="404664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  <a:latin typeface="Book Antiqua" pitchFamily="18" charset="0"/>
              </a:rPr>
              <a:t>Couche d’Ozone</a:t>
            </a:r>
          </a:p>
          <a:p>
            <a:endParaRPr lang="fr-FR" dirty="0"/>
          </a:p>
        </p:txBody>
      </p:sp>
      <p:pic>
        <p:nvPicPr>
          <p:cNvPr id="22531" name="Picture 3" descr="C:\Users\windows 7\Desktop\ecotoxicologie\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5"/>
            <a:ext cx="828092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611560" y="602302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Book Antiqua" pitchFamily="18" charset="0"/>
              </a:rPr>
              <a:t>La répartition de la  consommation d’un pays se fait généralement au détriment des autres secteurs d’activités, sauf lorsque la  Ressource  en eau est abondante</a:t>
            </a:r>
            <a:endParaRPr lang="fr-FR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6967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32" y="620688"/>
            <a:ext cx="8172400" cy="58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7992888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8225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79512" y="5877272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Book Antiqua" pitchFamily="18" charset="0"/>
              </a:rPr>
              <a:t>L’eau douce est en quantité suffisante pour alimenter l’ensemble de l’humanité, seulement sa </a:t>
            </a:r>
            <a:r>
              <a:rPr lang="fr-FR" dirty="0" smtClean="0">
                <a:latin typeface="Book Antiqua" pitchFamily="18" charset="0"/>
              </a:rPr>
              <a:t>répartition est </a:t>
            </a:r>
            <a:r>
              <a:rPr lang="fr-FR" dirty="0" smtClean="0">
                <a:latin typeface="Book Antiqua" pitchFamily="18" charset="0"/>
              </a:rPr>
              <a:t>très </a:t>
            </a:r>
            <a:r>
              <a:rPr lang="fr-FR" dirty="0" smtClean="0">
                <a:latin typeface="Book Antiqua" pitchFamily="18" charset="0"/>
              </a:rPr>
              <a:t>inégale. 1/5 </a:t>
            </a:r>
            <a:r>
              <a:rPr lang="fr-FR" dirty="0" smtClean="0">
                <a:latin typeface="Book Antiqua" pitchFamily="18" charset="0"/>
              </a:rPr>
              <a:t>de la population mondiale vit avec une quantité d’eau douce disponible insuffisante (entre 0 et </a:t>
            </a:r>
            <a:r>
              <a:rPr lang="fr-FR" dirty="0" smtClean="0">
                <a:latin typeface="Book Antiqua" pitchFamily="18" charset="0"/>
              </a:rPr>
              <a:t>3000 m3 </a:t>
            </a:r>
            <a:r>
              <a:rPr lang="fr-FR" dirty="0" smtClean="0">
                <a:latin typeface="Book Antiqua" pitchFamily="18" charset="0"/>
              </a:rPr>
              <a:t>par an)</a:t>
            </a:r>
            <a:endParaRPr lang="fr-FR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2132856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Book Antiqua" pitchFamily="18" charset="0"/>
              </a:rPr>
              <a:t>la biosphère et la </a:t>
            </a:r>
            <a:r>
              <a:rPr lang="fr-FR" sz="3200" b="1" dirty="0" smtClean="0">
                <a:solidFill>
                  <a:srgbClr val="C00000"/>
                </a:solidFill>
                <a:latin typeface="Book Antiqua" pitchFamily="18" charset="0"/>
              </a:rPr>
              <a:t>biodiversité, </a:t>
            </a:r>
            <a:r>
              <a:rPr lang="fr-FR" sz="3200" b="1" dirty="0" smtClean="0">
                <a:latin typeface="Book Antiqua" pitchFamily="18" charset="0"/>
              </a:rPr>
              <a:t>Ces deux </a:t>
            </a:r>
            <a:r>
              <a:rPr lang="fr-FR" sz="3200" b="1" dirty="0">
                <a:latin typeface="Book Antiqua" pitchFamily="18" charset="0"/>
              </a:rPr>
              <a:t>concepts qui concernent la vie (</a:t>
            </a:r>
            <a:r>
              <a:rPr lang="fr-FR" sz="3200" b="1" dirty="0">
                <a:solidFill>
                  <a:srgbClr val="FF0000"/>
                </a:solidFill>
                <a:latin typeface="Book Antiqua" pitchFamily="18" charset="0"/>
              </a:rPr>
              <a:t>bios en grec signifie vie</a:t>
            </a:r>
            <a:r>
              <a:rPr lang="fr-FR" sz="3200" b="1" dirty="0">
                <a:latin typeface="Book Antiqua" pitchFamily="18" charset="0"/>
              </a:rPr>
              <a:t>) font </a:t>
            </a:r>
            <a:r>
              <a:rPr lang="fr-FR" sz="3200" b="1" dirty="0" smtClean="0">
                <a:latin typeface="Book Antiqua" pitchFamily="18" charset="0"/>
              </a:rPr>
              <a:t>partie d’un </a:t>
            </a:r>
            <a:r>
              <a:rPr lang="fr-FR" sz="3200" b="1" dirty="0">
                <a:latin typeface="Book Antiqua" pitchFamily="18" charset="0"/>
              </a:rPr>
              <a:t>même ensemble, se complètent, interagissent et établissent </a:t>
            </a:r>
            <a:r>
              <a:rPr lang="fr-FR" sz="3200" b="1" dirty="0" smtClean="0">
                <a:latin typeface="Book Antiqua" pitchFamily="18" charset="0"/>
              </a:rPr>
              <a:t>des relations </a:t>
            </a:r>
            <a:r>
              <a:rPr lang="fr-FR" sz="3200" b="1" dirty="0">
                <a:latin typeface="Book Antiqua" pitchFamily="18" charset="0"/>
              </a:rPr>
              <a:t>complexes avec le </a:t>
            </a:r>
            <a:r>
              <a:rPr lang="fr-FR" sz="3200" b="1" dirty="0" smtClean="0">
                <a:latin typeface="Book Antiqua" pitchFamily="18" charset="0"/>
              </a:rPr>
              <a:t>milieu (</a:t>
            </a:r>
            <a:r>
              <a:rPr lang="fr-FR" sz="3200" b="1" dirty="0" smtClean="0">
                <a:solidFill>
                  <a:srgbClr val="FF0000"/>
                </a:solidFill>
                <a:latin typeface="Book Antiqua" pitchFamily="18" charset="0"/>
              </a:rPr>
              <a:t>l’environnement</a:t>
            </a:r>
            <a:r>
              <a:rPr lang="fr-FR" sz="3200" b="1" dirty="0" smtClean="0">
                <a:latin typeface="Book Antiqua" pitchFamily="18" charset="0"/>
              </a:rPr>
              <a:t>).</a:t>
            </a:r>
            <a:endParaRPr lang="fr-FR" sz="3200" dirty="0">
              <a:latin typeface="Book Antiqua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339752" y="148478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  <a:latin typeface="Book Antiqua" pitchFamily="18" charset="0"/>
              </a:rPr>
              <a:t>Introduction</a:t>
            </a:r>
            <a:endParaRPr lang="fr-FR" sz="36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1390124"/>
            <a:ext cx="77768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Book Antiqua" pitchFamily="18" charset="0"/>
              </a:rPr>
              <a:t>la </a:t>
            </a:r>
            <a:r>
              <a:rPr lang="fr-FR" sz="3200" b="1" dirty="0" smtClean="0">
                <a:solidFill>
                  <a:srgbClr val="FF0000"/>
                </a:solidFill>
                <a:latin typeface="Book Antiqua" pitchFamily="18" charset="0"/>
              </a:rPr>
              <a:t>biosphère : </a:t>
            </a:r>
          </a:p>
          <a:p>
            <a:r>
              <a:rPr lang="fr-FR" sz="3200" dirty="0" smtClean="0">
                <a:latin typeface="Book Antiqua" pitchFamily="18" charset="0"/>
              </a:rPr>
              <a:t>représente </a:t>
            </a:r>
            <a:r>
              <a:rPr lang="fr-FR" sz="3200" dirty="0">
                <a:latin typeface="Book Antiqua" pitchFamily="18" charset="0"/>
              </a:rPr>
              <a:t>la sphère de la vie, c’est-à-dire le volume </a:t>
            </a:r>
            <a:r>
              <a:rPr lang="fr-FR" sz="3200" dirty="0" smtClean="0">
                <a:latin typeface="Book Antiqua" pitchFamily="18" charset="0"/>
              </a:rPr>
              <a:t>dans lequel </a:t>
            </a:r>
            <a:r>
              <a:rPr lang="fr-FR" sz="3200" dirty="0">
                <a:latin typeface="Book Antiqua" pitchFamily="18" charset="0"/>
              </a:rPr>
              <a:t>évoluent les êtres vivants : c’est donc le contenant. La biodiversité qui signifie </a:t>
            </a:r>
            <a:r>
              <a:rPr lang="fr-FR" sz="3200" dirty="0" smtClean="0">
                <a:latin typeface="Book Antiqua" pitchFamily="18" charset="0"/>
              </a:rPr>
              <a:t>la diversité </a:t>
            </a:r>
            <a:r>
              <a:rPr lang="fr-FR" sz="3200" dirty="0">
                <a:latin typeface="Book Antiqua" pitchFamily="18" charset="0"/>
              </a:rPr>
              <a:t>du vivant, désigne donc le contenu</a:t>
            </a:r>
            <a:r>
              <a:rPr lang="fr-FR" dirty="0"/>
              <a:t>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915816" y="476672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latin typeface="Book Antiqua" pitchFamily="18" charset="0"/>
              </a:rPr>
              <a:t>Définition</a:t>
            </a:r>
            <a:endParaRPr lang="fr-FR" sz="40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5576" y="2204864"/>
            <a:ext cx="7776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latin typeface="Book Antiqua" pitchFamily="18" charset="0"/>
              </a:rPr>
              <a:t>Géologue </a:t>
            </a:r>
            <a:r>
              <a:rPr lang="fr-FR" sz="3600" dirty="0">
                <a:solidFill>
                  <a:srgbClr val="FF0000"/>
                </a:solidFill>
                <a:latin typeface="Book Antiqua" pitchFamily="18" charset="0"/>
              </a:rPr>
              <a:t>autrichien Edouard </a:t>
            </a:r>
            <a:r>
              <a:rPr lang="fr-FR" sz="3600" dirty="0">
                <a:latin typeface="Book Antiqua" pitchFamily="18" charset="0"/>
              </a:rPr>
              <a:t>Suess qu’on doit ce terme créé en </a:t>
            </a:r>
            <a:r>
              <a:rPr lang="fr-FR" sz="3600" dirty="0">
                <a:solidFill>
                  <a:srgbClr val="FF0000"/>
                </a:solidFill>
                <a:latin typeface="Book Antiqua" pitchFamily="18" charset="0"/>
              </a:rPr>
              <a:t>1875</a:t>
            </a:r>
            <a:r>
              <a:rPr lang="fr-FR" sz="3600" dirty="0">
                <a:latin typeface="Book Antiqua" pitchFamily="18" charset="0"/>
              </a:rPr>
              <a:t>. </a:t>
            </a:r>
            <a:r>
              <a:rPr lang="fr-FR" sz="3600" dirty="0" smtClean="0">
                <a:latin typeface="Book Antiqua" pitchFamily="18" charset="0"/>
              </a:rPr>
              <a:t>La notion </a:t>
            </a:r>
            <a:r>
              <a:rPr lang="fr-FR" sz="3600" dirty="0">
                <a:latin typeface="Book Antiqua" pitchFamily="18" charset="0"/>
              </a:rPr>
              <a:t>de </a:t>
            </a:r>
            <a:r>
              <a:rPr lang="fr-FR" sz="3600" dirty="0">
                <a:solidFill>
                  <a:srgbClr val="FF0000"/>
                </a:solidFill>
                <a:latin typeface="Book Antiqua" pitchFamily="18" charset="0"/>
              </a:rPr>
              <a:t>biosphère</a:t>
            </a:r>
            <a:r>
              <a:rPr lang="fr-FR" sz="3600" dirty="0">
                <a:latin typeface="Book Antiqua" pitchFamily="18" charset="0"/>
              </a:rPr>
              <a:t> désigne une des quatre enveloppes externes de la Terre.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1560" y="266447"/>
            <a:ext cx="806489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Book Antiqua" pitchFamily="18" charset="0"/>
              </a:rPr>
              <a:t>Les quatre enveloppes  de la Terre</a:t>
            </a:r>
            <a:endParaRPr lang="fr-FR" sz="3200" b="1" dirty="0">
              <a:solidFill>
                <a:srgbClr val="FF0000"/>
              </a:solidFill>
              <a:latin typeface="Book Antiqua" pitchFamily="18" charset="0"/>
            </a:endParaRPr>
          </a:p>
          <a:p>
            <a:pPr algn="just"/>
            <a:r>
              <a:rPr lang="fr-FR" sz="2800" dirty="0">
                <a:latin typeface="Book Antiqua" pitchFamily="18" charset="0"/>
              </a:rPr>
              <a:t>• </a:t>
            </a:r>
            <a:r>
              <a:rPr lang="fr-FR" sz="2800" dirty="0">
                <a:solidFill>
                  <a:srgbClr val="C00000"/>
                </a:solidFill>
                <a:latin typeface="Book Antiqua" pitchFamily="18" charset="0"/>
              </a:rPr>
              <a:t>La biosphère </a:t>
            </a:r>
            <a:r>
              <a:rPr lang="fr-FR" sz="2800" dirty="0">
                <a:latin typeface="Book Antiqua" pitchFamily="18" charset="0"/>
              </a:rPr>
              <a:t>est l’enveloppe </a:t>
            </a:r>
            <a:r>
              <a:rPr lang="fr-FR" sz="2800" dirty="0" smtClean="0">
                <a:latin typeface="Book Antiqua" pitchFamily="18" charset="0"/>
              </a:rPr>
              <a:t>vivante de </a:t>
            </a:r>
            <a:r>
              <a:rPr lang="fr-FR" sz="2800" dirty="0">
                <a:latin typeface="Book Antiqua" pitchFamily="18" charset="0"/>
              </a:rPr>
              <a:t>notre planète.</a:t>
            </a:r>
          </a:p>
          <a:p>
            <a:pPr algn="just"/>
            <a:r>
              <a:rPr lang="fr-FR" sz="2800" dirty="0">
                <a:latin typeface="Book Antiqua" pitchFamily="18" charset="0"/>
              </a:rPr>
              <a:t>• </a:t>
            </a:r>
            <a:r>
              <a:rPr lang="fr-FR" sz="2800" dirty="0">
                <a:solidFill>
                  <a:srgbClr val="C00000"/>
                </a:solidFill>
                <a:latin typeface="Book Antiqua" pitchFamily="18" charset="0"/>
              </a:rPr>
              <a:t>L’hydrosphère</a:t>
            </a:r>
            <a:r>
              <a:rPr lang="fr-FR" sz="2800" dirty="0">
                <a:latin typeface="Book Antiqua" pitchFamily="18" charset="0"/>
              </a:rPr>
              <a:t> regroupe toute l’eau </a:t>
            </a:r>
            <a:r>
              <a:rPr lang="fr-FR" sz="2800" dirty="0" smtClean="0">
                <a:latin typeface="Book Antiqua" pitchFamily="18" charset="0"/>
              </a:rPr>
              <a:t>de la </a:t>
            </a:r>
            <a:r>
              <a:rPr lang="fr-FR" sz="2800" dirty="0">
                <a:latin typeface="Book Antiqua" pitchFamily="18" charset="0"/>
              </a:rPr>
              <a:t>planète, qu’elle soit liquide, solide </a:t>
            </a:r>
            <a:r>
              <a:rPr lang="fr-FR" sz="2800" dirty="0" smtClean="0">
                <a:latin typeface="Book Antiqua" pitchFamily="18" charset="0"/>
              </a:rPr>
              <a:t>ou gazeuse.</a:t>
            </a:r>
          </a:p>
          <a:p>
            <a:pPr algn="just"/>
            <a:endParaRPr lang="fr-FR" sz="2800" dirty="0">
              <a:latin typeface="Book Antiqua" pitchFamily="18" charset="0"/>
            </a:endParaRPr>
          </a:p>
          <a:p>
            <a:pPr algn="just"/>
            <a:r>
              <a:rPr lang="fr-FR" sz="2800" dirty="0">
                <a:latin typeface="Book Antiqua" pitchFamily="18" charset="0"/>
              </a:rPr>
              <a:t>• </a:t>
            </a:r>
            <a:r>
              <a:rPr lang="fr-FR" sz="2800" dirty="0">
                <a:solidFill>
                  <a:srgbClr val="C00000"/>
                </a:solidFill>
                <a:latin typeface="Book Antiqua" pitchFamily="18" charset="0"/>
              </a:rPr>
              <a:t>L’atmosphère </a:t>
            </a:r>
            <a:r>
              <a:rPr lang="fr-FR" sz="2800" dirty="0">
                <a:latin typeface="Book Antiqua" pitchFamily="18" charset="0"/>
              </a:rPr>
              <a:t>est l’enveloppe </a:t>
            </a:r>
            <a:r>
              <a:rPr lang="fr-FR" sz="2800" dirty="0" smtClean="0">
                <a:latin typeface="Book Antiqua" pitchFamily="18" charset="0"/>
              </a:rPr>
              <a:t>gazeuse retenue </a:t>
            </a:r>
            <a:r>
              <a:rPr lang="fr-FR" sz="2800" dirty="0">
                <a:latin typeface="Book Antiqua" pitchFamily="18" charset="0"/>
              </a:rPr>
              <a:t>par la gravité terrestre</a:t>
            </a:r>
            <a:r>
              <a:rPr lang="fr-FR" sz="2800" dirty="0" smtClean="0">
                <a:latin typeface="Book Antiqua" pitchFamily="18" charset="0"/>
              </a:rPr>
              <a:t>.</a:t>
            </a:r>
          </a:p>
          <a:p>
            <a:pPr algn="just"/>
            <a:endParaRPr lang="fr-FR" sz="2800" dirty="0">
              <a:latin typeface="Book Antiqua" pitchFamily="18" charset="0"/>
            </a:endParaRPr>
          </a:p>
          <a:p>
            <a:pPr algn="just"/>
            <a:r>
              <a:rPr lang="fr-FR" sz="2800" dirty="0">
                <a:latin typeface="Book Antiqua" pitchFamily="18" charset="0"/>
              </a:rPr>
              <a:t>• </a:t>
            </a:r>
            <a:r>
              <a:rPr lang="fr-FR" sz="2800" dirty="0">
                <a:solidFill>
                  <a:srgbClr val="C00000"/>
                </a:solidFill>
                <a:latin typeface="Book Antiqua" pitchFamily="18" charset="0"/>
              </a:rPr>
              <a:t>La lithosphère </a:t>
            </a:r>
            <a:r>
              <a:rPr lang="fr-FR" sz="2800" dirty="0">
                <a:latin typeface="Book Antiqua" pitchFamily="18" charset="0"/>
              </a:rPr>
              <a:t>est un ensemble </a:t>
            </a:r>
            <a:r>
              <a:rPr lang="fr-FR" sz="2800" dirty="0" smtClean="0">
                <a:latin typeface="Book Antiqua" pitchFamily="18" charset="0"/>
              </a:rPr>
              <a:t>de roches </a:t>
            </a:r>
            <a:r>
              <a:rPr lang="fr-FR" sz="2800" dirty="0">
                <a:latin typeface="Book Antiqua" pitchFamily="18" charset="0"/>
              </a:rPr>
              <a:t>superficielles de la croûte </a:t>
            </a:r>
            <a:r>
              <a:rPr lang="fr-FR" sz="2800" dirty="0" smtClean="0">
                <a:latin typeface="Book Antiqua" pitchFamily="18" charset="0"/>
              </a:rPr>
              <a:t>et d’une </a:t>
            </a:r>
            <a:r>
              <a:rPr lang="fr-FR" sz="2800" dirty="0">
                <a:latin typeface="Book Antiqua" pitchFamily="18" charset="0"/>
              </a:rPr>
              <a:t>partie du manteau </a:t>
            </a:r>
            <a:r>
              <a:rPr lang="fr-FR" sz="2800" dirty="0" smtClean="0">
                <a:latin typeface="Book Antiqua" pitchFamily="18" charset="0"/>
              </a:rPr>
              <a:t>terrestre, c’est </a:t>
            </a:r>
            <a:r>
              <a:rPr lang="fr-FR" sz="2800" dirty="0">
                <a:latin typeface="Book Antiqua" pitchFamily="18" charset="0"/>
              </a:rPr>
              <a:t>la partie externe de la Terre, </a:t>
            </a:r>
            <a:r>
              <a:rPr lang="fr-FR" sz="2800" dirty="0" smtClean="0">
                <a:latin typeface="Book Antiqua" pitchFamily="18" charset="0"/>
              </a:rPr>
              <a:t>elle est </a:t>
            </a:r>
            <a:r>
              <a:rPr lang="fr-FR" sz="2800" dirty="0">
                <a:latin typeface="Book Antiqua" pitchFamily="18" charset="0"/>
              </a:rPr>
              <a:t>rigide et découpée en plaques </a:t>
            </a:r>
            <a:r>
              <a:rPr lang="fr-FR" sz="2800" dirty="0" smtClean="0">
                <a:latin typeface="Book Antiqua" pitchFamily="18" charset="0"/>
              </a:rPr>
              <a:t>tectoniques en </a:t>
            </a:r>
            <a:r>
              <a:rPr lang="fr-FR" sz="2800" dirty="0">
                <a:latin typeface="Book Antiqua" pitchFamily="18" charset="0"/>
              </a:rPr>
              <a:t>déplacement les unes </a:t>
            </a:r>
            <a:r>
              <a:rPr lang="fr-FR" sz="2800" dirty="0" smtClean="0">
                <a:latin typeface="Book Antiqua" pitchFamily="18" charset="0"/>
              </a:rPr>
              <a:t>par rapport </a:t>
            </a:r>
            <a:r>
              <a:rPr lang="fr-FR" sz="2800" dirty="0">
                <a:latin typeface="Book Antiqua" pitchFamily="18" charset="0"/>
              </a:rPr>
              <a:t>aux autres.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115616" y="404664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endParaRPr lang="fr-FR" sz="4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96185"/>
            <a:ext cx="878497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  <a:latin typeface="Book Antiqua" pitchFamily="18" charset="0"/>
              </a:rPr>
              <a:t>L’atmosphère</a:t>
            </a:r>
          </a:p>
          <a:p>
            <a:r>
              <a:rPr lang="fr-FR" sz="2800" dirty="0" smtClean="0">
                <a:latin typeface="Book Antiqua" pitchFamily="18" charset="0"/>
              </a:rPr>
              <a:t> L’enveloppe gazeuse qui entoure la terre constitue</a:t>
            </a:r>
          </a:p>
          <a:p>
            <a:r>
              <a:rPr lang="fr-FR" sz="2800" dirty="0" smtClean="0">
                <a:latin typeface="Book Antiqua" pitchFamily="18" charset="0"/>
              </a:rPr>
              <a:t>l’atmosphère. Sa composition relativement constante consiste principalement en un mélange d’air sec et de vapeur d’eau. Le reste de cette enveloppe comprend de l’eau condensée ou de fins cristaux de glace,</a:t>
            </a:r>
            <a:r>
              <a:rPr lang="fr-FR" sz="2800" dirty="0" smtClean="0"/>
              <a:t> </a:t>
            </a:r>
            <a:r>
              <a:rPr lang="fr-FR" sz="2800" dirty="0" smtClean="0">
                <a:latin typeface="Book Antiqua" pitchFamily="18" charset="0"/>
              </a:rPr>
              <a:t>et des aérosols.</a:t>
            </a:r>
            <a:endParaRPr lang="fr-FR" sz="2800" dirty="0">
              <a:latin typeface="Book Antiqua" pitchFamily="18" charset="0"/>
            </a:endParaRPr>
          </a:p>
        </p:txBody>
      </p:sp>
      <p:pic>
        <p:nvPicPr>
          <p:cNvPr id="5" name="Picture 2" descr="C:\Users\windows 7\Desktop\ecotoxicologie\unnam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9144000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71600" y="620688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Book Antiqua" pitchFamily="18" charset="0"/>
              </a:rPr>
              <a:t>Principaux Constituants de l’atmosphère :  </a:t>
            </a:r>
            <a:endParaRPr lang="fr-FR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395536" y="1268760"/>
          <a:ext cx="8352928" cy="49685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232"/>
                <a:gridCol w="2088232"/>
                <a:gridCol w="1348921"/>
                <a:gridCol w="2827543"/>
              </a:tblGrid>
              <a:tr h="552061">
                <a:tc rowSpan="4">
                  <a:txBody>
                    <a:bodyPr/>
                    <a:lstStyle/>
                    <a:p>
                      <a:r>
                        <a:rPr lang="fr-FR" sz="2200" b="1" dirty="0" smtClean="0">
                          <a:latin typeface="Book Antiqua" pitchFamily="18" charset="0"/>
                        </a:rPr>
                        <a:t>Gaz permanant </a:t>
                      </a:r>
                      <a:endParaRPr lang="fr-FR" sz="2200" b="1" dirty="0">
                        <a:latin typeface="Book Antiqua" pitchFamily="18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fr-FR" sz="2200" b="1" dirty="0" smtClean="0">
                          <a:latin typeface="Book Antiqua" pitchFamily="18" charset="0"/>
                        </a:rPr>
                        <a:t>Gaz principaux </a:t>
                      </a:r>
                      <a:endParaRPr lang="fr-FR" sz="2200" b="1" dirty="0">
                        <a:latin typeface="Book Antiqua" pitchFamily="18" charset="0"/>
                      </a:endParaRPr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r>
                        <a:rPr lang="fr-FR" sz="2200" dirty="0" smtClean="0">
                          <a:latin typeface="Book Antiqua" pitchFamily="18" charset="0"/>
                        </a:rPr>
                        <a:t>Air sec</a:t>
                      </a:r>
                      <a:endParaRPr lang="fr-FR" sz="2200" dirty="0">
                        <a:latin typeface="Book Antiqu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rgbClr val="00B050"/>
                          </a:solidFill>
                          <a:latin typeface="Book Antiqua" pitchFamily="18" charset="0"/>
                        </a:rPr>
                        <a:t>Azote</a:t>
                      </a:r>
                      <a:r>
                        <a:rPr lang="fr-FR" sz="2200" dirty="0" smtClean="0">
                          <a:latin typeface="Book Antiqua" pitchFamily="18" charset="0"/>
                        </a:rPr>
                        <a:t>       </a:t>
                      </a:r>
                      <a:r>
                        <a:rPr lang="fr-FR" sz="2200" dirty="0" smtClean="0">
                          <a:solidFill>
                            <a:srgbClr val="FF0000"/>
                          </a:solidFill>
                          <a:latin typeface="Book Antiqua" pitchFamily="18" charset="0"/>
                        </a:rPr>
                        <a:t>78,09</a:t>
                      </a:r>
                      <a:endParaRPr lang="fr-FR" sz="2200" dirty="0">
                        <a:solidFill>
                          <a:srgbClr val="FF0000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5206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Oxygène</a:t>
                      </a:r>
                      <a:r>
                        <a:rPr lang="fr-FR" sz="2200" dirty="0" smtClean="0">
                          <a:latin typeface="Book Antiqua" pitchFamily="18" charset="0"/>
                        </a:rPr>
                        <a:t>    </a:t>
                      </a:r>
                      <a:r>
                        <a:rPr lang="fr-FR" sz="2200" dirty="0" smtClean="0">
                          <a:solidFill>
                            <a:srgbClr val="FF0000"/>
                          </a:solidFill>
                          <a:latin typeface="Book Antiqua" pitchFamily="18" charset="0"/>
                        </a:rPr>
                        <a:t>20,95</a:t>
                      </a:r>
                      <a:endParaRPr lang="fr-FR" sz="2200" dirty="0">
                        <a:solidFill>
                          <a:srgbClr val="FF0000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5206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rgbClr val="FF0000"/>
                          </a:solidFill>
                          <a:latin typeface="Book Antiqua" pitchFamily="18" charset="0"/>
                        </a:rPr>
                        <a:t>Argon</a:t>
                      </a:r>
                      <a:r>
                        <a:rPr lang="fr-FR" sz="2200" dirty="0" smtClean="0">
                          <a:latin typeface="Book Antiqua" pitchFamily="18" charset="0"/>
                        </a:rPr>
                        <a:t>     </a:t>
                      </a:r>
                      <a:r>
                        <a:rPr lang="fr-FR" sz="2200" dirty="0" smtClean="0">
                          <a:solidFill>
                            <a:srgbClr val="FF0000"/>
                          </a:solidFill>
                          <a:latin typeface="Book Antiqua" pitchFamily="18" charset="0"/>
                        </a:rPr>
                        <a:t>0,93</a:t>
                      </a:r>
                      <a:endParaRPr lang="fr-FR" sz="2200" dirty="0">
                        <a:solidFill>
                          <a:srgbClr val="FF0000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5206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Co</a:t>
                      </a:r>
                      <a:r>
                        <a:rPr lang="fr-FR" sz="1400" dirty="0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2  </a:t>
                      </a:r>
                      <a:r>
                        <a:rPr lang="fr-FR" sz="1400" dirty="0" smtClean="0">
                          <a:latin typeface="Book Antiqua" pitchFamily="18" charset="0"/>
                        </a:rPr>
                        <a:t>    </a:t>
                      </a:r>
                      <a:r>
                        <a:rPr lang="fr-FR" sz="2000" dirty="0" smtClean="0">
                          <a:solidFill>
                            <a:srgbClr val="FF0000"/>
                          </a:solidFill>
                          <a:latin typeface="Book Antiqua" pitchFamily="18" charset="0"/>
                        </a:rPr>
                        <a:t> 0,041</a:t>
                      </a:r>
                      <a:endParaRPr lang="fr-FR" sz="2000" dirty="0">
                        <a:solidFill>
                          <a:srgbClr val="FF0000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52061">
                <a:tc rowSpan="4">
                  <a:txBody>
                    <a:bodyPr/>
                    <a:lstStyle/>
                    <a:p>
                      <a:r>
                        <a:rPr lang="fr-FR" sz="2200" b="1" dirty="0" smtClean="0">
                          <a:latin typeface="Book Antiqua" pitchFamily="18" charset="0"/>
                        </a:rPr>
                        <a:t>Gaz Variable</a:t>
                      </a:r>
                      <a:endParaRPr lang="fr-FR" sz="2200" b="1" dirty="0">
                        <a:latin typeface="Book Antiqu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fr-FR" sz="2200" b="1" dirty="0" smtClean="0">
                          <a:latin typeface="Book Antiqua" pitchFamily="18" charset="0"/>
                        </a:rPr>
                        <a:t>Gaz traces </a:t>
                      </a:r>
                      <a:endParaRPr lang="fr-FR" sz="2200" b="1" dirty="0">
                        <a:latin typeface="Book Antiqu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rgbClr val="FF0000"/>
                          </a:solidFill>
                          <a:latin typeface="Book Antiqua" pitchFamily="18" charset="0"/>
                        </a:rPr>
                        <a:t>Néon</a:t>
                      </a:r>
                      <a:r>
                        <a:rPr lang="fr-FR" sz="2200" dirty="0" smtClean="0">
                          <a:latin typeface="Book Antiqua" pitchFamily="18" charset="0"/>
                        </a:rPr>
                        <a:t> ,  </a:t>
                      </a:r>
                      <a:r>
                        <a:rPr lang="fr-FR" sz="2200" dirty="0" smtClean="0">
                          <a:solidFill>
                            <a:srgbClr val="00B050"/>
                          </a:solidFill>
                          <a:latin typeface="Book Antiqua" pitchFamily="18" charset="0"/>
                        </a:rPr>
                        <a:t>Hydrogène</a:t>
                      </a:r>
                      <a:r>
                        <a:rPr lang="fr-FR" sz="2200" dirty="0" smtClean="0">
                          <a:latin typeface="Book Antiqua" pitchFamily="18" charset="0"/>
                        </a:rPr>
                        <a:t> </a:t>
                      </a:r>
                      <a:endParaRPr lang="fr-FR" sz="22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5206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Hélium, </a:t>
                      </a:r>
                      <a:r>
                        <a:rPr lang="fr-FR" sz="2200" dirty="0" smtClean="0">
                          <a:solidFill>
                            <a:srgbClr val="00B050"/>
                          </a:solidFill>
                          <a:latin typeface="Book Antiqua" pitchFamily="18" charset="0"/>
                        </a:rPr>
                        <a:t>Xénon</a:t>
                      </a:r>
                      <a:endParaRPr lang="fr-FR" sz="2200" dirty="0">
                        <a:solidFill>
                          <a:srgbClr val="00B050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5206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rgbClr val="FF0000"/>
                          </a:solidFill>
                          <a:latin typeface="Book Antiqua" pitchFamily="18" charset="0"/>
                        </a:rPr>
                        <a:t>Méthane</a:t>
                      </a:r>
                      <a:r>
                        <a:rPr lang="fr-FR" sz="2200" dirty="0" smtClean="0">
                          <a:latin typeface="Book Antiqua" pitchFamily="18" charset="0"/>
                        </a:rPr>
                        <a:t>, Ozone</a:t>
                      </a:r>
                      <a:endParaRPr lang="fr-FR" sz="22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55206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200" dirty="0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Krypton</a:t>
                      </a:r>
                      <a:r>
                        <a:rPr lang="fr-FR" sz="2200" dirty="0" smtClean="0">
                          <a:latin typeface="Book Antiqua" pitchFamily="18" charset="0"/>
                        </a:rPr>
                        <a:t>, </a:t>
                      </a:r>
                      <a:r>
                        <a:rPr lang="fr-FR" sz="2200" dirty="0" smtClean="0">
                          <a:solidFill>
                            <a:srgbClr val="00B050"/>
                          </a:solidFill>
                          <a:latin typeface="Book Antiqua" pitchFamily="18" charset="0"/>
                        </a:rPr>
                        <a:t>Radon</a:t>
                      </a:r>
                      <a:r>
                        <a:rPr lang="fr-FR" sz="2200" dirty="0" smtClean="0">
                          <a:latin typeface="Book Antiqua" pitchFamily="18" charset="0"/>
                        </a:rPr>
                        <a:t> </a:t>
                      </a:r>
                      <a:endParaRPr lang="fr-FR" sz="2200" dirty="0">
                        <a:latin typeface="Book Antiqu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061">
                <a:tc gridSpan="4">
                  <a:txBody>
                    <a:bodyPr/>
                    <a:lstStyle/>
                    <a:p>
                      <a:pPr algn="ctr"/>
                      <a:r>
                        <a:rPr lang="fr-FR" sz="2200" dirty="0" smtClean="0">
                          <a:latin typeface="Book Antiqua" pitchFamily="18" charset="0"/>
                        </a:rPr>
                        <a:t>Vapeur d’eau H</a:t>
                      </a:r>
                      <a:r>
                        <a:rPr lang="fr-FR" sz="1600" dirty="0" smtClean="0">
                          <a:latin typeface="Book Antiqua" pitchFamily="18" charset="0"/>
                        </a:rPr>
                        <a:t>2</a:t>
                      </a:r>
                      <a:r>
                        <a:rPr lang="fr-FR" sz="2200" dirty="0" smtClean="0">
                          <a:latin typeface="Book Antiqua" pitchFamily="18" charset="0"/>
                        </a:rPr>
                        <a:t>O</a:t>
                      </a:r>
                      <a:endParaRPr lang="fr-FR" sz="2200" dirty="0">
                        <a:latin typeface="Book Antiqu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C:\Users\windows 7\Desktop\ecotoxicologie\220px-Atmosphere_gas_proportions.sv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AutoShape 4" descr="C:\Users\windows 7\Desktop\ecotoxicologie\220px-Atmosphere_gas_proportions.sv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AutoShape 6" descr="C:\Users\windows 7\Desktop\ecotoxicologie\220px-Atmosphere_gas_proportions.sv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6" name="AutoShape 8" descr="C:\Users\windows 7\Desktop\ecotoxicologie\220px-Atmosphere_gas_proportions.sv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8" name="AutoShape 10" descr="C:\Users\windows 7\Desktop\ecotoxicologie\220px-Atmosphere_gas_proportions.sv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9" name="Picture 11" descr="C:\Users\windows 7\Desktop\ecotoxicologie\s1347i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2332"/>
            <a:ext cx="9144000" cy="52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windows 7\Desktop\ecotoxicologie\téléchar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5" y="548680"/>
            <a:ext cx="7560840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2534</TotalTime>
  <Words>353</Words>
  <Application>Microsoft Office PowerPoint</Application>
  <PresentationFormat>Affichage à l'écran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Protection de l’environnement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Protection de l’environnement</dc:title>
  <dc:creator>windows 7</dc:creator>
  <cp:lastModifiedBy>windows 7</cp:lastModifiedBy>
  <cp:revision>61</cp:revision>
  <dcterms:created xsi:type="dcterms:W3CDTF">2021-02-19T17:15:28Z</dcterms:created>
  <dcterms:modified xsi:type="dcterms:W3CDTF">2021-03-07T18:59:48Z</dcterms:modified>
</cp:coreProperties>
</file>