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8" r:id="rId10"/>
    <p:sldId id="263" r:id="rId11"/>
    <p:sldId id="269" r:id="rId12"/>
    <p:sldId id="264" r:id="rId13"/>
    <p:sldId id="270" r:id="rId14"/>
    <p:sldId id="265" r:id="rId15"/>
    <p:sldId id="26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FB67B-86F8-461E-9E01-3BC749A54A7C}" type="datetimeFigureOut">
              <a:rPr lang="fr-FR" smtClean="0"/>
              <a:pPr/>
              <a:t>22/03/2021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5A97-550C-49B8-9542-6DAB790B49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Administrateur\Bureau\Les%20boues%20activ&#233;es_fichiers\boueactiv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univ-lehavre.fr/cybernat/images/lagrill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Protection de l’environnement3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5"/>
          <p:cNvSpPr txBox="1">
            <a:spLocks/>
          </p:cNvSpPr>
          <p:nvPr/>
        </p:nvSpPr>
        <p:spPr>
          <a:xfrm>
            <a:off x="714375" y="142875"/>
            <a:ext cx="7772400" cy="785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Décanteurs lamellaires</a:t>
            </a:r>
          </a:p>
        </p:txBody>
      </p:sp>
      <p:pic>
        <p:nvPicPr>
          <p:cNvPr id="3" name="Espace réservé du contenu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4643438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1628800"/>
            <a:ext cx="44291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42938" y="5629300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2400" b="1" dirty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décanteur lamellaire </a:t>
            </a:r>
            <a:endParaRPr lang="fr-FR" sz="3600" b="1" dirty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929188" y="5629300"/>
            <a:ext cx="3736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fr-FR" sz="2400" b="1" dirty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décanteur à contre courant</a:t>
            </a:r>
            <a:endParaRPr lang="fr-FR" sz="3600" b="1" dirty="0">
              <a:solidFill>
                <a:srgbClr val="FFC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722893"/>
            <a:ext cx="88924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733425" algn="l"/>
              </a:tabLst>
            </a:pPr>
            <a:r>
              <a:rPr kumimoji="0" lang="fr-F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Décanteurs lamellaires :</a:t>
            </a:r>
            <a:endParaRPr kumimoji="0" lang="fr-FR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  <a:tab pos="733425" algn="l"/>
              </a:tabLst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Il s’agit d’un ouvrage de décantation dans lequel des lamelles parallèles inclinées permettent de multiplier la surface de décantation utile tout en réduisant la surface au sol par rapport à un bassin de décantation classique à flux horizontal. Les décanteurs utilisant des plaques ou des tubes réalisent également une décantation considérable plus rapide que la décantation classique.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92100"/>
            <a:ext cx="8229600" cy="1384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traitement secondaire :</a:t>
            </a: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536" y="1556792"/>
            <a:ext cx="8229600" cy="13843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2-1 Les boues activées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4" descr="bassa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585" y="2996952"/>
            <a:ext cx="3671887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larif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222" y="3068960"/>
            <a:ext cx="3276600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856357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Les boues activées :</a:t>
            </a:r>
            <a:endParaRPr kumimoji="0" lang="fr-FR" sz="3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Il s’agit d’un réacteur qui contient les eaux à traiter, dans lequel est injectée une boue chargée de bactéries. Les bactéries consomment la matière organique et contribuent à l’élimination de l’azote et du phosphate. A la sortie du réacteur, l’effluent passe dans un clarificateur. La boue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décantée est séparée en deux flux : l’un rejoint le réacteur (ensemencement) et l’autre est évacué vers la filière des boues. L’action des bactéries dans le réacteur nécessite de l’oxygène.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92100"/>
            <a:ext cx="8229600" cy="13843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Principe des boues activées</a:t>
            </a:r>
            <a:b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 clarification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19" descr="C:\Documents and Settings\Administrateur\Bureau\Les boues activées_fichiers\boueactiv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115616" y="2132856"/>
            <a:ext cx="7056783" cy="3474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9632" y="18864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3- Traitement complémentaire ou tertiaire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475656" y="76470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les traitements chimiques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ous-titre 4"/>
          <p:cNvSpPr txBox="1">
            <a:spLocks/>
          </p:cNvSpPr>
          <p:nvPr/>
        </p:nvSpPr>
        <p:spPr>
          <a:xfrm>
            <a:off x="323528" y="1484784"/>
            <a:ext cx="8572500" cy="5143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chlore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est un oxydant puissant qui réagit à la fois avec des molécules réduites et organiques, et avec les micro-organismes. Les traitements de purification et de clarification en amont ont une très grande importance pour permettre une bonne efficacité du traitement, et éviter d’avoir à utiliser trop de chlore.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L’ozone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fr-FR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est un procédé de désinfection permet l’élimination des bactéries, des virus et des protozoaires. C’est le seul procédé vraiment efficace contre les virus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1124744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Book Antiqua" pitchFamily="18" charset="0"/>
              </a:rPr>
              <a:t>Définition de la pollution :</a:t>
            </a:r>
          </a:p>
          <a:p>
            <a:endParaRPr lang="fr-FR" sz="3600" dirty="0" smtClean="0">
              <a:latin typeface="Book Antiqua" pitchFamily="18" charset="0"/>
            </a:endParaRPr>
          </a:p>
          <a:p>
            <a:pPr algn="just"/>
            <a:r>
              <a:rPr lang="fr-FR" sz="3600" dirty="0" smtClean="0">
                <a:latin typeface="Book Antiqua" pitchFamily="18" charset="0"/>
              </a:rPr>
              <a:t>L’introduction des substances (chimique , physique , solide….) par l’homme  volontairement ou non volontairement , directement , non directement qui ont des conséquences nuisible sur le milieu ( sol, eau, l’air) et des effets néfaste sur la sante humaine.   </a:t>
            </a:r>
            <a:endParaRPr lang="fr-FR" sz="3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260648"/>
            <a:ext cx="85324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Book Antiqua" pitchFamily="18" charset="0"/>
              </a:rPr>
              <a:t>Différents type de pollution:</a:t>
            </a:r>
          </a:p>
          <a:p>
            <a:r>
              <a:rPr lang="fr-FR" sz="3600" dirty="0">
                <a:latin typeface="Book Antiqua" pitchFamily="18" charset="0"/>
              </a:rPr>
              <a:t> </a:t>
            </a:r>
            <a:r>
              <a:rPr lang="fr-FR" sz="3600" dirty="0" smtClean="0">
                <a:latin typeface="Book Antiqua" pitchFamily="18" charset="0"/>
              </a:rPr>
              <a:t> </a:t>
            </a:r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physique   </a:t>
            </a:r>
            <a:r>
              <a:rPr lang="fr-FR" sz="3600" u="sng" dirty="0" err="1" smtClean="0">
                <a:latin typeface="Book Antiqua" pitchFamily="18" charset="0"/>
              </a:rPr>
              <a:t>exp</a:t>
            </a:r>
            <a:r>
              <a:rPr lang="fr-FR" sz="3600" dirty="0" smtClean="0">
                <a:latin typeface="Book Antiqua" pitchFamily="18" charset="0"/>
              </a:rPr>
              <a:t>  :    pollution thermique, pollution radioactive, ……….</a:t>
            </a: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chimique    </a:t>
            </a:r>
            <a:r>
              <a:rPr lang="fr-FR" sz="3600" u="sng" dirty="0" err="1" smtClean="0">
                <a:latin typeface="Book Antiqua" pitchFamily="18" charset="0"/>
              </a:rPr>
              <a:t>exp</a:t>
            </a:r>
            <a:r>
              <a:rPr lang="fr-FR" sz="3600" dirty="0" smtClean="0">
                <a:latin typeface="Book Antiqua" pitchFamily="18" charset="0"/>
              </a:rPr>
              <a:t>  :    pollution par les hydrocarbures, métaux lourds,  pesticides,   détergents………….</a:t>
            </a:r>
          </a:p>
          <a:p>
            <a:endParaRPr lang="fr-FR" sz="3600" dirty="0">
              <a:latin typeface="Book Antiqua" pitchFamily="18" charset="0"/>
            </a:endParaRP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biologique   </a:t>
            </a:r>
            <a:r>
              <a:rPr lang="fr-FR" sz="3600" u="sng" dirty="0" err="1" smtClean="0">
                <a:latin typeface="Book Antiqua" pitchFamily="18" charset="0"/>
              </a:rPr>
              <a:t>exp</a:t>
            </a:r>
            <a:r>
              <a:rPr lang="fr-FR" sz="3600" dirty="0" smtClean="0">
                <a:latin typeface="Book Antiqua" pitchFamily="18" charset="0"/>
              </a:rPr>
              <a:t> :     par les microorganismes, bactérie, virus, ……..</a:t>
            </a:r>
          </a:p>
          <a:p>
            <a:r>
              <a:rPr lang="fr-FR" sz="3600" dirty="0" smtClean="0">
                <a:latin typeface="Book Antiqua" pitchFamily="18" charset="0"/>
              </a:rPr>
              <a:t>Pollution naturelle     </a:t>
            </a:r>
            <a:r>
              <a:rPr lang="fr-FR" sz="3600" u="sng" dirty="0" err="1" smtClean="0">
                <a:latin typeface="Book Antiqua" pitchFamily="18" charset="0"/>
              </a:rPr>
              <a:t>exp</a:t>
            </a:r>
            <a:r>
              <a:rPr lang="fr-FR" sz="3600" dirty="0" smtClean="0">
                <a:latin typeface="Book Antiqua" pitchFamily="18" charset="0"/>
              </a:rPr>
              <a:t> :   irruption volcanique……..  </a:t>
            </a:r>
            <a:endParaRPr lang="fr-FR" sz="3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332656"/>
            <a:ext cx="87129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Book Antiqua" pitchFamily="18" charset="0"/>
              </a:rPr>
              <a:t>Différents forme de pollution :</a:t>
            </a:r>
          </a:p>
          <a:p>
            <a:endParaRPr lang="fr-FR" sz="3600" dirty="0">
              <a:latin typeface="Book Antiqua" pitchFamily="18" charset="0"/>
            </a:endParaRP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localisée:   </a:t>
            </a:r>
            <a:r>
              <a:rPr lang="fr-FR" sz="3600" dirty="0" smtClean="0">
                <a:latin typeface="Book Antiqua" pitchFamily="18" charset="0"/>
              </a:rPr>
              <a:t>présence ponctuelle dans le milieu.</a:t>
            </a: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diffusée : </a:t>
            </a:r>
            <a:r>
              <a:rPr lang="fr-FR" sz="3600" dirty="0" smtClean="0">
                <a:latin typeface="Book Antiqua" pitchFamily="18" charset="0"/>
              </a:rPr>
              <a:t>sur une grande surface / faible concentration.</a:t>
            </a: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accidentelle : </a:t>
            </a:r>
            <a:r>
              <a:rPr lang="fr-FR" sz="3600" dirty="0" smtClean="0">
                <a:latin typeface="Book Antiqua" pitchFamily="18" charset="0"/>
              </a:rPr>
              <a:t>déversement momentanée.</a:t>
            </a: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chronique : </a:t>
            </a:r>
            <a:r>
              <a:rPr lang="fr-FR" sz="3600" dirty="0" smtClean="0">
                <a:latin typeface="Book Antiqua" pitchFamily="18" charset="0"/>
              </a:rPr>
              <a:t>survenant sur la durée.</a:t>
            </a:r>
          </a:p>
          <a:p>
            <a:r>
              <a:rPr lang="fr-FR" sz="3600" b="1" dirty="0" smtClean="0">
                <a:solidFill>
                  <a:srgbClr val="002060"/>
                </a:solidFill>
                <a:latin typeface="Book Antiqua" pitchFamily="18" charset="0"/>
              </a:rPr>
              <a:t>Pollution du milieu : </a:t>
            </a:r>
            <a:r>
              <a:rPr lang="fr-FR" sz="3600" dirty="0" smtClean="0">
                <a:latin typeface="Book Antiqua" pitchFamily="18" charset="0"/>
              </a:rPr>
              <a:t>sol, eau, l’air.</a:t>
            </a:r>
            <a:endParaRPr lang="fr-FR" sz="36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188639"/>
            <a:ext cx="8496000" cy="66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  <a:latin typeface="Book Antiqua" pitchFamily="18" charset="0"/>
              </a:rPr>
              <a:t>Moyens  de lutte contre la pollution :  </a:t>
            </a:r>
          </a:p>
          <a:p>
            <a:r>
              <a:rPr lang="fr-FR" sz="2400" dirty="0" smtClean="0">
                <a:latin typeface="Book Antiqua" pitchFamily="18" charset="0"/>
              </a:rPr>
              <a:t>par mis les solutions proposée  </a:t>
            </a:r>
            <a:r>
              <a:rPr lang="fr-FR" sz="2400" dirty="0" err="1" smtClean="0">
                <a:latin typeface="Book Antiqua" pitchFamily="18" charset="0"/>
              </a:rPr>
              <a:t>exp</a:t>
            </a:r>
            <a:r>
              <a:rPr lang="fr-FR" sz="2400" dirty="0" smtClean="0">
                <a:latin typeface="Book Antiqua" pitchFamily="18" charset="0"/>
              </a:rPr>
              <a:t> :</a:t>
            </a:r>
          </a:p>
          <a:p>
            <a:endParaRPr lang="fr-FR" sz="2400" dirty="0" smtClean="0">
              <a:latin typeface="Book Antiqua" pitchFamily="18" charset="0"/>
            </a:endParaRPr>
          </a:p>
          <a:p>
            <a:r>
              <a:rPr lang="fr-FR" sz="2400" b="1" dirty="0" smtClean="0">
                <a:solidFill>
                  <a:schemeClr val="accent6"/>
                </a:solidFill>
                <a:latin typeface="Book Antiqua" pitchFamily="18" charset="0"/>
              </a:rPr>
              <a:t>Les Stations d’épurations :</a:t>
            </a:r>
          </a:p>
          <a:p>
            <a:r>
              <a:rPr lang="fr-FR" sz="2400" b="1" dirty="0" smtClean="0">
                <a:latin typeface="Book Antiqua" pitchFamily="18" charset="0"/>
              </a:rPr>
              <a:t>Une </a:t>
            </a:r>
            <a:r>
              <a:rPr lang="fr-FR" sz="2400" b="1" dirty="0">
                <a:latin typeface="Book Antiqua" pitchFamily="18" charset="0"/>
              </a:rPr>
              <a:t>station d’épuration contient un ou plusieurs dispositifs destinés à extraire les différents polluants contenus dans les eaux usées qu’elle reçoit, afin que les rejets ne détériorent pas le milieu naturel récepteur</a:t>
            </a:r>
            <a:r>
              <a:rPr lang="fr-FR" sz="2400" b="1" dirty="0" smtClean="0">
                <a:latin typeface="Book Antiqua" pitchFamily="18" charset="0"/>
              </a:rPr>
              <a:t>.</a:t>
            </a:r>
          </a:p>
          <a:p>
            <a:endParaRPr lang="fr-FR" sz="2400" b="1" dirty="0">
              <a:solidFill>
                <a:schemeClr val="accent6"/>
              </a:solidFill>
              <a:latin typeface="Book Antiqua" pitchFamily="18" charset="0"/>
            </a:endParaRPr>
          </a:p>
          <a:p>
            <a:r>
              <a:rPr lang="fr-FR" sz="2400" b="1" dirty="0">
                <a:solidFill>
                  <a:schemeClr val="accent6"/>
                </a:solidFill>
                <a:latin typeface="Book Antiqua" pitchFamily="18" charset="0"/>
              </a:rPr>
              <a:t>Les différents systèmes d’épuration des eaux usées </a:t>
            </a:r>
            <a:r>
              <a:rPr lang="fr-FR" sz="2400" b="1" dirty="0" smtClean="0">
                <a:solidFill>
                  <a:schemeClr val="accent6"/>
                </a:solidFill>
                <a:latin typeface="Book Antiqua" pitchFamily="18" charset="0"/>
              </a:rPr>
              <a:t>:</a:t>
            </a:r>
          </a:p>
          <a:p>
            <a:endParaRPr lang="fr-FR" sz="2400" b="1" dirty="0" smtClean="0">
              <a:solidFill>
                <a:schemeClr val="accent6"/>
              </a:solidFill>
              <a:latin typeface="Book Antiqua" pitchFamily="18" charset="0"/>
            </a:endParaRPr>
          </a:p>
          <a:p>
            <a:r>
              <a:rPr lang="fr-FR" sz="2400" b="1" dirty="0">
                <a:latin typeface="Book Antiqua" pitchFamily="18" charset="0"/>
              </a:rPr>
              <a:t>1-Prétraitement </a:t>
            </a:r>
            <a:r>
              <a:rPr lang="fr-FR" sz="2400" b="1" dirty="0" smtClean="0">
                <a:latin typeface="Book Antiqua" pitchFamily="18" charset="0"/>
              </a:rPr>
              <a:t>:</a:t>
            </a:r>
          </a:p>
          <a:p>
            <a:r>
              <a:rPr lang="fr-FR" sz="2400" b="1" dirty="0" smtClean="0">
                <a:latin typeface="Book Antiqua" pitchFamily="18" charset="0"/>
              </a:rPr>
              <a:t>               </a:t>
            </a:r>
            <a:endParaRPr lang="fr-FR" sz="2400" dirty="0">
              <a:latin typeface="Book Antiqua" pitchFamily="18" charset="0"/>
            </a:endParaRPr>
          </a:p>
          <a:p>
            <a:r>
              <a:rPr lang="fr-FR" sz="2400" b="1" dirty="0" smtClean="0">
                <a:latin typeface="Book Antiqua" pitchFamily="18" charset="0"/>
              </a:rPr>
              <a:t>A-Dégrillage</a:t>
            </a:r>
            <a:r>
              <a:rPr lang="fr-FR" sz="2400" b="1" dirty="0">
                <a:latin typeface="Book Antiqua" pitchFamily="18" charset="0"/>
              </a:rPr>
              <a:t> </a:t>
            </a:r>
            <a:endParaRPr lang="fr-FR" sz="2400" dirty="0">
              <a:latin typeface="Book Antiqua" pitchFamily="18" charset="0"/>
            </a:endParaRPr>
          </a:p>
          <a:p>
            <a:r>
              <a:rPr lang="fr-FR" sz="2400" b="1" dirty="0" smtClean="0">
                <a:latin typeface="Book Antiqua" pitchFamily="18" charset="0"/>
              </a:rPr>
              <a:t>B-Dessablage</a:t>
            </a:r>
            <a:endParaRPr lang="fr-FR" sz="2400" dirty="0">
              <a:latin typeface="Book Antiqua" pitchFamily="18" charset="0"/>
            </a:endParaRPr>
          </a:p>
          <a:p>
            <a:r>
              <a:rPr lang="fr-FR" sz="2400" b="1" dirty="0" smtClean="0">
                <a:latin typeface="Book Antiqua" pitchFamily="18" charset="0"/>
              </a:rPr>
              <a:t>C-Déshuilage</a:t>
            </a:r>
          </a:p>
          <a:p>
            <a:endParaRPr lang="fr-FR" sz="2400" b="1" dirty="0" smtClean="0">
              <a:latin typeface="Book Antiqua" pitchFamily="18" charset="0"/>
            </a:endParaRPr>
          </a:p>
          <a:p>
            <a:endParaRPr lang="fr-FR" sz="2400" b="1" dirty="0">
              <a:latin typeface="Book Antiqua" pitchFamily="18" charset="0"/>
            </a:endParaRPr>
          </a:p>
          <a:p>
            <a:endParaRPr lang="fr-FR" dirty="0"/>
          </a:p>
          <a:p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89248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Dégrillage 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L’objet du dégrillage est de débarrasser l’effluent des matières volumineuses.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Il doit toujours s’effectuer avant une opération de relevage.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fr-FR" sz="2000" b="1" u="sng" dirty="0" smtClean="0">
                <a:latin typeface="Book Antiqua" pitchFamily="18" charset="0"/>
              </a:rPr>
              <a:t>Dessablage : </a:t>
            </a:r>
          </a:p>
          <a:p>
            <a:r>
              <a:rPr lang="fr-FR" sz="2000" dirty="0" smtClean="0">
                <a:latin typeface="Book Antiqua" pitchFamily="18" charset="0"/>
              </a:rPr>
              <a:t>C’est une technique qui consiste à faire circuler l’eau dans une </a:t>
            </a:r>
            <a:r>
              <a:rPr lang="fr-FR" sz="2000" dirty="0" smtClean="0">
                <a:latin typeface="Book Antiqua" pitchFamily="18" charset="0"/>
              </a:rPr>
              <a:t>chambre </a:t>
            </a:r>
            <a:r>
              <a:rPr lang="fr-FR" sz="2000" dirty="0" smtClean="0">
                <a:latin typeface="Book Antiqua" pitchFamily="18" charset="0"/>
              </a:rPr>
              <a:t>de tranquillisation afin  de permettre aux  </a:t>
            </a:r>
            <a:r>
              <a:rPr lang="fr-FR" sz="2000" dirty="0" smtClean="0">
                <a:latin typeface="Book Antiqua" pitchFamily="18" charset="0"/>
              </a:rPr>
              <a:t>particules </a:t>
            </a:r>
            <a:r>
              <a:rPr lang="fr-FR" sz="2000" dirty="0" smtClean="0">
                <a:latin typeface="Book Antiqua" pitchFamily="18" charset="0"/>
              </a:rPr>
              <a:t>de </a:t>
            </a:r>
            <a:r>
              <a:rPr lang="fr-FR" sz="2000" dirty="0" smtClean="0">
                <a:latin typeface="Book Antiqua" pitchFamily="18" charset="0"/>
              </a:rPr>
              <a:t>sédimenter. Le </a:t>
            </a:r>
            <a:r>
              <a:rPr lang="fr-FR" sz="2000" dirty="0" smtClean="0">
                <a:latin typeface="Book Antiqua" pitchFamily="18" charset="0"/>
              </a:rPr>
              <a:t>domaine usuel porte sur les particules de granulométrie supérieure à 200 microns.</a:t>
            </a:r>
            <a:br>
              <a:rPr lang="fr-FR" sz="2000" dirty="0" smtClean="0">
                <a:latin typeface="Book Antiqua" pitchFamily="18" charset="0"/>
              </a:rPr>
            </a:br>
            <a:r>
              <a:rPr lang="fr-FR" sz="2000" dirty="0" smtClean="0">
                <a:latin typeface="Book Antiqua" pitchFamily="18" charset="0"/>
              </a:rPr>
              <a:t>On désire dans ce cas séparer les sables des autres matières présentes dans les eaux en maintenant une vitesse de 0,3m/s. </a:t>
            </a:r>
            <a:endParaRPr lang="fr-FR" sz="2000" dirty="0" smtClean="0">
              <a:latin typeface="Book Antiqua" pitchFamily="18" charset="0"/>
            </a:endParaRPr>
          </a:p>
          <a:p>
            <a:endParaRPr lang="fr-FR" sz="2000" dirty="0" smtClean="0">
              <a:latin typeface="Book Antiqua" pitchFamily="18" charset="0"/>
            </a:endParaRPr>
          </a:p>
          <a:p>
            <a:endParaRPr lang="fr-FR" sz="2000" dirty="0" smtClean="0">
              <a:latin typeface="Book Antiqua" pitchFamily="18" charset="0"/>
            </a:endParaRPr>
          </a:p>
          <a:p>
            <a:r>
              <a:rPr lang="fr-FR" sz="2000" b="1" u="sng" dirty="0" smtClean="0">
                <a:latin typeface="Book Antiqua" pitchFamily="18" charset="0"/>
              </a:rPr>
              <a:t>Déshuilage : </a:t>
            </a:r>
            <a:endParaRPr lang="fr-FR" sz="2000" b="1" u="sng" dirty="0" smtClean="0">
              <a:latin typeface="Book Antiqua" pitchFamily="18" charset="0"/>
            </a:endParaRPr>
          </a:p>
          <a:p>
            <a:r>
              <a:rPr lang="fr-FR" sz="2000" dirty="0" smtClean="0">
                <a:latin typeface="Book Antiqua" pitchFamily="18" charset="0"/>
              </a:rPr>
              <a:t>Cette </a:t>
            </a:r>
            <a:r>
              <a:rPr lang="fr-FR" sz="2000" dirty="0" smtClean="0">
                <a:latin typeface="Book Antiqua" pitchFamily="18" charset="0"/>
              </a:rPr>
              <a:t>opération se rapporte à l’extraction de toutes les matières flottantes d’une densité inférieure à celle de l’eau.</a:t>
            </a:r>
            <a:br>
              <a:rPr lang="fr-FR" sz="2000" dirty="0" smtClean="0">
                <a:latin typeface="Book Antiqua" pitchFamily="18" charset="0"/>
              </a:rPr>
            </a:br>
            <a:r>
              <a:rPr lang="fr-FR" sz="2000" dirty="0" smtClean="0">
                <a:latin typeface="Book Antiqua" pitchFamily="18" charset="0"/>
              </a:rPr>
              <a:t>Injection de l’air dans cette phase permettra l’augmentation de la montée des particules grasses vers la zone de tranquillisation où s’effectue la </a:t>
            </a:r>
            <a:r>
              <a:rPr lang="fr-FR" sz="2000" dirty="0" smtClean="0">
                <a:latin typeface="Book Antiqua" pitchFamily="18" charset="0"/>
              </a:rPr>
              <a:t>récupération.  Le </a:t>
            </a:r>
            <a:r>
              <a:rPr lang="fr-FR" sz="2000" dirty="0" smtClean="0">
                <a:latin typeface="Book Antiqua" pitchFamily="18" charset="0"/>
              </a:rPr>
              <a:t>temps de séjour est de 5 à 12 min avec une vitesse ascensionnelle de 15m/h </a:t>
            </a:r>
          </a:p>
          <a:p>
            <a:endParaRPr lang="fr-FR" sz="2000" dirty="0" smtClean="0">
              <a:latin typeface="Book Antiqua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univ-lehavre.fr/cybernat/images/lagrille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987824" y="0"/>
            <a:ext cx="2962275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Espace réservé du contenu 3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14687"/>
            <a:ext cx="435768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5" y="3214687"/>
            <a:ext cx="471487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1043608" y="18864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Dégrillage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39552" y="2708920"/>
            <a:ext cx="20716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dégrillage</a:t>
            </a:r>
            <a:endParaRPr lang="fr-FR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516216" y="2492896"/>
            <a:ext cx="1970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 convoyeur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260648"/>
            <a:ext cx="59046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Book Antiqua" pitchFamily="18" charset="0"/>
              </a:rPr>
              <a:t>2-Traitement Primaire :</a:t>
            </a:r>
          </a:p>
          <a:p>
            <a:r>
              <a:rPr lang="fr-FR" sz="2800" b="1" dirty="0" smtClean="0">
                <a:latin typeface="Book Antiqua" pitchFamily="18" charset="0"/>
              </a:rPr>
              <a:t>Les décanteurs horizontaux: </a:t>
            </a:r>
            <a:endParaRPr lang="fr-FR" sz="2800" dirty="0" smtClean="0">
              <a:latin typeface="Book Antiqua" pitchFamily="18" charset="0"/>
            </a:endParaRPr>
          </a:p>
          <a:p>
            <a:endParaRPr lang="fr-FR" dirty="0"/>
          </a:p>
        </p:txBody>
      </p:sp>
      <p:pic>
        <p:nvPicPr>
          <p:cNvPr id="3" name="Imag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806489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846872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3425" algn="l"/>
              </a:tabLst>
            </a:pPr>
            <a:r>
              <a:rPr kumimoji="0" lang="fr-FR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Le décanteur horizontal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3425" algn="l"/>
              </a:tabLst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est constitue d'une cuve parallélépipédique : l'eau chargée de MES pénètre a une extrémité et l'eau décantée ressort a l'autre suivant un</a:t>
            </a:r>
            <a:r>
              <a:rPr kumimoji="0" lang="fr-F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écoulement horizontal. Elle nécessite une surface de bassin de décantation importante avec une vitesse de sédimentation généralement faible.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540</Words>
  <Application>Microsoft Office PowerPoint</Application>
  <PresentationFormat>Affichage à l'écran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Protection de l’environnement3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de l’environnement</dc:title>
  <dc:creator>windows 7</dc:creator>
  <cp:lastModifiedBy>windows 7</cp:lastModifiedBy>
  <cp:revision>9</cp:revision>
  <dcterms:created xsi:type="dcterms:W3CDTF">2021-03-13T10:59:25Z</dcterms:created>
  <dcterms:modified xsi:type="dcterms:W3CDTF">2021-03-22T21:22:37Z</dcterms:modified>
</cp:coreProperties>
</file>