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B89C4-50CD-43F1-BCB4-6C9C06BCF470}" type="datetimeFigureOut">
              <a:rPr lang="fr-FR" smtClean="0"/>
              <a:pPr/>
              <a:t>19/02/2021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321D5-B5A8-4C2D-8F18-92E4BDEC2AB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B89C4-50CD-43F1-BCB4-6C9C06BCF470}" type="datetimeFigureOut">
              <a:rPr lang="fr-FR" smtClean="0"/>
              <a:pPr/>
              <a:t>19/02/2021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321D5-B5A8-4C2D-8F18-92E4BDEC2AB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B89C4-50CD-43F1-BCB4-6C9C06BCF470}" type="datetimeFigureOut">
              <a:rPr lang="fr-FR" smtClean="0"/>
              <a:pPr/>
              <a:t>19/02/2021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321D5-B5A8-4C2D-8F18-92E4BDEC2AB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B89C4-50CD-43F1-BCB4-6C9C06BCF470}" type="datetimeFigureOut">
              <a:rPr lang="fr-FR" smtClean="0"/>
              <a:pPr/>
              <a:t>19/02/2021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321D5-B5A8-4C2D-8F18-92E4BDEC2AB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B89C4-50CD-43F1-BCB4-6C9C06BCF470}" type="datetimeFigureOut">
              <a:rPr lang="fr-FR" smtClean="0"/>
              <a:pPr/>
              <a:t>19/02/2021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321D5-B5A8-4C2D-8F18-92E4BDEC2AB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B89C4-50CD-43F1-BCB4-6C9C06BCF470}" type="datetimeFigureOut">
              <a:rPr lang="fr-FR" smtClean="0"/>
              <a:pPr/>
              <a:t>19/02/2021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321D5-B5A8-4C2D-8F18-92E4BDEC2AB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B89C4-50CD-43F1-BCB4-6C9C06BCF470}" type="datetimeFigureOut">
              <a:rPr lang="fr-FR" smtClean="0"/>
              <a:pPr/>
              <a:t>19/02/2021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321D5-B5A8-4C2D-8F18-92E4BDEC2AB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B89C4-50CD-43F1-BCB4-6C9C06BCF470}" type="datetimeFigureOut">
              <a:rPr lang="fr-FR" smtClean="0"/>
              <a:pPr/>
              <a:t>19/02/2021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321D5-B5A8-4C2D-8F18-92E4BDEC2AB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B89C4-50CD-43F1-BCB4-6C9C06BCF470}" type="datetimeFigureOut">
              <a:rPr lang="fr-FR" smtClean="0"/>
              <a:pPr/>
              <a:t>19/02/2021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321D5-B5A8-4C2D-8F18-92E4BDEC2AB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B89C4-50CD-43F1-BCB4-6C9C06BCF470}" type="datetimeFigureOut">
              <a:rPr lang="fr-FR" smtClean="0"/>
              <a:pPr/>
              <a:t>19/02/2021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321D5-B5A8-4C2D-8F18-92E4BDEC2AB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B89C4-50CD-43F1-BCB4-6C9C06BCF470}" type="datetimeFigureOut">
              <a:rPr lang="fr-FR" smtClean="0"/>
              <a:pPr/>
              <a:t>19/02/2021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321D5-B5A8-4C2D-8F18-92E4BDEC2AB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B89C4-50CD-43F1-BCB4-6C9C06BCF470}" type="datetimeFigureOut">
              <a:rPr lang="fr-FR" smtClean="0"/>
              <a:pPr/>
              <a:t>19/02/2021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321D5-B5A8-4C2D-8F18-92E4BDEC2AB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619672" y="2636912"/>
            <a:ext cx="6120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/>
              <a:t>     </a:t>
            </a:r>
            <a:r>
              <a:rPr lang="fr-FR" sz="5400" dirty="0" smtClean="0">
                <a:solidFill>
                  <a:srgbClr val="FF0000"/>
                </a:solidFill>
              </a:rPr>
              <a:t>Eco-toxicologie</a:t>
            </a:r>
            <a:endParaRPr lang="fr-FR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971600" y="404664"/>
            <a:ext cx="720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>
                <a:solidFill>
                  <a:srgbClr val="FF0000"/>
                </a:solidFill>
                <a:latin typeface="Book Antiqua" pitchFamily="18" charset="0"/>
              </a:rPr>
              <a:t>Evaluation et classification de la toxicité : </a:t>
            </a:r>
            <a:endParaRPr lang="fr-FR" sz="3200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39552" y="1556792"/>
            <a:ext cx="820891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dirty="0" smtClean="0">
                <a:latin typeface="Book Antiqua" pitchFamily="18" charset="0"/>
              </a:rPr>
              <a:t>Aigue (effets a court terme)</a:t>
            </a:r>
          </a:p>
          <a:p>
            <a:r>
              <a:rPr lang="fr-FR" sz="3000" dirty="0" smtClean="0">
                <a:latin typeface="Book Antiqua" pitchFamily="18" charset="0"/>
              </a:rPr>
              <a:t>Chronique (effets a long terme) </a:t>
            </a:r>
          </a:p>
          <a:p>
            <a:endParaRPr lang="fr-FR" sz="3000" dirty="0">
              <a:latin typeface="Book Antiqua" pitchFamily="18" charset="0"/>
            </a:endParaRPr>
          </a:p>
          <a:p>
            <a:endParaRPr lang="fr-FR" sz="3000" dirty="0" smtClean="0">
              <a:latin typeface="Book Antiqua" pitchFamily="18" charset="0"/>
            </a:endParaRPr>
          </a:p>
          <a:p>
            <a:r>
              <a:rPr lang="fr-FR" sz="3000" dirty="0" smtClean="0">
                <a:latin typeface="Book Antiqua" pitchFamily="18" charset="0"/>
              </a:rPr>
              <a:t>Très toxique , extrément toxique ,  modérément toxique</a:t>
            </a:r>
          </a:p>
          <a:p>
            <a:endParaRPr lang="fr-FR" sz="3000" dirty="0">
              <a:latin typeface="Book Antiqua" pitchFamily="18" charset="0"/>
            </a:endParaRPr>
          </a:p>
          <a:p>
            <a:endParaRPr lang="fr-FR" sz="3000" dirty="0" smtClean="0">
              <a:latin typeface="Book Antiqua" pitchFamily="18" charset="0"/>
            </a:endParaRPr>
          </a:p>
          <a:p>
            <a:endParaRPr lang="fr-FR" sz="3000" dirty="0">
              <a:latin typeface="Book Antiqua" pitchFamily="18" charset="0"/>
            </a:endParaRPr>
          </a:p>
          <a:p>
            <a:r>
              <a:rPr lang="fr-FR" sz="3000" dirty="0" smtClean="0">
                <a:latin typeface="Book Antiqua" pitchFamily="18" charset="0"/>
              </a:rPr>
              <a:t>Neurotoxique , cancérogène, allergène………… </a:t>
            </a:r>
            <a:endParaRPr lang="fr-FR" sz="30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55576" y="1124744"/>
            <a:ext cx="756084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4400" dirty="0" smtClean="0">
                <a:solidFill>
                  <a:srgbClr val="FF0000"/>
                </a:solidFill>
                <a:latin typeface="Book Antiqua" pitchFamily="18" charset="0"/>
              </a:rPr>
              <a:t>Définition</a:t>
            </a:r>
            <a:r>
              <a:rPr lang="fr-FR" sz="4400" dirty="0" smtClean="0">
                <a:latin typeface="Book Antiqua" pitchFamily="18" charset="0"/>
              </a:rPr>
              <a:t> </a:t>
            </a:r>
            <a:r>
              <a:rPr lang="fr-FR" sz="4400" dirty="0" smtClean="0"/>
              <a:t>: étude de la contamination des écosystèmes , des mécanismes d’accumulation des contaminants et effets de ceux-ci sur les organismes vivants a tous les  niveau d’intégration.</a:t>
            </a:r>
            <a:r>
              <a:rPr lang="fr-FR" dirty="0" smtClean="0"/>
              <a:t> </a:t>
            </a:r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8"/>
          <p:cNvSpPr>
            <a:spLocks noChangeArrowheads="1"/>
          </p:cNvSpPr>
          <p:nvPr/>
        </p:nvSpPr>
        <p:spPr bwMode="auto">
          <a:xfrm rot="19017315" flipV="1">
            <a:off x="88900" y="3149600"/>
            <a:ext cx="6897688" cy="433388"/>
          </a:xfrm>
          <a:custGeom>
            <a:avLst/>
            <a:gdLst>
              <a:gd name="T0" fmla="*/ 5173265 w 21600"/>
              <a:gd name="T1" fmla="*/ 0 h 21600"/>
              <a:gd name="T2" fmla="*/ 0 w 21600"/>
              <a:gd name="T3" fmla="*/ 216694 h 21600"/>
              <a:gd name="T4" fmla="*/ 5173265 w 21600"/>
              <a:gd name="T5" fmla="*/ 433388 h 21600"/>
              <a:gd name="T6" fmla="*/ 6897688 w 21600"/>
              <a:gd name="T7" fmla="*/ 216694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8F8F00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2473325" y="5284788"/>
            <a:ext cx="1152525" cy="3048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>
                <a:latin typeface="Comic Sans MS" pitchFamily="66" charset="0"/>
              </a:rPr>
              <a:t>Molécules</a:t>
            </a: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4305300" y="3429000"/>
            <a:ext cx="1008063" cy="3048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>
                <a:latin typeface="Comic Sans MS" pitchFamily="66" charset="0"/>
              </a:rPr>
              <a:t>Individus</a:t>
            </a: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3729038" y="4005263"/>
            <a:ext cx="1008062" cy="3048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>
                <a:latin typeface="Comic Sans MS" pitchFamily="66" charset="0"/>
              </a:rPr>
              <a:t>Organes</a:t>
            </a: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4889500" y="2852738"/>
            <a:ext cx="1152525" cy="3048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>
                <a:latin typeface="Comic Sans MS" pitchFamily="66" charset="0"/>
              </a:rPr>
              <a:t>Populations</a:t>
            </a: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5457825" y="2276475"/>
            <a:ext cx="1439863" cy="3048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>
                <a:latin typeface="Comic Sans MS" pitchFamily="66" charset="0"/>
              </a:rPr>
              <a:t>Communautés</a:t>
            </a: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3081338" y="4652963"/>
            <a:ext cx="1008062" cy="3048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>
                <a:latin typeface="Comic Sans MS" pitchFamily="66" charset="0"/>
              </a:rPr>
              <a:t>Cellules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6119813" y="1628775"/>
            <a:ext cx="1439862" cy="3048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 dirty="0">
                <a:latin typeface="Comic Sans MS" pitchFamily="66" charset="0"/>
              </a:rPr>
              <a:t>Ecosystèmes</a:t>
            </a:r>
          </a:p>
        </p:txBody>
      </p:sp>
      <p:sp>
        <p:nvSpPr>
          <p:cNvPr id="12" name="Text Box 19"/>
          <p:cNvSpPr txBox="1">
            <a:spLocks noChangeArrowheads="1"/>
          </p:cNvSpPr>
          <p:nvPr/>
        </p:nvSpPr>
        <p:spPr bwMode="auto">
          <a:xfrm>
            <a:off x="1281113" y="5734050"/>
            <a:ext cx="1152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>
                <a:cs typeface="Times New Roman" pitchFamily="18" charset="0"/>
              </a:rPr>
              <a:t>Court terme</a:t>
            </a:r>
          </a:p>
        </p:txBody>
      </p:sp>
      <p:sp>
        <p:nvSpPr>
          <p:cNvPr id="13" name="Text Box 20"/>
          <p:cNvSpPr txBox="1">
            <a:spLocks noChangeArrowheads="1"/>
          </p:cNvSpPr>
          <p:nvPr/>
        </p:nvSpPr>
        <p:spPr bwMode="auto">
          <a:xfrm>
            <a:off x="7040563" y="5734050"/>
            <a:ext cx="1152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>
                <a:cs typeface="Times New Roman" pitchFamily="18" charset="0"/>
              </a:rPr>
              <a:t>Long terme</a:t>
            </a:r>
          </a:p>
        </p:txBody>
      </p:sp>
      <p:sp>
        <p:nvSpPr>
          <p:cNvPr id="14" name="Text Box 21"/>
          <p:cNvSpPr txBox="1">
            <a:spLocks noChangeArrowheads="1"/>
          </p:cNvSpPr>
          <p:nvPr/>
        </p:nvSpPr>
        <p:spPr bwMode="auto">
          <a:xfrm rot="18961891">
            <a:off x="849313" y="4292600"/>
            <a:ext cx="16557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>
                <a:solidFill>
                  <a:schemeClr val="accent2"/>
                </a:solidFill>
                <a:latin typeface="Comic Sans MS" pitchFamily="66" charset="0"/>
              </a:rPr>
              <a:t>TOXICOLOGIE</a:t>
            </a:r>
          </a:p>
        </p:txBody>
      </p:sp>
      <p:sp>
        <p:nvSpPr>
          <p:cNvPr id="15" name="Text Box 22"/>
          <p:cNvSpPr txBox="1">
            <a:spLocks noChangeArrowheads="1"/>
          </p:cNvSpPr>
          <p:nvPr/>
        </p:nvSpPr>
        <p:spPr bwMode="auto">
          <a:xfrm rot="18992604">
            <a:off x="3297238" y="1628775"/>
            <a:ext cx="2089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>
                <a:solidFill>
                  <a:schemeClr val="accent2"/>
                </a:solidFill>
                <a:latin typeface="Comic Sans MS" pitchFamily="66" charset="0"/>
              </a:rPr>
              <a:t>ECO-TOXICOLOGIE</a:t>
            </a:r>
          </a:p>
        </p:txBody>
      </p:sp>
      <p:sp>
        <p:nvSpPr>
          <p:cNvPr id="16" name="Text Box 23"/>
          <p:cNvSpPr txBox="1">
            <a:spLocks noChangeArrowheads="1"/>
          </p:cNvSpPr>
          <p:nvPr/>
        </p:nvSpPr>
        <p:spPr bwMode="auto">
          <a:xfrm>
            <a:off x="3513138" y="5300663"/>
            <a:ext cx="2089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200" b="1">
                <a:solidFill>
                  <a:srgbClr val="EC0000"/>
                </a:solidFill>
                <a:latin typeface="Arial" charset="0"/>
                <a:cs typeface="Arial" charset="0"/>
              </a:rPr>
              <a:t>Interactions chimiques</a:t>
            </a:r>
          </a:p>
        </p:txBody>
      </p:sp>
      <p:sp>
        <p:nvSpPr>
          <p:cNvPr id="17" name="Text Box 24"/>
          <p:cNvSpPr txBox="1">
            <a:spLocks noChangeArrowheads="1"/>
          </p:cNvSpPr>
          <p:nvPr/>
        </p:nvSpPr>
        <p:spPr bwMode="auto">
          <a:xfrm>
            <a:off x="4016375" y="4664075"/>
            <a:ext cx="2089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200" b="1">
                <a:solidFill>
                  <a:srgbClr val="EC0000"/>
                </a:solidFill>
                <a:latin typeface="Arial" charset="0"/>
                <a:cs typeface="Arial" charset="0"/>
              </a:rPr>
              <a:t>Réponses biochimiques</a:t>
            </a:r>
          </a:p>
        </p:txBody>
      </p:sp>
      <p:sp>
        <p:nvSpPr>
          <p:cNvPr id="18" name="Text Box 25"/>
          <p:cNvSpPr txBox="1">
            <a:spLocks noChangeArrowheads="1"/>
          </p:cNvSpPr>
          <p:nvPr/>
        </p:nvSpPr>
        <p:spPr bwMode="auto">
          <a:xfrm>
            <a:off x="5988050" y="2863850"/>
            <a:ext cx="28082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200" b="1">
                <a:solidFill>
                  <a:srgbClr val="EC0000"/>
                </a:solidFill>
                <a:latin typeface="Arial" charset="0"/>
                <a:cs typeface="Arial" charset="0"/>
              </a:rPr>
              <a:t>Structure, abondance, distribution</a:t>
            </a:r>
          </a:p>
        </p:txBody>
      </p:sp>
      <p:sp>
        <p:nvSpPr>
          <p:cNvPr id="19" name="Text Box 26"/>
          <p:cNvSpPr txBox="1">
            <a:spLocks noChangeArrowheads="1"/>
          </p:cNvSpPr>
          <p:nvPr/>
        </p:nvSpPr>
        <p:spPr bwMode="auto">
          <a:xfrm>
            <a:off x="4737100" y="4016375"/>
            <a:ext cx="2089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200" b="1">
                <a:solidFill>
                  <a:srgbClr val="EC0000"/>
                </a:solidFill>
                <a:latin typeface="Arial" charset="0"/>
                <a:cs typeface="Arial" charset="0"/>
              </a:rPr>
              <a:t>Réponses physiologiques</a:t>
            </a:r>
          </a:p>
        </p:txBody>
      </p:sp>
      <p:sp>
        <p:nvSpPr>
          <p:cNvPr id="20" name="Text Box 27"/>
          <p:cNvSpPr txBox="1">
            <a:spLocks noChangeArrowheads="1"/>
          </p:cNvSpPr>
          <p:nvPr/>
        </p:nvSpPr>
        <p:spPr bwMode="auto">
          <a:xfrm>
            <a:off x="5313363" y="3440113"/>
            <a:ext cx="22320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200" b="1">
                <a:solidFill>
                  <a:srgbClr val="EC0000"/>
                </a:solidFill>
                <a:latin typeface="Arial" charset="0"/>
                <a:cs typeface="Arial" charset="0"/>
              </a:rPr>
              <a:t>Réponses de comportement</a:t>
            </a:r>
          </a:p>
        </p:txBody>
      </p:sp>
      <p:sp>
        <p:nvSpPr>
          <p:cNvPr id="21" name="Text Box 28"/>
          <p:cNvSpPr txBox="1">
            <a:spLocks noChangeArrowheads="1"/>
          </p:cNvSpPr>
          <p:nvPr/>
        </p:nvSpPr>
        <p:spPr bwMode="auto">
          <a:xfrm>
            <a:off x="6864350" y="2287588"/>
            <a:ext cx="25923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200" b="1">
                <a:solidFill>
                  <a:srgbClr val="EC0000"/>
                </a:solidFill>
                <a:latin typeface="Arial" charset="0"/>
                <a:cs typeface="Arial" charset="0"/>
              </a:rPr>
              <a:t>Extinction, dominance, diversité</a:t>
            </a:r>
          </a:p>
        </p:txBody>
      </p:sp>
      <p:sp>
        <p:nvSpPr>
          <p:cNvPr id="22" name="Text Box 29"/>
          <p:cNvSpPr txBox="1">
            <a:spLocks noChangeArrowheads="1"/>
          </p:cNvSpPr>
          <p:nvPr/>
        </p:nvSpPr>
        <p:spPr bwMode="auto">
          <a:xfrm>
            <a:off x="7539038" y="1639888"/>
            <a:ext cx="16716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200" b="1">
                <a:solidFill>
                  <a:srgbClr val="EC0000"/>
                </a:solidFill>
                <a:latin typeface="Arial" charset="0"/>
                <a:cs typeface="Arial" charset="0"/>
              </a:rPr>
              <a:t>Dysfonctionnement</a:t>
            </a:r>
          </a:p>
        </p:txBody>
      </p:sp>
      <p:sp>
        <p:nvSpPr>
          <p:cNvPr id="23" name="Text Box 30"/>
          <p:cNvSpPr txBox="1">
            <a:spLocks noChangeArrowheads="1"/>
          </p:cNvSpPr>
          <p:nvPr/>
        </p:nvSpPr>
        <p:spPr bwMode="auto">
          <a:xfrm>
            <a:off x="3297238" y="333375"/>
            <a:ext cx="3889375" cy="361950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>
                <a:solidFill>
                  <a:srgbClr val="EC0000"/>
                </a:solidFill>
                <a:latin typeface="Comic Sans MS" pitchFamily="66" charset="0"/>
              </a:rPr>
              <a:t>Evaluation des impacts</a:t>
            </a:r>
            <a:r>
              <a:rPr lang="fr-FR" sz="1400" b="1">
                <a:latin typeface="Comic Sans MS" pitchFamily="66" charset="0"/>
              </a:rPr>
              <a:t> sur le </a:t>
            </a:r>
            <a:r>
              <a:rPr lang="fr-FR" sz="1400" b="1">
                <a:solidFill>
                  <a:srgbClr val="003399"/>
                </a:solidFill>
                <a:latin typeface="Comic Sans MS" pitchFamily="66" charset="0"/>
              </a:rPr>
              <a:t>milieu vivant</a:t>
            </a:r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>
            <a:off x="849313" y="6021388"/>
            <a:ext cx="7559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99592" y="620688"/>
            <a:ext cx="76328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FF0000"/>
                </a:solidFill>
                <a:latin typeface="Book Antiqua" pitchFamily="18" charset="0"/>
              </a:rPr>
              <a:t>Effets des toxiques sur les organismes </a:t>
            </a:r>
            <a:r>
              <a:rPr lang="fr-FR" sz="2800" dirty="0" smtClean="0">
                <a:solidFill>
                  <a:srgbClr val="FF0000"/>
                </a:solidFill>
                <a:latin typeface="Book Antiqua" pitchFamily="18" charset="0"/>
              </a:rPr>
              <a:t>vivants</a:t>
            </a:r>
          </a:p>
          <a:p>
            <a:r>
              <a:rPr lang="fr-FR" sz="2800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endParaRPr lang="fr-FR" sz="2800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763688" y="1268760"/>
            <a:ext cx="5256584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/>
              <a:t>         Processus de Transport</a:t>
            </a:r>
            <a:endParaRPr lang="fr-FR" sz="2800" dirty="0"/>
          </a:p>
        </p:txBody>
      </p:sp>
      <p:sp>
        <p:nvSpPr>
          <p:cNvPr id="6" name="ZoneTexte 5"/>
          <p:cNvSpPr txBox="1"/>
          <p:nvPr/>
        </p:nvSpPr>
        <p:spPr>
          <a:xfrm>
            <a:off x="395536" y="2708920"/>
            <a:ext cx="1728192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Diffusion</a:t>
            </a:r>
          </a:p>
          <a:p>
            <a:pPr algn="ctr"/>
            <a:r>
              <a:rPr lang="fr-FR" sz="2400" dirty="0" smtClean="0"/>
              <a:t>Franchir la cellule (membrane</a:t>
            </a:r>
            <a:endParaRPr lang="fr-FR" sz="2400" dirty="0"/>
          </a:p>
        </p:txBody>
      </p:sp>
      <p:sp>
        <p:nvSpPr>
          <p:cNvPr id="7" name="ZoneTexte 6"/>
          <p:cNvSpPr txBox="1"/>
          <p:nvPr/>
        </p:nvSpPr>
        <p:spPr>
          <a:xfrm>
            <a:off x="2627784" y="2780928"/>
            <a:ext cx="1512168" cy="138499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 smtClean="0"/>
              <a:t>Diffusion des acides  </a:t>
            </a:r>
            <a:endParaRPr lang="fr-FR" sz="2800" dirty="0"/>
          </a:p>
        </p:txBody>
      </p:sp>
      <p:sp>
        <p:nvSpPr>
          <p:cNvPr id="8" name="ZoneTexte 7"/>
          <p:cNvSpPr txBox="1"/>
          <p:nvPr/>
        </p:nvSpPr>
        <p:spPr>
          <a:xfrm>
            <a:off x="5148064" y="2852936"/>
            <a:ext cx="1512168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 smtClean="0"/>
              <a:t>Diffusion facile</a:t>
            </a:r>
            <a:endParaRPr lang="fr-FR" sz="2800" dirty="0"/>
          </a:p>
        </p:txBody>
      </p:sp>
      <p:sp>
        <p:nvSpPr>
          <p:cNvPr id="9" name="ZoneTexte 8"/>
          <p:cNvSpPr txBox="1"/>
          <p:nvPr/>
        </p:nvSpPr>
        <p:spPr>
          <a:xfrm>
            <a:off x="7236296" y="2924944"/>
            <a:ext cx="1584176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 smtClean="0"/>
              <a:t>Diffusion actif</a:t>
            </a:r>
            <a:endParaRPr lang="fr-FR" sz="2800" dirty="0"/>
          </a:p>
        </p:txBody>
      </p:sp>
      <p:cxnSp>
        <p:nvCxnSpPr>
          <p:cNvPr id="11" name="Connecteur droit avec flèche 10"/>
          <p:cNvCxnSpPr/>
          <p:nvPr/>
        </p:nvCxnSpPr>
        <p:spPr>
          <a:xfrm flipH="1">
            <a:off x="899592" y="1916832"/>
            <a:ext cx="3168352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 flipH="1">
            <a:off x="3491880" y="1916832"/>
            <a:ext cx="648072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>
            <a:off x="4067944" y="1916832"/>
            <a:ext cx="1584176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>
            <a:off x="4067944" y="1916832"/>
            <a:ext cx="3816424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267744" y="620688"/>
            <a:ext cx="4680520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Book Antiqua" pitchFamily="18" charset="0"/>
              </a:rPr>
              <a:t>Pénétration</a:t>
            </a:r>
            <a:endParaRPr lang="fr-FR" sz="3200" dirty="0">
              <a:latin typeface="Book Antiqua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83568" y="2852936"/>
            <a:ext cx="1872208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Book Antiqua" pitchFamily="18" charset="0"/>
              </a:rPr>
              <a:t>cutanée</a:t>
            </a:r>
            <a:endParaRPr lang="fr-FR" sz="2800" dirty="0">
              <a:latin typeface="Book Antiqua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563888" y="3933056"/>
            <a:ext cx="2232248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>
                <a:latin typeface="Book Antiqua" pitchFamily="18" charset="0"/>
              </a:rPr>
              <a:t>respiratoire</a:t>
            </a:r>
            <a:endParaRPr lang="fr-FR" sz="2800" dirty="0">
              <a:latin typeface="Book Antiqua" pitchFamily="18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516216" y="2996952"/>
            <a:ext cx="1872208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Book Antiqua" pitchFamily="18" charset="0"/>
              </a:rPr>
              <a:t>digestive</a:t>
            </a:r>
            <a:endParaRPr lang="fr-FR" sz="2800" dirty="0">
              <a:latin typeface="Book Antiqua" pitchFamily="18" charset="0"/>
            </a:endParaRPr>
          </a:p>
        </p:txBody>
      </p:sp>
      <p:cxnSp>
        <p:nvCxnSpPr>
          <p:cNvPr id="9" name="Connecteur droit avec flèche 8"/>
          <p:cNvCxnSpPr>
            <a:stCxn id="4" idx="2"/>
          </p:cNvCxnSpPr>
          <p:nvPr/>
        </p:nvCxnSpPr>
        <p:spPr>
          <a:xfrm flipH="1">
            <a:off x="1475656" y="1205463"/>
            <a:ext cx="3132348" cy="15754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>
            <a:stCxn id="4" idx="2"/>
            <a:endCxn id="6" idx="0"/>
          </p:cNvCxnSpPr>
          <p:nvPr/>
        </p:nvCxnSpPr>
        <p:spPr>
          <a:xfrm>
            <a:off x="4608004" y="1205463"/>
            <a:ext cx="72008" cy="27275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>
            <a:stCxn id="4" idx="2"/>
            <a:endCxn id="7" idx="0"/>
          </p:cNvCxnSpPr>
          <p:nvPr/>
        </p:nvCxnSpPr>
        <p:spPr>
          <a:xfrm>
            <a:off x="4608004" y="1205463"/>
            <a:ext cx="2844316" cy="17914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>
            <a:stCxn id="7" idx="2"/>
          </p:cNvCxnSpPr>
          <p:nvPr/>
        </p:nvCxnSpPr>
        <p:spPr>
          <a:xfrm>
            <a:off x="7452320" y="3520172"/>
            <a:ext cx="0" cy="13489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6732240" y="4941168"/>
            <a:ext cx="2232248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Book Antiqua" pitchFamily="18" charset="0"/>
              </a:rPr>
              <a:t>Accidentellement</a:t>
            </a:r>
          </a:p>
          <a:p>
            <a:pPr algn="ctr"/>
            <a:r>
              <a:rPr lang="fr-FR" sz="2000" dirty="0" smtClean="0">
                <a:latin typeface="Book Antiqua" pitchFamily="18" charset="0"/>
              </a:rPr>
              <a:t>volontairement</a:t>
            </a:r>
            <a:endParaRPr lang="fr-FR" sz="2000" dirty="0">
              <a:latin typeface="Book Antiqua" pitchFamily="18" charset="0"/>
            </a:endParaRPr>
          </a:p>
        </p:txBody>
      </p:sp>
      <p:cxnSp>
        <p:nvCxnSpPr>
          <p:cNvPr id="19" name="Connecteur droit avec flèche 18"/>
          <p:cNvCxnSpPr>
            <a:stCxn id="5" idx="2"/>
          </p:cNvCxnSpPr>
          <p:nvPr/>
        </p:nvCxnSpPr>
        <p:spPr>
          <a:xfrm>
            <a:off x="1619672" y="3376156"/>
            <a:ext cx="0" cy="14930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539552" y="4941168"/>
            <a:ext cx="2880320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Book Antiqua" pitchFamily="18" charset="0"/>
              </a:rPr>
              <a:t>thermorégulateur</a:t>
            </a:r>
            <a:endParaRPr lang="fr-FR" sz="2000" dirty="0">
              <a:latin typeface="Book Antiqua" pitchFamily="18" charset="0"/>
            </a:endParaRPr>
          </a:p>
        </p:txBody>
      </p:sp>
      <p:cxnSp>
        <p:nvCxnSpPr>
          <p:cNvPr id="22" name="Connecteur droit avec flèche 21"/>
          <p:cNvCxnSpPr>
            <a:stCxn id="6" idx="2"/>
          </p:cNvCxnSpPr>
          <p:nvPr/>
        </p:nvCxnSpPr>
        <p:spPr>
          <a:xfrm>
            <a:off x="4680012" y="4456276"/>
            <a:ext cx="36004" cy="12049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3" name="ZoneTexte 22"/>
          <p:cNvSpPr txBox="1"/>
          <p:nvPr/>
        </p:nvSpPr>
        <p:spPr>
          <a:xfrm>
            <a:off x="3851920" y="5877272"/>
            <a:ext cx="2592288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Book Antiqua" pitchFamily="18" charset="0"/>
              </a:rPr>
              <a:t>transport</a:t>
            </a:r>
            <a:endParaRPr lang="fr-FR" sz="28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536" y="1052736"/>
            <a:ext cx="874846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solidFill>
                  <a:srgbClr val="FF0000"/>
                </a:solidFill>
                <a:latin typeface="Book Antiqua" pitchFamily="18" charset="0"/>
              </a:rPr>
              <a:t>Métabolisation (transformation) :</a:t>
            </a:r>
          </a:p>
          <a:p>
            <a:r>
              <a:rPr lang="fr-FR" sz="4000" dirty="0" smtClean="0">
                <a:latin typeface="Book Antiqua" pitchFamily="18" charset="0"/>
              </a:rPr>
              <a:t>Généralement    Xénobiotique une     substance      </a:t>
            </a:r>
            <a:r>
              <a:rPr lang="fr-FR" sz="4000" dirty="0" err="1" smtClean="0">
                <a:latin typeface="Book Antiqua" pitchFamily="18" charset="0"/>
              </a:rPr>
              <a:t>Xénohydro</a:t>
            </a:r>
            <a:r>
              <a:rPr lang="fr-FR" sz="4000" dirty="0" smtClean="0">
                <a:latin typeface="Book Antiqua" pitchFamily="18" charset="0"/>
              </a:rPr>
              <a:t>- liposoluble avec un poids moléculaire élevé facile pour l’élimination</a:t>
            </a:r>
            <a:endParaRPr lang="fr-FR" sz="40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699792" y="764704"/>
            <a:ext cx="4536504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rgbClr val="00B050"/>
                </a:solidFill>
                <a:latin typeface="Book Antiqua" pitchFamily="18" charset="0"/>
              </a:rPr>
              <a:t>Biotransformation</a:t>
            </a:r>
            <a:r>
              <a:rPr lang="fr-FR" dirty="0" smtClean="0"/>
              <a:t> </a:t>
            </a:r>
            <a:endParaRPr lang="fr-FR" dirty="0"/>
          </a:p>
        </p:txBody>
      </p:sp>
      <p:cxnSp>
        <p:nvCxnSpPr>
          <p:cNvPr id="6" name="Connecteur droit avec flèche 5"/>
          <p:cNvCxnSpPr/>
          <p:nvPr/>
        </p:nvCxnSpPr>
        <p:spPr>
          <a:xfrm flipH="1">
            <a:off x="1763688" y="1287924"/>
            <a:ext cx="2988332" cy="10609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539552" y="2420888"/>
            <a:ext cx="2952328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Book Antiqua" pitchFamily="18" charset="0"/>
              </a:rPr>
              <a:t>L’activation métabolique </a:t>
            </a:r>
          </a:p>
          <a:p>
            <a:pPr algn="ctr"/>
            <a:r>
              <a:rPr lang="fr-FR" sz="3200" dirty="0" smtClean="0">
                <a:latin typeface="Book Antiqua" pitchFamily="18" charset="0"/>
              </a:rPr>
              <a:t>Phase I</a:t>
            </a:r>
            <a:endParaRPr lang="fr-FR" sz="3200" dirty="0">
              <a:latin typeface="Book Antiqua" pitchFamily="18" charset="0"/>
            </a:endParaRPr>
          </a:p>
        </p:txBody>
      </p:sp>
      <p:cxnSp>
        <p:nvCxnSpPr>
          <p:cNvPr id="10" name="Connecteur droit avec flèche 9"/>
          <p:cNvCxnSpPr/>
          <p:nvPr/>
        </p:nvCxnSpPr>
        <p:spPr>
          <a:xfrm>
            <a:off x="4716016" y="1268760"/>
            <a:ext cx="2880320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6156176" y="2636912"/>
            <a:ext cx="2736304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Book Antiqua" pitchFamily="18" charset="0"/>
              </a:rPr>
              <a:t>Inactivation métabolique</a:t>
            </a:r>
          </a:p>
          <a:p>
            <a:pPr algn="ctr"/>
            <a:r>
              <a:rPr lang="fr-FR" sz="3200" dirty="0" smtClean="0">
                <a:latin typeface="Book Antiqua" pitchFamily="18" charset="0"/>
              </a:rPr>
              <a:t>Phase II</a:t>
            </a:r>
            <a:endParaRPr lang="fr-FR" sz="3200" dirty="0">
              <a:latin typeface="Book Antiqua" pitchFamily="18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251520" y="5211197"/>
            <a:ext cx="8892480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rgbClr val="FF0000"/>
                </a:solidFill>
                <a:latin typeface="Book Antiqua" pitchFamily="18" charset="0"/>
              </a:rPr>
              <a:t>Exemple : </a:t>
            </a:r>
            <a:r>
              <a:rPr lang="fr-FR" sz="2800" dirty="0" smtClean="0">
                <a:latin typeface="Book Antiqua" pitchFamily="18" charset="0"/>
              </a:rPr>
              <a:t>enzyme cytochrome p450 (oxydant) phase I</a:t>
            </a:r>
          </a:p>
          <a:p>
            <a:r>
              <a:rPr lang="fr-FR" sz="2800" dirty="0" smtClean="0">
                <a:latin typeface="Book Antiqua" pitchFamily="18" charset="0"/>
              </a:rPr>
              <a:t>Transférase catalysant phase II</a:t>
            </a:r>
            <a:endParaRPr lang="fr-FR" sz="28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907704" y="692696"/>
            <a:ext cx="4176464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FF0000"/>
                </a:solidFill>
                <a:latin typeface="Book Antiqua" pitchFamily="18" charset="0"/>
              </a:rPr>
              <a:t>élimination</a:t>
            </a:r>
            <a:endParaRPr lang="fr-FR" sz="3600" dirty="0">
              <a:solidFill>
                <a:srgbClr val="FF0000"/>
              </a:solidFill>
              <a:latin typeface="Book Antiqua" pitchFamily="18" charset="0"/>
            </a:endParaRPr>
          </a:p>
        </p:txBody>
      </p:sp>
      <p:cxnSp>
        <p:nvCxnSpPr>
          <p:cNvPr id="4" name="Connecteur droit avec flèche 3"/>
          <p:cNvCxnSpPr>
            <a:stCxn id="2" idx="2"/>
          </p:cNvCxnSpPr>
          <p:nvPr/>
        </p:nvCxnSpPr>
        <p:spPr>
          <a:xfrm flipH="1">
            <a:off x="1115616" y="1339027"/>
            <a:ext cx="2880320" cy="12978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" name="ZoneTexte 4"/>
          <p:cNvSpPr txBox="1"/>
          <p:nvPr/>
        </p:nvSpPr>
        <p:spPr>
          <a:xfrm>
            <a:off x="467544" y="2708920"/>
            <a:ext cx="2016224" cy="206210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Book Antiqua" pitchFamily="18" charset="0"/>
              </a:rPr>
              <a:t>Courbe </a:t>
            </a:r>
          </a:p>
          <a:p>
            <a:pPr algn="ctr"/>
            <a:r>
              <a:rPr lang="fr-FR" sz="3200" dirty="0" smtClean="0">
                <a:latin typeface="Book Antiqua" pitchFamily="18" charset="0"/>
              </a:rPr>
              <a:t>Temps- concentration</a:t>
            </a:r>
            <a:endParaRPr lang="fr-FR" sz="3200" dirty="0">
              <a:latin typeface="Book Antiqua" pitchFamily="18" charset="0"/>
            </a:endParaRPr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4355976" y="1339027"/>
            <a:ext cx="0" cy="19459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2915816" y="3276273"/>
            <a:ext cx="3096344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200" dirty="0" smtClean="0">
                <a:latin typeface="Book Antiqua" pitchFamily="18" charset="0"/>
              </a:rPr>
              <a:t>biodisponibilité</a:t>
            </a:r>
            <a:endParaRPr lang="fr-FR" sz="3200" dirty="0">
              <a:latin typeface="Book Antiqua" pitchFamily="18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372200" y="2276872"/>
            <a:ext cx="2160240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Book Antiqua" pitchFamily="18" charset="0"/>
              </a:rPr>
              <a:t>clairance</a:t>
            </a:r>
            <a:endParaRPr lang="fr-FR" sz="3200" dirty="0">
              <a:latin typeface="Book Antiqua" pitchFamily="18" charset="0"/>
            </a:endParaRPr>
          </a:p>
        </p:txBody>
      </p:sp>
      <p:cxnSp>
        <p:nvCxnSpPr>
          <p:cNvPr id="12" name="Connecteur droit avec flèche 11"/>
          <p:cNvCxnSpPr>
            <a:endCxn id="10" idx="0"/>
          </p:cNvCxnSpPr>
          <p:nvPr/>
        </p:nvCxnSpPr>
        <p:spPr>
          <a:xfrm>
            <a:off x="4716016" y="1340768"/>
            <a:ext cx="2736304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843808" y="692696"/>
            <a:ext cx="3384376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FF0000"/>
                </a:solidFill>
                <a:latin typeface="Book Antiqua" pitchFamily="18" charset="0"/>
              </a:rPr>
              <a:t>Excrétion</a:t>
            </a:r>
            <a:r>
              <a:rPr lang="fr-FR" dirty="0" smtClean="0"/>
              <a:t> </a:t>
            </a:r>
            <a:endParaRPr lang="fr-FR" dirty="0"/>
          </a:p>
        </p:txBody>
      </p:sp>
      <p:cxnSp>
        <p:nvCxnSpPr>
          <p:cNvPr id="4" name="Connecteur droit avec flèche 3"/>
          <p:cNvCxnSpPr>
            <a:stCxn id="2" idx="2"/>
          </p:cNvCxnSpPr>
          <p:nvPr/>
        </p:nvCxnSpPr>
        <p:spPr>
          <a:xfrm flipH="1">
            <a:off x="2195736" y="1339027"/>
            <a:ext cx="2340260" cy="12258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>
            <a:stCxn id="2" idx="2"/>
          </p:cNvCxnSpPr>
          <p:nvPr/>
        </p:nvCxnSpPr>
        <p:spPr>
          <a:xfrm>
            <a:off x="4535996" y="1339027"/>
            <a:ext cx="2844316" cy="10098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611560" y="2852936"/>
            <a:ext cx="3096344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latin typeface="Book Antiqua" pitchFamily="18" charset="0"/>
              </a:rPr>
              <a:t>Système urinaire</a:t>
            </a:r>
            <a:endParaRPr lang="fr-FR" sz="4000" dirty="0">
              <a:latin typeface="Book Antiqua" pitchFamily="18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724128" y="3068960"/>
            <a:ext cx="3024336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4000" dirty="0" smtClean="0">
                <a:latin typeface="Book Antiqua" pitchFamily="18" charset="0"/>
              </a:rPr>
              <a:t>Système respiratoire</a:t>
            </a:r>
            <a:endParaRPr lang="fr-FR" sz="40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191</Words>
  <Application>Microsoft Office PowerPoint</Application>
  <PresentationFormat>Affichage à l'écran (4:3)</PresentationFormat>
  <Paragraphs>64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windows 7</dc:creator>
  <cp:lastModifiedBy>windows 7</cp:lastModifiedBy>
  <cp:revision>7</cp:revision>
  <dcterms:created xsi:type="dcterms:W3CDTF">2021-02-18T18:18:05Z</dcterms:created>
  <dcterms:modified xsi:type="dcterms:W3CDTF">2021-02-19T10:21:31Z</dcterms:modified>
</cp:coreProperties>
</file>