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6F3D-C239-4FB6-B3B9-8CA8EB99DE3D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9E5BE-4472-4819-A87B-E984F54C11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Eco-toxicologie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91680" y="836712"/>
            <a:ext cx="5760640" cy="8617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Book Antiqua" pitchFamily="18" charset="0"/>
              </a:rPr>
              <a:t>Méthylation du mercure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683568" y="2276872"/>
            <a:ext cx="7848872" cy="34163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2400" dirty="0" smtClean="0"/>
          </a:p>
          <a:p>
            <a:r>
              <a:rPr lang="fr-FR" sz="2400" dirty="0" smtClean="0"/>
              <a:t>L</a:t>
            </a:r>
            <a:r>
              <a:rPr lang="fr-FR" sz="2400" dirty="0" smtClean="0">
                <a:latin typeface="Book Antiqua" pitchFamily="18" charset="0"/>
              </a:rPr>
              <a:t>a volatilisation Hg   par réductase </a:t>
            </a:r>
            <a:r>
              <a:rPr lang="fr-FR" sz="2400" u="sng" dirty="0" smtClean="0">
                <a:latin typeface="Book Antiqua" pitchFamily="18" charset="0"/>
              </a:rPr>
              <a:t>planctonique</a:t>
            </a:r>
            <a:r>
              <a:rPr lang="fr-FR" sz="2400" dirty="0" smtClean="0">
                <a:latin typeface="Book Antiqua" pitchFamily="18" charset="0"/>
              </a:rPr>
              <a:t> gras a un agent  </a:t>
            </a:r>
            <a:r>
              <a:rPr lang="fr-FR" sz="2400" dirty="0" smtClean="0">
                <a:solidFill>
                  <a:srgbClr val="FF0000"/>
                </a:solidFill>
                <a:latin typeface="Book Antiqua" pitchFamily="18" charset="0"/>
              </a:rPr>
              <a:t>CH</a:t>
            </a:r>
            <a:r>
              <a:rPr lang="fr-FR" sz="2000" dirty="0" smtClean="0">
                <a:solidFill>
                  <a:srgbClr val="FF0000"/>
                </a:solidFill>
                <a:latin typeface="Book Antiqua" pitchFamily="18" charset="0"/>
              </a:rPr>
              <a:t>3</a:t>
            </a:r>
            <a:r>
              <a:rPr lang="fr-FR" sz="2400" dirty="0" smtClean="0">
                <a:solidFill>
                  <a:srgbClr val="FF0000"/>
                </a:solidFill>
                <a:latin typeface="Book Antiqua" pitchFamily="18" charset="0"/>
              </a:rPr>
              <a:t>COB</a:t>
            </a:r>
            <a:r>
              <a:rPr lang="fr-FR" sz="2000" dirty="0" smtClean="0">
                <a:solidFill>
                  <a:srgbClr val="FF0000"/>
                </a:solidFill>
                <a:latin typeface="Book Antiqua" pitchFamily="18" charset="0"/>
              </a:rPr>
              <a:t>12</a:t>
            </a:r>
            <a:endParaRPr lang="fr-FR" sz="2400" dirty="0" smtClean="0">
              <a:solidFill>
                <a:srgbClr val="FF0000"/>
              </a:solidFill>
              <a:latin typeface="Book Antiqua" pitchFamily="18" charset="0"/>
            </a:endParaRPr>
          </a:p>
          <a:p>
            <a:endParaRPr lang="fr-FR" sz="2400" dirty="0">
              <a:latin typeface="Book Antiqua" pitchFamily="18" charset="0"/>
            </a:endParaRPr>
          </a:p>
          <a:p>
            <a:endParaRPr lang="fr-FR" sz="2400" dirty="0">
              <a:latin typeface="Book Antiqua" pitchFamily="18" charset="0"/>
            </a:endParaRPr>
          </a:p>
          <a:p>
            <a:r>
              <a:rPr lang="fr-FR" sz="2400" dirty="0" smtClean="0">
                <a:latin typeface="Book Antiqua" pitchFamily="18" charset="0"/>
              </a:rPr>
              <a:t>Sous des condition l'égerment acide ou neutre la méthylation se limite à la formation de CH3Hg</a:t>
            </a:r>
          </a:p>
          <a:p>
            <a:r>
              <a:rPr lang="fr-FR" sz="2400" dirty="0" smtClean="0">
                <a:latin typeface="Book Antiqua" pitchFamily="18" charset="0"/>
              </a:rPr>
              <a:t>Sous des condition basique formation diméthyle mercure </a:t>
            </a:r>
            <a:r>
              <a:rPr lang="fr-FR" sz="2400" dirty="0">
                <a:latin typeface="Book Antiqua" pitchFamily="18" charset="0"/>
              </a:rPr>
              <a:t> </a:t>
            </a:r>
            <a:r>
              <a:rPr lang="fr-FR" sz="2400" dirty="0" smtClean="0">
                <a:latin typeface="Book Antiqua" pitchFamily="18" charset="0"/>
              </a:rPr>
              <a:t> </a:t>
            </a:r>
            <a:r>
              <a:rPr lang="fr-FR" sz="2400" dirty="0" smtClean="0">
                <a:solidFill>
                  <a:srgbClr val="FF0000"/>
                </a:solidFill>
                <a:latin typeface="Book Antiqua" pitchFamily="18" charset="0"/>
              </a:rPr>
              <a:t>(CH</a:t>
            </a:r>
            <a:r>
              <a:rPr lang="fr-FR" sz="2000" dirty="0" smtClean="0">
                <a:solidFill>
                  <a:srgbClr val="FF0000"/>
                </a:solidFill>
                <a:latin typeface="Book Antiqua" pitchFamily="18" charset="0"/>
              </a:rPr>
              <a:t>3</a:t>
            </a:r>
            <a:r>
              <a:rPr lang="fr-FR" sz="2400" dirty="0" smtClean="0">
                <a:solidFill>
                  <a:srgbClr val="FF0000"/>
                </a:solidFill>
                <a:latin typeface="Book Antiqua" pitchFamily="18" charset="0"/>
              </a:rPr>
              <a:t>)</a:t>
            </a:r>
            <a:r>
              <a:rPr lang="fr-FR" sz="2000" dirty="0" smtClean="0">
                <a:solidFill>
                  <a:srgbClr val="FF0000"/>
                </a:solidFill>
                <a:latin typeface="Book Antiqua" pitchFamily="18" charset="0"/>
              </a:rPr>
              <a:t>2</a:t>
            </a:r>
            <a:r>
              <a:rPr lang="fr-FR" sz="2400" dirty="0" smtClean="0">
                <a:solidFill>
                  <a:srgbClr val="FF0000"/>
                </a:solidFill>
                <a:latin typeface="Book Antiqua" pitchFamily="18" charset="0"/>
              </a:rPr>
              <a:t>Hg</a:t>
            </a:r>
            <a:endParaRPr lang="fr-FR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691680" y="836712"/>
            <a:ext cx="5760640" cy="8617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solidFill>
                  <a:srgbClr val="FF0000"/>
                </a:solidFill>
                <a:latin typeface="Book Antiqua" pitchFamily="18" charset="0"/>
              </a:rPr>
              <a:t>démethylation du mercure</a:t>
            </a:r>
          </a:p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35496" y="2492896"/>
            <a:ext cx="8964488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Chimique</a:t>
            </a:r>
            <a:r>
              <a:rPr lang="fr-FR" sz="2800" dirty="0" smtClean="0">
                <a:latin typeface="Book Antiqua" pitchFamily="18" charset="0"/>
              </a:rPr>
              <a:t> </a:t>
            </a:r>
          </a:p>
          <a:p>
            <a:r>
              <a:rPr lang="fr-FR" sz="2000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CH</a:t>
            </a:r>
            <a:r>
              <a:rPr lang="fr-FR" sz="2000" dirty="0" smtClean="0">
                <a:latin typeface="Book Antiqua" pitchFamily="18" charset="0"/>
              </a:rPr>
              <a:t>3</a:t>
            </a:r>
            <a:r>
              <a:rPr lang="fr-FR" sz="2800" dirty="0" smtClean="0">
                <a:latin typeface="Book Antiqua" pitchFamily="18" charset="0"/>
              </a:rPr>
              <a:t>Hg +  S</a:t>
            </a:r>
            <a:r>
              <a:rPr lang="fr-FR" sz="2800" baseline="30000" dirty="0" smtClean="0">
                <a:latin typeface="Book Antiqua" pitchFamily="18" charset="0"/>
              </a:rPr>
              <a:t>-2           </a:t>
            </a:r>
            <a:r>
              <a:rPr lang="fr-FR" sz="2800" dirty="0" smtClean="0">
                <a:latin typeface="Book Antiqua" pitchFamily="18" charset="0"/>
              </a:rPr>
              <a:t>(CH</a:t>
            </a:r>
            <a:r>
              <a:rPr lang="fr-FR" sz="2000" dirty="0" smtClean="0">
                <a:latin typeface="Book Antiqua" pitchFamily="18" charset="0"/>
              </a:rPr>
              <a:t>3</a:t>
            </a:r>
            <a:r>
              <a:rPr lang="fr-FR" sz="2800" dirty="0" smtClean="0">
                <a:latin typeface="Book Antiqua" pitchFamily="18" charset="0"/>
              </a:rPr>
              <a:t>Hg)                      HgS +(CH</a:t>
            </a:r>
            <a:r>
              <a:rPr lang="fr-FR" sz="2000" dirty="0" smtClean="0">
                <a:latin typeface="Book Antiqua" pitchFamily="18" charset="0"/>
              </a:rPr>
              <a:t>3</a:t>
            </a:r>
            <a:r>
              <a:rPr lang="fr-FR" sz="2800" dirty="0" smtClean="0">
                <a:latin typeface="Book Antiqua" pitchFamily="18" charset="0"/>
              </a:rPr>
              <a:t>)</a:t>
            </a:r>
            <a:r>
              <a:rPr lang="fr-FR" sz="2000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 +Hg</a:t>
            </a:r>
            <a:endParaRPr lang="fr-FR" sz="2800" baseline="30000" dirty="0">
              <a:latin typeface="Book Antiqua" pitchFamily="18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483768" y="321297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644008" y="3284984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144016" y="4653136"/>
            <a:ext cx="8892480" cy="1261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Biologique</a:t>
            </a:r>
            <a:r>
              <a:rPr lang="fr-FR" sz="2400" dirty="0" smtClean="0">
                <a:latin typeface="Book Antiqua" pitchFamily="18" charset="0"/>
              </a:rPr>
              <a:t> (bactérie) </a:t>
            </a:r>
          </a:p>
          <a:p>
            <a:r>
              <a:rPr lang="fr-FR" sz="2400" dirty="0" smtClean="0">
                <a:latin typeface="Book Antiqua" pitchFamily="18" charset="0"/>
              </a:rPr>
              <a:t>C                       H      par le  réductase/ hydrolase     formation                   CH</a:t>
            </a:r>
            <a:r>
              <a:rPr lang="fr-FR" sz="1600" dirty="0" smtClean="0">
                <a:latin typeface="Book Antiqua" pitchFamily="18" charset="0"/>
              </a:rPr>
              <a:t>3</a:t>
            </a:r>
            <a:r>
              <a:rPr lang="fr-FR" sz="2400" dirty="0" smtClean="0">
                <a:latin typeface="Book Antiqua" pitchFamily="18" charset="0"/>
              </a:rPr>
              <a:t>Hg</a:t>
            </a:r>
            <a:endParaRPr lang="fr-FR" sz="2400" dirty="0">
              <a:latin typeface="Book Antiqua" pitchFamily="18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683568" y="5301208"/>
            <a:ext cx="136815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60095" y="620688"/>
            <a:ext cx="8316595" cy="5760640"/>
            <a:chOff x="234" y="3037"/>
            <a:chExt cx="13097" cy="8505"/>
          </a:xfrm>
        </p:grpSpPr>
        <p:sp>
          <p:nvSpPr>
            <p:cNvPr id="1027" name="Text Box 3"/>
            <p:cNvSpPr txBox="1">
              <a:spLocks noChangeArrowheads="1"/>
            </p:cNvSpPr>
            <p:nvPr/>
          </p:nvSpPr>
          <p:spPr bwMode="auto">
            <a:xfrm>
              <a:off x="234" y="3037"/>
              <a:ext cx="13097" cy="85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1237" y="4957"/>
              <a:ext cx="9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9" name="Line 5"/>
            <p:cNvSpPr>
              <a:spLocks noChangeShapeType="1"/>
            </p:cNvSpPr>
            <p:nvPr/>
          </p:nvSpPr>
          <p:spPr bwMode="auto">
            <a:xfrm>
              <a:off x="1237" y="10057"/>
              <a:ext cx="54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0" name="Line 6"/>
            <p:cNvSpPr>
              <a:spLocks noChangeShapeType="1"/>
            </p:cNvSpPr>
            <p:nvPr/>
          </p:nvSpPr>
          <p:spPr bwMode="auto">
            <a:xfrm>
              <a:off x="1237" y="9517"/>
              <a:ext cx="144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1237" y="8797"/>
              <a:ext cx="252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2" name="Line 8"/>
            <p:cNvSpPr>
              <a:spLocks noChangeShapeType="1"/>
            </p:cNvSpPr>
            <p:nvPr/>
          </p:nvSpPr>
          <p:spPr bwMode="auto">
            <a:xfrm>
              <a:off x="1957" y="8437"/>
              <a:ext cx="306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3217" y="8437"/>
              <a:ext cx="288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>
              <a:off x="4477" y="8437"/>
              <a:ext cx="270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5557" y="8437"/>
              <a:ext cx="252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>
              <a:off x="6637" y="8437"/>
              <a:ext cx="216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7717" y="8437"/>
              <a:ext cx="198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>
              <a:off x="8797" y="8437"/>
              <a:ext cx="198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>
              <a:off x="10237" y="843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0" name="Text Box 16"/>
            <p:cNvSpPr txBox="1">
              <a:spLocks noChangeArrowheads="1"/>
            </p:cNvSpPr>
            <p:nvPr/>
          </p:nvSpPr>
          <p:spPr bwMode="auto">
            <a:xfrm>
              <a:off x="2137" y="8437"/>
              <a:ext cx="8100" cy="14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>
              <a:off x="1237" y="9857"/>
              <a:ext cx="900" cy="5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>
              <a:off x="1237" y="9157"/>
              <a:ext cx="90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>
              <a:off x="2317" y="9877"/>
              <a:ext cx="90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1237" y="8437"/>
              <a:ext cx="90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>
              <a:off x="3577" y="9877"/>
              <a:ext cx="72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4837" y="9877"/>
              <a:ext cx="72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>
              <a:off x="5917" y="9877"/>
              <a:ext cx="72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>
              <a:off x="6817" y="9877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6937" y="9877"/>
              <a:ext cx="72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7897" y="987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>
              <a:off x="8697" y="987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>
              <a:off x="9697" y="987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0237" y="951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10237" y="915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10237" y="879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6" name="Text Box 32"/>
            <p:cNvSpPr txBox="1">
              <a:spLocks noChangeArrowheads="1"/>
            </p:cNvSpPr>
            <p:nvPr/>
          </p:nvSpPr>
          <p:spPr bwMode="auto">
            <a:xfrm>
              <a:off x="1317" y="4577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smtClean="0">
                  <a:ln>
                    <a:noFill/>
                  </a:ln>
                  <a:solidFill>
                    <a:srgbClr val="993366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ATMOSPHERE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Text Box 33"/>
            <p:cNvSpPr txBox="1">
              <a:spLocks noChangeArrowheads="1"/>
            </p:cNvSpPr>
            <p:nvPr/>
          </p:nvSpPr>
          <p:spPr bwMode="auto">
            <a:xfrm>
              <a:off x="1297" y="8057"/>
              <a:ext cx="108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993366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EAU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Text Box 34"/>
            <p:cNvSpPr txBox="1">
              <a:spLocks noChangeArrowheads="1"/>
            </p:cNvSpPr>
            <p:nvPr/>
          </p:nvSpPr>
          <p:spPr bwMode="auto">
            <a:xfrm>
              <a:off x="1277" y="10057"/>
              <a:ext cx="1760" cy="3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993366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SEDIMENTS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Text Box 35"/>
            <p:cNvSpPr txBox="1">
              <a:spLocks noChangeArrowheads="1"/>
            </p:cNvSpPr>
            <p:nvPr/>
          </p:nvSpPr>
          <p:spPr bwMode="auto">
            <a:xfrm>
              <a:off x="3577" y="8137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Hg</a:t>
              </a:r>
              <a:r>
                <a:rPr kumimoji="0" lang="fr-FR" sz="1100" b="0" i="0" u="none" strike="noStrike" cap="none" normalizeH="0" baseline="30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2+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Text Box 36"/>
            <p:cNvSpPr txBox="1">
              <a:spLocks noChangeArrowheads="1"/>
            </p:cNvSpPr>
            <p:nvPr/>
          </p:nvSpPr>
          <p:spPr bwMode="auto">
            <a:xfrm>
              <a:off x="2317" y="8617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Hg</a:t>
              </a:r>
              <a:r>
                <a:rPr kumimoji="0" lang="fr-FR" sz="1100" b="0" i="0" u="none" strike="noStrike" cap="none" normalizeH="0" baseline="30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2+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Text Box 37"/>
            <p:cNvSpPr txBox="1">
              <a:spLocks noChangeArrowheads="1"/>
            </p:cNvSpPr>
            <p:nvPr/>
          </p:nvSpPr>
          <p:spPr bwMode="auto">
            <a:xfrm>
              <a:off x="2497" y="9337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Hg°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Line 38"/>
            <p:cNvSpPr>
              <a:spLocks noChangeShapeType="1"/>
            </p:cNvSpPr>
            <p:nvPr/>
          </p:nvSpPr>
          <p:spPr bwMode="auto">
            <a:xfrm flipH="1">
              <a:off x="3037" y="879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3" name="Line 39"/>
            <p:cNvSpPr>
              <a:spLocks noChangeShapeType="1"/>
            </p:cNvSpPr>
            <p:nvPr/>
          </p:nvSpPr>
          <p:spPr bwMode="auto">
            <a:xfrm>
              <a:off x="3057" y="8897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4" name="Line 40"/>
            <p:cNvSpPr>
              <a:spLocks noChangeShapeType="1"/>
            </p:cNvSpPr>
            <p:nvPr/>
          </p:nvSpPr>
          <p:spPr bwMode="auto">
            <a:xfrm>
              <a:off x="3937" y="8577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5" name="Line 41"/>
            <p:cNvSpPr>
              <a:spLocks noChangeShapeType="1"/>
            </p:cNvSpPr>
            <p:nvPr/>
          </p:nvSpPr>
          <p:spPr bwMode="auto">
            <a:xfrm flipH="1">
              <a:off x="3037" y="9637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6" name="Line 42"/>
            <p:cNvSpPr>
              <a:spLocks noChangeShapeType="1"/>
            </p:cNvSpPr>
            <p:nvPr/>
          </p:nvSpPr>
          <p:spPr bwMode="auto">
            <a:xfrm>
              <a:off x="4297" y="861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7" name="Text Box 43"/>
            <p:cNvSpPr txBox="1">
              <a:spLocks noChangeArrowheads="1"/>
            </p:cNvSpPr>
            <p:nvPr/>
          </p:nvSpPr>
          <p:spPr bwMode="auto">
            <a:xfrm>
              <a:off x="4297" y="8797"/>
              <a:ext cx="126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339966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Bactéries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Text Box 44"/>
            <p:cNvSpPr txBox="1">
              <a:spLocks noChangeArrowheads="1"/>
            </p:cNvSpPr>
            <p:nvPr/>
          </p:nvSpPr>
          <p:spPr bwMode="auto">
            <a:xfrm>
              <a:off x="5917" y="8257"/>
              <a:ext cx="126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CH</a:t>
              </a:r>
              <a:r>
                <a:rPr kumimoji="0" lang="fr-FR" sz="1100" b="0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3</a:t>
              </a: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Hg</a:t>
              </a:r>
              <a:r>
                <a:rPr kumimoji="0" lang="fr-FR" sz="1100" b="0" i="0" u="none" strike="noStrike" cap="none" normalizeH="0" baseline="30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Line 45"/>
            <p:cNvSpPr>
              <a:spLocks noChangeShapeType="1"/>
            </p:cNvSpPr>
            <p:nvPr/>
          </p:nvSpPr>
          <p:spPr bwMode="auto">
            <a:xfrm>
              <a:off x="6457" y="8797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0" name="Line 46"/>
            <p:cNvSpPr>
              <a:spLocks noChangeShapeType="1"/>
            </p:cNvSpPr>
            <p:nvPr/>
          </p:nvSpPr>
          <p:spPr bwMode="auto">
            <a:xfrm>
              <a:off x="6457" y="9697"/>
              <a:ext cx="23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1" name="Line 47"/>
            <p:cNvSpPr>
              <a:spLocks noChangeShapeType="1"/>
            </p:cNvSpPr>
            <p:nvPr/>
          </p:nvSpPr>
          <p:spPr bwMode="auto">
            <a:xfrm flipH="1">
              <a:off x="5737" y="8797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2" name="Text Box 48"/>
            <p:cNvSpPr txBox="1">
              <a:spLocks noChangeArrowheads="1"/>
            </p:cNvSpPr>
            <p:nvPr/>
          </p:nvSpPr>
          <p:spPr bwMode="auto">
            <a:xfrm>
              <a:off x="4977" y="9237"/>
              <a:ext cx="76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HgS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3" name="Line 49"/>
            <p:cNvSpPr>
              <a:spLocks noChangeShapeType="1"/>
            </p:cNvSpPr>
            <p:nvPr/>
          </p:nvSpPr>
          <p:spPr bwMode="auto">
            <a:xfrm>
              <a:off x="7177" y="887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4" name="Text Box 50"/>
            <p:cNvSpPr txBox="1">
              <a:spLocks noChangeArrowheads="1"/>
            </p:cNvSpPr>
            <p:nvPr/>
          </p:nvSpPr>
          <p:spPr bwMode="auto">
            <a:xfrm>
              <a:off x="7177" y="8477"/>
              <a:ext cx="126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Bactéries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Line 51"/>
            <p:cNvSpPr>
              <a:spLocks noChangeShapeType="1"/>
            </p:cNvSpPr>
            <p:nvPr/>
          </p:nvSpPr>
          <p:spPr bwMode="auto">
            <a:xfrm flipH="1">
              <a:off x="7117" y="8997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6" name="Text Box 52"/>
            <p:cNvSpPr txBox="1">
              <a:spLocks noChangeArrowheads="1"/>
            </p:cNvSpPr>
            <p:nvPr/>
          </p:nvSpPr>
          <p:spPr bwMode="auto">
            <a:xfrm>
              <a:off x="8437" y="8617"/>
              <a:ext cx="14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(CH</a:t>
              </a:r>
              <a:r>
                <a:rPr kumimoji="0" lang="fr-FR" sz="1100" b="0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3</a:t>
              </a: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)</a:t>
              </a:r>
              <a:r>
                <a:rPr kumimoji="0" lang="fr-FR" sz="1100" b="0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2</a:t>
              </a: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Text Box 53"/>
            <p:cNvSpPr txBox="1">
              <a:spLocks noChangeArrowheads="1"/>
            </p:cNvSpPr>
            <p:nvPr/>
          </p:nvSpPr>
          <p:spPr bwMode="auto">
            <a:xfrm>
              <a:off x="8797" y="9517"/>
              <a:ext cx="126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Hg°+CH</a:t>
              </a:r>
              <a:r>
                <a:rPr kumimoji="0" lang="fr-FR" sz="1100" b="0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Text Box 54"/>
            <p:cNvSpPr txBox="1">
              <a:spLocks noChangeArrowheads="1"/>
            </p:cNvSpPr>
            <p:nvPr/>
          </p:nvSpPr>
          <p:spPr bwMode="auto">
            <a:xfrm>
              <a:off x="7357" y="9077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</a:t>
              </a:r>
              <a:r>
                <a:rPr kumimoji="0" lang="fr-FR" sz="1100" b="0" i="0" u="none" strike="noStrike" cap="none" normalizeH="0" baseline="30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Text Box 55"/>
            <p:cNvSpPr txBox="1">
              <a:spLocks noChangeArrowheads="1"/>
            </p:cNvSpPr>
            <p:nvPr/>
          </p:nvSpPr>
          <p:spPr bwMode="auto">
            <a:xfrm>
              <a:off x="4117" y="4757"/>
              <a:ext cx="198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CH</a:t>
              </a:r>
              <a:r>
                <a:rPr kumimoji="0" lang="fr-FR" sz="1100" b="0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3</a:t>
              </a: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Hg</a:t>
              </a:r>
              <a:r>
                <a:rPr kumimoji="0" lang="fr-FR" sz="1100" b="0" i="0" u="none" strike="noStrike" cap="none" normalizeH="0" baseline="30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+</a:t>
              </a: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 ,  Hg</a:t>
              </a:r>
              <a:r>
                <a:rPr kumimoji="0" lang="fr-FR" sz="1100" b="0" i="0" u="none" strike="noStrike" cap="none" normalizeH="0" baseline="30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2+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Text Box 56"/>
            <p:cNvSpPr txBox="1">
              <a:spLocks noChangeArrowheads="1"/>
            </p:cNvSpPr>
            <p:nvPr/>
          </p:nvSpPr>
          <p:spPr bwMode="auto">
            <a:xfrm>
              <a:off x="6997" y="3817"/>
              <a:ext cx="14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(CH</a:t>
              </a:r>
              <a:r>
                <a:rPr kumimoji="0" lang="fr-FR" sz="1100" b="0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3</a:t>
              </a: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)</a:t>
              </a:r>
              <a:r>
                <a:rPr kumimoji="0" lang="fr-FR" sz="1100" b="0" i="0" u="none" strike="noStrike" cap="none" normalizeH="0" baseline="-2500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2</a:t>
              </a:r>
              <a:r>
                <a:rPr kumimoji="0" lang="fr-FR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Hg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Line 57"/>
            <p:cNvSpPr>
              <a:spLocks noChangeShapeType="1"/>
            </p:cNvSpPr>
            <p:nvPr/>
          </p:nvSpPr>
          <p:spPr bwMode="auto">
            <a:xfrm flipH="1">
              <a:off x="5377" y="4117"/>
              <a:ext cx="162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2" name="Line 58"/>
            <p:cNvSpPr>
              <a:spLocks noChangeShapeType="1"/>
            </p:cNvSpPr>
            <p:nvPr/>
          </p:nvSpPr>
          <p:spPr bwMode="auto">
            <a:xfrm rot="768728" flipV="1">
              <a:off x="8217" y="3717"/>
              <a:ext cx="620" cy="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3" name="Line 59"/>
            <p:cNvSpPr>
              <a:spLocks noChangeShapeType="1"/>
            </p:cNvSpPr>
            <p:nvPr/>
          </p:nvSpPr>
          <p:spPr bwMode="auto">
            <a:xfrm rot="1703618" flipV="1">
              <a:off x="8217" y="3977"/>
              <a:ext cx="620" cy="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4" name="Text Box 60"/>
            <p:cNvSpPr txBox="1">
              <a:spLocks noChangeArrowheads="1"/>
            </p:cNvSpPr>
            <p:nvPr/>
          </p:nvSpPr>
          <p:spPr bwMode="auto">
            <a:xfrm>
              <a:off x="8977" y="3577"/>
              <a:ext cx="162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CH4  , C2H6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Hg°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9307" y="4837"/>
              <a:ext cx="960" cy="4680"/>
            </a:xfrm>
            <a:custGeom>
              <a:avLst/>
              <a:gdLst/>
              <a:ahLst/>
              <a:cxnLst>
                <a:cxn ang="0">
                  <a:pos x="210" y="4680"/>
                </a:cxn>
                <a:cxn ang="0">
                  <a:pos x="930" y="2880"/>
                </a:cxn>
                <a:cxn ang="0">
                  <a:pos x="390" y="1980"/>
                </a:cxn>
                <a:cxn ang="0">
                  <a:pos x="30" y="1440"/>
                </a:cxn>
                <a:cxn ang="0">
                  <a:pos x="210" y="0"/>
                </a:cxn>
              </a:cxnLst>
              <a:rect l="0" t="0" r="r" b="b"/>
              <a:pathLst>
                <a:path w="960" h="4680">
                  <a:moveTo>
                    <a:pt x="210" y="4680"/>
                  </a:moveTo>
                  <a:cubicBezTo>
                    <a:pt x="555" y="4005"/>
                    <a:pt x="900" y="3330"/>
                    <a:pt x="930" y="2880"/>
                  </a:cubicBezTo>
                  <a:cubicBezTo>
                    <a:pt x="960" y="2430"/>
                    <a:pt x="540" y="2220"/>
                    <a:pt x="390" y="1980"/>
                  </a:cubicBezTo>
                  <a:cubicBezTo>
                    <a:pt x="240" y="1740"/>
                    <a:pt x="60" y="1770"/>
                    <a:pt x="30" y="1440"/>
                  </a:cubicBezTo>
                  <a:cubicBezTo>
                    <a:pt x="0" y="1110"/>
                    <a:pt x="105" y="555"/>
                    <a:pt x="21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6" name="Line 62"/>
            <p:cNvSpPr>
              <a:spLocks noChangeShapeType="1"/>
            </p:cNvSpPr>
            <p:nvPr/>
          </p:nvSpPr>
          <p:spPr bwMode="auto">
            <a:xfrm flipV="1">
              <a:off x="9517" y="4117"/>
              <a:ext cx="18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8257" y="4417"/>
              <a:ext cx="1110" cy="4320"/>
            </a:xfrm>
            <a:custGeom>
              <a:avLst/>
              <a:gdLst/>
              <a:ahLst/>
              <a:cxnLst>
                <a:cxn ang="0">
                  <a:pos x="540" y="4320"/>
                </a:cxn>
                <a:cxn ang="0">
                  <a:pos x="1080" y="2880"/>
                </a:cxn>
                <a:cxn ang="0">
                  <a:pos x="720" y="1980"/>
                </a:cxn>
                <a:cxn ang="0">
                  <a:pos x="900" y="540"/>
                </a:cxn>
                <a:cxn ang="0">
                  <a:pos x="0" y="0"/>
                </a:cxn>
              </a:cxnLst>
              <a:rect l="0" t="0" r="r" b="b"/>
              <a:pathLst>
                <a:path w="1110" h="4320">
                  <a:moveTo>
                    <a:pt x="540" y="4320"/>
                  </a:moveTo>
                  <a:cubicBezTo>
                    <a:pt x="795" y="3795"/>
                    <a:pt x="1050" y="3270"/>
                    <a:pt x="1080" y="2880"/>
                  </a:cubicBezTo>
                  <a:cubicBezTo>
                    <a:pt x="1110" y="2490"/>
                    <a:pt x="750" y="2370"/>
                    <a:pt x="720" y="1980"/>
                  </a:cubicBezTo>
                  <a:cubicBezTo>
                    <a:pt x="690" y="1590"/>
                    <a:pt x="1020" y="870"/>
                    <a:pt x="900" y="540"/>
                  </a:cubicBezTo>
                  <a:cubicBezTo>
                    <a:pt x="780" y="210"/>
                    <a:pt x="150" y="90"/>
                    <a:pt x="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8" name="Line 64"/>
            <p:cNvSpPr>
              <a:spLocks noChangeShapeType="1"/>
            </p:cNvSpPr>
            <p:nvPr/>
          </p:nvSpPr>
          <p:spPr bwMode="auto">
            <a:xfrm flipH="1" flipV="1">
              <a:off x="8077" y="4237"/>
              <a:ext cx="18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9" name="Text Box 65"/>
            <p:cNvSpPr txBox="1">
              <a:spLocks noChangeArrowheads="1"/>
            </p:cNvSpPr>
            <p:nvPr/>
          </p:nvSpPr>
          <p:spPr bwMode="auto">
            <a:xfrm>
              <a:off x="8077" y="3397"/>
              <a:ext cx="54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H</a:t>
              </a:r>
              <a:r>
                <a:rPr kumimoji="0" lang="el-GR" sz="1000" b="0" i="0" u="none" strike="noStrike" cap="none" normalizeH="0" baseline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itchFamily="34" charset="0"/>
                  <a:ea typeface="Arial" pitchFamily="34" charset="0"/>
                  <a:cs typeface="Calibri" pitchFamily="34" charset="0"/>
                </a:rPr>
                <a:t>ν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0" name="Text Box 66"/>
            <p:cNvSpPr txBox="1">
              <a:spLocks noChangeArrowheads="1"/>
            </p:cNvSpPr>
            <p:nvPr/>
          </p:nvSpPr>
          <p:spPr bwMode="auto">
            <a:xfrm>
              <a:off x="5197" y="3757"/>
              <a:ext cx="1620" cy="36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smtClean="0">
                  <a:ln>
                    <a:noFill/>
                  </a:ln>
                  <a:solidFill>
                    <a:srgbClr val="339966"/>
                  </a:solidFill>
                  <a:effectLst/>
                  <a:latin typeface="Calibri" pitchFamily="34" charset="0"/>
                  <a:ea typeface="Arial" pitchFamily="34" charset="0"/>
                  <a:cs typeface="Arial" pitchFamily="34" charset="0"/>
                </a:rPr>
                <a:t>OXYDATION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Oval 67"/>
            <p:cNvSpPr>
              <a:spLocks noChangeArrowheads="1"/>
            </p:cNvSpPr>
            <p:nvPr/>
          </p:nvSpPr>
          <p:spPr bwMode="auto">
            <a:xfrm>
              <a:off x="3465" y="5813"/>
              <a:ext cx="4311" cy="130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2" name="Text Box 68"/>
            <p:cNvSpPr txBox="1">
              <a:spLocks noChangeArrowheads="1"/>
            </p:cNvSpPr>
            <p:nvPr/>
          </p:nvSpPr>
          <p:spPr bwMode="auto">
            <a:xfrm>
              <a:off x="3890" y="6212"/>
              <a:ext cx="2863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FF6600"/>
                  </a:solidFill>
                  <a:effectLst/>
                  <a:latin typeface="Book Antiqua" pitchFamily="18" charset="0"/>
                  <a:ea typeface="Arial" pitchFamily="34" charset="0"/>
                  <a:cs typeface="Arial" pitchFamily="34" charset="0"/>
                </a:rPr>
                <a:t>Matière en suspension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r-FR" sz="1100" b="1" i="0" u="none" strike="noStrike" cap="none" normalizeH="0" baseline="0" dirty="0" smtClean="0">
                  <a:ln>
                    <a:noFill/>
                  </a:ln>
                  <a:solidFill>
                    <a:srgbClr val="FF6600"/>
                  </a:solidFill>
                  <a:effectLst/>
                  <a:latin typeface="Book Antiqua" pitchFamily="18" charset="0"/>
                  <a:ea typeface="Arial" pitchFamily="34" charset="0"/>
                  <a:cs typeface="Arial" pitchFamily="34" charset="0"/>
                </a:rPr>
                <a:t>et biotope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cs typeface="Arial" pitchFamily="34" charset="0"/>
              </a:endParaRPr>
            </a:p>
          </p:txBody>
        </p:sp>
        <p:sp>
          <p:nvSpPr>
            <p:cNvPr id="1093" name="Line 69"/>
            <p:cNvSpPr>
              <a:spLocks noChangeShapeType="1"/>
            </p:cNvSpPr>
            <p:nvPr/>
          </p:nvSpPr>
          <p:spPr bwMode="auto">
            <a:xfrm flipV="1">
              <a:off x="6277" y="6817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4" name="Line 70"/>
            <p:cNvSpPr>
              <a:spLocks noChangeShapeType="1"/>
            </p:cNvSpPr>
            <p:nvPr/>
          </p:nvSpPr>
          <p:spPr bwMode="auto">
            <a:xfrm flipV="1">
              <a:off x="3937" y="6717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5" name="Line 71"/>
            <p:cNvSpPr>
              <a:spLocks noChangeShapeType="1"/>
            </p:cNvSpPr>
            <p:nvPr/>
          </p:nvSpPr>
          <p:spPr bwMode="auto">
            <a:xfrm>
              <a:off x="4657" y="5246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6" name="Line 72"/>
            <p:cNvSpPr>
              <a:spLocks noChangeShapeType="1"/>
            </p:cNvSpPr>
            <p:nvPr/>
          </p:nvSpPr>
          <p:spPr bwMode="auto">
            <a:xfrm>
              <a:off x="5557" y="4905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7" name="Line 73"/>
            <p:cNvSpPr>
              <a:spLocks noChangeShapeType="1"/>
            </p:cNvSpPr>
            <p:nvPr/>
          </p:nvSpPr>
          <p:spPr bwMode="auto">
            <a:xfrm>
              <a:off x="1197" y="8437"/>
              <a:ext cx="23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8" name="Line 74"/>
            <p:cNvSpPr>
              <a:spLocks noChangeShapeType="1"/>
            </p:cNvSpPr>
            <p:nvPr/>
          </p:nvSpPr>
          <p:spPr bwMode="auto">
            <a:xfrm>
              <a:off x="4117" y="8437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9" name="Line 75"/>
            <p:cNvSpPr>
              <a:spLocks noChangeShapeType="1"/>
            </p:cNvSpPr>
            <p:nvPr/>
          </p:nvSpPr>
          <p:spPr bwMode="auto">
            <a:xfrm>
              <a:off x="6997" y="8437"/>
              <a:ext cx="37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0" name="Text Box 76"/>
            <p:cNvSpPr txBox="1">
              <a:spLocks noChangeArrowheads="1"/>
            </p:cNvSpPr>
            <p:nvPr/>
          </p:nvSpPr>
          <p:spPr bwMode="auto">
            <a:xfrm>
              <a:off x="1237" y="10777"/>
              <a:ext cx="95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fr-FR" sz="1100" dirty="0" smtClean="0">
                  <a:solidFill>
                    <a:srgbClr val="FF0000"/>
                  </a:solidFill>
                  <a:latin typeface="Book Antiqua" pitchFamily="18" charset="0"/>
                  <a:ea typeface="Arial" pitchFamily="34" charset="0"/>
                  <a:cs typeface="Arial" pitchFamily="34" charset="0"/>
                </a:rPr>
                <a:t> </a:t>
              </a:r>
              <a:r>
                <a:rPr lang="fr-FR" sz="1100" dirty="0" smtClean="0">
                  <a:solidFill>
                    <a:srgbClr val="FF0000"/>
                  </a:solidFill>
                  <a:latin typeface="Book Antiqua" pitchFamily="18" charset="0"/>
                  <a:ea typeface="Arial" pitchFamily="34" charset="0"/>
                  <a:cs typeface="Arial" pitchFamily="34" charset="0"/>
                </a:rPr>
                <a:t> </a:t>
              </a:r>
              <a:r>
                <a:rPr kumimoji="0" lang="fr-FR" sz="11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Book Antiqua" pitchFamily="18" charset="0"/>
                  <a:ea typeface="Arial" pitchFamily="34" charset="0"/>
                  <a:cs typeface="Arial" pitchFamily="34" charset="0"/>
                </a:rPr>
                <a:t> Représentation schématique des transformations chimiques du mercure aux interfaces 	     aquatiques.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620688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FF0000"/>
                </a:solidFill>
                <a:latin typeface="Book Antiqua" pitchFamily="18" charset="0"/>
              </a:rPr>
              <a:t>Devenir des polluants (toxique) dans l’écosystème </a:t>
            </a:r>
            <a:endParaRPr lang="fr-FR" sz="28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627784" y="2060848"/>
            <a:ext cx="439248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Book Antiqua" pitchFamily="18" charset="0"/>
              </a:rPr>
              <a:t>Bio indisponibilité</a:t>
            </a:r>
            <a:endParaRPr lang="fr-FR" sz="2400" dirty="0">
              <a:latin typeface="Book Antiqua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87624" y="2780928"/>
            <a:ext cx="453650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Book Antiqua" pitchFamily="18" charset="0"/>
              </a:rPr>
              <a:t>biodégradation</a:t>
            </a:r>
            <a:endParaRPr lang="fr-FR" sz="2400" dirty="0">
              <a:latin typeface="Book Antiqua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03848" y="3717032"/>
            <a:ext cx="439248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Book Antiqua" pitchFamily="18" charset="0"/>
              </a:rPr>
              <a:t>bioconcentration</a:t>
            </a:r>
            <a:endParaRPr lang="fr-FR" sz="2400" dirty="0">
              <a:latin typeface="Book Antiqua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99592" y="4653136"/>
            <a:ext cx="3888432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Book Antiqua" pitchFamily="18" charset="0"/>
              </a:rPr>
              <a:t>Bio accumulation</a:t>
            </a:r>
            <a:endParaRPr lang="fr-FR" sz="2400" dirty="0">
              <a:latin typeface="Book Antiqua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07904" y="5517232"/>
            <a:ext cx="403244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Book Antiqua" pitchFamily="18" charset="0"/>
              </a:rPr>
              <a:t>bioamplification</a:t>
            </a:r>
            <a:endParaRPr lang="fr-FR" sz="2400" dirty="0">
              <a:latin typeface="Book Antiqua" pitchFamily="18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4572000" y="1196752"/>
            <a:ext cx="0" cy="7920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7632848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7544" y="404664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Impact des polluants (toxique) sur l’écosystèmes </a:t>
            </a:r>
            <a:r>
              <a:rPr lang="fr-FR" sz="3600" dirty="0" smtClean="0"/>
              <a:t>:</a:t>
            </a:r>
            <a:endParaRPr lang="fr-FR" sz="3600" dirty="0"/>
          </a:p>
        </p:txBody>
      </p:sp>
      <p:sp>
        <p:nvSpPr>
          <p:cNvPr id="3" name="ZoneTexte 2"/>
          <p:cNvSpPr txBox="1"/>
          <p:nvPr/>
        </p:nvSpPr>
        <p:spPr>
          <a:xfrm>
            <a:off x="2483768" y="1772816"/>
            <a:ext cx="345638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latin typeface="Book Antiqua" pitchFamily="18" charset="0"/>
              </a:rPr>
              <a:t>Ecosystème terrestre</a:t>
            </a:r>
            <a:endParaRPr lang="fr-FR" sz="2800" dirty="0">
              <a:latin typeface="Book Antiqua" pitchFamily="18" charset="0"/>
            </a:endParaRPr>
          </a:p>
        </p:txBody>
      </p:sp>
      <p:cxnSp>
        <p:nvCxnSpPr>
          <p:cNvPr id="5" name="Connecteur droit avec flèche 4"/>
          <p:cNvCxnSpPr>
            <a:stCxn id="3" idx="2"/>
            <a:endCxn id="6" idx="0"/>
          </p:cNvCxnSpPr>
          <p:nvPr/>
        </p:nvCxnSpPr>
        <p:spPr>
          <a:xfrm>
            <a:off x="4211960" y="2296036"/>
            <a:ext cx="0" cy="2213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2339752" y="4509120"/>
            <a:ext cx="374441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latin typeface="Book Antiqua" pitchFamily="18" charset="0"/>
              </a:rPr>
              <a:t>  Exemple : pesticide </a:t>
            </a:r>
            <a:endParaRPr lang="fr-FR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TerreProbpluiesacidescyc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496944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404664"/>
            <a:ext cx="81369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FF0000"/>
                </a:solidFill>
                <a:latin typeface="Book Antiqua" pitchFamily="18" charset="0"/>
              </a:rPr>
              <a:t>Exemple de pesticide :</a:t>
            </a:r>
          </a:p>
          <a:p>
            <a:r>
              <a:rPr lang="fr-FR" sz="3200" dirty="0" smtClean="0">
                <a:latin typeface="Book Antiqua" pitchFamily="18" charset="0"/>
              </a:rPr>
              <a:t>Insecticide, acaricides , fongicide,  herbicide………</a:t>
            </a:r>
          </a:p>
          <a:p>
            <a:endParaRPr lang="fr-FR" sz="3200" dirty="0">
              <a:latin typeface="Book Antiqua" pitchFamily="18" charset="0"/>
            </a:endParaRPr>
          </a:p>
          <a:p>
            <a:endParaRPr lang="fr-FR" sz="3200" dirty="0" smtClean="0">
              <a:latin typeface="Book Antiqua" pitchFamily="18" charset="0"/>
            </a:endParaRPr>
          </a:p>
          <a:p>
            <a:r>
              <a:rPr lang="fr-FR" sz="3200" dirty="0" smtClean="0">
                <a:solidFill>
                  <a:srgbClr val="FF0000"/>
                </a:solidFill>
                <a:latin typeface="Book Antiqua" pitchFamily="18" charset="0"/>
              </a:rPr>
              <a:t>Pesticide organochloré  </a:t>
            </a:r>
            <a:r>
              <a:rPr lang="fr-FR" sz="3200" dirty="0" smtClean="0">
                <a:latin typeface="Book Antiqua" pitchFamily="18" charset="0"/>
              </a:rPr>
              <a:t>composant chimique de synthétisé par chloration </a:t>
            </a:r>
          </a:p>
          <a:p>
            <a:r>
              <a:rPr lang="fr-FR" sz="3200" dirty="0" smtClean="0">
                <a:solidFill>
                  <a:srgbClr val="FF0000"/>
                </a:solidFill>
                <a:latin typeface="Book Antiqua" pitchFamily="18" charset="0"/>
              </a:rPr>
              <a:t>DDT,  DDE, DDD </a:t>
            </a:r>
          </a:p>
          <a:p>
            <a:endParaRPr lang="fr-FR" sz="3200" dirty="0">
              <a:solidFill>
                <a:srgbClr val="FF0000"/>
              </a:solidFill>
              <a:latin typeface="Book Antiqua" pitchFamily="18" charset="0"/>
            </a:endParaRPr>
          </a:p>
          <a:p>
            <a:r>
              <a:rPr lang="fr-FR" sz="3200" dirty="0" smtClean="0">
                <a:solidFill>
                  <a:srgbClr val="FF0000"/>
                </a:solidFill>
                <a:latin typeface="Book Antiqua" pitchFamily="18" charset="0"/>
              </a:rPr>
              <a:t>Pesticide organophosphoré </a:t>
            </a:r>
            <a:r>
              <a:rPr lang="fr-FR" sz="3200" dirty="0" smtClean="0">
                <a:latin typeface="Book Antiqua" pitchFamily="18" charset="0"/>
              </a:rPr>
              <a:t>composant organique dérivé de l’acide othophosphorique </a:t>
            </a:r>
            <a:endParaRPr lang="fr-FR" sz="32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7544" y="404664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Impact des polluants (toxique) sur l’écosystèmes </a:t>
            </a:r>
            <a:r>
              <a:rPr lang="fr-FR" sz="3600" dirty="0" smtClean="0"/>
              <a:t>:</a:t>
            </a:r>
            <a:endParaRPr lang="fr-FR" sz="3600" dirty="0"/>
          </a:p>
        </p:txBody>
      </p:sp>
      <p:sp>
        <p:nvSpPr>
          <p:cNvPr id="3" name="ZoneTexte 2"/>
          <p:cNvSpPr txBox="1"/>
          <p:nvPr/>
        </p:nvSpPr>
        <p:spPr>
          <a:xfrm>
            <a:off x="2483768" y="1772816"/>
            <a:ext cx="3456384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Book Antiqua" pitchFamily="18" charset="0"/>
              </a:rPr>
              <a:t>Ecosystème Atmosphérique</a:t>
            </a:r>
            <a:endParaRPr lang="fr-FR" sz="2800" dirty="0">
              <a:latin typeface="Book Antiqua" pitchFamily="18" charset="0"/>
            </a:endParaRPr>
          </a:p>
        </p:txBody>
      </p:sp>
      <p:cxnSp>
        <p:nvCxnSpPr>
          <p:cNvPr id="5" name="Connecteur droit avec flèche 4"/>
          <p:cNvCxnSpPr>
            <a:stCxn id="3" idx="2"/>
          </p:cNvCxnSpPr>
          <p:nvPr/>
        </p:nvCxnSpPr>
        <p:spPr>
          <a:xfrm>
            <a:off x="4211960" y="2726923"/>
            <a:ext cx="0" cy="15661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2411760" y="4437112"/>
            <a:ext cx="4032448" cy="1261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>
                <a:latin typeface="Book Antiqua" pitchFamily="18" charset="0"/>
              </a:rPr>
              <a:t>Exemple : </a:t>
            </a:r>
          </a:p>
          <a:p>
            <a:r>
              <a:rPr lang="fr-FR" sz="4400" dirty="0" smtClean="0">
                <a:latin typeface="Book Antiqua" pitchFamily="18" charset="0"/>
              </a:rPr>
              <a:t> Pluie acide</a:t>
            </a:r>
            <a:endParaRPr lang="fr-FR" sz="4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43608" y="620688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Formation  de l’acide nitrique  </a:t>
            </a:r>
            <a:endParaRPr lang="fr-FR" sz="36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71600" y="2564904"/>
            <a:ext cx="6768752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Book Antiqua" pitchFamily="18" charset="0"/>
              </a:rPr>
              <a:t>NO3  +  H2O                HNO3  +   OH  (réaction hétérogène)</a:t>
            </a:r>
            <a:endParaRPr lang="fr-FR" sz="2800" dirty="0">
              <a:latin typeface="Book Antiqua" pitchFamily="18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427984" y="3663027"/>
            <a:ext cx="0" cy="7020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1691680" y="4725144"/>
            <a:ext cx="684076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latin typeface="Book Antiqua" pitchFamily="18" charset="0"/>
              </a:rPr>
              <a:t>NO</a:t>
            </a:r>
            <a:r>
              <a:rPr lang="fr-FR" sz="1600" dirty="0" smtClean="0">
                <a:latin typeface="Book Antiqua" pitchFamily="18" charset="0"/>
              </a:rPr>
              <a:t>3</a:t>
            </a:r>
            <a:r>
              <a:rPr lang="fr-FR" sz="2800" dirty="0" smtClean="0">
                <a:latin typeface="Book Antiqua" pitchFamily="18" charset="0"/>
              </a:rPr>
              <a:t> +H</a:t>
            </a:r>
            <a:r>
              <a:rPr lang="fr-FR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O                         N</a:t>
            </a:r>
            <a:r>
              <a:rPr lang="fr-FR" sz="2000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O</a:t>
            </a:r>
            <a:r>
              <a:rPr lang="fr-FR" sz="2000" dirty="0" smtClean="0">
                <a:latin typeface="Book Antiqua" pitchFamily="18" charset="0"/>
              </a:rPr>
              <a:t>4</a:t>
            </a:r>
            <a:endParaRPr lang="fr-FR" sz="2800" dirty="0" smtClean="0">
              <a:latin typeface="Book Antiqua" pitchFamily="18" charset="0"/>
            </a:endParaRPr>
          </a:p>
          <a:p>
            <a:r>
              <a:rPr lang="fr-FR" sz="2800" dirty="0" smtClean="0">
                <a:latin typeface="Book Antiqua" pitchFamily="18" charset="0"/>
              </a:rPr>
              <a:t>N</a:t>
            </a:r>
            <a:r>
              <a:rPr lang="fr-FR" sz="1600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O4  +H</a:t>
            </a:r>
            <a:r>
              <a:rPr lang="fr-FR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O                       2NO</a:t>
            </a:r>
            <a:r>
              <a:rPr lang="fr-FR" sz="2000" dirty="0" smtClean="0">
                <a:latin typeface="Book Antiqua" pitchFamily="18" charset="0"/>
              </a:rPr>
              <a:t>3</a:t>
            </a:r>
            <a:endParaRPr lang="fr-FR" sz="2800" dirty="0">
              <a:latin typeface="Book Antiqua" pitchFamily="18" charset="0"/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3707904" y="285293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3995936" y="4941168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4139952" y="5445224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43608" y="62068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Formation  de l’acide sulfirique   </a:t>
            </a:r>
            <a:endParaRPr lang="fr-FR" sz="3600" dirty="0">
              <a:solidFill>
                <a:srgbClr val="FF0000"/>
              </a:solidFill>
              <a:latin typeface="Book Antiqua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51520" y="2780928"/>
            <a:ext cx="8892480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800" dirty="0" smtClean="0">
                <a:latin typeface="Book Antiqua" pitchFamily="18" charset="0"/>
              </a:rPr>
              <a:t>SO</a:t>
            </a:r>
            <a:r>
              <a:rPr lang="fr-FR" sz="2000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  +  H</a:t>
            </a:r>
            <a:r>
              <a:rPr lang="fr-FR" sz="2000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O             H</a:t>
            </a:r>
            <a:r>
              <a:rPr lang="fr-FR" sz="2400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SO</a:t>
            </a:r>
            <a:r>
              <a:rPr lang="fr-FR" sz="2000" dirty="0" smtClean="0">
                <a:latin typeface="Book Antiqua" pitchFamily="18" charset="0"/>
              </a:rPr>
              <a:t>3</a:t>
            </a:r>
            <a:r>
              <a:rPr lang="fr-FR" sz="2800" dirty="0" smtClean="0">
                <a:latin typeface="Book Antiqua" pitchFamily="18" charset="0"/>
              </a:rPr>
              <a:t>               H</a:t>
            </a:r>
            <a:r>
              <a:rPr lang="fr-FR" sz="2000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SO</a:t>
            </a:r>
            <a:r>
              <a:rPr lang="fr-FR" sz="2000" dirty="0" smtClean="0">
                <a:latin typeface="Book Antiqua" pitchFamily="18" charset="0"/>
              </a:rPr>
              <a:t>3</a:t>
            </a:r>
            <a:r>
              <a:rPr lang="fr-FR" sz="2800" dirty="0" smtClean="0">
                <a:latin typeface="Book Antiqua" pitchFamily="18" charset="0"/>
              </a:rPr>
              <a:t> +1/2 O</a:t>
            </a:r>
            <a:r>
              <a:rPr lang="fr-FR" sz="2000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                             H</a:t>
            </a:r>
            <a:r>
              <a:rPr lang="fr-FR" dirty="0" smtClean="0">
                <a:latin typeface="Book Antiqua" pitchFamily="18" charset="0"/>
              </a:rPr>
              <a:t>2</a:t>
            </a:r>
            <a:r>
              <a:rPr lang="fr-FR" sz="2800" dirty="0" smtClean="0">
                <a:latin typeface="Book Antiqua" pitchFamily="18" charset="0"/>
              </a:rPr>
              <a:t>SO</a:t>
            </a:r>
            <a:r>
              <a:rPr lang="fr-FR" sz="2000" dirty="0" smtClean="0">
                <a:latin typeface="Book Antiqua" pitchFamily="18" charset="0"/>
              </a:rPr>
              <a:t>4</a:t>
            </a:r>
            <a:endParaRPr lang="fr-FR" sz="2800" dirty="0">
              <a:latin typeface="Book Antiqua" pitchFamily="18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411760" y="306896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4572000" y="306896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538163"/>
            <a:ext cx="8610600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67544" y="404664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latin typeface="Book Antiqua" pitchFamily="18" charset="0"/>
              </a:rPr>
              <a:t>Impact des polluants (toxique) sur l’écosystèmes </a:t>
            </a:r>
            <a:r>
              <a:rPr lang="fr-FR" sz="3600" dirty="0" smtClean="0"/>
              <a:t>:</a:t>
            </a:r>
            <a:endParaRPr lang="fr-FR" sz="3600" dirty="0"/>
          </a:p>
        </p:txBody>
      </p:sp>
      <p:sp>
        <p:nvSpPr>
          <p:cNvPr id="3" name="ZoneTexte 2"/>
          <p:cNvSpPr txBox="1"/>
          <p:nvPr/>
        </p:nvSpPr>
        <p:spPr>
          <a:xfrm>
            <a:off x="2483768" y="1970837"/>
            <a:ext cx="3456384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Book Antiqua" pitchFamily="18" charset="0"/>
              </a:rPr>
              <a:t>Ecosystème Aquatique</a:t>
            </a:r>
            <a:endParaRPr lang="fr-FR" sz="2800" dirty="0">
              <a:latin typeface="Book Antiqua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11760" y="4293096"/>
            <a:ext cx="381642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>
                <a:latin typeface="Book Antiqua" pitchFamily="18" charset="0"/>
              </a:rPr>
              <a:t>Exemple :</a:t>
            </a:r>
          </a:p>
          <a:p>
            <a:r>
              <a:rPr lang="fr-FR" sz="4000" dirty="0" smtClean="0">
                <a:latin typeface="Book Antiqua" pitchFamily="18" charset="0"/>
              </a:rPr>
              <a:t>Métaux lourds</a:t>
            </a:r>
            <a:endParaRPr lang="fr-FR" sz="4000" dirty="0">
              <a:latin typeface="Book Antiqua" pitchFamily="18" charset="0"/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4211960" y="2996952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248</Words>
  <Application>Microsoft Office PowerPoint</Application>
  <PresentationFormat>Affichage à l'écran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Eco-toxicologie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Ecotoxicologie</dc:title>
  <dc:creator>windows 7</dc:creator>
  <cp:lastModifiedBy>windows 7</cp:lastModifiedBy>
  <cp:revision>17</cp:revision>
  <dcterms:created xsi:type="dcterms:W3CDTF">2021-02-18T19:17:01Z</dcterms:created>
  <dcterms:modified xsi:type="dcterms:W3CDTF">2021-02-19T10:30:17Z</dcterms:modified>
</cp:coreProperties>
</file>