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08721-B27F-43AA-A5EB-3048885FFB47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6AF0D-0D74-42B2-A69E-96162EB4CED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Eco-toxicologie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2048" y="548680"/>
            <a:ext cx="83164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bio-marqueur spécifique :</a:t>
            </a:r>
          </a:p>
          <a:p>
            <a:pPr algn="ctr"/>
            <a:endParaRPr lang="fr-FR" sz="3600" dirty="0" smtClean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A)Croissance :    </a:t>
            </a:r>
            <a:r>
              <a:rPr lang="fr-FR" sz="2800" dirty="0" smtClean="0">
                <a:latin typeface="Book Antiqua" pitchFamily="18" charset="0"/>
              </a:rPr>
              <a:t>[ARN]/ [ADN] OU  [ARN ] / [Protéine].</a:t>
            </a:r>
          </a:p>
          <a:p>
            <a:endParaRPr lang="fr-FR" sz="2800" dirty="0" smtClean="0"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B)Activité énergétique :  </a:t>
            </a:r>
            <a:r>
              <a:rPr lang="fr-FR" sz="2800" dirty="0" smtClean="0">
                <a:latin typeface="Book Antiqua" pitchFamily="18" charset="0"/>
              </a:rPr>
              <a:t>[ATP] diminue.</a:t>
            </a:r>
          </a:p>
          <a:p>
            <a:endParaRPr lang="fr-FR" sz="2800" dirty="0" smtClean="0"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C)Activité endocrinienne :  </a:t>
            </a:r>
            <a:r>
              <a:rPr lang="fr-FR" sz="2800" dirty="0" smtClean="0">
                <a:latin typeface="Book Antiqua" pitchFamily="18" charset="0"/>
              </a:rPr>
              <a:t>mesure d’hormone /plasma.</a:t>
            </a:r>
          </a:p>
          <a:p>
            <a:endParaRPr lang="fr-FR" sz="2800" dirty="0" smtClean="0"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D)Réponse immunitaire : </a:t>
            </a:r>
            <a:r>
              <a:rPr lang="fr-FR" sz="2800" dirty="0" smtClean="0">
                <a:latin typeface="Book Antiqua" pitchFamily="18" charset="0"/>
              </a:rPr>
              <a:t>stimulation des globules blancs.</a:t>
            </a:r>
            <a:r>
              <a:rPr lang="fr-FR" sz="2800" dirty="0" smtClean="0"/>
              <a:t>      </a:t>
            </a:r>
          </a:p>
          <a:p>
            <a:endParaRPr lang="fr-F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3608" y="764704"/>
            <a:ext cx="684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bio-marqueur non  spécifique :</a:t>
            </a:r>
          </a:p>
          <a:p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fr-FR" sz="3600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fr-FR" sz="3600" dirty="0" smtClean="0">
                <a:solidFill>
                  <a:srgbClr val="00B050"/>
                </a:solidFill>
                <a:latin typeface="Book Antiqua" pitchFamily="18" charset="0"/>
              </a:rPr>
              <a:t>Enzyme d’Oxydation : </a:t>
            </a:r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SOD (super-oxyde dismutase)</a:t>
            </a:r>
          </a:p>
          <a:p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fr-FR" sz="3600" dirty="0" smtClean="0">
                <a:solidFill>
                  <a:srgbClr val="00B050"/>
                </a:solidFill>
                <a:latin typeface="Book Antiqua" pitchFamily="18" charset="0"/>
              </a:rPr>
              <a:t>Protéines</a:t>
            </a:r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 : 2groupes </a:t>
            </a:r>
          </a:p>
          <a:p>
            <a:r>
              <a:rPr lang="fr-FR" sz="3600" dirty="0" err="1" smtClean="0">
                <a:solidFill>
                  <a:srgbClr val="FF0000"/>
                </a:solidFill>
                <a:latin typeface="Book Antiqua" pitchFamily="18" charset="0"/>
              </a:rPr>
              <a:t>Hsps</a:t>
            </a:r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,   </a:t>
            </a:r>
            <a:r>
              <a:rPr lang="fr-FR" sz="3600" dirty="0" err="1" smtClean="0">
                <a:solidFill>
                  <a:srgbClr val="FF0000"/>
                </a:solidFill>
                <a:latin typeface="Book Antiqua" pitchFamily="18" charset="0"/>
              </a:rPr>
              <a:t>grps</a:t>
            </a:r>
            <a:endParaRPr lang="fr-F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908720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r-FR" sz="3200" b="1" dirty="0" smtClean="0">
                <a:solidFill>
                  <a:srgbClr val="FF0000"/>
                </a:solidFill>
                <a:latin typeface="Book Antiqua" pitchFamily="18" charset="0"/>
              </a:rPr>
              <a:t>LA SURVEILLANCE BIOLOGIQUE</a:t>
            </a:r>
            <a:endParaRPr lang="fr-FR" sz="32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 rot="5400000">
            <a:off x="3906292" y="2745680"/>
            <a:ext cx="611188" cy="179388"/>
          </a:xfrm>
          <a:custGeom>
            <a:avLst/>
            <a:gdLst>
              <a:gd name="T0" fmla="*/ 458391 w 21600"/>
              <a:gd name="T1" fmla="*/ 0 h 21600"/>
              <a:gd name="T2" fmla="*/ 0 w 21600"/>
              <a:gd name="T3" fmla="*/ 89694 h 21600"/>
              <a:gd name="T4" fmla="*/ 458391 w 21600"/>
              <a:gd name="T5" fmla="*/ 179388 h 21600"/>
              <a:gd name="T6" fmla="*/ 611188 w 21600"/>
              <a:gd name="T7" fmla="*/ 8969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699792" y="1916832"/>
            <a:ext cx="3024188" cy="707886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latin typeface="Book Antiqua" pitchFamily="18" charset="0"/>
                <a:cs typeface="Arial" charset="0"/>
              </a:rPr>
              <a:t>Evaluation = Quantification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925217" y="3140797"/>
            <a:ext cx="2571750" cy="468313"/>
            <a:chOff x="2485" y="2024"/>
            <a:chExt cx="1620" cy="295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2485" y="2024"/>
              <a:ext cx="1588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fr-FR" sz="2000">
                <a:latin typeface="Book Antiqua" pitchFamily="18" charset="0"/>
              </a:endParaRP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2517" y="2067"/>
              <a:ext cx="15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i="1" dirty="0">
                  <a:solidFill>
                    <a:srgbClr val="FF0000"/>
                  </a:solidFill>
                  <a:latin typeface="Book Antiqua" pitchFamily="18" charset="0"/>
                </a:rPr>
                <a:t>Chimie analytique</a:t>
              </a:r>
            </a:p>
          </p:txBody>
        </p:sp>
      </p:grp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904455" y="3807544"/>
            <a:ext cx="865187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chemeClr val="tx2"/>
                </a:solidFill>
                <a:latin typeface="Book Antiqua" pitchFamily="18" charset="0"/>
                <a:cs typeface="Arial" charset="0"/>
              </a:rPr>
              <a:t>Eau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779292" y="3807544"/>
            <a:ext cx="86518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00CCFF"/>
                </a:solidFill>
                <a:latin typeface="Book Antiqua" pitchFamily="18" charset="0"/>
                <a:cs typeface="Arial" charset="0"/>
              </a:rPr>
              <a:t>Air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576342" y="3807544"/>
            <a:ext cx="86518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009900"/>
                </a:solidFill>
                <a:latin typeface="Book Antiqua" pitchFamily="18" charset="0"/>
                <a:cs typeface="Arial" charset="0"/>
              </a:rPr>
              <a:t>Sols</a:t>
            </a:r>
          </a:p>
        </p:txBody>
      </p: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2052092" y="4148858"/>
            <a:ext cx="4248150" cy="995362"/>
            <a:chOff x="1986" y="2659"/>
            <a:chExt cx="2676" cy="627"/>
          </a:xfrm>
        </p:grpSpPr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2194" y="2840"/>
              <a:ext cx="2313" cy="4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dirty="0">
                  <a:latin typeface="Book Antiqua" pitchFamily="18" charset="0"/>
                </a:rPr>
                <a:t>Surveiller la qualité de ces milieu</a:t>
              </a:r>
              <a:r>
                <a:rPr lang="fr-FR" sz="2000" dirty="0">
                  <a:solidFill>
                    <a:schemeClr val="bg2"/>
                  </a:solidFill>
                  <a:latin typeface="Book Antiqua" pitchFamily="18" charset="0"/>
                </a:rPr>
                <a:t>x</a:t>
              </a:r>
            </a:p>
          </p:txBody>
        </p: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1986" y="2659"/>
              <a:ext cx="181" cy="272"/>
              <a:chOff x="1986" y="2659"/>
              <a:chExt cx="181" cy="272"/>
            </a:xfrm>
          </p:grpSpPr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>
                <a:off x="1986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000">
                  <a:latin typeface="Book Antiqua" pitchFamily="18" charset="0"/>
                </a:endParaRPr>
              </a:p>
            </p:txBody>
          </p:sp>
          <p:sp>
            <p:nvSpPr>
              <p:cNvPr id="19" name="Line 24"/>
              <p:cNvSpPr>
                <a:spLocks noChangeShapeType="1"/>
              </p:cNvSpPr>
              <p:nvPr/>
            </p:nvSpPr>
            <p:spPr bwMode="auto">
              <a:xfrm>
                <a:off x="1986" y="2931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 sz="2000">
                  <a:latin typeface="Book Antiqua" pitchFamily="18" charset="0"/>
                </a:endParaRPr>
              </a:p>
            </p:txBody>
          </p:sp>
        </p:grpSp>
        <p:grpSp>
          <p:nvGrpSpPr>
            <p:cNvPr id="14" name="Group 28"/>
            <p:cNvGrpSpPr>
              <a:grpSpLocks/>
            </p:cNvGrpSpPr>
            <p:nvPr/>
          </p:nvGrpSpPr>
          <p:grpSpPr bwMode="auto">
            <a:xfrm>
              <a:off x="4526" y="2659"/>
              <a:ext cx="136" cy="272"/>
              <a:chOff x="4526" y="2659"/>
              <a:chExt cx="136" cy="272"/>
            </a:xfrm>
          </p:grpSpPr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>
                <a:off x="4662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000">
                  <a:latin typeface="Book Antiqua" pitchFamily="18" charset="0"/>
                </a:endParaRPr>
              </a:p>
            </p:txBody>
          </p:sp>
          <p:sp>
            <p:nvSpPr>
              <p:cNvPr id="17" name="Line 25"/>
              <p:cNvSpPr>
                <a:spLocks noChangeShapeType="1"/>
              </p:cNvSpPr>
              <p:nvPr/>
            </p:nvSpPr>
            <p:spPr bwMode="auto">
              <a:xfrm flipH="1">
                <a:off x="4526" y="2931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 sz="2000">
                  <a:latin typeface="Book Antiqua" pitchFamily="18" charset="0"/>
                </a:endParaRPr>
              </a:p>
            </p:txBody>
          </p:sp>
        </p:grp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3347" y="265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 sz="2000">
                <a:latin typeface="Book Antiqua" pitchFamily="18" charset="0"/>
              </a:endParaRPr>
            </a:p>
          </p:txBody>
        </p:sp>
      </p:grpSp>
      <p:grpSp>
        <p:nvGrpSpPr>
          <p:cNvPr id="20" name="Group 34"/>
          <p:cNvGrpSpPr>
            <a:grpSpLocks/>
          </p:cNvGrpSpPr>
          <p:nvPr/>
        </p:nvGrpSpPr>
        <p:grpSpPr bwMode="auto">
          <a:xfrm>
            <a:off x="2412455" y="5229498"/>
            <a:ext cx="2665412" cy="1439864"/>
            <a:chOff x="2213" y="2982"/>
            <a:chExt cx="1679" cy="907"/>
          </a:xfrm>
        </p:grpSpPr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2349" y="3249"/>
              <a:ext cx="1543" cy="64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dirty="0">
                  <a:latin typeface="Book Antiqua" pitchFamily="18" charset="0"/>
                </a:rPr>
                <a:t>Mettre en évidence les </a:t>
              </a:r>
              <a:r>
                <a:rPr lang="fr-FR" sz="2000" b="1" dirty="0">
                  <a:latin typeface="Book Antiqua" pitchFamily="18" charset="0"/>
                </a:rPr>
                <a:t>normes de sécurité</a:t>
              </a:r>
            </a:p>
          </p:txBody>
        </p:sp>
        <p:sp>
          <p:nvSpPr>
            <p:cNvPr id="22" name="AutoShape 32"/>
            <p:cNvSpPr>
              <a:spLocks noChangeArrowheads="1"/>
            </p:cNvSpPr>
            <p:nvPr/>
          </p:nvSpPr>
          <p:spPr bwMode="auto">
            <a:xfrm>
              <a:off x="2213" y="2982"/>
              <a:ext cx="91" cy="408"/>
            </a:xfrm>
            <a:prstGeom prst="curvedRightArrow">
              <a:avLst>
                <a:gd name="adj1" fmla="val 89670"/>
                <a:gd name="adj2" fmla="val 179341"/>
                <a:gd name="adj3" fmla="val 33333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>
                <a:latin typeface="Book Antiqua" pitchFamily="18" charset="0"/>
              </a:endParaRPr>
            </a:p>
          </p:txBody>
        </p:sp>
      </p:grpSp>
      <p:grpSp>
        <p:nvGrpSpPr>
          <p:cNvPr id="23" name="Group 35"/>
          <p:cNvGrpSpPr>
            <a:grpSpLocks/>
          </p:cNvGrpSpPr>
          <p:nvPr/>
        </p:nvGrpSpPr>
        <p:grpSpPr bwMode="auto">
          <a:xfrm>
            <a:off x="5815210" y="5012457"/>
            <a:ext cx="2789238" cy="1631950"/>
            <a:chOff x="3948" y="3203"/>
            <a:chExt cx="1757" cy="1028"/>
          </a:xfrm>
        </p:grpSpPr>
        <p:sp>
          <p:nvSpPr>
            <p:cNvPr id="24" name="Text Box 31"/>
            <p:cNvSpPr txBox="1">
              <a:spLocks noChangeArrowheads="1"/>
            </p:cNvSpPr>
            <p:nvPr/>
          </p:nvSpPr>
          <p:spPr bwMode="auto">
            <a:xfrm>
              <a:off x="4299" y="3203"/>
              <a:ext cx="1406" cy="10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000" dirty="0">
                  <a:latin typeface="Book Antiqua" pitchFamily="18" charset="0"/>
                  <a:cs typeface="Times New Roman" pitchFamily="18" charset="0"/>
                </a:rPr>
                <a:t>Mises en place par les autorités publiques </a:t>
              </a:r>
            </a:p>
            <a:p>
              <a:pPr algn="ctr"/>
              <a:r>
                <a:rPr lang="fr-FR" sz="2000" i="1" dirty="0">
                  <a:latin typeface="Book Antiqua" pitchFamily="18" charset="0"/>
                  <a:cs typeface="Times New Roman" pitchFamily="18" charset="0"/>
                </a:rPr>
                <a:t>(respect ou dépassement) </a:t>
              </a:r>
            </a:p>
          </p:txBody>
        </p:sp>
        <p:sp>
          <p:nvSpPr>
            <p:cNvPr id="25" name="AutoShape 33"/>
            <p:cNvSpPr>
              <a:spLocks noChangeArrowheads="1"/>
            </p:cNvSpPr>
            <p:nvPr/>
          </p:nvSpPr>
          <p:spPr bwMode="auto">
            <a:xfrm>
              <a:off x="3948" y="3702"/>
              <a:ext cx="318" cy="136"/>
            </a:xfrm>
            <a:prstGeom prst="rightArrow">
              <a:avLst>
                <a:gd name="adj1" fmla="val 50000"/>
                <a:gd name="adj2" fmla="val 58456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>
                <a:latin typeface="Book Antiqu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43"/>
          <p:cNvGrpSpPr>
            <a:grpSpLocks/>
          </p:cNvGrpSpPr>
          <p:nvPr/>
        </p:nvGrpSpPr>
        <p:grpSpPr bwMode="auto">
          <a:xfrm>
            <a:off x="827584" y="1700808"/>
            <a:ext cx="6407150" cy="1601788"/>
            <a:chOff x="716" y="2205"/>
            <a:chExt cx="4036" cy="1009"/>
          </a:xfrm>
        </p:grpSpPr>
        <p:sp>
          <p:nvSpPr>
            <p:cNvPr id="3" name="Text Box 1040"/>
            <p:cNvSpPr txBox="1">
              <a:spLocks noChangeArrowheads="1"/>
            </p:cNvSpPr>
            <p:nvPr/>
          </p:nvSpPr>
          <p:spPr bwMode="auto">
            <a:xfrm>
              <a:off x="716" y="2225"/>
              <a:ext cx="1950" cy="9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fr-FR" sz="2400" dirty="0">
                  <a:latin typeface="Book Antiqua" pitchFamily="18" charset="0"/>
                </a:rPr>
                <a:t>Les</a:t>
              </a:r>
              <a:r>
                <a:rPr kumimoji="0" lang="fr-FR" sz="2400" b="1" dirty="0">
                  <a:latin typeface="Book Antiqua" pitchFamily="18" charset="0"/>
                </a:rPr>
                <a:t> Biologistes </a:t>
              </a:r>
              <a:r>
                <a:rPr kumimoji="0" lang="fr-FR" sz="2400" dirty="0">
                  <a:latin typeface="Book Antiqua" pitchFamily="18" charset="0"/>
                </a:rPr>
                <a:t>ont donc eu l’idée de contourner ces problèmes</a:t>
              </a:r>
              <a:endParaRPr lang="fr-FR" sz="2400" dirty="0">
                <a:latin typeface="Book Antiqua" pitchFamily="18" charset="0"/>
              </a:endParaRPr>
            </a:p>
          </p:txBody>
        </p:sp>
        <p:sp>
          <p:nvSpPr>
            <p:cNvPr id="4" name="Text Box 1041"/>
            <p:cNvSpPr txBox="1">
              <a:spLocks noChangeArrowheads="1"/>
            </p:cNvSpPr>
            <p:nvPr/>
          </p:nvSpPr>
          <p:spPr bwMode="auto">
            <a:xfrm>
              <a:off x="3256" y="2205"/>
              <a:ext cx="1496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0" lang="fr-FR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Book Antiqua" pitchFamily="18" charset="0"/>
                  <a:cs typeface="Arial" charset="0"/>
                </a:rPr>
                <a:t>Utilisation des</a:t>
              </a:r>
              <a:r>
                <a:rPr kumimoji="0" lang="fr-FR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Book Antiqua" pitchFamily="18" charset="0"/>
                  <a:cs typeface="Arial" charset="0"/>
                </a:rPr>
                <a:t> </a:t>
              </a:r>
              <a:r>
                <a:rPr kumimoji="0" lang="fr-FR" sz="2400" b="1" dirty="0">
                  <a:solidFill>
                    <a:srgbClr val="00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 Antiqua" pitchFamily="18" charset="0"/>
                  <a:cs typeface="Arial" charset="0"/>
                </a:rPr>
                <a:t>réponses biologiques</a:t>
              </a:r>
            </a:p>
          </p:txBody>
        </p:sp>
        <p:sp>
          <p:nvSpPr>
            <p:cNvPr id="5" name="Line 1042"/>
            <p:cNvSpPr>
              <a:spLocks noChangeShapeType="1"/>
            </p:cNvSpPr>
            <p:nvPr/>
          </p:nvSpPr>
          <p:spPr bwMode="auto">
            <a:xfrm>
              <a:off x="2729" y="2391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 sz="2400">
                <a:latin typeface="Book Antiqua" pitchFamily="18" charset="0"/>
              </a:endParaRPr>
            </a:p>
          </p:txBody>
        </p:sp>
      </p:grpSp>
      <p:grpSp>
        <p:nvGrpSpPr>
          <p:cNvPr id="6" name="Group 1049"/>
          <p:cNvGrpSpPr>
            <a:grpSpLocks/>
          </p:cNvGrpSpPr>
          <p:nvPr/>
        </p:nvGrpSpPr>
        <p:grpSpPr bwMode="auto">
          <a:xfrm>
            <a:off x="4160838" y="4725144"/>
            <a:ext cx="4391025" cy="1857376"/>
            <a:chOff x="2621" y="3158"/>
            <a:chExt cx="2766" cy="1170"/>
          </a:xfrm>
        </p:grpSpPr>
        <p:sp>
          <p:nvSpPr>
            <p:cNvPr id="7" name="Text Box 1039"/>
            <p:cNvSpPr txBox="1">
              <a:spLocks noChangeArrowheads="1"/>
            </p:cNvSpPr>
            <p:nvPr/>
          </p:nvSpPr>
          <p:spPr bwMode="auto">
            <a:xfrm>
              <a:off x="4163" y="3339"/>
              <a:ext cx="1224" cy="989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fr-FR" sz="2400" b="1" dirty="0">
                  <a:solidFill>
                    <a:srgbClr val="EC0000"/>
                  </a:solidFill>
                  <a:latin typeface="Book Antiqua" pitchFamily="18" charset="0"/>
                </a:rPr>
                <a:t>Impacts</a:t>
              </a:r>
              <a:r>
                <a:rPr kumimoji="0" lang="fr-FR" sz="2400" dirty="0">
                  <a:latin typeface="Book Antiqua" pitchFamily="18" charset="0"/>
                </a:rPr>
                <a:t> éventuels sur la </a:t>
              </a:r>
              <a:r>
                <a:rPr kumimoji="0" lang="fr-FR" sz="2400" dirty="0">
                  <a:solidFill>
                    <a:srgbClr val="003399"/>
                  </a:solidFill>
                  <a:latin typeface="Book Antiqua" pitchFamily="18" charset="0"/>
                </a:rPr>
                <a:t>santé humaine</a:t>
              </a:r>
              <a:endParaRPr kumimoji="0" lang="fr-FR" sz="2400" dirty="0">
                <a:solidFill>
                  <a:schemeClr val="bg2"/>
                </a:solidFill>
                <a:latin typeface="Book Antiqua" pitchFamily="18" charset="0"/>
              </a:endParaRPr>
            </a:p>
          </p:txBody>
        </p:sp>
        <p:sp>
          <p:nvSpPr>
            <p:cNvPr id="8" name="Text Box 1045"/>
            <p:cNvSpPr txBox="1">
              <a:spLocks noChangeArrowheads="1"/>
            </p:cNvSpPr>
            <p:nvPr/>
          </p:nvSpPr>
          <p:spPr bwMode="auto">
            <a:xfrm>
              <a:off x="2621" y="3339"/>
              <a:ext cx="1180" cy="75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FR" sz="2400" b="1" dirty="0">
                  <a:solidFill>
                    <a:srgbClr val="EC0000"/>
                  </a:solidFill>
                  <a:latin typeface="Book Antiqua" pitchFamily="18" charset="0"/>
                </a:rPr>
                <a:t>Effets</a:t>
              </a:r>
              <a:r>
                <a:rPr kumimoji="0" lang="fr-FR" sz="2400" dirty="0">
                  <a:latin typeface="Book Antiqua" pitchFamily="18" charset="0"/>
                </a:rPr>
                <a:t> sur les </a:t>
              </a:r>
              <a:r>
                <a:rPr kumimoji="0" lang="fr-FR" sz="2400" dirty="0">
                  <a:solidFill>
                    <a:srgbClr val="009900"/>
                  </a:solidFill>
                  <a:latin typeface="Book Antiqua" pitchFamily="18" charset="0"/>
                </a:rPr>
                <a:t>écosystèmes</a:t>
              </a:r>
            </a:p>
          </p:txBody>
        </p:sp>
        <p:grpSp>
          <p:nvGrpSpPr>
            <p:cNvPr id="9" name="Group 1048"/>
            <p:cNvGrpSpPr>
              <a:grpSpLocks/>
            </p:cNvGrpSpPr>
            <p:nvPr/>
          </p:nvGrpSpPr>
          <p:grpSpPr bwMode="auto">
            <a:xfrm>
              <a:off x="3800" y="3158"/>
              <a:ext cx="363" cy="363"/>
              <a:chOff x="3800" y="3158"/>
              <a:chExt cx="363" cy="363"/>
            </a:xfrm>
          </p:grpSpPr>
          <p:sp>
            <p:nvSpPr>
              <p:cNvPr id="10" name="Line 1046"/>
              <p:cNvSpPr>
                <a:spLocks noChangeShapeType="1"/>
              </p:cNvSpPr>
              <p:nvPr/>
            </p:nvSpPr>
            <p:spPr bwMode="auto">
              <a:xfrm>
                <a:off x="3972" y="3158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 sz="2400">
                  <a:latin typeface="Book Antiqua" pitchFamily="18" charset="0"/>
                </a:endParaRPr>
              </a:p>
            </p:txBody>
          </p:sp>
          <p:sp>
            <p:nvSpPr>
              <p:cNvPr id="11" name="Line 1047"/>
              <p:cNvSpPr>
                <a:spLocks noChangeShapeType="1"/>
              </p:cNvSpPr>
              <p:nvPr/>
            </p:nvSpPr>
            <p:spPr bwMode="auto">
              <a:xfrm>
                <a:off x="3800" y="352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fr-FR" sz="2400">
                  <a:latin typeface="Book Antiqua" pitchFamily="18" charset="0"/>
                </a:endParaRPr>
              </a:p>
            </p:txBody>
          </p:sp>
        </p:grpSp>
      </p:grpSp>
      <p:grpSp>
        <p:nvGrpSpPr>
          <p:cNvPr id="12" name="Group 1051"/>
          <p:cNvGrpSpPr>
            <a:grpSpLocks/>
          </p:cNvGrpSpPr>
          <p:nvPr/>
        </p:nvGrpSpPr>
        <p:grpSpPr bwMode="auto">
          <a:xfrm>
            <a:off x="4932040" y="3068960"/>
            <a:ext cx="2160587" cy="1539875"/>
            <a:chOff x="3317" y="2626"/>
            <a:chExt cx="1361" cy="970"/>
          </a:xfrm>
        </p:grpSpPr>
        <p:sp>
          <p:nvSpPr>
            <p:cNvPr id="13" name="Text Box 1044"/>
            <p:cNvSpPr txBox="1">
              <a:spLocks noChangeArrowheads="1"/>
            </p:cNvSpPr>
            <p:nvPr/>
          </p:nvSpPr>
          <p:spPr bwMode="auto">
            <a:xfrm>
              <a:off x="3317" y="2840"/>
              <a:ext cx="1361" cy="75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FR" sz="2400" dirty="0">
                  <a:solidFill>
                    <a:srgbClr val="EC0000"/>
                  </a:solidFill>
                  <a:latin typeface="Book Antiqua" pitchFamily="18" charset="0"/>
                </a:rPr>
                <a:t>Diagnostic</a:t>
              </a:r>
              <a:r>
                <a:rPr kumimoji="0" lang="fr-FR" sz="2400" dirty="0">
                  <a:latin typeface="Book Antiqua" pitchFamily="18" charset="0"/>
                </a:rPr>
                <a:t> de la qualité des milieux</a:t>
              </a:r>
            </a:p>
          </p:txBody>
        </p:sp>
        <p:sp>
          <p:nvSpPr>
            <p:cNvPr id="14" name="Line 1050"/>
            <p:cNvSpPr>
              <a:spLocks noChangeShapeType="1"/>
            </p:cNvSpPr>
            <p:nvPr/>
          </p:nvSpPr>
          <p:spPr bwMode="auto">
            <a:xfrm>
              <a:off x="3954" y="2626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 sz="2400">
                <a:latin typeface="Book Antiqu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475656" y="3789386"/>
            <a:ext cx="6119813" cy="3240014"/>
            <a:chOff x="1140" y="2115"/>
            <a:chExt cx="3855" cy="1324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140" y="2522"/>
              <a:ext cx="3855" cy="917"/>
              <a:chOff x="1215" y="1842"/>
              <a:chExt cx="3855" cy="917"/>
            </a:xfrm>
          </p:grpSpPr>
          <p:sp>
            <p:nvSpPr>
              <p:cNvPr id="5" name="Oval 26"/>
              <p:cNvSpPr>
                <a:spLocks noChangeArrowheads="1"/>
              </p:cNvSpPr>
              <p:nvPr/>
            </p:nvSpPr>
            <p:spPr bwMode="auto">
              <a:xfrm>
                <a:off x="1215" y="1842"/>
                <a:ext cx="3855" cy="7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 sz="2000">
                  <a:latin typeface="Book Antiqua" pitchFamily="18" charset="0"/>
                </a:endParaRPr>
              </a:p>
            </p:txBody>
          </p:sp>
          <p:sp>
            <p:nvSpPr>
              <p:cNvPr id="6" name="Text Box 9"/>
              <p:cNvSpPr txBox="1">
                <a:spLocks noChangeArrowheads="1"/>
              </p:cNvSpPr>
              <p:nvPr/>
            </p:nvSpPr>
            <p:spPr bwMode="auto">
              <a:xfrm>
                <a:off x="1623" y="1979"/>
                <a:ext cx="3120" cy="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Définir les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causes</a:t>
                </a:r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 &amp;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les</a:t>
                </a:r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effets réels</a:t>
                </a:r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 à partir de l’observation de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conséquences biologiques</a:t>
                </a:r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 d’expositions à des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nuisances</a:t>
                </a:r>
                <a:r>
                  <a:rPr kumimoji="0" lang="fr-FR" sz="2000" dirty="0">
                    <a:solidFill>
                      <a:srgbClr val="FF0000"/>
                    </a:solidFill>
                    <a:latin typeface="Book Antiqua" pitchFamily="18" charset="0"/>
                  </a:rPr>
                  <a:t> ou à des </a:t>
                </a:r>
                <a:r>
                  <a:rPr kumimoji="0" lang="fr-FR" sz="2000" b="1" dirty="0">
                    <a:solidFill>
                      <a:srgbClr val="FF0000"/>
                    </a:solidFill>
                    <a:latin typeface="Book Antiqua" pitchFamily="18" charset="0"/>
                  </a:rPr>
                  <a:t>activités économiques.</a:t>
                </a:r>
                <a:endParaRPr kumimoji="0" lang="fr-FR" sz="2000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</p:grpSp>
        <p:sp>
          <p:nvSpPr>
            <p:cNvPr id="4" name="AutoShape 10"/>
            <p:cNvSpPr>
              <a:spLocks noChangeArrowheads="1"/>
            </p:cNvSpPr>
            <p:nvPr/>
          </p:nvSpPr>
          <p:spPr bwMode="auto">
            <a:xfrm rot="5400000">
              <a:off x="2901" y="2243"/>
              <a:ext cx="342" cy="85"/>
            </a:xfrm>
            <a:custGeom>
              <a:avLst/>
              <a:gdLst>
                <a:gd name="T0" fmla="*/ 256 w 21600"/>
                <a:gd name="T1" fmla="*/ 0 h 21600"/>
                <a:gd name="T2" fmla="*/ 0 w 21600"/>
                <a:gd name="T3" fmla="*/ 43 h 21600"/>
                <a:gd name="T4" fmla="*/ 256 w 21600"/>
                <a:gd name="T5" fmla="*/ 85 h 21600"/>
                <a:gd name="T6" fmla="*/ 342 w 21600"/>
                <a:gd name="T7" fmla="*/ 43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47 w 21600"/>
                <a:gd name="T13" fmla="*/ 5336 h 21600"/>
                <a:gd name="T14" fmla="*/ 18884 w 21600"/>
                <a:gd name="T15" fmla="*/ 162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>
                <a:latin typeface="Book Antiqua" pitchFamily="18" charset="0"/>
              </a:endParaRPr>
            </a:p>
          </p:txBody>
        </p: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229300" y="1484288"/>
            <a:ext cx="1943100" cy="132343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fr-FR" sz="2000" b="1" dirty="0">
                <a:solidFill>
                  <a:srgbClr val="EC0000"/>
                </a:solidFill>
                <a:latin typeface="Book Antiqua" pitchFamily="18" charset="0"/>
              </a:rPr>
              <a:t>Impacts</a:t>
            </a:r>
            <a:r>
              <a:rPr kumimoji="0" lang="fr-FR" sz="2000" dirty="0">
                <a:latin typeface="Book Antiqua" pitchFamily="18" charset="0"/>
              </a:rPr>
              <a:t> éventuels sur la </a:t>
            </a:r>
            <a:r>
              <a:rPr kumimoji="0" lang="fr-FR" sz="2000" dirty="0">
                <a:solidFill>
                  <a:srgbClr val="003399"/>
                </a:solidFill>
                <a:latin typeface="Book Antiqua" pitchFamily="18" charset="0"/>
              </a:rPr>
              <a:t>santé humaine</a:t>
            </a:r>
            <a:endParaRPr kumimoji="0" lang="fr-FR" sz="2000" dirty="0">
              <a:solidFill>
                <a:schemeClr val="bg2"/>
              </a:solidFill>
              <a:latin typeface="Book Antiqua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898550" y="1484288"/>
            <a:ext cx="187325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fr-FR" sz="2000" b="1" dirty="0">
                <a:solidFill>
                  <a:srgbClr val="EC0000"/>
                </a:solidFill>
                <a:latin typeface="Book Antiqua" pitchFamily="18" charset="0"/>
              </a:rPr>
              <a:t>Effets</a:t>
            </a:r>
            <a:r>
              <a:rPr kumimoji="0" lang="fr-FR" sz="2000" dirty="0">
                <a:latin typeface="Book Antiqua" pitchFamily="18" charset="0"/>
              </a:rPr>
              <a:t> sur les </a:t>
            </a:r>
            <a:r>
              <a:rPr kumimoji="0" lang="fr-FR" sz="2000" dirty="0">
                <a:solidFill>
                  <a:srgbClr val="009900"/>
                </a:solidFill>
                <a:latin typeface="Book Antiqua" pitchFamily="18" charset="0"/>
              </a:rPr>
              <a:t>écosystèmes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3447331" y="620688"/>
            <a:ext cx="2160588" cy="10156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fr-FR" sz="2000" dirty="0">
                <a:latin typeface="Book Antiqua" pitchFamily="18" charset="0"/>
              </a:rPr>
              <a:t>Diagnostic de la qualité des milieux</a:t>
            </a:r>
          </a:p>
        </p:txBody>
      </p: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971600" y="2132856"/>
            <a:ext cx="2447925" cy="1356420"/>
            <a:chOff x="1532" y="1616"/>
            <a:chExt cx="1542" cy="673"/>
          </a:xfrm>
        </p:grpSpPr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1532" y="1843"/>
              <a:ext cx="1542" cy="44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0" lang="fr-F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  <a:cs typeface="Arial" charset="0"/>
                </a:rPr>
                <a:t>ECO-TOXICOLOGIE</a:t>
              </a:r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>
              <a:off x="2304" y="1616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 sz="2000">
                <a:latin typeface="Book Antiqua" pitchFamily="18" charset="0"/>
              </a:endParaRPr>
            </a:p>
          </p:txBody>
        </p:sp>
      </p:grp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5868491" y="2780928"/>
            <a:ext cx="2447925" cy="1368152"/>
            <a:chOff x="3090" y="1616"/>
            <a:chExt cx="1542" cy="445"/>
          </a:xfrm>
        </p:grpSpPr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3090" y="1843"/>
              <a:ext cx="1542" cy="21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0" lang="fr-FR" sz="1600" b="1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  <a:cs typeface="Arial" charset="0"/>
                </a:rPr>
                <a:t>ECO-EPIDEMIOLOGIE</a:t>
              </a:r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auto">
            <a:xfrm>
              <a:off x="3858" y="1616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15616" y="116632"/>
            <a:ext cx="7344816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0" lang="fr-BE" sz="2800" b="1" dirty="0">
                <a:solidFill>
                  <a:srgbClr val="EC0000"/>
                </a:solidFill>
                <a:latin typeface="Book Antiqua" pitchFamily="18" charset="0"/>
              </a:rPr>
              <a:t>Comment surveiller la qualité </a:t>
            </a:r>
          </a:p>
          <a:p>
            <a:pPr algn="ctr" eaLnBrk="1" hangingPunct="1"/>
            <a:r>
              <a:rPr kumimoji="0" lang="fr-BE" sz="2800" b="1" dirty="0">
                <a:solidFill>
                  <a:srgbClr val="EC0000"/>
                </a:solidFill>
                <a:latin typeface="Book Antiqua" pitchFamily="18" charset="0"/>
              </a:rPr>
              <a:t>de l’environnement ?</a:t>
            </a:r>
            <a:endParaRPr kumimoji="0" lang="fr-FR" sz="2800" b="1" dirty="0">
              <a:solidFill>
                <a:srgbClr val="EC0000"/>
              </a:solidFill>
              <a:latin typeface="Book Antiqua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03238" y="1519758"/>
            <a:ext cx="13985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 dirty="0">
                <a:solidFill>
                  <a:srgbClr val="0066FF"/>
                </a:solidFill>
              </a:rPr>
              <a:t>PARAMETRES 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438275" y="1746770"/>
            <a:ext cx="1058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 dirty="0">
                <a:solidFill>
                  <a:srgbClr val="0066FF"/>
                </a:solidFill>
              </a:rPr>
              <a:t>CHIMIQUES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838450" y="1519758"/>
            <a:ext cx="8524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>
                <a:solidFill>
                  <a:srgbClr val="0066FF"/>
                </a:solidFill>
              </a:rPr>
              <a:t>INDICES 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838450" y="1746770"/>
            <a:ext cx="16398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>
                <a:solidFill>
                  <a:srgbClr val="0066FF"/>
                </a:solidFill>
              </a:rPr>
              <a:t>BIOCENOTIQUES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927600" y="1519758"/>
            <a:ext cx="1574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>
                <a:solidFill>
                  <a:srgbClr val="0066FF"/>
                </a:solidFill>
              </a:rPr>
              <a:t>BIOINDICATEURS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7196138" y="1519758"/>
            <a:ext cx="16176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>
                <a:solidFill>
                  <a:srgbClr val="0066FF"/>
                </a:solidFill>
              </a:rPr>
              <a:t>BIOMARQUEURS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460375" y="2123008"/>
            <a:ext cx="20447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kumimoji="0" lang="fr-FR" sz="1400">
                <a:solidFill>
                  <a:srgbClr val="000000"/>
                </a:solidFill>
              </a:rPr>
              <a:t>pH, T°, Salinité, DCO, DBO, O</a:t>
            </a:r>
            <a:r>
              <a:rPr kumimoji="0" lang="fr-FR" sz="14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2794000" y="2091258"/>
            <a:ext cx="14335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kumimoji="0" lang="fr-FR" sz="1400">
                <a:solidFill>
                  <a:srgbClr val="000000"/>
                </a:solidFill>
              </a:rPr>
              <a:t>Indices de diversité 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922838" y="2091258"/>
            <a:ext cx="1489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kumimoji="0" lang="fr-FR" sz="1400">
                <a:solidFill>
                  <a:srgbClr val="000000"/>
                </a:solidFill>
              </a:rPr>
              <a:t>Espèces indicatrices </a:t>
            </a:r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4922838" y="2315095"/>
            <a:ext cx="16081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>
                <a:solidFill>
                  <a:srgbClr val="000000"/>
                </a:solidFill>
              </a:rPr>
              <a:t>(</a:t>
            </a:r>
            <a:r>
              <a:rPr kumimoji="0" lang="fr-FR" sz="1400" i="1">
                <a:solidFill>
                  <a:srgbClr val="000000"/>
                </a:solidFill>
              </a:rPr>
              <a:t>abondance, présence 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922838" y="2540520"/>
            <a:ext cx="8556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i="1">
                <a:solidFill>
                  <a:srgbClr val="000000"/>
                </a:solidFill>
              </a:rPr>
              <a:t>ou absence</a:t>
            </a:r>
            <a:r>
              <a:rPr kumimoji="0" lang="fr-FR" sz="1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6804248" y="2038870"/>
            <a:ext cx="23082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kumimoji="0" lang="fr-FR" sz="1400" dirty="0">
                <a:solidFill>
                  <a:srgbClr val="000000"/>
                </a:solidFill>
              </a:rPr>
              <a:t>Marqueurs biochimiques, cytologiques et physiologiques </a:t>
            </a:r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auto">
          <a:xfrm>
            <a:off x="4083050" y="3099320"/>
            <a:ext cx="1593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600">
                <a:solidFill>
                  <a:srgbClr val="000000"/>
                </a:solidFill>
              </a:rPr>
              <a:t>Bioaccumulateurs</a:t>
            </a:r>
            <a:endParaRPr kumimoji="0" lang="fr-FR">
              <a:solidFill>
                <a:srgbClr val="000000"/>
              </a:solidFill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341813" y="3326333"/>
            <a:ext cx="10556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600" dirty="0">
                <a:solidFill>
                  <a:srgbClr val="000000"/>
                </a:solidFill>
              </a:rPr>
              <a:t>Biocapteurs</a:t>
            </a:r>
            <a:endParaRPr kumimoji="0" lang="fr-FR" dirty="0">
              <a:solidFill>
                <a:srgbClr val="000000"/>
              </a:solidFill>
            </a:endParaRP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3819525" y="3551758"/>
            <a:ext cx="2139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600">
                <a:solidFill>
                  <a:srgbClr val="000000"/>
                </a:solidFill>
              </a:rPr>
              <a:t>Marqueurs éthologiques</a:t>
            </a:r>
            <a:endParaRPr kumimoji="0" lang="fr-FR">
              <a:solidFill>
                <a:srgbClr val="000000"/>
              </a:solidFill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552825" y="3777183"/>
            <a:ext cx="2693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600" dirty="0">
                <a:solidFill>
                  <a:srgbClr val="000000"/>
                </a:solidFill>
              </a:rPr>
              <a:t>(Réactions comportementales)</a:t>
            </a:r>
            <a:endParaRPr kumimoji="0" lang="fr-FR" dirty="0">
              <a:solidFill>
                <a:srgbClr val="000000"/>
              </a:solidFill>
            </a:endParaRPr>
          </a:p>
        </p:txBody>
      </p:sp>
      <p:sp>
        <p:nvSpPr>
          <p:cNvPr id="19" name="Rectangle 41"/>
          <p:cNvSpPr>
            <a:spLocks noChangeArrowheads="1"/>
          </p:cNvSpPr>
          <p:nvPr/>
        </p:nvSpPr>
        <p:spPr bwMode="auto">
          <a:xfrm>
            <a:off x="549275" y="4239145"/>
            <a:ext cx="15382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kumimoji="0" lang="fr-FR" sz="1200" b="1">
                <a:solidFill>
                  <a:srgbClr val="009900"/>
                </a:solidFill>
              </a:rPr>
              <a:t>ECOSYSTÈMES ET </a:t>
            </a:r>
          </a:p>
        </p:txBody>
      </p:sp>
      <p:sp>
        <p:nvSpPr>
          <p:cNvPr id="20" name="Rectangle 42"/>
          <p:cNvSpPr>
            <a:spLocks noChangeArrowheads="1"/>
          </p:cNvSpPr>
          <p:nvPr/>
        </p:nvSpPr>
        <p:spPr bwMode="auto">
          <a:xfrm>
            <a:off x="577850" y="4485208"/>
            <a:ext cx="14033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ÉCOCOMPLEXES</a:t>
            </a:r>
          </a:p>
        </p:txBody>
      </p:sp>
      <p:sp>
        <p:nvSpPr>
          <p:cNvPr id="21" name="Rectangle 44"/>
          <p:cNvSpPr>
            <a:spLocks noChangeArrowheads="1"/>
          </p:cNvSpPr>
          <p:nvPr/>
        </p:nvSpPr>
        <p:spPr bwMode="auto">
          <a:xfrm>
            <a:off x="2432050" y="4210570"/>
            <a:ext cx="3714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kumimoji="0" lang="fr-FR" sz="1200" b="1">
                <a:latin typeface="Symbol" pitchFamily="18" charset="2"/>
              </a:rPr>
              <a:t>®</a:t>
            </a:r>
            <a:endParaRPr kumimoji="0" lang="fr-FR" sz="1200" b="1"/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3124200" y="4239145"/>
            <a:ext cx="13477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COMMUNAUTÉS</a:t>
            </a:r>
          </a:p>
        </p:txBody>
      </p:sp>
      <p:sp>
        <p:nvSpPr>
          <p:cNvPr id="23" name="Rectangle 48"/>
          <p:cNvSpPr>
            <a:spLocks noChangeArrowheads="1"/>
          </p:cNvSpPr>
          <p:nvPr/>
        </p:nvSpPr>
        <p:spPr bwMode="auto">
          <a:xfrm>
            <a:off x="4876800" y="4197870"/>
            <a:ext cx="1508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latin typeface="Symbol" pitchFamily="18" charset="2"/>
              </a:rPr>
              <a:t>®</a:t>
            </a:r>
            <a:endParaRPr kumimoji="0" lang="fr-FR" sz="1200" b="1"/>
          </a:p>
        </p:txBody>
      </p:sp>
      <p:sp>
        <p:nvSpPr>
          <p:cNvPr id="24" name="Rectangle 50"/>
          <p:cNvSpPr>
            <a:spLocks noChangeArrowheads="1"/>
          </p:cNvSpPr>
          <p:nvPr/>
        </p:nvSpPr>
        <p:spPr bwMode="auto">
          <a:xfrm>
            <a:off x="5538788" y="4239145"/>
            <a:ext cx="11922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POPULATIONS</a:t>
            </a:r>
          </a:p>
        </p:txBody>
      </p:sp>
      <p:sp>
        <p:nvSpPr>
          <p:cNvPr id="25" name="Rectangle 52"/>
          <p:cNvSpPr>
            <a:spLocks noChangeArrowheads="1"/>
          </p:cNvSpPr>
          <p:nvPr/>
        </p:nvSpPr>
        <p:spPr bwMode="auto">
          <a:xfrm>
            <a:off x="7143750" y="4197870"/>
            <a:ext cx="1508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latin typeface="Symbol" pitchFamily="18" charset="2"/>
              </a:rPr>
              <a:t>®</a:t>
            </a:r>
            <a:endParaRPr kumimoji="0" lang="fr-FR" sz="1200" b="1"/>
          </a:p>
        </p:txBody>
      </p:sp>
      <p:sp>
        <p:nvSpPr>
          <p:cNvPr id="26" name="Rectangle 54"/>
          <p:cNvSpPr>
            <a:spLocks noChangeArrowheads="1"/>
          </p:cNvSpPr>
          <p:nvPr/>
        </p:nvSpPr>
        <p:spPr bwMode="auto">
          <a:xfrm>
            <a:off x="7685088" y="4239145"/>
            <a:ext cx="10874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INDIVIDUS ET </a:t>
            </a:r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auto">
          <a:xfrm>
            <a:off x="7675563" y="4485208"/>
            <a:ext cx="8080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NIVEAUX </a:t>
            </a:r>
          </a:p>
        </p:txBody>
      </p:sp>
      <p:sp>
        <p:nvSpPr>
          <p:cNvPr id="28" name="Rectangle 56"/>
          <p:cNvSpPr>
            <a:spLocks noChangeArrowheads="1"/>
          </p:cNvSpPr>
          <p:nvPr/>
        </p:nvSpPr>
        <p:spPr bwMode="auto">
          <a:xfrm>
            <a:off x="7675563" y="4731270"/>
            <a:ext cx="16160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200" b="1">
                <a:solidFill>
                  <a:srgbClr val="009900"/>
                </a:solidFill>
              </a:rPr>
              <a:t>INFRAINDIVIDUELS</a:t>
            </a: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603250" y="4866208"/>
            <a:ext cx="207168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700">
                <a:solidFill>
                  <a:schemeClr val="folHlink"/>
                </a:solidFill>
              </a:rPr>
              <a:t>-----------------------------</a:t>
            </a:r>
            <a:endParaRPr kumimoji="0" lang="fr-FR">
              <a:solidFill>
                <a:schemeClr val="folHlink"/>
              </a:solidFill>
            </a:endParaRPr>
          </a:p>
        </p:txBody>
      </p:sp>
      <p:sp>
        <p:nvSpPr>
          <p:cNvPr id="30" name="Rectangle 63"/>
          <p:cNvSpPr>
            <a:spLocks noChangeArrowheads="1"/>
          </p:cNvSpPr>
          <p:nvPr/>
        </p:nvSpPr>
        <p:spPr bwMode="auto">
          <a:xfrm>
            <a:off x="3097213" y="4866208"/>
            <a:ext cx="335756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700">
                <a:solidFill>
                  <a:schemeClr val="folHlink"/>
                </a:solidFill>
              </a:rPr>
              <a:t>-----------------------------------------------</a:t>
            </a:r>
            <a:endParaRPr kumimoji="0" lang="fr-FR">
              <a:solidFill>
                <a:schemeClr val="folHlink"/>
              </a:solidFill>
            </a:endParaRPr>
          </a:p>
        </p:txBody>
      </p:sp>
      <p:sp>
        <p:nvSpPr>
          <p:cNvPr id="31" name="Rectangle 67"/>
          <p:cNvSpPr>
            <a:spLocks noChangeArrowheads="1"/>
          </p:cNvSpPr>
          <p:nvPr/>
        </p:nvSpPr>
        <p:spPr bwMode="auto">
          <a:xfrm>
            <a:off x="1168400" y="5150370"/>
            <a:ext cx="9683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300" b="1">
                <a:solidFill>
                  <a:srgbClr val="EC0000"/>
                </a:solidFill>
              </a:rPr>
              <a:t>APPROCHE </a:t>
            </a:r>
            <a:endParaRPr kumimoji="0" lang="fr-FR" b="1">
              <a:solidFill>
                <a:srgbClr val="EC0000"/>
              </a:solidFill>
            </a:endParaRPr>
          </a:p>
        </p:txBody>
      </p:sp>
      <p:sp>
        <p:nvSpPr>
          <p:cNvPr id="32" name="Rectangle 69"/>
          <p:cNvSpPr>
            <a:spLocks noChangeArrowheads="1"/>
          </p:cNvSpPr>
          <p:nvPr/>
        </p:nvSpPr>
        <p:spPr bwMode="auto">
          <a:xfrm>
            <a:off x="757238" y="5396433"/>
            <a:ext cx="7524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300" b="1">
                <a:solidFill>
                  <a:srgbClr val="EC0000"/>
                </a:solidFill>
              </a:rPr>
              <a:t>PHYSICO</a:t>
            </a:r>
            <a:endParaRPr kumimoji="0" lang="fr-FR" b="1">
              <a:solidFill>
                <a:srgbClr val="EC0000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1636713" y="5396433"/>
            <a:ext cx="8874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300" b="1">
                <a:solidFill>
                  <a:srgbClr val="EC0000"/>
                </a:solidFill>
              </a:rPr>
              <a:t>CHIMIQUE</a:t>
            </a:r>
            <a:endParaRPr kumimoji="0" lang="fr-FR" b="1">
              <a:solidFill>
                <a:srgbClr val="EC0000"/>
              </a:solidFill>
            </a:endParaRPr>
          </a:p>
        </p:txBody>
      </p:sp>
      <p:sp>
        <p:nvSpPr>
          <p:cNvPr id="34" name="Rectangle 73"/>
          <p:cNvSpPr>
            <a:spLocks noChangeArrowheads="1"/>
          </p:cNvSpPr>
          <p:nvPr/>
        </p:nvSpPr>
        <p:spPr bwMode="auto">
          <a:xfrm>
            <a:off x="5272088" y="5197995"/>
            <a:ext cx="20574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300" b="1">
                <a:solidFill>
                  <a:srgbClr val="EC0000"/>
                </a:solidFill>
              </a:rPr>
              <a:t>APPROCHE BIOLOGIQUE</a:t>
            </a:r>
            <a:endParaRPr kumimoji="0" lang="fr-FR" b="1">
              <a:solidFill>
                <a:srgbClr val="EC0000"/>
              </a:solidFill>
            </a:endParaRPr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1670848" y="5877272"/>
            <a:ext cx="620394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kumimoji="0" lang="fr-BE" sz="1400" dirty="0">
                <a:solidFill>
                  <a:srgbClr val="000000"/>
                </a:solidFill>
                <a:latin typeface="Book Antiqua" pitchFamily="18" charset="0"/>
              </a:rPr>
              <a:t>Représentation schématique des différents types de paramètres mesurables </a:t>
            </a:r>
          </a:p>
          <a:p>
            <a:pPr algn="ctr" eaLnBrk="1" hangingPunct="1"/>
            <a:r>
              <a:rPr kumimoji="0" lang="fr-BE" sz="1400" dirty="0">
                <a:solidFill>
                  <a:srgbClr val="000000"/>
                </a:solidFill>
                <a:latin typeface="Book Antiqua" pitchFamily="18" charset="0"/>
              </a:rPr>
              <a:t>dans le milieu physique et à différents niveaux d’organisation biologique </a:t>
            </a:r>
          </a:p>
          <a:p>
            <a:pPr algn="ctr" eaLnBrk="1" hangingPunct="1"/>
            <a:r>
              <a:rPr kumimoji="0" lang="fr-BE" sz="1400" dirty="0">
                <a:solidFill>
                  <a:srgbClr val="000000"/>
                </a:solidFill>
                <a:latin typeface="Book Antiqua" pitchFamily="18" charset="0"/>
              </a:rPr>
              <a:t>pour évaluer l’état de l’environnement.</a:t>
            </a:r>
            <a:endParaRPr kumimoji="0" lang="fr-FR" sz="1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67544" y="1772816"/>
            <a:ext cx="8778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0" lang="fr-FR" sz="1400" b="1" dirty="0">
                <a:solidFill>
                  <a:srgbClr val="0066FF"/>
                </a:solidFill>
              </a:rPr>
              <a:t>PHYSICO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348038" y="836613"/>
            <a:ext cx="3024187" cy="609600"/>
          </a:xfrm>
          <a:prstGeom prst="rect">
            <a:avLst/>
          </a:prstGeom>
          <a:solidFill>
            <a:srgbClr val="0099FF"/>
          </a:solidFill>
          <a:ln>
            <a:solidFill>
              <a:schemeClr val="bg2"/>
            </a:solidFill>
          </a:ln>
          <a:effectLst>
            <a:prstShdw prst="shdw13" dist="53882" dir="13500000">
              <a:srgbClr val="808080"/>
            </a:prstShdw>
          </a:effectLst>
        </p:spPr>
        <p:txBody>
          <a:bodyPr lIns="92075" tIns="46038" rIns="92075" bIns="46038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OUTILS DE LA BIOSURVEILLANCE</a:t>
            </a:r>
            <a:endParaRPr kumimoji="0" lang="fr-FR" sz="1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143000" y="2132013"/>
            <a:ext cx="2209800" cy="336550"/>
          </a:xfrm>
          <a:prstGeom prst="rect">
            <a:avLst/>
          </a:prstGeom>
          <a:solidFill>
            <a:srgbClr val="0099FF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fr-FR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Bio-essais 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81000" y="2663825"/>
            <a:ext cx="2590800" cy="1628775"/>
            <a:chOff x="240" y="1678"/>
            <a:chExt cx="1632" cy="1026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1056" y="1678"/>
              <a:ext cx="336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40" y="2206"/>
              <a:ext cx="1632" cy="49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L’utilisation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d’</a:t>
              </a:r>
              <a:r>
                <a:rPr lang="fr-FR" sz="1500">
                  <a:solidFill>
                    <a:srgbClr val="003399"/>
                  </a:solidFill>
                  <a:latin typeface="Times New Roman" pitchFamily="18" charset="0"/>
                </a:rPr>
                <a:t>outils biologiques </a:t>
              </a:r>
              <a:r>
                <a:rPr lang="fr-FR" sz="1500">
                  <a:latin typeface="Times New Roman" pitchFamily="18" charset="0"/>
                </a:rPr>
                <a:t>aux fins de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diagnostic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9900"/>
                  </a:solidFill>
                  <a:latin typeface="Times New Roman" pitchFamily="18" charset="0"/>
                </a:rPr>
                <a:t>environnemental</a:t>
              </a: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342900" y="4337050"/>
            <a:ext cx="2592388" cy="1574800"/>
            <a:chOff x="216" y="2732"/>
            <a:chExt cx="1633" cy="992"/>
          </a:xfrm>
        </p:grpSpPr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16" y="3082"/>
              <a:ext cx="1633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Mise en évidence d’une </a:t>
              </a:r>
              <a:r>
                <a:rPr lang="fr-FR" sz="1500">
                  <a:solidFill>
                    <a:srgbClr val="009900"/>
                  </a:solidFill>
                  <a:latin typeface="Times New Roman" pitchFamily="18" charset="0"/>
                </a:rPr>
                <a:t>réponse</a:t>
              </a:r>
              <a:r>
                <a:rPr lang="fr-FR" sz="1500"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9900"/>
                  </a:solidFill>
                  <a:latin typeface="Times New Roman" pitchFamily="18" charset="0"/>
                </a:rPr>
                <a:t>biologique</a:t>
              </a:r>
              <a:r>
                <a:rPr lang="fr-FR" sz="1500">
                  <a:latin typeface="Times New Roman" pitchFamily="18" charset="0"/>
                </a:rPr>
                <a:t> en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fonction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de </a:t>
              </a:r>
              <a:r>
                <a:rPr lang="fr-FR" sz="1500">
                  <a:solidFill>
                    <a:srgbClr val="EC0000"/>
                  </a:solidFill>
                  <a:latin typeface="Times New Roman" pitchFamily="18" charset="0"/>
                </a:rPr>
                <a:t>doses toxiques</a:t>
              </a:r>
              <a:r>
                <a:rPr lang="fr-FR" sz="1500">
                  <a:latin typeface="Times New Roman" pitchFamily="18" charset="0"/>
                </a:rPr>
                <a:t> en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comparaison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avec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un</a:t>
              </a:r>
              <a:r>
                <a:rPr lang="fr-FR" sz="1500">
                  <a:solidFill>
                    <a:srgbClr val="003399"/>
                  </a:solidFill>
                  <a:latin typeface="Times New Roman" pitchFamily="18" charset="0"/>
                </a:rPr>
                <a:t> témoin</a:t>
              </a:r>
              <a:endParaRPr lang="fr-FR" sz="1500">
                <a:latin typeface="Times New Roman" pitchFamily="18" charset="0"/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988" y="2732"/>
              <a:ext cx="96" cy="336"/>
            </a:xfrm>
            <a:prstGeom prst="downArrow">
              <a:avLst>
                <a:gd name="adj1" fmla="val 50000"/>
                <a:gd name="adj2" fmla="val 875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353175" y="2133600"/>
            <a:ext cx="2209800" cy="336550"/>
          </a:xfrm>
          <a:prstGeom prst="rect">
            <a:avLst/>
          </a:prstGeom>
          <a:solidFill>
            <a:srgbClr val="0099FF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fr-FR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Bio-marqueurs</a:t>
            </a:r>
            <a:endParaRPr kumimoji="1" lang="fr-FR" sz="16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6372225" y="2665413"/>
            <a:ext cx="2695575" cy="1628775"/>
            <a:chOff x="4080" y="1679"/>
            <a:chExt cx="1632" cy="1026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080" y="2207"/>
              <a:ext cx="1632" cy="49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L’utilisation de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3399"/>
                  </a:solidFill>
                  <a:latin typeface="Times New Roman" pitchFamily="18" charset="0"/>
                </a:rPr>
                <a:t>mécanismes histo-bio-chimiques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impliqués dans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les étapes de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EC0000"/>
                  </a:solidFill>
                  <a:latin typeface="Times New Roman" pitchFamily="18" charset="0"/>
                </a:rPr>
                <a:t>contamination</a:t>
              </a:r>
              <a:endParaRPr lang="fr-FR" sz="1500">
                <a:solidFill>
                  <a:srgbClr val="009900"/>
                </a:solidFill>
                <a:latin typeface="Times New Roman" pitchFamily="18" charset="0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4608" y="1679"/>
              <a:ext cx="288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6535738" y="4341813"/>
            <a:ext cx="2519362" cy="1362075"/>
            <a:chOff x="4117" y="2735"/>
            <a:chExt cx="1587" cy="858"/>
          </a:xfrm>
        </p:grpSpPr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4117" y="3095"/>
              <a:ext cx="1587" cy="49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Mise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en évidence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d’</a:t>
              </a:r>
              <a:r>
                <a:rPr lang="fr-FR" sz="1500">
                  <a:solidFill>
                    <a:srgbClr val="EC0000"/>
                  </a:solidFill>
                  <a:latin typeface="Times New Roman" pitchFamily="18" charset="0"/>
                </a:rPr>
                <a:t>effets toxiques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 </a:t>
              </a:r>
              <a:r>
                <a:rPr lang="fr-FR" sz="1500">
                  <a:latin typeface="Times New Roman" pitchFamily="18" charset="0"/>
                </a:rPr>
                <a:t>suite à une mise en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œuvre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9900"/>
                  </a:solidFill>
                  <a:latin typeface="Times New Roman" pitchFamily="18" charset="0"/>
                </a:rPr>
                <a:t>mécanismes connus</a:t>
              </a:r>
              <a:endParaRPr lang="fr-FR" sz="15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4860" y="2735"/>
              <a:ext cx="96" cy="336"/>
            </a:xfrm>
            <a:prstGeom prst="downArrow">
              <a:avLst>
                <a:gd name="adj1" fmla="val 50000"/>
                <a:gd name="adj2" fmla="val 875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733800" y="2132013"/>
            <a:ext cx="2209800" cy="336550"/>
          </a:xfrm>
          <a:prstGeom prst="rect">
            <a:avLst/>
          </a:prstGeom>
          <a:solidFill>
            <a:srgbClr val="0099FF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fr-FR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Bio-indicateurs</a:t>
            </a:r>
            <a:endParaRPr kumimoji="1" lang="fr-FR" sz="16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2362200" y="1446213"/>
            <a:ext cx="5105400" cy="685800"/>
            <a:chOff x="1872" y="1200"/>
            <a:chExt cx="3216" cy="432"/>
          </a:xfrm>
        </p:grpSpPr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72" y="1392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882" y="1392"/>
              <a:ext cx="0" cy="24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3408" y="1392"/>
              <a:ext cx="0" cy="24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5088" y="1392"/>
              <a:ext cx="0" cy="24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408" y="1200"/>
              <a:ext cx="0" cy="192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3397250" y="2665413"/>
            <a:ext cx="2743200" cy="1781175"/>
            <a:chOff x="2140" y="1679"/>
            <a:chExt cx="1728" cy="1122"/>
          </a:xfrm>
        </p:grpSpPr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3006" y="1679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2140" y="2159"/>
              <a:ext cx="1728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L’utilisation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d’</a:t>
              </a:r>
              <a:r>
                <a:rPr lang="fr-FR" sz="1500">
                  <a:solidFill>
                    <a:srgbClr val="003399"/>
                  </a:solidFill>
                  <a:latin typeface="Times New Roman" pitchFamily="18" charset="0"/>
                </a:rPr>
                <a:t>espèces sentinelles </a:t>
              </a:r>
              <a:r>
                <a:rPr lang="fr-FR" sz="1500">
                  <a:latin typeface="Times New Roman" pitchFamily="18" charset="0"/>
                </a:rPr>
                <a:t>dont la sensibilité aux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EC0000"/>
                  </a:solidFill>
                  <a:latin typeface="Times New Roman" pitchFamily="18" charset="0"/>
                </a:rPr>
                <a:t>toxiques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est </a:t>
              </a:r>
              <a:r>
                <a:rPr lang="fr-FR" sz="1500" b="1">
                  <a:latin typeface="Times New Roman" pitchFamily="18" charset="0"/>
                </a:rPr>
                <a:t>&gt;</a:t>
              </a:r>
              <a:r>
                <a:rPr lang="fr-FR" sz="1500">
                  <a:latin typeface="Times New Roman" pitchFamily="18" charset="0"/>
                </a:rPr>
                <a:t> à celle de l’</a:t>
              </a:r>
              <a:r>
                <a:rPr lang="fr-FR" sz="1500" b="1">
                  <a:latin typeface="Times New Roman" pitchFamily="18" charset="0"/>
                </a:rPr>
                <a:t>Homme</a:t>
              </a:r>
              <a:endParaRPr lang="fr-FR" sz="1500">
                <a:latin typeface="Times New Roman" pitchFamily="18" charset="0"/>
              </a:endParaRPr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>
            <a:off x="3371850" y="4491038"/>
            <a:ext cx="2736850" cy="1117600"/>
            <a:chOff x="2124" y="2829"/>
            <a:chExt cx="1724" cy="704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124" y="3179"/>
              <a:ext cx="1724" cy="3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sz="1500">
                  <a:latin typeface="Times New Roman" pitchFamily="18" charset="0"/>
                </a:rPr>
                <a:t>Mise en évidence de la qualité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9900"/>
                  </a:solidFill>
                  <a:latin typeface="Times New Roman" pitchFamily="18" charset="0"/>
                </a:rPr>
                <a:t>écologique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latin typeface="Times New Roman" pitchFamily="18" charset="0"/>
                </a:rPr>
                <a:t>des</a:t>
              </a:r>
              <a:r>
                <a:rPr lang="fr-FR" sz="1500">
                  <a:solidFill>
                    <a:schemeClr val="bg2"/>
                  </a:solidFill>
                  <a:latin typeface="Times New Roman" pitchFamily="18" charset="0"/>
                </a:rPr>
                <a:t> </a:t>
              </a:r>
              <a:r>
                <a:rPr lang="fr-FR" sz="1500">
                  <a:solidFill>
                    <a:srgbClr val="003399"/>
                  </a:solidFill>
                  <a:latin typeface="Times New Roman" pitchFamily="18" charset="0"/>
                </a:rPr>
                <a:t>écosystèmes</a:t>
              </a:r>
              <a:endParaRPr lang="fr-FR" sz="1500">
                <a:latin typeface="Times New Roman" pitchFamily="18" charset="0"/>
              </a:endParaRPr>
            </a:p>
          </p:txBody>
        </p:sp>
        <p:sp>
          <p:nvSpPr>
            <p:cNvPr id="29" name="AutoShape 26"/>
            <p:cNvSpPr>
              <a:spLocks noChangeArrowheads="1"/>
            </p:cNvSpPr>
            <p:nvPr/>
          </p:nvSpPr>
          <p:spPr bwMode="auto">
            <a:xfrm>
              <a:off x="2946" y="2829"/>
              <a:ext cx="96" cy="336"/>
            </a:xfrm>
            <a:prstGeom prst="downArrow">
              <a:avLst>
                <a:gd name="adj1" fmla="val 50000"/>
                <a:gd name="adj2" fmla="val 875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476672"/>
            <a:ext cx="69847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u="sng" dirty="0" smtClean="0">
                <a:solidFill>
                  <a:srgbClr val="FF0000"/>
                </a:solidFill>
                <a:latin typeface="Book Antiqua" pitchFamily="18" charset="0"/>
              </a:rPr>
              <a:t>Bio –essais</a:t>
            </a:r>
            <a:r>
              <a:rPr lang="fr-FR" sz="4000" dirty="0" smtClean="0">
                <a:solidFill>
                  <a:srgbClr val="FF0000"/>
                </a:solidFill>
                <a:latin typeface="Book Antiqua" pitchFamily="18" charset="0"/>
              </a:rPr>
              <a:t>   </a:t>
            </a:r>
          </a:p>
          <a:p>
            <a:r>
              <a:rPr lang="fr-FR" sz="4000" dirty="0" smtClean="0">
                <a:latin typeface="Book Antiqua" pitchFamily="18" charset="0"/>
              </a:rPr>
              <a:t>pour déterminer :</a:t>
            </a:r>
          </a:p>
          <a:p>
            <a:r>
              <a:rPr lang="fr-FR" sz="4000" dirty="0" smtClean="0">
                <a:solidFill>
                  <a:srgbClr val="00B050"/>
                </a:solidFill>
                <a:latin typeface="Book Antiqua" pitchFamily="18" charset="0"/>
              </a:rPr>
              <a:t>DL50 , IC50, KD50, DL10,  DL90, TL50</a:t>
            </a:r>
          </a:p>
          <a:p>
            <a:endParaRPr lang="fr-FR" sz="4000" dirty="0">
              <a:latin typeface="Book Antiqua" pitchFamily="18" charset="0"/>
            </a:endParaRPr>
          </a:p>
          <a:p>
            <a:r>
              <a:rPr lang="fr-FR" sz="4000" dirty="0" smtClean="0">
                <a:latin typeface="Book Antiqua" pitchFamily="18" charset="0"/>
              </a:rPr>
              <a:t>Remarque : durée exposition </a:t>
            </a:r>
            <a:r>
              <a:rPr lang="fr-FR" sz="4000" dirty="0" smtClean="0">
                <a:solidFill>
                  <a:srgbClr val="FF0000"/>
                </a:solidFill>
                <a:latin typeface="Book Antiqua" pitchFamily="18" charset="0"/>
              </a:rPr>
              <a:t>DL50, CL50</a:t>
            </a:r>
          </a:p>
          <a:p>
            <a:r>
              <a:rPr lang="fr-FR" sz="4000" dirty="0" smtClean="0">
                <a:latin typeface="Book Antiqua" pitchFamily="18" charset="0"/>
              </a:rPr>
              <a:t>24h à  48h test de </a:t>
            </a:r>
            <a:r>
              <a:rPr lang="fr-FR" sz="4000" dirty="0" smtClean="0">
                <a:solidFill>
                  <a:srgbClr val="FF0000"/>
                </a:solidFill>
                <a:latin typeface="Book Antiqua" pitchFamily="18" charset="0"/>
              </a:rPr>
              <a:t>toxicité aigue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6013" y="980728"/>
            <a:ext cx="7056437" cy="7683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Certaines espèces ou certains groupes d’espèces qui renseignent, par leur présence (ou leur absence) et/ou leur abondance, sur la qualité du milieu.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87624" y="4797152"/>
            <a:ext cx="71278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fr-FR" sz="2400" dirty="0">
                <a:latin typeface="Book Antiqua" pitchFamily="18" charset="0"/>
              </a:rPr>
              <a:t>Changements observables et/ou mesurables au niveau moléculaire, biochimique, cellulaire, physiologique ou comportemental, qui révèle l’exposition présente ou passée d’un individu à au moins une substance chimique à caractère polluant.</a:t>
            </a:r>
            <a:r>
              <a:rPr lang="fr-FR" sz="2400" b="1" dirty="0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131840" y="620688"/>
            <a:ext cx="2491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chemeClr val="folHlink"/>
                </a:solidFill>
                <a:latin typeface="Book Antiqua" pitchFamily="18" charset="0"/>
              </a:rPr>
              <a:t>Bio-indicateurs </a:t>
            </a:r>
            <a:r>
              <a:rPr lang="fr-FR" sz="2400" b="1" dirty="0">
                <a:solidFill>
                  <a:schemeClr val="folHlink"/>
                </a:solidFill>
                <a:latin typeface="Book Antiqua" pitchFamily="18" charset="0"/>
              </a:rPr>
              <a:t>: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347864" y="3284984"/>
            <a:ext cx="2441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chemeClr val="folHlink"/>
                </a:solidFill>
                <a:latin typeface="Book Antiqua" pitchFamily="18" charset="0"/>
              </a:rPr>
              <a:t>Bio-marqueurs </a:t>
            </a:r>
            <a:r>
              <a:rPr lang="fr-FR" sz="2400" b="1" dirty="0">
                <a:solidFill>
                  <a:schemeClr val="folHlink"/>
                </a:solidFill>
                <a:latin typeface="Book Antiqua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47667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2 groupes de bio-marqueurs</a:t>
            </a:r>
          </a:p>
          <a:p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5576" y="1916832"/>
            <a:ext cx="273630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Bio-marqueur non Spécifique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860032" y="1916832"/>
            <a:ext cx="309634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Bio-marqueur Spécifique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3528" y="4509120"/>
            <a:ext cx="4320480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400" dirty="0">
                <a:latin typeface="Book Antiqua" pitchFamily="18" charset="0"/>
                <a:cs typeface="Times New Roman" pitchFamily="18" charset="0"/>
              </a:rPr>
              <a:t>Echelle de </a:t>
            </a:r>
            <a:r>
              <a:rPr lang="fr-FR" sz="2400" dirty="0">
                <a:solidFill>
                  <a:srgbClr val="00B050"/>
                </a:solidFill>
                <a:latin typeface="Book Antiqua" pitchFamily="18" charset="0"/>
                <a:cs typeface="Times New Roman" pitchFamily="18" charset="0"/>
              </a:rPr>
              <a:t>l’organisme entier</a:t>
            </a:r>
            <a:r>
              <a:rPr lang="fr-FR" sz="2400" dirty="0">
                <a:latin typeface="Book Antiqua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fr-FR" sz="2400" dirty="0">
                <a:latin typeface="Book Antiqua" pitchFamily="18" charset="0"/>
                <a:cs typeface="Times New Roman" pitchFamily="18" charset="0"/>
              </a:rPr>
              <a:t>* </a:t>
            </a:r>
            <a:r>
              <a:rPr lang="fr-FR" sz="2400" dirty="0">
                <a:solidFill>
                  <a:srgbClr val="00B050"/>
                </a:solidFill>
                <a:latin typeface="Book Antiqua" pitchFamily="18" charset="0"/>
                <a:cs typeface="Times New Roman" pitchFamily="18" charset="0"/>
              </a:rPr>
              <a:t>Echelle cellulaire </a:t>
            </a:r>
            <a:r>
              <a:rPr lang="fr-FR" sz="2400" dirty="0">
                <a:latin typeface="Book Antiqua" pitchFamily="18" charset="0"/>
                <a:cs typeface="Times New Roman" pitchFamily="18" charset="0"/>
              </a:rPr>
              <a:t>(composantes cellulaires)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1763688" y="3284984"/>
            <a:ext cx="648072" cy="720403"/>
          </a:xfrm>
          <a:prstGeom prst="downArrow">
            <a:avLst>
              <a:gd name="adj1" fmla="val 50000"/>
              <a:gd name="adj2" fmla="val 3135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r-FR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220667" y="4410819"/>
            <a:ext cx="287972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Echelle </a:t>
            </a:r>
            <a:r>
              <a:rPr lang="fr-FR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biochimique (enzymatique)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5940152" y="3501008"/>
            <a:ext cx="719237" cy="765349"/>
          </a:xfrm>
          <a:prstGeom prst="downArrow">
            <a:avLst>
              <a:gd name="adj1" fmla="val 50000"/>
              <a:gd name="adj2" fmla="val 3135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466</Words>
  <Application>Microsoft Office PowerPoint</Application>
  <PresentationFormat>Affichage à l'écran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Eco-toxicologie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Ecotoxicologie</dc:title>
  <dc:creator>windows 7</dc:creator>
  <cp:lastModifiedBy>windows 7</cp:lastModifiedBy>
  <cp:revision>10</cp:revision>
  <dcterms:created xsi:type="dcterms:W3CDTF">2021-02-19T08:14:45Z</dcterms:created>
  <dcterms:modified xsi:type="dcterms:W3CDTF">2021-02-19T10:19:22Z</dcterms:modified>
</cp:coreProperties>
</file>