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  <p:sldId id="323" r:id="rId68"/>
    <p:sldId id="324" r:id="rId69"/>
    <p:sldId id="325" r:id="rId70"/>
    <p:sldId id="367" r:id="rId71"/>
    <p:sldId id="368" r:id="rId72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336" y="-5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89123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45017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824428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66990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66990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10/21/2018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2512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080000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359595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92330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607884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675162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3106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5624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613231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5571233"/>
            <a:ext cx="9143987" cy="12867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03884" y="1932813"/>
            <a:ext cx="8169275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indent="1414145">
              <a:lnSpc>
                <a:spcPct val="100000"/>
              </a:lnSpc>
              <a:spcBef>
                <a:spcPts val="105"/>
              </a:spcBef>
            </a:pPr>
            <a:r>
              <a:rPr sz="3200" b="1" spc="-5" dirty="0">
                <a:solidFill>
                  <a:srgbClr val="669900"/>
                </a:solidFill>
                <a:latin typeface="Tahoma"/>
                <a:cs typeface="Tahoma"/>
              </a:rPr>
              <a:t>CONNAISSANCE </a:t>
            </a:r>
            <a:r>
              <a:rPr sz="3200" b="1" dirty="0">
                <a:solidFill>
                  <a:srgbClr val="669900"/>
                </a:solidFill>
                <a:latin typeface="Tahoma"/>
                <a:cs typeface="Tahoma"/>
              </a:rPr>
              <a:t>DE SOI &amp;  COMMUNICATION</a:t>
            </a:r>
            <a:r>
              <a:rPr sz="3200" b="1" spc="-70" dirty="0">
                <a:solidFill>
                  <a:srgbClr val="669900"/>
                </a:solidFill>
                <a:latin typeface="Tahoma"/>
                <a:cs typeface="Tahoma"/>
              </a:rPr>
              <a:t> </a:t>
            </a:r>
            <a:r>
              <a:rPr sz="3200" b="1" spc="-5" dirty="0">
                <a:solidFill>
                  <a:srgbClr val="669900"/>
                </a:solidFill>
                <a:latin typeface="Tahoma"/>
                <a:cs typeface="Tahoma"/>
              </a:rPr>
              <a:t>INTERPERSONNELLE</a:t>
            </a:r>
            <a:endParaRPr sz="32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86050" y="4018279"/>
            <a:ext cx="3429024" cy="91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83565">
              <a:lnSpc>
                <a:spcPct val="12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A6A6A6"/>
                </a:solidFill>
                <a:latin typeface="Calibri"/>
                <a:cs typeface="Calibri"/>
              </a:rPr>
              <a:t>Animé </a:t>
            </a:r>
            <a:r>
              <a:rPr sz="2400" b="1">
                <a:solidFill>
                  <a:srgbClr val="A6A6A6"/>
                </a:solidFill>
                <a:latin typeface="Calibri"/>
                <a:cs typeface="Calibri"/>
              </a:rPr>
              <a:t>par</a:t>
            </a:r>
            <a:r>
              <a:rPr sz="2400" b="1" smtClean="0">
                <a:solidFill>
                  <a:srgbClr val="A6A6A6"/>
                </a:solidFill>
                <a:latin typeface="Calibri"/>
                <a:cs typeface="Calibri"/>
              </a:rPr>
              <a:t>:</a:t>
            </a:r>
            <a:endParaRPr lang="fr-FR" sz="2400" b="1" dirty="0" smtClean="0">
              <a:solidFill>
                <a:srgbClr val="A6A6A6"/>
              </a:solidFill>
              <a:latin typeface="Calibri"/>
              <a:cs typeface="Calibri"/>
            </a:endParaRPr>
          </a:p>
          <a:p>
            <a:pPr marL="12700" marR="5080" indent="583565">
              <a:lnSpc>
                <a:spcPct val="120000"/>
              </a:lnSpc>
              <a:spcBef>
                <a:spcPts val="100"/>
              </a:spcBef>
            </a:pPr>
            <a:r>
              <a:rPr lang="fr-FR" sz="2400" b="1" dirty="0" smtClean="0">
                <a:solidFill>
                  <a:srgbClr val="A6A6A6"/>
                </a:solidFill>
                <a:latin typeface="Calibri"/>
                <a:cs typeface="Calibri"/>
              </a:rPr>
              <a:t>Dr DJAHDOU Ahmed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11195" y="40894"/>
            <a:ext cx="501586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spc="-110" dirty="0">
                <a:latin typeface="Calibri"/>
                <a:cs typeface="Calibri"/>
              </a:rPr>
              <a:t>La </a:t>
            </a:r>
            <a:r>
              <a:rPr sz="4300" spc="-275" dirty="0">
                <a:latin typeface="Calibri"/>
                <a:cs typeface="Calibri"/>
              </a:rPr>
              <a:t>perte </a:t>
            </a:r>
            <a:r>
              <a:rPr sz="4300" spc="-380" dirty="0">
                <a:latin typeface="Calibri"/>
                <a:cs typeface="Calibri"/>
              </a:rPr>
              <a:t>de</a:t>
            </a:r>
            <a:r>
              <a:rPr sz="4300" spc="-450" dirty="0">
                <a:latin typeface="Calibri"/>
                <a:cs typeface="Calibri"/>
              </a:rPr>
              <a:t> </a:t>
            </a:r>
            <a:r>
              <a:rPr sz="4300" spc="-220" dirty="0">
                <a:latin typeface="Calibri"/>
                <a:cs typeface="Calibri"/>
              </a:rPr>
              <a:t>l’information</a:t>
            </a:r>
            <a:endParaRPr sz="43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1862" y="1171803"/>
            <a:ext cx="6536690" cy="4751705"/>
          </a:xfrm>
          <a:prstGeom prst="rect">
            <a:avLst/>
          </a:prstGeom>
        </p:spPr>
        <p:txBody>
          <a:bodyPr vert="horz" wrap="square" lIns="0" tIns="180340" rIns="0" bIns="0" rtlCol="0">
            <a:spAutoFit/>
          </a:bodyPr>
          <a:lstStyle/>
          <a:p>
            <a:pPr marL="330835" indent="-318135">
              <a:lnSpc>
                <a:spcPct val="100000"/>
              </a:lnSpc>
              <a:spcBef>
                <a:spcPts val="14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que </a:t>
            </a:r>
            <a:r>
              <a:rPr sz="2000" b="1" spc="-5" dirty="0">
                <a:latin typeface="Arial"/>
                <a:cs typeface="Arial"/>
              </a:rPr>
              <a:t>j’ai </a:t>
            </a:r>
            <a:r>
              <a:rPr sz="2000" b="1" dirty="0">
                <a:latin typeface="Arial"/>
                <a:cs typeface="Arial"/>
              </a:rPr>
              <a:t>l’intention de dire :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100% du</a:t>
            </a:r>
            <a:r>
              <a:rPr sz="2000" b="1" spc="-160" dirty="0">
                <a:solidFill>
                  <a:srgbClr val="FF0033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que </a:t>
            </a:r>
            <a:r>
              <a:rPr sz="2000" b="1" spc="-5" dirty="0">
                <a:latin typeface="Arial"/>
                <a:cs typeface="Arial"/>
              </a:rPr>
              <a:t>je </a:t>
            </a:r>
            <a:r>
              <a:rPr sz="2000" b="1" dirty="0">
                <a:latin typeface="Arial"/>
                <a:cs typeface="Arial"/>
              </a:rPr>
              <a:t>pense </a:t>
            </a:r>
            <a:r>
              <a:rPr sz="2000" b="1" spc="-5" dirty="0">
                <a:latin typeface="Arial"/>
                <a:cs typeface="Arial"/>
              </a:rPr>
              <a:t>dire </a:t>
            </a:r>
            <a:r>
              <a:rPr sz="2000" b="1" dirty="0">
                <a:latin typeface="Arial"/>
                <a:cs typeface="Arial"/>
              </a:rPr>
              <a:t>: 90% du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que </a:t>
            </a:r>
            <a:r>
              <a:rPr sz="2000" b="1" spc="-5" dirty="0">
                <a:latin typeface="Arial"/>
                <a:cs typeface="Arial"/>
              </a:rPr>
              <a:t>je </a:t>
            </a:r>
            <a:r>
              <a:rPr sz="2000" b="1" dirty="0">
                <a:latin typeface="Arial"/>
                <a:cs typeface="Arial"/>
              </a:rPr>
              <a:t>sais dire : 80% du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que </a:t>
            </a:r>
            <a:r>
              <a:rPr sz="2000" b="1" spc="-5" dirty="0">
                <a:latin typeface="Arial"/>
                <a:cs typeface="Arial"/>
              </a:rPr>
              <a:t>je </a:t>
            </a:r>
            <a:r>
              <a:rPr sz="2000" b="1" dirty="0">
                <a:latin typeface="Arial"/>
                <a:cs typeface="Arial"/>
              </a:rPr>
              <a:t>dis </a:t>
            </a:r>
            <a:r>
              <a:rPr sz="2000" b="1" spc="-5" dirty="0">
                <a:latin typeface="Arial"/>
                <a:cs typeface="Arial"/>
              </a:rPr>
              <a:t>effectivement </a:t>
            </a:r>
            <a:r>
              <a:rPr sz="2000" b="1" dirty="0">
                <a:latin typeface="Arial"/>
                <a:cs typeface="Arial"/>
              </a:rPr>
              <a:t>: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70% du</a:t>
            </a:r>
            <a:r>
              <a:rPr sz="2000" b="1" spc="-100" dirty="0">
                <a:solidFill>
                  <a:srgbClr val="FF0033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qu’il </a:t>
            </a:r>
            <a:r>
              <a:rPr sz="2000" b="1" spc="-5" dirty="0">
                <a:latin typeface="Arial"/>
                <a:cs typeface="Arial"/>
              </a:rPr>
              <a:t>entend </a:t>
            </a:r>
            <a:r>
              <a:rPr sz="2000" b="1" dirty="0">
                <a:latin typeface="Arial"/>
                <a:cs typeface="Arial"/>
              </a:rPr>
              <a:t>: 60% du</a:t>
            </a:r>
            <a:r>
              <a:rPr sz="2000" b="1" spc="-114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15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</a:t>
            </a:r>
            <a:r>
              <a:rPr sz="2000" b="1" spc="-5" dirty="0">
                <a:latin typeface="Arial"/>
                <a:cs typeface="Arial"/>
              </a:rPr>
              <a:t>qu’il écoute </a:t>
            </a:r>
            <a:r>
              <a:rPr sz="2000" b="1" dirty="0">
                <a:latin typeface="Arial"/>
                <a:cs typeface="Arial"/>
              </a:rPr>
              <a:t>: 50% du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15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</a:t>
            </a:r>
            <a:r>
              <a:rPr sz="2000" b="1" spc="-5" dirty="0">
                <a:latin typeface="Arial"/>
                <a:cs typeface="Arial"/>
              </a:rPr>
              <a:t>qu’il comprend effectivement </a:t>
            </a:r>
            <a:r>
              <a:rPr sz="2000" b="1" dirty="0">
                <a:latin typeface="Arial"/>
                <a:cs typeface="Arial"/>
              </a:rPr>
              <a:t>: 40% du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</a:t>
            </a:r>
            <a:r>
              <a:rPr sz="2000" b="1" spc="-5" dirty="0">
                <a:latin typeface="Arial"/>
                <a:cs typeface="Arial"/>
              </a:rPr>
              <a:t>qu’il admet </a:t>
            </a:r>
            <a:r>
              <a:rPr sz="2000" b="1" dirty="0">
                <a:latin typeface="Arial"/>
                <a:cs typeface="Arial"/>
              </a:rPr>
              <a:t>: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30% du</a:t>
            </a:r>
            <a:r>
              <a:rPr sz="2000" b="1" spc="-70" dirty="0">
                <a:solidFill>
                  <a:srgbClr val="FF0033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</a:t>
            </a:r>
            <a:r>
              <a:rPr sz="2000" b="1" spc="-5" dirty="0">
                <a:latin typeface="Arial"/>
                <a:cs typeface="Arial"/>
              </a:rPr>
              <a:t>qu’il </a:t>
            </a:r>
            <a:r>
              <a:rPr sz="2000" b="1" dirty="0">
                <a:latin typeface="Arial"/>
                <a:cs typeface="Arial"/>
              </a:rPr>
              <a:t>retient : 20% du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132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000" b="1" dirty="0">
                <a:latin typeface="Arial"/>
                <a:cs typeface="Arial"/>
              </a:rPr>
              <a:t>Ce </a:t>
            </a:r>
            <a:r>
              <a:rPr sz="2000" b="1" spc="-5" dirty="0">
                <a:latin typeface="Arial"/>
                <a:cs typeface="Arial"/>
              </a:rPr>
              <a:t>qu’il </a:t>
            </a:r>
            <a:r>
              <a:rPr sz="2000" b="1" dirty="0">
                <a:latin typeface="Arial"/>
                <a:cs typeface="Arial"/>
              </a:rPr>
              <a:t>dira ou </a:t>
            </a:r>
            <a:r>
              <a:rPr sz="2000" b="1" spc="-5" dirty="0">
                <a:latin typeface="Arial"/>
                <a:cs typeface="Arial"/>
              </a:rPr>
              <a:t>répétera </a:t>
            </a:r>
            <a:r>
              <a:rPr sz="2000" b="1" dirty="0">
                <a:latin typeface="Arial"/>
                <a:cs typeface="Arial"/>
              </a:rPr>
              <a:t>: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10% du</a:t>
            </a:r>
            <a:r>
              <a:rPr sz="2000" b="1" spc="-120" dirty="0">
                <a:solidFill>
                  <a:srgbClr val="FF0033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FF0033"/>
                </a:solidFill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69411" y="1352169"/>
            <a:ext cx="3383279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40" dirty="0">
                <a:latin typeface="Arial Black"/>
                <a:cs typeface="Arial Black"/>
              </a:rPr>
              <a:t>L</a:t>
            </a:r>
            <a:r>
              <a:rPr b="1" dirty="0">
                <a:latin typeface="Arial Black"/>
                <a:cs typeface="Arial Black"/>
              </a:rPr>
              <a:t>’ECOUTE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65377" y="2988944"/>
            <a:ext cx="7272020" cy="2000885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5"/>
              </a:spcBef>
            </a:pPr>
            <a:r>
              <a:rPr sz="2400" b="1" dirty="0">
                <a:solidFill>
                  <a:srgbClr val="404040"/>
                </a:solidFill>
                <a:latin typeface="Arial Black"/>
                <a:cs typeface="Arial Black"/>
              </a:rPr>
              <a:t>« </a:t>
            </a:r>
            <a:r>
              <a:rPr sz="2400" b="1" spc="-5" dirty="0">
                <a:solidFill>
                  <a:srgbClr val="404040"/>
                </a:solidFill>
                <a:latin typeface="Arial Black"/>
                <a:cs typeface="Arial Black"/>
              </a:rPr>
              <a:t>Guérir </a:t>
            </a:r>
            <a:r>
              <a:rPr sz="2400" b="1" spc="-10" dirty="0">
                <a:solidFill>
                  <a:srgbClr val="404040"/>
                </a:solidFill>
                <a:latin typeface="Arial Black"/>
                <a:cs typeface="Arial Black"/>
              </a:rPr>
              <a:t>parfois, </a:t>
            </a:r>
            <a:r>
              <a:rPr sz="2400" b="1" dirty="0">
                <a:solidFill>
                  <a:srgbClr val="404040"/>
                </a:solidFill>
                <a:latin typeface="Arial Black"/>
                <a:cs typeface="Arial Black"/>
              </a:rPr>
              <a:t>soulager </a:t>
            </a:r>
            <a:r>
              <a:rPr sz="2400" b="1" spc="-15" dirty="0">
                <a:solidFill>
                  <a:srgbClr val="404040"/>
                </a:solidFill>
                <a:latin typeface="Arial Black"/>
                <a:cs typeface="Arial Black"/>
              </a:rPr>
              <a:t>souvent,</a:t>
            </a:r>
            <a:r>
              <a:rPr sz="2400" b="1" spc="-10" dirty="0">
                <a:solidFill>
                  <a:srgbClr val="404040"/>
                </a:solidFill>
                <a:latin typeface="Arial Black"/>
                <a:cs typeface="Arial Black"/>
              </a:rPr>
              <a:t> </a:t>
            </a:r>
            <a:r>
              <a:rPr sz="2400" b="1" spc="-5" dirty="0">
                <a:solidFill>
                  <a:srgbClr val="404040"/>
                </a:solidFill>
                <a:latin typeface="Arial Black"/>
                <a:cs typeface="Arial Black"/>
              </a:rPr>
              <a:t>écouter</a:t>
            </a:r>
            <a:endParaRPr sz="2400">
              <a:latin typeface="Arial Black"/>
              <a:cs typeface="Arial Black"/>
            </a:endParaRPr>
          </a:p>
          <a:p>
            <a:pPr marL="268605" algn="ctr">
              <a:lnSpc>
                <a:spcPct val="100000"/>
              </a:lnSpc>
              <a:spcBef>
                <a:spcPts val="1005"/>
              </a:spcBef>
            </a:pPr>
            <a:r>
              <a:rPr sz="2400" b="1" dirty="0">
                <a:solidFill>
                  <a:srgbClr val="404040"/>
                </a:solidFill>
                <a:latin typeface="Arial Black"/>
                <a:cs typeface="Arial Black"/>
              </a:rPr>
              <a:t>toujours »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42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</a:pPr>
            <a:r>
              <a:rPr sz="2400" b="1" spc="-5" dirty="0">
                <a:latin typeface="Arial Black"/>
                <a:cs typeface="Arial Black"/>
              </a:rPr>
              <a:t>Louis</a:t>
            </a:r>
            <a:r>
              <a:rPr sz="2400" b="1" spc="-70" dirty="0">
                <a:latin typeface="Arial Black"/>
                <a:cs typeface="Arial Black"/>
              </a:rPr>
              <a:t> </a:t>
            </a:r>
            <a:r>
              <a:rPr sz="2400" b="1" spc="-10" dirty="0">
                <a:latin typeface="Arial Black"/>
                <a:cs typeface="Arial Black"/>
              </a:rPr>
              <a:t>Pasteur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18969" y="404875"/>
            <a:ext cx="60032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 Black"/>
                <a:cs typeface="Arial Black"/>
              </a:rPr>
              <a:t>Les faiblesses </a:t>
            </a:r>
            <a:r>
              <a:rPr sz="2800" b="1" spc="-5" dirty="0">
                <a:latin typeface="Arial Black"/>
                <a:cs typeface="Arial Black"/>
              </a:rPr>
              <a:t>de </a:t>
            </a:r>
            <a:r>
              <a:rPr sz="2800" b="1" dirty="0">
                <a:latin typeface="Arial Black"/>
                <a:cs typeface="Arial Black"/>
              </a:rPr>
              <a:t>notre</a:t>
            </a:r>
            <a:r>
              <a:rPr sz="2800" b="1" spc="10" dirty="0">
                <a:latin typeface="Arial Black"/>
                <a:cs typeface="Arial Black"/>
              </a:rPr>
              <a:t> </a:t>
            </a:r>
            <a:r>
              <a:rPr sz="2800" b="1" spc="-10" dirty="0">
                <a:latin typeface="Arial Black"/>
                <a:cs typeface="Arial Black"/>
              </a:rPr>
              <a:t>écoute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42136" y="1176573"/>
            <a:ext cx="6503034" cy="4599305"/>
          </a:xfrm>
          <a:prstGeom prst="rect">
            <a:avLst/>
          </a:prstGeom>
        </p:spPr>
        <p:txBody>
          <a:bodyPr vert="horz" wrap="square" lIns="0" tIns="104139" rIns="0" bIns="0" rtlCol="0">
            <a:spAutoFit/>
          </a:bodyPr>
          <a:lstStyle/>
          <a:p>
            <a:pPr marL="330835" indent="-318135">
              <a:lnSpc>
                <a:spcPct val="100000"/>
              </a:lnSpc>
              <a:spcBef>
                <a:spcPts val="819"/>
              </a:spcBef>
              <a:buFont typeface="Wingdings"/>
              <a:buChar char=""/>
              <a:tabLst>
                <a:tab pos="330835" algn="l"/>
                <a:tab pos="331470" algn="l"/>
              </a:tabLst>
            </a:pPr>
            <a:r>
              <a:rPr sz="2400" spc="-5" dirty="0">
                <a:latin typeface="Arial"/>
                <a:cs typeface="Arial"/>
              </a:rPr>
              <a:t>Nous interrompons notre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interlocuteur</a:t>
            </a:r>
            <a:endParaRPr sz="24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715"/>
              </a:spcBef>
              <a:buFont typeface="Wingdings"/>
              <a:buChar char=""/>
              <a:tabLst>
                <a:tab pos="330835" algn="l"/>
                <a:tab pos="331470" algn="l"/>
              </a:tabLst>
            </a:pPr>
            <a:r>
              <a:rPr sz="2400" spc="-5" dirty="0">
                <a:latin typeface="Arial"/>
                <a:cs typeface="Arial"/>
              </a:rPr>
              <a:t>Nous </a:t>
            </a:r>
            <a:r>
              <a:rPr sz="2400" dirty="0">
                <a:latin typeface="Arial"/>
                <a:cs typeface="Arial"/>
              </a:rPr>
              <a:t>filtrons ce </a:t>
            </a:r>
            <a:r>
              <a:rPr sz="2400" spc="-10" dirty="0">
                <a:latin typeface="Arial"/>
                <a:cs typeface="Arial"/>
              </a:rPr>
              <a:t>qu’il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dit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15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spc="-5" dirty="0">
                <a:latin typeface="Arial"/>
                <a:cs typeface="Arial"/>
              </a:rPr>
              <a:t>Savoir </a:t>
            </a:r>
            <a:r>
              <a:rPr sz="2400" dirty="0">
                <a:latin typeface="Arial"/>
                <a:cs typeface="Arial"/>
              </a:rPr>
              <a:t>ce </a:t>
            </a:r>
            <a:r>
              <a:rPr sz="2400" spc="-5" dirty="0">
                <a:latin typeface="Arial"/>
                <a:cs typeface="Arial"/>
              </a:rPr>
              <a:t>que l’autre </a:t>
            </a:r>
            <a:r>
              <a:rPr sz="2400" dirty="0">
                <a:latin typeface="Arial"/>
                <a:cs typeface="Arial"/>
              </a:rPr>
              <a:t>va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dire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20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dirty="0">
                <a:latin typeface="Arial"/>
                <a:cs typeface="Arial"/>
              </a:rPr>
              <a:t>Prêter </a:t>
            </a:r>
            <a:r>
              <a:rPr sz="2400" spc="-5" dirty="0">
                <a:latin typeface="Arial"/>
                <a:cs typeface="Arial"/>
              </a:rPr>
              <a:t>des intentions </a:t>
            </a:r>
            <a:r>
              <a:rPr sz="2400" dirty="0">
                <a:latin typeface="Arial"/>
                <a:cs typeface="Arial"/>
              </a:rPr>
              <a:t>(il dit cela </a:t>
            </a:r>
            <a:r>
              <a:rPr sz="2400" spc="-5" dirty="0">
                <a:latin typeface="Arial"/>
                <a:cs typeface="Arial"/>
              </a:rPr>
              <a:t>parce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que)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20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spc="-5" dirty="0">
                <a:latin typeface="Arial"/>
                <a:cs typeface="Arial"/>
              </a:rPr>
              <a:t>Évaluer notre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interlocuteur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20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spc="-5" dirty="0">
                <a:latin typeface="Arial"/>
                <a:cs typeface="Arial"/>
              </a:rPr>
              <a:t>Penser que nous détenons la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vérité</a:t>
            </a:r>
            <a:endParaRPr sz="24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720"/>
              </a:spcBef>
              <a:buFont typeface="Wingdings"/>
              <a:buChar char=""/>
              <a:tabLst>
                <a:tab pos="330835" algn="l"/>
                <a:tab pos="331470" algn="l"/>
              </a:tabLst>
            </a:pPr>
            <a:r>
              <a:rPr sz="2400" spc="-5" dirty="0">
                <a:latin typeface="Arial"/>
                <a:cs typeface="Arial"/>
              </a:rPr>
              <a:t>Parfois nous voulons nous faire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reconnaître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15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spc="-5" dirty="0">
                <a:latin typeface="Arial"/>
                <a:cs typeface="Arial"/>
              </a:rPr>
              <a:t>Chercher à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convaincre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15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spc="-5" dirty="0">
                <a:latin typeface="Arial"/>
                <a:cs typeface="Arial"/>
              </a:rPr>
              <a:t>Parler </a:t>
            </a:r>
            <a:r>
              <a:rPr sz="2400" dirty="0">
                <a:latin typeface="Arial"/>
                <a:cs typeface="Arial"/>
              </a:rPr>
              <a:t>de nous</a:t>
            </a:r>
            <a:endParaRPr sz="2400">
              <a:latin typeface="Arial"/>
              <a:cs typeface="Arial"/>
            </a:endParaRPr>
          </a:p>
          <a:p>
            <a:pPr marL="777240" lvl="1" indent="-255904">
              <a:lnSpc>
                <a:spcPct val="100000"/>
              </a:lnSpc>
              <a:spcBef>
                <a:spcPts val="715"/>
              </a:spcBef>
              <a:buFont typeface="Wingdings 2"/>
              <a:buChar char=""/>
              <a:tabLst>
                <a:tab pos="777240" algn="l"/>
                <a:tab pos="777875" algn="l"/>
              </a:tabLst>
            </a:pPr>
            <a:r>
              <a:rPr sz="2400" spc="-15" dirty="0">
                <a:latin typeface="Arial"/>
                <a:cs typeface="Arial"/>
              </a:rPr>
              <a:t>Avoir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raison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0442" y="1165605"/>
            <a:ext cx="45300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dirty="0">
                <a:latin typeface="Arial Black"/>
                <a:cs typeface="Arial Black"/>
              </a:rPr>
              <a:t>Améliorer </a:t>
            </a:r>
            <a:r>
              <a:rPr sz="2800" b="1" spc="-5" dirty="0">
                <a:latin typeface="Arial Black"/>
                <a:cs typeface="Arial Black"/>
              </a:rPr>
              <a:t>notre</a:t>
            </a:r>
            <a:r>
              <a:rPr sz="2800" b="1" spc="-40" dirty="0">
                <a:latin typeface="Arial Black"/>
                <a:cs typeface="Arial Black"/>
              </a:rPr>
              <a:t> </a:t>
            </a:r>
            <a:r>
              <a:rPr sz="2800" b="1" spc="-10" dirty="0">
                <a:latin typeface="Arial Black"/>
                <a:cs typeface="Arial Black"/>
              </a:rPr>
              <a:t>écoute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6032" y="1998726"/>
            <a:ext cx="6985000" cy="3519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835" indent="-318135">
              <a:lnSpc>
                <a:spcPct val="100000"/>
              </a:lnSpc>
              <a:spcBef>
                <a:spcPts val="10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400" b="1" spc="-5" dirty="0">
                <a:latin typeface="Arial"/>
                <a:cs typeface="Arial"/>
              </a:rPr>
              <a:t>Laisser notre interlocuteur aller </a:t>
            </a:r>
            <a:r>
              <a:rPr sz="2400" b="1" dirty="0">
                <a:latin typeface="Arial"/>
                <a:cs typeface="Arial"/>
              </a:rPr>
              <a:t>jusqu'au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bout</a:t>
            </a:r>
            <a:endParaRPr sz="24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216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400" b="1" spc="-5" dirty="0">
                <a:latin typeface="Arial"/>
                <a:cs typeface="Arial"/>
              </a:rPr>
              <a:t>Ecouter avec la volonté </a:t>
            </a:r>
            <a:r>
              <a:rPr sz="2400" b="1" spc="-10" dirty="0">
                <a:latin typeface="Arial"/>
                <a:cs typeface="Arial"/>
              </a:rPr>
              <a:t>de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comprendre</a:t>
            </a:r>
            <a:endParaRPr sz="24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2155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400" b="1" spc="-5" dirty="0">
                <a:latin typeface="Arial"/>
                <a:cs typeface="Arial"/>
              </a:rPr>
              <a:t>Vérifier que </a:t>
            </a:r>
            <a:r>
              <a:rPr sz="2400" b="1" dirty="0">
                <a:latin typeface="Arial"/>
                <a:cs typeface="Arial"/>
              </a:rPr>
              <a:t>nous </a:t>
            </a:r>
            <a:r>
              <a:rPr sz="2400" b="1" spc="-5" dirty="0">
                <a:latin typeface="Arial"/>
                <a:cs typeface="Arial"/>
              </a:rPr>
              <a:t>avons </a:t>
            </a:r>
            <a:r>
              <a:rPr sz="2400" b="1" dirty="0">
                <a:latin typeface="Arial"/>
                <a:cs typeface="Arial"/>
              </a:rPr>
              <a:t>bien</a:t>
            </a:r>
            <a:r>
              <a:rPr sz="2400" b="1" spc="-3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compris</a:t>
            </a:r>
            <a:endParaRPr sz="2400">
              <a:latin typeface="Arial"/>
              <a:cs typeface="Arial"/>
            </a:endParaRPr>
          </a:p>
          <a:p>
            <a:pPr marL="330835" marR="107314" indent="-318135">
              <a:lnSpc>
                <a:spcPct val="155000"/>
              </a:lnSpc>
              <a:spcBef>
                <a:spcPts val="575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400" b="1" spc="-5" dirty="0">
                <a:latin typeface="Arial"/>
                <a:cs typeface="Arial"/>
              </a:rPr>
              <a:t>Observer le comportement extérieur de notre  interlocuteur</a:t>
            </a:r>
            <a:endParaRPr sz="2400">
              <a:latin typeface="Arial"/>
              <a:cs typeface="Arial"/>
            </a:endParaRPr>
          </a:p>
          <a:p>
            <a:pPr marL="330835" indent="-318135">
              <a:lnSpc>
                <a:spcPct val="100000"/>
              </a:lnSpc>
              <a:spcBef>
                <a:spcPts val="2160"/>
              </a:spcBef>
              <a:buFont typeface="Arial"/>
              <a:buChar char="–"/>
              <a:tabLst>
                <a:tab pos="330835" algn="l"/>
                <a:tab pos="331470" algn="l"/>
              </a:tabLst>
            </a:pPr>
            <a:r>
              <a:rPr sz="2400" b="1" spc="-5" dirty="0">
                <a:latin typeface="Arial"/>
                <a:cs typeface="Arial"/>
              </a:rPr>
              <a:t>Reformuler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236" y="1389380"/>
            <a:ext cx="7498715" cy="36429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E36C09"/>
                </a:solidFill>
                <a:latin typeface="Arial"/>
                <a:cs typeface="Arial"/>
              </a:rPr>
              <a:t>Qu’est ce que</a:t>
            </a:r>
            <a:r>
              <a:rPr sz="2800" b="1" spc="3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800" b="1" spc="-10" dirty="0">
                <a:solidFill>
                  <a:srgbClr val="E36C09"/>
                </a:solidFill>
                <a:latin typeface="Arial"/>
                <a:cs typeface="Arial"/>
              </a:rPr>
              <a:t>reformuler?</a:t>
            </a:r>
            <a:endParaRPr sz="2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745"/>
              </a:spcBef>
            </a:pPr>
            <a:r>
              <a:rPr sz="3200" b="1" spc="-5" dirty="0">
                <a:latin typeface="Arial"/>
                <a:cs typeface="Arial"/>
              </a:rPr>
              <a:t>Reformuler</a:t>
            </a:r>
            <a:r>
              <a:rPr sz="3200" b="1" spc="-80" dirty="0">
                <a:latin typeface="Arial"/>
                <a:cs typeface="Arial"/>
              </a:rPr>
              <a:t> </a:t>
            </a:r>
            <a:r>
              <a:rPr sz="3200" b="1" spc="-10" dirty="0">
                <a:latin typeface="Arial"/>
                <a:cs typeface="Arial"/>
              </a:rPr>
              <a:t>c’est</a:t>
            </a:r>
            <a:endParaRPr sz="32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450"/>
              </a:spcBef>
              <a:buFont typeface="Arial"/>
              <a:buChar char="-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Arial"/>
                <a:cs typeface="Arial"/>
              </a:rPr>
              <a:t>SYNTHETISER</a:t>
            </a:r>
            <a:endParaRPr sz="2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95"/>
              </a:spcBef>
              <a:buFont typeface="Arial"/>
              <a:buChar char="-"/>
              <a:tabLst>
                <a:tab pos="354965" algn="l"/>
                <a:tab pos="355600" algn="l"/>
              </a:tabLst>
            </a:pPr>
            <a:r>
              <a:rPr sz="2800" b="1" spc="-10" dirty="0">
                <a:latin typeface="Arial"/>
                <a:cs typeface="Arial"/>
              </a:rPr>
              <a:t>STRUCTURER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4050">
              <a:latin typeface="Times New Roman"/>
              <a:cs typeface="Times New Roman"/>
            </a:endParaRPr>
          </a:p>
          <a:p>
            <a:pPr marL="1065530">
              <a:lnSpc>
                <a:spcPct val="100000"/>
              </a:lnSpc>
              <a:spcBef>
                <a:spcPts val="5"/>
              </a:spcBef>
            </a:pPr>
            <a:r>
              <a:rPr sz="2800" b="1" spc="-5" dirty="0">
                <a:latin typeface="Arial"/>
                <a:cs typeface="Arial"/>
              </a:rPr>
              <a:t>les MOTS </a:t>
            </a:r>
            <a:r>
              <a:rPr sz="2800" b="1" spc="-10" dirty="0">
                <a:latin typeface="Arial"/>
                <a:cs typeface="Arial"/>
              </a:rPr>
              <a:t>CLES </a:t>
            </a:r>
            <a:r>
              <a:rPr sz="2800" b="1" spc="-5" dirty="0">
                <a:latin typeface="Arial"/>
                <a:cs typeface="Arial"/>
              </a:rPr>
              <a:t>de votre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interlocuteur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83077" y="445388"/>
            <a:ext cx="41021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 Black"/>
                <a:cs typeface="Arial Black"/>
              </a:rPr>
              <a:t>LA</a:t>
            </a:r>
            <a:r>
              <a:rPr sz="2800" b="1" spc="-65" dirty="0">
                <a:latin typeface="Arial Black"/>
                <a:cs typeface="Arial Black"/>
              </a:rPr>
              <a:t> </a:t>
            </a:r>
            <a:r>
              <a:rPr sz="2800" b="1" spc="-25" dirty="0">
                <a:latin typeface="Arial Black"/>
                <a:cs typeface="Arial Black"/>
              </a:rPr>
              <a:t>REFORMULATION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30200" y="1827402"/>
            <a:ext cx="8186420" cy="3940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7190" indent="-364490">
              <a:lnSpc>
                <a:spcPct val="100000"/>
              </a:lnSpc>
              <a:spcBef>
                <a:spcPts val="100"/>
              </a:spcBef>
              <a:buChar char="•"/>
              <a:tabLst>
                <a:tab pos="376555" algn="l"/>
                <a:tab pos="377825" algn="l"/>
              </a:tabLst>
            </a:pPr>
            <a:r>
              <a:rPr sz="2400" spc="-5" dirty="0">
                <a:latin typeface="Arial"/>
                <a:cs typeface="Arial"/>
              </a:rPr>
              <a:t>Les </a:t>
            </a:r>
            <a:r>
              <a:rPr sz="2400" dirty="0">
                <a:latin typeface="Arial"/>
                <a:cs typeface="Arial"/>
              </a:rPr>
              <a:t>mots </a:t>
            </a:r>
            <a:r>
              <a:rPr sz="2400" spc="-5" dirty="0">
                <a:latin typeface="Arial"/>
                <a:cs typeface="Arial"/>
              </a:rPr>
              <a:t>clés se repèrent lorsque </a:t>
            </a:r>
            <a:r>
              <a:rPr sz="2400" dirty="0">
                <a:latin typeface="Arial"/>
                <a:cs typeface="Arial"/>
              </a:rPr>
              <a:t>votre </a:t>
            </a:r>
            <a:r>
              <a:rPr sz="2400" spc="-5" dirty="0">
                <a:latin typeface="Arial"/>
                <a:cs typeface="Arial"/>
              </a:rPr>
              <a:t>interlocuteur</a:t>
            </a:r>
            <a:r>
              <a:rPr sz="2400" spc="8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1870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Change de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posture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1870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Fait </a:t>
            </a:r>
            <a:r>
              <a:rPr sz="2400" dirty="0">
                <a:latin typeface="Arial"/>
                <a:cs typeface="Arial"/>
              </a:rPr>
              <a:t>un </a:t>
            </a:r>
            <a:r>
              <a:rPr sz="2400" spc="-5" dirty="0">
                <a:latin typeface="Arial"/>
                <a:cs typeface="Arial"/>
              </a:rPr>
              <a:t>geste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typique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1870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Parle plus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fort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1875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Change </a:t>
            </a:r>
            <a:r>
              <a:rPr sz="2400" dirty="0">
                <a:latin typeface="Arial"/>
                <a:cs typeface="Arial"/>
              </a:rPr>
              <a:t>le rythme et le </a:t>
            </a:r>
            <a:r>
              <a:rPr sz="2400" spc="-5" dirty="0">
                <a:latin typeface="Arial"/>
                <a:cs typeface="Arial"/>
              </a:rPr>
              <a:t>débit </a:t>
            </a:r>
            <a:r>
              <a:rPr sz="2400" dirty="0">
                <a:latin typeface="Arial"/>
                <a:cs typeface="Arial"/>
              </a:rPr>
              <a:t>de sa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voix</a:t>
            </a:r>
            <a:endParaRPr sz="24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1870"/>
              </a:spcBef>
            </a:pPr>
            <a:r>
              <a:rPr sz="2400" dirty="0">
                <a:latin typeface="Arial"/>
                <a:cs typeface="Arial"/>
              </a:rPr>
              <a:t>… </a:t>
            </a:r>
            <a:r>
              <a:rPr sz="2400" spc="-5" dirty="0">
                <a:latin typeface="Arial"/>
                <a:cs typeface="Arial"/>
              </a:rPr>
              <a:t>et </a:t>
            </a:r>
            <a:r>
              <a:rPr sz="2400" dirty="0">
                <a:latin typeface="Arial"/>
                <a:cs typeface="Arial"/>
              </a:rPr>
              <a:t>tout </a:t>
            </a:r>
            <a:r>
              <a:rPr sz="2400" spc="-5" dirty="0">
                <a:latin typeface="Arial"/>
                <a:cs typeface="Arial"/>
              </a:rPr>
              <a:t>autre changement que </a:t>
            </a:r>
            <a:r>
              <a:rPr sz="2400" dirty="0">
                <a:latin typeface="Arial"/>
                <a:cs typeface="Arial"/>
              </a:rPr>
              <a:t>vous </a:t>
            </a:r>
            <a:r>
              <a:rPr sz="2400" spc="-5" dirty="0">
                <a:latin typeface="Arial"/>
                <a:cs typeface="Arial"/>
              </a:rPr>
              <a:t>aurez calibré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dans</a:t>
            </a:r>
            <a:endParaRPr sz="2400">
              <a:latin typeface="Arial"/>
              <a:cs typeface="Arial"/>
            </a:endParaRPr>
          </a:p>
          <a:p>
            <a:pPr marL="800735">
              <a:lnSpc>
                <a:spcPct val="100000"/>
              </a:lnSpc>
              <a:spcBef>
                <a:spcPts val="1295"/>
              </a:spcBef>
            </a:pPr>
            <a:r>
              <a:rPr sz="2400" spc="-5" dirty="0">
                <a:latin typeface="Arial"/>
                <a:cs typeface="Arial"/>
              </a:rPr>
              <a:t>l’ECOUTE.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8540" y="1137285"/>
            <a:ext cx="44532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E36C09"/>
                </a:solidFill>
                <a:latin typeface="Arial"/>
                <a:cs typeface="Arial"/>
              </a:rPr>
              <a:t>Qu’est ce que</a:t>
            </a:r>
            <a:r>
              <a:rPr sz="2800" spc="1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800" spc="-10" dirty="0">
                <a:solidFill>
                  <a:srgbClr val="E36C09"/>
                </a:solidFill>
                <a:latin typeface="Arial"/>
                <a:cs typeface="Arial"/>
              </a:rPr>
              <a:t>reformuler?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78509" y="1322069"/>
            <a:ext cx="354202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E36C09"/>
                </a:solidFill>
                <a:latin typeface="Arial"/>
                <a:cs typeface="Arial"/>
              </a:rPr>
              <a:t>Comment</a:t>
            </a:r>
            <a:r>
              <a:rPr sz="2800" spc="-2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E36C09"/>
                </a:solidFill>
                <a:latin typeface="Arial"/>
                <a:cs typeface="Arial"/>
              </a:rPr>
              <a:t>reformuler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8540" y="2363470"/>
            <a:ext cx="7864475" cy="29521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800" b="1" spc="-5" dirty="0">
                <a:latin typeface="Arial"/>
                <a:cs typeface="Arial"/>
              </a:rPr>
              <a:t>Les différentes expressions pour</a:t>
            </a:r>
            <a:r>
              <a:rPr sz="2800" b="1" spc="105" dirty="0">
                <a:latin typeface="Arial"/>
                <a:cs typeface="Arial"/>
              </a:rPr>
              <a:t> </a:t>
            </a:r>
            <a:r>
              <a:rPr sz="2800" b="1" spc="-5" dirty="0">
                <a:latin typeface="Arial"/>
                <a:cs typeface="Arial"/>
              </a:rPr>
              <a:t>reformuler</a:t>
            </a:r>
            <a:endParaRPr sz="2800">
              <a:latin typeface="Arial"/>
              <a:cs typeface="Arial"/>
            </a:endParaRPr>
          </a:p>
          <a:p>
            <a:pPr marL="800100" lvl="1" indent="-302895">
              <a:lnSpc>
                <a:spcPct val="100000"/>
              </a:lnSpc>
              <a:spcBef>
                <a:spcPts val="2115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400" b="1" spc="-5" dirty="0">
                <a:latin typeface="Arial"/>
                <a:cs typeface="Arial"/>
              </a:rPr>
              <a:t>« si </a:t>
            </a:r>
            <a:r>
              <a:rPr sz="2400" b="1" dirty="0">
                <a:latin typeface="Arial"/>
                <a:cs typeface="Arial"/>
              </a:rPr>
              <a:t>j’ai bien </a:t>
            </a:r>
            <a:r>
              <a:rPr sz="2400" b="1" spc="-5" dirty="0">
                <a:latin typeface="Arial"/>
                <a:cs typeface="Arial"/>
              </a:rPr>
              <a:t>compris…</a:t>
            </a:r>
            <a:r>
              <a:rPr sz="2400" b="1" spc="-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  <a:p>
            <a:pPr marL="800100" lvl="1" indent="-302895">
              <a:lnSpc>
                <a:spcPct val="100000"/>
              </a:lnSpc>
              <a:spcBef>
                <a:spcPts val="2010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400" b="1" spc="-5" dirty="0">
                <a:latin typeface="Arial"/>
                <a:cs typeface="Arial"/>
              </a:rPr>
              <a:t>« en somme… »</a:t>
            </a:r>
            <a:endParaRPr sz="2400">
              <a:latin typeface="Arial"/>
              <a:cs typeface="Arial"/>
            </a:endParaRPr>
          </a:p>
          <a:p>
            <a:pPr marL="800100" lvl="1" indent="-302895">
              <a:lnSpc>
                <a:spcPct val="100000"/>
              </a:lnSpc>
              <a:spcBef>
                <a:spcPts val="2014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400" b="1" spc="-5" dirty="0">
                <a:latin typeface="Arial"/>
                <a:cs typeface="Arial"/>
              </a:rPr>
              <a:t>« vous pensez donc…</a:t>
            </a:r>
            <a:r>
              <a:rPr sz="2400" b="1" spc="-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2014"/>
              </a:spcBef>
              <a:tabLst>
                <a:tab pos="800100" algn="l"/>
              </a:tabLst>
            </a:pPr>
            <a:r>
              <a:rPr sz="2400" dirty="0">
                <a:latin typeface="Arial"/>
                <a:cs typeface="Arial"/>
              </a:rPr>
              <a:t>–	</a:t>
            </a:r>
            <a:r>
              <a:rPr sz="2400" b="1" dirty="0">
                <a:latin typeface="Arial"/>
                <a:cs typeface="Arial"/>
              </a:rPr>
              <a:t>…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9" y="1177797"/>
            <a:ext cx="36791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solidFill>
                  <a:srgbClr val="E36C09"/>
                </a:solidFill>
                <a:latin typeface="Arial"/>
                <a:cs typeface="Arial"/>
              </a:rPr>
              <a:t>Pourquoi</a:t>
            </a:r>
            <a:r>
              <a:rPr sz="2800" spc="1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E36C09"/>
                </a:solidFill>
                <a:latin typeface="Arial"/>
                <a:cs typeface="Arial"/>
              </a:rPr>
              <a:t>reformuler?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06" y="1913001"/>
            <a:ext cx="744220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100"/>
              </a:spcBef>
              <a:buChar char="•"/>
              <a:tabLst>
                <a:tab pos="376555" algn="l"/>
                <a:tab pos="377190" algn="l"/>
              </a:tabLst>
            </a:pPr>
            <a:r>
              <a:rPr sz="2400" spc="-5" dirty="0">
                <a:latin typeface="Arial"/>
                <a:cs typeface="Arial"/>
              </a:rPr>
              <a:t>Quels </a:t>
            </a:r>
            <a:r>
              <a:rPr sz="2400" dirty="0">
                <a:latin typeface="Arial"/>
                <a:cs typeface="Arial"/>
              </a:rPr>
              <a:t>sont </a:t>
            </a:r>
            <a:r>
              <a:rPr sz="2400" spc="-10" dirty="0">
                <a:latin typeface="Arial"/>
                <a:cs typeface="Arial"/>
              </a:rPr>
              <a:t>les </a:t>
            </a:r>
            <a:r>
              <a:rPr sz="2400" spc="-5" dirty="0">
                <a:latin typeface="Arial"/>
                <a:cs typeface="Arial"/>
              </a:rPr>
              <a:t>bénéfices de la reformulation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?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2014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Montrer que vous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écoutez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2010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Mieux</a:t>
            </a:r>
            <a:r>
              <a:rPr sz="2400" spc="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retenir</a:t>
            </a:r>
            <a:endParaRPr sz="2400">
              <a:latin typeface="Arial"/>
              <a:cs typeface="Arial"/>
            </a:endParaRPr>
          </a:p>
          <a:p>
            <a:pPr marL="800735" marR="5080" lvl="1" indent="-303530">
              <a:lnSpc>
                <a:spcPct val="150000"/>
              </a:lnSpc>
              <a:spcBef>
                <a:spcPts val="575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dirty="0">
                <a:latin typeface="Arial"/>
                <a:cs typeface="Arial"/>
              </a:rPr>
              <a:t>Inciter votre </a:t>
            </a:r>
            <a:r>
              <a:rPr sz="2400" spc="-5" dirty="0">
                <a:latin typeface="Arial"/>
                <a:cs typeface="Arial"/>
              </a:rPr>
              <a:t>interlocuteur à aller plus loin dans sa  réflexion</a:t>
            </a:r>
            <a:endParaRPr sz="2400">
              <a:latin typeface="Arial"/>
              <a:cs typeface="Arial"/>
            </a:endParaRPr>
          </a:p>
          <a:p>
            <a:pPr marL="800735" lvl="1" indent="-303530">
              <a:lnSpc>
                <a:spcPct val="100000"/>
              </a:lnSpc>
              <a:spcBef>
                <a:spcPts val="2014"/>
              </a:spcBef>
              <a:buChar char="–"/>
              <a:tabLst>
                <a:tab pos="800735" algn="l"/>
                <a:tab pos="801370" algn="l"/>
              </a:tabLst>
            </a:pPr>
            <a:r>
              <a:rPr sz="2400" spc="-5" dirty="0">
                <a:latin typeface="Arial"/>
                <a:cs typeface="Arial"/>
              </a:rPr>
              <a:t>Éviter les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malentendus</a:t>
            </a:r>
            <a:endParaRPr sz="2400">
              <a:latin typeface="Arial"/>
              <a:cs typeface="Arial"/>
            </a:endParaRPr>
          </a:p>
          <a:p>
            <a:pPr marL="497205">
              <a:lnSpc>
                <a:spcPct val="100000"/>
              </a:lnSpc>
              <a:spcBef>
                <a:spcPts val="2015"/>
              </a:spcBef>
              <a:tabLst>
                <a:tab pos="800735" algn="l"/>
              </a:tabLst>
            </a:pPr>
            <a:r>
              <a:rPr sz="2400" dirty="0">
                <a:latin typeface="Arial"/>
                <a:cs typeface="Arial"/>
              </a:rPr>
              <a:t>–	…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55038" y="766063"/>
            <a:ext cx="675385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Arial Black"/>
                <a:cs typeface="Arial Black"/>
              </a:rPr>
              <a:t>Communiquer </a:t>
            </a:r>
            <a:r>
              <a:rPr sz="3200" b="1" spc="-40" dirty="0">
                <a:latin typeface="Arial Black"/>
                <a:cs typeface="Arial Black"/>
              </a:rPr>
              <a:t>avec </a:t>
            </a:r>
            <a:r>
              <a:rPr sz="3200" b="1" spc="-5" dirty="0">
                <a:latin typeface="Arial Black"/>
                <a:cs typeface="Arial Black"/>
              </a:rPr>
              <a:t>le</a:t>
            </a:r>
            <a:r>
              <a:rPr sz="3200" b="1" spc="-15" dirty="0">
                <a:latin typeface="Arial Black"/>
                <a:cs typeface="Arial Black"/>
              </a:rPr>
              <a:t> </a:t>
            </a:r>
            <a:r>
              <a:rPr sz="3200" b="1" spc="5" dirty="0">
                <a:latin typeface="Arial Black"/>
                <a:cs typeface="Arial Black"/>
              </a:rPr>
              <a:t>cerveau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67004" y="3752215"/>
            <a:ext cx="7941945" cy="21926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25730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latin typeface="Arial"/>
                <a:cs typeface="Arial"/>
              </a:rPr>
              <a:t>«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une </a:t>
            </a:r>
            <a:r>
              <a:rPr sz="2000" b="1" spc="-5" dirty="0">
                <a:solidFill>
                  <a:srgbClr val="404040"/>
                </a:solidFill>
                <a:latin typeface="Arial"/>
                <a:cs typeface="Arial"/>
              </a:rPr>
              <a:t>telle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situation </a:t>
            </a:r>
            <a:r>
              <a:rPr sz="2000" b="1" spc="-5" dirty="0">
                <a:solidFill>
                  <a:srgbClr val="404040"/>
                </a:solidFill>
                <a:latin typeface="Arial"/>
                <a:cs typeface="Arial"/>
              </a:rPr>
              <a:t>implique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que nous </a:t>
            </a:r>
            <a:r>
              <a:rPr sz="2000" b="1" spc="-5" dirty="0">
                <a:solidFill>
                  <a:srgbClr val="404040"/>
                </a:solidFill>
                <a:latin typeface="Arial"/>
                <a:cs typeface="Arial"/>
              </a:rPr>
              <a:t>sommes obligés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de</a:t>
            </a:r>
            <a:r>
              <a:rPr sz="2000" b="1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nous</a:t>
            </a:r>
            <a:endParaRPr sz="2000">
              <a:latin typeface="Arial"/>
              <a:cs typeface="Arial"/>
            </a:endParaRPr>
          </a:p>
          <a:p>
            <a:pPr marR="127000" algn="ctr">
              <a:lnSpc>
                <a:spcPct val="100000"/>
              </a:lnSpc>
              <a:spcBef>
                <a:spcPts val="1560"/>
              </a:spcBef>
            </a:pPr>
            <a:r>
              <a:rPr sz="2000" b="1" spc="-5" dirty="0">
                <a:solidFill>
                  <a:srgbClr val="404040"/>
                </a:solidFill>
                <a:latin typeface="Arial"/>
                <a:cs typeface="Arial"/>
              </a:rPr>
              <a:t>voir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et de </a:t>
            </a:r>
            <a:r>
              <a:rPr sz="2000" b="1" spc="-5" dirty="0">
                <a:solidFill>
                  <a:srgbClr val="404040"/>
                </a:solidFill>
                <a:latin typeface="Arial"/>
                <a:cs typeface="Arial"/>
              </a:rPr>
              <a:t>voir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le monde </a:t>
            </a:r>
            <a:r>
              <a:rPr sz="2000" b="1" spc="-5" dirty="0">
                <a:solidFill>
                  <a:srgbClr val="404040"/>
                </a:solidFill>
                <a:latin typeface="Arial"/>
                <a:cs typeface="Arial"/>
              </a:rPr>
              <a:t>avec les </a:t>
            </a:r>
            <a:r>
              <a:rPr sz="2000" b="1" spc="-10" dirty="0">
                <a:solidFill>
                  <a:srgbClr val="404040"/>
                </a:solidFill>
                <a:latin typeface="Arial"/>
                <a:cs typeface="Arial"/>
              </a:rPr>
              <a:t>yeux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de trois</a:t>
            </a:r>
            <a:r>
              <a:rPr sz="2000" b="1" spc="-6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mentalités</a:t>
            </a:r>
            <a:endParaRPr sz="2000">
              <a:latin typeface="Arial"/>
              <a:cs typeface="Arial"/>
            </a:endParaRPr>
          </a:p>
          <a:p>
            <a:pPr marL="232410" algn="ctr">
              <a:lnSpc>
                <a:spcPct val="100000"/>
              </a:lnSpc>
              <a:spcBef>
                <a:spcPts val="1080"/>
              </a:spcBef>
            </a:pP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différentes</a:t>
            </a:r>
            <a:r>
              <a:rPr sz="2000" b="1" spc="-5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000" b="1" dirty="0">
                <a:solidFill>
                  <a:srgbClr val="404040"/>
                </a:solidFill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 marL="4959985">
              <a:lnSpc>
                <a:spcPct val="100000"/>
              </a:lnSpc>
              <a:spcBef>
                <a:spcPts val="1955"/>
              </a:spcBef>
            </a:pPr>
            <a:r>
              <a:rPr sz="1600" b="1" i="1" spc="-5" dirty="0">
                <a:latin typeface="Arial"/>
                <a:cs typeface="Arial"/>
              </a:rPr>
              <a:t>Les </a:t>
            </a:r>
            <a:r>
              <a:rPr sz="1600" b="1" i="1" spc="-10" dirty="0">
                <a:latin typeface="Arial"/>
                <a:cs typeface="Arial"/>
              </a:rPr>
              <a:t>trois cerveaux </a:t>
            </a:r>
            <a:r>
              <a:rPr sz="1600" b="1" i="1" spc="-5" dirty="0">
                <a:latin typeface="Arial"/>
                <a:cs typeface="Arial"/>
              </a:rPr>
              <a:t>de</a:t>
            </a:r>
            <a:r>
              <a:rPr sz="1600" b="1" i="1" spc="35" dirty="0">
                <a:latin typeface="Arial"/>
                <a:cs typeface="Arial"/>
              </a:rPr>
              <a:t> </a:t>
            </a:r>
            <a:r>
              <a:rPr sz="1600" b="1" i="1" spc="-10" dirty="0">
                <a:latin typeface="Arial"/>
                <a:cs typeface="Arial"/>
              </a:rPr>
              <a:t>l’homme</a:t>
            </a:r>
            <a:endParaRPr sz="1600">
              <a:latin typeface="Arial"/>
              <a:cs typeface="Arial"/>
            </a:endParaRPr>
          </a:p>
          <a:p>
            <a:pPr marL="3070225">
              <a:lnSpc>
                <a:spcPct val="100000"/>
              </a:lnSpc>
              <a:spcBef>
                <a:spcPts val="1415"/>
              </a:spcBef>
            </a:pPr>
            <a:r>
              <a:rPr sz="1600" b="1" spc="-5" dirty="0">
                <a:latin typeface="Arial"/>
                <a:cs typeface="Arial"/>
              </a:rPr>
              <a:t>Paul D. Mac Lean et Roland </a:t>
            </a:r>
            <a:r>
              <a:rPr sz="1600" b="1" spc="-10" dirty="0">
                <a:latin typeface="Arial"/>
                <a:cs typeface="Arial"/>
              </a:rPr>
              <a:t>G. </a:t>
            </a:r>
            <a:r>
              <a:rPr sz="1600" b="1" spc="-15" dirty="0">
                <a:latin typeface="Arial"/>
                <a:cs typeface="Arial"/>
              </a:rPr>
              <a:t>Guyot </a:t>
            </a:r>
            <a:r>
              <a:rPr sz="1600" b="1" spc="-5" dirty="0">
                <a:latin typeface="Arial"/>
                <a:cs typeface="Arial"/>
              </a:rPr>
              <a:t>– Ed.</a:t>
            </a:r>
            <a:r>
              <a:rPr sz="1600" b="1" spc="190" dirty="0">
                <a:latin typeface="Arial"/>
                <a:cs typeface="Arial"/>
              </a:rPr>
              <a:t> </a:t>
            </a:r>
            <a:r>
              <a:rPr sz="1600" b="1" spc="-5" dirty="0">
                <a:latin typeface="Arial"/>
                <a:cs typeface="Arial"/>
              </a:rPr>
              <a:t>Laffont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31820" y="1268730"/>
            <a:ext cx="2550795" cy="25203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554" y="615823"/>
            <a:ext cx="428180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E36C09"/>
                </a:solidFill>
                <a:latin typeface="Arial Black"/>
                <a:cs typeface="Arial Black"/>
              </a:rPr>
              <a:t>Le modèle</a:t>
            </a:r>
            <a:r>
              <a:rPr sz="3200" b="1" spc="-7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3200" b="1" spc="-25" dirty="0">
                <a:solidFill>
                  <a:srgbClr val="E36C09"/>
                </a:solidFill>
                <a:latin typeface="Arial Black"/>
                <a:cs typeface="Arial Black"/>
              </a:rPr>
              <a:t>SPERRY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383659" y="2019274"/>
            <a:ext cx="4259071" cy="35699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266571" y="1664284"/>
            <a:ext cx="2679700" cy="41433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105"/>
              </a:spcBef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cerveau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gauche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00">
              <a:latin typeface="Times New Roman"/>
              <a:cs typeface="Times New Roman"/>
            </a:endParaRPr>
          </a:p>
          <a:p>
            <a:pPr marL="800100" lvl="1" indent="-302895">
              <a:lnSpc>
                <a:spcPct val="100000"/>
              </a:lnSpc>
              <a:buFont typeface="Wingdings"/>
              <a:buChar char=""/>
              <a:tabLst>
                <a:tab pos="800100" algn="l"/>
                <a:tab pos="800735" algn="l"/>
              </a:tabLst>
            </a:pPr>
            <a:r>
              <a:rPr sz="1800" b="1" dirty="0">
                <a:latin typeface="Arial"/>
                <a:cs typeface="Arial"/>
              </a:rPr>
              <a:t>logique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Wingdings"/>
              <a:buChar char=""/>
            </a:pPr>
            <a:endParaRPr sz="1750">
              <a:latin typeface="Times New Roman"/>
              <a:cs typeface="Times New Roman"/>
            </a:endParaRPr>
          </a:p>
          <a:p>
            <a:pPr marL="800100" lvl="1" indent="-302895">
              <a:lnSpc>
                <a:spcPct val="100000"/>
              </a:lnSpc>
              <a:buFont typeface="Wingdings"/>
              <a:buChar char=""/>
              <a:tabLst>
                <a:tab pos="800100" algn="l"/>
                <a:tab pos="800735" algn="l"/>
              </a:tabLst>
            </a:pPr>
            <a:r>
              <a:rPr sz="1800" b="1" spc="-5" dirty="0">
                <a:latin typeface="Arial"/>
                <a:cs typeface="Arial"/>
              </a:rPr>
              <a:t>analytique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Wingdings"/>
              <a:buChar char=""/>
            </a:pPr>
            <a:endParaRPr sz="1750">
              <a:latin typeface="Times New Roman"/>
              <a:cs typeface="Times New Roman"/>
            </a:endParaRPr>
          </a:p>
          <a:p>
            <a:pPr marL="800100" lvl="1" indent="-302895">
              <a:lnSpc>
                <a:spcPct val="100000"/>
              </a:lnSpc>
              <a:buFont typeface="Wingdings"/>
              <a:buChar char=""/>
              <a:tabLst>
                <a:tab pos="800100" algn="l"/>
                <a:tab pos="800735" algn="l"/>
              </a:tabLst>
            </a:pPr>
            <a:r>
              <a:rPr sz="1800" b="1" spc="-5" dirty="0">
                <a:latin typeface="Arial"/>
                <a:cs typeface="Arial"/>
              </a:rPr>
              <a:t>rationnel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Wingdings"/>
              <a:buChar char=""/>
            </a:pPr>
            <a:endParaRPr sz="1900">
              <a:latin typeface="Times New Roman"/>
              <a:cs typeface="Times New Roman"/>
            </a:endParaRPr>
          </a:p>
          <a:p>
            <a:pPr marL="376555" indent="-363855">
              <a:lnSpc>
                <a:spcPct val="100000"/>
              </a:lnSpc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cerveau</a:t>
            </a:r>
            <a:r>
              <a:rPr sz="2000" b="1" spc="-1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droit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"/>
            </a:pPr>
            <a:endParaRPr sz="1800">
              <a:latin typeface="Times New Roman"/>
              <a:cs typeface="Times New Roman"/>
            </a:endParaRPr>
          </a:p>
          <a:p>
            <a:pPr marL="800100" lvl="1" indent="-302895">
              <a:lnSpc>
                <a:spcPct val="100000"/>
              </a:lnSpc>
              <a:spcBef>
                <a:spcPts val="5"/>
              </a:spcBef>
              <a:buFont typeface="Wingdings"/>
              <a:buChar char=""/>
              <a:tabLst>
                <a:tab pos="800100" algn="l"/>
                <a:tab pos="800735" algn="l"/>
              </a:tabLst>
            </a:pPr>
            <a:r>
              <a:rPr sz="1800" b="1" dirty="0">
                <a:latin typeface="Arial"/>
                <a:cs typeface="Arial"/>
              </a:rPr>
              <a:t>intuitif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Wingdings"/>
              <a:buChar char=""/>
            </a:pPr>
            <a:endParaRPr sz="1750">
              <a:latin typeface="Times New Roman"/>
              <a:cs typeface="Times New Roman"/>
            </a:endParaRPr>
          </a:p>
          <a:p>
            <a:pPr marL="800100" lvl="1" indent="-302895">
              <a:lnSpc>
                <a:spcPct val="100000"/>
              </a:lnSpc>
              <a:spcBef>
                <a:spcPts val="5"/>
              </a:spcBef>
              <a:buFont typeface="Wingdings"/>
              <a:buChar char=""/>
              <a:tabLst>
                <a:tab pos="800100" algn="l"/>
                <a:tab pos="800735" algn="l"/>
              </a:tabLst>
            </a:pPr>
            <a:r>
              <a:rPr sz="1800" b="1" spc="-5" dirty="0">
                <a:latin typeface="Arial"/>
                <a:cs typeface="Arial"/>
              </a:rPr>
              <a:t>global</a:t>
            </a:r>
            <a:endParaRPr sz="18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Font typeface="Wingdings"/>
              <a:buChar char=""/>
            </a:pPr>
            <a:endParaRPr sz="1750">
              <a:latin typeface="Times New Roman"/>
              <a:cs typeface="Times New Roman"/>
            </a:endParaRPr>
          </a:p>
          <a:p>
            <a:pPr marL="800100" lvl="1" indent="-302895">
              <a:lnSpc>
                <a:spcPct val="100000"/>
              </a:lnSpc>
              <a:buFont typeface="Wingdings"/>
              <a:buChar char=""/>
              <a:tabLst>
                <a:tab pos="800100" algn="l"/>
                <a:tab pos="800735" algn="l"/>
              </a:tabLst>
            </a:pPr>
            <a:r>
              <a:rPr sz="1800" b="1" spc="-5" dirty="0">
                <a:latin typeface="Arial"/>
                <a:cs typeface="Arial"/>
              </a:rPr>
              <a:t>imaginatif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93875" y="1252855"/>
            <a:ext cx="585533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0020" marR="5080" indent="-147955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Arial Black"/>
                <a:cs typeface="Arial Black"/>
              </a:rPr>
              <a:t>COMMUNIQUER C’EST  </a:t>
            </a:r>
            <a:r>
              <a:rPr sz="3600" b="1" spc="-5" dirty="0">
                <a:latin typeface="Arial Black"/>
                <a:cs typeface="Arial Black"/>
              </a:rPr>
              <a:t>ENTRER EN</a:t>
            </a:r>
            <a:r>
              <a:rPr sz="3600" b="1" spc="-40" dirty="0">
                <a:latin typeface="Arial Black"/>
                <a:cs typeface="Arial Black"/>
              </a:rPr>
              <a:t> RELATION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79650" y="2929348"/>
            <a:ext cx="4464089" cy="26285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8504935" y="6427114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97965" y="3323590"/>
            <a:ext cx="2023110" cy="2769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0025" indent="-187325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00660" algn="l"/>
              </a:tabLst>
            </a:pPr>
            <a:r>
              <a:rPr sz="1800" b="1" spc="-5" dirty="0">
                <a:latin typeface="Calibri"/>
                <a:cs typeface="Calibri"/>
              </a:rPr>
              <a:t>logique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10" dirty="0">
                <a:latin typeface="Calibri"/>
                <a:cs typeface="Calibri"/>
              </a:rPr>
              <a:t>intellectuel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10" dirty="0">
                <a:latin typeface="Calibri"/>
                <a:cs typeface="Calibri"/>
              </a:rPr>
              <a:t>verbal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5" dirty="0">
                <a:latin typeface="Calibri"/>
                <a:cs typeface="Calibri"/>
              </a:rPr>
              <a:t>mathématique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5" dirty="0">
                <a:latin typeface="Calibri"/>
                <a:cs typeface="Calibri"/>
              </a:rPr>
              <a:t>linéaire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00660" algn="l"/>
              </a:tabLst>
            </a:pPr>
            <a:r>
              <a:rPr sz="1800" b="1" spc="-5" dirty="0">
                <a:latin typeface="Calibri"/>
                <a:cs typeface="Calibri"/>
              </a:rPr>
              <a:t>séquentiel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5" dirty="0">
                <a:latin typeface="Calibri"/>
                <a:cs typeface="Calibri"/>
              </a:rPr>
              <a:t>contrôlé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15" dirty="0">
                <a:latin typeface="Calibri"/>
                <a:cs typeface="Calibri"/>
              </a:rPr>
              <a:t>ordre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dirty="0">
                <a:latin typeface="Calibri"/>
                <a:cs typeface="Calibri"/>
              </a:rPr>
              <a:t>actif</a:t>
            </a:r>
            <a:endParaRPr sz="1800">
              <a:latin typeface="Calibri"/>
              <a:cs typeface="Calibri"/>
            </a:endParaRPr>
          </a:p>
          <a:p>
            <a:pPr marL="200025" indent="-187325">
              <a:lnSpc>
                <a:spcPct val="100000"/>
              </a:lnSpc>
              <a:buFont typeface="Arial"/>
              <a:buChar char="•"/>
              <a:tabLst>
                <a:tab pos="200660" algn="l"/>
              </a:tabLst>
            </a:pPr>
            <a:r>
              <a:rPr sz="1800" b="1" spc="-10" dirty="0">
                <a:latin typeface="Calibri"/>
                <a:cs typeface="Calibri"/>
              </a:rPr>
              <a:t>mémoire </a:t>
            </a:r>
            <a:r>
              <a:rPr sz="1800" b="1" dirty="0">
                <a:latin typeface="Calibri"/>
                <a:cs typeface="Calibri"/>
              </a:rPr>
              <a:t>des</a:t>
            </a:r>
            <a:r>
              <a:rPr sz="1800" b="1" spc="-1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noms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25727" y="1710944"/>
            <a:ext cx="2407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 Black"/>
                <a:cs typeface="Arial Black"/>
              </a:rPr>
              <a:t>CERVEAU</a:t>
            </a:r>
            <a:r>
              <a:rPr sz="1800" b="1" spc="-70" dirty="0">
                <a:latin typeface="Arial Black"/>
                <a:cs typeface="Arial Black"/>
              </a:rPr>
              <a:t> </a:t>
            </a:r>
            <a:r>
              <a:rPr sz="1800" b="1" spc="-15" dirty="0">
                <a:latin typeface="Arial Black"/>
                <a:cs typeface="Arial Black"/>
              </a:rPr>
              <a:t>GAUCHE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06500" y="2122487"/>
            <a:ext cx="1954276" cy="9255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6232652" y="1710944"/>
            <a:ext cx="2119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 Black"/>
                <a:cs typeface="Arial Black"/>
              </a:rPr>
              <a:t>CERVEAU</a:t>
            </a:r>
            <a:r>
              <a:rPr sz="1800" b="1" spc="-75" dirty="0">
                <a:latin typeface="Arial Black"/>
                <a:cs typeface="Arial Black"/>
              </a:rPr>
              <a:t> </a:t>
            </a:r>
            <a:r>
              <a:rPr sz="1800" b="1" spc="-10" dirty="0">
                <a:latin typeface="Arial Black"/>
                <a:cs typeface="Arial Black"/>
              </a:rPr>
              <a:t>DROIT</a:t>
            </a:r>
            <a:endParaRPr sz="1800">
              <a:latin typeface="Arial Black"/>
              <a:cs typeface="Arial Black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294501" y="2079688"/>
            <a:ext cx="1954149" cy="9255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83000" y="2122423"/>
            <a:ext cx="2168525" cy="27019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232905" y="3309492"/>
            <a:ext cx="2031364" cy="274256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200025" indent="-187325">
              <a:lnSpc>
                <a:spcPct val="100000"/>
              </a:lnSpc>
              <a:spcBef>
                <a:spcPts val="315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symbolique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5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dirty="0">
                <a:latin typeface="Arial"/>
                <a:cs typeface="Arial"/>
              </a:rPr>
              <a:t>intuitif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5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émotionnel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5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rêveur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5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musicien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5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global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0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créatif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0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figuratif</a:t>
            </a:r>
            <a:endParaRPr sz="1800">
              <a:latin typeface="Arial"/>
              <a:cs typeface="Arial"/>
            </a:endParaRPr>
          </a:p>
          <a:p>
            <a:pPr marL="200025" indent="-187325">
              <a:lnSpc>
                <a:spcPct val="100000"/>
              </a:lnSpc>
              <a:spcBef>
                <a:spcPts val="210"/>
              </a:spcBef>
              <a:buFont typeface="Arial Narrow"/>
              <a:buChar char="•"/>
              <a:tabLst>
                <a:tab pos="200660" algn="l"/>
              </a:tabLst>
            </a:pPr>
            <a:r>
              <a:rPr sz="1800" b="1" spc="-5" dirty="0">
                <a:latin typeface="Arial"/>
                <a:cs typeface="Arial"/>
              </a:rPr>
              <a:t>mémoire</a:t>
            </a:r>
            <a:r>
              <a:rPr sz="1800" b="1" spc="-2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globale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597657" y="543813"/>
            <a:ext cx="4283075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solidFill>
                  <a:srgbClr val="E36C09"/>
                </a:solidFill>
                <a:latin typeface="Arial Black"/>
                <a:cs typeface="Arial Black"/>
              </a:rPr>
              <a:t>Le modèle</a:t>
            </a:r>
            <a:r>
              <a:rPr sz="3200" b="1" spc="-85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3200" b="1" spc="-20" dirty="0">
                <a:solidFill>
                  <a:srgbClr val="E36C09"/>
                </a:solidFill>
                <a:latin typeface="Arial Black"/>
                <a:cs typeface="Arial Black"/>
              </a:rPr>
              <a:t>SPERRY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8670" y="522477"/>
            <a:ext cx="6313805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 modèle Mc LEAN –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3 </a:t>
            </a:r>
            <a:r>
              <a:rPr sz="2200" b="1" spc="0" dirty="0">
                <a:solidFill>
                  <a:srgbClr val="E36C09"/>
                </a:solidFill>
                <a:latin typeface="Arial Black"/>
                <a:cs typeface="Arial Black"/>
              </a:rPr>
              <a:t>cerveaux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en</a:t>
            </a:r>
            <a:r>
              <a:rPr sz="2200" b="1" spc="-15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1</a:t>
            </a:r>
            <a:endParaRPr sz="22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0" y="2033587"/>
            <a:ext cx="3629025" cy="3629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67841" y="1722247"/>
            <a:ext cx="1223010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0" dirty="0">
                <a:solidFill>
                  <a:srgbClr val="000000"/>
                </a:solidFill>
                <a:latin typeface="Arial"/>
                <a:cs typeface="Arial"/>
              </a:rPr>
              <a:t>Cort</a:t>
            </a:r>
            <a:r>
              <a:rPr sz="3200" b="0" spc="-10" dirty="0">
                <a:solidFill>
                  <a:srgbClr val="000000"/>
                </a:solidFill>
                <a:latin typeface="Arial"/>
                <a:cs typeface="Arial"/>
              </a:rPr>
              <a:t>e</a:t>
            </a:r>
            <a:r>
              <a:rPr sz="3200" b="0" dirty="0">
                <a:solidFill>
                  <a:srgbClr val="000000"/>
                </a:solidFill>
                <a:latin typeface="Arial"/>
                <a:cs typeface="Arial"/>
              </a:rPr>
              <a:t>x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010208" y="4711649"/>
            <a:ext cx="160655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spc="-5" dirty="0">
                <a:latin typeface="Arial"/>
                <a:cs typeface="Arial"/>
              </a:rPr>
              <a:t>Reptilien</a:t>
            </a:r>
            <a:endParaRPr sz="3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00400" y="1846833"/>
            <a:ext cx="3629025" cy="36290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01595" y="4018024"/>
            <a:ext cx="1532890" cy="1041400"/>
          </a:xfrm>
          <a:custGeom>
            <a:avLst/>
            <a:gdLst/>
            <a:ahLst/>
            <a:cxnLst/>
            <a:rect l="l" t="t" r="r" b="b"/>
            <a:pathLst>
              <a:path w="1532889" h="1041400">
                <a:moveTo>
                  <a:pt x="1415003" y="91550"/>
                </a:moveTo>
                <a:lnTo>
                  <a:pt x="0" y="1030352"/>
                </a:lnTo>
                <a:lnTo>
                  <a:pt x="6985" y="1040893"/>
                </a:lnTo>
                <a:lnTo>
                  <a:pt x="1421996" y="102085"/>
                </a:lnTo>
                <a:lnTo>
                  <a:pt x="1417443" y="97530"/>
                </a:lnTo>
                <a:lnTo>
                  <a:pt x="1415003" y="91550"/>
                </a:lnTo>
                <a:close/>
              </a:path>
              <a:path w="1532889" h="1041400">
                <a:moveTo>
                  <a:pt x="1532717" y="57151"/>
                </a:moveTo>
                <a:lnTo>
                  <a:pt x="1466850" y="57151"/>
                </a:lnTo>
                <a:lnTo>
                  <a:pt x="1473834" y="67692"/>
                </a:lnTo>
                <a:lnTo>
                  <a:pt x="1421996" y="102085"/>
                </a:lnTo>
                <a:lnTo>
                  <a:pt x="1435288" y="115371"/>
                </a:lnTo>
                <a:lnTo>
                  <a:pt x="1457785" y="124668"/>
                </a:lnTo>
                <a:lnTo>
                  <a:pt x="1482115" y="124844"/>
                </a:lnTo>
                <a:lnTo>
                  <a:pt x="1505458" y="115317"/>
                </a:lnTo>
                <a:lnTo>
                  <a:pt x="1523291" y="97530"/>
                </a:lnTo>
                <a:lnTo>
                  <a:pt x="1532588" y="75027"/>
                </a:lnTo>
                <a:lnTo>
                  <a:pt x="1532717" y="57151"/>
                </a:lnTo>
                <a:close/>
              </a:path>
              <a:path w="1532889" h="1041400">
                <a:moveTo>
                  <a:pt x="1466850" y="57151"/>
                </a:moveTo>
                <a:lnTo>
                  <a:pt x="1415003" y="91550"/>
                </a:lnTo>
                <a:lnTo>
                  <a:pt x="1417446" y="97537"/>
                </a:lnTo>
                <a:lnTo>
                  <a:pt x="1421996" y="102085"/>
                </a:lnTo>
                <a:lnTo>
                  <a:pt x="1473834" y="67692"/>
                </a:lnTo>
                <a:lnTo>
                  <a:pt x="1466850" y="57151"/>
                </a:lnTo>
                <a:close/>
              </a:path>
              <a:path w="1532889" h="1041400">
                <a:moveTo>
                  <a:pt x="1458569" y="0"/>
                </a:moveTo>
                <a:lnTo>
                  <a:pt x="1435227" y="9526"/>
                </a:lnTo>
                <a:lnTo>
                  <a:pt x="1417393" y="27368"/>
                </a:lnTo>
                <a:lnTo>
                  <a:pt x="1408096" y="49865"/>
                </a:lnTo>
                <a:lnTo>
                  <a:pt x="1407920" y="74195"/>
                </a:lnTo>
                <a:lnTo>
                  <a:pt x="1415003" y="91550"/>
                </a:lnTo>
                <a:lnTo>
                  <a:pt x="1466850" y="57151"/>
                </a:lnTo>
                <a:lnTo>
                  <a:pt x="1532717" y="57151"/>
                </a:lnTo>
                <a:lnTo>
                  <a:pt x="1532764" y="50667"/>
                </a:lnTo>
                <a:lnTo>
                  <a:pt x="1523238" y="27306"/>
                </a:lnTo>
                <a:lnTo>
                  <a:pt x="1505396" y="9473"/>
                </a:lnTo>
                <a:lnTo>
                  <a:pt x="1482899" y="176"/>
                </a:lnTo>
                <a:lnTo>
                  <a:pt x="145856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19876" y="4464558"/>
            <a:ext cx="16732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dirty="0">
                <a:latin typeface="Arial"/>
                <a:cs typeface="Arial"/>
              </a:rPr>
              <a:t>Li</a:t>
            </a:r>
            <a:r>
              <a:rPr sz="3200" spc="-15" dirty="0">
                <a:latin typeface="Arial"/>
                <a:cs typeface="Arial"/>
              </a:rPr>
              <a:t>m</a:t>
            </a:r>
            <a:r>
              <a:rPr sz="3200" dirty="0">
                <a:latin typeface="Arial"/>
                <a:cs typeface="Arial"/>
              </a:rPr>
              <a:t>bi</a:t>
            </a:r>
            <a:r>
              <a:rPr sz="3200" spc="-15" dirty="0">
                <a:latin typeface="Arial"/>
                <a:cs typeface="Arial"/>
              </a:rPr>
              <a:t>q</a:t>
            </a:r>
            <a:r>
              <a:rPr sz="3200" dirty="0">
                <a:latin typeface="Arial"/>
                <a:cs typeface="Arial"/>
              </a:rPr>
              <a:t>ue</a:t>
            </a:r>
            <a:endParaRPr sz="3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12213" y="2186558"/>
            <a:ext cx="2473960" cy="340995"/>
          </a:xfrm>
          <a:custGeom>
            <a:avLst/>
            <a:gdLst/>
            <a:ahLst/>
            <a:cxnLst/>
            <a:rect l="l" t="t" r="r" b="b"/>
            <a:pathLst>
              <a:path w="2473960" h="340994">
                <a:moveTo>
                  <a:pt x="2417699" y="214756"/>
                </a:moveTo>
                <a:lnTo>
                  <a:pt x="2392598" y="216935"/>
                </a:lnTo>
                <a:lnTo>
                  <a:pt x="2371010" y="228187"/>
                </a:lnTo>
                <a:lnTo>
                  <a:pt x="2355209" y="246725"/>
                </a:lnTo>
                <a:lnTo>
                  <a:pt x="2349467" y="264553"/>
                </a:lnTo>
                <a:lnTo>
                  <a:pt x="2411349" y="271525"/>
                </a:lnTo>
                <a:lnTo>
                  <a:pt x="2409825" y="284099"/>
                </a:lnTo>
                <a:lnTo>
                  <a:pt x="2348635" y="284099"/>
                </a:lnTo>
                <a:lnTo>
                  <a:pt x="2349664" y="295864"/>
                </a:lnTo>
                <a:lnTo>
                  <a:pt x="2360945" y="317452"/>
                </a:lnTo>
                <a:lnTo>
                  <a:pt x="2379489" y="333253"/>
                </a:lnTo>
                <a:lnTo>
                  <a:pt x="2403475" y="340994"/>
                </a:lnTo>
                <a:lnTo>
                  <a:pt x="2428575" y="338744"/>
                </a:lnTo>
                <a:lnTo>
                  <a:pt x="2450163" y="327469"/>
                </a:lnTo>
                <a:lnTo>
                  <a:pt x="2465964" y="308955"/>
                </a:lnTo>
                <a:lnTo>
                  <a:pt x="2473706" y="284988"/>
                </a:lnTo>
                <a:lnTo>
                  <a:pt x="2473628" y="284099"/>
                </a:lnTo>
                <a:lnTo>
                  <a:pt x="2409825" y="284099"/>
                </a:lnTo>
                <a:lnTo>
                  <a:pt x="2348025" y="277139"/>
                </a:lnTo>
                <a:lnTo>
                  <a:pt x="2473020" y="277139"/>
                </a:lnTo>
                <a:lnTo>
                  <a:pt x="2471509" y="259834"/>
                </a:lnTo>
                <a:lnTo>
                  <a:pt x="2460228" y="238251"/>
                </a:lnTo>
                <a:lnTo>
                  <a:pt x="2441684" y="222480"/>
                </a:lnTo>
                <a:lnTo>
                  <a:pt x="2417699" y="214756"/>
                </a:lnTo>
                <a:close/>
              </a:path>
              <a:path w="2473960" h="340994">
                <a:moveTo>
                  <a:pt x="2349467" y="264553"/>
                </a:moveTo>
                <a:lnTo>
                  <a:pt x="2347467" y="270763"/>
                </a:lnTo>
                <a:lnTo>
                  <a:pt x="2348025" y="277139"/>
                </a:lnTo>
                <a:lnTo>
                  <a:pt x="2409825" y="284099"/>
                </a:lnTo>
                <a:lnTo>
                  <a:pt x="2411349" y="271525"/>
                </a:lnTo>
                <a:lnTo>
                  <a:pt x="2349467" y="264553"/>
                </a:lnTo>
                <a:close/>
              </a:path>
              <a:path w="2473960" h="340994">
                <a:moveTo>
                  <a:pt x="1524" y="0"/>
                </a:moveTo>
                <a:lnTo>
                  <a:pt x="0" y="12700"/>
                </a:lnTo>
                <a:lnTo>
                  <a:pt x="2348025" y="277139"/>
                </a:lnTo>
                <a:lnTo>
                  <a:pt x="2347467" y="270763"/>
                </a:lnTo>
                <a:lnTo>
                  <a:pt x="2349467" y="264553"/>
                </a:lnTo>
                <a:lnTo>
                  <a:pt x="152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119189" y="3371923"/>
            <a:ext cx="909319" cy="1342390"/>
          </a:xfrm>
          <a:custGeom>
            <a:avLst/>
            <a:gdLst/>
            <a:ahLst/>
            <a:cxnLst/>
            <a:rect l="l" t="t" r="r" b="b"/>
            <a:pathLst>
              <a:path w="909320" h="1342389">
                <a:moveTo>
                  <a:pt x="101968" y="110899"/>
                </a:moveTo>
                <a:lnTo>
                  <a:pt x="97335" y="115496"/>
                </a:lnTo>
                <a:lnTo>
                  <a:pt x="91327" y="117924"/>
                </a:lnTo>
                <a:lnTo>
                  <a:pt x="898451" y="1342316"/>
                </a:lnTo>
                <a:lnTo>
                  <a:pt x="909119" y="1335331"/>
                </a:lnTo>
                <a:lnTo>
                  <a:pt x="101968" y="110899"/>
                </a:lnTo>
                <a:close/>
              </a:path>
              <a:path w="909320" h="1342389">
                <a:moveTo>
                  <a:pt x="50825" y="0"/>
                </a:moveTo>
                <a:lnTo>
                  <a:pt x="27485" y="9451"/>
                </a:lnTo>
                <a:lnTo>
                  <a:pt x="9576" y="27219"/>
                </a:lnTo>
                <a:lnTo>
                  <a:pt x="228" y="49678"/>
                </a:lnTo>
                <a:lnTo>
                  <a:pt x="0" y="73995"/>
                </a:lnTo>
                <a:lnTo>
                  <a:pt x="9451" y="97335"/>
                </a:lnTo>
                <a:lnTo>
                  <a:pt x="27219" y="115264"/>
                </a:lnTo>
                <a:lnTo>
                  <a:pt x="49678" y="124656"/>
                </a:lnTo>
                <a:lnTo>
                  <a:pt x="73995" y="124928"/>
                </a:lnTo>
                <a:lnTo>
                  <a:pt x="91327" y="117924"/>
                </a:lnTo>
                <a:lnTo>
                  <a:pt x="57076" y="65966"/>
                </a:lnTo>
                <a:lnTo>
                  <a:pt x="67744" y="58981"/>
                </a:lnTo>
                <a:lnTo>
                  <a:pt x="124745" y="58981"/>
                </a:lnTo>
                <a:lnTo>
                  <a:pt x="124821" y="50899"/>
                </a:lnTo>
                <a:lnTo>
                  <a:pt x="115369" y="27485"/>
                </a:lnTo>
                <a:lnTo>
                  <a:pt x="97601" y="9576"/>
                </a:lnTo>
                <a:lnTo>
                  <a:pt x="75142" y="228"/>
                </a:lnTo>
                <a:lnTo>
                  <a:pt x="50825" y="0"/>
                </a:lnTo>
                <a:close/>
              </a:path>
              <a:path w="909320" h="1342389">
                <a:moveTo>
                  <a:pt x="67744" y="58981"/>
                </a:moveTo>
                <a:lnTo>
                  <a:pt x="57076" y="65966"/>
                </a:lnTo>
                <a:lnTo>
                  <a:pt x="91327" y="117924"/>
                </a:lnTo>
                <a:lnTo>
                  <a:pt x="97335" y="115496"/>
                </a:lnTo>
                <a:lnTo>
                  <a:pt x="101968" y="110899"/>
                </a:lnTo>
                <a:lnTo>
                  <a:pt x="67744" y="58981"/>
                </a:lnTo>
                <a:close/>
              </a:path>
              <a:path w="909320" h="1342389">
                <a:moveTo>
                  <a:pt x="124745" y="58981"/>
                </a:moveTo>
                <a:lnTo>
                  <a:pt x="67744" y="58981"/>
                </a:lnTo>
                <a:lnTo>
                  <a:pt x="101968" y="110899"/>
                </a:lnTo>
                <a:lnTo>
                  <a:pt x="115244" y="97726"/>
                </a:lnTo>
                <a:lnTo>
                  <a:pt x="124592" y="75253"/>
                </a:lnTo>
                <a:lnTo>
                  <a:pt x="124745" y="5898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30705"/>
            <a:ext cx="7066280" cy="400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4731385" algn="ctr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3200" b="1" spc="-7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200" b="1" spc="-5" dirty="0">
                <a:solidFill>
                  <a:srgbClr val="252525"/>
                </a:solidFill>
                <a:latin typeface="Arial"/>
                <a:cs typeface="Arial"/>
              </a:rPr>
              <a:t>Reptilien</a:t>
            </a:r>
            <a:endParaRPr sz="32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42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commun à tous les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mammifères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19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gère les fonctions</a:t>
            </a:r>
            <a:r>
              <a:rPr sz="2000" b="1" spc="-10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primitives,</a:t>
            </a:r>
            <a:endParaRPr sz="20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1120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800" b="1" spc="-5" dirty="0">
                <a:latin typeface="Arial"/>
                <a:cs typeface="Arial"/>
              </a:rPr>
              <a:t>rester en</a:t>
            </a:r>
            <a:r>
              <a:rPr sz="1800" b="1" spc="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vie</a:t>
            </a:r>
            <a:endParaRPr sz="18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107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800" b="1" spc="-10" dirty="0">
                <a:latin typeface="Arial"/>
                <a:cs typeface="Arial"/>
              </a:rPr>
              <a:t>conserver</a:t>
            </a:r>
            <a:r>
              <a:rPr sz="1800" b="1" spc="3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l’espèce</a:t>
            </a:r>
            <a:endParaRPr sz="1800">
              <a:latin typeface="Arial"/>
              <a:cs typeface="Arial"/>
            </a:endParaRPr>
          </a:p>
          <a:p>
            <a:pPr marL="1155700" lvl="1" indent="-228600">
              <a:lnSpc>
                <a:spcPct val="100000"/>
              </a:lnSpc>
              <a:spcBef>
                <a:spcPts val="1075"/>
              </a:spcBef>
              <a:buFont typeface="Arial"/>
              <a:buChar char="•"/>
              <a:tabLst>
                <a:tab pos="1155700" algn="l"/>
                <a:tab pos="1156335" algn="l"/>
              </a:tabLst>
            </a:pPr>
            <a:r>
              <a:rPr sz="1800" b="1" dirty="0">
                <a:latin typeface="Arial"/>
                <a:cs typeface="Arial"/>
              </a:rPr>
              <a:t>…</a:t>
            </a:r>
            <a:endParaRPr sz="18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15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permet la </a:t>
            </a:r>
            <a:r>
              <a:rPr sz="2000" b="1" spc="-5" dirty="0">
                <a:latin typeface="Arial"/>
                <a:cs typeface="Arial"/>
              </a:rPr>
              <a:t>respiration, </a:t>
            </a:r>
            <a:r>
              <a:rPr sz="2000" b="1" dirty="0">
                <a:latin typeface="Arial"/>
                <a:cs typeface="Arial"/>
              </a:rPr>
              <a:t>les battements du cœur et</a:t>
            </a:r>
            <a:r>
              <a:rPr sz="2000" b="1" spc="-2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la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720"/>
              </a:spcBef>
            </a:pPr>
            <a:r>
              <a:rPr sz="2000" b="1" dirty="0">
                <a:latin typeface="Arial"/>
                <a:cs typeface="Arial"/>
              </a:rPr>
              <a:t>digestion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2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décide de fuir ou </a:t>
            </a:r>
            <a:r>
              <a:rPr sz="2000" b="1" spc="-5" dirty="0">
                <a:latin typeface="Arial"/>
                <a:cs typeface="Arial"/>
              </a:rPr>
              <a:t>de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combattre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730961"/>
            <a:ext cx="631444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 modèle </a:t>
            </a:r>
            <a:r>
              <a:rPr sz="2500" b="1" spc="-10" dirty="0">
                <a:solidFill>
                  <a:srgbClr val="E36C09"/>
                </a:solidFill>
                <a:latin typeface="Arial Black"/>
                <a:cs typeface="Arial Black"/>
              </a:rPr>
              <a:t>Mc </a:t>
            </a: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LEAN –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3 </a:t>
            </a:r>
            <a:r>
              <a:rPr sz="2200" b="1" dirty="0">
                <a:solidFill>
                  <a:srgbClr val="E36C09"/>
                </a:solidFill>
                <a:latin typeface="Arial Black"/>
                <a:cs typeface="Arial Black"/>
              </a:rPr>
              <a:t>cerveaux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en</a:t>
            </a:r>
            <a:r>
              <a:rPr sz="2200" b="1" spc="5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1</a:t>
            </a:r>
            <a:endParaRPr sz="2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339" y="1442719"/>
            <a:ext cx="7775575" cy="329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3200" b="1" spc="-25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252525"/>
                </a:solidFill>
                <a:latin typeface="Arial"/>
                <a:cs typeface="Arial"/>
              </a:rPr>
              <a:t>Limbique</a:t>
            </a:r>
            <a:endParaRPr sz="32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97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c’est </a:t>
            </a: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siège </a:t>
            </a:r>
            <a:r>
              <a:rPr sz="2000" b="1" dirty="0">
                <a:latin typeface="Arial"/>
                <a:cs typeface="Arial"/>
              </a:rPr>
              <a:t>de nos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émotions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92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les stimuli </a:t>
            </a:r>
            <a:r>
              <a:rPr sz="2000" b="1" spc="-10" dirty="0">
                <a:latin typeface="Arial"/>
                <a:cs typeface="Arial"/>
              </a:rPr>
              <a:t>Visuels, </a:t>
            </a:r>
            <a:r>
              <a:rPr sz="2000" b="1" dirty="0">
                <a:latin typeface="Arial"/>
                <a:cs typeface="Arial"/>
              </a:rPr>
              <a:t>Auditifs et Kinesthésiques passent</a:t>
            </a:r>
            <a:r>
              <a:rPr sz="2000" b="1" spc="-2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par</a:t>
            </a:r>
            <a:endParaRPr sz="2000">
              <a:latin typeface="Arial"/>
              <a:cs typeface="Arial"/>
            </a:endParaRPr>
          </a:p>
          <a:p>
            <a:pPr marL="756285">
              <a:lnSpc>
                <a:spcPct val="100000"/>
              </a:lnSpc>
              <a:spcBef>
                <a:spcPts val="1440"/>
              </a:spcBef>
            </a:pPr>
            <a:r>
              <a:rPr sz="2000" b="1" spc="-5" dirty="0">
                <a:latin typeface="Arial"/>
                <a:cs typeface="Arial"/>
              </a:rPr>
              <a:t>lui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914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c’est </a:t>
            </a:r>
            <a:r>
              <a:rPr sz="2000" b="1" dirty="0">
                <a:latin typeface="Arial"/>
                <a:cs typeface="Arial"/>
              </a:rPr>
              <a:t>notre </a:t>
            </a:r>
            <a:r>
              <a:rPr sz="2000" b="1" spc="-5" dirty="0">
                <a:latin typeface="Arial"/>
                <a:cs typeface="Arial"/>
              </a:rPr>
              <a:t>mémoire </a:t>
            </a:r>
            <a:r>
              <a:rPr sz="2000" b="1" dirty="0">
                <a:latin typeface="Arial"/>
                <a:cs typeface="Arial"/>
              </a:rPr>
              <a:t>à </a:t>
            </a:r>
            <a:r>
              <a:rPr sz="2000" b="1" spc="-5" dirty="0">
                <a:latin typeface="Arial"/>
                <a:cs typeface="Arial"/>
              </a:rPr>
              <a:t>long</a:t>
            </a:r>
            <a:r>
              <a:rPr sz="2000" b="1" spc="-7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terme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1900">
              <a:latin typeface="Times New Roman"/>
              <a:cs typeface="Times New Roman"/>
            </a:endParaRPr>
          </a:p>
          <a:p>
            <a:pPr marL="756285" indent="-286385">
              <a:lnSpc>
                <a:spcPct val="100000"/>
              </a:lnSpc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en situation de danger il fait libérer </a:t>
            </a:r>
            <a:r>
              <a:rPr sz="2400" b="1" spc="-5" dirty="0">
                <a:latin typeface="Arial"/>
                <a:cs typeface="Arial"/>
              </a:rPr>
              <a:t>dans le</a:t>
            </a:r>
            <a:r>
              <a:rPr sz="2400" b="1" spc="-15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corps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49044" y="4956428"/>
            <a:ext cx="15252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b="1" spc="-5" dirty="0">
                <a:latin typeface="Arial"/>
                <a:cs typeface="Arial"/>
              </a:rPr>
              <a:t>l’adrénaline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49044" y="5450230"/>
            <a:ext cx="13341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800" b="1" spc="-5" dirty="0">
                <a:latin typeface="Arial"/>
                <a:cs typeface="Arial"/>
              </a:rPr>
              <a:t>le</a:t>
            </a:r>
            <a:r>
              <a:rPr sz="1800" b="1" spc="-4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cortisol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914905" y="730961"/>
            <a:ext cx="631444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 modèle </a:t>
            </a:r>
            <a:r>
              <a:rPr sz="2500" b="1" spc="-10" dirty="0">
                <a:solidFill>
                  <a:srgbClr val="E36C09"/>
                </a:solidFill>
                <a:latin typeface="Arial Black"/>
                <a:cs typeface="Arial Black"/>
              </a:rPr>
              <a:t>Mc </a:t>
            </a: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LEAN –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3 </a:t>
            </a:r>
            <a:r>
              <a:rPr sz="2200" b="1" dirty="0">
                <a:solidFill>
                  <a:srgbClr val="E36C09"/>
                </a:solidFill>
                <a:latin typeface="Arial Black"/>
                <a:cs typeface="Arial Black"/>
              </a:rPr>
              <a:t>cerveaux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en</a:t>
            </a:r>
            <a:r>
              <a:rPr sz="2200" b="1" spc="5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1</a:t>
            </a:r>
            <a:endParaRPr sz="2200">
              <a:latin typeface="Arial Black"/>
              <a:cs typeface="Arial Blac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28059" y="4969255"/>
            <a:ext cx="144716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605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EA002C"/>
                </a:solidFill>
                <a:latin typeface="Arial"/>
                <a:cs typeface="Arial"/>
              </a:rPr>
              <a:t>Hormones  dangereuses  pour la</a:t>
            </a:r>
            <a:r>
              <a:rPr sz="1800" b="1" spc="-60" dirty="0">
                <a:solidFill>
                  <a:srgbClr val="EA002C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EA002C"/>
                </a:solidFill>
                <a:latin typeface="Arial"/>
                <a:cs typeface="Arial"/>
              </a:rPr>
              <a:t>santé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563873" y="4950967"/>
            <a:ext cx="130175" cy="916305"/>
          </a:xfrm>
          <a:custGeom>
            <a:avLst/>
            <a:gdLst/>
            <a:ahLst/>
            <a:cxnLst/>
            <a:rect l="l" t="t" r="r" b="b"/>
            <a:pathLst>
              <a:path w="130175" h="916304">
                <a:moveTo>
                  <a:pt x="0" y="0"/>
                </a:moveTo>
                <a:lnTo>
                  <a:pt x="25342" y="5996"/>
                </a:lnTo>
                <a:lnTo>
                  <a:pt x="46053" y="22351"/>
                </a:lnTo>
                <a:lnTo>
                  <a:pt x="60025" y="46612"/>
                </a:lnTo>
                <a:lnTo>
                  <a:pt x="65150" y="76326"/>
                </a:lnTo>
                <a:lnTo>
                  <a:pt x="65150" y="381634"/>
                </a:lnTo>
                <a:lnTo>
                  <a:pt x="70256" y="411349"/>
                </a:lnTo>
                <a:lnTo>
                  <a:pt x="84185" y="435609"/>
                </a:lnTo>
                <a:lnTo>
                  <a:pt x="104852" y="451965"/>
                </a:lnTo>
                <a:lnTo>
                  <a:pt x="130175" y="457961"/>
                </a:lnTo>
                <a:lnTo>
                  <a:pt x="104852" y="463958"/>
                </a:lnTo>
                <a:lnTo>
                  <a:pt x="84185" y="480313"/>
                </a:lnTo>
                <a:lnTo>
                  <a:pt x="70256" y="504574"/>
                </a:lnTo>
                <a:lnTo>
                  <a:pt x="65150" y="534288"/>
                </a:lnTo>
                <a:lnTo>
                  <a:pt x="65150" y="839596"/>
                </a:lnTo>
                <a:lnTo>
                  <a:pt x="60025" y="869305"/>
                </a:lnTo>
                <a:lnTo>
                  <a:pt x="46053" y="893567"/>
                </a:lnTo>
                <a:lnTo>
                  <a:pt x="25342" y="909925"/>
                </a:lnTo>
                <a:lnTo>
                  <a:pt x="0" y="91592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3501" y="1514678"/>
            <a:ext cx="7957184" cy="414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solidFill>
                  <a:srgbClr val="252525"/>
                </a:solidFill>
                <a:latin typeface="Arial"/>
                <a:cs typeface="Arial"/>
              </a:rPr>
              <a:t>Le</a:t>
            </a:r>
            <a:r>
              <a:rPr sz="3200" b="1" spc="-30" dirty="0">
                <a:solidFill>
                  <a:srgbClr val="252525"/>
                </a:solidFill>
                <a:latin typeface="Arial"/>
                <a:cs typeface="Arial"/>
              </a:rPr>
              <a:t> </a:t>
            </a:r>
            <a:r>
              <a:rPr sz="3200" b="1" dirty="0">
                <a:solidFill>
                  <a:srgbClr val="252525"/>
                </a:solidFill>
                <a:latin typeface="Arial"/>
                <a:cs typeface="Arial"/>
              </a:rPr>
              <a:t>Cortex</a:t>
            </a:r>
            <a:endParaRPr sz="32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42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cerveau </a:t>
            </a:r>
            <a:r>
              <a:rPr sz="2000" b="1" dirty="0">
                <a:latin typeface="Arial"/>
                <a:cs typeface="Arial"/>
              </a:rPr>
              <a:t>propre à</a:t>
            </a:r>
            <a:r>
              <a:rPr sz="2000" b="1" spc="-2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l’homme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19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c’est </a:t>
            </a: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sommet </a:t>
            </a:r>
            <a:r>
              <a:rPr sz="2000" b="1" dirty="0">
                <a:latin typeface="Arial"/>
                <a:cs typeface="Arial"/>
              </a:rPr>
              <a:t>de </a:t>
            </a:r>
            <a:r>
              <a:rPr sz="2000" b="1" spc="-5" dirty="0">
                <a:latin typeface="Arial"/>
                <a:cs typeface="Arial"/>
              </a:rPr>
              <a:t>l’évolution </a:t>
            </a:r>
            <a:r>
              <a:rPr sz="2000" b="1" dirty="0">
                <a:latin typeface="Arial"/>
                <a:cs typeface="Arial"/>
              </a:rPr>
              <a:t>du </a:t>
            </a:r>
            <a:r>
              <a:rPr sz="2000" b="1" spc="-5" dirty="0">
                <a:latin typeface="Arial"/>
                <a:cs typeface="Arial"/>
              </a:rPr>
              <a:t>règne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animal</a:t>
            </a:r>
            <a:endParaRPr sz="2000">
              <a:latin typeface="Arial"/>
              <a:cs typeface="Arial"/>
            </a:endParaRPr>
          </a:p>
          <a:p>
            <a:pPr marL="756285" marR="5080" indent="-286385">
              <a:lnSpc>
                <a:spcPct val="130000"/>
              </a:lnSpc>
              <a:spcBef>
                <a:spcPts val="47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spc="-5" dirty="0">
                <a:latin typeface="Arial"/>
                <a:cs typeface="Arial"/>
              </a:rPr>
              <a:t>c’est </a:t>
            </a: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siège </a:t>
            </a:r>
            <a:r>
              <a:rPr sz="2000" b="1" dirty="0">
                <a:latin typeface="Arial"/>
                <a:cs typeface="Arial"/>
              </a:rPr>
              <a:t>de notre intelligence, </a:t>
            </a:r>
            <a:r>
              <a:rPr sz="2000" b="1" spc="-5" dirty="0">
                <a:latin typeface="Arial"/>
                <a:cs typeface="Arial"/>
              </a:rPr>
              <a:t>raison, objectivité,</a:t>
            </a:r>
            <a:r>
              <a:rPr sz="2000" b="1" spc="-13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notre  </a:t>
            </a:r>
            <a:r>
              <a:rPr sz="2000" b="1" spc="-5" dirty="0">
                <a:latin typeface="Arial"/>
                <a:cs typeface="Arial"/>
              </a:rPr>
              <a:t>logique </a:t>
            </a:r>
            <a:r>
              <a:rPr sz="2000" b="1" dirty="0"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19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raisonne, anticipe,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analyse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20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nous </a:t>
            </a:r>
            <a:r>
              <a:rPr sz="2000" b="1" spc="-5" dirty="0">
                <a:latin typeface="Arial"/>
                <a:cs typeface="Arial"/>
              </a:rPr>
              <a:t>aide </a:t>
            </a:r>
            <a:r>
              <a:rPr sz="2000" b="1" dirty="0">
                <a:latin typeface="Arial"/>
                <a:cs typeface="Arial"/>
              </a:rPr>
              <a:t>à prendre du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recul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19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traite les données reçues par nos 5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sens</a:t>
            </a:r>
            <a:endParaRPr sz="20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195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il ignore nos émotions mais il nous permet de les</a:t>
            </a:r>
            <a:r>
              <a:rPr sz="2000" b="1" spc="-2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gérer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730961"/>
            <a:ext cx="6314440" cy="40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 modèle </a:t>
            </a:r>
            <a:r>
              <a:rPr sz="2500" b="1" spc="-10" dirty="0">
                <a:solidFill>
                  <a:srgbClr val="E36C09"/>
                </a:solidFill>
                <a:latin typeface="Arial Black"/>
                <a:cs typeface="Arial Black"/>
              </a:rPr>
              <a:t>Mc </a:t>
            </a:r>
            <a:r>
              <a:rPr sz="2500" b="1" spc="-5" dirty="0">
                <a:solidFill>
                  <a:srgbClr val="E36C09"/>
                </a:solidFill>
                <a:latin typeface="Arial Black"/>
                <a:cs typeface="Arial Black"/>
              </a:rPr>
              <a:t>LEAN –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3 </a:t>
            </a:r>
            <a:r>
              <a:rPr sz="2200" b="1" dirty="0">
                <a:solidFill>
                  <a:srgbClr val="E36C09"/>
                </a:solidFill>
                <a:latin typeface="Arial Black"/>
                <a:cs typeface="Arial Black"/>
              </a:rPr>
              <a:t>cerveaux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en</a:t>
            </a:r>
            <a:r>
              <a:rPr sz="2200" b="1" spc="5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200" b="1" spc="-5" dirty="0">
                <a:solidFill>
                  <a:srgbClr val="E36C09"/>
                </a:solidFill>
                <a:latin typeface="Arial Black"/>
                <a:cs typeface="Arial Black"/>
              </a:rPr>
              <a:t>1</a:t>
            </a:r>
            <a:endParaRPr sz="2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74370" y="1234186"/>
            <a:ext cx="83915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Les 03 </a:t>
            </a:r>
            <a:r>
              <a:rPr sz="3200" b="1" spc="5" dirty="0">
                <a:latin typeface="Arial Black"/>
                <a:cs typeface="Arial Black"/>
              </a:rPr>
              <a:t>cerveaux </a:t>
            </a:r>
            <a:r>
              <a:rPr sz="3200" b="1" dirty="0">
                <a:latin typeface="Arial Black"/>
                <a:cs typeface="Arial Black"/>
              </a:rPr>
              <a:t>et </a:t>
            </a:r>
            <a:r>
              <a:rPr sz="3200" b="1" spc="-5" dirty="0">
                <a:latin typeface="Arial Black"/>
                <a:cs typeface="Arial Black"/>
              </a:rPr>
              <a:t>la</a:t>
            </a:r>
            <a:r>
              <a:rPr sz="3200" b="1" spc="-75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communication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3729" y="2129154"/>
            <a:ext cx="7901305" cy="35452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5120" indent="-287020">
              <a:lnSpc>
                <a:spcPct val="100000"/>
              </a:lnSpc>
              <a:spcBef>
                <a:spcPts val="100"/>
              </a:spcBef>
              <a:buFont typeface="Arial"/>
              <a:buChar char="–"/>
              <a:tabLst>
                <a:tab pos="325120" algn="l"/>
              </a:tabLst>
            </a:pPr>
            <a:r>
              <a:rPr sz="2400" b="1" spc="-5" dirty="0">
                <a:latin typeface="Arial"/>
                <a:cs typeface="Arial"/>
              </a:rPr>
              <a:t>notre message </a:t>
            </a:r>
            <a:r>
              <a:rPr sz="2400" b="1" dirty="0">
                <a:latin typeface="Arial"/>
                <a:cs typeface="Arial"/>
              </a:rPr>
              <a:t>suit </a:t>
            </a:r>
            <a:r>
              <a:rPr sz="2400" b="1" spc="-5" dirty="0">
                <a:latin typeface="Arial"/>
                <a:cs typeface="Arial"/>
              </a:rPr>
              <a:t>le trajet</a:t>
            </a:r>
            <a:r>
              <a:rPr sz="2400" b="1" spc="1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23900" lvl="1" indent="-228600">
              <a:lnSpc>
                <a:spcPct val="100000"/>
              </a:lnSpc>
              <a:spcBef>
                <a:spcPts val="1780"/>
              </a:spcBef>
              <a:buFont typeface="Arial"/>
              <a:buChar char="•"/>
              <a:tabLst>
                <a:tab pos="723900" algn="l"/>
                <a:tab pos="724535" algn="l"/>
              </a:tabLst>
            </a:pPr>
            <a:r>
              <a:rPr sz="2000" b="1" dirty="0">
                <a:latin typeface="Arial"/>
                <a:cs typeface="Arial"/>
              </a:rPr>
              <a:t>Reptilien</a:t>
            </a:r>
            <a:endParaRPr sz="2000">
              <a:latin typeface="Arial"/>
              <a:cs typeface="Arial"/>
            </a:endParaRPr>
          </a:p>
          <a:p>
            <a:pPr marL="723900" lvl="1" indent="-228600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723900" algn="l"/>
                <a:tab pos="724535" algn="l"/>
              </a:tabLst>
            </a:pPr>
            <a:r>
              <a:rPr sz="2000" b="1" spc="-5" dirty="0">
                <a:latin typeface="Arial"/>
                <a:cs typeface="Arial"/>
              </a:rPr>
              <a:t>Limbique</a:t>
            </a:r>
            <a:endParaRPr sz="2000">
              <a:latin typeface="Arial"/>
              <a:cs typeface="Arial"/>
            </a:endParaRPr>
          </a:p>
          <a:p>
            <a:pPr marL="723900" lvl="1" indent="-228600">
              <a:lnSpc>
                <a:spcPct val="100000"/>
              </a:lnSpc>
              <a:spcBef>
                <a:spcPts val="1675"/>
              </a:spcBef>
              <a:buFont typeface="Arial"/>
              <a:buChar char="•"/>
              <a:tabLst>
                <a:tab pos="723900" algn="l"/>
                <a:tab pos="724535" algn="l"/>
              </a:tabLst>
            </a:pPr>
            <a:r>
              <a:rPr sz="2000" b="1" dirty="0">
                <a:latin typeface="Arial"/>
                <a:cs typeface="Arial"/>
              </a:rPr>
              <a:t>Cortex</a:t>
            </a:r>
            <a:endParaRPr sz="2000">
              <a:latin typeface="Arial"/>
              <a:cs typeface="Arial"/>
            </a:endParaRPr>
          </a:p>
          <a:p>
            <a:pPr marL="723900" lvl="1" indent="-228600">
              <a:lnSpc>
                <a:spcPct val="100000"/>
              </a:lnSpc>
              <a:spcBef>
                <a:spcPts val="1680"/>
              </a:spcBef>
              <a:buFont typeface="Arial"/>
              <a:buChar char="•"/>
              <a:tabLst>
                <a:tab pos="723900" algn="l"/>
                <a:tab pos="724535" algn="l"/>
              </a:tabLst>
            </a:pPr>
            <a:r>
              <a:rPr sz="2000" b="1" spc="-5" dirty="0">
                <a:latin typeface="Arial"/>
                <a:cs typeface="Arial"/>
              </a:rPr>
              <a:t>Limbique</a:t>
            </a:r>
            <a:endParaRPr sz="2000">
              <a:latin typeface="Arial"/>
              <a:cs typeface="Arial"/>
            </a:endParaRPr>
          </a:p>
          <a:p>
            <a:pPr marL="527685" marR="5080" indent="-515620">
              <a:lnSpc>
                <a:spcPct val="140100"/>
              </a:lnSpc>
              <a:spcBef>
                <a:spcPts val="340"/>
              </a:spcBef>
            </a:pPr>
            <a:r>
              <a:rPr sz="2400" b="1" dirty="0">
                <a:latin typeface="Arial"/>
                <a:cs typeface="Arial"/>
              </a:rPr>
              <a:t>Faire </a:t>
            </a:r>
            <a:r>
              <a:rPr sz="2400" b="1" spc="-5" dirty="0">
                <a:latin typeface="Arial"/>
                <a:cs typeface="Arial"/>
              </a:rPr>
              <a:t>passer </a:t>
            </a:r>
            <a:r>
              <a:rPr sz="2400" b="1" dirty="0">
                <a:latin typeface="Arial"/>
                <a:cs typeface="Arial"/>
              </a:rPr>
              <a:t>un </a:t>
            </a:r>
            <a:r>
              <a:rPr sz="2400" b="1" spc="-5" dirty="0">
                <a:latin typeface="Arial"/>
                <a:cs typeface="Arial"/>
              </a:rPr>
              <a:t>message, c’est suivre </a:t>
            </a:r>
            <a:r>
              <a:rPr sz="2400" b="1" dirty="0">
                <a:latin typeface="Arial"/>
                <a:cs typeface="Arial"/>
              </a:rPr>
              <a:t>le </a:t>
            </a:r>
            <a:r>
              <a:rPr sz="2400" b="1" spc="-5" dirty="0">
                <a:latin typeface="Arial"/>
                <a:cs typeface="Arial"/>
              </a:rPr>
              <a:t>trajet dans sa  totalité sans blocage dans </a:t>
            </a:r>
            <a:r>
              <a:rPr sz="2400" b="1" dirty="0">
                <a:latin typeface="Arial"/>
                <a:cs typeface="Arial"/>
              </a:rPr>
              <a:t>l'un </a:t>
            </a:r>
            <a:r>
              <a:rPr sz="2400" b="1" spc="-5" dirty="0">
                <a:latin typeface="Arial"/>
                <a:cs typeface="Arial"/>
              </a:rPr>
              <a:t>des 4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niveaux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1750567"/>
            <a:ext cx="7501255" cy="42945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Le reptilien se </a:t>
            </a:r>
            <a:r>
              <a:rPr sz="2000" b="1" spc="-5" dirty="0">
                <a:latin typeface="Arial"/>
                <a:cs typeface="Arial"/>
              </a:rPr>
              <a:t>dit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latin typeface="Arial"/>
                <a:cs typeface="Arial"/>
              </a:rPr>
              <a:t>« cela n'est-il pas dangereux pour moi?</a:t>
            </a:r>
            <a:r>
              <a:rPr sz="2000" spc="-14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67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limbique </a:t>
            </a:r>
            <a:r>
              <a:rPr sz="2000" b="1" dirty="0">
                <a:latin typeface="Arial"/>
                <a:cs typeface="Arial"/>
              </a:rPr>
              <a:t>se dit</a:t>
            </a:r>
            <a:r>
              <a:rPr sz="2000" b="1" spc="-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: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1680"/>
              </a:spcBef>
            </a:pPr>
            <a:r>
              <a:rPr sz="2000" dirty="0">
                <a:latin typeface="Arial"/>
                <a:cs typeface="Arial"/>
              </a:rPr>
              <a:t>« en quoi le message reçu me valorise, en quoi il me </a:t>
            </a:r>
            <a:r>
              <a:rPr sz="2000" spc="-5" dirty="0">
                <a:latin typeface="Arial"/>
                <a:cs typeface="Arial"/>
              </a:rPr>
              <a:t>fait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exister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1200"/>
              </a:spcBef>
            </a:pPr>
            <a:r>
              <a:rPr sz="2000" dirty="0">
                <a:latin typeface="Arial"/>
                <a:cs typeface="Arial"/>
              </a:rPr>
              <a:t>davantage</a:t>
            </a:r>
            <a:r>
              <a:rPr sz="2000" spc="-3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 marL="299085" marR="830580" indent="-286385">
              <a:lnSpc>
                <a:spcPct val="150000"/>
              </a:lnSpc>
              <a:spcBef>
                <a:spcPts val="480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Le cortex teste la </a:t>
            </a:r>
            <a:r>
              <a:rPr sz="2000" b="1" spc="-5" dirty="0">
                <a:latin typeface="Arial"/>
                <a:cs typeface="Arial"/>
              </a:rPr>
              <a:t>logique </a:t>
            </a:r>
            <a:r>
              <a:rPr sz="2000" b="1" dirty="0">
                <a:latin typeface="Arial"/>
                <a:cs typeface="Arial"/>
              </a:rPr>
              <a:t>du message, s'il</a:t>
            </a:r>
            <a:r>
              <a:rPr sz="2000" b="1" spc="-15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comprend  l'intérêt du</a:t>
            </a:r>
            <a:r>
              <a:rPr sz="2000" b="1" spc="-4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  <a:p>
            <a:pPr marL="299085" indent="-286385">
              <a:lnSpc>
                <a:spcPct val="100000"/>
              </a:lnSpc>
              <a:spcBef>
                <a:spcPts val="1675"/>
              </a:spcBef>
              <a:buFont typeface="Arial"/>
              <a:buChar char="–"/>
              <a:tabLst>
                <a:tab pos="299085" algn="l"/>
                <a:tab pos="299720" algn="l"/>
              </a:tabLst>
            </a:pPr>
            <a:r>
              <a:rPr sz="2000" b="1" dirty="0">
                <a:latin typeface="Arial"/>
                <a:cs typeface="Arial"/>
              </a:rPr>
              <a:t>Si </a:t>
            </a:r>
            <a:r>
              <a:rPr sz="2000" b="1" spc="-5" dirty="0">
                <a:latin typeface="Arial"/>
                <a:cs typeface="Arial"/>
              </a:rPr>
              <a:t>le cortex </a:t>
            </a:r>
            <a:r>
              <a:rPr sz="2000" b="1" dirty="0">
                <a:latin typeface="Arial"/>
                <a:cs typeface="Arial"/>
              </a:rPr>
              <a:t>a </a:t>
            </a:r>
            <a:r>
              <a:rPr sz="2000" b="1" spc="-10" dirty="0">
                <a:latin typeface="Arial"/>
                <a:cs typeface="Arial"/>
              </a:rPr>
              <a:t>approuvé </a:t>
            </a:r>
            <a:r>
              <a:rPr sz="2000" b="1" dirty="0">
                <a:latin typeface="Arial"/>
                <a:cs typeface="Arial"/>
              </a:rPr>
              <a:t>le </a:t>
            </a:r>
            <a:r>
              <a:rPr sz="2000" b="1" spc="-5" dirty="0">
                <a:latin typeface="Arial"/>
                <a:cs typeface="Arial"/>
              </a:rPr>
              <a:t>message </a:t>
            </a:r>
            <a:r>
              <a:rPr sz="2000" b="1" dirty="0">
                <a:latin typeface="Arial"/>
                <a:cs typeface="Arial"/>
              </a:rPr>
              <a:t>il transfère</a:t>
            </a:r>
            <a:r>
              <a:rPr sz="2000" b="1" spc="-8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l’information</a:t>
            </a:r>
            <a:endParaRPr sz="2000">
              <a:latin typeface="Arial"/>
              <a:cs typeface="Arial"/>
            </a:endParaRPr>
          </a:p>
          <a:p>
            <a:pPr marL="299085">
              <a:lnSpc>
                <a:spcPct val="100000"/>
              </a:lnSpc>
              <a:spcBef>
                <a:spcPts val="1200"/>
              </a:spcBef>
            </a:pPr>
            <a:r>
              <a:rPr sz="2000" b="1" dirty="0">
                <a:latin typeface="Arial"/>
                <a:cs typeface="Arial"/>
              </a:rPr>
              <a:t>au </a:t>
            </a:r>
            <a:r>
              <a:rPr sz="2000" b="1" spc="-5" dirty="0">
                <a:latin typeface="Arial"/>
                <a:cs typeface="Arial"/>
              </a:rPr>
              <a:t>limbique </a:t>
            </a:r>
            <a:r>
              <a:rPr sz="2000" b="1" dirty="0">
                <a:latin typeface="Arial"/>
                <a:cs typeface="Arial"/>
              </a:rPr>
              <a:t>pour tester la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considération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74370" y="1053211"/>
            <a:ext cx="8036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 Black"/>
                <a:cs typeface="Arial Black"/>
              </a:rPr>
              <a:t>Les </a:t>
            </a:r>
            <a:r>
              <a:rPr sz="2800" b="1" spc="-5" dirty="0">
                <a:latin typeface="Arial Black"/>
                <a:cs typeface="Arial Black"/>
              </a:rPr>
              <a:t>03 </a:t>
            </a:r>
            <a:r>
              <a:rPr sz="2800" b="1" dirty="0">
                <a:latin typeface="Arial Black"/>
                <a:cs typeface="Arial Black"/>
              </a:rPr>
              <a:t>cerveaux </a:t>
            </a:r>
            <a:r>
              <a:rPr sz="2800" b="1" spc="-5" dirty="0">
                <a:latin typeface="Arial Black"/>
                <a:cs typeface="Arial Black"/>
              </a:rPr>
              <a:t>et </a:t>
            </a:r>
            <a:r>
              <a:rPr sz="2800" b="1" dirty="0">
                <a:latin typeface="Arial Black"/>
                <a:cs typeface="Arial Black"/>
              </a:rPr>
              <a:t>l’analyse </a:t>
            </a:r>
            <a:r>
              <a:rPr sz="2800" b="1" spc="-5" dirty="0">
                <a:latin typeface="Arial Black"/>
                <a:cs typeface="Arial Black"/>
              </a:rPr>
              <a:t>du </a:t>
            </a:r>
            <a:r>
              <a:rPr sz="2800" b="1" dirty="0">
                <a:latin typeface="Arial Black"/>
                <a:cs typeface="Arial Black"/>
              </a:rPr>
              <a:t>message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444" y="1823973"/>
            <a:ext cx="7341234" cy="4279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sz="2400" b="1" spc="-5" dirty="0">
                <a:latin typeface="Arial"/>
                <a:cs typeface="Arial"/>
              </a:rPr>
              <a:t>Comment franchir les 04 filtres</a:t>
            </a:r>
            <a:r>
              <a:rPr sz="2400" b="1" spc="1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précédents?</a:t>
            </a:r>
            <a:endParaRPr sz="2400">
              <a:latin typeface="Arial"/>
              <a:cs typeface="Arial"/>
            </a:endParaRPr>
          </a:p>
          <a:p>
            <a:pPr marL="697865" lvl="1" indent="-228600">
              <a:lnSpc>
                <a:spcPct val="100000"/>
              </a:lnSpc>
              <a:spcBef>
                <a:spcPts val="2285"/>
              </a:spcBef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Arial"/>
                <a:cs typeface="Arial"/>
              </a:rPr>
              <a:t>Rassurer la personne qu'il n'y a pas de</a:t>
            </a:r>
            <a:r>
              <a:rPr sz="2000" spc="-12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danger</a:t>
            </a:r>
            <a:endParaRPr sz="2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1850">
              <a:latin typeface="Times New Roman"/>
              <a:cs typeface="Times New Roman"/>
            </a:endParaRPr>
          </a:p>
          <a:p>
            <a:pPr marL="697865" lvl="1" indent="-228600">
              <a:lnSpc>
                <a:spcPct val="100000"/>
              </a:lnSpc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Arial"/>
                <a:cs typeface="Arial"/>
              </a:rPr>
              <a:t>Considérer en valorisant </a:t>
            </a:r>
            <a:r>
              <a:rPr sz="2000" spc="-5" dirty="0">
                <a:latin typeface="Arial"/>
                <a:cs typeface="Arial"/>
              </a:rPr>
              <a:t>votre</a:t>
            </a:r>
            <a:r>
              <a:rPr sz="2000" spc="-10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interlocuteur</a:t>
            </a:r>
            <a:endParaRPr sz="2000">
              <a:latin typeface="Arial"/>
              <a:cs typeface="Arial"/>
            </a:endParaRPr>
          </a:p>
          <a:p>
            <a:pPr marL="697865" marR="901700" lvl="1" indent="-228600">
              <a:lnSpc>
                <a:spcPct val="170000"/>
              </a:lnSpc>
              <a:spcBef>
                <a:spcPts val="480"/>
              </a:spcBef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Arial"/>
                <a:cs typeface="Arial"/>
              </a:rPr>
              <a:t>Argumenter pour qu'il comprenne la situation en</a:t>
            </a:r>
            <a:r>
              <a:rPr sz="2000" spc="-17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se  rapportant à des</a:t>
            </a:r>
            <a:r>
              <a:rPr sz="2000" spc="-75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faits</a:t>
            </a:r>
            <a:endParaRPr sz="2000">
              <a:latin typeface="Arial"/>
              <a:cs typeface="Arial"/>
            </a:endParaRPr>
          </a:p>
          <a:p>
            <a:pPr marL="697865" marR="5080" lvl="1" indent="-228600">
              <a:lnSpc>
                <a:spcPct val="170100"/>
              </a:lnSpc>
              <a:spcBef>
                <a:spcPts val="480"/>
              </a:spcBef>
              <a:buChar char="•"/>
              <a:tabLst>
                <a:tab pos="697865" algn="l"/>
                <a:tab pos="698500" algn="l"/>
              </a:tabLst>
            </a:pPr>
            <a:r>
              <a:rPr sz="2000" dirty="0">
                <a:latin typeface="Arial"/>
                <a:cs typeface="Arial"/>
              </a:rPr>
              <a:t>Considérer en montrant à la personne quel intérêt elle</a:t>
            </a:r>
            <a:r>
              <a:rPr sz="2000" spc="-18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peut  trouver dans l'adhésion à ce que vous lui proposez dans  votre</a:t>
            </a:r>
            <a:r>
              <a:rPr sz="2000" spc="-25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message</a:t>
            </a:r>
            <a:endParaRPr sz="20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18540" y="1165605"/>
            <a:ext cx="8036559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 Black"/>
                <a:cs typeface="Arial Black"/>
              </a:rPr>
              <a:t>Les </a:t>
            </a:r>
            <a:r>
              <a:rPr sz="2800" b="1" spc="-5" dirty="0">
                <a:latin typeface="Arial Black"/>
                <a:cs typeface="Arial Black"/>
              </a:rPr>
              <a:t>03 </a:t>
            </a:r>
            <a:r>
              <a:rPr sz="2800" b="1" dirty="0">
                <a:latin typeface="Arial Black"/>
                <a:cs typeface="Arial Black"/>
              </a:rPr>
              <a:t>cerveaux </a:t>
            </a:r>
            <a:r>
              <a:rPr sz="2800" b="1" spc="-5" dirty="0">
                <a:latin typeface="Arial Black"/>
                <a:cs typeface="Arial Black"/>
              </a:rPr>
              <a:t>et </a:t>
            </a:r>
            <a:r>
              <a:rPr sz="2800" b="1" dirty="0">
                <a:latin typeface="Arial Black"/>
                <a:cs typeface="Arial Black"/>
              </a:rPr>
              <a:t>l’analyse </a:t>
            </a:r>
            <a:r>
              <a:rPr sz="2800" b="1" spc="-5" dirty="0">
                <a:latin typeface="Arial Black"/>
                <a:cs typeface="Arial Black"/>
              </a:rPr>
              <a:t>du </a:t>
            </a:r>
            <a:r>
              <a:rPr sz="2800" b="1" dirty="0">
                <a:latin typeface="Arial Black"/>
                <a:cs typeface="Arial Black"/>
              </a:rPr>
              <a:t>message</a:t>
            </a:r>
            <a:endParaRPr sz="28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95934" y="2392426"/>
            <a:ext cx="7411720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b="1" spc="-10" dirty="0">
                <a:latin typeface="Arial Black"/>
                <a:cs typeface="Arial Black"/>
              </a:rPr>
              <a:t>Communiquer </a:t>
            </a:r>
            <a:r>
              <a:rPr sz="3700" b="1" spc="-5" dirty="0">
                <a:latin typeface="Arial Black"/>
                <a:cs typeface="Arial Black"/>
              </a:rPr>
              <a:t>c’est </a:t>
            </a:r>
            <a:r>
              <a:rPr sz="3700" b="1" spc="0" dirty="0">
                <a:latin typeface="Arial Black"/>
                <a:cs typeface="Arial Black"/>
              </a:rPr>
              <a:t>gérer</a:t>
            </a:r>
            <a:r>
              <a:rPr sz="3700" b="1" spc="-15" dirty="0">
                <a:latin typeface="Arial Black"/>
                <a:cs typeface="Arial Black"/>
              </a:rPr>
              <a:t> </a:t>
            </a:r>
            <a:r>
              <a:rPr sz="3700" b="1" spc="-10" dirty="0">
                <a:latin typeface="Arial Black"/>
                <a:cs typeface="Arial Black"/>
              </a:rPr>
              <a:t>les</a:t>
            </a:r>
            <a:endParaRPr sz="37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216401" y="3096590"/>
            <a:ext cx="2936875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b="1" spc="0" dirty="0">
                <a:solidFill>
                  <a:srgbClr val="669900"/>
                </a:solidFill>
                <a:latin typeface="Arial Black"/>
                <a:cs typeface="Arial Black"/>
              </a:rPr>
              <a:t>différences</a:t>
            </a:r>
            <a:endParaRPr sz="37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22782" y="4423638"/>
            <a:ext cx="7809865" cy="78740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R="6985" algn="r">
              <a:lnSpc>
                <a:spcPct val="100000"/>
              </a:lnSpc>
              <a:spcBef>
                <a:spcPts val="700"/>
              </a:spcBef>
            </a:pPr>
            <a:r>
              <a:rPr sz="2000" b="1" dirty="0">
                <a:latin typeface="Arial"/>
                <a:cs typeface="Arial"/>
              </a:rPr>
              <a:t>« </a:t>
            </a:r>
            <a:r>
              <a:rPr sz="2000" b="1" spc="-30" dirty="0">
                <a:latin typeface="Arial"/>
                <a:cs typeface="Arial"/>
              </a:rPr>
              <a:t>Toute </a:t>
            </a:r>
            <a:r>
              <a:rPr sz="2000" b="1" dirty="0">
                <a:latin typeface="Arial"/>
                <a:cs typeface="Arial"/>
              </a:rPr>
              <a:t>communication et tout comportement présupposent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une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600"/>
              </a:spcBef>
            </a:pPr>
            <a:r>
              <a:rPr sz="2000" b="1" dirty="0">
                <a:latin typeface="Arial"/>
                <a:cs typeface="Arial"/>
              </a:rPr>
              <a:t>intention </a:t>
            </a:r>
            <a:r>
              <a:rPr sz="2000" b="1" spc="-5" dirty="0">
                <a:latin typeface="Arial"/>
                <a:cs typeface="Arial"/>
              </a:rPr>
              <a:t>positive.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0955" y="4605020"/>
            <a:ext cx="7472045" cy="784860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sz="1800" b="1" dirty="0">
                <a:latin typeface="Calibri"/>
                <a:cs typeface="Calibri"/>
              </a:rPr>
              <a:t>« </a:t>
            </a:r>
            <a:r>
              <a:rPr sz="1800" b="1" spc="-10" dirty="0">
                <a:latin typeface="Arial"/>
                <a:cs typeface="Arial"/>
              </a:rPr>
              <a:t>Pourvu </a:t>
            </a:r>
            <a:r>
              <a:rPr sz="1800" b="1" dirty="0">
                <a:latin typeface="Arial"/>
                <a:cs typeface="Arial"/>
              </a:rPr>
              <a:t>que </a:t>
            </a:r>
            <a:r>
              <a:rPr sz="1800" b="1" spc="-5" dirty="0">
                <a:latin typeface="Arial"/>
                <a:cs typeface="Arial"/>
              </a:rPr>
              <a:t>tu aies l’acuité sensorielle </a:t>
            </a:r>
            <a:r>
              <a:rPr sz="1800" b="1" dirty="0">
                <a:latin typeface="Arial"/>
                <a:cs typeface="Arial"/>
              </a:rPr>
              <a:t>pour la </a:t>
            </a:r>
            <a:r>
              <a:rPr sz="1800" b="1" spc="-15" dirty="0">
                <a:latin typeface="Arial"/>
                <a:cs typeface="Arial"/>
              </a:rPr>
              <a:t>détecter, </a:t>
            </a:r>
            <a:r>
              <a:rPr sz="1800" b="1" spc="-5" dirty="0">
                <a:latin typeface="Arial"/>
                <a:cs typeface="Arial"/>
              </a:rPr>
              <a:t>tu</a:t>
            </a:r>
            <a:r>
              <a:rPr sz="1800" b="1" spc="180" dirty="0">
                <a:latin typeface="Arial"/>
                <a:cs typeface="Arial"/>
              </a:rPr>
              <a:t> </a:t>
            </a:r>
            <a:r>
              <a:rPr sz="1800" b="1" spc="-15" dirty="0">
                <a:latin typeface="Arial"/>
                <a:cs typeface="Arial"/>
              </a:rPr>
              <a:t>recevras</a:t>
            </a:r>
            <a:endParaRPr sz="1800">
              <a:latin typeface="Arial"/>
              <a:cs typeface="Arial"/>
            </a:endParaRPr>
          </a:p>
          <a:p>
            <a:pPr marL="3457575">
              <a:lnSpc>
                <a:spcPct val="100000"/>
              </a:lnSpc>
              <a:spcBef>
                <a:spcPts val="825"/>
              </a:spcBef>
            </a:pPr>
            <a:r>
              <a:rPr sz="1800" b="1" spc="-5" dirty="0">
                <a:latin typeface="Arial"/>
                <a:cs typeface="Arial"/>
              </a:rPr>
              <a:t>toujours une réponse à ta question</a:t>
            </a:r>
            <a:r>
              <a:rPr sz="1800" b="1" spc="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»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39492" y="1571066"/>
            <a:ext cx="5293360" cy="13360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4300" b="1" spc="-5" dirty="0">
                <a:latin typeface="Arial Black"/>
                <a:cs typeface="Arial Black"/>
              </a:rPr>
              <a:t>LES</a:t>
            </a:r>
            <a:r>
              <a:rPr sz="4300" b="1" spc="-45" dirty="0">
                <a:latin typeface="Arial Black"/>
                <a:cs typeface="Arial Black"/>
              </a:rPr>
              <a:t> </a:t>
            </a:r>
            <a:r>
              <a:rPr sz="4300" b="1" spc="-15" dirty="0">
                <a:latin typeface="Arial Black"/>
                <a:cs typeface="Arial Black"/>
              </a:rPr>
              <a:t>PERCEPTION</a:t>
            </a:r>
            <a:endParaRPr sz="43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4300" b="1" spc="-10" dirty="0">
                <a:latin typeface="Arial Black"/>
                <a:cs typeface="Arial Black"/>
              </a:rPr>
              <a:t>SENSORIELLE</a:t>
            </a:r>
            <a:endParaRPr sz="43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6980" y="942289"/>
            <a:ext cx="721931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 </a:t>
            </a:r>
            <a:r>
              <a:rPr sz="3200" b="1" spc="-10" dirty="0">
                <a:latin typeface="Arial Black"/>
                <a:cs typeface="Arial Black"/>
              </a:rPr>
              <a:t>schéma </a:t>
            </a:r>
            <a:r>
              <a:rPr sz="3200" b="1" dirty="0">
                <a:latin typeface="Arial Black"/>
                <a:cs typeface="Arial Black"/>
              </a:rPr>
              <a:t>de la</a:t>
            </a:r>
            <a:r>
              <a:rPr sz="3200" b="1" spc="-70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communication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7491" y="2359532"/>
            <a:ext cx="10725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Référen</a:t>
            </a:r>
            <a:r>
              <a:rPr sz="1600" b="1" spc="-10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iel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71409" y="2575305"/>
            <a:ext cx="107251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Arial"/>
                <a:cs typeface="Arial"/>
              </a:rPr>
              <a:t>Référen</a:t>
            </a:r>
            <a:r>
              <a:rPr sz="1600" b="1" spc="-10" dirty="0">
                <a:latin typeface="Arial"/>
                <a:cs typeface="Arial"/>
              </a:rPr>
              <a:t>t</a:t>
            </a:r>
            <a:r>
              <a:rPr sz="1600" b="1" spc="-5" dirty="0">
                <a:latin typeface="Arial"/>
                <a:cs typeface="Arial"/>
              </a:rPr>
              <a:t>iel</a:t>
            </a:r>
            <a:endParaRPr sz="16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082800" y="5205729"/>
            <a:ext cx="4886325" cy="171450"/>
          </a:xfrm>
          <a:custGeom>
            <a:avLst/>
            <a:gdLst/>
            <a:ahLst/>
            <a:cxnLst/>
            <a:rect l="l" t="t" r="r" b="b"/>
            <a:pathLst>
              <a:path w="4886325" h="171450">
                <a:moveTo>
                  <a:pt x="171450" y="0"/>
                </a:moveTo>
                <a:lnTo>
                  <a:pt x="0" y="85725"/>
                </a:lnTo>
                <a:lnTo>
                  <a:pt x="171450" y="171450"/>
                </a:lnTo>
                <a:lnTo>
                  <a:pt x="171450" y="114300"/>
                </a:lnTo>
                <a:lnTo>
                  <a:pt x="142875" y="114300"/>
                </a:lnTo>
                <a:lnTo>
                  <a:pt x="142875" y="57150"/>
                </a:lnTo>
                <a:lnTo>
                  <a:pt x="171450" y="57150"/>
                </a:lnTo>
                <a:lnTo>
                  <a:pt x="171450" y="0"/>
                </a:lnTo>
                <a:close/>
              </a:path>
              <a:path w="4886325" h="171450">
                <a:moveTo>
                  <a:pt x="171450" y="57150"/>
                </a:moveTo>
                <a:lnTo>
                  <a:pt x="142875" y="57150"/>
                </a:lnTo>
                <a:lnTo>
                  <a:pt x="142875" y="114300"/>
                </a:lnTo>
                <a:lnTo>
                  <a:pt x="171450" y="114300"/>
                </a:lnTo>
                <a:lnTo>
                  <a:pt x="171450" y="57150"/>
                </a:lnTo>
                <a:close/>
              </a:path>
              <a:path w="4886325" h="171450">
                <a:moveTo>
                  <a:pt x="4886325" y="57150"/>
                </a:moveTo>
                <a:lnTo>
                  <a:pt x="171450" y="57150"/>
                </a:lnTo>
                <a:lnTo>
                  <a:pt x="171450" y="114300"/>
                </a:lnTo>
                <a:lnTo>
                  <a:pt x="4886325" y="114300"/>
                </a:lnTo>
                <a:lnTo>
                  <a:pt x="4886325" y="57150"/>
                </a:lnTo>
                <a:close/>
              </a:path>
            </a:pathLst>
          </a:custGeom>
          <a:solidFill>
            <a:srgbClr val="070E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730878" y="4751438"/>
            <a:ext cx="1754505" cy="466725"/>
          </a:xfrm>
          <a:prstGeom prst="rect">
            <a:avLst/>
          </a:prstGeom>
          <a:ln w="9525">
            <a:solidFill>
              <a:srgbClr val="070E5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1440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solidFill>
                  <a:srgbClr val="070E5D"/>
                </a:solidFill>
                <a:latin typeface="Arial"/>
                <a:cs typeface="Arial"/>
              </a:rPr>
              <a:t>Rétroaction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949572" y="5434380"/>
            <a:ext cx="1534160" cy="466725"/>
          </a:xfrm>
          <a:prstGeom prst="rect">
            <a:avLst/>
          </a:prstGeom>
          <a:ln w="9525">
            <a:solidFill>
              <a:srgbClr val="070E5D"/>
            </a:solidFill>
          </a:ln>
        </p:spPr>
        <p:txBody>
          <a:bodyPr vert="horz" wrap="square" lIns="0" tIns="4064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20"/>
              </a:spcBef>
            </a:pPr>
            <a:r>
              <a:rPr sz="1800" spc="-5" dirty="0">
                <a:solidFill>
                  <a:srgbClr val="070E5D"/>
                </a:solidFill>
                <a:latin typeface="Arial"/>
                <a:cs typeface="Arial"/>
              </a:rPr>
              <a:t>Feedback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590800" y="3420998"/>
            <a:ext cx="4027804" cy="171450"/>
          </a:xfrm>
          <a:custGeom>
            <a:avLst/>
            <a:gdLst/>
            <a:ahLst/>
            <a:cxnLst/>
            <a:rect l="l" t="t" r="r" b="b"/>
            <a:pathLst>
              <a:path w="4027804" h="171450">
                <a:moveTo>
                  <a:pt x="3970358" y="57150"/>
                </a:moveTo>
                <a:lnTo>
                  <a:pt x="3884676" y="57150"/>
                </a:lnTo>
                <a:lnTo>
                  <a:pt x="3884676" y="114300"/>
                </a:lnTo>
                <a:lnTo>
                  <a:pt x="3855974" y="114300"/>
                </a:lnTo>
                <a:lnTo>
                  <a:pt x="3855974" y="171450"/>
                </a:lnTo>
                <a:lnTo>
                  <a:pt x="4027551" y="85725"/>
                </a:lnTo>
                <a:lnTo>
                  <a:pt x="3970358" y="57150"/>
                </a:lnTo>
                <a:close/>
              </a:path>
              <a:path w="4027804" h="171450">
                <a:moveTo>
                  <a:pt x="3855974" y="57150"/>
                </a:moveTo>
                <a:lnTo>
                  <a:pt x="0" y="57276"/>
                </a:lnTo>
                <a:lnTo>
                  <a:pt x="0" y="114426"/>
                </a:lnTo>
                <a:lnTo>
                  <a:pt x="3855974" y="114300"/>
                </a:lnTo>
                <a:lnTo>
                  <a:pt x="3855974" y="57150"/>
                </a:lnTo>
                <a:close/>
              </a:path>
              <a:path w="4027804" h="171450">
                <a:moveTo>
                  <a:pt x="3884676" y="57150"/>
                </a:moveTo>
                <a:lnTo>
                  <a:pt x="3855974" y="57150"/>
                </a:lnTo>
                <a:lnTo>
                  <a:pt x="3855974" y="114300"/>
                </a:lnTo>
                <a:lnTo>
                  <a:pt x="3884676" y="114300"/>
                </a:lnTo>
                <a:lnTo>
                  <a:pt x="3884676" y="57150"/>
                </a:lnTo>
                <a:close/>
              </a:path>
              <a:path w="4027804" h="171450">
                <a:moveTo>
                  <a:pt x="3855974" y="0"/>
                </a:moveTo>
                <a:lnTo>
                  <a:pt x="3855974" y="57150"/>
                </a:lnTo>
                <a:lnTo>
                  <a:pt x="3970358" y="57150"/>
                </a:lnTo>
                <a:lnTo>
                  <a:pt x="3855974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18564" y="4230115"/>
            <a:ext cx="952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Émetteur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40739" y="3366642"/>
            <a:ext cx="825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Co</a:t>
            </a:r>
            <a:r>
              <a:rPr sz="1800" spc="-15" dirty="0">
                <a:latin typeface="Arial"/>
                <a:cs typeface="Arial"/>
              </a:rPr>
              <a:t>d</a:t>
            </a:r>
            <a:r>
              <a:rPr sz="1800" spc="-5" dirty="0">
                <a:latin typeface="Arial"/>
                <a:cs typeface="Arial"/>
              </a:rPr>
              <a:t>age</a:t>
            </a:r>
            <a:endParaRPr sz="18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023163" y="2675193"/>
            <a:ext cx="242254" cy="1639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016541" y="2672652"/>
            <a:ext cx="255904" cy="170815"/>
          </a:xfrm>
          <a:custGeom>
            <a:avLst/>
            <a:gdLst/>
            <a:ahLst/>
            <a:cxnLst/>
            <a:rect l="l" t="t" r="r" b="b"/>
            <a:pathLst>
              <a:path w="255905" h="170814">
                <a:moveTo>
                  <a:pt x="81364" y="124759"/>
                </a:moveTo>
                <a:lnTo>
                  <a:pt x="78032" y="152041"/>
                </a:lnTo>
                <a:lnTo>
                  <a:pt x="126120" y="170337"/>
                </a:lnTo>
                <a:lnTo>
                  <a:pt x="136091" y="165080"/>
                </a:lnTo>
                <a:lnTo>
                  <a:pt x="120048" y="165080"/>
                </a:lnTo>
                <a:lnTo>
                  <a:pt x="124511" y="162727"/>
                </a:lnTo>
                <a:lnTo>
                  <a:pt x="94165" y="151178"/>
                </a:lnTo>
                <a:lnTo>
                  <a:pt x="91165" y="151178"/>
                </a:lnTo>
                <a:lnTo>
                  <a:pt x="89263" y="149312"/>
                </a:lnTo>
                <a:lnTo>
                  <a:pt x="91392" y="149312"/>
                </a:lnTo>
                <a:lnTo>
                  <a:pt x="94332" y="125168"/>
                </a:lnTo>
                <a:lnTo>
                  <a:pt x="81690" y="125168"/>
                </a:lnTo>
                <a:lnTo>
                  <a:pt x="81364" y="124759"/>
                </a:lnTo>
                <a:close/>
              </a:path>
              <a:path w="255905" h="170814">
                <a:moveTo>
                  <a:pt x="124511" y="162727"/>
                </a:moveTo>
                <a:lnTo>
                  <a:pt x="120048" y="165080"/>
                </a:lnTo>
                <a:lnTo>
                  <a:pt x="129907" y="164781"/>
                </a:lnTo>
                <a:lnTo>
                  <a:pt x="124511" y="162727"/>
                </a:lnTo>
                <a:close/>
              </a:path>
              <a:path w="255905" h="170814">
                <a:moveTo>
                  <a:pt x="140868" y="154103"/>
                </a:moveTo>
                <a:lnTo>
                  <a:pt x="124511" y="162727"/>
                </a:lnTo>
                <a:lnTo>
                  <a:pt x="129907" y="164781"/>
                </a:lnTo>
                <a:lnTo>
                  <a:pt x="120048" y="165080"/>
                </a:lnTo>
                <a:lnTo>
                  <a:pt x="136091" y="165080"/>
                </a:lnTo>
                <a:lnTo>
                  <a:pt x="152058" y="156664"/>
                </a:lnTo>
                <a:lnTo>
                  <a:pt x="155009" y="154324"/>
                </a:lnTo>
                <a:lnTo>
                  <a:pt x="140589" y="154324"/>
                </a:lnTo>
                <a:lnTo>
                  <a:pt x="140868" y="154103"/>
                </a:lnTo>
                <a:close/>
              </a:path>
              <a:path w="255905" h="170814">
                <a:moveTo>
                  <a:pt x="141174" y="153941"/>
                </a:moveTo>
                <a:lnTo>
                  <a:pt x="140868" y="154103"/>
                </a:lnTo>
                <a:lnTo>
                  <a:pt x="140589" y="154324"/>
                </a:lnTo>
                <a:lnTo>
                  <a:pt x="141174" y="153941"/>
                </a:lnTo>
                <a:close/>
              </a:path>
              <a:path w="255905" h="170814">
                <a:moveTo>
                  <a:pt x="155492" y="153941"/>
                </a:moveTo>
                <a:lnTo>
                  <a:pt x="141174" y="153941"/>
                </a:lnTo>
                <a:lnTo>
                  <a:pt x="140589" y="154324"/>
                </a:lnTo>
                <a:lnTo>
                  <a:pt x="155009" y="154324"/>
                </a:lnTo>
                <a:lnTo>
                  <a:pt x="155492" y="153941"/>
                </a:lnTo>
                <a:close/>
              </a:path>
              <a:path w="255905" h="170814">
                <a:moveTo>
                  <a:pt x="159341" y="139441"/>
                </a:moveTo>
                <a:lnTo>
                  <a:pt x="140868" y="154103"/>
                </a:lnTo>
                <a:lnTo>
                  <a:pt x="141174" y="153941"/>
                </a:lnTo>
                <a:lnTo>
                  <a:pt x="155492" y="153941"/>
                </a:lnTo>
                <a:lnTo>
                  <a:pt x="172581" y="140394"/>
                </a:lnTo>
                <a:lnTo>
                  <a:pt x="172524" y="140122"/>
                </a:lnTo>
                <a:lnTo>
                  <a:pt x="159484" y="140122"/>
                </a:lnTo>
                <a:lnTo>
                  <a:pt x="159341" y="139441"/>
                </a:lnTo>
                <a:close/>
              </a:path>
              <a:path w="255905" h="170814">
                <a:moveTo>
                  <a:pt x="89263" y="149312"/>
                </a:moveTo>
                <a:lnTo>
                  <a:pt x="91165" y="151178"/>
                </a:lnTo>
                <a:lnTo>
                  <a:pt x="91298" y="150086"/>
                </a:lnTo>
                <a:lnTo>
                  <a:pt x="89263" y="149312"/>
                </a:lnTo>
                <a:close/>
              </a:path>
              <a:path w="255905" h="170814">
                <a:moveTo>
                  <a:pt x="91298" y="150086"/>
                </a:moveTo>
                <a:lnTo>
                  <a:pt x="91165" y="151178"/>
                </a:lnTo>
                <a:lnTo>
                  <a:pt x="94165" y="151178"/>
                </a:lnTo>
                <a:lnTo>
                  <a:pt x="91298" y="150086"/>
                </a:lnTo>
                <a:close/>
              </a:path>
              <a:path w="255905" h="170814">
                <a:moveTo>
                  <a:pt x="91392" y="149312"/>
                </a:moveTo>
                <a:lnTo>
                  <a:pt x="89263" y="149312"/>
                </a:lnTo>
                <a:lnTo>
                  <a:pt x="91298" y="150086"/>
                </a:lnTo>
                <a:lnTo>
                  <a:pt x="91392" y="149312"/>
                </a:lnTo>
                <a:close/>
              </a:path>
              <a:path w="255905" h="170814">
                <a:moveTo>
                  <a:pt x="160088" y="138848"/>
                </a:moveTo>
                <a:lnTo>
                  <a:pt x="159341" y="139441"/>
                </a:lnTo>
                <a:lnTo>
                  <a:pt x="159484" y="140122"/>
                </a:lnTo>
                <a:lnTo>
                  <a:pt x="160088" y="138848"/>
                </a:lnTo>
                <a:close/>
              </a:path>
              <a:path w="255905" h="170814">
                <a:moveTo>
                  <a:pt x="172257" y="138848"/>
                </a:moveTo>
                <a:lnTo>
                  <a:pt x="160088" y="138848"/>
                </a:lnTo>
                <a:lnTo>
                  <a:pt x="159484" y="140122"/>
                </a:lnTo>
                <a:lnTo>
                  <a:pt x="172524" y="140122"/>
                </a:lnTo>
                <a:lnTo>
                  <a:pt x="172257" y="138848"/>
                </a:lnTo>
                <a:close/>
              </a:path>
              <a:path w="255905" h="170814">
                <a:moveTo>
                  <a:pt x="234561" y="61020"/>
                </a:moveTo>
                <a:lnTo>
                  <a:pt x="205963" y="77346"/>
                </a:lnTo>
                <a:lnTo>
                  <a:pt x="164606" y="104421"/>
                </a:lnTo>
                <a:lnTo>
                  <a:pt x="156247" y="124137"/>
                </a:lnTo>
                <a:lnTo>
                  <a:pt x="156241" y="124759"/>
                </a:lnTo>
                <a:lnTo>
                  <a:pt x="159341" y="139441"/>
                </a:lnTo>
                <a:lnTo>
                  <a:pt x="160088" y="138848"/>
                </a:lnTo>
                <a:lnTo>
                  <a:pt x="172257" y="138848"/>
                </a:lnTo>
                <a:lnTo>
                  <a:pt x="169321" y="124848"/>
                </a:lnTo>
                <a:lnTo>
                  <a:pt x="169124" y="124848"/>
                </a:lnTo>
                <a:lnTo>
                  <a:pt x="169197" y="124256"/>
                </a:lnTo>
                <a:lnTo>
                  <a:pt x="169375" y="124256"/>
                </a:lnTo>
                <a:lnTo>
                  <a:pt x="176904" y="106510"/>
                </a:lnTo>
                <a:lnTo>
                  <a:pt x="176459" y="106510"/>
                </a:lnTo>
                <a:lnTo>
                  <a:pt x="177264" y="105661"/>
                </a:lnTo>
                <a:lnTo>
                  <a:pt x="177756" y="105661"/>
                </a:lnTo>
                <a:lnTo>
                  <a:pt x="216912" y="80027"/>
                </a:lnTo>
                <a:lnTo>
                  <a:pt x="246955" y="62873"/>
                </a:lnTo>
                <a:lnTo>
                  <a:pt x="247512" y="61557"/>
                </a:lnTo>
                <a:lnTo>
                  <a:pt x="234334" y="61557"/>
                </a:lnTo>
                <a:lnTo>
                  <a:pt x="234561" y="61020"/>
                </a:lnTo>
                <a:close/>
              </a:path>
              <a:path w="255905" h="170814">
                <a:moveTo>
                  <a:pt x="81416" y="124339"/>
                </a:moveTo>
                <a:lnTo>
                  <a:pt x="81435" y="124848"/>
                </a:lnTo>
                <a:lnTo>
                  <a:pt x="81690" y="125168"/>
                </a:lnTo>
                <a:lnTo>
                  <a:pt x="81416" y="124339"/>
                </a:lnTo>
                <a:close/>
              </a:path>
              <a:path w="255905" h="170814">
                <a:moveTo>
                  <a:pt x="94433" y="124339"/>
                </a:moveTo>
                <a:lnTo>
                  <a:pt x="81416" y="124339"/>
                </a:lnTo>
                <a:lnTo>
                  <a:pt x="81690" y="125168"/>
                </a:lnTo>
                <a:lnTo>
                  <a:pt x="94332" y="125168"/>
                </a:lnTo>
                <a:lnTo>
                  <a:pt x="94433" y="124339"/>
                </a:lnTo>
                <a:close/>
              </a:path>
              <a:path w="255905" h="170814">
                <a:moveTo>
                  <a:pt x="169197" y="124256"/>
                </a:moveTo>
                <a:lnTo>
                  <a:pt x="169124" y="124848"/>
                </a:lnTo>
                <a:lnTo>
                  <a:pt x="169197" y="124256"/>
                </a:lnTo>
                <a:close/>
              </a:path>
              <a:path w="255905" h="170814">
                <a:moveTo>
                  <a:pt x="169256" y="124536"/>
                </a:moveTo>
                <a:lnTo>
                  <a:pt x="169124" y="124848"/>
                </a:lnTo>
                <a:lnTo>
                  <a:pt x="169321" y="124848"/>
                </a:lnTo>
                <a:lnTo>
                  <a:pt x="169256" y="124536"/>
                </a:lnTo>
                <a:close/>
              </a:path>
              <a:path w="255905" h="170814">
                <a:moveTo>
                  <a:pt x="65693" y="105081"/>
                </a:moveTo>
                <a:lnTo>
                  <a:pt x="81364" y="124759"/>
                </a:lnTo>
                <a:lnTo>
                  <a:pt x="81416" y="124339"/>
                </a:lnTo>
                <a:lnTo>
                  <a:pt x="94433" y="124339"/>
                </a:lnTo>
                <a:lnTo>
                  <a:pt x="94458" y="124137"/>
                </a:lnTo>
                <a:lnTo>
                  <a:pt x="79512" y="105368"/>
                </a:lnTo>
                <a:lnTo>
                  <a:pt x="66179" y="105368"/>
                </a:lnTo>
                <a:lnTo>
                  <a:pt x="65693" y="105081"/>
                </a:lnTo>
                <a:close/>
              </a:path>
              <a:path w="255905" h="170814">
                <a:moveTo>
                  <a:pt x="169375" y="124256"/>
                </a:moveTo>
                <a:lnTo>
                  <a:pt x="169197" y="124256"/>
                </a:lnTo>
                <a:lnTo>
                  <a:pt x="169256" y="124536"/>
                </a:lnTo>
                <a:lnTo>
                  <a:pt x="169375" y="124256"/>
                </a:lnTo>
                <a:close/>
              </a:path>
              <a:path w="255905" h="170814">
                <a:moveTo>
                  <a:pt x="177264" y="105661"/>
                </a:moveTo>
                <a:lnTo>
                  <a:pt x="176459" y="106510"/>
                </a:lnTo>
                <a:lnTo>
                  <a:pt x="177074" y="106107"/>
                </a:lnTo>
                <a:lnTo>
                  <a:pt x="177264" y="105661"/>
                </a:lnTo>
                <a:close/>
              </a:path>
              <a:path w="255905" h="170814">
                <a:moveTo>
                  <a:pt x="177074" y="106107"/>
                </a:moveTo>
                <a:lnTo>
                  <a:pt x="176459" y="106510"/>
                </a:lnTo>
                <a:lnTo>
                  <a:pt x="176904" y="106510"/>
                </a:lnTo>
                <a:lnTo>
                  <a:pt x="177074" y="106107"/>
                </a:lnTo>
                <a:close/>
              </a:path>
              <a:path w="255905" h="170814">
                <a:moveTo>
                  <a:pt x="177756" y="105661"/>
                </a:moveTo>
                <a:lnTo>
                  <a:pt x="177264" y="105661"/>
                </a:lnTo>
                <a:lnTo>
                  <a:pt x="177074" y="106107"/>
                </a:lnTo>
                <a:lnTo>
                  <a:pt x="177756" y="105661"/>
                </a:lnTo>
                <a:close/>
              </a:path>
              <a:path w="255905" h="170814">
                <a:moveTo>
                  <a:pt x="65429" y="104749"/>
                </a:moveTo>
                <a:lnTo>
                  <a:pt x="65693" y="105081"/>
                </a:lnTo>
                <a:lnTo>
                  <a:pt x="66179" y="105368"/>
                </a:lnTo>
                <a:lnTo>
                  <a:pt x="65429" y="104749"/>
                </a:lnTo>
                <a:close/>
              </a:path>
              <a:path w="255905" h="170814">
                <a:moveTo>
                  <a:pt x="79019" y="104749"/>
                </a:moveTo>
                <a:lnTo>
                  <a:pt x="65429" y="104749"/>
                </a:lnTo>
                <a:lnTo>
                  <a:pt x="66179" y="105368"/>
                </a:lnTo>
                <a:lnTo>
                  <a:pt x="79512" y="105368"/>
                </a:lnTo>
                <a:lnTo>
                  <a:pt x="79019" y="104749"/>
                </a:lnTo>
                <a:close/>
              </a:path>
              <a:path w="255905" h="170814">
                <a:moveTo>
                  <a:pt x="120157" y="0"/>
                </a:moveTo>
                <a:lnTo>
                  <a:pt x="76715" y="4629"/>
                </a:lnTo>
                <a:lnTo>
                  <a:pt x="28900" y="19576"/>
                </a:lnTo>
                <a:lnTo>
                  <a:pt x="3457" y="42175"/>
                </a:lnTo>
                <a:lnTo>
                  <a:pt x="0" y="60603"/>
                </a:lnTo>
                <a:lnTo>
                  <a:pt x="36747" y="87935"/>
                </a:lnTo>
                <a:lnTo>
                  <a:pt x="65693" y="105081"/>
                </a:lnTo>
                <a:lnTo>
                  <a:pt x="65429" y="104749"/>
                </a:lnTo>
                <a:lnTo>
                  <a:pt x="79019" y="104749"/>
                </a:lnTo>
                <a:lnTo>
                  <a:pt x="77611" y="102980"/>
                </a:lnTo>
                <a:lnTo>
                  <a:pt x="48221" y="85575"/>
                </a:lnTo>
                <a:lnTo>
                  <a:pt x="47869" y="85367"/>
                </a:lnTo>
                <a:lnTo>
                  <a:pt x="14152" y="60269"/>
                </a:lnTo>
                <a:lnTo>
                  <a:pt x="13115" y="60269"/>
                </a:lnTo>
                <a:lnTo>
                  <a:pt x="12401" y="58967"/>
                </a:lnTo>
                <a:lnTo>
                  <a:pt x="13358" y="58967"/>
                </a:lnTo>
                <a:lnTo>
                  <a:pt x="16203" y="43741"/>
                </a:lnTo>
                <a:lnTo>
                  <a:pt x="15858" y="43741"/>
                </a:lnTo>
                <a:lnTo>
                  <a:pt x="16352" y="42941"/>
                </a:lnTo>
                <a:lnTo>
                  <a:pt x="16760" y="42941"/>
                </a:lnTo>
                <a:lnTo>
                  <a:pt x="39191" y="23016"/>
                </a:lnTo>
                <a:lnTo>
                  <a:pt x="38394" y="23016"/>
                </a:lnTo>
                <a:lnTo>
                  <a:pt x="40241" y="22083"/>
                </a:lnTo>
                <a:lnTo>
                  <a:pt x="41378" y="22083"/>
                </a:lnTo>
                <a:lnTo>
                  <a:pt x="82407" y="9259"/>
                </a:lnTo>
                <a:lnTo>
                  <a:pt x="81544" y="9259"/>
                </a:lnTo>
                <a:lnTo>
                  <a:pt x="83922" y="8785"/>
                </a:lnTo>
                <a:lnTo>
                  <a:pt x="85980" y="8785"/>
                </a:lnTo>
                <a:lnTo>
                  <a:pt x="120703" y="5080"/>
                </a:lnTo>
                <a:lnTo>
                  <a:pt x="119206" y="4970"/>
                </a:lnTo>
                <a:lnTo>
                  <a:pt x="122188" y="4922"/>
                </a:lnTo>
                <a:lnTo>
                  <a:pt x="172356" y="4922"/>
                </a:lnTo>
                <a:lnTo>
                  <a:pt x="165045" y="3286"/>
                </a:lnTo>
                <a:lnTo>
                  <a:pt x="120157" y="0"/>
                </a:lnTo>
                <a:close/>
              </a:path>
              <a:path w="255905" h="170814">
                <a:moveTo>
                  <a:pt x="48017" y="85454"/>
                </a:moveTo>
                <a:lnTo>
                  <a:pt x="48180" y="85575"/>
                </a:lnTo>
                <a:lnTo>
                  <a:pt x="48017" y="85454"/>
                </a:lnTo>
                <a:close/>
              </a:path>
              <a:path w="255905" h="170814">
                <a:moveTo>
                  <a:pt x="47899" y="85367"/>
                </a:moveTo>
                <a:close/>
              </a:path>
              <a:path w="255905" h="170814">
                <a:moveTo>
                  <a:pt x="235340" y="60575"/>
                </a:moveTo>
                <a:lnTo>
                  <a:pt x="234561" y="61020"/>
                </a:lnTo>
                <a:lnTo>
                  <a:pt x="234334" y="61557"/>
                </a:lnTo>
                <a:lnTo>
                  <a:pt x="235340" y="60575"/>
                </a:lnTo>
                <a:close/>
              </a:path>
              <a:path w="255905" h="170814">
                <a:moveTo>
                  <a:pt x="247928" y="60575"/>
                </a:moveTo>
                <a:lnTo>
                  <a:pt x="235340" y="60575"/>
                </a:lnTo>
                <a:lnTo>
                  <a:pt x="234334" y="61557"/>
                </a:lnTo>
                <a:lnTo>
                  <a:pt x="247512" y="61557"/>
                </a:lnTo>
                <a:lnTo>
                  <a:pt x="247928" y="60575"/>
                </a:lnTo>
                <a:close/>
              </a:path>
              <a:path w="255905" h="170814">
                <a:moveTo>
                  <a:pt x="242154" y="43082"/>
                </a:moveTo>
                <a:lnTo>
                  <a:pt x="234561" y="61020"/>
                </a:lnTo>
                <a:lnTo>
                  <a:pt x="235340" y="60575"/>
                </a:lnTo>
                <a:lnTo>
                  <a:pt x="247928" y="60575"/>
                </a:lnTo>
                <a:lnTo>
                  <a:pt x="255056" y="43748"/>
                </a:lnTo>
                <a:lnTo>
                  <a:pt x="242905" y="43741"/>
                </a:lnTo>
                <a:lnTo>
                  <a:pt x="242154" y="43082"/>
                </a:lnTo>
                <a:close/>
              </a:path>
              <a:path w="255905" h="170814">
                <a:moveTo>
                  <a:pt x="12401" y="58967"/>
                </a:moveTo>
                <a:lnTo>
                  <a:pt x="13115" y="60269"/>
                </a:lnTo>
                <a:lnTo>
                  <a:pt x="13241" y="59592"/>
                </a:lnTo>
                <a:lnTo>
                  <a:pt x="12401" y="58967"/>
                </a:lnTo>
                <a:close/>
              </a:path>
              <a:path w="255905" h="170814">
                <a:moveTo>
                  <a:pt x="13241" y="59592"/>
                </a:moveTo>
                <a:lnTo>
                  <a:pt x="13115" y="60269"/>
                </a:lnTo>
                <a:lnTo>
                  <a:pt x="14152" y="60269"/>
                </a:lnTo>
                <a:lnTo>
                  <a:pt x="13241" y="59592"/>
                </a:lnTo>
                <a:close/>
              </a:path>
              <a:path w="255905" h="170814">
                <a:moveTo>
                  <a:pt x="13358" y="58967"/>
                </a:moveTo>
                <a:lnTo>
                  <a:pt x="12401" y="58967"/>
                </a:lnTo>
                <a:lnTo>
                  <a:pt x="13241" y="59592"/>
                </a:lnTo>
                <a:lnTo>
                  <a:pt x="13358" y="58967"/>
                </a:lnTo>
                <a:close/>
              </a:path>
              <a:path w="255905" h="170814">
                <a:moveTo>
                  <a:pt x="242455" y="42370"/>
                </a:moveTo>
                <a:lnTo>
                  <a:pt x="242154" y="43082"/>
                </a:lnTo>
                <a:lnTo>
                  <a:pt x="242913" y="43748"/>
                </a:lnTo>
                <a:lnTo>
                  <a:pt x="242455" y="42370"/>
                </a:lnTo>
                <a:close/>
              </a:path>
              <a:path w="255905" h="170814">
                <a:moveTo>
                  <a:pt x="255520" y="42370"/>
                </a:moveTo>
                <a:lnTo>
                  <a:pt x="242455" y="42370"/>
                </a:lnTo>
                <a:lnTo>
                  <a:pt x="242913" y="43748"/>
                </a:lnTo>
                <a:lnTo>
                  <a:pt x="255059" y="43741"/>
                </a:lnTo>
                <a:lnTo>
                  <a:pt x="255398" y="42941"/>
                </a:lnTo>
                <a:lnTo>
                  <a:pt x="255520" y="42370"/>
                </a:lnTo>
                <a:close/>
              </a:path>
              <a:path w="255905" h="170814">
                <a:moveTo>
                  <a:pt x="16352" y="42941"/>
                </a:moveTo>
                <a:lnTo>
                  <a:pt x="15858" y="43741"/>
                </a:lnTo>
                <a:lnTo>
                  <a:pt x="16271" y="43375"/>
                </a:lnTo>
                <a:lnTo>
                  <a:pt x="16352" y="42941"/>
                </a:lnTo>
                <a:close/>
              </a:path>
              <a:path w="255905" h="170814">
                <a:moveTo>
                  <a:pt x="16271" y="43375"/>
                </a:moveTo>
                <a:lnTo>
                  <a:pt x="15858" y="43741"/>
                </a:lnTo>
                <a:lnTo>
                  <a:pt x="16203" y="43741"/>
                </a:lnTo>
                <a:lnTo>
                  <a:pt x="16271" y="43375"/>
                </a:lnTo>
                <a:close/>
              </a:path>
              <a:path w="255905" h="170814">
                <a:moveTo>
                  <a:pt x="16760" y="42941"/>
                </a:moveTo>
                <a:lnTo>
                  <a:pt x="16352" y="42941"/>
                </a:lnTo>
                <a:lnTo>
                  <a:pt x="16271" y="43375"/>
                </a:lnTo>
                <a:lnTo>
                  <a:pt x="16760" y="42941"/>
                </a:lnTo>
                <a:close/>
              </a:path>
              <a:path w="255905" h="170814">
                <a:moveTo>
                  <a:pt x="222372" y="25696"/>
                </a:moveTo>
                <a:lnTo>
                  <a:pt x="242154" y="43082"/>
                </a:lnTo>
                <a:lnTo>
                  <a:pt x="242455" y="42370"/>
                </a:lnTo>
                <a:lnTo>
                  <a:pt x="255520" y="42370"/>
                </a:lnTo>
                <a:lnTo>
                  <a:pt x="236955" y="26065"/>
                </a:lnTo>
                <a:lnTo>
                  <a:pt x="223487" y="26065"/>
                </a:lnTo>
                <a:lnTo>
                  <a:pt x="222372" y="25696"/>
                </a:lnTo>
                <a:close/>
              </a:path>
              <a:path w="255905" h="170814">
                <a:moveTo>
                  <a:pt x="221786" y="25181"/>
                </a:moveTo>
                <a:lnTo>
                  <a:pt x="222372" y="25696"/>
                </a:lnTo>
                <a:lnTo>
                  <a:pt x="223487" y="26065"/>
                </a:lnTo>
                <a:lnTo>
                  <a:pt x="221786" y="25181"/>
                </a:lnTo>
                <a:close/>
              </a:path>
              <a:path w="255905" h="170814">
                <a:moveTo>
                  <a:pt x="235949" y="25181"/>
                </a:moveTo>
                <a:lnTo>
                  <a:pt x="221786" y="25181"/>
                </a:lnTo>
                <a:lnTo>
                  <a:pt x="223487" y="26065"/>
                </a:lnTo>
                <a:lnTo>
                  <a:pt x="236955" y="26065"/>
                </a:lnTo>
                <a:lnTo>
                  <a:pt x="235949" y="25181"/>
                </a:lnTo>
                <a:close/>
              </a:path>
              <a:path w="255905" h="170814">
                <a:moveTo>
                  <a:pt x="186525" y="13841"/>
                </a:moveTo>
                <a:lnTo>
                  <a:pt x="222372" y="25696"/>
                </a:lnTo>
                <a:lnTo>
                  <a:pt x="221786" y="25181"/>
                </a:lnTo>
                <a:lnTo>
                  <a:pt x="235949" y="25181"/>
                </a:lnTo>
                <a:lnTo>
                  <a:pt x="233127" y="22702"/>
                </a:lnTo>
                <a:lnTo>
                  <a:pt x="206718" y="13958"/>
                </a:lnTo>
                <a:lnTo>
                  <a:pt x="187050" y="13958"/>
                </a:lnTo>
                <a:lnTo>
                  <a:pt x="186525" y="13841"/>
                </a:lnTo>
                <a:close/>
              </a:path>
              <a:path w="255905" h="170814">
                <a:moveTo>
                  <a:pt x="40241" y="22083"/>
                </a:moveTo>
                <a:lnTo>
                  <a:pt x="38394" y="23016"/>
                </a:lnTo>
                <a:lnTo>
                  <a:pt x="39624" y="22631"/>
                </a:lnTo>
                <a:lnTo>
                  <a:pt x="40241" y="22083"/>
                </a:lnTo>
                <a:close/>
              </a:path>
              <a:path w="255905" h="170814">
                <a:moveTo>
                  <a:pt x="39624" y="22631"/>
                </a:moveTo>
                <a:lnTo>
                  <a:pt x="38394" y="23016"/>
                </a:lnTo>
                <a:lnTo>
                  <a:pt x="39191" y="23016"/>
                </a:lnTo>
                <a:lnTo>
                  <a:pt x="39624" y="22631"/>
                </a:lnTo>
                <a:close/>
              </a:path>
              <a:path w="255905" h="170814">
                <a:moveTo>
                  <a:pt x="41378" y="22083"/>
                </a:moveTo>
                <a:lnTo>
                  <a:pt x="40241" y="22083"/>
                </a:lnTo>
                <a:lnTo>
                  <a:pt x="39624" y="22631"/>
                </a:lnTo>
                <a:lnTo>
                  <a:pt x="41378" y="22083"/>
                </a:lnTo>
                <a:close/>
              </a:path>
              <a:path w="255905" h="170814">
                <a:moveTo>
                  <a:pt x="186080" y="13694"/>
                </a:moveTo>
                <a:lnTo>
                  <a:pt x="186525" y="13841"/>
                </a:lnTo>
                <a:lnTo>
                  <a:pt x="187050" y="13958"/>
                </a:lnTo>
                <a:lnTo>
                  <a:pt x="186080" y="13694"/>
                </a:lnTo>
                <a:close/>
              </a:path>
              <a:path w="255905" h="170814">
                <a:moveTo>
                  <a:pt x="205919" y="13694"/>
                </a:moveTo>
                <a:lnTo>
                  <a:pt x="186080" y="13694"/>
                </a:lnTo>
                <a:lnTo>
                  <a:pt x="187050" y="13958"/>
                </a:lnTo>
                <a:lnTo>
                  <a:pt x="206718" y="13958"/>
                </a:lnTo>
                <a:lnTo>
                  <a:pt x="205919" y="13694"/>
                </a:lnTo>
                <a:close/>
              </a:path>
              <a:path w="255905" h="170814">
                <a:moveTo>
                  <a:pt x="160393" y="7989"/>
                </a:moveTo>
                <a:lnTo>
                  <a:pt x="186525" y="13841"/>
                </a:lnTo>
                <a:lnTo>
                  <a:pt x="186080" y="13694"/>
                </a:lnTo>
                <a:lnTo>
                  <a:pt x="205919" y="13694"/>
                </a:lnTo>
                <a:lnTo>
                  <a:pt x="194165" y="9802"/>
                </a:lnTo>
                <a:lnTo>
                  <a:pt x="186419" y="8068"/>
                </a:lnTo>
                <a:lnTo>
                  <a:pt x="161478" y="8068"/>
                </a:lnTo>
                <a:lnTo>
                  <a:pt x="160393" y="7989"/>
                </a:lnTo>
                <a:close/>
              </a:path>
              <a:path w="255905" h="170814">
                <a:moveTo>
                  <a:pt x="83922" y="8785"/>
                </a:moveTo>
                <a:lnTo>
                  <a:pt x="81544" y="9259"/>
                </a:lnTo>
                <a:lnTo>
                  <a:pt x="82855" y="9119"/>
                </a:lnTo>
                <a:lnTo>
                  <a:pt x="83922" y="8785"/>
                </a:lnTo>
                <a:close/>
              </a:path>
              <a:path w="255905" h="170814">
                <a:moveTo>
                  <a:pt x="82855" y="9119"/>
                </a:moveTo>
                <a:lnTo>
                  <a:pt x="81544" y="9259"/>
                </a:lnTo>
                <a:lnTo>
                  <a:pt x="82407" y="9259"/>
                </a:lnTo>
                <a:lnTo>
                  <a:pt x="82855" y="9119"/>
                </a:lnTo>
                <a:close/>
              </a:path>
              <a:path w="255905" h="170814">
                <a:moveTo>
                  <a:pt x="85980" y="8785"/>
                </a:moveTo>
                <a:lnTo>
                  <a:pt x="83922" y="8785"/>
                </a:lnTo>
                <a:lnTo>
                  <a:pt x="82855" y="9119"/>
                </a:lnTo>
                <a:lnTo>
                  <a:pt x="85980" y="8785"/>
                </a:lnTo>
                <a:close/>
              </a:path>
              <a:path w="255905" h="170814">
                <a:moveTo>
                  <a:pt x="159411" y="7769"/>
                </a:moveTo>
                <a:lnTo>
                  <a:pt x="160393" y="7989"/>
                </a:lnTo>
                <a:lnTo>
                  <a:pt x="161478" y="8068"/>
                </a:lnTo>
                <a:lnTo>
                  <a:pt x="159411" y="7769"/>
                </a:lnTo>
                <a:close/>
              </a:path>
              <a:path w="255905" h="170814">
                <a:moveTo>
                  <a:pt x="185081" y="7769"/>
                </a:moveTo>
                <a:lnTo>
                  <a:pt x="159411" y="7769"/>
                </a:lnTo>
                <a:lnTo>
                  <a:pt x="161478" y="8068"/>
                </a:lnTo>
                <a:lnTo>
                  <a:pt x="186419" y="8068"/>
                </a:lnTo>
                <a:lnTo>
                  <a:pt x="185081" y="7769"/>
                </a:lnTo>
                <a:close/>
              </a:path>
              <a:path w="255905" h="170814">
                <a:moveTo>
                  <a:pt x="172356" y="4922"/>
                </a:moveTo>
                <a:lnTo>
                  <a:pt x="122188" y="4922"/>
                </a:lnTo>
                <a:lnTo>
                  <a:pt x="120703" y="5080"/>
                </a:lnTo>
                <a:lnTo>
                  <a:pt x="160393" y="7989"/>
                </a:lnTo>
                <a:lnTo>
                  <a:pt x="159411" y="7769"/>
                </a:lnTo>
                <a:lnTo>
                  <a:pt x="185081" y="7769"/>
                </a:lnTo>
                <a:lnTo>
                  <a:pt x="172356" y="4922"/>
                </a:lnTo>
                <a:close/>
              </a:path>
              <a:path w="255905" h="170814">
                <a:moveTo>
                  <a:pt x="122188" y="4922"/>
                </a:moveTo>
                <a:lnTo>
                  <a:pt x="119206" y="4970"/>
                </a:lnTo>
                <a:lnTo>
                  <a:pt x="120703" y="5080"/>
                </a:lnTo>
                <a:lnTo>
                  <a:pt x="122188" y="492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763019" y="2666533"/>
            <a:ext cx="177800" cy="31750"/>
          </a:xfrm>
          <a:custGeom>
            <a:avLst/>
            <a:gdLst/>
            <a:ahLst/>
            <a:cxnLst/>
            <a:rect l="l" t="t" r="r" b="b"/>
            <a:pathLst>
              <a:path w="177800" h="31750">
                <a:moveTo>
                  <a:pt x="45527" y="0"/>
                </a:moveTo>
                <a:lnTo>
                  <a:pt x="11377" y="1232"/>
                </a:lnTo>
                <a:lnTo>
                  <a:pt x="0" y="10519"/>
                </a:lnTo>
                <a:lnTo>
                  <a:pt x="29266" y="21658"/>
                </a:lnTo>
                <a:lnTo>
                  <a:pt x="177227" y="31558"/>
                </a:lnTo>
                <a:lnTo>
                  <a:pt x="455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940247" y="2584222"/>
            <a:ext cx="78105" cy="52069"/>
          </a:xfrm>
          <a:custGeom>
            <a:avLst/>
            <a:gdLst/>
            <a:ahLst/>
            <a:cxnLst/>
            <a:rect l="l" t="t" r="r" b="b"/>
            <a:pathLst>
              <a:path w="78105" h="52069">
                <a:moveTo>
                  <a:pt x="45509" y="0"/>
                </a:moveTo>
                <a:lnTo>
                  <a:pt x="8121" y="4949"/>
                </a:lnTo>
                <a:lnTo>
                  <a:pt x="0" y="19187"/>
                </a:lnTo>
                <a:lnTo>
                  <a:pt x="78032" y="51984"/>
                </a:lnTo>
                <a:lnTo>
                  <a:pt x="66654" y="9906"/>
                </a:lnTo>
                <a:lnTo>
                  <a:pt x="455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90623" y="2570612"/>
            <a:ext cx="66675" cy="62865"/>
          </a:xfrm>
          <a:custGeom>
            <a:avLst/>
            <a:gdLst/>
            <a:ahLst/>
            <a:cxnLst/>
            <a:rect l="l" t="t" r="r" b="b"/>
            <a:pathLst>
              <a:path w="66675" h="62864">
                <a:moveTo>
                  <a:pt x="35778" y="0"/>
                </a:moveTo>
                <a:lnTo>
                  <a:pt x="0" y="16088"/>
                </a:lnTo>
                <a:lnTo>
                  <a:pt x="9767" y="62504"/>
                </a:lnTo>
                <a:lnTo>
                  <a:pt x="61789" y="19180"/>
                </a:lnTo>
                <a:lnTo>
                  <a:pt x="66673" y="6808"/>
                </a:lnTo>
                <a:lnTo>
                  <a:pt x="3577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27207" y="2618878"/>
            <a:ext cx="159385" cy="39370"/>
          </a:xfrm>
          <a:custGeom>
            <a:avLst/>
            <a:gdLst/>
            <a:ahLst/>
            <a:cxnLst/>
            <a:rect l="l" t="t" r="r" b="b"/>
            <a:pathLst>
              <a:path w="159385" h="39369">
                <a:moveTo>
                  <a:pt x="118694" y="0"/>
                </a:moveTo>
                <a:lnTo>
                  <a:pt x="0" y="38986"/>
                </a:lnTo>
                <a:lnTo>
                  <a:pt x="134955" y="26608"/>
                </a:lnTo>
                <a:lnTo>
                  <a:pt x="156082" y="20419"/>
                </a:lnTo>
                <a:lnTo>
                  <a:pt x="159338" y="7428"/>
                </a:lnTo>
                <a:lnTo>
                  <a:pt x="11869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811784" y="2899214"/>
            <a:ext cx="665480" cy="250825"/>
          </a:xfrm>
          <a:custGeom>
            <a:avLst/>
            <a:gdLst/>
            <a:ahLst/>
            <a:cxnLst/>
            <a:rect l="l" t="t" r="r" b="b"/>
            <a:pathLst>
              <a:path w="665480" h="250825">
                <a:moveTo>
                  <a:pt x="269911" y="0"/>
                </a:moveTo>
                <a:lnTo>
                  <a:pt x="172362" y="0"/>
                </a:lnTo>
                <a:lnTo>
                  <a:pt x="65045" y="16088"/>
                </a:lnTo>
                <a:lnTo>
                  <a:pt x="16261" y="43936"/>
                </a:lnTo>
                <a:lnTo>
                  <a:pt x="0" y="81684"/>
                </a:lnTo>
                <a:lnTo>
                  <a:pt x="16261" y="131809"/>
                </a:lnTo>
                <a:lnTo>
                  <a:pt x="81306" y="188124"/>
                </a:lnTo>
                <a:lnTo>
                  <a:pt x="196744" y="225872"/>
                </a:lnTo>
                <a:lnTo>
                  <a:pt x="286172" y="244439"/>
                </a:lnTo>
                <a:lnTo>
                  <a:pt x="377228" y="250629"/>
                </a:lnTo>
                <a:lnTo>
                  <a:pt x="450395" y="241341"/>
                </a:lnTo>
                <a:lnTo>
                  <a:pt x="491039" y="225872"/>
                </a:lnTo>
                <a:lnTo>
                  <a:pt x="517050" y="188124"/>
                </a:lnTo>
                <a:lnTo>
                  <a:pt x="508928" y="144188"/>
                </a:lnTo>
                <a:lnTo>
                  <a:pt x="482899" y="107060"/>
                </a:lnTo>
                <a:lnTo>
                  <a:pt x="559171" y="90964"/>
                </a:lnTo>
                <a:lnTo>
                  <a:pt x="466638" y="90964"/>
                </a:lnTo>
                <a:lnTo>
                  <a:pt x="352827" y="25369"/>
                </a:lnTo>
                <a:lnTo>
                  <a:pt x="269911" y="0"/>
                </a:lnTo>
                <a:close/>
              </a:path>
              <a:path w="665480" h="250825">
                <a:moveTo>
                  <a:pt x="647121" y="50125"/>
                </a:moveTo>
                <a:lnTo>
                  <a:pt x="466638" y="90964"/>
                </a:lnTo>
                <a:lnTo>
                  <a:pt x="559171" y="90964"/>
                </a:lnTo>
                <a:lnTo>
                  <a:pt x="647121" y="72403"/>
                </a:lnTo>
                <a:lnTo>
                  <a:pt x="665011" y="56934"/>
                </a:lnTo>
                <a:lnTo>
                  <a:pt x="647121" y="5012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288190" y="2661576"/>
            <a:ext cx="592455" cy="560070"/>
          </a:xfrm>
          <a:custGeom>
            <a:avLst/>
            <a:gdLst/>
            <a:ahLst/>
            <a:cxnLst/>
            <a:rect l="l" t="t" r="r" b="b"/>
            <a:pathLst>
              <a:path w="592455" h="560069">
                <a:moveTo>
                  <a:pt x="336566" y="97160"/>
                </a:moveTo>
                <a:lnTo>
                  <a:pt x="287782" y="97160"/>
                </a:lnTo>
                <a:lnTo>
                  <a:pt x="287782" y="109538"/>
                </a:lnTo>
                <a:lnTo>
                  <a:pt x="320305" y="119438"/>
                </a:lnTo>
                <a:lnTo>
                  <a:pt x="378838" y="119438"/>
                </a:lnTo>
                <a:lnTo>
                  <a:pt x="419482" y="131816"/>
                </a:lnTo>
                <a:lnTo>
                  <a:pt x="452004" y="153475"/>
                </a:lnTo>
                <a:lnTo>
                  <a:pt x="484527" y="188131"/>
                </a:lnTo>
                <a:lnTo>
                  <a:pt x="508910" y="256818"/>
                </a:lnTo>
                <a:lnTo>
                  <a:pt x="508910" y="319322"/>
                </a:lnTo>
                <a:lnTo>
                  <a:pt x="492649" y="369448"/>
                </a:lnTo>
                <a:lnTo>
                  <a:pt x="460126" y="391106"/>
                </a:lnTo>
                <a:lnTo>
                  <a:pt x="344687" y="422671"/>
                </a:lnTo>
                <a:lnTo>
                  <a:pt x="221127" y="451132"/>
                </a:lnTo>
                <a:lnTo>
                  <a:pt x="164222" y="472797"/>
                </a:lnTo>
                <a:lnTo>
                  <a:pt x="56905" y="503736"/>
                </a:lnTo>
                <a:lnTo>
                  <a:pt x="24382" y="513636"/>
                </a:lnTo>
                <a:lnTo>
                  <a:pt x="0" y="535294"/>
                </a:lnTo>
                <a:lnTo>
                  <a:pt x="32522" y="556953"/>
                </a:lnTo>
                <a:lnTo>
                  <a:pt x="65026" y="560051"/>
                </a:lnTo>
                <a:lnTo>
                  <a:pt x="164222" y="547673"/>
                </a:lnTo>
                <a:lnTo>
                  <a:pt x="312165" y="503736"/>
                </a:lnTo>
                <a:lnTo>
                  <a:pt x="443865" y="451132"/>
                </a:lnTo>
                <a:lnTo>
                  <a:pt x="583704" y="391106"/>
                </a:lnTo>
                <a:lnTo>
                  <a:pt x="591826" y="366357"/>
                </a:lnTo>
                <a:lnTo>
                  <a:pt x="591826" y="297663"/>
                </a:lnTo>
                <a:lnTo>
                  <a:pt x="551182" y="191222"/>
                </a:lnTo>
                <a:lnTo>
                  <a:pt x="575565" y="128718"/>
                </a:lnTo>
                <a:lnTo>
                  <a:pt x="589844" y="106440"/>
                </a:lnTo>
                <a:lnTo>
                  <a:pt x="403221" y="106440"/>
                </a:lnTo>
                <a:lnTo>
                  <a:pt x="336566" y="97160"/>
                </a:lnTo>
                <a:close/>
              </a:path>
              <a:path w="592455" h="560069">
                <a:moveTo>
                  <a:pt x="476387" y="0"/>
                </a:moveTo>
                <a:lnTo>
                  <a:pt x="443865" y="3717"/>
                </a:lnTo>
                <a:lnTo>
                  <a:pt x="427622" y="75501"/>
                </a:lnTo>
                <a:lnTo>
                  <a:pt x="411360" y="94069"/>
                </a:lnTo>
                <a:lnTo>
                  <a:pt x="403221" y="106440"/>
                </a:lnTo>
                <a:lnTo>
                  <a:pt x="589844" y="106440"/>
                </a:lnTo>
                <a:lnTo>
                  <a:pt x="591826" y="103349"/>
                </a:lnTo>
                <a:lnTo>
                  <a:pt x="567443" y="90971"/>
                </a:lnTo>
                <a:lnTo>
                  <a:pt x="508910" y="78593"/>
                </a:lnTo>
                <a:lnTo>
                  <a:pt x="468266" y="69312"/>
                </a:lnTo>
                <a:lnTo>
                  <a:pt x="492649" y="12997"/>
                </a:lnTo>
                <a:lnTo>
                  <a:pt x="47638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72780" y="3178310"/>
            <a:ext cx="535305" cy="338455"/>
          </a:xfrm>
          <a:custGeom>
            <a:avLst/>
            <a:gdLst/>
            <a:ahLst/>
            <a:cxnLst/>
            <a:rect l="l" t="t" r="r" b="b"/>
            <a:pathLst>
              <a:path w="535305" h="338454">
                <a:moveTo>
                  <a:pt x="147959" y="306324"/>
                </a:moveTo>
                <a:lnTo>
                  <a:pt x="113814" y="316224"/>
                </a:lnTo>
                <a:lnTo>
                  <a:pt x="121944" y="328602"/>
                </a:lnTo>
                <a:lnTo>
                  <a:pt x="188610" y="337882"/>
                </a:lnTo>
                <a:lnTo>
                  <a:pt x="287787" y="337882"/>
                </a:lnTo>
                <a:lnTo>
                  <a:pt x="377215" y="328602"/>
                </a:lnTo>
                <a:lnTo>
                  <a:pt x="427609" y="316224"/>
                </a:lnTo>
                <a:lnTo>
                  <a:pt x="204871" y="316224"/>
                </a:lnTo>
                <a:lnTo>
                  <a:pt x="147959" y="306324"/>
                </a:lnTo>
                <a:close/>
              </a:path>
              <a:path w="535305" h="338454">
                <a:moveTo>
                  <a:pt x="476393" y="0"/>
                </a:moveTo>
                <a:lnTo>
                  <a:pt x="352832" y="3091"/>
                </a:lnTo>
                <a:lnTo>
                  <a:pt x="245515" y="34649"/>
                </a:lnTo>
                <a:lnTo>
                  <a:pt x="89425" y="100251"/>
                </a:lnTo>
                <a:lnTo>
                  <a:pt x="8129" y="153468"/>
                </a:lnTo>
                <a:lnTo>
                  <a:pt x="0" y="172035"/>
                </a:lnTo>
                <a:lnTo>
                  <a:pt x="40647" y="206692"/>
                </a:lnTo>
                <a:lnTo>
                  <a:pt x="130073" y="222161"/>
                </a:lnTo>
                <a:lnTo>
                  <a:pt x="245515" y="240722"/>
                </a:lnTo>
                <a:lnTo>
                  <a:pt x="336571" y="250009"/>
                </a:lnTo>
                <a:lnTo>
                  <a:pt x="377215" y="266098"/>
                </a:lnTo>
                <a:lnTo>
                  <a:pt x="352832" y="287756"/>
                </a:lnTo>
                <a:lnTo>
                  <a:pt x="287787" y="313126"/>
                </a:lnTo>
                <a:lnTo>
                  <a:pt x="204871" y="316224"/>
                </a:lnTo>
                <a:lnTo>
                  <a:pt x="427609" y="316224"/>
                </a:lnTo>
                <a:lnTo>
                  <a:pt x="460131" y="293946"/>
                </a:lnTo>
                <a:lnTo>
                  <a:pt x="476393" y="269189"/>
                </a:lnTo>
                <a:lnTo>
                  <a:pt x="435749" y="246911"/>
                </a:lnTo>
                <a:lnTo>
                  <a:pt x="336571" y="231441"/>
                </a:lnTo>
                <a:lnTo>
                  <a:pt x="221133" y="219063"/>
                </a:lnTo>
                <a:lnTo>
                  <a:pt x="121944" y="197405"/>
                </a:lnTo>
                <a:lnTo>
                  <a:pt x="97554" y="178225"/>
                </a:lnTo>
                <a:lnTo>
                  <a:pt x="113814" y="144188"/>
                </a:lnTo>
                <a:lnTo>
                  <a:pt x="188610" y="100251"/>
                </a:lnTo>
                <a:lnTo>
                  <a:pt x="279666" y="74875"/>
                </a:lnTo>
                <a:lnTo>
                  <a:pt x="419487" y="56314"/>
                </a:lnTo>
                <a:lnTo>
                  <a:pt x="534926" y="47027"/>
                </a:lnTo>
                <a:lnTo>
                  <a:pt x="534926" y="9280"/>
                </a:lnTo>
                <a:lnTo>
                  <a:pt x="47639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008529" y="3162834"/>
            <a:ext cx="501015" cy="415925"/>
          </a:xfrm>
          <a:custGeom>
            <a:avLst/>
            <a:gdLst/>
            <a:ahLst/>
            <a:cxnLst/>
            <a:rect l="l" t="t" r="r" b="b"/>
            <a:pathLst>
              <a:path w="501014" h="415925">
                <a:moveTo>
                  <a:pt x="204866" y="0"/>
                </a:moveTo>
                <a:lnTo>
                  <a:pt x="81288" y="6189"/>
                </a:lnTo>
                <a:lnTo>
                  <a:pt x="24382" y="47034"/>
                </a:lnTo>
                <a:lnTo>
                  <a:pt x="32522" y="97160"/>
                </a:lnTo>
                <a:lnTo>
                  <a:pt x="65026" y="178225"/>
                </a:lnTo>
                <a:lnTo>
                  <a:pt x="65026" y="250016"/>
                </a:lnTo>
                <a:lnTo>
                  <a:pt x="24382" y="312513"/>
                </a:lnTo>
                <a:lnTo>
                  <a:pt x="0" y="347169"/>
                </a:lnTo>
                <a:lnTo>
                  <a:pt x="16261" y="378115"/>
                </a:lnTo>
                <a:lnTo>
                  <a:pt x="73166" y="394204"/>
                </a:lnTo>
                <a:lnTo>
                  <a:pt x="147961" y="409674"/>
                </a:lnTo>
                <a:lnTo>
                  <a:pt x="221127" y="415863"/>
                </a:lnTo>
                <a:lnTo>
                  <a:pt x="312183" y="415863"/>
                </a:lnTo>
                <a:lnTo>
                  <a:pt x="419482" y="384297"/>
                </a:lnTo>
                <a:lnTo>
                  <a:pt x="500788" y="318702"/>
                </a:lnTo>
                <a:lnTo>
                  <a:pt x="492649" y="259296"/>
                </a:lnTo>
                <a:lnTo>
                  <a:pt x="443883" y="190603"/>
                </a:lnTo>
                <a:lnTo>
                  <a:pt x="435743" y="131197"/>
                </a:lnTo>
                <a:lnTo>
                  <a:pt x="385350" y="53223"/>
                </a:lnTo>
                <a:lnTo>
                  <a:pt x="328426" y="15476"/>
                </a:lnTo>
                <a:lnTo>
                  <a:pt x="20486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58940" y="3500724"/>
            <a:ext cx="381000" cy="601345"/>
          </a:xfrm>
          <a:custGeom>
            <a:avLst/>
            <a:gdLst/>
            <a:ahLst/>
            <a:cxnLst/>
            <a:rect l="l" t="t" r="r" b="b"/>
            <a:pathLst>
              <a:path w="381000" h="601345">
                <a:moveTo>
                  <a:pt x="265027" y="0"/>
                </a:moveTo>
                <a:lnTo>
                  <a:pt x="206494" y="9280"/>
                </a:lnTo>
                <a:lnTo>
                  <a:pt x="182111" y="40225"/>
                </a:lnTo>
                <a:lnTo>
                  <a:pt x="206494" y="212261"/>
                </a:lnTo>
                <a:lnTo>
                  <a:pt x="206494" y="253100"/>
                </a:lnTo>
                <a:lnTo>
                  <a:pt x="173971" y="328602"/>
                </a:lnTo>
                <a:lnTo>
                  <a:pt x="165850" y="415856"/>
                </a:lnTo>
                <a:lnTo>
                  <a:pt x="182111" y="459792"/>
                </a:lnTo>
                <a:lnTo>
                  <a:pt x="165850" y="484549"/>
                </a:lnTo>
                <a:lnTo>
                  <a:pt x="50411" y="522297"/>
                </a:lnTo>
                <a:lnTo>
                  <a:pt x="0" y="569328"/>
                </a:lnTo>
                <a:lnTo>
                  <a:pt x="9749" y="584799"/>
                </a:lnTo>
                <a:lnTo>
                  <a:pt x="99177" y="600888"/>
                </a:lnTo>
                <a:lnTo>
                  <a:pt x="123578" y="594082"/>
                </a:lnTo>
                <a:lnTo>
                  <a:pt x="133327" y="566234"/>
                </a:lnTo>
                <a:lnTo>
                  <a:pt x="157710" y="525388"/>
                </a:lnTo>
                <a:lnTo>
                  <a:pt x="198372" y="506827"/>
                </a:lnTo>
                <a:lnTo>
                  <a:pt x="247138" y="494449"/>
                </a:lnTo>
                <a:lnTo>
                  <a:pt x="289410" y="478360"/>
                </a:lnTo>
                <a:lnTo>
                  <a:pt x="297550" y="465982"/>
                </a:lnTo>
                <a:lnTo>
                  <a:pt x="273149" y="450512"/>
                </a:lnTo>
                <a:lnTo>
                  <a:pt x="247138" y="441232"/>
                </a:lnTo>
                <a:lnTo>
                  <a:pt x="230877" y="403477"/>
                </a:lnTo>
                <a:lnTo>
                  <a:pt x="247138" y="324884"/>
                </a:lnTo>
                <a:lnTo>
                  <a:pt x="305671" y="234540"/>
                </a:lnTo>
                <a:lnTo>
                  <a:pt x="362577" y="162136"/>
                </a:lnTo>
                <a:lnTo>
                  <a:pt x="380466" y="74875"/>
                </a:lnTo>
                <a:lnTo>
                  <a:pt x="362577" y="9280"/>
                </a:lnTo>
                <a:lnTo>
                  <a:pt x="2650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71929" y="3500724"/>
            <a:ext cx="624840" cy="507365"/>
          </a:xfrm>
          <a:custGeom>
            <a:avLst/>
            <a:gdLst/>
            <a:ahLst/>
            <a:cxnLst/>
            <a:rect l="l" t="t" r="r" b="b"/>
            <a:pathLst>
              <a:path w="624839" h="507364">
                <a:moveTo>
                  <a:pt x="115438" y="0"/>
                </a:moveTo>
                <a:lnTo>
                  <a:pt x="8121" y="3091"/>
                </a:lnTo>
                <a:lnTo>
                  <a:pt x="0" y="24749"/>
                </a:lnTo>
                <a:lnTo>
                  <a:pt x="8121" y="71784"/>
                </a:lnTo>
                <a:lnTo>
                  <a:pt x="107317" y="196785"/>
                </a:lnTo>
                <a:lnTo>
                  <a:pt x="156082" y="268576"/>
                </a:lnTo>
                <a:lnTo>
                  <a:pt x="172343" y="331074"/>
                </a:lnTo>
                <a:lnTo>
                  <a:pt x="172343" y="381199"/>
                </a:lnTo>
                <a:lnTo>
                  <a:pt x="147961" y="418954"/>
                </a:lnTo>
                <a:lnTo>
                  <a:pt x="123560" y="431325"/>
                </a:lnTo>
                <a:lnTo>
                  <a:pt x="123560" y="443703"/>
                </a:lnTo>
                <a:lnTo>
                  <a:pt x="156082" y="462890"/>
                </a:lnTo>
                <a:lnTo>
                  <a:pt x="212987" y="469080"/>
                </a:lnTo>
                <a:lnTo>
                  <a:pt x="304043" y="469080"/>
                </a:lnTo>
                <a:lnTo>
                  <a:pt x="468266" y="484549"/>
                </a:lnTo>
                <a:lnTo>
                  <a:pt x="517050" y="506827"/>
                </a:lnTo>
                <a:lnTo>
                  <a:pt x="591826" y="493829"/>
                </a:lnTo>
                <a:lnTo>
                  <a:pt x="624348" y="462890"/>
                </a:lnTo>
                <a:lnTo>
                  <a:pt x="591826" y="450512"/>
                </a:lnTo>
                <a:lnTo>
                  <a:pt x="452004" y="443703"/>
                </a:lnTo>
                <a:lnTo>
                  <a:pt x="295922" y="443703"/>
                </a:lnTo>
                <a:lnTo>
                  <a:pt x="229249" y="440612"/>
                </a:lnTo>
                <a:lnTo>
                  <a:pt x="212987" y="422045"/>
                </a:lnTo>
                <a:lnTo>
                  <a:pt x="229249" y="387388"/>
                </a:lnTo>
                <a:lnTo>
                  <a:pt x="239016" y="327982"/>
                </a:lnTo>
                <a:lnTo>
                  <a:pt x="221127" y="262387"/>
                </a:lnTo>
                <a:lnTo>
                  <a:pt x="196726" y="175127"/>
                </a:lnTo>
                <a:lnTo>
                  <a:pt x="204866" y="99632"/>
                </a:lnTo>
                <a:lnTo>
                  <a:pt x="204866" y="74875"/>
                </a:lnTo>
                <a:lnTo>
                  <a:pt x="188605" y="24749"/>
                </a:lnTo>
                <a:lnTo>
                  <a:pt x="1154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512188" y="1749394"/>
            <a:ext cx="6594475" cy="635635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1800" spc="-5" dirty="0">
                <a:latin typeface="Arial"/>
                <a:cs typeface="Arial"/>
              </a:rPr>
              <a:t>Message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235"/>
              </a:spcBef>
            </a:pPr>
            <a:r>
              <a:rPr sz="1800" spc="-5" dirty="0">
                <a:latin typeface="Arial"/>
                <a:cs typeface="Arial"/>
              </a:rPr>
              <a:t>Mess</a:t>
            </a:r>
            <a:r>
              <a:rPr sz="1800" spc="-15" dirty="0">
                <a:latin typeface="Arial"/>
                <a:cs typeface="Arial"/>
              </a:rPr>
              <a:t>a</a:t>
            </a:r>
            <a:r>
              <a:rPr sz="1800" spc="-5" dirty="0">
                <a:latin typeface="Arial"/>
                <a:cs typeface="Arial"/>
              </a:rPr>
              <a:t>ge</a:t>
            </a:r>
            <a:endParaRPr sz="18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455155" y="4298441"/>
            <a:ext cx="10769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Arial"/>
                <a:cs typeface="Arial"/>
              </a:rPr>
              <a:t>R</a:t>
            </a:r>
            <a:r>
              <a:rPr sz="1800" spc="-15" dirty="0">
                <a:latin typeface="Arial"/>
                <a:cs typeface="Arial"/>
              </a:rPr>
              <a:t>é</a:t>
            </a:r>
            <a:r>
              <a:rPr sz="1800" spc="-5" dirty="0">
                <a:latin typeface="Arial"/>
                <a:cs typeface="Arial"/>
              </a:rPr>
              <a:t>ce</a:t>
            </a:r>
            <a:r>
              <a:rPr sz="1800" spc="-15" dirty="0">
                <a:latin typeface="Arial"/>
                <a:cs typeface="Arial"/>
              </a:rPr>
              <a:t>p</a:t>
            </a:r>
            <a:r>
              <a:rPr sz="1800" spc="-5" dirty="0">
                <a:latin typeface="Arial"/>
                <a:cs typeface="Arial"/>
              </a:rPr>
              <a:t>te</a:t>
            </a:r>
            <a:r>
              <a:rPr sz="1800" spc="-15" dirty="0">
                <a:latin typeface="Arial"/>
                <a:cs typeface="Arial"/>
              </a:rPr>
              <a:t>u</a:t>
            </a:r>
            <a:r>
              <a:rPr sz="1800" spc="-5" dirty="0">
                <a:latin typeface="Arial"/>
                <a:cs typeface="Arial"/>
              </a:rPr>
              <a:t>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379969" y="3638169"/>
            <a:ext cx="11868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Arial"/>
                <a:cs typeface="Arial"/>
              </a:rPr>
              <a:t>Déc</a:t>
            </a:r>
            <a:r>
              <a:rPr sz="2000" spc="0" dirty="0">
                <a:latin typeface="Arial"/>
                <a:cs typeface="Arial"/>
              </a:rPr>
              <a:t>o</a:t>
            </a:r>
            <a:r>
              <a:rPr sz="2000" dirty="0">
                <a:latin typeface="Arial"/>
                <a:cs typeface="Arial"/>
              </a:rPr>
              <a:t>dage</a:t>
            </a:r>
            <a:endParaRPr sz="2000">
              <a:latin typeface="Arial"/>
              <a:cs typeface="Arial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7161783" y="2819273"/>
            <a:ext cx="353060" cy="339090"/>
          </a:xfrm>
          <a:custGeom>
            <a:avLst/>
            <a:gdLst/>
            <a:ahLst/>
            <a:cxnLst/>
            <a:rect l="l" t="t" r="r" b="b"/>
            <a:pathLst>
              <a:path w="353059" h="339089">
                <a:moveTo>
                  <a:pt x="242589" y="270382"/>
                </a:moveTo>
                <a:lnTo>
                  <a:pt x="199136" y="270382"/>
                </a:lnTo>
                <a:lnTo>
                  <a:pt x="238887" y="335661"/>
                </a:lnTo>
                <a:lnTo>
                  <a:pt x="254889" y="339089"/>
                </a:lnTo>
                <a:lnTo>
                  <a:pt x="262763" y="322834"/>
                </a:lnTo>
                <a:lnTo>
                  <a:pt x="242589" y="270382"/>
                </a:lnTo>
                <a:close/>
              </a:path>
              <a:path w="353059" h="339089">
                <a:moveTo>
                  <a:pt x="281432" y="0"/>
                </a:moveTo>
                <a:lnTo>
                  <a:pt x="223012" y="6350"/>
                </a:lnTo>
                <a:lnTo>
                  <a:pt x="161925" y="31876"/>
                </a:lnTo>
                <a:lnTo>
                  <a:pt x="106172" y="63626"/>
                </a:lnTo>
                <a:lnTo>
                  <a:pt x="50546" y="113791"/>
                </a:lnTo>
                <a:lnTo>
                  <a:pt x="24002" y="162305"/>
                </a:lnTo>
                <a:lnTo>
                  <a:pt x="0" y="202818"/>
                </a:lnTo>
                <a:lnTo>
                  <a:pt x="110" y="240284"/>
                </a:lnTo>
                <a:lnTo>
                  <a:pt x="2667" y="278384"/>
                </a:lnTo>
                <a:lnTo>
                  <a:pt x="31876" y="303784"/>
                </a:lnTo>
                <a:lnTo>
                  <a:pt x="74422" y="307848"/>
                </a:lnTo>
                <a:lnTo>
                  <a:pt x="143383" y="297434"/>
                </a:lnTo>
                <a:lnTo>
                  <a:pt x="199136" y="270382"/>
                </a:lnTo>
                <a:lnTo>
                  <a:pt x="242589" y="270382"/>
                </a:lnTo>
                <a:lnTo>
                  <a:pt x="231013" y="240284"/>
                </a:lnTo>
                <a:lnTo>
                  <a:pt x="281432" y="194055"/>
                </a:lnTo>
                <a:lnTo>
                  <a:pt x="326517" y="151891"/>
                </a:lnTo>
                <a:lnTo>
                  <a:pt x="345059" y="107441"/>
                </a:lnTo>
                <a:lnTo>
                  <a:pt x="353060" y="67690"/>
                </a:lnTo>
                <a:lnTo>
                  <a:pt x="345059" y="35813"/>
                </a:lnTo>
                <a:lnTo>
                  <a:pt x="321183" y="10413"/>
                </a:lnTo>
                <a:lnTo>
                  <a:pt x="2814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861936" y="2767329"/>
            <a:ext cx="396875" cy="379730"/>
          </a:xfrm>
          <a:custGeom>
            <a:avLst/>
            <a:gdLst/>
            <a:ahLst/>
            <a:cxnLst/>
            <a:rect l="l" t="t" r="r" b="b"/>
            <a:pathLst>
              <a:path w="396875" h="379730">
                <a:moveTo>
                  <a:pt x="31877" y="0"/>
                </a:moveTo>
                <a:lnTo>
                  <a:pt x="13208" y="0"/>
                </a:lnTo>
                <a:lnTo>
                  <a:pt x="0" y="25400"/>
                </a:lnTo>
                <a:lnTo>
                  <a:pt x="13208" y="107442"/>
                </a:lnTo>
                <a:lnTo>
                  <a:pt x="37211" y="195199"/>
                </a:lnTo>
                <a:lnTo>
                  <a:pt x="87630" y="296291"/>
                </a:lnTo>
                <a:lnTo>
                  <a:pt x="107950" y="359283"/>
                </a:lnTo>
                <a:lnTo>
                  <a:pt x="158369" y="379475"/>
                </a:lnTo>
                <a:lnTo>
                  <a:pt x="195453" y="355219"/>
                </a:lnTo>
                <a:lnTo>
                  <a:pt x="190246" y="308483"/>
                </a:lnTo>
                <a:lnTo>
                  <a:pt x="179578" y="285369"/>
                </a:lnTo>
                <a:lnTo>
                  <a:pt x="163703" y="272669"/>
                </a:lnTo>
                <a:lnTo>
                  <a:pt x="115951" y="235712"/>
                </a:lnTo>
                <a:lnTo>
                  <a:pt x="84963" y="182499"/>
                </a:lnTo>
                <a:lnTo>
                  <a:pt x="63754" y="133985"/>
                </a:lnTo>
                <a:lnTo>
                  <a:pt x="53086" y="69342"/>
                </a:lnTo>
                <a:lnTo>
                  <a:pt x="53086" y="39878"/>
                </a:lnTo>
                <a:lnTo>
                  <a:pt x="187392" y="39878"/>
                </a:lnTo>
                <a:lnTo>
                  <a:pt x="123825" y="20828"/>
                </a:lnTo>
                <a:lnTo>
                  <a:pt x="31877" y="0"/>
                </a:lnTo>
                <a:close/>
              </a:path>
              <a:path w="396875" h="379730">
                <a:moveTo>
                  <a:pt x="365017" y="107442"/>
                </a:moveTo>
                <a:lnTo>
                  <a:pt x="324739" y="107442"/>
                </a:lnTo>
                <a:lnTo>
                  <a:pt x="380365" y="145034"/>
                </a:lnTo>
                <a:lnTo>
                  <a:pt x="396367" y="138684"/>
                </a:lnTo>
                <a:lnTo>
                  <a:pt x="396367" y="125984"/>
                </a:lnTo>
                <a:lnTo>
                  <a:pt x="365017" y="107442"/>
                </a:lnTo>
                <a:close/>
              </a:path>
              <a:path w="396875" h="379730">
                <a:moveTo>
                  <a:pt x="187392" y="39878"/>
                </a:moveTo>
                <a:lnTo>
                  <a:pt x="53086" y="39878"/>
                </a:lnTo>
                <a:lnTo>
                  <a:pt x="99949" y="50800"/>
                </a:lnTo>
                <a:lnTo>
                  <a:pt x="166370" y="69342"/>
                </a:lnTo>
                <a:lnTo>
                  <a:pt x="203454" y="90678"/>
                </a:lnTo>
                <a:lnTo>
                  <a:pt x="198120" y="120142"/>
                </a:lnTo>
                <a:lnTo>
                  <a:pt x="237998" y="133985"/>
                </a:lnTo>
                <a:lnTo>
                  <a:pt x="306070" y="120142"/>
                </a:lnTo>
                <a:lnTo>
                  <a:pt x="324739" y="107442"/>
                </a:lnTo>
                <a:lnTo>
                  <a:pt x="365017" y="107442"/>
                </a:lnTo>
                <a:lnTo>
                  <a:pt x="322072" y="82042"/>
                </a:lnTo>
                <a:lnTo>
                  <a:pt x="305334" y="58928"/>
                </a:lnTo>
                <a:lnTo>
                  <a:pt x="275082" y="58928"/>
                </a:lnTo>
                <a:lnTo>
                  <a:pt x="243332" y="56642"/>
                </a:lnTo>
                <a:lnTo>
                  <a:pt x="187392" y="39878"/>
                </a:lnTo>
                <a:close/>
              </a:path>
              <a:path w="396875" h="379730">
                <a:moveTo>
                  <a:pt x="300736" y="52578"/>
                </a:moveTo>
                <a:lnTo>
                  <a:pt x="275082" y="58928"/>
                </a:lnTo>
                <a:lnTo>
                  <a:pt x="305334" y="58928"/>
                </a:lnTo>
                <a:lnTo>
                  <a:pt x="300736" y="525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141464" y="3012820"/>
            <a:ext cx="554990" cy="321310"/>
          </a:xfrm>
          <a:custGeom>
            <a:avLst/>
            <a:gdLst/>
            <a:ahLst/>
            <a:cxnLst/>
            <a:rect l="l" t="t" r="r" b="b"/>
            <a:pathLst>
              <a:path w="554990" h="321310">
                <a:moveTo>
                  <a:pt x="46862" y="170941"/>
                </a:moveTo>
                <a:lnTo>
                  <a:pt x="12445" y="170941"/>
                </a:lnTo>
                <a:lnTo>
                  <a:pt x="0" y="196341"/>
                </a:lnTo>
                <a:lnTo>
                  <a:pt x="12445" y="244855"/>
                </a:lnTo>
                <a:lnTo>
                  <a:pt x="92075" y="282448"/>
                </a:lnTo>
                <a:lnTo>
                  <a:pt x="237108" y="316483"/>
                </a:lnTo>
                <a:lnTo>
                  <a:pt x="266318" y="321055"/>
                </a:lnTo>
                <a:lnTo>
                  <a:pt x="356615" y="321055"/>
                </a:lnTo>
                <a:lnTo>
                  <a:pt x="526564" y="278383"/>
                </a:lnTo>
                <a:lnTo>
                  <a:pt x="276986" y="278383"/>
                </a:lnTo>
                <a:lnTo>
                  <a:pt x="205231" y="263905"/>
                </a:lnTo>
                <a:lnTo>
                  <a:pt x="139826" y="233933"/>
                </a:lnTo>
                <a:lnTo>
                  <a:pt x="84074" y="194055"/>
                </a:lnTo>
                <a:lnTo>
                  <a:pt x="46862" y="170941"/>
                </a:lnTo>
                <a:close/>
              </a:path>
              <a:path w="554990" h="321310">
                <a:moveTo>
                  <a:pt x="300862" y="0"/>
                </a:moveTo>
                <a:lnTo>
                  <a:pt x="282193" y="0"/>
                </a:lnTo>
                <a:lnTo>
                  <a:pt x="282193" y="16763"/>
                </a:lnTo>
                <a:lnTo>
                  <a:pt x="348614" y="54863"/>
                </a:lnTo>
                <a:lnTo>
                  <a:pt x="348614" y="75691"/>
                </a:lnTo>
                <a:lnTo>
                  <a:pt x="364489" y="130555"/>
                </a:lnTo>
                <a:lnTo>
                  <a:pt x="395477" y="136905"/>
                </a:lnTo>
                <a:lnTo>
                  <a:pt x="427354" y="139191"/>
                </a:lnTo>
                <a:lnTo>
                  <a:pt x="464438" y="175005"/>
                </a:lnTo>
                <a:lnTo>
                  <a:pt x="488441" y="238505"/>
                </a:lnTo>
                <a:lnTo>
                  <a:pt x="472439" y="259333"/>
                </a:lnTo>
                <a:lnTo>
                  <a:pt x="400811" y="275970"/>
                </a:lnTo>
                <a:lnTo>
                  <a:pt x="332739" y="278383"/>
                </a:lnTo>
                <a:lnTo>
                  <a:pt x="526564" y="278383"/>
                </a:lnTo>
                <a:lnTo>
                  <a:pt x="552068" y="272033"/>
                </a:lnTo>
                <a:lnTo>
                  <a:pt x="554735" y="257555"/>
                </a:lnTo>
                <a:lnTo>
                  <a:pt x="506983" y="170941"/>
                </a:lnTo>
                <a:lnTo>
                  <a:pt x="451230" y="105663"/>
                </a:lnTo>
                <a:lnTo>
                  <a:pt x="419353" y="73913"/>
                </a:lnTo>
                <a:lnTo>
                  <a:pt x="419353" y="50800"/>
                </a:lnTo>
                <a:lnTo>
                  <a:pt x="371601" y="50800"/>
                </a:lnTo>
                <a:lnTo>
                  <a:pt x="30086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740779" y="3087242"/>
            <a:ext cx="438150" cy="518159"/>
          </a:xfrm>
          <a:custGeom>
            <a:avLst/>
            <a:gdLst/>
            <a:ahLst/>
            <a:cxnLst/>
            <a:rect l="l" t="t" r="r" b="b"/>
            <a:pathLst>
              <a:path w="438150" h="518160">
                <a:moveTo>
                  <a:pt x="329056" y="0"/>
                </a:moveTo>
                <a:lnTo>
                  <a:pt x="246761" y="1270"/>
                </a:lnTo>
                <a:lnTo>
                  <a:pt x="177800" y="12192"/>
                </a:lnTo>
                <a:lnTo>
                  <a:pt x="119379" y="33020"/>
                </a:lnTo>
                <a:lnTo>
                  <a:pt x="79628" y="62484"/>
                </a:lnTo>
                <a:lnTo>
                  <a:pt x="39750" y="102870"/>
                </a:lnTo>
                <a:lnTo>
                  <a:pt x="10541" y="172212"/>
                </a:lnTo>
                <a:lnTo>
                  <a:pt x="0" y="252476"/>
                </a:lnTo>
                <a:lnTo>
                  <a:pt x="15875" y="343154"/>
                </a:lnTo>
                <a:lnTo>
                  <a:pt x="55625" y="417068"/>
                </a:lnTo>
                <a:lnTo>
                  <a:pt x="98171" y="463169"/>
                </a:lnTo>
                <a:lnTo>
                  <a:pt x="161798" y="501396"/>
                </a:lnTo>
                <a:lnTo>
                  <a:pt x="233552" y="518033"/>
                </a:lnTo>
                <a:lnTo>
                  <a:pt x="281304" y="511683"/>
                </a:lnTo>
                <a:lnTo>
                  <a:pt x="321055" y="486918"/>
                </a:lnTo>
                <a:lnTo>
                  <a:pt x="337057" y="448818"/>
                </a:lnTo>
                <a:lnTo>
                  <a:pt x="334391" y="385318"/>
                </a:lnTo>
                <a:lnTo>
                  <a:pt x="310515" y="330454"/>
                </a:lnTo>
                <a:lnTo>
                  <a:pt x="278638" y="292862"/>
                </a:lnTo>
                <a:lnTo>
                  <a:pt x="262763" y="254762"/>
                </a:lnTo>
                <a:lnTo>
                  <a:pt x="273303" y="203962"/>
                </a:lnTo>
                <a:lnTo>
                  <a:pt x="294513" y="176784"/>
                </a:lnTo>
                <a:lnTo>
                  <a:pt x="337057" y="151384"/>
                </a:lnTo>
                <a:lnTo>
                  <a:pt x="382143" y="134620"/>
                </a:lnTo>
                <a:lnTo>
                  <a:pt x="408686" y="119634"/>
                </a:lnTo>
                <a:lnTo>
                  <a:pt x="432562" y="90170"/>
                </a:lnTo>
                <a:lnTo>
                  <a:pt x="437896" y="58420"/>
                </a:lnTo>
                <a:lnTo>
                  <a:pt x="429895" y="33020"/>
                </a:lnTo>
                <a:lnTo>
                  <a:pt x="376809" y="7620"/>
                </a:lnTo>
                <a:lnTo>
                  <a:pt x="3290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73519" y="3500246"/>
            <a:ext cx="487045" cy="594995"/>
          </a:xfrm>
          <a:custGeom>
            <a:avLst/>
            <a:gdLst/>
            <a:ahLst/>
            <a:cxnLst/>
            <a:rect l="l" t="t" r="r" b="b"/>
            <a:pathLst>
              <a:path w="487045" h="594995">
                <a:moveTo>
                  <a:pt x="23875" y="368426"/>
                </a:moveTo>
                <a:lnTo>
                  <a:pt x="0" y="381126"/>
                </a:lnTo>
                <a:lnTo>
                  <a:pt x="0" y="405383"/>
                </a:lnTo>
                <a:lnTo>
                  <a:pt x="15875" y="416305"/>
                </a:lnTo>
                <a:lnTo>
                  <a:pt x="111505" y="441832"/>
                </a:lnTo>
                <a:lnTo>
                  <a:pt x="191134" y="479297"/>
                </a:lnTo>
                <a:lnTo>
                  <a:pt x="257428" y="538860"/>
                </a:lnTo>
                <a:lnTo>
                  <a:pt x="278637" y="569976"/>
                </a:lnTo>
                <a:lnTo>
                  <a:pt x="286638" y="593725"/>
                </a:lnTo>
                <a:lnTo>
                  <a:pt x="318515" y="594867"/>
                </a:lnTo>
                <a:lnTo>
                  <a:pt x="368934" y="582676"/>
                </a:lnTo>
                <a:lnTo>
                  <a:pt x="366268" y="550926"/>
                </a:lnTo>
                <a:lnTo>
                  <a:pt x="313181" y="504697"/>
                </a:lnTo>
                <a:lnTo>
                  <a:pt x="246887" y="462533"/>
                </a:lnTo>
                <a:lnTo>
                  <a:pt x="191134" y="437133"/>
                </a:lnTo>
                <a:lnTo>
                  <a:pt x="130048" y="418083"/>
                </a:lnTo>
                <a:lnTo>
                  <a:pt x="87629" y="405383"/>
                </a:lnTo>
                <a:lnTo>
                  <a:pt x="90297" y="399033"/>
                </a:lnTo>
                <a:lnTo>
                  <a:pt x="177800" y="391540"/>
                </a:lnTo>
                <a:lnTo>
                  <a:pt x="265429" y="378840"/>
                </a:lnTo>
                <a:lnTo>
                  <a:pt x="291973" y="372490"/>
                </a:lnTo>
                <a:lnTo>
                  <a:pt x="66294" y="372490"/>
                </a:lnTo>
                <a:lnTo>
                  <a:pt x="23875" y="368426"/>
                </a:lnTo>
                <a:close/>
              </a:path>
              <a:path w="487045" h="594995">
                <a:moveTo>
                  <a:pt x="249427" y="0"/>
                </a:moveTo>
                <a:lnTo>
                  <a:pt x="209676" y="6350"/>
                </a:lnTo>
                <a:lnTo>
                  <a:pt x="199008" y="38100"/>
                </a:lnTo>
                <a:lnTo>
                  <a:pt x="225551" y="84327"/>
                </a:lnTo>
                <a:lnTo>
                  <a:pt x="310514" y="141477"/>
                </a:lnTo>
                <a:lnTo>
                  <a:pt x="384809" y="197484"/>
                </a:lnTo>
                <a:lnTo>
                  <a:pt x="416686" y="226948"/>
                </a:lnTo>
                <a:lnTo>
                  <a:pt x="416686" y="241934"/>
                </a:lnTo>
                <a:lnTo>
                  <a:pt x="392810" y="277748"/>
                </a:lnTo>
                <a:lnTo>
                  <a:pt x="337057" y="317626"/>
                </a:lnTo>
                <a:lnTo>
                  <a:pt x="265429" y="343026"/>
                </a:lnTo>
                <a:lnTo>
                  <a:pt x="185800" y="355726"/>
                </a:lnTo>
                <a:lnTo>
                  <a:pt x="66294" y="372490"/>
                </a:lnTo>
                <a:lnTo>
                  <a:pt x="291973" y="372490"/>
                </a:lnTo>
                <a:lnTo>
                  <a:pt x="345058" y="359790"/>
                </a:lnTo>
                <a:lnTo>
                  <a:pt x="392810" y="343026"/>
                </a:lnTo>
                <a:lnTo>
                  <a:pt x="445897" y="303148"/>
                </a:lnTo>
                <a:lnTo>
                  <a:pt x="472439" y="258698"/>
                </a:lnTo>
                <a:lnTo>
                  <a:pt x="486536" y="216534"/>
                </a:lnTo>
                <a:lnTo>
                  <a:pt x="477774" y="183641"/>
                </a:lnTo>
                <a:lnTo>
                  <a:pt x="448563" y="158241"/>
                </a:lnTo>
                <a:lnTo>
                  <a:pt x="424687" y="128777"/>
                </a:lnTo>
                <a:lnTo>
                  <a:pt x="374269" y="77977"/>
                </a:lnTo>
                <a:lnTo>
                  <a:pt x="305180" y="6350"/>
                </a:lnTo>
                <a:lnTo>
                  <a:pt x="24942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978650" y="3454653"/>
            <a:ext cx="407034" cy="626745"/>
          </a:xfrm>
          <a:custGeom>
            <a:avLst/>
            <a:gdLst/>
            <a:ahLst/>
            <a:cxnLst/>
            <a:rect l="l" t="t" r="r" b="b"/>
            <a:pathLst>
              <a:path w="407034" h="626745">
                <a:moveTo>
                  <a:pt x="50546" y="0"/>
                </a:moveTo>
                <a:lnTo>
                  <a:pt x="2667" y="1143"/>
                </a:lnTo>
                <a:lnTo>
                  <a:pt x="0" y="30607"/>
                </a:lnTo>
                <a:lnTo>
                  <a:pt x="16001" y="62357"/>
                </a:lnTo>
                <a:lnTo>
                  <a:pt x="55752" y="100457"/>
                </a:lnTo>
                <a:lnTo>
                  <a:pt x="95630" y="140335"/>
                </a:lnTo>
                <a:lnTo>
                  <a:pt x="137159" y="228092"/>
                </a:lnTo>
                <a:lnTo>
                  <a:pt x="150495" y="289306"/>
                </a:lnTo>
                <a:lnTo>
                  <a:pt x="145160" y="346456"/>
                </a:lnTo>
                <a:lnTo>
                  <a:pt x="121284" y="421513"/>
                </a:lnTo>
                <a:lnTo>
                  <a:pt x="95630" y="487426"/>
                </a:lnTo>
                <a:lnTo>
                  <a:pt x="71754" y="554355"/>
                </a:lnTo>
                <a:lnTo>
                  <a:pt x="55752" y="586105"/>
                </a:lnTo>
                <a:lnTo>
                  <a:pt x="47878" y="617855"/>
                </a:lnTo>
                <a:lnTo>
                  <a:pt x="66421" y="626491"/>
                </a:lnTo>
                <a:lnTo>
                  <a:pt x="113283" y="613791"/>
                </a:lnTo>
                <a:lnTo>
                  <a:pt x="200914" y="601091"/>
                </a:lnTo>
                <a:lnTo>
                  <a:pt x="394496" y="601091"/>
                </a:lnTo>
                <a:lnTo>
                  <a:pt x="401722" y="592455"/>
                </a:lnTo>
                <a:lnTo>
                  <a:pt x="102743" y="592455"/>
                </a:lnTo>
                <a:lnTo>
                  <a:pt x="95630" y="582041"/>
                </a:lnTo>
                <a:lnTo>
                  <a:pt x="110617" y="554355"/>
                </a:lnTo>
                <a:lnTo>
                  <a:pt x="153161" y="474726"/>
                </a:lnTo>
                <a:lnTo>
                  <a:pt x="182245" y="392684"/>
                </a:lnTo>
                <a:lnTo>
                  <a:pt x="198247" y="321056"/>
                </a:lnTo>
                <a:lnTo>
                  <a:pt x="198247" y="282956"/>
                </a:lnTo>
                <a:lnTo>
                  <a:pt x="190246" y="226314"/>
                </a:lnTo>
                <a:lnTo>
                  <a:pt x="169036" y="172085"/>
                </a:lnTo>
                <a:lnTo>
                  <a:pt x="150495" y="133985"/>
                </a:lnTo>
                <a:lnTo>
                  <a:pt x="121284" y="83693"/>
                </a:lnTo>
                <a:lnTo>
                  <a:pt x="90297" y="24257"/>
                </a:lnTo>
                <a:lnTo>
                  <a:pt x="50546" y="0"/>
                </a:lnTo>
                <a:close/>
              </a:path>
              <a:path w="407034" h="626745">
                <a:moveTo>
                  <a:pt x="394496" y="601091"/>
                </a:moveTo>
                <a:lnTo>
                  <a:pt x="200914" y="601091"/>
                </a:lnTo>
                <a:lnTo>
                  <a:pt x="280543" y="607441"/>
                </a:lnTo>
                <a:lnTo>
                  <a:pt x="359282" y="626491"/>
                </a:lnTo>
                <a:lnTo>
                  <a:pt x="375157" y="624205"/>
                </a:lnTo>
                <a:lnTo>
                  <a:pt x="394496" y="601091"/>
                </a:lnTo>
                <a:close/>
              </a:path>
              <a:path w="407034" h="626745">
                <a:moveTo>
                  <a:pt x="340614" y="560705"/>
                </a:moveTo>
                <a:lnTo>
                  <a:pt x="256667" y="560705"/>
                </a:lnTo>
                <a:lnTo>
                  <a:pt x="177038" y="573405"/>
                </a:lnTo>
                <a:lnTo>
                  <a:pt x="102743" y="592455"/>
                </a:lnTo>
                <a:lnTo>
                  <a:pt x="401722" y="592455"/>
                </a:lnTo>
                <a:lnTo>
                  <a:pt x="407034" y="586105"/>
                </a:lnTo>
                <a:lnTo>
                  <a:pt x="407034" y="569341"/>
                </a:lnTo>
                <a:lnTo>
                  <a:pt x="340614" y="5607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3944873" y="2229739"/>
            <a:ext cx="988060" cy="9937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b="1" dirty="0">
                <a:latin typeface="Arial"/>
                <a:cs typeface="Arial"/>
              </a:rPr>
              <a:t>Bruit</a:t>
            </a:r>
            <a:endParaRPr sz="3200">
              <a:latin typeface="Arial"/>
              <a:cs typeface="Arial"/>
            </a:endParaRPr>
          </a:p>
          <a:p>
            <a:pPr marL="176530">
              <a:lnSpc>
                <a:spcPct val="100000"/>
              </a:lnSpc>
              <a:spcBef>
                <a:spcPts val="1615"/>
              </a:spcBef>
            </a:pPr>
            <a:r>
              <a:rPr sz="1800" dirty="0">
                <a:latin typeface="Arial"/>
                <a:cs typeface="Arial"/>
              </a:rPr>
              <a:t>S</a:t>
            </a:r>
            <a:r>
              <a:rPr sz="1800" spc="-10" dirty="0">
                <a:latin typeface="Arial"/>
                <a:cs typeface="Arial"/>
              </a:rPr>
              <a:t>uppo</a:t>
            </a:r>
            <a:r>
              <a:rPr sz="1800" dirty="0">
                <a:latin typeface="Arial"/>
                <a:cs typeface="Arial"/>
              </a:rPr>
              <a:t>rt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9" y="722753"/>
            <a:ext cx="7908925" cy="2254250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Les canaux</a:t>
            </a:r>
            <a:r>
              <a:rPr sz="2400" b="1" spc="5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sensoriels</a:t>
            </a:r>
            <a:endParaRPr sz="2400">
              <a:latin typeface="Arial Black"/>
              <a:cs typeface="Arial Black"/>
            </a:endParaRPr>
          </a:p>
          <a:p>
            <a:pPr marL="355600" marR="5080" indent="-343535" algn="just">
              <a:lnSpc>
                <a:spcPct val="150100"/>
              </a:lnSpc>
              <a:spcBef>
                <a:spcPts val="130"/>
              </a:spcBef>
            </a:pP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Les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canaux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sensoriels sont les premiers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filtres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qui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nous  mettent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en rapport avec le monde </a:t>
            </a:r>
            <a:r>
              <a:rPr sz="2400" b="0" spc="-15" dirty="0">
                <a:solidFill>
                  <a:srgbClr val="000000"/>
                </a:solidFill>
                <a:latin typeface="Arial"/>
                <a:cs typeface="Arial"/>
              </a:rPr>
              <a:t>extérieur, </a:t>
            </a:r>
            <a:r>
              <a:rPr sz="2400" b="0" spc="-10" dirty="0">
                <a:solidFill>
                  <a:srgbClr val="000000"/>
                </a:solidFill>
                <a:latin typeface="Arial"/>
                <a:cs typeface="Arial"/>
              </a:rPr>
              <a:t>et nous 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possédons </a:t>
            </a:r>
            <a:r>
              <a:rPr sz="2400" b="0" dirty="0">
                <a:solidFill>
                  <a:srgbClr val="000000"/>
                </a:solidFill>
                <a:latin typeface="Arial"/>
                <a:cs typeface="Arial"/>
              </a:rPr>
              <a:t>tous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un canal sensoriel</a:t>
            </a:r>
            <a:r>
              <a:rPr sz="2400" b="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400" b="0" spc="-5" dirty="0">
                <a:solidFill>
                  <a:srgbClr val="000000"/>
                </a:solidFill>
                <a:latin typeface="Arial"/>
                <a:cs typeface="Arial"/>
              </a:rPr>
              <a:t>privilégié.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4339" y="3175000"/>
            <a:ext cx="2681605" cy="2907030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R="360045" algn="ctr">
              <a:lnSpc>
                <a:spcPct val="100000"/>
              </a:lnSpc>
              <a:spcBef>
                <a:spcPts val="1650"/>
              </a:spcBef>
            </a:pPr>
            <a:r>
              <a:rPr sz="2400" spc="-5" dirty="0">
                <a:latin typeface="Arial"/>
                <a:cs typeface="Arial"/>
              </a:rPr>
              <a:t>ces canaux</a:t>
            </a:r>
            <a:r>
              <a:rPr sz="2400" spc="-4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sont: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1550"/>
              </a:spcBef>
              <a:buChar char="–"/>
              <a:tabLst>
                <a:tab pos="756920" algn="l"/>
              </a:tabLst>
            </a:pPr>
            <a:r>
              <a:rPr sz="2400" spc="-15" dirty="0">
                <a:latin typeface="Arial"/>
                <a:cs typeface="Arial"/>
              </a:rPr>
              <a:t>Visuel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Auditif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756920" algn="l"/>
              </a:tabLst>
            </a:pPr>
            <a:r>
              <a:rPr sz="2400" spc="-5" dirty="0">
                <a:latin typeface="Arial"/>
                <a:cs typeface="Arial"/>
              </a:rPr>
              <a:t>Kinesthésique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Olfactif</a:t>
            </a:r>
            <a:endParaRPr sz="2400">
              <a:latin typeface="Arial"/>
              <a:cs typeface="Arial"/>
            </a:endParaRPr>
          </a:p>
          <a:p>
            <a:pPr marL="756285" indent="-286385">
              <a:lnSpc>
                <a:spcPct val="100000"/>
              </a:lnSpc>
              <a:spcBef>
                <a:spcPts val="570"/>
              </a:spcBef>
              <a:buChar char="–"/>
              <a:tabLst>
                <a:tab pos="756920" algn="l"/>
              </a:tabLst>
            </a:pPr>
            <a:r>
              <a:rPr sz="2400" dirty="0">
                <a:latin typeface="Arial"/>
                <a:cs typeface="Arial"/>
              </a:rPr>
              <a:t>Gustatif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79014" y="331088"/>
            <a:ext cx="43319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336600"/>
                </a:solidFill>
                <a:latin typeface="Arial Black"/>
                <a:cs typeface="Arial Black"/>
              </a:rPr>
              <a:t>Le </a:t>
            </a:r>
            <a:r>
              <a:rPr sz="2800" b="1" dirty="0">
                <a:solidFill>
                  <a:srgbClr val="336600"/>
                </a:solidFill>
                <a:latin typeface="Arial Black"/>
                <a:cs typeface="Arial Black"/>
              </a:rPr>
              <a:t>filtre </a:t>
            </a:r>
            <a:r>
              <a:rPr sz="2800" b="1" spc="-5" dirty="0">
                <a:solidFill>
                  <a:srgbClr val="336600"/>
                </a:solidFill>
                <a:latin typeface="Arial Black"/>
                <a:cs typeface="Arial Black"/>
              </a:rPr>
              <a:t>de nos 5</a:t>
            </a:r>
            <a:r>
              <a:rPr sz="2800" b="1" spc="-50" dirty="0">
                <a:solidFill>
                  <a:srgbClr val="336600"/>
                </a:solidFill>
                <a:latin typeface="Arial Black"/>
                <a:cs typeface="Arial Black"/>
              </a:rPr>
              <a:t> </a:t>
            </a:r>
            <a:r>
              <a:rPr sz="2800" b="1" spc="-10" dirty="0">
                <a:solidFill>
                  <a:srgbClr val="336600"/>
                </a:solidFill>
                <a:latin typeface="Arial Black"/>
                <a:cs typeface="Arial Black"/>
              </a:rPr>
              <a:t>sens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4370" y="1371091"/>
            <a:ext cx="8354059" cy="46164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E36C09"/>
                </a:solidFill>
                <a:latin typeface="Arial"/>
                <a:cs typeface="Arial"/>
              </a:rPr>
              <a:t>Un </a:t>
            </a:r>
            <a:r>
              <a:rPr sz="2800" b="1" spc="-10" dirty="0">
                <a:solidFill>
                  <a:srgbClr val="E36C09"/>
                </a:solidFill>
                <a:latin typeface="Arial"/>
                <a:cs typeface="Arial"/>
              </a:rPr>
              <a:t>Visuel </a:t>
            </a:r>
            <a:r>
              <a:rPr sz="2800" b="1" spc="-5" dirty="0">
                <a:solidFill>
                  <a:srgbClr val="E36C09"/>
                </a:solidFill>
                <a:latin typeface="Arial"/>
                <a:cs typeface="Arial"/>
              </a:rPr>
              <a:t>utilisera les expressions comme</a:t>
            </a:r>
            <a:r>
              <a:rPr sz="2800" b="1" spc="10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56285" marR="262890" lvl="1" indent="-286385" algn="just">
              <a:lnSpc>
                <a:spcPct val="150100"/>
              </a:lnSpc>
              <a:spcBef>
                <a:spcPts val="1100"/>
              </a:spcBef>
              <a:buFont typeface="Arial"/>
              <a:buChar char="–"/>
              <a:tabLst>
                <a:tab pos="756920" algn="l"/>
              </a:tabLst>
            </a:pPr>
            <a:r>
              <a:rPr sz="2200" b="1" spc="-5" dirty="0">
                <a:latin typeface="Arial"/>
                <a:cs typeface="Arial"/>
              </a:rPr>
              <a:t>« </a:t>
            </a:r>
            <a:r>
              <a:rPr sz="2200" b="1" i="1" spc="-10" dirty="0">
                <a:latin typeface="Arial"/>
                <a:cs typeface="Arial"/>
              </a:rPr>
              <a:t>C'est </a:t>
            </a:r>
            <a:r>
              <a:rPr sz="2200" b="1" i="1" spc="-25" dirty="0">
                <a:latin typeface="Arial"/>
                <a:cs typeface="Arial"/>
              </a:rPr>
              <a:t>clair, </a:t>
            </a:r>
            <a:r>
              <a:rPr sz="2200" b="1" i="1" spc="-10" dirty="0">
                <a:latin typeface="Arial"/>
                <a:cs typeface="Arial"/>
              </a:rPr>
              <a:t>effet </a:t>
            </a:r>
            <a:r>
              <a:rPr sz="2200" b="1" i="1" spc="-5" dirty="0">
                <a:latin typeface="Arial"/>
                <a:cs typeface="Arial"/>
              </a:rPr>
              <a:t>panoramique, sombre journée, </a:t>
            </a:r>
            <a:r>
              <a:rPr sz="2200" b="1" i="1" spc="-10" dirty="0">
                <a:latin typeface="Arial"/>
                <a:cs typeface="Arial"/>
              </a:rPr>
              <a:t>j'ai </a:t>
            </a:r>
            <a:r>
              <a:rPr sz="2200" b="1" i="1" spc="-5" dirty="0">
                <a:latin typeface="Arial"/>
                <a:cs typeface="Arial"/>
              </a:rPr>
              <a:t>un  blanc, </a:t>
            </a:r>
            <a:r>
              <a:rPr sz="2200" b="1" i="1" spc="-10" dirty="0">
                <a:latin typeface="Arial"/>
                <a:cs typeface="Arial"/>
              </a:rPr>
              <a:t>c'est </a:t>
            </a:r>
            <a:r>
              <a:rPr sz="2200" b="1" i="1" spc="-5" dirty="0">
                <a:latin typeface="Arial"/>
                <a:cs typeface="Arial"/>
              </a:rPr>
              <a:t>obscur pour moi, c'est lumineux, je vois ce  que vous voulez dire, un aspect agréable, etc.</a:t>
            </a:r>
            <a:r>
              <a:rPr sz="2200" b="1" i="1" spc="185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»</a:t>
            </a:r>
            <a:endParaRPr sz="22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buFont typeface="Arial"/>
              <a:buChar char="–"/>
            </a:pPr>
            <a:endParaRPr sz="30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solidFill>
                  <a:srgbClr val="E36C09"/>
                </a:solidFill>
                <a:latin typeface="Arial"/>
                <a:cs typeface="Arial"/>
              </a:rPr>
              <a:t>Un Auditif emploiera les expressions suivantes</a:t>
            </a:r>
            <a:endParaRPr sz="2800">
              <a:latin typeface="Arial"/>
              <a:cs typeface="Arial"/>
            </a:endParaRPr>
          </a:p>
          <a:p>
            <a:pPr marL="756285" marR="5080" lvl="1" indent="-286385" algn="just">
              <a:lnSpc>
                <a:spcPct val="150000"/>
              </a:lnSpc>
              <a:spcBef>
                <a:spcPts val="1100"/>
              </a:spcBef>
              <a:buFont typeface="Arial"/>
              <a:buChar char="–"/>
              <a:tabLst>
                <a:tab pos="756920" algn="l"/>
              </a:tabLst>
            </a:pPr>
            <a:r>
              <a:rPr sz="2200" b="1" spc="-5" dirty="0">
                <a:latin typeface="Arial"/>
                <a:cs typeface="Arial"/>
              </a:rPr>
              <a:t>«</a:t>
            </a:r>
            <a:r>
              <a:rPr sz="2200" b="1" i="1" spc="-5" dirty="0">
                <a:latin typeface="Arial"/>
                <a:cs typeface="Arial"/>
              </a:rPr>
              <a:t>Je ne suis pas sourd à votre appel, cela sonne creux, tu  semblés silencieux, mais faites le taire, tu raisonnes mal,  etc.</a:t>
            </a:r>
            <a:r>
              <a:rPr sz="2200" b="1" spc="-5" dirty="0">
                <a:latin typeface="Arial"/>
                <a:cs typeface="Arial"/>
              </a:rPr>
              <a:t>».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1418920"/>
            <a:ext cx="787908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E36C09"/>
                </a:solidFill>
                <a:latin typeface="Arial"/>
                <a:cs typeface="Arial"/>
              </a:rPr>
              <a:t>On </a:t>
            </a:r>
            <a:r>
              <a:rPr sz="2400" spc="-5" dirty="0">
                <a:solidFill>
                  <a:srgbClr val="E36C09"/>
                </a:solidFill>
                <a:latin typeface="Arial"/>
                <a:cs typeface="Arial"/>
              </a:rPr>
              <a:t>associe souvent Kinesthésique, Olfactif </a:t>
            </a:r>
            <a:r>
              <a:rPr sz="2400" dirty="0">
                <a:solidFill>
                  <a:srgbClr val="E36C09"/>
                </a:solidFill>
                <a:latin typeface="Arial"/>
                <a:cs typeface="Arial"/>
              </a:rPr>
              <a:t>et Gustatif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1885675"/>
            <a:ext cx="8074025" cy="380047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540"/>
              </a:spcBef>
              <a:buFont typeface="Arial"/>
              <a:buChar char="•"/>
              <a:tabLst>
                <a:tab pos="274320" algn="l"/>
                <a:tab pos="274955" algn="l"/>
              </a:tabLst>
            </a:pPr>
            <a:r>
              <a:rPr sz="2400" b="1" spc="-5" dirty="0">
                <a:latin typeface="Arial"/>
                <a:cs typeface="Arial"/>
              </a:rPr>
              <a:t>Ces personnes utilisent des verbes de</a:t>
            </a:r>
            <a:r>
              <a:rPr sz="2400" b="1" spc="5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mouvements,</a:t>
            </a:r>
            <a:endParaRPr sz="2400">
              <a:latin typeface="Arial"/>
              <a:cs typeface="Arial"/>
            </a:endParaRPr>
          </a:p>
          <a:p>
            <a:pPr marL="274320">
              <a:lnSpc>
                <a:spcPct val="100000"/>
              </a:lnSpc>
              <a:spcBef>
                <a:spcPts val="1440"/>
              </a:spcBef>
            </a:pPr>
            <a:r>
              <a:rPr sz="2400" b="1" spc="-5" dirty="0">
                <a:latin typeface="Arial"/>
                <a:cs typeface="Arial"/>
              </a:rPr>
              <a:t>comme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826769" lvl="1" indent="-356870">
              <a:lnSpc>
                <a:spcPct val="100000"/>
              </a:lnSpc>
              <a:spcBef>
                <a:spcPts val="1775"/>
              </a:spcBef>
              <a:buFont typeface="Arial"/>
              <a:buChar char="–"/>
              <a:tabLst>
                <a:tab pos="826135" algn="l"/>
                <a:tab pos="827405" algn="l"/>
              </a:tabLst>
            </a:pPr>
            <a:r>
              <a:rPr sz="2000" b="1" spc="-15" dirty="0">
                <a:latin typeface="Arial"/>
                <a:cs typeface="Arial"/>
              </a:rPr>
              <a:t>bouger, sauter,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etc.</a:t>
            </a:r>
            <a:endParaRPr sz="2000">
              <a:latin typeface="Arial"/>
              <a:cs typeface="Arial"/>
            </a:endParaRPr>
          </a:p>
          <a:p>
            <a:pPr marL="355600" marR="586740" indent="-342900">
              <a:lnSpc>
                <a:spcPct val="150000"/>
              </a:lnSpc>
              <a:spcBef>
                <a:spcPts val="4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400" b="1" spc="-5" dirty="0">
                <a:latin typeface="Arial"/>
                <a:cs typeface="Arial"/>
              </a:rPr>
              <a:t>Ils </a:t>
            </a:r>
            <a:r>
              <a:rPr sz="2400" b="1" dirty="0">
                <a:latin typeface="Arial"/>
                <a:cs typeface="Arial"/>
              </a:rPr>
              <a:t>font </a:t>
            </a:r>
            <a:r>
              <a:rPr sz="2400" b="1" spc="-5" dirty="0">
                <a:latin typeface="Arial"/>
                <a:cs typeface="Arial"/>
              </a:rPr>
              <a:t>allusions aux expressions suivantes </a:t>
            </a:r>
            <a:r>
              <a:rPr sz="2400" b="1" dirty="0">
                <a:latin typeface="Arial"/>
                <a:cs typeface="Arial"/>
              </a:rPr>
              <a:t>pour  </a:t>
            </a:r>
            <a:r>
              <a:rPr sz="2400" b="1" spc="-5" dirty="0">
                <a:latin typeface="Arial"/>
                <a:cs typeface="Arial"/>
              </a:rPr>
              <a:t>décrire leurs émotions</a:t>
            </a:r>
            <a:r>
              <a:rPr sz="2400" b="1" spc="-2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756285" marR="5080" lvl="1" indent="-286385">
              <a:lnSpc>
                <a:spcPct val="150000"/>
              </a:lnSpc>
              <a:spcBef>
                <a:spcPts val="580"/>
              </a:spcBef>
              <a:buFont typeface="Arial"/>
              <a:buChar char="–"/>
              <a:tabLst>
                <a:tab pos="756285" algn="l"/>
                <a:tab pos="756920" algn="l"/>
              </a:tabLst>
            </a:pPr>
            <a:r>
              <a:rPr sz="2000" b="1" dirty="0">
                <a:latin typeface="Arial"/>
                <a:cs typeface="Arial"/>
              </a:rPr>
              <a:t>« J'en ai </a:t>
            </a:r>
            <a:r>
              <a:rPr sz="2000" b="1" spc="-5" dirty="0">
                <a:latin typeface="Arial"/>
                <a:cs typeface="Arial"/>
              </a:rPr>
              <a:t>la chair de </a:t>
            </a:r>
            <a:r>
              <a:rPr sz="2000" b="1" dirty="0">
                <a:latin typeface="Arial"/>
                <a:cs typeface="Arial"/>
              </a:rPr>
              <a:t>poule, calme, </a:t>
            </a:r>
            <a:r>
              <a:rPr sz="2000" b="1" spc="-5" dirty="0">
                <a:latin typeface="Arial"/>
                <a:cs typeface="Arial"/>
              </a:rPr>
              <a:t>affectueux, cela </a:t>
            </a:r>
            <a:r>
              <a:rPr sz="2000" b="1" dirty="0">
                <a:latin typeface="Arial"/>
                <a:cs typeface="Arial"/>
              </a:rPr>
              <a:t>sent </a:t>
            </a:r>
            <a:r>
              <a:rPr sz="2000" b="1" spc="-5" dirty="0">
                <a:latin typeface="Arial"/>
                <a:cs typeface="Arial"/>
              </a:rPr>
              <a:t>bon  la </a:t>
            </a:r>
            <a:r>
              <a:rPr sz="2000" b="1" dirty="0">
                <a:latin typeface="Arial"/>
                <a:cs typeface="Arial"/>
              </a:rPr>
              <a:t>réussite, </a:t>
            </a:r>
            <a:r>
              <a:rPr sz="2000" b="1" spc="-5" dirty="0">
                <a:latin typeface="Arial"/>
                <a:cs typeface="Arial"/>
              </a:rPr>
              <a:t>je savoure ma victoire </a:t>
            </a:r>
            <a:r>
              <a:rPr sz="2000" b="1" dirty="0">
                <a:latin typeface="Arial"/>
                <a:cs typeface="Arial"/>
              </a:rPr>
              <a:t>etc.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»,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5517" y="1530222"/>
            <a:ext cx="5687695" cy="680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300" b="1" spc="-5" dirty="0">
                <a:latin typeface="Arial Black"/>
                <a:cs typeface="Arial Black"/>
              </a:rPr>
              <a:t>La</a:t>
            </a:r>
            <a:r>
              <a:rPr sz="4300" b="1" spc="-45" dirty="0">
                <a:latin typeface="Arial Black"/>
                <a:cs typeface="Arial Black"/>
              </a:rPr>
              <a:t> </a:t>
            </a:r>
            <a:r>
              <a:rPr sz="4300" b="1" spc="-10" dirty="0">
                <a:latin typeface="Arial Black"/>
                <a:cs typeface="Arial Black"/>
              </a:rPr>
              <a:t>synchronisation</a:t>
            </a:r>
            <a:endParaRPr sz="43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91311" y="3670782"/>
            <a:ext cx="7627620" cy="192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0340" marR="5715" indent="-167640" algn="r">
              <a:lnSpc>
                <a:spcPct val="114999"/>
              </a:lnSpc>
              <a:spcBef>
                <a:spcPts val="100"/>
              </a:spcBef>
            </a:pPr>
            <a:r>
              <a:rPr sz="2000" b="1" dirty="0">
                <a:latin typeface="Arial"/>
                <a:cs typeface="Arial"/>
              </a:rPr>
              <a:t>« Quand </a:t>
            </a:r>
            <a:r>
              <a:rPr sz="2000" b="1" spc="-5" dirty="0">
                <a:latin typeface="Arial"/>
                <a:cs typeface="Arial"/>
              </a:rPr>
              <a:t>vous essayez vraiment </a:t>
            </a:r>
            <a:r>
              <a:rPr sz="2000" b="1" dirty="0">
                <a:latin typeface="Arial"/>
                <a:cs typeface="Arial"/>
              </a:rPr>
              <a:t>de comprendre le </a:t>
            </a:r>
            <a:r>
              <a:rPr sz="2000" b="1" spc="-5" dirty="0">
                <a:latin typeface="Arial"/>
                <a:cs typeface="Arial"/>
              </a:rPr>
              <a:t>point</a:t>
            </a:r>
            <a:r>
              <a:rPr sz="2000" b="1" spc="-5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 </a:t>
            </a:r>
            <a:r>
              <a:rPr sz="2000" b="1" spc="-10" dirty="0">
                <a:latin typeface="Arial"/>
                <a:cs typeface="Arial"/>
              </a:rPr>
              <a:t>vue </a:t>
            </a:r>
            <a:r>
              <a:rPr sz="2000" b="1" dirty="0">
                <a:latin typeface="Arial"/>
                <a:cs typeface="Arial"/>
              </a:rPr>
              <a:t> d’une personne, </a:t>
            </a:r>
            <a:r>
              <a:rPr sz="2000" b="1" spc="-5" dirty="0">
                <a:latin typeface="Arial"/>
                <a:cs typeface="Arial"/>
              </a:rPr>
              <a:t>celle-ci accepte </a:t>
            </a:r>
            <a:r>
              <a:rPr sz="2000" b="1" dirty="0">
                <a:latin typeface="Arial"/>
                <a:cs typeface="Arial"/>
              </a:rPr>
              <a:t>le plus </a:t>
            </a:r>
            <a:r>
              <a:rPr sz="2000" b="1" spc="-5" dirty="0">
                <a:latin typeface="Arial"/>
                <a:cs typeface="Arial"/>
              </a:rPr>
              <a:t>souvent d’essayer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de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360"/>
              </a:spcBef>
            </a:pPr>
            <a:r>
              <a:rPr sz="2000" b="1" dirty="0">
                <a:latin typeface="Arial"/>
                <a:cs typeface="Arial"/>
              </a:rPr>
              <a:t>comprendre le </a:t>
            </a:r>
            <a:r>
              <a:rPr sz="2000" b="1" spc="-5" dirty="0">
                <a:latin typeface="Arial"/>
                <a:cs typeface="Arial"/>
              </a:rPr>
              <a:t>vôtre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835"/>
              </a:spcBef>
            </a:pPr>
            <a:r>
              <a:rPr sz="1900" b="1" spc="-10" dirty="0">
                <a:latin typeface="Century Gothic"/>
                <a:cs typeface="Century Gothic"/>
              </a:rPr>
              <a:t>Jacques</a:t>
            </a:r>
            <a:r>
              <a:rPr sz="1900" b="1" spc="-30" dirty="0">
                <a:latin typeface="Century Gothic"/>
                <a:cs typeface="Century Gothic"/>
              </a:rPr>
              <a:t> </a:t>
            </a:r>
            <a:r>
              <a:rPr sz="1900" b="1" spc="-10" dirty="0">
                <a:latin typeface="Century Gothic"/>
                <a:cs typeface="Century Gothic"/>
              </a:rPr>
              <a:t>Piveteau</a:t>
            </a:r>
            <a:endParaRPr sz="1900">
              <a:latin typeface="Century Gothic"/>
              <a:cs typeface="Century Gothic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3533" y="2055876"/>
            <a:ext cx="202692" cy="21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43533" y="2604516"/>
            <a:ext cx="202692" cy="21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3533" y="4433315"/>
            <a:ext cx="202692" cy="2133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3533" y="5530583"/>
            <a:ext cx="202692" cy="213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46303" y="1040793"/>
            <a:ext cx="7757795" cy="4777105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954405" marR="1137920" indent="-941705" algn="just">
              <a:lnSpc>
                <a:spcPct val="146700"/>
              </a:lnSpc>
              <a:spcBef>
                <a:spcPts val="395"/>
              </a:spcBef>
              <a:buFont typeface="Wingdings"/>
              <a:buChar char=""/>
              <a:tabLst>
                <a:tab pos="377190" algn="l"/>
              </a:tabLst>
            </a:pPr>
            <a:r>
              <a:rPr sz="3000" b="1" spc="-5" dirty="0">
                <a:solidFill>
                  <a:srgbClr val="E36C09"/>
                </a:solidFill>
                <a:latin typeface="Arial"/>
                <a:cs typeface="Arial"/>
              </a:rPr>
              <a:t>Qu’est ce </a:t>
            </a:r>
            <a:r>
              <a:rPr sz="3000" b="1" dirty="0">
                <a:solidFill>
                  <a:srgbClr val="E36C09"/>
                </a:solidFill>
                <a:latin typeface="Arial"/>
                <a:cs typeface="Arial"/>
              </a:rPr>
              <a:t>que </a:t>
            </a:r>
            <a:r>
              <a:rPr sz="3000" b="1" spc="-10" dirty="0">
                <a:solidFill>
                  <a:srgbClr val="E36C09"/>
                </a:solidFill>
                <a:latin typeface="Arial"/>
                <a:cs typeface="Arial"/>
              </a:rPr>
              <a:t>la </a:t>
            </a:r>
            <a:r>
              <a:rPr sz="3000" b="1" spc="-5" dirty="0">
                <a:solidFill>
                  <a:srgbClr val="E36C09"/>
                </a:solidFill>
                <a:latin typeface="Arial"/>
                <a:cs typeface="Arial"/>
              </a:rPr>
              <a:t>synchronisation? </a:t>
            </a:r>
            <a:r>
              <a:rPr sz="3000" b="1" spc="-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Aligner notre comportement sur </a:t>
            </a:r>
            <a:r>
              <a:rPr sz="2400" b="1" dirty="0">
                <a:latin typeface="Arial"/>
                <a:cs typeface="Arial"/>
              </a:rPr>
              <a:t>l’autre  Lui </a:t>
            </a:r>
            <a:r>
              <a:rPr sz="2400" b="1" spc="-5" dirty="0">
                <a:latin typeface="Arial"/>
                <a:cs typeface="Arial"/>
              </a:rPr>
              <a:t>renvoyer </a:t>
            </a:r>
            <a:r>
              <a:rPr sz="2400" b="1" dirty="0">
                <a:latin typeface="Arial"/>
                <a:cs typeface="Arial"/>
              </a:rPr>
              <a:t>son </a:t>
            </a:r>
            <a:r>
              <a:rPr sz="2400" b="1" spc="-5" dirty="0">
                <a:latin typeface="Arial"/>
                <a:cs typeface="Arial"/>
              </a:rPr>
              <a:t>image (effet</a:t>
            </a:r>
            <a:r>
              <a:rPr sz="2400" b="1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miroir).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Clr>
                <a:srgbClr val="E36C09"/>
              </a:buClr>
              <a:buFont typeface="Wingdings"/>
              <a:buChar char=""/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E36C09"/>
              </a:buClr>
              <a:buFont typeface="Wingdings"/>
              <a:buChar char=""/>
            </a:pPr>
            <a:endParaRPr sz="2800">
              <a:latin typeface="Times New Roman"/>
              <a:cs typeface="Times New Roman"/>
            </a:endParaRPr>
          </a:p>
          <a:p>
            <a:pPr marL="954405" indent="-941705">
              <a:lnSpc>
                <a:spcPct val="100000"/>
              </a:lnSpc>
              <a:buFont typeface="Wingdings"/>
              <a:buChar char=""/>
              <a:tabLst>
                <a:tab pos="376555" algn="l"/>
                <a:tab pos="377190" algn="l"/>
              </a:tabLst>
            </a:pPr>
            <a:r>
              <a:rPr sz="3000" b="1" spc="-50" dirty="0">
                <a:solidFill>
                  <a:srgbClr val="E36C09"/>
                </a:solidFill>
                <a:latin typeface="Arial"/>
                <a:cs typeface="Arial"/>
              </a:rPr>
              <a:t>Types </a:t>
            </a:r>
            <a:r>
              <a:rPr sz="3000" b="1" spc="-5" dirty="0">
                <a:solidFill>
                  <a:srgbClr val="E36C09"/>
                </a:solidFill>
                <a:latin typeface="Arial"/>
                <a:cs typeface="Arial"/>
              </a:rPr>
              <a:t>de synchronisation</a:t>
            </a:r>
            <a:r>
              <a:rPr sz="3000" b="1" spc="7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3000" b="1" dirty="0">
                <a:solidFill>
                  <a:srgbClr val="E36C09"/>
                </a:solidFill>
                <a:latin typeface="Arial"/>
                <a:cs typeface="Arial"/>
              </a:rPr>
              <a:t>:</a:t>
            </a:r>
            <a:endParaRPr sz="3000">
              <a:latin typeface="Arial"/>
              <a:cs typeface="Arial"/>
            </a:endParaRPr>
          </a:p>
          <a:p>
            <a:pPr marL="954405">
              <a:lnSpc>
                <a:spcPct val="100000"/>
              </a:lnSpc>
              <a:spcBef>
                <a:spcPts val="1585"/>
              </a:spcBef>
            </a:pPr>
            <a:r>
              <a:rPr sz="2400" b="1" spc="-5" dirty="0">
                <a:latin typeface="Arial"/>
                <a:cs typeface="Arial"/>
              </a:rPr>
              <a:t>verbale </a:t>
            </a:r>
            <a:r>
              <a:rPr sz="2400" b="1" dirty="0">
                <a:latin typeface="Arial"/>
                <a:cs typeface="Arial"/>
              </a:rPr>
              <a:t>(en </a:t>
            </a:r>
            <a:r>
              <a:rPr sz="2400" b="1" spc="-5" dirty="0">
                <a:latin typeface="Arial"/>
                <a:cs typeface="Arial"/>
              </a:rPr>
              <a:t>écoutant </a:t>
            </a:r>
            <a:r>
              <a:rPr sz="2400" b="1" dirty="0">
                <a:latin typeface="Arial"/>
                <a:cs typeface="Arial"/>
              </a:rPr>
              <a:t>les indices </a:t>
            </a:r>
            <a:r>
              <a:rPr sz="2400" b="1" spc="-5" dirty="0">
                <a:latin typeface="Arial"/>
                <a:cs typeface="Arial"/>
              </a:rPr>
              <a:t>des canaux</a:t>
            </a:r>
            <a:r>
              <a:rPr sz="2400" b="1" spc="-2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de</a:t>
            </a:r>
            <a:endParaRPr sz="2400">
              <a:latin typeface="Arial"/>
              <a:cs typeface="Arial"/>
            </a:endParaRPr>
          </a:p>
          <a:p>
            <a:pPr marL="954405" marR="1384935">
              <a:lnSpc>
                <a:spcPts val="4320"/>
              </a:lnSpc>
              <a:spcBef>
                <a:spcPts val="380"/>
              </a:spcBef>
            </a:pPr>
            <a:r>
              <a:rPr sz="2400" b="1" spc="-5" dirty="0">
                <a:latin typeface="Arial"/>
                <a:cs typeface="Arial"/>
              </a:rPr>
              <a:t>communication, </a:t>
            </a:r>
            <a:r>
              <a:rPr sz="2400" b="1" dirty="0">
                <a:latin typeface="Arial"/>
                <a:cs typeface="Arial"/>
              </a:rPr>
              <a:t>le </a:t>
            </a:r>
            <a:r>
              <a:rPr sz="2400" b="1" spc="-5" dirty="0">
                <a:latin typeface="Arial"/>
                <a:cs typeface="Arial"/>
              </a:rPr>
              <a:t>débit, </a:t>
            </a:r>
            <a:r>
              <a:rPr sz="2400" b="1" dirty="0">
                <a:latin typeface="Arial"/>
                <a:cs typeface="Arial"/>
              </a:rPr>
              <a:t>le </a:t>
            </a:r>
            <a:r>
              <a:rPr sz="2400" b="1" spc="-10" dirty="0">
                <a:latin typeface="Arial"/>
                <a:cs typeface="Arial"/>
              </a:rPr>
              <a:t>rythme…)  </a:t>
            </a:r>
            <a:r>
              <a:rPr sz="2400" b="1" dirty="0">
                <a:latin typeface="Arial"/>
                <a:cs typeface="Arial"/>
              </a:rPr>
              <a:t>non </a:t>
            </a:r>
            <a:r>
              <a:rPr sz="2400" b="1" spc="-5" dirty="0">
                <a:latin typeface="Arial"/>
                <a:cs typeface="Arial"/>
              </a:rPr>
              <a:t>verbale (posture, geste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…)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1282953"/>
            <a:ext cx="544131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solidFill>
                  <a:srgbClr val="E36C09"/>
                </a:solidFill>
                <a:latin typeface="Arial"/>
                <a:cs typeface="Arial"/>
              </a:rPr>
              <a:t>Les effets de la</a:t>
            </a:r>
            <a:r>
              <a:rPr sz="2800" spc="2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E36C09"/>
                </a:solidFill>
                <a:latin typeface="Arial"/>
                <a:cs typeface="Arial"/>
              </a:rPr>
              <a:t>synchronisation</a:t>
            </a:r>
            <a:endParaRPr sz="2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43533" y="2026920"/>
            <a:ext cx="228600" cy="231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43533" y="3215639"/>
            <a:ext cx="228600" cy="2316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43533" y="3810000"/>
            <a:ext cx="228600" cy="231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43533" y="4998720"/>
            <a:ext cx="228600" cy="2316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488186" y="1716334"/>
            <a:ext cx="6931659" cy="3592829"/>
          </a:xfrm>
          <a:prstGeom prst="rect">
            <a:avLst/>
          </a:prstGeom>
        </p:spPr>
        <p:txBody>
          <a:bodyPr vert="horz" wrap="square" lIns="0" tIns="2108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60"/>
              </a:spcBef>
            </a:pPr>
            <a:r>
              <a:rPr sz="2600" b="1" spc="-5" dirty="0">
                <a:latin typeface="Calibri"/>
                <a:cs typeface="Calibri"/>
              </a:rPr>
              <a:t>Rassurer </a:t>
            </a:r>
            <a:r>
              <a:rPr sz="2600" b="1" dirty="0">
                <a:latin typeface="Calibri"/>
                <a:cs typeface="Calibri"/>
              </a:rPr>
              <a:t>son </a:t>
            </a:r>
            <a:r>
              <a:rPr sz="2600" b="1" spc="-15" dirty="0">
                <a:latin typeface="Calibri"/>
                <a:cs typeface="Calibri"/>
              </a:rPr>
              <a:t>interlocuteur </a:t>
            </a:r>
            <a:r>
              <a:rPr sz="2600" b="1" dirty="0">
                <a:latin typeface="Calibri"/>
                <a:cs typeface="Calibri"/>
              </a:rPr>
              <a:t>(il </a:t>
            </a:r>
            <a:r>
              <a:rPr sz="2600" b="1" spc="-10" dirty="0">
                <a:latin typeface="Calibri"/>
                <a:cs typeface="Calibri"/>
              </a:rPr>
              <a:t>trouve </a:t>
            </a:r>
            <a:r>
              <a:rPr sz="2600" b="1" spc="-5" dirty="0">
                <a:latin typeface="Calibri"/>
                <a:cs typeface="Calibri"/>
              </a:rPr>
              <a:t>des points</a:t>
            </a:r>
            <a:r>
              <a:rPr sz="2600" b="1" spc="5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de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sz="2600" b="1" spc="-15" dirty="0">
                <a:latin typeface="Calibri"/>
                <a:cs typeface="Calibri"/>
              </a:rPr>
              <a:t>repère)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b="1" dirty="0">
                <a:latin typeface="Calibri"/>
                <a:cs typeface="Calibri"/>
              </a:rPr>
              <a:t>Les </a:t>
            </a:r>
            <a:r>
              <a:rPr sz="2600" b="1" spc="-10" dirty="0">
                <a:latin typeface="Calibri"/>
                <a:cs typeface="Calibri"/>
              </a:rPr>
              <a:t>barrières tombent petit </a:t>
            </a:r>
            <a:r>
              <a:rPr sz="2600" b="1" dirty="0">
                <a:latin typeface="Calibri"/>
                <a:cs typeface="Calibri"/>
              </a:rPr>
              <a:t>à</a:t>
            </a:r>
            <a:r>
              <a:rPr sz="2600" b="1" spc="30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petit,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b="1" spc="-55" dirty="0">
                <a:latin typeface="Calibri"/>
                <a:cs typeface="Calibri"/>
              </a:rPr>
              <a:t>L’autre </a:t>
            </a:r>
            <a:r>
              <a:rPr sz="2600" b="1" spc="-10" dirty="0">
                <a:latin typeface="Calibri"/>
                <a:cs typeface="Calibri"/>
              </a:rPr>
              <a:t>devient </a:t>
            </a:r>
            <a:r>
              <a:rPr sz="2600" b="1" spc="-5" dirty="0">
                <a:latin typeface="Calibri"/>
                <a:cs typeface="Calibri"/>
              </a:rPr>
              <a:t>disponible </a:t>
            </a:r>
            <a:r>
              <a:rPr sz="2600" b="1" spc="-10" dirty="0">
                <a:latin typeface="Calibri"/>
                <a:cs typeface="Calibri"/>
              </a:rPr>
              <a:t>et </a:t>
            </a:r>
            <a:r>
              <a:rPr sz="2600" b="1" dirty="0">
                <a:latin typeface="Calibri"/>
                <a:cs typeface="Calibri"/>
              </a:rPr>
              <a:t>il se </a:t>
            </a:r>
            <a:r>
              <a:rPr sz="2600" b="1" spc="-5" dirty="0">
                <a:latin typeface="Calibri"/>
                <a:cs typeface="Calibri"/>
              </a:rPr>
              <a:t>prédispose </a:t>
            </a:r>
            <a:r>
              <a:rPr sz="2600" b="1" dirty="0">
                <a:latin typeface="Calibri"/>
                <a:cs typeface="Calibri"/>
              </a:rPr>
              <a:t>à</a:t>
            </a:r>
            <a:r>
              <a:rPr sz="2600" b="1" spc="100" dirty="0">
                <a:latin typeface="Calibri"/>
                <a:cs typeface="Calibri"/>
              </a:rPr>
              <a:t> </a:t>
            </a:r>
            <a:r>
              <a:rPr sz="2600" b="1" spc="-5" dirty="0">
                <a:latin typeface="Calibri"/>
                <a:cs typeface="Calibri"/>
              </a:rPr>
              <a:t>une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60"/>
              </a:spcBef>
            </a:pPr>
            <a:r>
              <a:rPr sz="2600" b="1" spc="-5" dirty="0">
                <a:latin typeface="Calibri"/>
                <a:cs typeface="Calibri"/>
              </a:rPr>
              <a:t>meilleure </a:t>
            </a:r>
            <a:r>
              <a:rPr sz="2600" b="1" spc="-10" dirty="0">
                <a:latin typeface="Calibri"/>
                <a:cs typeface="Calibri"/>
              </a:rPr>
              <a:t>écoute.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5"/>
              </a:spcBef>
            </a:pPr>
            <a:r>
              <a:rPr sz="2600" b="1" spc="-10" dirty="0">
                <a:latin typeface="Calibri"/>
                <a:cs typeface="Calibri"/>
              </a:rPr>
              <a:t>Création </a:t>
            </a:r>
            <a:r>
              <a:rPr sz="2600" b="1" spc="-15" dirty="0">
                <a:latin typeface="Calibri"/>
                <a:cs typeface="Calibri"/>
              </a:rPr>
              <a:t>d’une </a:t>
            </a:r>
            <a:r>
              <a:rPr sz="2600" b="1" spc="-5" dirty="0">
                <a:latin typeface="Calibri"/>
                <a:cs typeface="Calibri"/>
              </a:rPr>
              <a:t>complicité </a:t>
            </a:r>
            <a:r>
              <a:rPr sz="2600" b="1" spc="-20" dirty="0">
                <a:latin typeface="Calibri"/>
                <a:cs typeface="Calibri"/>
              </a:rPr>
              <a:t>avec </a:t>
            </a:r>
            <a:r>
              <a:rPr sz="2600" b="1" spc="-10" dirty="0">
                <a:latin typeface="Calibri"/>
                <a:cs typeface="Calibri"/>
              </a:rPr>
              <a:t>notre</a:t>
            </a:r>
            <a:r>
              <a:rPr sz="2600" b="1" spc="55" dirty="0">
                <a:latin typeface="Calibri"/>
                <a:cs typeface="Calibri"/>
              </a:rPr>
              <a:t> </a:t>
            </a:r>
            <a:r>
              <a:rPr sz="2600" b="1" spc="-15" dirty="0">
                <a:latin typeface="Calibri"/>
                <a:cs typeface="Calibri"/>
              </a:rPr>
              <a:t>interlocuteur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33801" y="2026666"/>
            <a:ext cx="3674110" cy="605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800" b="1" dirty="0">
                <a:latin typeface="Arial Black"/>
                <a:cs typeface="Arial Black"/>
              </a:rPr>
              <a:t>La</a:t>
            </a:r>
            <a:r>
              <a:rPr sz="3800" b="1" spc="-60" dirty="0">
                <a:latin typeface="Arial Black"/>
                <a:cs typeface="Arial Black"/>
              </a:rPr>
              <a:t> </a:t>
            </a:r>
            <a:r>
              <a:rPr sz="3800" b="1" spc="-5" dirty="0">
                <a:latin typeface="Arial Black"/>
                <a:cs typeface="Arial Black"/>
              </a:rPr>
              <a:t>calibration</a:t>
            </a:r>
            <a:endParaRPr sz="3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12140" y="3850360"/>
            <a:ext cx="7995920" cy="1793875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R="6350" algn="r">
              <a:lnSpc>
                <a:spcPct val="100000"/>
              </a:lnSpc>
              <a:spcBef>
                <a:spcPts val="940"/>
              </a:spcBef>
            </a:pPr>
            <a:r>
              <a:rPr sz="2000" b="1" dirty="0">
                <a:latin typeface="Arial"/>
                <a:cs typeface="Arial"/>
              </a:rPr>
              <a:t>« La </a:t>
            </a:r>
            <a:r>
              <a:rPr sz="2000" b="1" spc="-5" dirty="0">
                <a:latin typeface="Arial"/>
                <a:cs typeface="Arial"/>
              </a:rPr>
              <a:t>chose </a:t>
            </a:r>
            <a:r>
              <a:rPr sz="2000" b="1" dirty="0">
                <a:latin typeface="Arial"/>
                <a:cs typeface="Arial"/>
              </a:rPr>
              <a:t>la plus importante </a:t>
            </a:r>
            <a:r>
              <a:rPr sz="2000" b="1" spc="-5" dirty="0">
                <a:latin typeface="Arial"/>
                <a:cs typeface="Arial"/>
              </a:rPr>
              <a:t>en communication, c’est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d’entendre</a:t>
            </a:r>
            <a:endParaRPr sz="20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840"/>
              </a:spcBef>
            </a:pPr>
            <a:r>
              <a:rPr sz="2000" b="1" spc="-5" dirty="0">
                <a:latin typeface="Arial"/>
                <a:cs typeface="Arial"/>
              </a:rPr>
              <a:t>ce </a:t>
            </a:r>
            <a:r>
              <a:rPr sz="2000" b="1" dirty="0">
                <a:latin typeface="Arial"/>
                <a:cs typeface="Arial"/>
              </a:rPr>
              <a:t>qui n’est pas </a:t>
            </a:r>
            <a:r>
              <a:rPr sz="2000" b="1" spc="-5" dirty="0">
                <a:latin typeface="Arial"/>
                <a:cs typeface="Arial"/>
              </a:rPr>
              <a:t>dit</a:t>
            </a:r>
            <a:r>
              <a:rPr sz="2000" b="1" spc="-1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»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50"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000" b="1" spc="-15" dirty="0">
                <a:latin typeface="Calibri"/>
                <a:cs typeface="Calibri"/>
              </a:rPr>
              <a:t>Peter</a:t>
            </a:r>
            <a:r>
              <a:rPr sz="2000" b="1" spc="-75" dirty="0">
                <a:latin typeface="Calibri"/>
                <a:cs typeface="Calibri"/>
              </a:rPr>
              <a:t> </a:t>
            </a:r>
            <a:r>
              <a:rPr sz="2000" b="1" spc="-15" dirty="0">
                <a:latin typeface="Calibri"/>
                <a:cs typeface="Calibri"/>
              </a:rPr>
              <a:t>Drucker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6303" y="1309242"/>
            <a:ext cx="39878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E36C09"/>
                </a:solidFill>
                <a:latin typeface="Arial"/>
                <a:cs typeface="Arial"/>
              </a:rPr>
              <a:t>Qu’est ce </a:t>
            </a:r>
            <a:r>
              <a:rPr sz="2400" dirty="0">
                <a:solidFill>
                  <a:srgbClr val="E36C09"/>
                </a:solidFill>
                <a:latin typeface="Arial"/>
                <a:cs typeface="Arial"/>
              </a:rPr>
              <a:t>que la</a:t>
            </a:r>
            <a:r>
              <a:rPr sz="2400" spc="-45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E36C09"/>
                </a:solidFill>
                <a:latin typeface="Arial"/>
                <a:cs typeface="Arial"/>
              </a:rPr>
              <a:t>calibration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6303" y="2107534"/>
            <a:ext cx="7980680" cy="3781425"/>
          </a:xfrm>
          <a:prstGeom prst="rect">
            <a:avLst/>
          </a:prstGeom>
        </p:spPr>
        <p:txBody>
          <a:bodyPr vert="horz" wrap="square" lIns="0" tIns="146685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1155"/>
              </a:spcBef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200" b="1" spc="-5" dirty="0">
                <a:latin typeface="Arial"/>
                <a:cs typeface="Arial"/>
              </a:rPr>
              <a:t>Calibrer c'est identifier les signes du ressenti de</a:t>
            </a:r>
            <a:r>
              <a:rPr sz="2200" b="1" spc="15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notre</a:t>
            </a:r>
            <a:endParaRPr sz="2200">
              <a:latin typeface="Arial"/>
              <a:cs typeface="Arial"/>
            </a:endParaRPr>
          </a:p>
          <a:p>
            <a:pPr marL="376555">
              <a:lnSpc>
                <a:spcPct val="100000"/>
              </a:lnSpc>
              <a:spcBef>
                <a:spcPts val="1055"/>
              </a:spcBef>
            </a:pPr>
            <a:r>
              <a:rPr sz="2200" b="1" spc="-5" dirty="0">
                <a:latin typeface="Arial"/>
                <a:cs typeface="Arial"/>
              </a:rPr>
              <a:t>interlocuteur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00">
              <a:latin typeface="Times New Roman"/>
              <a:cs typeface="Times New Roman"/>
            </a:endParaRPr>
          </a:p>
          <a:p>
            <a:pPr marL="376555" marR="265430" indent="-363855">
              <a:lnSpc>
                <a:spcPct val="140100"/>
              </a:lnSpc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200" b="1" spc="-5" dirty="0">
                <a:latin typeface="Arial"/>
                <a:cs typeface="Arial"/>
              </a:rPr>
              <a:t>La calibration </a:t>
            </a:r>
            <a:r>
              <a:rPr sz="2200" b="1" spc="-10" dirty="0">
                <a:latin typeface="Arial"/>
                <a:cs typeface="Arial"/>
              </a:rPr>
              <a:t>est </a:t>
            </a:r>
            <a:r>
              <a:rPr sz="2200" b="1" spc="-5" dirty="0">
                <a:latin typeface="Arial"/>
                <a:cs typeface="Arial"/>
              </a:rPr>
              <a:t>un outil d'étalonnage de l’état interne  (émotion) de la</a:t>
            </a:r>
            <a:r>
              <a:rPr sz="2200" b="1" spc="3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personne</a:t>
            </a:r>
            <a:endParaRPr sz="2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376555" marR="5080" indent="-363855">
              <a:lnSpc>
                <a:spcPct val="140000"/>
              </a:lnSpc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200" b="1" spc="-5" dirty="0">
                <a:latin typeface="Arial"/>
                <a:cs typeface="Arial"/>
              </a:rPr>
              <a:t>Attention, ce n’est qu’une indication qu’il </a:t>
            </a:r>
            <a:r>
              <a:rPr sz="2200" b="1" spc="-10" dirty="0">
                <a:latin typeface="Arial"/>
                <a:cs typeface="Arial"/>
              </a:rPr>
              <a:t>faut vérifier </a:t>
            </a:r>
            <a:r>
              <a:rPr sz="2200" b="1" spc="-5" dirty="0">
                <a:latin typeface="Arial"/>
                <a:cs typeface="Arial"/>
              </a:rPr>
              <a:t>par  une</a:t>
            </a:r>
            <a:r>
              <a:rPr sz="2200" b="1" spc="0" dirty="0">
                <a:latin typeface="Arial"/>
                <a:cs typeface="Arial"/>
              </a:rPr>
              <a:t> </a:t>
            </a:r>
            <a:r>
              <a:rPr sz="2200" b="1" spc="-5" dirty="0">
                <a:latin typeface="Arial"/>
                <a:cs typeface="Arial"/>
              </a:rPr>
              <a:t>question</a:t>
            </a:r>
            <a:endParaRPr sz="2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1139812"/>
            <a:ext cx="7888605" cy="4521200"/>
          </a:xfrm>
          <a:prstGeom prst="rect">
            <a:avLst/>
          </a:prstGeom>
        </p:spPr>
        <p:txBody>
          <a:bodyPr vert="horz" wrap="square" lIns="0" tIns="209550" rIns="0" bIns="0" rtlCol="0">
            <a:spAutoFit/>
          </a:bodyPr>
          <a:lstStyle/>
          <a:p>
            <a:pPr marL="376555" indent="-363855">
              <a:lnSpc>
                <a:spcPct val="100000"/>
              </a:lnSpc>
              <a:spcBef>
                <a:spcPts val="1650"/>
              </a:spcBef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400" b="1" spc="-5" dirty="0">
                <a:latin typeface="Arial"/>
                <a:cs typeface="Arial"/>
              </a:rPr>
              <a:t>Ces réactions se manifestent</a:t>
            </a:r>
            <a:r>
              <a:rPr sz="2400" b="1" spc="25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par</a:t>
            </a:r>
            <a:endParaRPr sz="2400">
              <a:latin typeface="Arial"/>
              <a:cs typeface="Arial"/>
            </a:endParaRPr>
          </a:p>
          <a:p>
            <a:pPr marL="800100" lvl="1" indent="-302895">
              <a:lnSpc>
                <a:spcPct val="100000"/>
              </a:lnSpc>
              <a:spcBef>
                <a:spcPts val="1295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000" b="1" dirty="0">
                <a:latin typeface="Arial"/>
                <a:cs typeface="Arial"/>
              </a:rPr>
              <a:t>les expressions du</a:t>
            </a:r>
            <a:r>
              <a:rPr sz="2000" b="1" spc="-60" dirty="0">
                <a:latin typeface="Arial"/>
                <a:cs typeface="Arial"/>
              </a:rPr>
              <a:t> </a:t>
            </a:r>
            <a:r>
              <a:rPr sz="2000" b="1" spc="-5" dirty="0">
                <a:latin typeface="Arial"/>
                <a:cs typeface="Arial"/>
              </a:rPr>
              <a:t>visage</a:t>
            </a:r>
            <a:endParaRPr sz="2000">
              <a:latin typeface="Arial"/>
              <a:cs typeface="Arial"/>
            </a:endParaRPr>
          </a:p>
          <a:p>
            <a:pPr marL="800100" lvl="1" indent="-302895">
              <a:lnSpc>
                <a:spcPct val="100000"/>
              </a:lnSpc>
              <a:spcBef>
                <a:spcPts val="1195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000" b="1" dirty="0">
                <a:latin typeface="Arial"/>
                <a:cs typeface="Arial"/>
              </a:rPr>
              <a:t>les attitudes</a:t>
            </a:r>
            <a:r>
              <a:rPr sz="2000" b="1" spc="-6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corporelles</a:t>
            </a:r>
            <a:endParaRPr sz="2000">
              <a:latin typeface="Arial"/>
              <a:cs typeface="Arial"/>
            </a:endParaRPr>
          </a:p>
          <a:p>
            <a:pPr marL="376555" indent="-363855">
              <a:lnSpc>
                <a:spcPct val="100000"/>
              </a:lnSpc>
              <a:spcBef>
                <a:spcPts val="1340"/>
              </a:spcBef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400" b="1" spc="-5" dirty="0">
                <a:latin typeface="Arial"/>
                <a:cs typeface="Arial"/>
              </a:rPr>
              <a:t>Les points </a:t>
            </a:r>
            <a:r>
              <a:rPr sz="2400" b="1" dirty="0">
                <a:latin typeface="Arial"/>
                <a:cs typeface="Arial"/>
              </a:rPr>
              <a:t>à </a:t>
            </a:r>
            <a:r>
              <a:rPr sz="2400" b="1" spc="-5" dirty="0">
                <a:latin typeface="Arial"/>
                <a:cs typeface="Arial"/>
              </a:rPr>
              <a:t>observer sont </a:t>
            </a:r>
            <a:r>
              <a:rPr sz="2400" b="1" dirty="0">
                <a:latin typeface="Arial"/>
                <a:cs typeface="Arial"/>
              </a:rPr>
              <a:t>les </a:t>
            </a:r>
            <a:r>
              <a:rPr sz="2400" b="1" spc="-5" dirty="0">
                <a:latin typeface="Arial"/>
                <a:cs typeface="Arial"/>
              </a:rPr>
              <a:t>suivants </a:t>
            </a:r>
            <a:r>
              <a:rPr sz="2400" b="1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800100" lvl="1" indent="-302895">
              <a:lnSpc>
                <a:spcPct val="100000"/>
              </a:lnSpc>
              <a:spcBef>
                <a:spcPts val="1300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000" b="1" dirty="0">
                <a:latin typeface="Arial"/>
                <a:cs typeface="Arial"/>
              </a:rPr>
              <a:t>Auditif : </a:t>
            </a:r>
            <a:r>
              <a:rPr sz="2000" b="1" spc="-5" dirty="0">
                <a:latin typeface="Arial"/>
                <a:cs typeface="Arial"/>
              </a:rPr>
              <a:t>tempo, ton, volume, rapidité</a:t>
            </a:r>
            <a:r>
              <a:rPr sz="2000" b="1" spc="-10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  <a:p>
            <a:pPr marL="800100" marR="241300" lvl="1" indent="-302895">
              <a:lnSpc>
                <a:spcPts val="3600"/>
              </a:lnSpc>
              <a:spcBef>
                <a:spcPts val="320"/>
              </a:spcBef>
              <a:buFont typeface="Arial"/>
              <a:buChar char="–"/>
              <a:tabLst>
                <a:tab pos="800100" algn="l"/>
                <a:tab pos="800735" algn="l"/>
              </a:tabLst>
            </a:pPr>
            <a:r>
              <a:rPr sz="2000" b="1" spc="-10" dirty="0">
                <a:latin typeface="Arial"/>
                <a:cs typeface="Arial"/>
              </a:rPr>
              <a:t>Visuel </a:t>
            </a:r>
            <a:r>
              <a:rPr sz="2000" b="1" dirty="0">
                <a:latin typeface="Arial"/>
                <a:cs typeface="Arial"/>
              </a:rPr>
              <a:t>: position du corps, expression du </a:t>
            </a:r>
            <a:r>
              <a:rPr sz="2000" b="1" spc="-5" dirty="0">
                <a:latin typeface="Arial"/>
                <a:cs typeface="Arial"/>
              </a:rPr>
              <a:t>visage,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gestes,  </a:t>
            </a:r>
            <a:r>
              <a:rPr sz="2000" b="1" spc="-5" dirty="0">
                <a:latin typeface="Arial"/>
                <a:cs typeface="Arial"/>
              </a:rPr>
              <a:t>respiration, </a:t>
            </a:r>
            <a:r>
              <a:rPr sz="2000" b="1" dirty="0">
                <a:latin typeface="Arial"/>
                <a:cs typeface="Arial"/>
              </a:rPr>
              <a:t>distance, </a:t>
            </a:r>
            <a:r>
              <a:rPr sz="2000" b="1" spc="-5" dirty="0">
                <a:latin typeface="Arial"/>
                <a:cs typeface="Arial"/>
              </a:rPr>
              <a:t>couleur </a:t>
            </a:r>
            <a:r>
              <a:rPr sz="2000" b="1" dirty="0">
                <a:latin typeface="Arial"/>
                <a:cs typeface="Arial"/>
              </a:rPr>
              <a:t>du </a:t>
            </a:r>
            <a:r>
              <a:rPr sz="2000" b="1" spc="-5" dirty="0">
                <a:latin typeface="Arial"/>
                <a:cs typeface="Arial"/>
              </a:rPr>
              <a:t>visage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…</a:t>
            </a:r>
            <a:endParaRPr sz="2000">
              <a:latin typeface="Arial"/>
              <a:cs typeface="Arial"/>
            </a:endParaRPr>
          </a:p>
          <a:p>
            <a:pPr marL="376555" indent="-363855">
              <a:lnSpc>
                <a:spcPct val="100000"/>
              </a:lnSpc>
              <a:spcBef>
                <a:spcPts val="1020"/>
              </a:spcBef>
              <a:buFont typeface="Arial"/>
              <a:buChar char="•"/>
              <a:tabLst>
                <a:tab pos="376555" algn="l"/>
                <a:tab pos="377190" algn="l"/>
              </a:tabLst>
            </a:pPr>
            <a:r>
              <a:rPr sz="2400" b="1" spc="-5" dirty="0">
                <a:latin typeface="Arial"/>
                <a:cs typeface="Arial"/>
              </a:rPr>
              <a:t>Elles </a:t>
            </a:r>
            <a:r>
              <a:rPr sz="2400" b="1" spc="-10" dirty="0">
                <a:latin typeface="Arial"/>
                <a:cs typeface="Arial"/>
              </a:rPr>
              <a:t>ne </a:t>
            </a:r>
            <a:r>
              <a:rPr sz="2400" b="1" spc="-5" dirty="0">
                <a:latin typeface="Arial"/>
                <a:cs typeface="Arial"/>
              </a:rPr>
              <a:t>sont pas universelles et varient en</a:t>
            </a:r>
            <a:r>
              <a:rPr sz="2400" b="1" spc="55" dirty="0">
                <a:latin typeface="Arial"/>
                <a:cs typeface="Arial"/>
              </a:rPr>
              <a:t> </a:t>
            </a:r>
            <a:r>
              <a:rPr sz="2400" b="1" dirty="0">
                <a:latin typeface="Arial"/>
                <a:cs typeface="Arial"/>
              </a:rPr>
              <a:t>fonction</a:t>
            </a:r>
            <a:endParaRPr sz="2400">
              <a:latin typeface="Arial"/>
              <a:cs typeface="Arial"/>
            </a:endParaRPr>
          </a:p>
          <a:p>
            <a:pPr marL="376555">
              <a:lnSpc>
                <a:spcPct val="100000"/>
              </a:lnSpc>
              <a:spcBef>
                <a:spcPts val="1440"/>
              </a:spcBef>
            </a:pPr>
            <a:r>
              <a:rPr sz="2400" b="1" dirty="0">
                <a:latin typeface="Arial"/>
                <a:cs typeface="Arial"/>
              </a:rPr>
              <a:t>de la</a:t>
            </a:r>
            <a:r>
              <a:rPr sz="2400" b="1" spc="-40" dirty="0">
                <a:latin typeface="Arial"/>
                <a:cs typeface="Arial"/>
              </a:rPr>
              <a:t> </a:t>
            </a:r>
            <a:r>
              <a:rPr sz="2400" b="1" spc="-5" dirty="0">
                <a:latin typeface="Arial"/>
                <a:cs typeface="Arial"/>
              </a:rPr>
              <a:t>personne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473" y="1432052"/>
            <a:ext cx="623506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SE CONNAÎTRE </a:t>
            </a:r>
            <a:r>
              <a:rPr sz="2800" b="1" spc="-15" dirty="0">
                <a:solidFill>
                  <a:srgbClr val="669900"/>
                </a:solidFill>
                <a:latin typeface="Arial Black"/>
                <a:cs typeface="Arial Black"/>
              </a:rPr>
              <a:t>EFFICACEMENT  </a:t>
            </a:r>
            <a:r>
              <a:rPr sz="2800" b="1" spc="-45" dirty="0">
                <a:solidFill>
                  <a:srgbClr val="669900"/>
                </a:solidFill>
                <a:latin typeface="Arial Black"/>
                <a:cs typeface="Arial Black"/>
              </a:rPr>
              <a:t>AVEC </a:t>
            </a:r>
            <a:r>
              <a:rPr sz="2800" b="1" spc="-65" dirty="0">
                <a:solidFill>
                  <a:srgbClr val="669900"/>
                </a:solidFill>
                <a:latin typeface="Arial Black"/>
                <a:cs typeface="Arial Black"/>
              </a:rPr>
              <a:t>L’ANALYSE  </a:t>
            </a: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TRANSACTIONNELLE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xfrm>
            <a:off x="533400" y="474630"/>
            <a:ext cx="8229600" cy="452596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Les basiques d’une connaissance  interpersonnelle</a:t>
            </a:r>
          </a:p>
        </p:txBody>
      </p:sp>
      <p:sp>
        <p:nvSpPr>
          <p:cNvPr id="4" name="object 4"/>
          <p:cNvSpPr/>
          <p:nvPr/>
        </p:nvSpPr>
        <p:spPr>
          <a:xfrm>
            <a:off x="6516243" y="1874011"/>
            <a:ext cx="2430526" cy="2857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90473" y="1129664"/>
            <a:ext cx="74745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 Black"/>
                <a:cs typeface="Arial Black"/>
              </a:rPr>
              <a:t>Les présupposés </a:t>
            </a:r>
            <a:r>
              <a:rPr sz="2800" b="1" spc="-5" dirty="0">
                <a:latin typeface="Arial Black"/>
                <a:cs typeface="Arial Black"/>
              </a:rPr>
              <a:t>de la</a:t>
            </a:r>
            <a:r>
              <a:rPr sz="2800" b="1" spc="10" dirty="0">
                <a:latin typeface="Arial Black"/>
                <a:cs typeface="Arial Black"/>
              </a:rPr>
              <a:t> </a:t>
            </a:r>
            <a:r>
              <a:rPr sz="2800" b="1" spc="-10" dirty="0">
                <a:latin typeface="Arial Black"/>
                <a:cs typeface="Arial Black"/>
              </a:rPr>
              <a:t>communication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59002" y="2012442"/>
            <a:ext cx="7224395" cy="2814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indent="-302895">
              <a:lnSpc>
                <a:spcPct val="100000"/>
              </a:lnSpc>
              <a:spcBef>
                <a:spcPts val="100"/>
              </a:spcBef>
              <a:buChar char="–"/>
              <a:tabLst>
                <a:tab pos="316230" algn="l"/>
              </a:tabLst>
            </a:pPr>
            <a:r>
              <a:rPr sz="3000" spc="-85" dirty="0">
                <a:latin typeface="Arial"/>
                <a:cs typeface="Arial"/>
              </a:rPr>
              <a:t>Tout </a:t>
            </a:r>
            <a:r>
              <a:rPr sz="3000" spc="-5" dirty="0">
                <a:latin typeface="Arial"/>
                <a:cs typeface="Arial"/>
              </a:rPr>
              <a:t>comportement </a:t>
            </a:r>
            <a:r>
              <a:rPr sz="3000" dirty="0">
                <a:latin typeface="Arial"/>
                <a:cs typeface="Arial"/>
              </a:rPr>
              <a:t>est</a:t>
            </a:r>
            <a:r>
              <a:rPr sz="3000" spc="9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communication</a:t>
            </a:r>
            <a:endParaRPr sz="3000">
              <a:latin typeface="Arial"/>
              <a:cs typeface="Arial"/>
            </a:endParaRPr>
          </a:p>
          <a:p>
            <a:pPr marL="315595" indent="-302895">
              <a:lnSpc>
                <a:spcPct val="100000"/>
              </a:lnSpc>
              <a:spcBef>
                <a:spcPts val="2520"/>
              </a:spcBef>
              <a:buChar char="–"/>
              <a:tabLst>
                <a:tab pos="316230" algn="l"/>
              </a:tabLst>
            </a:pPr>
            <a:r>
              <a:rPr sz="3000" dirty="0">
                <a:latin typeface="Arial"/>
                <a:cs typeface="Arial"/>
              </a:rPr>
              <a:t>Il est </a:t>
            </a:r>
            <a:r>
              <a:rPr sz="3000" spc="-5" dirty="0">
                <a:latin typeface="Arial"/>
                <a:cs typeface="Arial"/>
              </a:rPr>
              <a:t>impossible de ne pas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communiquer</a:t>
            </a:r>
            <a:endParaRPr sz="3000">
              <a:latin typeface="Arial"/>
              <a:cs typeface="Arial"/>
            </a:endParaRPr>
          </a:p>
          <a:p>
            <a:pPr marL="315595" indent="-302895">
              <a:lnSpc>
                <a:spcPct val="100000"/>
              </a:lnSpc>
              <a:spcBef>
                <a:spcPts val="2520"/>
              </a:spcBef>
              <a:buChar char="–"/>
              <a:tabLst>
                <a:tab pos="316230" algn="l"/>
              </a:tabLst>
            </a:pPr>
            <a:r>
              <a:rPr sz="3000" spc="-5" dirty="0">
                <a:latin typeface="Arial"/>
                <a:cs typeface="Arial"/>
              </a:rPr>
              <a:t>La carte n’est pas le</a:t>
            </a:r>
            <a:r>
              <a:rPr sz="3000" spc="-35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territoire</a:t>
            </a:r>
            <a:endParaRPr sz="3000">
              <a:latin typeface="Arial"/>
              <a:cs typeface="Arial"/>
            </a:endParaRPr>
          </a:p>
          <a:p>
            <a:pPr marL="315595" indent="-302895">
              <a:lnSpc>
                <a:spcPct val="100000"/>
              </a:lnSpc>
              <a:spcBef>
                <a:spcPts val="2520"/>
              </a:spcBef>
              <a:buChar char="–"/>
              <a:tabLst>
                <a:tab pos="316230" algn="l"/>
              </a:tabLst>
            </a:pPr>
            <a:r>
              <a:rPr sz="3000" spc="-5" dirty="0">
                <a:latin typeface="Arial"/>
                <a:cs typeface="Arial"/>
              </a:rPr>
              <a:t>Notre réalité </a:t>
            </a:r>
            <a:r>
              <a:rPr sz="3000" dirty="0">
                <a:latin typeface="Arial"/>
                <a:cs typeface="Arial"/>
              </a:rPr>
              <a:t>est</a:t>
            </a:r>
            <a:r>
              <a:rPr sz="3000" spc="-30" dirty="0">
                <a:latin typeface="Arial"/>
                <a:cs typeface="Arial"/>
              </a:rPr>
              <a:t> </a:t>
            </a:r>
            <a:r>
              <a:rPr sz="3000" spc="-5" dirty="0">
                <a:latin typeface="Arial"/>
                <a:cs typeface="Arial"/>
              </a:rPr>
              <a:t>unique</a:t>
            </a:r>
            <a:endParaRPr sz="3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6303" y="2156815"/>
            <a:ext cx="7636509" cy="36715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41605" indent="-342900">
              <a:lnSpc>
                <a:spcPct val="15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Les transactions sont les échanges de  communication de base entre </a:t>
            </a:r>
            <a:r>
              <a:rPr sz="2600" spc="-5" dirty="0">
                <a:latin typeface="Arial"/>
                <a:cs typeface="Arial"/>
              </a:rPr>
              <a:t>les </a:t>
            </a:r>
            <a:r>
              <a:rPr sz="2600" dirty="0">
                <a:latin typeface="Arial"/>
                <a:cs typeface="Arial"/>
              </a:rPr>
              <a:t>personnes :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un  stimulus et une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réponse.</a:t>
            </a:r>
            <a:endParaRPr sz="2600">
              <a:latin typeface="Arial"/>
              <a:cs typeface="Arial"/>
            </a:endParaRPr>
          </a:p>
          <a:p>
            <a:pPr marL="355600" marR="5080" indent="-342900">
              <a:lnSpc>
                <a:spcPct val="150000"/>
              </a:lnSpc>
              <a:spcBef>
                <a:spcPts val="62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L'Analyse </a:t>
            </a:r>
            <a:r>
              <a:rPr sz="2600" spc="-5" dirty="0">
                <a:latin typeface="Arial"/>
                <a:cs typeface="Arial"/>
              </a:rPr>
              <a:t>Transactionnelle </a:t>
            </a:r>
            <a:r>
              <a:rPr sz="2600" dirty="0">
                <a:latin typeface="Arial"/>
                <a:cs typeface="Arial"/>
              </a:rPr>
              <a:t>permet de</a:t>
            </a:r>
            <a:r>
              <a:rPr sz="2600" spc="-114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reconnaître  quels sont les Etats du Moi à </a:t>
            </a:r>
            <a:r>
              <a:rPr sz="2600" spc="-5" dirty="0">
                <a:latin typeface="Arial"/>
                <a:cs typeface="Arial"/>
              </a:rPr>
              <a:t>partir </a:t>
            </a:r>
            <a:r>
              <a:rPr sz="2600" dirty="0">
                <a:latin typeface="Arial"/>
                <a:cs typeface="Arial"/>
              </a:rPr>
              <a:t>desquels les  personnes réalisent leurs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échanges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97407" y="1105280"/>
            <a:ext cx="72256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Arial Black"/>
                <a:cs typeface="Arial Black"/>
              </a:rPr>
              <a:t>L’intérêt </a:t>
            </a:r>
            <a:r>
              <a:rPr sz="2400" b="1" dirty="0">
                <a:latin typeface="Arial Black"/>
                <a:cs typeface="Arial Black"/>
              </a:rPr>
              <a:t>de l’analyse </a:t>
            </a:r>
            <a:r>
              <a:rPr sz="2400" b="1" spc="-5" dirty="0">
                <a:latin typeface="Arial Black"/>
                <a:cs typeface="Arial Black"/>
              </a:rPr>
              <a:t>transactionnelle dans  la communication inter</a:t>
            </a:r>
            <a:r>
              <a:rPr sz="2400" b="1" spc="-20" dirty="0">
                <a:latin typeface="Arial Black"/>
                <a:cs typeface="Arial Black"/>
              </a:rPr>
              <a:t> </a:t>
            </a:r>
            <a:r>
              <a:rPr sz="2400" b="1" dirty="0">
                <a:latin typeface="Arial Black"/>
                <a:cs typeface="Arial Black"/>
              </a:rPr>
              <a:t>personnelle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71562" y="2996945"/>
            <a:ext cx="3072130" cy="1285875"/>
          </a:xfrm>
          <a:custGeom>
            <a:avLst/>
            <a:gdLst/>
            <a:ahLst/>
            <a:cxnLst/>
            <a:rect l="l" t="t" r="r" b="b"/>
            <a:pathLst>
              <a:path w="3072129" h="1285875">
                <a:moveTo>
                  <a:pt x="0" y="1285874"/>
                </a:moveTo>
                <a:lnTo>
                  <a:pt x="3071749" y="1285874"/>
                </a:lnTo>
                <a:lnTo>
                  <a:pt x="3071749" y="0"/>
                </a:lnTo>
                <a:lnTo>
                  <a:pt x="0" y="0"/>
                </a:lnTo>
                <a:lnTo>
                  <a:pt x="0" y="1285874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071562" y="2996945"/>
            <a:ext cx="3072130" cy="1285875"/>
          </a:xfrm>
          <a:prstGeom prst="rect">
            <a:avLst/>
          </a:prstGeom>
          <a:ln w="19050">
            <a:solidFill>
              <a:srgbClr val="FFFFFF"/>
            </a:solidFill>
          </a:ln>
        </p:spPr>
        <p:txBody>
          <a:bodyPr vert="horz" wrap="square" lIns="0" tIns="571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Times New Roman"/>
              <a:cs typeface="Times New Roman"/>
            </a:endParaRPr>
          </a:p>
          <a:p>
            <a:pPr marL="322580">
              <a:lnSpc>
                <a:spcPct val="100000"/>
              </a:lnSpc>
            </a:pP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Des </a:t>
            </a: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État du</a:t>
            </a:r>
            <a:r>
              <a:rPr sz="2400" spc="-25" dirty="0">
                <a:solidFill>
                  <a:srgbClr val="000080"/>
                </a:solidFill>
                <a:latin typeface="Verdana"/>
                <a:cs typeface="Verdana"/>
              </a:rPr>
              <a:t> </a:t>
            </a: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Moi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22650" y="2359621"/>
            <a:ext cx="716965" cy="6752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598670" y="2404605"/>
            <a:ext cx="560946" cy="5739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02226" y="4365116"/>
            <a:ext cx="3426460" cy="857250"/>
          </a:xfrm>
          <a:prstGeom prst="rect">
            <a:avLst/>
          </a:prstGeom>
          <a:solidFill>
            <a:srgbClr val="C0C0C0"/>
          </a:solidFill>
          <a:ln w="19050">
            <a:solidFill>
              <a:srgbClr val="FFFFFF"/>
            </a:solidFill>
          </a:ln>
        </p:spPr>
        <p:txBody>
          <a:bodyPr vert="horz" wrap="square" lIns="0" tIns="229870" rIns="0" bIns="0" rtlCol="0">
            <a:spAutoFit/>
          </a:bodyPr>
          <a:lstStyle/>
          <a:p>
            <a:pPr marL="1042035">
              <a:lnSpc>
                <a:spcPct val="100000"/>
              </a:lnSpc>
              <a:spcBef>
                <a:spcPts val="1810"/>
              </a:spcBef>
            </a:pP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Des</a:t>
            </a:r>
            <a:r>
              <a:rPr sz="2400" spc="-15" dirty="0">
                <a:solidFill>
                  <a:srgbClr val="000080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jeux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09750" y="1428750"/>
            <a:ext cx="4834255" cy="936625"/>
          </a:xfrm>
          <a:prstGeom prst="rect">
            <a:avLst/>
          </a:prstGeom>
          <a:solidFill>
            <a:srgbClr val="F8F8F8"/>
          </a:solidFill>
        </p:spPr>
        <p:txBody>
          <a:bodyPr vert="horz" wrap="square" lIns="0" tIns="3810" rIns="0" bIns="0" rtlCol="0">
            <a:spAutoFit/>
          </a:bodyPr>
          <a:lstStyle/>
          <a:p>
            <a:pPr marL="1711960" marR="452755" indent="-1252855">
              <a:lnSpc>
                <a:spcPct val="114999"/>
              </a:lnSpc>
              <a:spcBef>
                <a:spcPts val="30"/>
              </a:spcBef>
            </a:pP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Elle </a:t>
            </a: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réside dans </a:t>
            </a: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la double  </a:t>
            </a: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approche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43501" y="2996945"/>
            <a:ext cx="3385185" cy="1285875"/>
          </a:xfrm>
          <a:prstGeom prst="rect">
            <a:avLst/>
          </a:prstGeom>
          <a:solidFill>
            <a:srgbClr val="C0C0C0"/>
          </a:solidFill>
          <a:ln w="19050">
            <a:solidFill>
              <a:srgbClr val="FFFFFF"/>
            </a:solidFill>
          </a:ln>
        </p:spPr>
        <p:txBody>
          <a:bodyPr vert="horz" wrap="square" lIns="0" tIns="179070" rIns="0" bIns="0" rtlCol="0">
            <a:spAutoFit/>
          </a:bodyPr>
          <a:lstStyle/>
          <a:p>
            <a:pPr marL="394335" marR="384810" indent="25400">
              <a:lnSpc>
                <a:spcPct val="114999"/>
              </a:lnSpc>
              <a:spcBef>
                <a:spcPts val="1410"/>
              </a:spcBef>
            </a:pP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Des </a:t>
            </a: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transactions  </a:t>
            </a: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entre</a:t>
            </a:r>
            <a:r>
              <a:rPr sz="2400" spc="-60" dirty="0">
                <a:solidFill>
                  <a:srgbClr val="000080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personnes.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43501" y="5301234"/>
            <a:ext cx="3385185" cy="714375"/>
          </a:xfrm>
          <a:prstGeom prst="rect">
            <a:avLst/>
          </a:prstGeom>
          <a:solidFill>
            <a:srgbClr val="C0C0C0"/>
          </a:solidFill>
          <a:ln w="19050">
            <a:solidFill>
              <a:srgbClr val="FFFFFF"/>
            </a:solidFill>
          </a:ln>
        </p:spPr>
        <p:txBody>
          <a:bodyPr vert="horz" wrap="square" lIns="0" tIns="158750" rIns="0" bIns="0" rtlCol="0">
            <a:spAutoFit/>
          </a:bodyPr>
          <a:lstStyle/>
          <a:p>
            <a:pPr marL="635000">
              <a:lnSpc>
                <a:spcPct val="100000"/>
              </a:lnSpc>
              <a:spcBef>
                <a:spcPts val="1250"/>
              </a:spcBef>
            </a:pPr>
            <a:r>
              <a:rPr sz="2400" dirty="0">
                <a:solidFill>
                  <a:srgbClr val="000080"/>
                </a:solidFill>
                <a:latin typeface="Verdana"/>
                <a:cs typeface="Verdana"/>
              </a:rPr>
              <a:t>Des</a:t>
            </a:r>
            <a:r>
              <a:rPr sz="2400" spc="-15" dirty="0">
                <a:solidFill>
                  <a:srgbClr val="000080"/>
                </a:solidFill>
                <a:latin typeface="Verdana"/>
                <a:cs typeface="Verdana"/>
              </a:rPr>
              <a:t> </a:t>
            </a:r>
            <a:r>
              <a:rPr sz="2400" spc="-5" dirty="0">
                <a:solidFill>
                  <a:srgbClr val="000080"/>
                </a:solidFill>
                <a:latin typeface="Verdana"/>
                <a:cs typeface="Verdana"/>
              </a:rPr>
              <a:t>scénarios</a:t>
            </a:r>
            <a:endParaRPr sz="2400">
              <a:latin typeface="Verdana"/>
              <a:cs typeface="Verdan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718310" y="255473"/>
            <a:ext cx="7226934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latin typeface="Arial Black"/>
                <a:cs typeface="Arial Black"/>
              </a:rPr>
              <a:t>L’intérêt </a:t>
            </a:r>
            <a:r>
              <a:rPr sz="2400" b="1" dirty="0">
                <a:latin typeface="Arial Black"/>
                <a:cs typeface="Arial Black"/>
              </a:rPr>
              <a:t>de l’analyse transactionnelle</a:t>
            </a:r>
            <a:r>
              <a:rPr sz="2400" b="1" spc="-80" dirty="0">
                <a:latin typeface="Arial Black"/>
                <a:cs typeface="Arial Black"/>
              </a:rPr>
              <a:t> </a:t>
            </a:r>
            <a:r>
              <a:rPr sz="2400" b="1" spc="-5" dirty="0">
                <a:latin typeface="Arial Black"/>
                <a:cs typeface="Arial Black"/>
              </a:rPr>
              <a:t>dans</a:t>
            </a:r>
            <a:endParaRPr sz="2400">
              <a:latin typeface="Arial Black"/>
              <a:cs typeface="Arial Black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Arial Black"/>
                <a:cs typeface="Arial Black"/>
              </a:rPr>
              <a:t>la communication inter</a:t>
            </a:r>
            <a:r>
              <a:rPr sz="2400" b="1" spc="-20" dirty="0">
                <a:latin typeface="Arial Black"/>
                <a:cs typeface="Arial Black"/>
              </a:rPr>
              <a:t> </a:t>
            </a:r>
            <a:r>
              <a:rPr sz="2400" b="1" dirty="0">
                <a:latin typeface="Arial Black"/>
                <a:cs typeface="Arial Black"/>
              </a:rPr>
              <a:t>personnelle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23158" y="387477"/>
            <a:ext cx="4362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 Black"/>
                <a:cs typeface="Arial Black"/>
              </a:rPr>
              <a:t>Les </a:t>
            </a:r>
            <a:r>
              <a:rPr sz="2800" b="1" dirty="0">
                <a:latin typeface="Arial Black"/>
                <a:cs typeface="Arial Black"/>
              </a:rPr>
              <a:t>trois </a:t>
            </a:r>
            <a:r>
              <a:rPr sz="2800" b="1" spc="-20" dirty="0">
                <a:latin typeface="Arial Black"/>
                <a:cs typeface="Arial Black"/>
              </a:rPr>
              <a:t>états </a:t>
            </a:r>
            <a:r>
              <a:rPr sz="2800" b="1" spc="-5" dirty="0">
                <a:latin typeface="Arial Black"/>
                <a:cs typeface="Arial Black"/>
              </a:rPr>
              <a:t>du Moi.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5987" y="1298447"/>
            <a:ext cx="7860792" cy="833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91895" y="1324355"/>
            <a:ext cx="7860792" cy="8336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59053" y="1342085"/>
            <a:ext cx="770064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69315" algn="l"/>
                <a:tab pos="1608455" algn="l"/>
                <a:tab pos="2633980" algn="l"/>
                <a:tab pos="3086735" algn="l"/>
                <a:tab pos="4486275" algn="l"/>
                <a:tab pos="5038090" algn="l"/>
                <a:tab pos="5487670" algn="l"/>
                <a:tab pos="7365365" algn="l"/>
              </a:tabLst>
            </a:pPr>
            <a:r>
              <a:rPr sz="2400" dirty="0">
                <a:latin typeface="Arial"/>
                <a:cs typeface="Arial"/>
              </a:rPr>
              <a:t>P</a:t>
            </a:r>
            <a:r>
              <a:rPr sz="2400" spc="-10" dirty="0">
                <a:latin typeface="Arial"/>
                <a:cs typeface="Arial"/>
              </a:rPr>
              <a:t>o</a:t>
            </a:r>
            <a:r>
              <a:rPr sz="2400" dirty="0">
                <a:latin typeface="Arial"/>
                <a:cs typeface="Arial"/>
              </a:rPr>
              <a:t>ur	Er</a:t>
            </a:r>
            <a:r>
              <a:rPr sz="2400" spc="-10" dirty="0">
                <a:latin typeface="Arial"/>
                <a:cs typeface="Arial"/>
              </a:rPr>
              <a:t>i</a:t>
            </a:r>
            <a:r>
              <a:rPr sz="2400" dirty="0">
                <a:latin typeface="Arial"/>
                <a:cs typeface="Arial"/>
              </a:rPr>
              <a:t>c	B</a:t>
            </a:r>
            <a:r>
              <a:rPr sz="2400" spc="-10" dirty="0">
                <a:latin typeface="Arial"/>
                <a:cs typeface="Arial"/>
              </a:rPr>
              <a:t>e</a:t>
            </a:r>
            <a:r>
              <a:rPr sz="2400" dirty="0">
                <a:latin typeface="Arial"/>
                <a:cs typeface="Arial"/>
              </a:rPr>
              <a:t>rne	</a:t>
            </a:r>
            <a:r>
              <a:rPr sz="2400" spc="0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	s</a:t>
            </a:r>
            <a:r>
              <a:rPr sz="2400" spc="-10" dirty="0">
                <a:latin typeface="Arial"/>
                <a:cs typeface="Arial"/>
              </a:rPr>
              <a:t>t</a:t>
            </a:r>
            <a:r>
              <a:rPr sz="2400" dirty="0">
                <a:latin typeface="Arial"/>
                <a:cs typeface="Arial"/>
              </a:rPr>
              <a:t>ructure	</a:t>
            </a:r>
            <a:r>
              <a:rPr sz="2400" spc="-5" dirty="0">
                <a:latin typeface="Arial"/>
                <a:cs typeface="Arial"/>
              </a:rPr>
              <a:t>d</a:t>
            </a:r>
            <a:r>
              <a:rPr sz="2400" dirty="0">
                <a:latin typeface="Arial"/>
                <a:cs typeface="Arial"/>
              </a:rPr>
              <a:t>e	</a:t>
            </a:r>
            <a:r>
              <a:rPr sz="2400" spc="-10" dirty="0">
                <a:latin typeface="Arial"/>
                <a:cs typeface="Arial"/>
              </a:rPr>
              <a:t>l</a:t>
            </a:r>
            <a:r>
              <a:rPr sz="2400" dirty="0">
                <a:latin typeface="Arial"/>
                <a:cs typeface="Arial"/>
              </a:rPr>
              <a:t>a	person</a:t>
            </a:r>
            <a:r>
              <a:rPr sz="2400" spc="-10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alité	</a:t>
            </a:r>
            <a:r>
              <a:rPr sz="2400" spc="-5" dirty="0">
                <a:latin typeface="Arial"/>
                <a:cs typeface="Arial"/>
              </a:rPr>
              <a:t>se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compose (quel que soit </a:t>
            </a:r>
            <a:r>
              <a:rPr sz="2400" spc="-10" dirty="0">
                <a:latin typeface="Arial"/>
                <a:cs typeface="Arial"/>
              </a:rPr>
              <a:t>l’âge) </a:t>
            </a:r>
            <a:r>
              <a:rPr sz="2400" spc="-5" dirty="0">
                <a:latin typeface="Arial"/>
                <a:cs typeface="Arial"/>
              </a:rPr>
              <a:t>de trois </a:t>
            </a:r>
            <a:r>
              <a:rPr sz="2400" dirty="0">
                <a:latin typeface="Arial"/>
                <a:cs typeface="Arial"/>
              </a:rPr>
              <a:t>États </a:t>
            </a:r>
            <a:r>
              <a:rPr sz="2400" spc="-5" dirty="0">
                <a:latin typeface="Arial"/>
                <a:cs typeface="Arial"/>
              </a:rPr>
              <a:t>du moi</a:t>
            </a:r>
            <a:r>
              <a:rPr sz="2400" spc="1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46501" y="2500337"/>
            <a:ext cx="3141599" cy="352094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540" y="1221485"/>
            <a:ext cx="7861934" cy="45758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520" marR="921385" indent="-83820">
              <a:lnSpc>
                <a:spcPct val="11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Ainsi, à chaque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instant nous </a:t>
            </a:r>
            <a:r>
              <a:rPr sz="2400" b="1" spc="-5" dirty="0">
                <a:solidFill>
                  <a:srgbClr val="C00000"/>
                </a:solidFill>
                <a:latin typeface="Arial"/>
                <a:cs typeface="Arial"/>
              </a:rPr>
              <a:t>abordons la réalité  avec trois possibilités</a:t>
            </a:r>
            <a:r>
              <a:rPr sz="2400" b="1" spc="-35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sz="2400" b="1" dirty="0">
                <a:solidFill>
                  <a:srgbClr val="C00000"/>
                </a:solidFill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26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y </a:t>
            </a:r>
            <a:r>
              <a:rPr sz="2400" spc="-10" dirty="0">
                <a:latin typeface="Arial"/>
                <a:cs typeface="Arial"/>
              </a:rPr>
              <a:t>plaquer </a:t>
            </a:r>
            <a:r>
              <a:rPr sz="2400" spc="-5" dirty="0">
                <a:latin typeface="Arial"/>
                <a:cs typeface="Arial"/>
              </a:rPr>
              <a:t>des modèles </a:t>
            </a:r>
            <a:r>
              <a:rPr sz="2400" dirty="0">
                <a:latin typeface="Arial"/>
                <a:cs typeface="Arial"/>
              </a:rPr>
              <a:t>(”</a:t>
            </a:r>
            <a:r>
              <a:rPr sz="2400" b="1" i="1" dirty="0">
                <a:latin typeface="Arial"/>
                <a:cs typeface="Arial"/>
              </a:rPr>
              <a:t>être </a:t>
            </a:r>
            <a:r>
              <a:rPr sz="2400" b="1" i="1" spc="-5" dirty="0">
                <a:latin typeface="Arial"/>
                <a:cs typeface="Arial"/>
              </a:rPr>
              <a:t>dans le</a:t>
            </a:r>
            <a:r>
              <a:rPr sz="2400" b="1" i="1" spc="35" dirty="0">
                <a:latin typeface="Arial"/>
                <a:cs typeface="Arial"/>
              </a:rPr>
              <a:t> </a:t>
            </a:r>
            <a:r>
              <a:rPr sz="2400" b="1" i="1" spc="-5" dirty="0">
                <a:latin typeface="Arial"/>
                <a:cs typeface="Arial"/>
              </a:rPr>
              <a:t>Parent</a:t>
            </a:r>
            <a:r>
              <a:rPr sz="2400" spc="-5" dirty="0">
                <a:latin typeface="Arial"/>
                <a:cs typeface="Arial"/>
              </a:rPr>
              <a:t>“)</a:t>
            </a:r>
            <a:endParaRPr sz="2400">
              <a:latin typeface="Arial"/>
              <a:cs typeface="Arial"/>
            </a:endParaRPr>
          </a:p>
          <a:p>
            <a:pPr marL="355600" marR="728980" indent="-342900">
              <a:lnSpc>
                <a:spcPct val="140000"/>
              </a:lnSpc>
              <a:spcBef>
                <a:spcPts val="5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reproduire des </a:t>
            </a:r>
            <a:r>
              <a:rPr sz="2400" dirty="0">
                <a:latin typeface="Arial"/>
                <a:cs typeface="Arial"/>
              </a:rPr>
              <a:t>vécus </a:t>
            </a:r>
            <a:r>
              <a:rPr sz="2400" spc="-5" dirty="0">
                <a:latin typeface="Arial"/>
                <a:cs typeface="Arial"/>
              </a:rPr>
              <a:t>personnels d’autrefois </a:t>
            </a:r>
            <a:r>
              <a:rPr sz="2400" dirty="0">
                <a:latin typeface="Arial"/>
                <a:cs typeface="Arial"/>
              </a:rPr>
              <a:t>(”</a:t>
            </a:r>
            <a:r>
              <a:rPr sz="2400" b="1" i="1" dirty="0">
                <a:latin typeface="Arial"/>
                <a:cs typeface="Arial"/>
              </a:rPr>
              <a:t>être  </a:t>
            </a:r>
            <a:r>
              <a:rPr sz="2400" b="1" i="1" spc="-5" dirty="0">
                <a:latin typeface="Arial"/>
                <a:cs typeface="Arial"/>
              </a:rPr>
              <a:t>dans</a:t>
            </a:r>
            <a:r>
              <a:rPr sz="2400" b="1" i="1" spc="-1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l’Enfant”</a:t>
            </a:r>
            <a:r>
              <a:rPr sz="2400" b="1" dirty="0">
                <a:latin typeface="Arial"/>
                <a:cs typeface="Arial"/>
              </a:rPr>
              <a:t>)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4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prendre la réalité telle </a:t>
            </a:r>
            <a:r>
              <a:rPr sz="2400" spc="-10" dirty="0">
                <a:latin typeface="Arial"/>
                <a:cs typeface="Arial"/>
              </a:rPr>
              <a:t>qu’elle </a:t>
            </a:r>
            <a:r>
              <a:rPr sz="2400" spc="-5" dirty="0">
                <a:latin typeface="Arial"/>
                <a:cs typeface="Arial"/>
              </a:rPr>
              <a:t>est </a:t>
            </a:r>
            <a:r>
              <a:rPr sz="2400" dirty="0">
                <a:latin typeface="Arial"/>
                <a:cs typeface="Arial"/>
              </a:rPr>
              <a:t>- et </a:t>
            </a:r>
            <a:r>
              <a:rPr sz="2400" spc="-5" dirty="0">
                <a:latin typeface="Arial"/>
                <a:cs typeface="Arial"/>
              </a:rPr>
              <a:t>non pas telle que  nous voudrions </a:t>
            </a:r>
            <a:r>
              <a:rPr sz="2400" spc="-10" dirty="0">
                <a:latin typeface="Arial"/>
                <a:cs typeface="Arial"/>
              </a:rPr>
              <a:t>qu’elle </a:t>
            </a:r>
            <a:r>
              <a:rPr sz="2400" spc="-5" dirty="0">
                <a:latin typeface="Arial"/>
                <a:cs typeface="Arial"/>
              </a:rPr>
              <a:t>soit </a:t>
            </a:r>
            <a:r>
              <a:rPr sz="2400" dirty="0">
                <a:latin typeface="Arial"/>
                <a:cs typeface="Arial"/>
              </a:rPr>
              <a:t>- </a:t>
            </a:r>
            <a:r>
              <a:rPr sz="2400" spc="-5" dirty="0">
                <a:latin typeface="Arial"/>
                <a:cs typeface="Arial"/>
              </a:rPr>
              <a:t>avec ce que nous </a:t>
            </a:r>
            <a:r>
              <a:rPr sz="2400" dirty="0">
                <a:latin typeface="Arial"/>
                <a:cs typeface="Arial"/>
              </a:rPr>
              <a:t>sommes  et </a:t>
            </a:r>
            <a:r>
              <a:rPr sz="2400" spc="-5" dirty="0">
                <a:latin typeface="Arial"/>
                <a:cs typeface="Arial"/>
              </a:rPr>
              <a:t>non ce que nous avons </a:t>
            </a:r>
            <a:r>
              <a:rPr sz="2400" dirty="0">
                <a:latin typeface="Arial"/>
                <a:cs typeface="Arial"/>
              </a:rPr>
              <a:t>été </a:t>
            </a:r>
            <a:r>
              <a:rPr sz="2400" spc="-5" dirty="0">
                <a:latin typeface="Arial"/>
                <a:cs typeface="Arial"/>
              </a:rPr>
              <a:t>ou ce que nous  voudrions être (”</a:t>
            </a:r>
            <a:r>
              <a:rPr sz="2400" b="1" i="1" spc="-5" dirty="0">
                <a:latin typeface="Arial"/>
                <a:cs typeface="Arial"/>
              </a:rPr>
              <a:t>être dans</a:t>
            </a:r>
            <a:r>
              <a:rPr sz="2400" b="1" i="1" spc="0" dirty="0">
                <a:latin typeface="Arial"/>
                <a:cs typeface="Arial"/>
              </a:rPr>
              <a:t> </a:t>
            </a:r>
            <a:r>
              <a:rPr sz="2400" b="1" i="1" dirty="0">
                <a:latin typeface="Arial"/>
                <a:cs typeface="Arial"/>
              </a:rPr>
              <a:t>l’Adulte</a:t>
            </a:r>
            <a:r>
              <a:rPr sz="2400" i="1" dirty="0">
                <a:latin typeface="Arial"/>
                <a:cs typeface="Arial"/>
              </a:rPr>
              <a:t>”</a:t>
            </a:r>
            <a:r>
              <a:rPr sz="2400" dirty="0">
                <a:latin typeface="Arial"/>
                <a:cs typeface="Arial"/>
              </a:rPr>
              <a:t>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45058" y="1172298"/>
            <a:ext cx="7915275" cy="465391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2200" spc="-5" dirty="0">
                <a:latin typeface="Arial"/>
                <a:cs typeface="Arial"/>
              </a:rPr>
              <a:t>Cela signifie que, tout au long de sa vie, Une personne</a:t>
            </a:r>
            <a:r>
              <a:rPr sz="2200" spc="114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:</a:t>
            </a:r>
            <a:endParaRPr sz="2200">
              <a:latin typeface="Arial"/>
              <a:cs typeface="Arial"/>
            </a:endParaRPr>
          </a:p>
          <a:p>
            <a:pPr marL="355600" marR="21209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Observe comment ses parents (ou </a:t>
            </a:r>
            <a:r>
              <a:rPr sz="2200" dirty="0">
                <a:latin typeface="Arial"/>
                <a:cs typeface="Arial"/>
              </a:rPr>
              <a:t>grands-parents, </a:t>
            </a:r>
            <a:r>
              <a:rPr sz="2200" spc="-5" dirty="0">
                <a:latin typeface="Arial"/>
                <a:cs typeface="Arial"/>
              </a:rPr>
              <a:t>tuteurs,  puis une figure spirituelle ou un grand professionnel) se  comportent, ce qu’ils disent, ce qu’ils transmettent de </a:t>
            </a:r>
            <a:r>
              <a:rPr sz="2200" spc="-10" dirty="0">
                <a:latin typeface="Arial"/>
                <a:cs typeface="Arial"/>
              </a:rPr>
              <a:t>leurs  </a:t>
            </a:r>
            <a:r>
              <a:rPr sz="2200" spc="-5" dirty="0">
                <a:latin typeface="Arial"/>
                <a:cs typeface="Arial"/>
              </a:rPr>
              <a:t>émotions face aux </a:t>
            </a:r>
            <a:r>
              <a:rPr sz="2200" spc="-10" dirty="0">
                <a:latin typeface="Arial"/>
                <a:cs typeface="Arial"/>
              </a:rPr>
              <a:t>différentes </a:t>
            </a:r>
            <a:r>
              <a:rPr sz="2200" spc="-5" dirty="0">
                <a:latin typeface="Arial"/>
                <a:cs typeface="Arial"/>
              </a:rPr>
              <a:t>situations de la vie. Ces  observations lui serviront de modèles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ultérieurement.</a:t>
            </a:r>
            <a:endParaRPr sz="22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tabLst>
                <a:tab pos="4990465" algn="l"/>
              </a:tabLst>
            </a:pPr>
            <a:r>
              <a:rPr sz="2200" spc="-5" dirty="0">
                <a:latin typeface="Arial"/>
                <a:cs typeface="Arial"/>
              </a:rPr>
              <a:t>Imaginez qu’il s’agisse</a:t>
            </a:r>
            <a:r>
              <a:rPr sz="2200" spc="2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d’un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“</a:t>
            </a:r>
            <a:r>
              <a:rPr sz="2200" i="1" spc="-5" dirty="0">
                <a:latin typeface="Arial"/>
                <a:cs typeface="Arial"/>
              </a:rPr>
              <a:t>regard”	</a:t>
            </a:r>
            <a:r>
              <a:rPr sz="2200" spc="-5" dirty="0">
                <a:latin typeface="Arial"/>
                <a:cs typeface="Arial"/>
              </a:rPr>
              <a:t>tourné vers l’Autre,</a:t>
            </a:r>
            <a:endParaRPr sz="2200">
              <a:latin typeface="Arial"/>
              <a:cs typeface="Arial"/>
            </a:endParaRPr>
          </a:p>
          <a:p>
            <a:pPr marL="355600" marR="76835" indent="-342900">
              <a:lnSpc>
                <a:spcPct val="100000"/>
              </a:lnSpc>
              <a:spcBef>
                <a:spcPts val="530"/>
              </a:spcBef>
              <a:buChar char="•"/>
              <a:tabLst>
                <a:tab pos="354965" algn="l"/>
                <a:tab pos="355600" algn="l"/>
                <a:tab pos="6312535" algn="l"/>
              </a:tabLst>
            </a:pPr>
            <a:r>
              <a:rPr sz="2200" spc="-5" dirty="0">
                <a:latin typeface="Arial"/>
                <a:cs typeface="Arial"/>
              </a:rPr>
              <a:t>Fait des expériences, appréhende la réalité de tous les jours  et en enregistre les conclusions. Ici,</a:t>
            </a:r>
            <a:r>
              <a:rPr sz="2200" spc="50" dirty="0">
                <a:latin typeface="Arial"/>
                <a:cs typeface="Arial"/>
              </a:rPr>
              <a:t> </a:t>
            </a:r>
            <a:r>
              <a:rPr sz="2200" spc="5" dirty="0">
                <a:latin typeface="Arial"/>
                <a:cs typeface="Arial"/>
              </a:rPr>
              <a:t>“</a:t>
            </a:r>
            <a:r>
              <a:rPr sz="2200" i="1" spc="5" dirty="0">
                <a:latin typeface="Arial"/>
                <a:cs typeface="Arial"/>
              </a:rPr>
              <a:t>le</a:t>
            </a:r>
            <a:r>
              <a:rPr sz="2200" i="1" spc="10" dirty="0">
                <a:latin typeface="Arial"/>
                <a:cs typeface="Arial"/>
              </a:rPr>
              <a:t> </a:t>
            </a:r>
            <a:r>
              <a:rPr sz="2200" i="1" spc="-5" dirty="0">
                <a:latin typeface="Arial"/>
                <a:cs typeface="Arial"/>
              </a:rPr>
              <a:t>regard”	</a:t>
            </a:r>
            <a:r>
              <a:rPr sz="2200" spc="-5" dirty="0">
                <a:latin typeface="Arial"/>
                <a:cs typeface="Arial"/>
              </a:rPr>
              <a:t>vise devant  et autour de</a:t>
            </a:r>
            <a:r>
              <a:rPr sz="2200" spc="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soi.</a:t>
            </a:r>
            <a:endParaRPr sz="22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25"/>
              </a:spcBef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Arial"/>
                <a:cs typeface="Arial"/>
              </a:rPr>
              <a:t>A ses propres ressentis, émotions, et besoins, évolutifs par  </a:t>
            </a:r>
            <a:r>
              <a:rPr sz="2200" spc="-10" dirty="0">
                <a:latin typeface="Arial"/>
                <a:cs typeface="Arial"/>
              </a:rPr>
              <a:t>nature </a:t>
            </a:r>
            <a:r>
              <a:rPr sz="2200" spc="-5" dirty="0">
                <a:latin typeface="Arial"/>
                <a:cs typeface="Arial"/>
              </a:rPr>
              <a:t>et qu’elle va s’attacher à satisfaire avec plus ou </a:t>
            </a:r>
            <a:r>
              <a:rPr sz="2200" spc="-10" dirty="0">
                <a:latin typeface="Arial"/>
                <a:cs typeface="Arial"/>
              </a:rPr>
              <a:t>moins  </a:t>
            </a:r>
            <a:r>
              <a:rPr sz="2200" spc="-5" dirty="0">
                <a:latin typeface="Arial"/>
                <a:cs typeface="Arial"/>
              </a:rPr>
              <a:t>de succès : </a:t>
            </a:r>
            <a:r>
              <a:rPr sz="2200" dirty="0">
                <a:latin typeface="Arial"/>
                <a:cs typeface="Arial"/>
              </a:rPr>
              <a:t>“</a:t>
            </a:r>
            <a:r>
              <a:rPr sz="2200" i="1" dirty="0">
                <a:latin typeface="Arial"/>
                <a:cs typeface="Arial"/>
              </a:rPr>
              <a:t>le </a:t>
            </a:r>
            <a:r>
              <a:rPr sz="2200" i="1" spc="-5" dirty="0">
                <a:latin typeface="Arial"/>
                <a:cs typeface="Arial"/>
              </a:rPr>
              <a:t>regard” </a:t>
            </a:r>
            <a:r>
              <a:rPr sz="2200" spc="-5" dirty="0">
                <a:latin typeface="Arial"/>
                <a:cs typeface="Arial"/>
              </a:rPr>
              <a:t>est alors tourné vers</a:t>
            </a:r>
            <a:r>
              <a:rPr sz="2200" spc="75" dirty="0">
                <a:latin typeface="Arial"/>
                <a:cs typeface="Arial"/>
              </a:rPr>
              <a:t> </a:t>
            </a:r>
            <a:r>
              <a:rPr sz="2200" spc="-5" dirty="0">
                <a:latin typeface="Arial"/>
                <a:cs typeface="Arial"/>
              </a:rPr>
              <a:t>soi.</a:t>
            </a:r>
            <a:endParaRPr sz="22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61945" y="397256"/>
            <a:ext cx="59042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0" dirty="0">
                <a:latin typeface="Arial Black"/>
                <a:cs typeface="Arial Black"/>
              </a:rPr>
              <a:t>Construction </a:t>
            </a:r>
            <a:r>
              <a:rPr sz="2400" b="1" spc="-5" dirty="0">
                <a:latin typeface="Arial Black"/>
                <a:cs typeface="Arial Black"/>
              </a:rPr>
              <a:t>des </a:t>
            </a:r>
            <a:r>
              <a:rPr sz="2400" b="1" spc="0" dirty="0">
                <a:latin typeface="Arial Black"/>
                <a:cs typeface="Arial Black"/>
              </a:rPr>
              <a:t>trois </a:t>
            </a:r>
            <a:r>
              <a:rPr sz="2400" b="1" spc="-10" dirty="0">
                <a:latin typeface="Arial Black"/>
                <a:cs typeface="Arial Black"/>
              </a:rPr>
              <a:t>états du</a:t>
            </a:r>
            <a:r>
              <a:rPr sz="2400" b="1" spc="-110" dirty="0">
                <a:latin typeface="Arial Black"/>
                <a:cs typeface="Arial Black"/>
              </a:rPr>
              <a:t> </a:t>
            </a:r>
            <a:r>
              <a:rPr sz="2400" b="1" dirty="0">
                <a:latin typeface="Arial Black"/>
                <a:cs typeface="Arial Black"/>
              </a:rPr>
              <a:t>Moi</a:t>
            </a:r>
            <a:endParaRPr sz="2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91460" y="1492633"/>
            <a:ext cx="5461635" cy="4147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3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L'état </a:t>
            </a:r>
            <a:r>
              <a:rPr sz="2600" b="1" dirty="0">
                <a:latin typeface="Arial"/>
                <a:cs typeface="Arial"/>
              </a:rPr>
              <a:t>Parent</a:t>
            </a:r>
            <a:r>
              <a:rPr sz="2600" dirty="0">
                <a:latin typeface="Arial"/>
                <a:cs typeface="Arial"/>
              </a:rPr>
              <a:t>, pour sa part, est  responsable, réconfortant et  </a:t>
            </a:r>
            <a:r>
              <a:rPr sz="2600" spc="-15" dirty="0">
                <a:latin typeface="Arial"/>
                <a:cs typeface="Arial"/>
              </a:rPr>
              <a:t>protecteur. </a:t>
            </a:r>
            <a:r>
              <a:rPr sz="2600" dirty="0">
                <a:latin typeface="Arial"/>
                <a:cs typeface="Arial"/>
              </a:rPr>
              <a:t>Il représente le sens  éthique et les normes, ce qui  </a:t>
            </a:r>
            <a:r>
              <a:rPr sz="2600" spc="-5" dirty="0">
                <a:latin typeface="Arial"/>
                <a:cs typeface="Arial"/>
              </a:rPr>
              <a:t>constitue </a:t>
            </a:r>
            <a:r>
              <a:rPr sz="2600" dirty="0">
                <a:latin typeface="Arial"/>
                <a:cs typeface="Arial"/>
              </a:rPr>
              <a:t>la base du respect de soi  et d'autrui. Il est « civilisé », mais  peut être critique, dévalorisant et  contraignant.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91460" y="483819"/>
            <a:ext cx="4994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Les </a:t>
            </a:r>
            <a:r>
              <a:rPr sz="3200" b="1" spc="5" dirty="0">
                <a:latin typeface="Arial Black"/>
                <a:cs typeface="Arial Black"/>
              </a:rPr>
              <a:t>trois </a:t>
            </a:r>
            <a:r>
              <a:rPr sz="3200" b="1" spc="-10" dirty="0">
                <a:latin typeface="Arial Black"/>
                <a:cs typeface="Arial Black"/>
              </a:rPr>
              <a:t>états </a:t>
            </a:r>
            <a:r>
              <a:rPr sz="3200" b="1" dirty="0">
                <a:latin typeface="Arial Black"/>
                <a:cs typeface="Arial Black"/>
              </a:rPr>
              <a:t>du</a:t>
            </a:r>
            <a:r>
              <a:rPr sz="3200" b="1" spc="-90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Moi.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183627" y="2204847"/>
            <a:ext cx="1528572" cy="29523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83564" y="2285873"/>
            <a:ext cx="2028825" cy="855344"/>
          </a:xfrm>
          <a:custGeom>
            <a:avLst/>
            <a:gdLst/>
            <a:ahLst/>
            <a:cxnLst/>
            <a:rect l="l" t="t" r="r" b="b"/>
            <a:pathLst>
              <a:path w="2028825" h="855344">
                <a:moveTo>
                  <a:pt x="0" y="427481"/>
                </a:moveTo>
                <a:lnTo>
                  <a:pt x="8541" y="371753"/>
                </a:lnTo>
                <a:lnTo>
                  <a:pt x="33451" y="318191"/>
                </a:lnTo>
                <a:lnTo>
                  <a:pt x="73662" y="267247"/>
                </a:lnTo>
                <a:lnTo>
                  <a:pt x="128104" y="219372"/>
                </a:lnTo>
                <a:lnTo>
                  <a:pt x="160327" y="196726"/>
                </a:lnTo>
                <a:lnTo>
                  <a:pt x="195707" y="175016"/>
                </a:lnTo>
                <a:lnTo>
                  <a:pt x="234109" y="154298"/>
                </a:lnTo>
                <a:lnTo>
                  <a:pt x="275401" y="134629"/>
                </a:lnTo>
                <a:lnTo>
                  <a:pt x="319449" y="116065"/>
                </a:lnTo>
                <a:lnTo>
                  <a:pt x="366118" y="98663"/>
                </a:lnTo>
                <a:lnTo>
                  <a:pt x="415276" y="82478"/>
                </a:lnTo>
                <a:lnTo>
                  <a:pt x="466788" y="67568"/>
                </a:lnTo>
                <a:lnTo>
                  <a:pt x="520522" y="53988"/>
                </a:lnTo>
                <a:lnTo>
                  <a:pt x="576342" y="41794"/>
                </a:lnTo>
                <a:lnTo>
                  <a:pt x="634116" y="31044"/>
                </a:lnTo>
                <a:lnTo>
                  <a:pt x="693710" y="21793"/>
                </a:lnTo>
                <a:lnTo>
                  <a:pt x="754990" y="14097"/>
                </a:lnTo>
                <a:lnTo>
                  <a:pt x="817822" y="8014"/>
                </a:lnTo>
                <a:lnTo>
                  <a:pt x="882073" y="3599"/>
                </a:lnTo>
                <a:lnTo>
                  <a:pt x="947610" y="909"/>
                </a:lnTo>
                <a:lnTo>
                  <a:pt x="1014298" y="0"/>
                </a:lnTo>
                <a:lnTo>
                  <a:pt x="1080990" y="909"/>
                </a:lnTo>
                <a:lnTo>
                  <a:pt x="1146531" y="3599"/>
                </a:lnTo>
                <a:lnTo>
                  <a:pt x="1210786" y="8014"/>
                </a:lnTo>
                <a:lnTo>
                  <a:pt x="1273622" y="14097"/>
                </a:lnTo>
                <a:lnTo>
                  <a:pt x="1334906" y="21793"/>
                </a:lnTo>
                <a:lnTo>
                  <a:pt x="1394503" y="31044"/>
                </a:lnTo>
                <a:lnTo>
                  <a:pt x="1452280" y="41794"/>
                </a:lnTo>
                <a:lnTo>
                  <a:pt x="1508103" y="53988"/>
                </a:lnTo>
                <a:lnTo>
                  <a:pt x="1561839" y="67568"/>
                </a:lnTo>
                <a:lnTo>
                  <a:pt x="1613354" y="82478"/>
                </a:lnTo>
                <a:lnTo>
                  <a:pt x="1662514" y="98663"/>
                </a:lnTo>
                <a:lnTo>
                  <a:pt x="1709185" y="116065"/>
                </a:lnTo>
                <a:lnTo>
                  <a:pt x="1753235" y="134629"/>
                </a:lnTo>
                <a:lnTo>
                  <a:pt x="1794528" y="154298"/>
                </a:lnTo>
                <a:lnTo>
                  <a:pt x="1832933" y="175016"/>
                </a:lnTo>
                <a:lnTo>
                  <a:pt x="1868314" y="196726"/>
                </a:lnTo>
                <a:lnTo>
                  <a:pt x="1900538" y="219372"/>
                </a:lnTo>
                <a:lnTo>
                  <a:pt x="1954981" y="267247"/>
                </a:lnTo>
                <a:lnTo>
                  <a:pt x="1995194" y="318191"/>
                </a:lnTo>
                <a:lnTo>
                  <a:pt x="2020105" y="371753"/>
                </a:lnTo>
                <a:lnTo>
                  <a:pt x="2028647" y="427481"/>
                </a:lnTo>
                <a:lnTo>
                  <a:pt x="2026489" y="455603"/>
                </a:lnTo>
                <a:lnTo>
                  <a:pt x="2009629" y="510331"/>
                </a:lnTo>
                <a:lnTo>
                  <a:pt x="1976933" y="562661"/>
                </a:lnTo>
                <a:lnTo>
                  <a:pt x="1929472" y="612145"/>
                </a:lnTo>
                <a:lnTo>
                  <a:pt x="1868314" y="658331"/>
                </a:lnTo>
                <a:lnTo>
                  <a:pt x="1832933" y="680047"/>
                </a:lnTo>
                <a:lnTo>
                  <a:pt x="1794528" y="700770"/>
                </a:lnTo>
                <a:lnTo>
                  <a:pt x="1753235" y="720443"/>
                </a:lnTo>
                <a:lnTo>
                  <a:pt x="1709185" y="739011"/>
                </a:lnTo>
                <a:lnTo>
                  <a:pt x="1662514" y="756416"/>
                </a:lnTo>
                <a:lnTo>
                  <a:pt x="1613354" y="772603"/>
                </a:lnTo>
                <a:lnTo>
                  <a:pt x="1561839" y="787516"/>
                </a:lnTo>
                <a:lnTo>
                  <a:pt x="1508103" y="801098"/>
                </a:lnTo>
                <a:lnTo>
                  <a:pt x="1452280" y="813293"/>
                </a:lnTo>
                <a:lnTo>
                  <a:pt x="1394503" y="824044"/>
                </a:lnTo>
                <a:lnTo>
                  <a:pt x="1334906" y="833296"/>
                </a:lnTo>
                <a:lnTo>
                  <a:pt x="1273622" y="840992"/>
                </a:lnTo>
                <a:lnTo>
                  <a:pt x="1210786" y="847076"/>
                </a:lnTo>
                <a:lnTo>
                  <a:pt x="1146531" y="851491"/>
                </a:lnTo>
                <a:lnTo>
                  <a:pt x="1080990" y="854181"/>
                </a:lnTo>
                <a:lnTo>
                  <a:pt x="1014298" y="855090"/>
                </a:lnTo>
                <a:lnTo>
                  <a:pt x="947610" y="854181"/>
                </a:lnTo>
                <a:lnTo>
                  <a:pt x="882073" y="851491"/>
                </a:lnTo>
                <a:lnTo>
                  <a:pt x="817822" y="847076"/>
                </a:lnTo>
                <a:lnTo>
                  <a:pt x="754990" y="840992"/>
                </a:lnTo>
                <a:lnTo>
                  <a:pt x="693710" y="833296"/>
                </a:lnTo>
                <a:lnTo>
                  <a:pt x="634116" y="824044"/>
                </a:lnTo>
                <a:lnTo>
                  <a:pt x="576342" y="813293"/>
                </a:lnTo>
                <a:lnTo>
                  <a:pt x="520522" y="801098"/>
                </a:lnTo>
                <a:lnTo>
                  <a:pt x="466788" y="787516"/>
                </a:lnTo>
                <a:lnTo>
                  <a:pt x="415276" y="772603"/>
                </a:lnTo>
                <a:lnTo>
                  <a:pt x="366118" y="756416"/>
                </a:lnTo>
                <a:lnTo>
                  <a:pt x="319449" y="739011"/>
                </a:lnTo>
                <a:lnTo>
                  <a:pt x="275401" y="720443"/>
                </a:lnTo>
                <a:lnTo>
                  <a:pt x="234109" y="700770"/>
                </a:lnTo>
                <a:lnTo>
                  <a:pt x="195707" y="680047"/>
                </a:lnTo>
                <a:lnTo>
                  <a:pt x="160327" y="658331"/>
                </a:lnTo>
                <a:lnTo>
                  <a:pt x="128104" y="635678"/>
                </a:lnTo>
                <a:lnTo>
                  <a:pt x="73662" y="587787"/>
                </a:lnTo>
                <a:lnTo>
                  <a:pt x="33451" y="536824"/>
                </a:lnTo>
                <a:lnTo>
                  <a:pt x="8541" y="483239"/>
                </a:lnTo>
                <a:lnTo>
                  <a:pt x="0" y="427481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65247" y="1746851"/>
            <a:ext cx="5591175" cy="39096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4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Quant à </a:t>
            </a:r>
            <a:r>
              <a:rPr sz="2600" spc="-5" dirty="0">
                <a:latin typeface="Arial"/>
                <a:cs typeface="Arial"/>
              </a:rPr>
              <a:t>l'état </a:t>
            </a:r>
            <a:r>
              <a:rPr sz="2600" b="1" dirty="0">
                <a:latin typeface="Arial"/>
                <a:cs typeface="Arial"/>
              </a:rPr>
              <a:t>Adulte</a:t>
            </a:r>
            <a:r>
              <a:rPr sz="2600" dirty="0">
                <a:latin typeface="Arial"/>
                <a:cs typeface="Arial"/>
              </a:rPr>
              <a:t>, il sert de  fonction équilibrante entre </a:t>
            </a:r>
            <a:r>
              <a:rPr sz="2600" spc="-5" dirty="0">
                <a:latin typeface="Arial"/>
                <a:cs typeface="Arial"/>
              </a:rPr>
              <a:t>le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Parent  et l'Enfant, sachant quand lâcher  du lest à </a:t>
            </a:r>
            <a:r>
              <a:rPr sz="2600" spc="-5" dirty="0">
                <a:latin typeface="Arial"/>
                <a:cs typeface="Arial"/>
              </a:rPr>
              <a:t>l'un </a:t>
            </a:r>
            <a:r>
              <a:rPr sz="2600" dirty="0">
                <a:latin typeface="Arial"/>
                <a:cs typeface="Arial"/>
              </a:rPr>
              <a:t>ou à </a:t>
            </a:r>
            <a:r>
              <a:rPr sz="2600" spc="-5" dirty="0">
                <a:latin typeface="Arial"/>
                <a:cs typeface="Arial"/>
              </a:rPr>
              <a:t>l'autre. </a:t>
            </a:r>
            <a:r>
              <a:rPr sz="2600" dirty="0">
                <a:latin typeface="Arial"/>
                <a:cs typeface="Arial"/>
              </a:rPr>
              <a:t>Il évalue,  réfléchit et fonctionne de manière  rationnelle en fonction de la  situation du moment.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L'état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184706" y="2204847"/>
            <a:ext cx="1357248" cy="32404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95041" y="483819"/>
            <a:ext cx="4994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Les </a:t>
            </a:r>
            <a:r>
              <a:rPr sz="3200" b="1" spc="5" dirty="0">
                <a:latin typeface="Arial Black"/>
                <a:cs typeface="Arial Black"/>
              </a:rPr>
              <a:t>trois </a:t>
            </a:r>
            <a:r>
              <a:rPr sz="3200" b="1" spc="-10" dirty="0">
                <a:latin typeface="Arial Black"/>
                <a:cs typeface="Arial Black"/>
              </a:rPr>
              <a:t>états </a:t>
            </a:r>
            <a:r>
              <a:rPr sz="3200" b="1" dirty="0">
                <a:latin typeface="Arial Black"/>
                <a:cs typeface="Arial Black"/>
              </a:rPr>
              <a:t>du</a:t>
            </a:r>
            <a:r>
              <a:rPr sz="3200" b="1" spc="-90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Moi.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99363" y="3366008"/>
            <a:ext cx="2028825" cy="855344"/>
          </a:xfrm>
          <a:custGeom>
            <a:avLst/>
            <a:gdLst/>
            <a:ahLst/>
            <a:cxnLst/>
            <a:rect l="l" t="t" r="r" b="b"/>
            <a:pathLst>
              <a:path w="2028825" h="855345">
                <a:moveTo>
                  <a:pt x="0" y="427481"/>
                </a:moveTo>
                <a:lnTo>
                  <a:pt x="8541" y="371753"/>
                </a:lnTo>
                <a:lnTo>
                  <a:pt x="33452" y="318191"/>
                </a:lnTo>
                <a:lnTo>
                  <a:pt x="73663" y="267247"/>
                </a:lnTo>
                <a:lnTo>
                  <a:pt x="128106" y="219372"/>
                </a:lnTo>
                <a:lnTo>
                  <a:pt x="160329" y="196726"/>
                </a:lnTo>
                <a:lnTo>
                  <a:pt x="195710" y="175016"/>
                </a:lnTo>
                <a:lnTo>
                  <a:pt x="234114" y="154298"/>
                </a:lnTo>
                <a:lnTo>
                  <a:pt x="275407" y="134629"/>
                </a:lnTo>
                <a:lnTo>
                  <a:pt x="319456" y="116065"/>
                </a:lnTo>
                <a:lnTo>
                  <a:pt x="366127" y="98663"/>
                </a:lnTo>
                <a:lnTo>
                  <a:pt x="415287" y="82478"/>
                </a:lnTo>
                <a:lnTo>
                  <a:pt x="466802" y="67568"/>
                </a:lnTo>
                <a:lnTo>
                  <a:pt x="520538" y="53988"/>
                </a:lnTo>
                <a:lnTo>
                  <a:pt x="576361" y="41794"/>
                </a:lnTo>
                <a:lnTo>
                  <a:pt x="634138" y="31044"/>
                </a:lnTo>
                <a:lnTo>
                  <a:pt x="693736" y="21793"/>
                </a:lnTo>
                <a:lnTo>
                  <a:pt x="755020" y="14097"/>
                </a:lnTo>
                <a:lnTo>
                  <a:pt x="817857" y="8014"/>
                </a:lnTo>
                <a:lnTo>
                  <a:pt x="882113" y="3599"/>
                </a:lnTo>
                <a:lnTo>
                  <a:pt x="947655" y="909"/>
                </a:lnTo>
                <a:lnTo>
                  <a:pt x="1014349" y="0"/>
                </a:lnTo>
                <a:lnTo>
                  <a:pt x="1081041" y="909"/>
                </a:lnTo>
                <a:lnTo>
                  <a:pt x="1146581" y="3599"/>
                </a:lnTo>
                <a:lnTo>
                  <a:pt x="1210837" y="8014"/>
                </a:lnTo>
                <a:lnTo>
                  <a:pt x="1273673" y="14097"/>
                </a:lnTo>
                <a:lnTo>
                  <a:pt x="1334956" y="21793"/>
                </a:lnTo>
                <a:lnTo>
                  <a:pt x="1394554" y="31044"/>
                </a:lnTo>
                <a:lnTo>
                  <a:pt x="1452331" y="41794"/>
                </a:lnTo>
                <a:lnTo>
                  <a:pt x="1508154" y="53988"/>
                </a:lnTo>
                <a:lnTo>
                  <a:pt x="1561890" y="67568"/>
                </a:lnTo>
                <a:lnTo>
                  <a:pt x="1613404" y="82478"/>
                </a:lnTo>
                <a:lnTo>
                  <a:pt x="1662564" y="98663"/>
                </a:lnTo>
                <a:lnTo>
                  <a:pt x="1709236" y="116065"/>
                </a:lnTo>
                <a:lnTo>
                  <a:pt x="1753285" y="134629"/>
                </a:lnTo>
                <a:lnTo>
                  <a:pt x="1794579" y="154298"/>
                </a:lnTo>
                <a:lnTo>
                  <a:pt x="1832983" y="175016"/>
                </a:lnTo>
                <a:lnTo>
                  <a:pt x="1868364" y="196726"/>
                </a:lnTo>
                <a:lnTo>
                  <a:pt x="1900589" y="219372"/>
                </a:lnTo>
                <a:lnTo>
                  <a:pt x="1955032" y="267247"/>
                </a:lnTo>
                <a:lnTo>
                  <a:pt x="1995244" y="318191"/>
                </a:lnTo>
                <a:lnTo>
                  <a:pt x="2020156" y="371753"/>
                </a:lnTo>
                <a:lnTo>
                  <a:pt x="2028698" y="427481"/>
                </a:lnTo>
                <a:lnTo>
                  <a:pt x="2026540" y="455603"/>
                </a:lnTo>
                <a:lnTo>
                  <a:pt x="2009680" y="510331"/>
                </a:lnTo>
                <a:lnTo>
                  <a:pt x="1976984" y="562661"/>
                </a:lnTo>
                <a:lnTo>
                  <a:pt x="1929523" y="612145"/>
                </a:lnTo>
                <a:lnTo>
                  <a:pt x="1868364" y="658331"/>
                </a:lnTo>
                <a:lnTo>
                  <a:pt x="1832983" y="680047"/>
                </a:lnTo>
                <a:lnTo>
                  <a:pt x="1794579" y="700770"/>
                </a:lnTo>
                <a:lnTo>
                  <a:pt x="1753285" y="720443"/>
                </a:lnTo>
                <a:lnTo>
                  <a:pt x="1709236" y="739011"/>
                </a:lnTo>
                <a:lnTo>
                  <a:pt x="1662564" y="756416"/>
                </a:lnTo>
                <a:lnTo>
                  <a:pt x="1613404" y="772603"/>
                </a:lnTo>
                <a:lnTo>
                  <a:pt x="1561890" y="787516"/>
                </a:lnTo>
                <a:lnTo>
                  <a:pt x="1508154" y="801098"/>
                </a:lnTo>
                <a:lnTo>
                  <a:pt x="1452331" y="813293"/>
                </a:lnTo>
                <a:lnTo>
                  <a:pt x="1394554" y="824044"/>
                </a:lnTo>
                <a:lnTo>
                  <a:pt x="1334956" y="833296"/>
                </a:lnTo>
                <a:lnTo>
                  <a:pt x="1273673" y="840992"/>
                </a:lnTo>
                <a:lnTo>
                  <a:pt x="1210837" y="847076"/>
                </a:lnTo>
                <a:lnTo>
                  <a:pt x="1146581" y="851491"/>
                </a:lnTo>
                <a:lnTo>
                  <a:pt x="1081041" y="854181"/>
                </a:lnTo>
                <a:lnTo>
                  <a:pt x="1014349" y="855090"/>
                </a:lnTo>
                <a:lnTo>
                  <a:pt x="947655" y="854181"/>
                </a:lnTo>
                <a:lnTo>
                  <a:pt x="882113" y="851491"/>
                </a:lnTo>
                <a:lnTo>
                  <a:pt x="817857" y="847076"/>
                </a:lnTo>
                <a:lnTo>
                  <a:pt x="755020" y="840992"/>
                </a:lnTo>
                <a:lnTo>
                  <a:pt x="693736" y="833296"/>
                </a:lnTo>
                <a:lnTo>
                  <a:pt x="634138" y="824044"/>
                </a:lnTo>
                <a:lnTo>
                  <a:pt x="576361" y="813293"/>
                </a:lnTo>
                <a:lnTo>
                  <a:pt x="520538" y="801098"/>
                </a:lnTo>
                <a:lnTo>
                  <a:pt x="466802" y="787516"/>
                </a:lnTo>
                <a:lnTo>
                  <a:pt x="415287" y="772603"/>
                </a:lnTo>
                <a:lnTo>
                  <a:pt x="366127" y="756416"/>
                </a:lnTo>
                <a:lnTo>
                  <a:pt x="319456" y="739011"/>
                </a:lnTo>
                <a:lnTo>
                  <a:pt x="275407" y="720443"/>
                </a:lnTo>
                <a:lnTo>
                  <a:pt x="234114" y="700770"/>
                </a:lnTo>
                <a:lnTo>
                  <a:pt x="195710" y="680047"/>
                </a:lnTo>
                <a:lnTo>
                  <a:pt x="160329" y="658331"/>
                </a:lnTo>
                <a:lnTo>
                  <a:pt x="128106" y="635678"/>
                </a:lnTo>
                <a:lnTo>
                  <a:pt x="73663" y="587787"/>
                </a:lnTo>
                <a:lnTo>
                  <a:pt x="33452" y="536824"/>
                </a:lnTo>
                <a:lnTo>
                  <a:pt x="8541" y="483239"/>
                </a:lnTo>
                <a:lnTo>
                  <a:pt x="0" y="427481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08122" y="1494891"/>
            <a:ext cx="5412105" cy="4187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5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L'état </a:t>
            </a:r>
            <a:r>
              <a:rPr sz="2600" b="1" dirty="0">
                <a:latin typeface="Arial"/>
                <a:cs typeface="Arial"/>
              </a:rPr>
              <a:t>Enfant </a:t>
            </a:r>
            <a:r>
              <a:rPr sz="2600" dirty="0">
                <a:latin typeface="Arial"/>
                <a:cs typeface="Arial"/>
              </a:rPr>
              <a:t>est celui d'où  provient notamment la créativité,  le jeu, </a:t>
            </a:r>
            <a:r>
              <a:rPr sz="2600" spc="-5" dirty="0">
                <a:latin typeface="Arial"/>
                <a:cs typeface="Arial"/>
              </a:rPr>
              <a:t>l'intuition, </a:t>
            </a:r>
            <a:r>
              <a:rPr sz="2600" dirty="0">
                <a:latin typeface="Arial"/>
                <a:cs typeface="Arial"/>
              </a:rPr>
              <a:t>les pulsions et les  sentiments. S'il peut être  spontané, intuitif et </a:t>
            </a:r>
            <a:r>
              <a:rPr sz="2600" spc="-15" dirty="0">
                <a:latin typeface="Arial"/>
                <a:cs typeface="Arial"/>
              </a:rPr>
              <a:t>créateur,  </a:t>
            </a:r>
            <a:r>
              <a:rPr sz="2600" b="1" dirty="0">
                <a:latin typeface="Arial"/>
                <a:cs typeface="Arial"/>
              </a:rPr>
              <a:t>l'Enfant </a:t>
            </a:r>
            <a:r>
              <a:rPr sz="2600" dirty="0">
                <a:latin typeface="Arial"/>
                <a:cs typeface="Arial"/>
              </a:rPr>
              <a:t>peut aussi être  capricieux, rebelle ou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soumis.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308861" y="2132838"/>
            <a:ext cx="1311528" cy="31683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55573" y="4221098"/>
            <a:ext cx="1944370" cy="864235"/>
          </a:xfrm>
          <a:custGeom>
            <a:avLst/>
            <a:gdLst/>
            <a:ahLst/>
            <a:cxnLst/>
            <a:rect l="l" t="t" r="r" b="b"/>
            <a:pathLst>
              <a:path w="1944370" h="864235">
                <a:moveTo>
                  <a:pt x="0" y="432053"/>
                </a:moveTo>
                <a:lnTo>
                  <a:pt x="8185" y="375726"/>
                </a:lnTo>
                <a:lnTo>
                  <a:pt x="32059" y="321589"/>
                </a:lnTo>
                <a:lnTo>
                  <a:pt x="70596" y="270099"/>
                </a:lnTo>
                <a:lnTo>
                  <a:pt x="122772" y="221711"/>
                </a:lnTo>
                <a:lnTo>
                  <a:pt x="153654" y="198823"/>
                </a:lnTo>
                <a:lnTo>
                  <a:pt x="187562" y="176881"/>
                </a:lnTo>
                <a:lnTo>
                  <a:pt x="224367" y="155942"/>
                </a:lnTo>
                <a:lnTo>
                  <a:pt x="263942" y="136063"/>
                </a:lnTo>
                <a:lnTo>
                  <a:pt x="306157" y="117301"/>
                </a:lnTo>
                <a:lnTo>
                  <a:pt x="350886" y="99713"/>
                </a:lnTo>
                <a:lnTo>
                  <a:pt x="397999" y="83356"/>
                </a:lnTo>
                <a:lnTo>
                  <a:pt x="447370" y="68287"/>
                </a:lnTo>
                <a:lnTo>
                  <a:pt x="498869" y="54562"/>
                </a:lnTo>
                <a:lnTo>
                  <a:pt x="552370" y="42239"/>
                </a:lnTo>
                <a:lnTo>
                  <a:pt x="607743" y="31374"/>
                </a:lnTo>
                <a:lnTo>
                  <a:pt x="664860" y="22024"/>
                </a:lnTo>
                <a:lnTo>
                  <a:pt x="723594" y="14247"/>
                </a:lnTo>
                <a:lnTo>
                  <a:pt x="783817" y="8099"/>
                </a:lnTo>
                <a:lnTo>
                  <a:pt x="845399" y="3637"/>
                </a:lnTo>
                <a:lnTo>
                  <a:pt x="908214" y="918"/>
                </a:lnTo>
                <a:lnTo>
                  <a:pt x="972134" y="0"/>
                </a:lnTo>
                <a:lnTo>
                  <a:pt x="1036044" y="918"/>
                </a:lnTo>
                <a:lnTo>
                  <a:pt x="1098851" y="3637"/>
                </a:lnTo>
                <a:lnTo>
                  <a:pt x="1160427" y="8099"/>
                </a:lnTo>
                <a:lnTo>
                  <a:pt x="1220642" y="14247"/>
                </a:lnTo>
                <a:lnTo>
                  <a:pt x="1279370" y="22024"/>
                </a:lnTo>
                <a:lnTo>
                  <a:pt x="1336482" y="31374"/>
                </a:lnTo>
                <a:lnTo>
                  <a:pt x="1391850" y="42239"/>
                </a:lnTo>
                <a:lnTo>
                  <a:pt x="1445346" y="54562"/>
                </a:lnTo>
                <a:lnTo>
                  <a:pt x="1496841" y="68287"/>
                </a:lnTo>
                <a:lnTo>
                  <a:pt x="1546208" y="83356"/>
                </a:lnTo>
                <a:lnTo>
                  <a:pt x="1593319" y="99713"/>
                </a:lnTo>
                <a:lnTo>
                  <a:pt x="1638045" y="117301"/>
                </a:lnTo>
                <a:lnTo>
                  <a:pt x="1680258" y="136063"/>
                </a:lnTo>
                <a:lnTo>
                  <a:pt x="1719831" y="155942"/>
                </a:lnTo>
                <a:lnTo>
                  <a:pt x="1756634" y="176881"/>
                </a:lnTo>
                <a:lnTo>
                  <a:pt x="1790540" y="198823"/>
                </a:lnTo>
                <a:lnTo>
                  <a:pt x="1821422" y="221711"/>
                </a:lnTo>
                <a:lnTo>
                  <a:pt x="1873596" y="270099"/>
                </a:lnTo>
                <a:lnTo>
                  <a:pt x="1912133" y="321589"/>
                </a:lnTo>
                <a:lnTo>
                  <a:pt x="1936006" y="375726"/>
                </a:lnTo>
                <a:lnTo>
                  <a:pt x="1944192" y="432053"/>
                </a:lnTo>
                <a:lnTo>
                  <a:pt x="1942124" y="460463"/>
                </a:lnTo>
                <a:lnTo>
                  <a:pt x="1925966" y="515752"/>
                </a:lnTo>
                <a:lnTo>
                  <a:pt x="1894633" y="568622"/>
                </a:lnTo>
                <a:lnTo>
                  <a:pt x="1849150" y="618618"/>
                </a:lnTo>
                <a:lnTo>
                  <a:pt x="1790540" y="665284"/>
                </a:lnTo>
                <a:lnTo>
                  <a:pt x="1756634" y="687226"/>
                </a:lnTo>
                <a:lnTo>
                  <a:pt x="1719831" y="708165"/>
                </a:lnTo>
                <a:lnTo>
                  <a:pt x="1680258" y="728044"/>
                </a:lnTo>
                <a:lnTo>
                  <a:pt x="1638045" y="746806"/>
                </a:lnTo>
                <a:lnTo>
                  <a:pt x="1593319" y="764394"/>
                </a:lnTo>
                <a:lnTo>
                  <a:pt x="1546208" y="780751"/>
                </a:lnTo>
                <a:lnTo>
                  <a:pt x="1496841" y="795820"/>
                </a:lnTo>
                <a:lnTo>
                  <a:pt x="1445346" y="809545"/>
                </a:lnTo>
                <a:lnTo>
                  <a:pt x="1391850" y="821868"/>
                </a:lnTo>
                <a:lnTo>
                  <a:pt x="1336482" y="832733"/>
                </a:lnTo>
                <a:lnTo>
                  <a:pt x="1279370" y="842083"/>
                </a:lnTo>
                <a:lnTo>
                  <a:pt x="1220642" y="849860"/>
                </a:lnTo>
                <a:lnTo>
                  <a:pt x="1160427" y="856008"/>
                </a:lnTo>
                <a:lnTo>
                  <a:pt x="1098851" y="860470"/>
                </a:lnTo>
                <a:lnTo>
                  <a:pt x="1036044" y="863189"/>
                </a:lnTo>
                <a:lnTo>
                  <a:pt x="972134" y="864107"/>
                </a:lnTo>
                <a:lnTo>
                  <a:pt x="908214" y="863189"/>
                </a:lnTo>
                <a:lnTo>
                  <a:pt x="845399" y="860470"/>
                </a:lnTo>
                <a:lnTo>
                  <a:pt x="783817" y="856008"/>
                </a:lnTo>
                <a:lnTo>
                  <a:pt x="723594" y="849860"/>
                </a:lnTo>
                <a:lnTo>
                  <a:pt x="664860" y="842083"/>
                </a:lnTo>
                <a:lnTo>
                  <a:pt x="607743" y="832733"/>
                </a:lnTo>
                <a:lnTo>
                  <a:pt x="552370" y="821868"/>
                </a:lnTo>
                <a:lnTo>
                  <a:pt x="498869" y="809545"/>
                </a:lnTo>
                <a:lnTo>
                  <a:pt x="447370" y="795820"/>
                </a:lnTo>
                <a:lnTo>
                  <a:pt x="397999" y="780751"/>
                </a:lnTo>
                <a:lnTo>
                  <a:pt x="350886" y="764394"/>
                </a:lnTo>
                <a:lnTo>
                  <a:pt x="306157" y="746806"/>
                </a:lnTo>
                <a:lnTo>
                  <a:pt x="263942" y="728044"/>
                </a:lnTo>
                <a:lnTo>
                  <a:pt x="224367" y="708165"/>
                </a:lnTo>
                <a:lnTo>
                  <a:pt x="187562" y="687226"/>
                </a:lnTo>
                <a:lnTo>
                  <a:pt x="153654" y="665284"/>
                </a:lnTo>
                <a:lnTo>
                  <a:pt x="122772" y="642396"/>
                </a:lnTo>
                <a:lnTo>
                  <a:pt x="70596" y="594008"/>
                </a:lnTo>
                <a:lnTo>
                  <a:pt x="32059" y="542518"/>
                </a:lnTo>
                <a:lnTo>
                  <a:pt x="8185" y="488381"/>
                </a:lnTo>
                <a:lnTo>
                  <a:pt x="0" y="432053"/>
                </a:lnTo>
                <a:close/>
              </a:path>
            </a:pathLst>
          </a:custGeom>
          <a:ln w="158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791460" y="483819"/>
            <a:ext cx="4994275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Les </a:t>
            </a:r>
            <a:r>
              <a:rPr sz="3200" b="1" spc="5" dirty="0">
                <a:latin typeface="Arial Black"/>
                <a:cs typeface="Arial Black"/>
              </a:rPr>
              <a:t>trois </a:t>
            </a:r>
            <a:r>
              <a:rPr sz="3200" b="1" spc="-10" dirty="0">
                <a:latin typeface="Arial Black"/>
                <a:cs typeface="Arial Black"/>
              </a:rPr>
              <a:t>états </a:t>
            </a:r>
            <a:r>
              <a:rPr sz="3200" b="1" dirty="0">
                <a:latin typeface="Arial Black"/>
                <a:cs typeface="Arial Black"/>
              </a:rPr>
              <a:t>du</a:t>
            </a:r>
            <a:r>
              <a:rPr sz="3200" b="1" spc="-90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Moi.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576" y="1151524"/>
            <a:ext cx="7238365" cy="42945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40000"/>
              </a:lnSpc>
              <a:spcBef>
                <a:spcPts val="10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Il n’y a pas de </a:t>
            </a:r>
            <a:r>
              <a:rPr sz="2800" dirty="0">
                <a:latin typeface="Arial"/>
                <a:cs typeface="Arial"/>
              </a:rPr>
              <a:t>“</a:t>
            </a:r>
            <a:r>
              <a:rPr sz="2800" i="1" dirty="0">
                <a:latin typeface="Arial"/>
                <a:cs typeface="Arial"/>
              </a:rPr>
              <a:t>bons</a:t>
            </a:r>
            <a:r>
              <a:rPr sz="2800" dirty="0">
                <a:latin typeface="Arial"/>
                <a:cs typeface="Arial"/>
              </a:rPr>
              <a:t>” </a:t>
            </a:r>
            <a:r>
              <a:rPr sz="2800" spc="-5" dirty="0">
                <a:latin typeface="Arial"/>
                <a:cs typeface="Arial"/>
              </a:rPr>
              <a:t>ou de </a:t>
            </a:r>
            <a:r>
              <a:rPr sz="2800" dirty="0">
                <a:latin typeface="Arial"/>
                <a:cs typeface="Arial"/>
              </a:rPr>
              <a:t>“</a:t>
            </a:r>
            <a:r>
              <a:rPr sz="2800" i="1" dirty="0">
                <a:latin typeface="Arial"/>
                <a:cs typeface="Arial"/>
              </a:rPr>
              <a:t>mauvais</a:t>
            </a:r>
            <a:r>
              <a:rPr sz="2800" dirty="0">
                <a:latin typeface="Arial"/>
                <a:cs typeface="Arial"/>
              </a:rPr>
              <a:t>” </a:t>
            </a:r>
            <a:r>
              <a:rPr sz="2800" spc="-5" dirty="0">
                <a:latin typeface="Arial"/>
                <a:cs typeface="Arial"/>
              </a:rPr>
              <a:t>États  du moi, tous ont une fonction </a:t>
            </a:r>
            <a:r>
              <a:rPr sz="2800" spc="-10" dirty="0">
                <a:latin typeface="Arial"/>
                <a:cs typeface="Arial"/>
              </a:rPr>
              <a:t>différente  </a:t>
            </a:r>
            <a:r>
              <a:rPr sz="2800" spc="-5" dirty="0">
                <a:latin typeface="Arial"/>
                <a:cs typeface="Arial"/>
              </a:rPr>
              <a:t>essentielle et</a:t>
            </a:r>
            <a:r>
              <a:rPr sz="2800" spc="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complémentaire.</a:t>
            </a:r>
            <a:endParaRPr sz="2800">
              <a:latin typeface="Arial"/>
              <a:cs typeface="Arial"/>
            </a:endParaRPr>
          </a:p>
          <a:p>
            <a:pPr marL="355600" marR="12065" indent="-342900">
              <a:lnSpc>
                <a:spcPct val="140000"/>
              </a:lnSpc>
              <a:spcBef>
                <a:spcPts val="6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l’utilisation d’une manière excessive </a:t>
            </a:r>
            <a:r>
              <a:rPr sz="2800" spc="-10" dirty="0">
                <a:latin typeface="Arial"/>
                <a:cs typeface="Arial"/>
              </a:rPr>
              <a:t>d’un  </a:t>
            </a:r>
            <a:r>
              <a:rPr sz="2800" spc="-5" dirty="0">
                <a:latin typeface="Arial"/>
                <a:cs typeface="Arial"/>
              </a:rPr>
              <a:t>État du moi, sans nécessité par rapport à la  situation, conduit à rendre non  opérationnelle l’usage de sa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fonction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14905" y="621919"/>
            <a:ext cx="66763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Les </a:t>
            </a:r>
            <a:r>
              <a:rPr sz="3200" b="1" spc="-10" dirty="0">
                <a:latin typeface="Arial Black"/>
                <a:cs typeface="Arial Black"/>
              </a:rPr>
              <a:t>fonction </a:t>
            </a:r>
            <a:r>
              <a:rPr sz="3200" b="1" dirty="0">
                <a:latin typeface="Arial Black"/>
                <a:cs typeface="Arial Black"/>
              </a:rPr>
              <a:t>des </a:t>
            </a:r>
            <a:r>
              <a:rPr sz="3200" b="1" spc="-10" dirty="0">
                <a:latin typeface="Arial Black"/>
                <a:cs typeface="Arial Black"/>
              </a:rPr>
              <a:t>états </a:t>
            </a:r>
            <a:r>
              <a:rPr sz="3200" b="1" dirty="0">
                <a:latin typeface="Arial Black"/>
                <a:cs typeface="Arial Black"/>
              </a:rPr>
              <a:t>du</a:t>
            </a:r>
            <a:r>
              <a:rPr sz="3200" b="1" spc="-50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MOI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1778254"/>
            <a:ext cx="7686040" cy="3632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30" dirty="0">
                <a:latin typeface="Arial"/>
                <a:cs typeface="Arial"/>
              </a:rPr>
              <a:t>Voici </a:t>
            </a:r>
            <a:r>
              <a:rPr sz="2600" dirty="0">
                <a:latin typeface="Arial"/>
                <a:cs typeface="Arial"/>
              </a:rPr>
              <a:t>les fonctions de chacun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  <a:p>
            <a:pPr marL="355600" marR="576580" indent="-342900">
              <a:lnSpc>
                <a:spcPct val="150100"/>
              </a:lnSpc>
              <a:spcBef>
                <a:spcPts val="61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solidFill>
                  <a:srgbClr val="E36C09"/>
                </a:solidFill>
                <a:latin typeface="Arial"/>
                <a:cs typeface="Arial"/>
              </a:rPr>
              <a:t>Parent Normatif </a:t>
            </a:r>
            <a:r>
              <a:rPr sz="2600" dirty="0">
                <a:latin typeface="Arial"/>
                <a:cs typeface="Arial"/>
              </a:rPr>
              <a:t>: fonction de protection et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de  transmission de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valeurs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8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solidFill>
                  <a:srgbClr val="E36C09"/>
                </a:solidFill>
                <a:latin typeface="Arial"/>
                <a:cs typeface="Arial"/>
              </a:rPr>
              <a:t>Parent Nourricier </a:t>
            </a:r>
            <a:r>
              <a:rPr sz="2600" dirty="0">
                <a:latin typeface="Arial"/>
                <a:cs typeface="Arial"/>
              </a:rPr>
              <a:t>: fonction de permission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et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560"/>
              </a:spcBef>
            </a:pPr>
            <a:r>
              <a:rPr sz="2600" spc="-5" dirty="0">
                <a:latin typeface="Arial"/>
                <a:cs typeface="Arial"/>
              </a:rPr>
              <a:t>d’encouragement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18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solidFill>
                  <a:srgbClr val="E36C09"/>
                </a:solidFill>
                <a:latin typeface="Arial"/>
                <a:cs typeface="Arial"/>
              </a:rPr>
              <a:t>Adulte </a:t>
            </a:r>
            <a:r>
              <a:rPr sz="2600" dirty="0">
                <a:latin typeface="Arial"/>
                <a:cs typeface="Arial"/>
              </a:rPr>
              <a:t>: fonction </a:t>
            </a:r>
            <a:r>
              <a:rPr sz="2600" spc="-5" dirty="0">
                <a:latin typeface="Arial"/>
                <a:cs typeface="Arial"/>
              </a:rPr>
              <a:t>d’exploration de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l’environnement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339" y="1489659"/>
            <a:ext cx="7673975" cy="4356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9900"/>
                </a:solidFill>
                <a:latin typeface="Arial Black"/>
                <a:cs typeface="Arial Black"/>
              </a:rPr>
              <a:t>Les </a:t>
            </a: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présupposés </a:t>
            </a:r>
            <a:r>
              <a:rPr sz="2800" b="1" spc="-5" dirty="0">
                <a:solidFill>
                  <a:srgbClr val="669900"/>
                </a:solidFill>
                <a:latin typeface="Arial Black"/>
                <a:cs typeface="Arial Black"/>
              </a:rPr>
              <a:t>de la</a:t>
            </a:r>
            <a:r>
              <a:rPr sz="2800" b="1" spc="40" dirty="0">
                <a:solidFill>
                  <a:srgbClr val="669900"/>
                </a:solidFill>
                <a:latin typeface="Arial Black"/>
                <a:cs typeface="Arial Black"/>
              </a:rPr>
              <a:t> </a:t>
            </a: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communication</a:t>
            </a:r>
            <a:endParaRPr sz="2800">
              <a:latin typeface="Arial Black"/>
              <a:cs typeface="Arial Black"/>
            </a:endParaRPr>
          </a:p>
          <a:p>
            <a:pPr marL="512445" indent="-303530">
              <a:lnSpc>
                <a:spcPct val="100000"/>
              </a:lnSpc>
              <a:spcBef>
                <a:spcPts val="3085"/>
              </a:spcBef>
              <a:buFont typeface="Wingdings"/>
              <a:buChar char=""/>
              <a:tabLst>
                <a:tab pos="513080" algn="l"/>
              </a:tabLst>
            </a:pPr>
            <a:r>
              <a:rPr sz="3200" dirty="0">
                <a:latin typeface="Arial"/>
                <a:cs typeface="Arial"/>
              </a:rPr>
              <a:t>Le </a:t>
            </a:r>
            <a:r>
              <a:rPr sz="3200" spc="-5" dirty="0">
                <a:latin typeface="Arial"/>
                <a:cs typeface="Arial"/>
              </a:rPr>
              <a:t>sens </a:t>
            </a:r>
            <a:r>
              <a:rPr sz="3200" dirty="0">
                <a:latin typeface="Arial"/>
                <a:cs typeface="Arial"/>
              </a:rPr>
              <a:t>de la </a:t>
            </a:r>
            <a:r>
              <a:rPr sz="3200" spc="-5" dirty="0">
                <a:latin typeface="Arial"/>
                <a:cs typeface="Arial"/>
              </a:rPr>
              <a:t>communication </a:t>
            </a:r>
            <a:r>
              <a:rPr sz="3200" dirty="0">
                <a:latin typeface="Arial"/>
                <a:cs typeface="Arial"/>
              </a:rPr>
              <a:t>est</a:t>
            </a:r>
            <a:r>
              <a:rPr sz="3200" spc="-10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dans</a:t>
            </a:r>
            <a:endParaRPr sz="3200">
              <a:latin typeface="Arial"/>
              <a:cs typeface="Arial"/>
            </a:endParaRPr>
          </a:p>
          <a:p>
            <a:pPr marL="512445">
              <a:lnSpc>
                <a:spcPct val="100000"/>
              </a:lnSpc>
              <a:spcBef>
                <a:spcPts val="1914"/>
              </a:spcBef>
            </a:pPr>
            <a:r>
              <a:rPr sz="3200" dirty="0">
                <a:latin typeface="Arial"/>
                <a:cs typeface="Arial"/>
              </a:rPr>
              <a:t>la </a:t>
            </a:r>
            <a:r>
              <a:rPr sz="3200" spc="-5" dirty="0">
                <a:latin typeface="Arial"/>
                <a:cs typeface="Arial"/>
              </a:rPr>
              <a:t>réponse qu'elle</a:t>
            </a:r>
            <a:r>
              <a:rPr sz="3200" spc="-30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déclenche</a:t>
            </a:r>
            <a:endParaRPr sz="3200">
              <a:latin typeface="Arial"/>
              <a:cs typeface="Arial"/>
            </a:endParaRPr>
          </a:p>
          <a:p>
            <a:pPr marL="512445" marR="5080" indent="-303530">
              <a:lnSpc>
                <a:spcPct val="150000"/>
              </a:lnSpc>
              <a:spcBef>
                <a:spcPts val="765"/>
              </a:spcBef>
              <a:buFont typeface="Wingdings"/>
              <a:buChar char=""/>
              <a:tabLst>
                <a:tab pos="513080" algn="l"/>
              </a:tabLst>
            </a:pPr>
            <a:r>
              <a:rPr sz="3200" spc="-95" dirty="0">
                <a:latin typeface="Arial"/>
                <a:cs typeface="Arial"/>
              </a:rPr>
              <a:t>Tout </a:t>
            </a:r>
            <a:r>
              <a:rPr sz="3200" spc="-5" dirty="0">
                <a:latin typeface="Arial"/>
                <a:cs typeface="Arial"/>
              </a:rPr>
              <a:t>comportement </a:t>
            </a:r>
            <a:r>
              <a:rPr sz="3200" dirty="0">
                <a:latin typeface="Arial"/>
                <a:cs typeface="Arial"/>
              </a:rPr>
              <a:t>et </a:t>
            </a:r>
            <a:r>
              <a:rPr sz="3200" spc="-5" dirty="0">
                <a:latin typeface="Arial"/>
                <a:cs typeface="Arial"/>
              </a:rPr>
              <a:t>toute  communication présupposent </a:t>
            </a:r>
            <a:r>
              <a:rPr sz="3200" dirty="0">
                <a:latin typeface="Arial"/>
                <a:cs typeface="Arial"/>
              </a:rPr>
              <a:t>à </a:t>
            </a:r>
            <a:r>
              <a:rPr sz="3200" spc="-10" dirty="0">
                <a:latin typeface="Arial"/>
                <a:cs typeface="Arial"/>
              </a:rPr>
              <a:t>l’origine  </a:t>
            </a:r>
            <a:r>
              <a:rPr sz="3200" spc="-5" dirty="0">
                <a:latin typeface="Arial"/>
                <a:cs typeface="Arial"/>
              </a:rPr>
              <a:t>une intention</a:t>
            </a:r>
            <a:r>
              <a:rPr sz="3200" spc="-10" dirty="0">
                <a:latin typeface="Arial"/>
                <a:cs typeface="Arial"/>
              </a:rPr>
              <a:t> </a:t>
            </a:r>
            <a:r>
              <a:rPr sz="3200" dirty="0">
                <a:latin typeface="Arial"/>
                <a:cs typeface="Arial"/>
              </a:rPr>
              <a:t>positive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747773"/>
            <a:ext cx="7903209" cy="398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spc="-30" dirty="0">
                <a:latin typeface="Arial"/>
                <a:cs typeface="Arial"/>
              </a:rPr>
              <a:t>Voici </a:t>
            </a:r>
            <a:r>
              <a:rPr sz="2600" dirty="0">
                <a:latin typeface="Arial"/>
                <a:cs typeface="Arial"/>
              </a:rPr>
              <a:t>les fonctions de chacun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:</a:t>
            </a:r>
            <a:endParaRPr sz="2600">
              <a:latin typeface="Arial"/>
              <a:cs typeface="Arial"/>
            </a:endParaRPr>
          </a:p>
          <a:p>
            <a:pPr marL="355600" marR="751840" indent="-342900">
              <a:lnSpc>
                <a:spcPct val="14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solidFill>
                  <a:srgbClr val="E36C09"/>
                </a:solidFill>
                <a:latin typeface="Arial"/>
                <a:cs typeface="Arial"/>
              </a:rPr>
              <a:t>Enfant Adapté Rebelle </a:t>
            </a:r>
            <a:r>
              <a:rPr sz="2600" dirty="0">
                <a:latin typeface="Arial"/>
                <a:cs typeface="Arial"/>
              </a:rPr>
              <a:t>: fonction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d’opposition  </a:t>
            </a:r>
            <a:r>
              <a:rPr sz="2600" dirty="0">
                <a:latin typeface="Arial"/>
                <a:cs typeface="Arial"/>
              </a:rPr>
              <a:t>légitime</a:t>
            </a:r>
            <a:endParaRPr sz="2600">
              <a:latin typeface="Arial"/>
              <a:cs typeface="Arial"/>
            </a:endParaRPr>
          </a:p>
          <a:p>
            <a:pPr marL="355600" marR="422275" indent="-342900">
              <a:lnSpc>
                <a:spcPct val="140000"/>
              </a:lnSpc>
              <a:spcBef>
                <a:spcPts val="62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solidFill>
                  <a:srgbClr val="E36C09"/>
                </a:solidFill>
                <a:latin typeface="Arial"/>
                <a:cs typeface="Arial"/>
              </a:rPr>
              <a:t>Enfant Adapté Soumis </a:t>
            </a:r>
            <a:r>
              <a:rPr sz="2600" dirty="0">
                <a:latin typeface="Arial"/>
                <a:cs typeface="Arial"/>
              </a:rPr>
              <a:t>: fonction </a:t>
            </a:r>
            <a:r>
              <a:rPr sz="2600" spc="-5" dirty="0">
                <a:latin typeface="Arial"/>
                <a:cs typeface="Arial"/>
              </a:rPr>
              <a:t>d’adaptation</a:t>
            </a:r>
            <a:r>
              <a:rPr sz="2600" spc="-1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à  </a:t>
            </a:r>
            <a:r>
              <a:rPr sz="2600" spc="-5" dirty="0">
                <a:latin typeface="Arial"/>
                <a:cs typeface="Arial"/>
              </a:rPr>
              <a:t>l’environnement</a:t>
            </a:r>
            <a:endParaRPr sz="2600">
              <a:latin typeface="Arial"/>
              <a:cs typeface="Arial"/>
            </a:endParaRPr>
          </a:p>
          <a:p>
            <a:pPr marL="355600" marR="5080" indent="-342900">
              <a:lnSpc>
                <a:spcPct val="140000"/>
              </a:lnSpc>
              <a:spcBef>
                <a:spcPts val="6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solidFill>
                  <a:srgbClr val="E36C09"/>
                </a:solidFill>
                <a:latin typeface="Arial"/>
                <a:cs typeface="Arial"/>
              </a:rPr>
              <a:t>Enfant Libre </a:t>
            </a:r>
            <a:r>
              <a:rPr sz="2600" dirty="0">
                <a:solidFill>
                  <a:srgbClr val="E36C09"/>
                </a:solidFill>
                <a:latin typeface="Arial"/>
                <a:cs typeface="Arial"/>
              </a:rPr>
              <a:t>: </a:t>
            </a:r>
            <a:r>
              <a:rPr sz="2600" dirty="0">
                <a:latin typeface="Arial"/>
                <a:cs typeface="Arial"/>
              </a:rPr>
              <a:t>fonction </a:t>
            </a:r>
            <a:r>
              <a:rPr sz="2600" spc="-5" dirty="0">
                <a:latin typeface="Arial"/>
                <a:cs typeface="Arial"/>
              </a:rPr>
              <a:t>d’expression des besoins et  </a:t>
            </a:r>
            <a:r>
              <a:rPr sz="2600" dirty="0">
                <a:latin typeface="Arial"/>
                <a:cs typeface="Arial"/>
              </a:rPr>
              <a:t>des émotions de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base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4905" y="621919"/>
            <a:ext cx="667639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Les </a:t>
            </a:r>
            <a:r>
              <a:rPr sz="3200" b="1" spc="-10" dirty="0">
                <a:latin typeface="Arial Black"/>
                <a:cs typeface="Arial Black"/>
              </a:rPr>
              <a:t>fonction </a:t>
            </a:r>
            <a:r>
              <a:rPr sz="3200" b="1" dirty="0">
                <a:latin typeface="Arial Black"/>
                <a:cs typeface="Arial Black"/>
              </a:rPr>
              <a:t>des </a:t>
            </a:r>
            <a:r>
              <a:rPr sz="3200" b="1" spc="-10" dirty="0">
                <a:latin typeface="Arial Black"/>
                <a:cs typeface="Arial Black"/>
              </a:rPr>
              <a:t>états </a:t>
            </a:r>
            <a:r>
              <a:rPr sz="3200" b="1" dirty="0">
                <a:latin typeface="Arial Black"/>
                <a:cs typeface="Arial Black"/>
              </a:rPr>
              <a:t>du</a:t>
            </a:r>
            <a:r>
              <a:rPr sz="3200" b="1" spc="-50" dirty="0">
                <a:latin typeface="Arial Black"/>
                <a:cs typeface="Arial Black"/>
              </a:rPr>
              <a:t> </a:t>
            </a:r>
            <a:r>
              <a:rPr sz="3200" b="1" spc="-5" dirty="0">
                <a:latin typeface="Arial Black"/>
                <a:cs typeface="Arial Black"/>
              </a:rPr>
              <a:t>MOI</a:t>
            </a:r>
            <a:endParaRPr sz="32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14626" y="1666875"/>
            <a:ext cx="4857750" cy="414337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0932" y="791337"/>
            <a:ext cx="44424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rial Black"/>
                <a:cs typeface="Arial Black"/>
              </a:rPr>
              <a:t>À quel moi</a:t>
            </a:r>
            <a:r>
              <a:rPr sz="3000" b="1" spc="-75" dirty="0">
                <a:latin typeface="Arial Black"/>
                <a:cs typeface="Arial Black"/>
              </a:rPr>
              <a:t> </a:t>
            </a:r>
            <a:r>
              <a:rPr sz="3000" b="1" spc="0" dirty="0">
                <a:latin typeface="Arial Black"/>
                <a:cs typeface="Arial Black"/>
              </a:rPr>
              <a:t>parles-tu?</a:t>
            </a:r>
            <a:endParaRPr sz="30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403603" y="2071751"/>
            <a:ext cx="1071562" cy="321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668769" y="2071751"/>
            <a:ext cx="1071562" cy="32146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02437" y="1307280"/>
            <a:ext cx="8449310" cy="4269105"/>
          </a:xfrm>
          <a:prstGeom prst="rect">
            <a:avLst/>
          </a:prstGeom>
        </p:spPr>
        <p:txBody>
          <a:bodyPr vert="horz" wrap="square" lIns="0" tIns="15875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25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Lorsque deux personnes communiquent nous avons</a:t>
            </a:r>
            <a:r>
              <a:rPr sz="2400" spc="114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donc</a:t>
            </a:r>
            <a:endParaRPr sz="24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150"/>
              </a:spcBef>
            </a:pPr>
            <a:r>
              <a:rPr sz="2400" dirty="0">
                <a:latin typeface="Arial"/>
                <a:cs typeface="Arial"/>
              </a:rPr>
              <a:t>six états du Moi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possibles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40000"/>
              </a:lnSpc>
              <a:spcBef>
                <a:spcPts val="57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La manifestation de </a:t>
            </a:r>
            <a:r>
              <a:rPr sz="2400" dirty="0">
                <a:latin typeface="Arial"/>
                <a:cs typeface="Arial"/>
              </a:rPr>
              <a:t>ces États </a:t>
            </a:r>
            <a:r>
              <a:rPr sz="2400" spc="-5" dirty="0">
                <a:latin typeface="Arial"/>
                <a:cs typeface="Arial"/>
              </a:rPr>
              <a:t>du moi </a:t>
            </a:r>
            <a:r>
              <a:rPr sz="2400" dirty="0">
                <a:latin typeface="Arial"/>
                <a:cs typeface="Arial"/>
              </a:rPr>
              <a:t>est </a:t>
            </a:r>
            <a:r>
              <a:rPr sz="2400" b="1" spc="-5" dirty="0">
                <a:latin typeface="Arial"/>
                <a:cs typeface="Arial"/>
              </a:rPr>
              <a:t>observable</a:t>
            </a:r>
            <a:r>
              <a:rPr sz="2400" spc="-5" dirty="0">
                <a:latin typeface="Arial"/>
                <a:cs typeface="Arial"/>
              </a:rPr>
              <a:t>, c’est-  à-dire </a:t>
            </a:r>
            <a:r>
              <a:rPr sz="2400" spc="-10" dirty="0">
                <a:latin typeface="Arial"/>
                <a:cs typeface="Arial"/>
              </a:rPr>
              <a:t>qu’à </a:t>
            </a:r>
            <a:r>
              <a:rPr sz="2400" spc="-5" dirty="0">
                <a:latin typeface="Arial"/>
                <a:cs typeface="Arial"/>
              </a:rPr>
              <a:t>chacun de ces États du moi correspondent </a:t>
            </a:r>
            <a:r>
              <a:rPr sz="2400" spc="-10" dirty="0">
                <a:latin typeface="Arial"/>
                <a:cs typeface="Arial"/>
              </a:rPr>
              <a:t>un  </a:t>
            </a:r>
            <a:r>
              <a:rPr sz="2400" spc="-5" dirty="0">
                <a:latin typeface="Arial"/>
                <a:cs typeface="Arial"/>
              </a:rPr>
              <a:t>comportement (ton, volume de la voix, mimiques,  gestuelles, postures…) et un vocabulaire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spécifiques.</a:t>
            </a:r>
            <a:endParaRPr sz="2400">
              <a:latin typeface="Arial"/>
              <a:cs typeface="Arial"/>
            </a:endParaRPr>
          </a:p>
          <a:p>
            <a:pPr marL="355600" marR="48895" indent="-342900">
              <a:lnSpc>
                <a:spcPct val="14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L'autre </a:t>
            </a:r>
            <a:r>
              <a:rPr sz="2400" dirty="0">
                <a:latin typeface="Arial"/>
                <a:cs typeface="Arial"/>
              </a:rPr>
              <a:t>émet </a:t>
            </a:r>
            <a:r>
              <a:rPr sz="2400" spc="-5" dirty="0">
                <a:latin typeface="Arial"/>
                <a:cs typeface="Arial"/>
              </a:rPr>
              <a:t>alors en retour une "réponse". Une transaction  de base se compose de ce stimulus </a:t>
            </a:r>
            <a:r>
              <a:rPr sz="2400" dirty="0">
                <a:latin typeface="Arial"/>
                <a:cs typeface="Arial"/>
              </a:rPr>
              <a:t>et </a:t>
            </a:r>
            <a:r>
              <a:rPr sz="2400" spc="-5" dirty="0">
                <a:latin typeface="Arial"/>
                <a:cs typeface="Arial"/>
              </a:rPr>
              <a:t>de </a:t>
            </a:r>
            <a:r>
              <a:rPr sz="2400" dirty="0">
                <a:latin typeface="Arial"/>
                <a:cs typeface="Arial"/>
              </a:rPr>
              <a:t>cette</a:t>
            </a:r>
            <a:r>
              <a:rPr sz="2400" spc="7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réponse.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62860" y="362458"/>
            <a:ext cx="44424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rial Black"/>
                <a:cs typeface="Arial Black"/>
              </a:rPr>
              <a:t>À quel moi</a:t>
            </a:r>
            <a:r>
              <a:rPr sz="3000" b="1" spc="-75" dirty="0">
                <a:latin typeface="Arial Black"/>
                <a:cs typeface="Arial Black"/>
              </a:rPr>
              <a:t> </a:t>
            </a:r>
            <a:r>
              <a:rPr sz="3000" b="1" spc="0" dirty="0">
                <a:latin typeface="Arial Black"/>
                <a:cs typeface="Arial Black"/>
              </a:rPr>
              <a:t>parles-tu?</a:t>
            </a:r>
            <a:endParaRPr sz="3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1307280"/>
            <a:ext cx="8063865" cy="4196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4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L'Analyse </a:t>
            </a:r>
            <a:r>
              <a:rPr sz="2400" spc="-10" dirty="0">
                <a:latin typeface="Arial"/>
                <a:cs typeface="Arial"/>
              </a:rPr>
              <a:t>Transactionnelle </a:t>
            </a:r>
            <a:r>
              <a:rPr sz="2400" spc="-5" dirty="0">
                <a:latin typeface="Arial"/>
                <a:cs typeface="Arial"/>
              </a:rPr>
              <a:t>n'est à ni plus ni moins que la  méthode d'analyse </a:t>
            </a:r>
            <a:r>
              <a:rPr sz="2400" dirty="0">
                <a:latin typeface="Arial"/>
                <a:cs typeface="Arial"/>
              </a:rPr>
              <a:t>de ces </a:t>
            </a:r>
            <a:r>
              <a:rPr sz="2400" spc="-5" dirty="0">
                <a:latin typeface="Arial"/>
                <a:cs typeface="Arial"/>
              </a:rPr>
              <a:t>transactions dans lesquelles  "Je </a:t>
            </a:r>
            <a:r>
              <a:rPr sz="2400" dirty="0">
                <a:latin typeface="Arial"/>
                <a:cs typeface="Arial"/>
              </a:rPr>
              <a:t>te </a:t>
            </a:r>
            <a:r>
              <a:rPr sz="2400" spc="-5" dirty="0">
                <a:latin typeface="Arial"/>
                <a:cs typeface="Arial"/>
              </a:rPr>
              <a:t>fais quelque chose </a:t>
            </a:r>
            <a:r>
              <a:rPr sz="2400" dirty="0">
                <a:latin typeface="Arial"/>
                <a:cs typeface="Arial"/>
              </a:rPr>
              <a:t>et tu </a:t>
            </a:r>
            <a:r>
              <a:rPr sz="2400" spc="-5" dirty="0">
                <a:latin typeface="Arial"/>
                <a:cs typeface="Arial"/>
              </a:rPr>
              <a:t>me fais quelque chose en  retour ».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72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En</a:t>
            </a:r>
            <a:r>
              <a:rPr sz="2400" spc="-1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pratique;</a:t>
            </a:r>
            <a:endParaRPr sz="2400">
              <a:latin typeface="Arial"/>
              <a:cs typeface="Arial"/>
            </a:endParaRPr>
          </a:p>
          <a:p>
            <a:pPr marL="355600" marR="104139">
              <a:lnSpc>
                <a:spcPct val="140000"/>
              </a:lnSpc>
            </a:pPr>
            <a:r>
              <a:rPr sz="2400" spc="-5" dirty="0">
                <a:latin typeface="Arial"/>
                <a:cs typeface="Arial"/>
              </a:rPr>
              <a:t>Repérez dans quel </a:t>
            </a:r>
            <a:r>
              <a:rPr sz="2400" dirty="0">
                <a:latin typeface="Arial"/>
                <a:cs typeface="Arial"/>
              </a:rPr>
              <a:t>état </a:t>
            </a:r>
            <a:r>
              <a:rPr sz="2400" spc="-5" dirty="0">
                <a:latin typeface="Arial"/>
                <a:cs typeface="Arial"/>
              </a:rPr>
              <a:t>du Moi se trouve </a:t>
            </a:r>
            <a:r>
              <a:rPr sz="2400" dirty="0">
                <a:latin typeface="Arial"/>
                <a:cs typeface="Arial"/>
              </a:rPr>
              <a:t>votre  </a:t>
            </a:r>
            <a:r>
              <a:rPr sz="2400" spc="-5" dirty="0">
                <a:latin typeface="Arial"/>
                <a:cs typeface="Arial"/>
              </a:rPr>
              <a:t>interlocuteur </a:t>
            </a:r>
            <a:r>
              <a:rPr sz="2400" dirty="0">
                <a:latin typeface="Arial"/>
                <a:cs typeface="Arial"/>
              </a:rPr>
              <a:t>et </a:t>
            </a:r>
            <a:r>
              <a:rPr sz="2400" spc="-5" dirty="0">
                <a:latin typeface="Arial"/>
                <a:cs typeface="Arial"/>
              </a:rPr>
              <a:t>stimulez </a:t>
            </a:r>
            <a:r>
              <a:rPr sz="2400" dirty="0">
                <a:latin typeface="Arial"/>
                <a:cs typeface="Arial"/>
              </a:rPr>
              <a:t>votre état </a:t>
            </a:r>
            <a:r>
              <a:rPr sz="2400" spc="-5" dirty="0">
                <a:latin typeface="Arial"/>
                <a:cs typeface="Arial"/>
              </a:rPr>
              <a:t>du Moi le plus  approprié pour lui répondre, </a:t>
            </a:r>
            <a:r>
              <a:rPr sz="2400" dirty="0">
                <a:latin typeface="Arial"/>
                <a:cs typeface="Arial"/>
              </a:rPr>
              <a:t>compte-tenu </a:t>
            </a:r>
            <a:r>
              <a:rPr sz="2400" spc="-5" dirty="0">
                <a:latin typeface="Arial"/>
                <a:cs typeface="Arial"/>
              </a:rPr>
              <a:t>de la</a:t>
            </a:r>
            <a:r>
              <a:rPr sz="2400" spc="1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situation.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62860" y="347599"/>
            <a:ext cx="444246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b="1" dirty="0">
                <a:latin typeface="Arial Black"/>
                <a:cs typeface="Arial Black"/>
              </a:rPr>
              <a:t>À quel moi</a:t>
            </a:r>
            <a:r>
              <a:rPr sz="3000" b="1" spc="-75" dirty="0">
                <a:latin typeface="Arial Black"/>
                <a:cs typeface="Arial Black"/>
              </a:rPr>
              <a:t> </a:t>
            </a:r>
            <a:r>
              <a:rPr sz="3000" b="1" spc="0" dirty="0">
                <a:latin typeface="Arial Black"/>
                <a:cs typeface="Arial Black"/>
              </a:rPr>
              <a:t>parles-tu?</a:t>
            </a:r>
            <a:endParaRPr sz="3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2942" y="461518"/>
            <a:ext cx="6296025" cy="543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260850" algn="l"/>
              </a:tabLst>
            </a:pPr>
            <a:r>
              <a:rPr sz="3400" b="1" spc="-5" dirty="0">
                <a:latin typeface="Arial Black"/>
                <a:cs typeface="Arial Black"/>
              </a:rPr>
              <a:t>Les t</a:t>
            </a:r>
            <a:r>
              <a:rPr sz="3400" b="1" spc="55" dirty="0">
                <a:latin typeface="Arial Black"/>
                <a:cs typeface="Arial Black"/>
              </a:rPr>
              <a:t>r</a:t>
            </a:r>
            <a:r>
              <a:rPr sz="3400" b="1" spc="-5" dirty="0">
                <a:latin typeface="Arial Black"/>
                <a:cs typeface="Arial Black"/>
              </a:rPr>
              <a:t>ansa</a:t>
            </a:r>
            <a:r>
              <a:rPr sz="3400" b="1" spc="0" dirty="0">
                <a:latin typeface="Arial Black"/>
                <a:cs typeface="Arial Black"/>
              </a:rPr>
              <a:t>c</a:t>
            </a:r>
            <a:r>
              <a:rPr sz="3400" b="1" spc="-5" dirty="0">
                <a:latin typeface="Arial Black"/>
                <a:cs typeface="Arial Black"/>
              </a:rPr>
              <a:t>tions</a:t>
            </a:r>
            <a:r>
              <a:rPr sz="3400" b="1" dirty="0">
                <a:latin typeface="Arial Black"/>
                <a:cs typeface="Arial Black"/>
              </a:rPr>
              <a:t>	</a:t>
            </a:r>
            <a:r>
              <a:rPr sz="3400" b="1" spc="0" dirty="0">
                <a:latin typeface="Arial Black"/>
                <a:cs typeface="Arial Black"/>
              </a:rPr>
              <a:t>c</a:t>
            </a:r>
            <a:r>
              <a:rPr sz="3400" b="1" spc="50" dirty="0">
                <a:latin typeface="Arial Black"/>
                <a:cs typeface="Arial Black"/>
              </a:rPr>
              <a:t>r</a:t>
            </a:r>
            <a:r>
              <a:rPr sz="3400" b="1" spc="-5" dirty="0">
                <a:latin typeface="Arial Black"/>
                <a:cs typeface="Arial Black"/>
              </a:rPr>
              <a:t>oisées</a:t>
            </a:r>
            <a:endParaRPr sz="3400">
              <a:latin typeface="Arial Black"/>
              <a:cs typeface="Arial Black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051979" y="1957070"/>
            <a:ext cx="1857375" cy="32861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437001" y="1558752"/>
            <a:ext cx="5186680" cy="38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970">
              <a:lnSpc>
                <a:spcPct val="15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Les malaises psychiques, les conflits  </a:t>
            </a:r>
            <a:r>
              <a:rPr sz="2400" dirty="0">
                <a:latin typeface="Arial"/>
                <a:cs typeface="Arial"/>
              </a:rPr>
              <a:t>et </a:t>
            </a:r>
            <a:r>
              <a:rPr sz="2400" spc="-5" dirty="0">
                <a:latin typeface="Arial"/>
                <a:cs typeface="Arial"/>
              </a:rPr>
              <a:t>les ruptures surviennent lorsque les  transactions </a:t>
            </a:r>
            <a:r>
              <a:rPr sz="2400" dirty="0">
                <a:latin typeface="Arial"/>
                <a:cs typeface="Arial"/>
              </a:rPr>
              <a:t>sont </a:t>
            </a:r>
            <a:r>
              <a:rPr sz="2400" spc="-5" dirty="0">
                <a:latin typeface="Arial"/>
                <a:cs typeface="Arial"/>
              </a:rPr>
              <a:t>croisées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227329" indent="-123825">
              <a:lnSpc>
                <a:spcPct val="100000"/>
              </a:lnSpc>
              <a:spcBef>
                <a:spcPts val="1435"/>
              </a:spcBef>
            </a:pPr>
            <a:r>
              <a:rPr sz="2400" spc="-5" dirty="0">
                <a:latin typeface="Arial"/>
                <a:cs typeface="Arial"/>
              </a:rPr>
              <a:t>par exemple, un Adulte demande</a:t>
            </a:r>
            <a:r>
              <a:rPr sz="2400" spc="-55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une</a:t>
            </a:r>
            <a:endParaRPr sz="2400">
              <a:latin typeface="Arial"/>
              <a:cs typeface="Arial"/>
            </a:endParaRPr>
          </a:p>
          <a:p>
            <a:pPr marL="172720" marR="74930" indent="54610" algn="just">
              <a:lnSpc>
                <a:spcPct val="150000"/>
              </a:lnSpc>
            </a:pPr>
            <a:r>
              <a:rPr sz="2400" spc="-5" dirty="0">
                <a:latin typeface="Arial"/>
                <a:cs typeface="Arial"/>
              </a:rPr>
              <a:t>information factuelle à l'autre Adulte  qui, se pensant pris en </a:t>
            </a:r>
            <a:r>
              <a:rPr sz="2400" dirty="0">
                <a:latin typeface="Arial"/>
                <a:cs typeface="Arial"/>
              </a:rPr>
              <a:t>défaut, </a:t>
            </a:r>
            <a:r>
              <a:rPr sz="2400" spc="-5" dirty="0">
                <a:latin typeface="Arial"/>
                <a:cs typeface="Arial"/>
              </a:rPr>
              <a:t>réagit  plutôt en </a:t>
            </a:r>
            <a:r>
              <a:rPr sz="2400" dirty="0">
                <a:latin typeface="Arial"/>
                <a:cs typeface="Arial"/>
              </a:rPr>
              <a:t>Enfant </a:t>
            </a:r>
            <a:r>
              <a:rPr sz="2400" spc="-5" dirty="0">
                <a:latin typeface="Arial"/>
                <a:cs typeface="Arial"/>
              </a:rPr>
              <a:t>soumis à un </a:t>
            </a:r>
            <a:r>
              <a:rPr sz="2400" dirty="0">
                <a:latin typeface="Arial"/>
                <a:cs typeface="Arial"/>
              </a:rPr>
              <a:t>Parent.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49522" y="244602"/>
            <a:ext cx="28371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dirty="0">
                <a:latin typeface="Arial Black"/>
                <a:cs typeface="Arial Black"/>
              </a:rPr>
              <a:t>Les</a:t>
            </a:r>
            <a:r>
              <a:rPr b="1" spc="-100" dirty="0">
                <a:latin typeface="Arial Black"/>
                <a:cs typeface="Arial Black"/>
              </a:rPr>
              <a:t> </a:t>
            </a:r>
            <a:r>
              <a:rPr b="1" spc="-5" dirty="0">
                <a:latin typeface="Arial Black"/>
                <a:cs typeface="Arial Black"/>
              </a:rPr>
              <a:t>jeux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6576" y="880914"/>
            <a:ext cx="7522845" cy="4811395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4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b="1" spc="-15" dirty="0">
                <a:latin typeface="Calibri"/>
                <a:cs typeface="Calibri"/>
              </a:rPr>
              <a:t>Exemple:</a:t>
            </a:r>
            <a:endParaRPr sz="3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85"/>
              </a:spcBef>
            </a:pPr>
            <a:r>
              <a:rPr sz="2600" spc="-5" dirty="0">
                <a:latin typeface="Arial"/>
                <a:cs typeface="Arial"/>
              </a:rPr>
              <a:t>Julie </a:t>
            </a:r>
            <a:r>
              <a:rPr sz="2600" dirty="0">
                <a:latin typeface="Arial"/>
                <a:cs typeface="Arial"/>
              </a:rPr>
              <a:t>s’adresse à son petit frère en </a:t>
            </a:r>
            <a:r>
              <a:rPr sz="2600" spc="-5" dirty="0">
                <a:latin typeface="Arial"/>
                <a:cs typeface="Arial"/>
              </a:rPr>
              <a:t>lui montrant</a:t>
            </a:r>
            <a:r>
              <a:rPr sz="2600" spc="-5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une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35"/>
              </a:spcBef>
            </a:pPr>
            <a:r>
              <a:rPr sz="2600" dirty="0">
                <a:latin typeface="Arial"/>
                <a:cs typeface="Arial"/>
              </a:rPr>
              <a:t>part de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gâteau: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35"/>
              </a:spcBef>
            </a:pPr>
            <a:r>
              <a:rPr sz="2600" spc="-25" dirty="0">
                <a:latin typeface="Arial"/>
                <a:cs typeface="Arial"/>
              </a:rPr>
              <a:t>-«Tu </a:t>
            </a:r>
            <a:r>
              <a:rPr sz="2600" spc="-5" dirty="0">
                <a:latin typeface="Arial"/>
                <a:cs typeface="Arial"/>
              </a:rPr>
              <a:t>la </a:t>
            </a:r>
            <a:r>
              <a:rPr sz="2600" dirty="0">
                <a:latin typeface="Arial"/>
                <a:cs typeface="Arial"/>
              </a:rPr>
              <a:t>veux» </a:t>
            </a:r>
            <a:r>
              <a:rPr sz="2600" spc="-5" dirty="0">
                <a:latin typeface="Arial"/>
                <a:cs typeface="Arial"/>
              </a:rPr>
              <a:t>lui demande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t’elle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35"/>
              </a:spcBef>
            </a:pPr>
            <a:r>
              <a:rPr sz="2600" dirty="0">
                <a:latin typeface="Arial"/>
                <a:cs typeface="Arial"/>
              </a:rPr>
              <a:t>-«Oui», répond le petit garçon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crédule.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30"/>
              </a:spcBef>
            </a:pPr>
            <a:r>
              <a:rPr sz="2600" spc="-5" dirty="0">
                <a:latin typeface="Arial"/>
                <a:cs typeface="Arial"/>
              </a:rPr>
              <a:t>-«Et bien tu ne l’auras </a:t>
            </a:r>
            <a:r>
              <a:rPr sz="2600" dirty="0">
                <a:latin typeface="Arial"/>
                <a:cs typeface="Arial"/>
              </a:rPr>
              <a:t>pas</a:t>
            </a:r>
            <a:r>
              <a:rPr sz="2600" spc="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».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30"/>
              </a:spcBef>
            </a:pPr>
            <a:r>
              <a:rPr sz="2600" dirty="0">
                <a:latin typeface="Arial"/>
                <a:cs typeface="Arial"/>
              </a:rPr>
              <a:t>Ce faisant, elle mange le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gâteau.</a:t>
            </a:r>
            <a:endParaRPr sz="2600">
              <a:latin typeface="Arial"/>
              <a:cs typeface="Arial"/>
            </a:endParaRPr>
          </a:p>
          <a:p>
            <a:pPr marL="355600" marR="231775">
              <a:lnSpc>
                <a:spcPct val="130000"/>
              </a:lnSpc>
            </a:pPr>
            <a:r>
              <a:rPr sz="2600" dirty="0">
                <a:latin typeface="Arial"/>
                <a:cs typeface="Arial"/>
              </a:rPr>
              <a:t>Ne vous y trompez pas, </a:t>
            </a:r>
            <a:r>
              <a:rPr sz="2600" spc="-5" dirty="0">
                <a:latin typeface="Arial"/>
                <a:cs typeface="Arial"/>
              </a:rPr>
              <a:t>le bénéfice </a:t>
            </a:r>
            <a:r>
              <a:rPr sz="2600" dirty="0">
                <a:latin typeface="Arial"/>
                <a:cs typeface="Arial"/>
              </a:rPr>
              <a:t>c’est </a:t>
            </a:r>
            <a:r>
              <a:rPr sz="2600" spc="-5" dirty="0">
                <a:latin typeface="Arial"/>
                <a:cs typeface="Arial"/>
              </a:rPr>
              <a:t>la </a:t>
            </a:r>
            <a:r>
              <a:rPr sz="2600" dirty="0">
                <a:latin typeface="Arial"/>
                <a:cs typeface="Arial"/>
              </a:rPr>
              <a:t>tête  déçue du petit</a:t>
            </a:r>
            <a:r>
              <a:rPr sz="2600" spc="-1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frère!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265678" y="200405"/>
            <a:ext cx="3735070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latin typeface="Arial Black"/>
                <a:cs typeface="Arial Black"/>
              </a:rPr>
              <a:t>Qu’est-ce qu’un</a:t>
            </a:r>
            <a:r>
              <a:rPr sz="2800" b="1" spc="-20" dirty="0">
                <a:latin typeface="Arial Black"/>
                <a:cs typeface="Arial Black"/>
              </a:rPr>
              <a:t> </a:t>
            </a:r>
            <a:r>
              <a:rPr sz="2800" b="1" spc="-10" dirty="0">
                <a:latin typeface="Arial Black"/>
                <a:cs typeface="Arial Black"/>
              </a:rPr>
              <a:t>jeu</a:t>
            </a:r>
            <a:endParaRPr sz="2800">
              <a:latin typeface="Arial Black"/>
              <a:cs typeface="Arial Black"/>
            </a:endParaRPr>
          </a:p>
          <a:p>
            <a:pPr marL="1905" algn="ctr">
              <a:lnSpc>
                <a:spcPct val="100000"/>
              </a:lnSpc>
            </a:pPr>
            <a:r>
              <a:rPr sz="2800" b="1" spc="-15" dirty="0">
                <a:latin typeface="Arial Black"/>
                <a:cs typeface="Arial Black"/>
              </a:rPr>
              <a:t>psychologique</a:t>
            </a:r>
            <a:r>
              <a:rPr sz="2800" b="1" spc="5" dirty="0">
                <a:latin typeface="Arial Black"/>
                <a:cs typeface="Arial Black"/>
              </a:rPr>
              <a:t> </a:t>
            </a:r>
            <a:r>
              <a:rPr sz="2800" b="1" spc="-5" dirty="0">
                <a:latin typeface="Arial Black"/>
                <a:cs typeface="Arial Black"/>
              </a:rPr>
              <a:t>?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6576" y="1315339"/>
            <a:ext cx="7538084" cy="4525645"/>
          </a:xfrm>
          <a:prstGeom prst="rect">
            <a:avLst/>
          </a:prstGeom>
        </p:spPr>
        <p:txBody>
          <a:bodyPr vert="horz" wrap="square" lIns="0" tIns="19558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54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Eric </a:t>
            </a:r>
            <a:r>
              <a:rPr sz="2400" spc="-5" dirty="0">
                <a:latin typeface="Arial"/>
                <a:cs typeface="Arial"/>
              </a:rPr>
              <a:t>Berne a défini le jeu</a:t>
            </a:r>
            <a:r>
              <a:rPr sz="2400" spc="1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comme</a:t>
            </a:r>
            <a:endParaRPr sz="2400">
              <a:latin typeface="Arial"/>
              <a:cs typeface="Arial"/>
            </a:endParaRPr>
          </a:p>
          <a:p>
            <a:pPr marL="12700" marR="280035" indent="83820">
              <a:lnSpc>
                <a:spcPct val="130000"/>
              </a:lnSpc>
              <a:spcBef>
                <a:spcPts val="575"/>
              </a:spcBef>
            </a:pPr>
            <a:r>
              <a:rPr sz="2400" i="1" spc="-5" dirty="0">
                <a:solidFill>
                  <a:srgbClr val="E36C09"/>
                </a:solidFill>
                <a:latin typeface="Arial"/>
                <a:cs typeface="Arial"/>
              </a:rPr>
              <a:t>“le </a:t>
            </a:r>
            <a:r>
              <a:rPr sz="2400" i="1" spc="-10" dirty="0">
                <a:solidFill>
                  <a:srgbClr val="E36C09"/>
                </a:solidFill>
                <a:latin typeface="Arial"/>
                <a:cs typeface="Arial"/>
              </a:rPr>
              <a:t>déroulement d’une </a:t>
            </a:r>
            <a:r>
              <a:rPr sz="2400" i="1" dirty="0">
                <a:solidFill>
                  <a:srgbClr val="E36C09"/>
                </a:solidFill>
                <a:latin typeface="Arial"/>
                <a:cs typeface="Arial"/>
              </a:rPr>
              <a:t>série </a:t>
            </a:r>
            <a:r>
              <a:rPr sz="2400" i="1" spc="-5" dirty="0">
                <a:solidFill>
                  <a:srgbClr val="E36C09"/>
                </a:solidFill>
                <a:latin typeface="Arial"/>
                <a:cs typeface="Arial"/>
              </a:rPr>
              <a:t>de transactions cachées,  complémentaires, progressant </a:t>
            </a:r>
            <a:r>
              <a:rPr sz="2400" i="1" dirty="0">
                <a:solidFill>
                  <a:srgbClr val="E36C09"/>
                </a:solidFill>
                <a:latin typeface="Arial"/>
                <a:cs typeface="Arial"/>
              </a:rPr>
              <a:t>vers </a:t>
            </a:r>
            <a:r>
              <a:rPr sz="2400" i="1" spc="-5" dirty="0">
                <a:solidFill>
                  <a:srgbClr val="E36C09"/>
                </a:solidFill>
                <a:latin typeface="Arial"/>
                <a:cs typeface="Arial"/>
              </a:rPr>
              <a:t>un résultat bien  défini,</a:t>
            </a:r>
            <a:r>
              <a:rPr sz="2400" i="1" spc="0" dirty="0">
                <a:solidFill>
                  <a:srgbClr val="E36C09"/>
                </a:solidFill>
                <a:latin typeface="Arial"/>
                <a:cs typeface="Arial"/>
              </a:rPr>
              <a:t> </a:t>
            </a:r>
            <a:r>
              <a:rPr sz="2400" i="1" spc="-10" dirty="0">
                <a:solidFill>
                  <a:srgbClr val="E36C09"/>
                </a:solidFill>
                <a:latin typeface="Arial"/>
                <a:cs typeface="Arial"/>
              </a:rPr>
              <a:t>prévisible”.</a:t>
            </a:r>
            <a:endParaRPr sz="2400">
              <a:latin typeface="Arial"/>
              <a:cs typeface="Arial"/>
            </a:endParaRPr>
          </a:p>
          <a:p>
            <a:pPr marL="355600" marR="5080" indent="-342900">
              <a:lnSpc>
                <a:spcPct val="130000"/>
              </a:lnSpc>
              <a:spcBef>
                <a:spcPts val="57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C’est un échange entre deux ou </a:t>
            </a:r>
            <a:r>
              <a:rPr sz="2400" spc="-10" dirty="0">
                <a:latin typeface="Arial"/>
                <a:cs typeface="Arial"/>
              </a:rPr>
              <a:t>plusieurs </a:t>
            </a:r>
            <a:r>
              <a:rPr sz="2400" spc="-5" dirty="0">
                <a:latin typeface="Arial"/>
                <a:cs typeface="Arial"/>
              </a:rPr>
              <a:t>personnes  dont le but réel pour chacun n’est pas la poursuite de  la discussion au niveau de ce qui </a:t>
            </a:r>
            <a:r>
              <a:rPr sz="2400" dirty="0">
                <a:latin typeface="Arial"/>
                <a:cs typeface="Arial"/>
              </a:rPr>
              <a:t>est </a:t>
            </a:r>
            <a:r>
              <a:rPr sz="2400" spc="-5" dirty="0">
                <a:latin typeface="Arial"/>
                <a:cs typeface="Arial"/>
              </a:rPr>
              <a:t>dit mais de </a:t>
            </a:r>
            <a:r>
              <a:rPr sz="2400" b="1" spc="-10" dirty="0">
                <a:latin typeface="Arial"/>
                <a:cs typeface="Arial"/>
              </a:rPr>
              <a:t>ce  </a:t>
            </a:r>
            <a:r>
              <a:rPr sz="2400" b="1" dirty="0">
                <a:latin typeface="Arial"/>
                <a:cs typeface="Arial"/>
              </a:rPr>
              <a:t>qui </a:t>
            </a:r>
            <a:r>
              <a:rPr sz="2400" b="1" spc="-5" dirty="0">
                <a:latin typeface="Arial"/>
                <a:cs typeface="Arial"/>
              </a:rPr>
              <a:t>est </a:t>
            </a:r>
            <a:r>
              <a:rPr sz="2400" b="1" dirty="0">
                <a:latin typeface="Arial"/>
                <a:cs typeface="Arial"/>
              </a:rPr>
              <a:t>dit </a:t>
            </a:r>
            <a:r>
              <a:rPr sz="2400" b="1" spc="-5" dirty="0">
                <a:latin typeface="Arial"/>
                <a:cs typeface="Arial"/>
              </a:rPr>
              <a:t>et qui </a:t>
            </a:r>
            <a:r>
              <a:rPr sz="2400" b="1" dirty="0">
                <a:latin typeface="Arial"/>
                <a:cs typeface="Arial"/>
              </a:rPr>
              <a:t>ne </a:t>
            </a:r>
            <a:r>
              <a:rPr sz="2400" b="1" spc="-5" dirty="0">
                <a:latin typeface="Arial"/>
                <a:cs typeface="Arial"/>
              </a:rPr>
              <a:t>s’entend </a:t>
            </a:r>
            <a:r>
              <a:rPr sz="2400" b="1" dirty="0">
                <a:latin typeface="Arial"/>
                <a:cs typeface="Arial"/>
              </a:rPr>
              <a:t>pas </a:t>
            </a:r>
            <a:r>
              <a:rPr sz="2400" spc="-5" dirty="0">
                <a:latin typeface="Arial"/>
                <a:cs typeface="Arial"/>
              </a:rPr>
              <a:t>(non au niveau  social, </a:t>
            </a:r>
            <a:r>
              <a:rPr sz="2400" dirty="0">
                <a:latin typeface="Arial"/>
                <a:cs typeface="Arial"/>
              </a:rPr>
              <a:t>mais au </a:t>
            </a:r>
            <a:r>
              <a:rPr sz="2400" spc="-5" dirty="0">
                <a:latin typeface="Arial"/>
                <a:cs typeface="Arial"/>
              </a:rPr>
              <a:t>niveau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caché).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14500" y="2480398"/>
            <a:ext cx="6500749" cy="36128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875789" y="278714"/>
            <a:ext cx="648144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solidFill>
                  <a:srgbClr val="669900"/>
                </a:solidFill>
                <a:latin typeface="Arial Black"/>
                <a:cs typeface="Arial Black"/>
              </a:rPr>
              <a:t>Le triangle </a:t>
            </a:r>
            <a:r>
              <a:rPr sz="3600" b="1" spc="-5" dirty="0">
                <a:solidFill>
                  <a:srgbClr val="669900"/>
                </a:solidFill>
                <a:latin typeface="Arial Black"/>
                <a:cs typeface="Arial Black"/>
              </a:rPr>
              <a:t>dramatique</a:t>
            </a:r>
            <a:r>
              <a:rPr sz="3600" b="1" spc="-65" dirty="0">
                <a:solidFill>
                  <a:srgbClr val="669900"/>
                </a:solidFill>
                <a:latin typeface="Arial Black"/>
                <a:cs typeface="Arial Black"/>
              </a:rPr>
              <a:t> </a:t>
            </a:r>
            <a:r>
              <a:rPr sz="3600" b="1" dirty="0">
                <a:solidFill>
                  <a:srgbClr val="669900"/>
                </a:solidFill>
                <a:latin typeface="Arial Black"/>
                <a:cs typeface="Arial Black"/>
              </a:rPr>
              <a:t>de</a:t>
            </a:r>
            <a:endParaRPr sz="36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3600" b="1" spc="15" dirty="0">
                <a:solidFill>
                  <a:srgbClr val="669900"/>
                </a:solidFill>
                <a:latin typeface="Arial Black"/>
                <a:cs typeface="Arial Black"/>
              </a:rPr>
              <a:t>karpman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8418" y="1675257"/>
            <a:ext cx="77495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16839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Dans le jeu il </a:t>
            </a:r>
            <a:r>
              <a:rPr sz="2400" dirty="0">
                <a:latin typeface="Arial"/>
                <a:cs typeface="Arial"/>
              </a:rPr>
              <a:t>y </a:t>
            </a:r>
            <a:r>
              <a:rPr sz="2400" spc="-5" dirty="0">
                <a:latin typeface="Arial"/>
                <a:cs typeface="Arial"/>
              </a:rPr>
              <a:t>a un piège </a:t>
            </a:r>
            <a:r>
              <a:rPr sz="2400" dirty="0">
                <a:latin typeface="Arial"/>
                <a:cs typeface="Arial"/>
              </a:rPr>
              <a:t>tendu, </a:t>
            </a:r>
            <a:r>
              <a:rPr sz="2400" spc="-5" dirty="0">
                <a:latin typeface="Arial"/>
                <a:cs typeface="Arial"/>
              </a:rPr>
              <a:t>souvent grossier dans  </a:t>
            </a:r>
            <a:r>
              <a:rPr sz="2400" spc="-10" dirty="0">
                <a:latin typeface="Arial"/>
                <a:cs typeface="Arial"/>
              </a:rPr>
              <a:t>lequel </a:t>
            </a:r>
            <a:r>
              <a:rPr sz="2400" spc="-5" dirty="0">
                <a:latin typeface="Arial"/>
                <a:cs typeface="Arial"/>
              </a:rPr>
              <a:t>la «victime» </a:t>
            </a:r>
            <a:r>
              <a:rPr sz="2400" spc="-10" dirty="0">
                <a:latin typeface="Arial"/>
                <a:cs typeface="Arial"/>
              </a:rPr>
              <a:t>s’engouffre </a:t>
            </a:r>
            <a:r>
              <a:rPr sz="2400" spc="-5" dirty="0">
                <a:latin typeface="Arial"/>
                <a:cs typeface="Arial"/>
              </a:rPr>
              <a:t>plus ou moins malgré</a:t>
            </a:r>
            <a:r>
              <a:rPr sz="2400" spc="100" dirty="0">
                <a:latin typeface="Arial"/>
                <a:cs typeface="Arial"/>
              </a:rPr>
              <a:t> </a:t>
            </a:r>
            <a:r>
              <a:rPr sz="2400" spc="-10" dirty="0">
                <a:latin typeface="Arial"/>
                <a:cs typeface="Arial"/>
              </a:rPr>
              <a:t>elle.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63342" y="221437"/>
            <a:ext cx="5025390" cy="10020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sz="3200" b="1" dirty="0">
                <a:latin typeface="Arial Black"/>
                <a:cs typeface="Arial Black"/>
              </a:rPr>
              <a:t>La réponse: le</a:t>
            </a:r>
            <a:r>
              <a:rPr sz="3200" b="1" spc="-95" dirty="0">
                <a:latin typeface="Arial Black"/>
                <a:cs typeface="Arial Black"/>
              </a:rPr>
              <a:t> </a:t>
            </a:r>
            <a:r>
              <a:rPr sz="3200" b="1" spc="0" dirty="0">
                <a:latin typeface="Arial Black"/>
                <a:cs typeface="Arial Black"/>
              </a:rPr>
              <a:t>triangle</a:t>
            </a:r>
            <a:endParaRPr sz="320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</a:pPr>
            <a:r>
              <a:rPr sz="3200" b="1" spc="0" dirty="0">
                <a:latin typeface="Arial Black"/>
                <a:cs typeface="Arial Black"/>
              </a:rPr>
              <a:t>vertueux</a:t>
            </a:r>
            <a:endParaRPr sz="32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61440" y="1841119"/>
            <a:ext cx="7000240" cy="39770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Arial"/>
                <a:cs typeface="Arial"/>
              </a:rPr>
              <a:t>3P (règle des) </a:t>
            </a:r>
            <a:r>
              <a:rPr sz="2400" spc="-5" dirty="0">
                <a:latin typeface="Arial"/>
                <a:cs typeface="Arial"/>
              </a:rPr>
              <a:t>se compose du</a:t>
            </a:r>
            <a:r>
              <a:rPr sz="240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triptyque</a:t>
            </a:r>
            <a:endParaRPr sz="2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14"/>
              </a:spcBef>
            </a:pPr>
            <a:r>
              <a:rPr sz="2400" spc="-5" dirty="0">
                <a:latin typeface="Arial"/>
                <a:cs typeface="Arial"/>
              </a:rPr>
              <a:t>Permission, </a:t>
            </a:r>
            <a:r>
              <a:rPr sz="2400" dirty="0">
                <a:latin typeface="Arial"/>
                <a:cs typeface="Arial"/>
              </a:rPr>
              <a:t>Protection, </a:t>
            </a:r>
            <a:r>
              <a:rPr sz="2400" spc="-5" dirty="0">
                <a:latin typeface="Arial"/>
                <a:cs typeface="Arial"/>
              </a:rPr>
              <a:t>Puissance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dirty="0">
                <a:latin typeface="Arial"/>
                <a:cs typeface="Arial"/>
              </a:rPr>
              <a:t>: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14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La </a:t>
            </a:r>
            <a:r>
              <a:rPr sz="2400" spc="-5" dirty="0">
                <a:latin typeface="Arial"/>
                <a:cs typeface="Arial"/>
              </a:rPr>
              <a:t>Permission </a:t>
            </a:r>
            <a:r>
              <a:rPr sz="2400" dirty="0">
                <a:latin typeface="Arial"/>
                <a:cs typeface="Arial"/>
              </a:rPr>
              <a:t>de </a:t>
            </a:r>
            <a:r>
              <a:rPr sz="2400" spc="-5" dirty="0">
                <a:latin typeface="Arial"/>
                <a:cs typeface="Arial"/>
              </a:rPr>
              <a:t>parler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10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La </a:t>
            </a:r>
            <a:r>
              <a:rPr sz="2400" dirty="0">
                <a:latin typeface="Arial"/>
                <a:cs typeface="Arial"/>
              </a:rPr>
              <a:t>Protection </a:t>
            </a:r>
            <a:r>
              <a:rPr sz="2400" spc="-5" dirty="0">
                <a:latin typeface="Arial"/>
                <a:cs typeface="Arial"/>
              </a:rPr>
              <a:t>contre </a:t>
            </a:r>
            <a:r>
              <a:rPr sz="2400" dirty="0">
                <a:latin typeface="Arial"/>
                <a:cs typeface="Arial"/>
              </a:rPr>
              <a:t>toute </a:t>
            </a:r>
            <a:r>
              <a:rPr sz="2400" spc="-5" dirty="0">
                <a:latin typeface="Arial"/>
                <a:cs typeface="Arial"/>
              </a:rPr>
              <a:t>sanction pour ce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qu'on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Arial"/>
                <a:cs typeface="Arial"/>
              </a:rPr>
              <a:t>aura </a:t>
            </a:r>
            <a:r>
              <a:rPr sz="2400" dirty="0">
                <a:latin typeface="Arial"/>
                <a:cs typeface="Arial"/>
              </a:rPr>
              <a:t>pu </a:t>
            </a:r>
            <a:r>
              <a:rPr sz="2400" spc="-5" dirty="0">
                <a:latin typeface="Arial"/>
                <a:cs typeface="Arial"/>
              </a:rPr>
              <a:t>dire </a:t>
            </a:r>
            <a:r>
              <a:rPr sz="2400" dirty="0">
                <a:latin typeface="Arial"/>
                <a:cs typeface="Arial"/>
              </a:rPr>
              <a:t>(acceptation</a:t>
            </a:r>
            <a:r>
              <a:rPr sz="2400" spc="2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inconditionnelle)</a:t>
            </a:r>
            <a:endParaRPr sz="2400">
              <a:latin typeface="Arial"/>
              <a:cs typeface="Arial"/>
            </a:endParaRPr>
          </a:p>
          <a:p>
            <a:pPr marL="354965" indent="-342265">
              <a:lnSpc>
                <a:spcPct val="100000"/>
              </a:lnSpc>
              <a:spcBef>
                <a:spcPts val="2014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La Puissance résultant de </a:t>
            </a:r>
            <a:r>
              <a:rPr sz="2400" dirty="0">
                <a:latin typeface="Arial"/>
                <a:cs typeface="Arial"/>
              </a:rPr>
              <a:t>cette </a:t>
            </a:r>
            <a:r>
              <a:rPr sz="2400" spc="-5" dirty="0">
                <a:latin typeface="Arial"/>
                <a:cs typeface="Arial"/>
              </a:rPr>
              <a:t>prise de</a:t>
            </a:r>
            <a:r>
              <a:rPr sz="2400" spc="6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parole</a:t>
            </a:r>
            <a:endParaRPr sz="24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latin typeface="Arial"/>
                <a:cs typeface="Arial"/>
              </a:rPr>
              <a:t>conduit </a:t>
            </a:r>
            <a:r>
              <a:rPr sz="2400" dirty="0">
                <a:latin typeface="Arial"/>
                <a:cs typeface="Arial"/>
              </a:rPr>
              <a:t>à la </a:t>
            </a:r>
            <a:r>
              <a:rPr sz="2400" spc="-5" dirty="0">
                <a:latin typeface="Arial"/>
                <a:cs typeface="Arial"/>
              </a:rPr>
              <a:t>libre expression, </a:t>
            </a:r>
            <a:r>
              <a:rPr sz="2400" dirty="0">
                <a:latin typeface="Arial"/>
                <a:cs typeface="Arial"/>
              </a:rPr>
              <a:t>à</a:t>
            </a:r>
            <a:r>
              <a:rPr sz="2400" spc="5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l'autonomie.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0577" y="1366519"/>
            <a:ext cx="7626984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313940" marR="5080" indent="-230187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Pour en </a:t>
            </a:r>
            <a:r>
              <a:rPr sz="2400" spc="-20" dirty="0">
                <a:latin typeface="Arial"/>
                <a:cs typeface="Arial"/>
              </a:rPr>
              <a:t>sortir, </a:t>
            </a:r>
            <a:r>
              <a:rPr sz="2400" spc="-5" dirty="0">
                <a:latin typeface="Arial"/>
                <a:cs typeface="Arial"/>
              </a:rPr>
              <a:t>il </a:t>
            </a:r>
            <a:r>
              <a:rPr sz="2400" spc="-10" dirty="0">
                <a:latin typeface="Arial"/>
                <a:cs typeface="Arial"/>
              </a:rPr>
              <a:t>suffit </a:t>
            </a:r>
            <a:r>
              <a:rPr sz="2400" spc="-5" dirty="0">
                <a:latin typeface="Arial"/>
                <a:cs typeface="Arial"/>
              </a:rPr>
              <a:t>de clarifier les intentions en faisant  appel à « son adulte</a:t>
            </a:r>
            <a:r>
              <a:rPr sz="2400" spc="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»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19350" y="124460"/>
            <a:ext cx="553783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Arial Black"/>
                <a:cs typeface="Arial Black"/>
              </a:rPr>
              <a:t>L’antidote </a:t>
            </a:r>
            <a:r>
              <a:rPr sz="3600" b="1" dirty="0">
                <a:latin typeface="Arial Black"/>
                <a:cs typeface="Arial Black"/>
              </a:rPr>
              <a:t>: le</a:t>
            </a:r>
            <a:r>
              <a:rPr sz="3600" b="1" spc="-90" dirty="0">
                <a:latin typeface="Arial Black"/>
                <a:cs typeface="Arial Black"/>
              </a:rPr>
              <a:t> </a:t>
            </a:r>
            <a:r>
              <a:rPr sz="3600" b="1" dirty="0">
                <a:latin typeface="Arial Black"/>
                <a:cs typeface="Arial Black"/>
              </a:rPr>
              <a:t>triangle</a:t>
            </a:r>
            <a:endParaRPr sz="3600">
              <a:latin typeface="Arial Black"/>
              <a:cs typeface="Arial Black"/>
            </a:endParaRPr>
          </a:p>
          <a:p>
            <a:pPr marL="1270" algn="ctr">
              <a:lnSpc>
                <a:spcPct val="100000"/>
              </a:lnSpc>
            </a:pPr>
            <a:r>
              <a:rPr sz="3600" b="1" spc="-5" dirty="0">
                <a:latin typeface="Arial Black"/>
                <a:cs typeface="Arial Black"/>
              </a:rPr>
              <a:t>vertueux</a:t>
            </a:r>
            <a:endParaRPr sz="3600">
              <a:latin typeface="Arial Black"/>
              <a:cs typeface="Arial Blac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59636" y="2171826"/>
            <a:ext cx="6307582" cy="320141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59636" y="2636901"/>
            <a:ext cx="2000250" cy="443230"/>
          </a:xfrm>
          <a:custGeom>
            <a:avLst/>
            <a:gdLst/>
            <a:ahLst/>
            <a:cxnLst/>
            <a:rect l="l" t="t" r="r" b="b"/>
            <a:pathLst>
              <a:path w="2000250" h="443230">
                <a:moveTo>
                  <a:pt x="1926412" y="0"/>
                </a:moveTo>
                <a:lnTo>
                  <a:pt x="73736" y="0"/>
                </a:lnTo>
                <a:lnTo>
                  <a:pt x="45016" y="5796"/>
                </a:lnTo>
                <a:lnTo>
                  <a:pt x="21580" y="21605"/>
                </a:lnTo>
                <a:lnTo>
                  <a:pt x="5788" y="45059"/>
                </a:lnTo>
                <a:lnTo>
                  <a:pt x="0" y="73787"/>
                </a:lnTo>
                <a:lnTo>
                  <a:pt x="0" y="368935"/>
                </a:lnTo>
                <a:lnTo>
                  <a:pt x="5788" y="397662"/>
                </a:lnTo>
                <a:lnTo>
                  <a:pt x="21580" y="421116"/>
                </a:lnTo>
                <a:lnTo>
                  <a:pt x="45016" y="436925"/>
                </a:lnTo>
                <a:lnTo>
                  <a:pt x="73736" y="442722"/>
                </a:lnTo>
                <a:lnTo>
                  <a:pt x="1926412" y="442722"/>
                </a:lnTo>
                <a:lnTo>
                  <a:pt x="1955139" y="436925"/>
                </a:lnTo>
                <a:lnTo>
                  <a:pt x="1978593" y="421116"/>
                </a:lnTo>
                <a:lnTo>
                  <a:pt x="1994402" y="397662"/>
                </a:lnTo>
                <a:lnTo>
                  <a:pt x="2000199" y="368935"/>
                </a:lnTo>
                <a:lnTo>
                  <a:pt x="2000199" y="73787"/>
                </a:lnTo>
                <a:lnTo>
                  <a:pt x="1994402" y="45059"/>
                </a:lnTo>
                <a:lnTo>
                  <a:pt x="1978593" y="21605"/>
                </a:lnTo>
                <a:lnTo>
                  <a:pt x="1955139" y="5796"/>
                </a:lnTo>
                <a:lnTo>
                  <a:pt x="192641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59636" y="2636901"/>
            <a:ext cx="2000250" cy="443230"/>
          </a:xfrm>
          <a:custGeom>
            <a:avLst/>
            <a:gdLst/>
            <a:ahLst/>
            <a:cxnLst/>
            <a:rect l="l" t="t" r="r" b="b"/>
            <a:pathLst>
              <a:path w="2000250" h="443230">
                <a:moveTo>
                  <a:pt x="0" y="73787"/>
                </a:moveTo>
                <a:lnTo>
                  <a:pt x="5788" y="45059"/>
                </a:lnTo>
                <a:lnTo>
                  <a:pt x="21580" y="21605"/>
                </a:lnTo>
                <a:lnTo>
                  <a:pt x="45016" y="5796"/>
                </a:lnTo>
                <a:lnTo>
                  <a:pt x="73736" y="0"/>
                </a:lnTo>
                <a:lnTo>
                  <a:pt x="1926412" y="0"/>
                </a:lnTo>
                <a:lnTo>
                  <a:pt x="1955139" y="5796"/>
                </a:lnTo>
                <a:lnTo>
                  <a:pt x="1978593" y="21605"/>
                </a:lnTo>
                <a:lnTo>
                  <a:pt x="1994402" y="45059"/>
                </a:lnTo>
                <a:lnTo>
                  <a:pt x="2000199" y="73787"/>
                </a:lnTo>
                <a:lnTo>
                  <a:pt x="2000199" y="368935"/>
                </a:lnTo>
                <a:lnTo>
                  <a:pt x="1994402" y="397662"/>
                </a:lnTo>
                <a:lnTo>
                  <a:pt x="1978593" y="421116"/>
                </a:lnTo>
                <a:lnTo>
                  <a:pt x="1955139" y="436925"/>
                </a:lnTo>
                <a:lnTo>
                  <a:pt x="1926412" y="442722"/>
                </a:lnTo>
                <a:lnTo>
                  <a:pt x="73736" y="442722"/>
                </a:lnTo>
                <a:lnTo>
                  <a:pt x="45016" y="436925"/>
                </a:lnTo>
                <a:lnTo>
                  <a:pt x="21580" y="421116"/>
                </a:lnTo>
                <a:lnTo>
                  <a:pt x="5788" y="397662"/>
                </a:lnTo>
                <a:lnTo>
                  <a:pt x="0" y="368935"/>
                </a:lnTo>
                <a:lnTo>
                  <a:pt x="0" y="73787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645411" y="2676855"/>
            <a:ext cx="122936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PE</a:t>
            </a:r>
            <a:r>
              <a:rPr sz="1800" b="1" spc="-10" dirty="0">
                <a:latin typeface="Calibri"/>
                <a:cs typeface="Calibri"/>
              </a:rPr>
              <a:t>R</a:t>
            </a:r>
            <a:r>
              <a:rPr sz="1800" b="1" spc="-5" dirty="0">
                <a:latin typeface="Calibri"/>
                <a:cs typeface="Calibri"/>
              </a:rPr>
              <a:t>MIS</a:t>
            </a:r>
            <a:r>
              <a:rPr sz="1800" b="1" spc="-10" dirty="0">
                <a:latin typeface="Calibri"/>
                <a:cs typeface="Calibri"/>
              </a:rPr>
              <a:t>S</a:t>
            </a:r>
            <a:r>
              <a:rPr sz="1800" b="1" dirty="0">
                <a:latin typeface="Calibri"/>
                <a:cs typeface="Calibri"/>
              </a:rPr>
              <a:t>I</a:t>
            </a:r>
            <a:r>
              <a:rPr sz="1800" b="1" spc="-10" dirty="0">
                <a:latin typeface="Calibri"/>
                <a:cs typeface="Calibri"/>
              </a:rPr>
              <a:t>O</a:t>
            </a:r>
            <a:r>
              <a:rPr sz="1800" b="1" dirty="0">
                <a:latin typeface="Calibri"/>
                <a:cs typeface="Calibri"/>
              </a:rPr>
              <a:t>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575934" y="2613532"/>
            <a:ext cx="2000250" cy="443230"/>
          </a:xfrm>
          <a:custGeom>
            <a:avLst/>
            <a:gdLst/>
            <a:ahLst/>
            <a:cxnLst/>
            <a:rect l="l" t="t" r="r" b="b"/>
            <a:pathLst>
              <a:path w="2000250" h="443230">
                <a:moveTo>
                  <a:pt x="1926463" y="0"/>
                </a:moveTo>
                <a:lnTo>
                  <a:pt x="73787" y="0"/>
                </a:lnTo>
                <a:lnTo>
                  <a:pt x="45059" y="5796"/>
                </a:lnTo>
                <a:lnTo>
                  <a:pt x="21605" y="21605"/>
                </a:lnTo>
                <a:lnTo>
                  <a:pt x="5796" y="45059"/>
                </a:lnTo>
                <a:lnTo>
                  <a:pt x="0" y="73787"/>
                </a:lnTo>
                <a:lnTo>
                  <a:pt x="0" y="368934"/>
                </a:lnTo>
                <a:lnTo>
                  <a:pt x="5796" y="397662"/>
                </a:lnTo>
                <a:lnTo>
                  <a:pt x="21605" y="421116"/>
                </a:lnTo>
                <a:lnTo>
                  <a:pt x="45059" y="436925"/>
                </a:lnTo>
                <a:lnTo>
                  <a:pt x="73787" y="442721"/>
                </a:lnTo>
                <a:lnTo>
                  <a:pt x="1926463" y="442721"/>
                </a:lnTo>
                <a:lnTo>
                  <a:pt x="1955190" y="436925"/>
                </a:lnTo>
                <a:lnTo>
                  <a:pt x="1978644" y="421116"/>
                </a:lnTo>
                <a:lnTo>
                  <a:pt x="1994453" y="397662"/>
                </a:lnTo>
                <a:lnTo>
                  <a:pt x="2000249" y="368934"/>
                </a:lnTo>
                <a:lnTo>
                  <a:pt x="2000249" y="73787"/>
                </a:lnTo>
                <a:lnTo>
                  <a:pt x="1994453" y="45059"/>
                </a:lnTo>
                <a:lnTo>
                  <a:pt x="1978644" y="21605"/>
                </a:lnTo>
                <a:lnTo>
                  <a:pt x="1955190" y="5796"/>
                </a:lnTo>
                <a:lnTo>
                  <a:pt x="19264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575934" y="2613532"/>
            <a:ext cx="2000250" cy="443230"/>
          </a:xfrm>
          <a:custGeom>
            <a:avLst/>
            <a:gdLst/>
            <a:ahLst/>
            <a:cxnLst/>
            <a:rect l="l" t="t" r="r" b="b"/>
            <a:pathLst>
              <a:path w="2000250" h="443230">
                <a:moveTo>
                  <a:pt x="0" y="73787"/>
                </a:moveTo>
                <a:lnTo>
                  <a:pt x="5796" y="45059"/>
                </a:lnTo>
                <a:lnTo>
                  <a:pt x="21605" y="21605"/>
                </a:lnTo>
                <a:lnTo>
                  <a:pt x="45059" y="5796"/>
                </a:lnTo>
                <a:lnTo>
                  <a:pt x="73787" y="0"/>
                </a:lnTo>
                <a:lnTo>
                  <a:pt x="1926463" y="0"/>
                </a:lnTo>
                <a:lnTo>
                  <a:pt x="1955190" y="5796"/>
                </a:lnTo>
                <a:lnTo>
                  <a:pt x="1978644" y="21605"/>
                </a:lnTo>
                <a:lnTo>
                  <a:pt x="1994453" y="45059"/>
                </a:lnTo>
                <a:lnTo>
                  <a:pt x="2000249" y="73787"/>
                </a:lnTo>
                <a:lnTo>
                  <a:pt x="2000249" y="368934"/>
                </a:lnTo>
                <a:lnTo>
                  <a:pt x="1994453" y="397662"/>
                </a:lnTo>
                <a:lnTo>
                  <a:pt x="1978644" y="421116"/>
                </a:lnTo>
                <a:lnTo>
                  <a:pt x="1955190" y="436925"/>
                </a:lnTo>
                <a:lnTo>
                  <a:pt x="1926463" y="442721"/>
                </a:lnTo>
                <a:lnTo>
                  <a:pt x="73787" y="442721"/>
                </a:lnTo>
                <a:lnTo>
                  <a:pt x="45059" y="436925"/>
                </a:lnTo>
                <a:lnTo>
                  <a:pt x="21605" y="421116"/>
                </a:lnTo>
                <a:lnTo>
                  <a:pt x="5796" y="397662"/>
                </a:lnTo>
                <a:lnTo>
                  <a:pt x="0" y="368934"/>
                </a:lnTo>
                <a:lnTo>
                  <a:pt x="0" y="73787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955029" y="2653664"/>
            <a:ext cx="1243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Calibri"/>
                <a:cs typeface="Calibri"/>
              </a:rPr>
              <a:t>PROTECTION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575684" y="4666488"/>
            <a:ext cx="2000250" cy="443230"/>
          </a:xfrm>
          <a:custGeom>
            <a:avLst/>
            <a:gdLst/>
            <a:ahLst/>
            <a:cxnLst/>
            <a:rect l="l" t="t" r="r" b="b"/>
            <a:pathLst>
              <a:path w="2000250" h="443229">
                <a:moveTo>
                  <a:pt x="1926463" y="0"/>
                </a:moveTo>
                <a:lnTo>
                  <a:pt x="73787" y="0"/>
                </a:lnTo>
                <a:lnTo>
                  <a:pt x="45059" y="5796"/>
                </a:lnTo>
                <a:lnTo>
                  <a:pt x="21605" y="21605"/>
                </a:lnTo>
                <a:lnTo>
                  <a:pt x="5796" y="45059"/>
                </a:lnTo>
                <a:lnTo>
                  <a:pt x="0" y="73787"/>
                </a:lnTo>
                <a:lnTo>
                  <a:pt x="0" y="368935"/>
                </a:lnTo>
                <a:lnTo>
                  <a:pt x="5796" y="397662"/>
                </a:lnTo>
                <a:lnTo>
                  <a:pt x="21605" y="421116"/>
                </a:lnTo>
                <a:lnTo>
                  <a:pt x="45059" y="436925"/>
                </a:lnTo>
                <a:lnTo>
                  <a:pt x="73787" y="442722"/>
                </a:lnTo>
                <a:lnTo>
                  <a:pt x="1926463" y="442722"/>
                </a:lnTo>
                <a:lnTo>
                  <a:pt x="1955190" y="436925"/>
                </a:lnTo>
                <a:lnTo>
                  <a:pt x="1978644" y="421116"/>
                </a:lnTo>
                <a:lnTo>
                  <a:pt x="1994453" y="397662"/>
                </a:lnTo>
                <a:lnTo>
                  <a:pt x="2000250" y="368935"/>
                </a:lnTo>
                <a:lnTo>
                  <a:pt x="2000250" y="73787"/>
                </a:lnTo>
                <a:lnTo>
                  <a:pt x="1994453" y="45059"/>
                </a:lnTo>
                <a:lnTo>
                  <a:pt x="1978644" y="21605"/>
                </a:lnTo>
                <a:lnTo>
                  <a:pt x="1955190" y="5796"/>
                </a:lnTo>
                <a:lnTo>
                  <a:pt x="192646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75684" y="4666488"/>
            <a:ext cx="2000250" cy="443230"/>
          </a:xfrm>
          <a:custGeom>
            <a:avLst/>
            <a:gdLst/>
            <a:ahLst/>
            <a:cxnLst/>
            <a:rect l="l" t="t" r="r" b="b"/>
            <a:pathLst>
              <a:path w="2000250" h="443229">
                <a:moveTo>
                  <a:pt x="0" y="73787"/>
                </a:moveTo>
                <a:lnTo>
                  <a:pt x="5796" y="45059"/>
                </a:lnTo>
                <a:lnTo>
                  <a:pt x="21605" y="21605"/>
                </a:lnTo>
                <a:lnTo>
                  <a:pt x="45059" y="5796"/>
                </a:lnTo>
                <a:lnTo>
                  <a:pt x="73787" y="0"/>
                </a:lnTo>
                <a:lnTo>
                  <a:pt x="1926463" y="0"/>
                </a:lnTo>
                <a:lnTo>
                  <a:pt x="1955190" y="5796"/>
                </a:lnTo>
                <a:lnTo>
                  <a:pt x="1978644" y="21605"/>
                </a:lnTo>
                <a:lnTo>
                  <a:pt x="1994453" y="45059"/>
                </a:lnTo>
                <a:lnTo>
                  <a:pt x="2000250" y="73787"/>
                </a:lnTo>
                <a:lnTo>
                  <a:pt x="2000250" y="368935"/>
                </a:lnTo>
                <a:lnTo>
                  <a:pt x="1994453" y="397662"/>
                </a:lnTo>
                <a:lnTo>
                  <a:pt x="1978644" y="421116"/>
                </a:lnTo>
                <a:lnTo>
                  <a:pt x="1955190" y="436925"/>
                </a:lnTo>
                <a:lnTo>
                  <a:pt x="1926463" y="442722"/>
                </a:lnTo>
                <a:lnTo>
                  <a:pt x="73787" y="442722"/>
                </a:lnTo>
                <a:lnTo>
                  <a:pt x="45059" y="436925"/>
                </a:lnTo>
                <a:lnTo>
                  <a:pt x="21605" y="421116"/>
                </a:lnTo>
                <a:lnTo>
                  <a:pt x="5796" y="397662"/>
                </a:lnTo>
                <a:lnTo>
                  <a:pt x="0" y="368935"/>
                </a:lnTo>
                <a:lnTo>
                  <a:pt x="0" y="73787"/>
                </a:lnTo>
                <a:close/>
              </a:path>
            </a:pathLst>
          </a:custGeom>
          <a:ln w="127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823975" y="4707128"/>
            <a:ext cx="7169784" cy="13195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18815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Calibri"/>
                <a:cs typeface="Calibri"/>
              </a:rPr>
              <a:t>PUISSANCE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596265" marR="5080" indent="-584200">
              <a:lnSpc>
                <a:spcPct val="100000"/>
              </a:lnSpc>
              <a:spcBef>
                <a:spcPts val="1155"/>
              </a:spcBef>
            </a:pPr>
            <a:r>
              <a:rPr sz="2000" b="1" dirty="0">
                <a:latin typeface="Calibri"/>
                <a:cs typeface="Calibri"/>
              </a:rPr>
              <a:t>La </a:t>
            </a:r>
            <a:r>
              <a:rPr sz="2000" b="1" spc="-10" dirty="0">
                <a:latin typeface="Calibri"/>
                <a:cs typeface="Calibri"/>
              </a:rPr>
              <a:t>règle </a:t>
            </a:r>
            <a:r>
              <a:rPr sz="2000" b="1" dirty="0">
                <a:latin typeface="Calibri"/>
                <a:cs typeface="Calibri"/>
              </a:rPr>
              <a:t>des 3P peut </a:t>
            </a:r>
            <a:r>
              <a:rPr sz="2000" b="1" spc="-10" dirty="0">
                <a:latin typeface="Calibri"/>
                <a:cs typeface="Calibri"/>
              </a:rPr>
              <a:t>être </a:t>
            </a:r>
            <a:r>
              <a:rPr sz="2000" b="1" dirty="0">
                <a:latin typeface="Calibri"/>
                <a:cs typeface="Calibri"/>
              </a:rPr>
              <a:t>vue comme </a:t>
            </a:r>
            <a:r>
              <a:rPr sz="2000" b="1" spc="-5" dirty="0">
                <a:latin typeface="Calibri"/>
                <a:cs typeface="Calibri"/>
              </a:rPr>
              <a:t>l'antidote </a:t>
            </a:r>
            <a:r>
              <a:rPr sz="2000" b="1" spc="-10" dirty="0">
                <a:latin typeface="Calibri"/>
                <a:cs typeface="Calibri"/>
              </a:rPr>
              <a:t>vertueux </a:t>
            </a:r>
            <a:r>
              <a:rPr sz="2000" b="1" dirty="0">
                <a:latin typeface="Calibri"/>
                <a:cs typeface="Calibri"/>
              </a:rPr>
              <a:t>au triangle  </a:t>
            </a:r>
            <a:r>
              <a:rPr sz="2000" b="1" spc="-10" dirty="0">
                <a:latin typeface="Calibri"/>
                <a:cs typeface="Calibri"/>
              </a:rPr>
              <a:t>dramatique </a:t>
            </a:r>
            <a:r>
              <a:rPr sz="2000" b="1" dirty="0">
                <a:latin typeface="Calibri"/>
                <a:cs typeface="Calibri"/>
              </a:rPr>
              <a:t>de </a:t>
            </a:r>
            <a:r>
              <a:rPr sz="2000" b="1" spc="-5" dirty="0">
                <a:latin typeface="Calibri"/>
                <a:cs typeface="Calibri"/>
              </a:rPr>
              <a:t>Karpman </a:t>
            </a:r>
            <a:r>
              <a:rPr sz="2000" b="1" spc="-20" dirty="0">
                <a:latin typeface="Calibri"/>
                <a:cs typeface="Calibri"/>
              </a:rPr>
              <a:t>(Persécuteur, </a:t>
            </a:r>
            <a:r>
              <a:rPr sz="2000" b="1" spc="-25" dirty="0">
                <a:latin typeface="Calibri"/>
                <a:cs typeface="Calibri"/>
              </a:rPr>
              <a:t>Sauveur,</a:t>
            </a:r>
            <a:r>
              <a:rPr sz="2000" b="1" dirty="0">
                <a:latin typeface="Calibri"/>
                <a:cs typeface="Calibri"/>
              </a:rPr>
              <a:t> Victime).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576" y="1273810"/>
            <a:ext cx="747458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Les présupposés </a:t>
            </a:r>
            <a:r>
              <a:rPr sz="2800" b="1" spc="-5" dirty="0">
                <a:solidFill>
                  <a:srgbClr val="669900"/>
                </a:solidFill>
                <a:latin typeface="Arial Black"/>
                <a:cs typeface="Arial Black"/>
              </a:rPr>
              <a:t>de la</a:t>
            </a:r>
            <a:r>
              <a:rPr sz="2800" b="1" spc="10" dirty="0">
                <a:solidFill>
                  <a:srgbClr val="669900"/>
                </a:solidFill>
                <a:latin typeface="Arial Black"/>
                <a:cs typeface="Arial Black"/>
              </a:rPr>
              <a:t> </a:t>
            </a: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communication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935" y="2136622"/>
            <a:ext cx="736600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marR="5080" indent="-302895">
              <a:lnSpc>
                <a:spcPct val="150000"/>
              </a:lnSpc>
              <a:spcBef>
                <a:spcPts val="100"/>
              </a:spcBef>
              <a:buFont typeface="Wingdings"/>
              <a:buChar char=""/>
              <a:tabLst>
                <a:tab pos="316230" algn="l"/>
              </a:tabLst>
            </a:pPr>
            <a:r>
              <a:rPr sz="3200" spc="-75" dirty="0">
                <a:latin typeface="Arial"/>
                <a:cs typeface="Arial"/>
              </a:rPr>
              <a:t>Toute </a:t>
            </a:r>
            <a:r>
              <a:rPr sz="3200" dirty="0">
                <a:latin typeface="Arial"/>
                <a:cs typeface="Arial"/>
              </a:rPr>
              <a:t>personne </a:t>
            </a:r>
            <a:r>
              <a:rPr sz="3200" spc="-5" dirty="0">
                <a:latin typeface="Arial"/>
                <a:cs typeface="Arial"/>
              </a:rPr>
              <a:t>dispose </a:t>
            </a:r>
            <a:r>
              <a:rPr sz="3200" dirty="0">
                <a:latin typeface="Arial"/>
                <a:cs typeface="Arial"/>
              </a:rPr>
              <a:t>en </a:t>
            </a:r>
            <a:r>
              <a:rPr sz="3200" spc="-5" dirty="0">
                <a:latin typeface="Arial"/>
                <a:cs typeface="Arial"/>
              </a:rPr>
              <a:t>elle </a:t>
            </a:r>
            <a:r>
              <a:rPr sz="3200" dirty="0">
                <a:latin typeface="Arial"/>
                <a:cs typeface="Arial"/>
              </a:rPr>
              <a:t>de  </a:t>
            </a:r>
            <a:r>
              <a:rPr sz="3200" spc="-5" dirty="0">
                <a:latin typeface="Arial"/>
                <a:cs typeface="Arial"/>
              </a:rPr>
              <a:t>toutes </a:t>
            </a:r>
            <a:r>
              <a:rPr sz="3200" dirty="0">
                <a:latin typeface="Arial"/>
                <a:cs typeface="Arial"/>
              </a:rPr>
              <a:t>les </a:t>
            </a:r>
            <a:r>
              <a:rPr sz="3200" spc="-5" dirty="0">
                <a:latin typeface="Arial"/>
                <a:cs typeface="Arial"/>
              </a:rPr>
              <a:t>ressources nécessaires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pour  communiquer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24890" y="2626309"/>
            <a:ext cx="7496809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336600"/>
                </a:solidFill>
                <a:latin typeface="Arial Black"/>
                <a:cs typeface="Arial Black"/>
              </a:rPr>
              <a:t>Les positions de</a:t>
            </a:r>
            <a:r>
              <a:rPr sz="5400" b="1" spc="-90" dirty="0">
                <a:solidFill>
                  <a:srgbClr val="336600"/>
                </a:solidFill>
                <a:latin typeface="Arial Black"/>
                <a:cs typeface="Arial Black"/>
              </a:rPr>
              <a:t> </a:t>
            </a:r>
            <a:r>
              <a:rPr sz="5400" b="1" dirty="0">
                <a:solidFill>
                  <a:srgbClr val="336600"/>
                </a:solidFill>
                <a:latin typeface="Arial Black"/>
                <a:cs typeface="Arial Black"/>
              </a:rPr>
              <a:t>vie</a:t>
            </a:r>
            <a:endParaRPr sz="54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90977" y="275666"/>
            <a:ext cx="55518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 Black"/>
                <a:cs typeface="Arial Black"/>
              </a:rPr>
              <a:t>Les </a:t>
            </a:r>
            <a:r>
              <a:rPr sz="4000" b="1" spc="-10" dirty="0">
                <a:latin typeface="Arial Black"/>
                <a:cs typeface="Arial Black"/>
              </a:rPr>
              <a:t>positions </a:t>
            </a:r>
            <a:r>
              <a:rPr sz="4000" b="1" spc="-5" dirty="0">
                <a:latin typeface="Arial Black"/>
                <a:cs typeface="Arial Black"/>
              </a:rPr>
              <a:t>de</a:t>
            </a:r>
            <a:r>
              <a:rPr sz="4000" b="1" spc="-35" dirty="0">
                <a:latin typeface="Arial Black"/>
                <a:cs typeface="Arial Black"/>
              </a:rPr>
              <a:t> </a:t>
            </a:r>
            <a:r>
              <a:rPr sz="4000" b="1" spc="-5" dirty="0">
                <a:latin typeface="Arial Black"/>
                <a:cs typeface="Arial Black"/>
              </a:rPr>
              <a:t>vie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406" y="1182016"/>
            <a:ext cx="7627620" cy="4553585"/>
          </a:xfrm>
          <a:prstGeom prst="rect">
            <a:avLst/>
          </a:prstGeom>
        </p:spPr>
        <p:txBody>
          <a:bodyPr vert="horz" wrap="square" lIns="0" tIns="1365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7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dirty="0">
                <a:latin typeface="Arial"/>
                <a:cs typeface="Arial"/>
              </a:rPr>
              <a:t>La position </a:t>
            </a:r>
            <a:r>
              <a:rPr sz="2700" spc="-10" dirty="0">
                <a:latin typeface="Arial"/>
                <a:cs typeface="Arial"/>
              </a:rPr>
              <a:t>de </a:t>
            </a:r>
            <a:r>
              <a:rPr sz="2700" dirty="0">
                <a:latin typeface="Arial"/>
                <a:cs typeface="Arial"/>
              </a:rPr>
              <a:t>vie est la valeur </a:t>
            </a:r>
            <a:r>
              <a:rPr sz="2700" spc="-5" dirty="0">
                <a:latin typeface="Arial"/>
                <a:cs typeface="Arial"/>
              </a:rPr>
              <a:t>que </a:t>
            </a:r>
            <a:r>
              <a:rPr sz="2700" dirty="0">
                <a:latin typeface="Arial"/>
                <a:cs typeface="Arial"/>
              </a:rPr>
              <a:t>je me</a:t>
            </a:r>
            <a:r>
              <a:rPr sz="2700" spc="-9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donne</a:t>
            </a:r>
            <a:endParaRPr sz="27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69"/>
              </a:spcBef>
            </a:pPr>
            <a:r>
              <a:rPr sz="2700" spc="-5" dirty="0">
                <a:latin typeface="Arial"/>
                <a:cs typeface="Arial"/>
              </a:rPr>
              <a:t>à moi-même </a:t>
            </a:r>
            <a:r>
              <a:rPr sz="2700" dirty="0">
                <a:latin typeface="Arial"/>
                <a:cs typeface="Arial"/>
              </a:rPr>
              <a:t>et </a:t>
            </a:r>
            <a:r>
              <a:rPr sz="2700" spc="-5" dirty="0">
                <a:latin typeface="Arial"/>
                <a:cs typeface="Arial"/>
              </a:rPr>
              <a:t>aux</a:t>
            </a:r>
            <a:r>
              <a:rPr sz="2700" spc="25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autres</a:t>
            </a:r>
            <a:endParaRPr sz="27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620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30" dirty="0">
                <a:latin typeface="Arial"/>
                <a:cs typeface="Arial"/>
              </a:rPr>
              <a:t>L’idée </a:t>
            </a:r>
            <a:r>
              <a:rPr sz="2700" spc="-5" dirty="0">
                <a:latin typeface="Arial"/>
                <a:cs typeface="Arial"/>
              </a:rPr>
              <a:t>positive ou négative appliquée </a:t>
            </a:r>
            <a:r>
              <a:rPr sz="2700" dirty="0">
                <a:latin typeface="Arial"/>
                <a:cs typeface="Arial"/>
              </a:rPr>
              <a:t>à </a:t>
            </a:r>
            <a:r>
              <a:rPr sz="2700" spc="-5" dirty="0">
                <a:latin typeface="Arial"/>
                <a:cs typeface="Arial"/>
              </a:rPr>
              <a:t>lé</a:t>
            </a:r>
            <a:r>
              <a:rPr sz="2700" spc="-2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vision</a:t>
            </a:r>
            <a:endParaRPr sz="27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969"/>
              </a:spcBef>
            </a:pPr>
            <a:r>
              <a:rPr sz="2700" spc="-5" dirty="0">
                <a:latin typeface="Arial"/>
                <a:cs typeface="Arial"/>
              </a:rPr>
              <a:t>que j’ai de moi, des autres et du</a:t>
            </a:r>
            <a:r>
              <a:rPr sz="2700" spc="-15" dirty="0">
                <a:latin typeface="Arial"/>
                <a:cs typeface="Arial"/>
              </a:rPr>
              <a:t> </a:t>
            </a:r>
            <a:r>
              <a:rPr sz="2700" spc="-10" dirty="0">
                <a:latin typeface="Arial"/>
                <a:cs typeface="Arial"/>
              </a:rPr>
              <a:t>monde.</a:t>
            </a:r>
            <a:endParaRPr sz="2700">
              <a:latin typeface="Arial"/>
              <a:cs typeface="Arial"/>
            </a:endParaRPr>
          </a:p>
          <a:p>
            <a:pPr marL="355600" marR="253365" indent="-342900">
              <a:lnSpc>
                <a:spcPct val="130000"/>
              </a:lnSpc>
              <a:spcBef>
                <a:spcPts val="645"/>
              </a:spcBef>
              <a:buChar char="•"/>
              <a:tabLst>
                <a:tab pos="354965" algn="l"/>
                <a:tab pos="355600" algn="l"/>
                <a:tab pos="1284605" algn="l"/>
                <a:tab pos="3970654" algn="l"/>
              </a:tabLst>
            </a:pPr>
            <a:r>
              <a:rPr sz="2700" dirty="0">
                <a:latin typeface="Arial"/>
                <a:cs typeface="Arial"/>
              </a:rPr>
              <a:t>. </a:t>
            </a:r>
            <a:r>
              <a:rPr sz="2700" spc="-5" dirty="0">
                <a:latin typeface="Arial"/>
                <a:cs typeface="Arial"/>
              </a:rPr>
              <a:t>Elle se formalise à </a:t>
            </a:r>
            <a:r>
              <a:rPr sz="2700" dirty="0">
                <a:latin typeface="Arial"/>
                <a:cs typeface="Arial"/>
              </a:rPr>
              <a:t>travers </a:t>
            </a:r>
            <a:r>
              <a:rPr sz="2700" spc="-5" dirty="0">
                <a:latin typeface="Arial"/>
                <a:cs typeface="Arial"/>
              </a:rPr>
              <a:t>les raccourcis </a:t>
            </a:r>
            <a:r>
              <a:rPr sz="2700" dirty="0">
                <a:latin typeface="Arial"/>
                <a:cs typeface="Arial"/>
              </a:rPr>
              <a:t>être  "OK"	(+) </a:t>
            </a:r>
            <a:r>
              <a:rPr sz="2700" spc="-5" dirty="0">
                <a:latin typeface="Arial"/>
                <a:cs typeface="Arial"/>
              </a:rPr>
              <a:t>ou</a:t>
            </a:r>
            <a:r>
              <a:rPr sz="2700" spc="0" dirty="0">
                <a:latin typeface="Arial"/>
                <a:cs typeface="Arial"/>
              </a:rPr>
              <a:t> </a:t>
            </a:r>
            <a:r>
              <a:rPr sz="2700" dirty="0">
                <a:latin typeface="Arial"/>
                <a:cs typeface="Arial"/>
              </a:rPr>
              <a:t>"Pas</a:t>
            </a:r>
            <a:r>
              <a:rPr sz="2700" spc="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OK«	</a:t>
            </a:r>
            <a:r>
              <a:rPr sz="2700" dirty="0">
                <a:latin typeface="Arial"/>
                <a:cs typeface="Arial"/>
              </a:rPr>
              <a:t>(-)</a:t>
            </a:r>
            <a:endParaRPr sz="2700">
              <a:latin typeface="Arial"/>
              <a:cs typeface="Arial"/>
            </a:endParaRPr>
          </a:p>
          <a:p>
            <a:pPr marL="355600" marR="113030" indent="-342900">
              <a:lnSpc>
                <a:spcPct val="130000"/>
              </a:lnSpc>
              <a:spcBef>
                <a:spcPts val="645"/>
              </a:spcBef>
              <a:buChar char="•"/>
              <a:tabLst>
                <a:tab pos="354965" algn="l"/>
                <a:tab pos="355600" algn="l"/>
              </a:tabLst>
            </a:pPr>
            <a:r>
              <a:rPr sz="2700" spc="-5" dirty="0">
                <a:latin typeface="Arial"/>
                <a:cs typeface="Arial"/>
              </a:rPr>
              <a:t>Elle se rapproche des concepts d'estime de soi  </a:t>
            </a:r>
            <a:r>
              <a:rPr sz="2700" dirty="0">
                <a:latin typeface="Arial"/>
                <a:cs typeface="Arial"/>
              </a:rPr>
              <a:t>et </a:t>
            </a:r>
            <a:r>
              <a:rPr sz="2700" spc="-5" dirty="0">
                <a:latin typeface="Arial"/>
                <a:cs typeface="Arial"/>
              </a:rPr>
              <a:t>d'image de </a:t>
            </a:r>
            <a:r>
              <a:rPr sz="2700" dirty="0">
                <a:latin typeface="Arial"/>
                <a:cs typeface="Arial"/>
              </a:rPr>
              <a:t>soi. Par </a:t>
            </a:r>
            <a:r>
              <a:rPr sz="2700" spc="-5" dirty="0">
                <a:latin typeface="Arial"/>
                <a:cs typeface="Arial"/>
              </a:rPr>
              <a:t>rapport à</a:t>
            </a:r>
            <a:r>
              <a:rPr sz="2700" dirty="0">
                <a:latin typeface="Arial"/>
                <a:cs typeface="Arial"/>
              </a:rPr>
              <a:t> </a:t>
            </a:r>
            <a:r>
              <a:rPr sz="2700" spc="-5" dirty="0">
                <a:latin typeface="Arial"/>
                <a:cs typeface="Arial"/>
              </a:rPr>
              <a:t>l'autre</a:t>
            </a:r>
            <a:endParaRPr sz="2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77848" y="1453133"/>
            <a:ext cx="7450455" cy="44659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982344" indent="-3429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Arial"/>
                <a:cs typeface="Arial"/>
              </a:rPr>
              <a:t>On distingue ainsi 4 positions de vie et le  sentiment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associé: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0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Je suis ok </a:t>
            </a:r>
            <a:r>
              <a:rPr sz="2400" dirty="0">
                <a:latin typeface="Arial"/>
                <a:cs typeface="Arial"/>
              </a:rPr>
              <a:t>/ </a:t>
            </a:r>
            <a:r>
              <a:rPr sz="2400" spc="-5" dirty="0">
                <a:latin typeface="Arial"/>
                <a:cs typeface="Arial"/>
              </a:rPr>
              <a:t>vous </a:t>
            </a:r>
            <a:r>
              <a:rPr sz="2400" dirty="0">
                <a:latin typeface="Arial"/>
                <a:cs typeface="Arial"/>
              </a:rPr>
              <a:t>êtes </a:t>
            </a:r>
            <a:r>
              <a:rPr sz="2400" spc="-5" dirty="0">
                <a:latin typeface="Arial"/>
                <a:cs typeface="Arial"/>
              </a:rPr>
              <a:t>ok </a:t>
            </a:r>
            <a:r>
              <a:rPr sz="2400" dirty="0">
                <a:latin typeface="Arial"/>
                <a:cs typeface="Arial"/>
              </a:rPr>
              <a:t>(+/+) – </a:t>
            </a:r>
            <a:r>
              <a:rPr sz="2400" spc="-5" dirty="0">
                <a:latin typeface="Arial"/>
                <a:cs typeface="Arial"/>
              </a:rPr>
              <a:t>La</a:t>
            </a:r>
            <a:r>
              <a:rPr sz="2400" spc="-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joie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spc="-5" dirty="0">
                <a:latin typeface="Arial"/>
                <a:cs typeface="Arial"/>
              </a:rPr>
              <a:t>Je ne suis pas ok </a:t>
            </a:r>
            <a:r>
              <a:rPr sz="2400" dirty="0">
                <a:latin typeface="Arial"/>
                <a:cs typeface="Arial"/>
              </a:rPr>
              <a:t>/ </a:t>
            </a:r>
            <a:r>
              <a:rPr sz="2400" spc="-5" dirty="0">
                <a:latin typeface="Arial"/>
                <a:cs typeface="Arial"/>
              </a:rPr>
              <a:t>vous </a:t>
            </a:r>
            <a:r>
              <a:rPr sz="2400" dirty="0">
                <a:latin typeface="Arial"/>
                <a:cs typeface="Arial"/>
              </a:rPr>
              <a:t>êtes </a:t>
            </a:r>
            <a:r>
              <a:rPr sz="2400" spc="-5" dirty="0">
                <a:latin typeface="Arial"/>
                <a:cs typeface="Arial"/>
              </a:rPr>
              <a:t>ok </a:t>
            </a:r>
            <a:r>
              <a:rPr sz="2400" dirty="0">
                <a:latin typeface="Arial"/>
                <a:cs typeface="Arial"/>
              </a:rPr>
              <a:t>(-/+) </a:t>
            </a:r>
            <a:r>
              <a:rPr sz="2400" spc="-5" dirty="0">
                <a:latin typeface="Arial"/>
                <a:cs typeface="Arial"/>
              </a:rPr>
              <a:t>– La</a:t>
            </a:r>
            <a:r>
              <a:rPr sz="2400" spc="1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colère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Je suis </a:t>
            </a:r>
            <a:r>
              <a:rPr sz="2400" spc="-5" dirty="0">
                <a:latin typeface="Arial"/>
                <a:cs typeface="Arial"/>
              </a:rPr>
              <a:t>ok </a:t>
            </a:r>
            <a:r>
              <a:rPr sz="2400" dirty="0">
                <a:latin typeface="Arial"/>
                <a:cs typeface="Arial"/>
              </a:rPr>
              <a:t>/ vous </a:t>
            </a:r>
            <a:r>
              <a:rPr sz="2400" spc="-5" dirty="0">
                <a:latin typeface="Arial"/>
                <a:cs typeface="Arial"/>
              </a:rPr>
              <a:t>n’êtes pas ok </a:t>
            </a:r>
            <a:r>
              <a:rPr sz="2400" dirty="0">
                <a:latin typeface="Arial"/>
                <a:cs typeface="Arial"/>
              </a:rPr>
              <a:t>(+/-) – </a:t>
            </a:r>
            <a:r>
              <a:rPr sz="2400" spc="-5" dirty="0">
                <a:latin typeface="Arial"/>
                <a:cs typeface="Arial"/>
              </a:rPr>
              <a:t>La</a:t>
            </a:r>
            <a:r>
              <a:rPr sz="2400" spc="-30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tristesse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35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Arial"/>
                <a:cs typeface="Arial"/>
              </a:rPr>
              <a:t>Je </a:t>
            </a:r>
            <a:r>
              <a:rPr sz="2400" spc="-5" dirty="0">
                <a:latin typeface="Arial"/>
                <a:cs typeface="Arial"/>
              </a:rPr>
              <a:t>ne </a:t>
            </a:r>
            <a:r>
              <a:rPr sz="2400" dirty="0">
                <a:latin typeface="Arial"/>
                <a:cs typeface="Arial"/>
              </a:rPr>
              <a:t>suis </a:t>
            </a:r>
            <a:r>
              <a:rPr sz="2400" spc="-5" dirty="0">
                <a:latin typeface="Arial"/>
                <a:cs typeface="Arial"/>
              </a:rPr>
              <a:t>pas ok </a:t>
            </a:r>
            <a:r>
              <a:rPr sz="2400" dirty="0">
                <a:latin typeface="Arial"/>
                <a:cs typeface="Arial"/>
              </a:rPr>
              <a:t>/ vous </a:t>
            </a:r>
            <a:r>
              <a:rPr sz="2400" spc="-5" dirty="0">
                <a:latin typeface="Arial"/>
                <a:cs typeface="Arial"/>
              </a:rPr>
              <a:t>n’êtes pas ok </a:t>
            </a:r>
            <a:r>
              <a:rPr sz="2400" dirty="0">
                <a:latin typeface="Arial"/>
                <a:cs typeface="Arial"/>
              </a:rPr>
              <a:t>(-/-) </a:t>
            </a:r>
            <a:r>
              <a:rPr sz="2400" spc="-5" dirty="0">
                <a:latin typeface="Arial"/>
                <a:cs typeface="Arial"/>
              </a:rPr>
              <a:t>– La</a:t>
            </a:r>
            <a:r>
              <a:rPr sz="2400" spc="-3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peur</a:t>
            </a:r>
            <a:endParaRPr sz="2400">
              <a:latin typeface="Arial"/>
              <a:cs typeface="Arial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1420" y="313131"/>
            <a:ext cx="555180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 Black"/>
                <a:cs typeface="Arial Black"/>
              </a:rPr>
              <a:t>Les </a:t>
            </a:r>
            <a:r>
              <a:rPr sz="4000" b="1" spc="-10" dirty="0">
                <a:latin typeface="Arial Black"/>
                <a:cs typeface="Arial Black"/>
              </a:rPr>
              <a:t>positions </a:t>
            </a:r>
            <a:r>
              <a:rPr sz="4000" b="1" spc="-5" dirty="0">
                <a:latin typeface="Arial Black"/>
                <a:cs typeface="Arial Black"/>
              </a:rPr>
              <a:t>de</a:t>
            </a:r>
            <a:r>
              <a:rPr sz="4000" b="1" spc="-35" dirty="0">
                <a:latin typeface="Arial Black"/>
                <a:cs typeface="Arial Black"/>
              </a:rPr>
              <a:t> </a:t>
            </a:r>
            <a:r>
              <a:rPr sz="4000" b="1" spc="-5" dirty="0">
                <a:latin typeface="Arial Black"/>
                <a:cs typeface="Arial Black"/>
              </a:rPr>
              <a:t>vie</a:t>
            </a:r>
            <a:endParaRPr sz="4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60473" y="2074798"/>
            <a:ext cx="5623052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755775" y="2070100"/>
            <a:ext cx="5633085" cy="3438525"/>
          </a:xfrm>
          <a:custGeom>
            <a:avLst/>
            <a:gdLst/>
            <a:ahLst/>
            <a:cxnLst/>
            <a:rect l="l" t="t" r="r" b="b"/>
            <a:pathLst>
              <a:path w="5633084" h="3438525">
                <a:moveTo>
                  <a:pt x="0" y="3438525"/>
                </a:moveTo>
                <a:lnTo>
                  <a:pt x="5632577" y="3438525"/>
                </a:lnTo>
                <a:lnTo>
                  <a:pt x="5632577" y="0"/>
                </a:lnTo>
                <a:lnTo>
                  <a:pt x="0" y="0"/>
                </a:lnTo>
                <a:lnTo>
                  <a:pt x="0" y="3438525"/>
                </a:lnTo>
                <a:close/>
              </a:path>
            </a:pathLst>
          </a:custGeom>
          <a:ln w="9525">
            <a:solidFill>
              <a:srgbClr val="375F9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346705" y="477723"/>
            <a:ext cx="555371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b="1" spc="-5" dirty="0">
                <a:latin typeface="Arial Black"/>
                <a:cs typeface="Arial Black"/>
              </a:rPr>
              <a:t>Les positions de</a:t>
            </a:r>
            <a:r>
              <a:rPr sz="4000" b="1" spc="-45" dirty="0">
                <a:latin typeface="Arial Black"/>
                <a:cs typeface="Arial Black"/>
              </a:rPr>
              <a:t> </a:t>
            </a:r>
            <a:r>
              <a:rPr sz="4000" b="1" spc="-5" dirty="0">
                <a:latin typeface="Arial Black"/>
                <a:cs typeface="Arial Black"/>
              </a:rPr>
              <a:t>vie</a:t>
            </a:r>
            <a:endParaRPr sz="4000">
              <a:latin typeface="Arial Black"/>
              <a:cs typeface="Arial Black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62860" y="342391"/>
            <a:ext cx="49295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E36C09"/>
                </a:solidFill>
                <a:latin typeface="Arial Black"/>
                <a:cs typeface="Arial Black"/>
              </a:rPr>
              <a:t>Je </a:t>
            </a: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suis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ok / </a:t>
            </a:r>
            <a:r>
              <a:rPr sz="2400" b="1" spc="-20" dirty="0">
                <a:solidFill>
                  <a:srgbClr val="E36C09"/>
                </a:solidFill>
                <a:latin typeface="Arial Black"/>
                <a:cs typeface="Arial Black"/>
              </a:rPr>
              <a:t>vous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êtes </a:t>
            </a:r>
            <a:r>
              <a:rPr sz="2400" b="1" spc="-10" dirty="0">
                <a:solidFill>
                  <a:srgbClr val="E36C09"/>
                </a:solidFill>
                <a:latin typeface="Arial Black"/>
                <a:cs typeface="Arial Black"/>
              </a:rPr>
              <a:t>ok</a:t>
            </a:r>
            <a:r>
              <a:rPr sz="2400" b="1" spc="-5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(+/+)</a:t>
            </a:r>
            <a:endParaRPr sz="24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99008" y="1315288"/>
            <a:ext cx="6586855" cy="422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solidFill>
                  <a:srgbClr val="000000"/>
                </a:solidFill>
                <a:latin typeface="Arial"/>
                <a:cs typeface="Arial"/>
              </a:rPr>
              <a:t>La position +/+ </a:t>
            </a:r>
            <a:r>
              <a:rPr sz="2600" b="0" dirty="0">
                <a:solidFill>
                  <a:srgbClr val="000000"/>
                </a:solidFill>
                <a:latin typeface="Arial"/>
                <a:cs typeface="Arial"/>
              </a:rPr>
              <a:t>: « je me respecte et je</a:t>
            </a:r>
            <a:r>
              <a:rPr sz="2600" b="0" spc="-6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2600" b="0" dirty="0">
                <a:solidFill>
                  <a:srgbClr val="000000"/>
                </a:solidFill>
                <a:latin typeface="Arial"/>
                <a:cs typeface="Arial"/>
              </a:rPr>
              <a:t>vous</a:t>
            </a:r>
            <a:endParaRPr sz="2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9008" y="1870329"/>
            <a:ext cx="7518400" cy="40690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Arial"/>
                <a:cs typeface="Arial"/>
              </a:rPr>
              <a:t>respecte, je vous accepte tel que vous êtes.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»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70"/>
              </a:spcBef>
              <a:buChar char="•"/>
              <a:tabLst>
                <a:tab pos="354965" algn="l"/>
                <a:tab pos="355600" algn="l"/>
                <a:tab pos="6786880" algn="l"/>
              </a:tabLst>
            </a:pPr>
            <a:r>
              <a:rPr sz="2600" dirty="0">
                <a:latin typeface="Arial"/>
                <a:cs typeface="Arial"/>
              </a:rPr>
              <a:t>J’ai conscience de ma valeur et de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la</a:t>
            </a:r>
            <a:r>
              <a:rPr sz="2600" spc="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vôtre	</a:t>
            </a:r>
            <a:r>
              <a:rPr sz="2600" spc="-5" dirty="0">
                <a:latin typeface="Arial"/>
                <a:cs typeface="Arial"/>
              </a:rPr>
              <a:t>nous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245"/>
              </a:spcBef>
            </a:pPr>
            <a:r>
              <a:rPr sz="2600" dirty="0">
                <a:latin typeface="Arial"/>
                <a:cs typeface="Arial"/>
              </a:rPr>
              <a:t>sommes</a:t>
            </a:r>
            <a:r>
              <a:rPr sz="2600" spc="-4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égaux.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7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Je considère ce que vous me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dites,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7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Je vous </a:t>
            </a:r>
            <a:r>
              <a:rPr sz="2600" spc="-5" dirty="0">
                <a:latin typeface="Arial"/>
                <a:cs typeface="Arial"/>
              </a:rPr>
              <a:t>parle d’une manière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adulte</a:t>
            </a:r>
            <a:endParaRPr sz="26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1875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dirty="0">
                <a:latin typeface="Arial"/>
                <a:cs typeface="Arial"/>
              </a:rPr>
              <a:t>J’envisage </a:t>
            </a:r>
            <a:r>
              <a:rPr sz="2600" spc="-5" dirty="0">
                <a:latin typeface="Arial"/>
                <a:cs typeface="Arial"/>
              </a:rPr>
              <a:t>notre rapport </a:t>
            </a:r>
            <a:r>
              <a:rPr sz="2600" dirty="0">
                <a:latin typeface="Arial"/>
                <a:cs typeface="Arial"/>
              </a:rPr>
              <a:t>sous </a:t>
            </a:r>
            <a:r>
              <a:rPr sz="2600" spc="-5" dirty="0">
                <a:latin typeface="Arial"/>
                <a:cs typeface="Arial"/>
              </a:rPr>
              <a:t>l’angle </a:t>
            </a:r>
            <a:r>
              <a:rPr sz="2600" dirty="0">
                <a:latin typeface="Arial"/>
                <a:cs typeface="Arial"/>
              </a:rPr>
              <a:t>de</a:t>
            </a:r>
            <a:r>
              <a:rPr sz="2600" spc="-3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la</a:t>
            </a:r>
            <a:endParaRPr sz="2600">
              <a:latin typeface="Arial"/>
              <a:cs typeface="Arial"/>
            </a:endParaRPr>
          </a:p>
          <a:p>
            <a:pPr marL="355600">
              <a:lnSpc>
                <a:spcPct val="100000"/>
              </a:lnSpc>
              <a:spcBef>
                <a:spcPts val="1250"/>
              </a:spcBef>
            </a:pPr>
            <a:r>
              <a:rPr sz="2600" dirty="0">
                <a:latin typeface="Arial"/>
                <a:cs typeface="Arial"/>
              </a:rPr>
              <a:t>coopération et du</a:t>
            </a:r>
            <a:r>
              <a:rPr sz="2600" spc="-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partage.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0473" y="346963"/>
            <a:ext cx="7587615" cy="5478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288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E36C09"/>
                </a:solidFill>
                <a:latin typeface="Arial Black"/>
                <a:cs typeface="Arial Black"/>
              </a:rPr>
              <a:t>Je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ne suis pas ok / </a:t>
            </a:r>
            <a:r>
              <a:rPr sz="2400" b="1" spc="-20" dirty="0">
                <a:solidFill>
                  <a:srgbClr val="E36C09"/>
                </a:solidFill>
                <a:latin typeface="Arial Black"/>
                <a:cs typeface="Arial Black"/>
              </a:rPr>
              <a:t>vous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êtes ok</a:t>
            </a:r>
            <a:r>
              <a:rPr sz="2400" b="1" spc="-8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(-/+)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4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dirty="0">
                <a:latin typeface="Arial"/>
                <a:cs typeface="Arial"/>
              </a:rPr>
              <a:t>La position </a:t>
            </a:r>
            <a:r>
              <a:rPr sz="2600" b="1" spc="-5" dirty="0">
                <a:latin typeface="Arial"/>
                <a:cs typeface="Arial"/>
              </a:rPr>
              <a:t>-/+ </a:t>
            </a:r>
            <a:r>
              <a:rPr sz="2600" dirty="0">
                <a:latin typeface="Arial"/>
                <a:cs typeface="Arial"/>
              </a:rPr>
              <a:t>: c’est une </a:t>
            </a:r>
            <a:r>
              <a:rPr sz="2600" spc="-5" dirty="0">
                <a:latin typeface="Arial"/>
                <a:cs typeface="Arial"/>
              </a:rPr>
              <a:t>position qui </a:t>
            </a:r>
            <a:r>
              <a:rPr sz="2600" dirty="0">
                <a:latin typeface="Arial"/>
                <a:cs typeface="Arial"/>
              </a:rPr>
              <a:t>se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traduit</a:t>
            </a:r>
            <a:endParaRPr sz="26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  <a:spcBef>
                <a:spcPts val="1245"/>
              </a:spcBef>
            </a:pPr>
            <a:r>
              <a:rPr sz="2600" dirty="0">
                <a:latin typeface="Arial"/>
                <a:cs typeface="Arial"/>
              </a:rPr>
              <a:t>par une dévalorisation de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soi</a:t>
            </a:r>
            <a:endParaRPr sz="2600">
              <a:latin typeface="Arial"/>
              <a:cs typeface="Arial"/>
            </a:endParaRPr>
          </a:p>
          <a:p>
            <a:pPr marL="355600" marR="5080" indent="-342900">
              <a:lnSpc>
                <a:spcPct val="140000"/>
              </a:lnSpc>
              <a:spcBef>
                <a:spcPts val="620"/>
              </a:spcBef>
              <a:buChar char="•"/>
              <a:tabLst>
                <a:tab pos="354965" algn="l"/>
                <a:tab pos="355600" algn="l"/>
              </a:tabLst>
            </a:pPr>
            <a:r>
              <a:rPr sz="2600" spc="-25" dirty="0">
                <a:latin typeface="Arial"/>
                <a:cs typeface="Arial"/>
              </a:rPr>
              <a:t>L’autre </a:t>
            </a:r>
            <a:r>
              <a:rPr sz="2600" dirty="0">
                <a:latin typeface="Arial"/>
                <a:cs typeface="Arial"/>
              </a:rPr>
              <a:t>ou </a:t>
            </a:r>
            <a:r>
              <a:rPr sz="2600" spc="-5" dirty="0">
                <a:latin typeface="Arial"/>
                <a:cs typeface="Arial"/>
              </a:rPr>
              <a:t>les autres </a:t>
            </a:r>
            <a:r>
              <a:rPr sz="2600" dirty="0">
                <a:latin typeface="Arial"/>
                <a:cs typeface="Arial"/>
              </a:rPr>
              <a:t>sont beaucoup </a:t>
            </a:r>
            <a:r>
              <a:rPr sz="2600" spc="-5" dirty="0">
                <a:latin typeface="Arial"/>
                <a:cs typeface="Arial"/>
              </a:rPr>
              <a:t>mieux que  </a:t>
            </a:r>
            <a:r>
              <a:rPr sz="2600" dirty="0">
                <a:latin typeface="Arial"/>
                <a:cs typeface="Arial"/>
              </a:rPr>
              <a:t>moi, ils y arrivent mieux, ils sont heureux, et je</a:t>
            </a:r>
            <a:r>
              <a:rPr sz="2600" spc="-7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ne  le serai</a:t>
            </a:r>
            <a:r>
              <a:rPr sz="2600" spc="-25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jamais…</a:t>
            </a:r>
            <a:endParaRPr sz="2600">
              <a:latin typeface="Arial"/>
              <a:cs typeface="Arial"/>
            </a:endParaRPr>
          </a:p>
          <a:p>
            <a:pPr marL="355600" marR="16510" indent="-342900" algn="just">
              <a:lnSpc>
                <a:spcPct val="140000"/>
              </a:lnSpc>
              <a:spcBef>
                <a:spcPts val="620"/>
              </a:spcBef>
              <a:buChar char="•"/>
              <a:tabLst>
                <a:tab pos="355600" algn="l"/>
              </a:tabLst>
            </a:pPr>
            <a:r>
              <a:rPr sz="2600" spc="-5" dirty="0">
                <a:latin typeface="Arial"/>
                <a:cs typeface="Arial"/>
              </a:rPr>
              <a:t>C’est </a:t>
            </a:r>
            <a:r>
              <a:rPr sz="2600" dirty="0">
                <a:latin typeface="Arial"/>
                <a:cs typeface="Arial"/>
              </a:rPr>
              <a:t>une position </a:t>
            </a:r>
            <a:r>
              <a:rPr sz="2600" spc="-5" dirty="0">
                <a:latin typeface="Arial"/>
                <a:cs typeface="Arial"/>
              </a:rPr>
              <a:t>dépressive résumée ainsi </a:t>
            </a:r>
            <a:r>
              <a:rPr sz="2600" dirty="0">
                <a:latin typeface="Arial"/>
                <a:cs typeface="Arial"/>
              </a:rPr>
              <a:t>: </a:t>
            </a:r>
            <a:r>
              <a:rPr sz="2600" spc="5" dirty="0">
                <a:latin typeface="Arial"/>
                <a:cs typeface="Arial"/>
              </a:rPr>
              <a:t>“</a:t>
            </a:r>
            <a:r>
              <a:rPr sz="2600" i="1" spc="5" dirty="0">
                <a:latin typeface="Arial"/>
                <a:cs typeface="Arial"/>
              </a:rPr>
              <a:t>Je  </a:t>
            </a:r>
            <a:r>
              <a:rPr sz="2600" i="1" dirty="0">
                <a:latin typeface="Arial"/>
                <a:cs typeface="Arial"/>
              </a:rPr>
              <a:t>ne vaux pas grand-chose, </a:t>
            </a:r>
            <a:r>
              <a:rPr sz="2600" i="1" spc="-5" dirty="0">
                <a:latin typeface="Arial"/>
                <a:cs typeface="Arial"/>
              </a:rPr>
              <a:t>n’importe </a:t>
            </a:r>
            <a:r>
              <a:rPr sz="2600" i="1" dirty="0">
                <a:latin typeface="Arial"/>
                <a:cs typeface="Arial"/>
              </a:rPr>
              <a:t>qui vaut </a:t>
            </a:r>
            <a:r>
              <a:rPr sz="2600" i="1" spc="-5" dirty="0">
                <a:latin typeface="Arial"/>
                <a:cs typeface="Arial"/>
              </a:rPr>
              <a:t>plus  </a:t>
            </a:r>
            <a:r>
              <a:rPr sz="2600" i="1" dirty="0">
                <a:latin typeface="Arial"/>
                <a:cs typeface="Arial"/>
              </a:rPr>
              <a:t>que</a:t>
            </a:r>
            <a:r>
              <a:rPr sz="2600" i="1" spc="-5" dirty="0">
                <a:latin typeface="Arial"/>
                <a:cs typeface="Arial"/>
              </a:rPr>
              <a:t> </a:t>
            </a:r>
            <a:r>
              <a:rPr sz="2600" i="1" spc="-10" dirty="0">
                <a:latin typeface="Arial"/>
                <a:cs typeface="Arial"/>
              </a:rPr>
              <a:t>moi</a:t>
            </a:r>
            <a:r>
              <a:rPr sz="2600" spc="-10" dirty="0">
                <a:latin typeface="Arial"/>
                <a:cs typeface="Arial"/>
              </a:rPr>
              <a:t>“.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36142" y="176911"/>
            <a:ext cx="7732395" cy="56832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7701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E36C09"/>
                </a:solidFill>
                <a:latin typeface="Arial Black"/>
                <a:cs typeface="Arial Black"/>
              </a:rPr>
              <a:t>Je </a:t>
            </a: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suis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ok / </a:t>
            </a:r>
            <a:r>
              <a:rPr sz="2400" b="1" spc="-20" dirty="0">
                <a:solidFill>
                  <a:srgbClr val="E36C09"/>
                </a:solidFill>
                <a:latin typeface="Arial Black"/>
                <a:cs typeface="Arial Black"/>
              </a:rPr>
              <a:t>vous </a:t>
            </a:r>
            <a:r>
              <a:rPr sz="2400" b="1" spc="-10" dirty="0">
                <a:solidFill>
                  <a:srgbClr val="E36C09"/>
                </a:solidFill>
                <a:latin typeface="Arial Black"/>
                <a:cs typeface="Arial Black"/>
              </a:rPr>
              <a:t>n’êtes </a:t>
            </a: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pas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ok</a:t>
            </a:r>
            <a:r>
              <a:rPr sz="2400" b="1" spc="-1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(+/-)</a:t>
            </a:r>
            <a:endParaRPr sz="2400">
              <a:latin typeface="Arial Black"/>
              <a:cs typeface="Arial Black"/>
            </a:endParaRPr>
          </a:p>
          <a:p>
            <a:pPr marL="354965" indent="-342265">
              <a:lnSpc>
                <a:spcPct val="100000"/>
              </a:lnSpc>
              <a:spcBef>
                <a:spcPts val="2685"/>
              </a:spcBef>
              <a:buFont typeface="Arial"/>
              <a:buChar char="•"/>
              <a:tabLst>
                <a:tab pos="354965" algn="l"/>
                <a:tab pos="355600" algn="l"/>
                <a:tab pos="3469640" algn="l"/>
              </a:tabLst>
            </a:pPr>
            <a:r>
              <a:rPr sz="2800" b="1" spc="-5" dirty="0">
                <a:latin typeface="Arial"/>
                <a:cs typeface="Arial"/>
              </a:rPr>
              <a:t>La position +/-</a:t>
            </a:r>
            <a:r>
              <a:rPr sz="2800" b="1" spc="50" dirty="0">
                <a:latin typeface="Arial"/>
                <a:cs typeface="Arial"/>
              </a:rPr>
              <a:t> </a:t>
            </a:r>
            <a:r>
              <a:rPr sz="2800" dirty="0">
                <a:latin typeface="Arial"/>
                <a:cs typeface="Arial"/>
              </a:rPr>
              <a:t>:</a:t>
            </a:r>
            <a:r>
              <a:rPr sz="2800" spc="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«	ici je pense que je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vaux</a:t>
            </a:r>
            <a:endParaRPr sz="2800">
              <a:latin typeface="Arial"/>
              <a:cs typeface="Arial"/>
            </a:endParaRPr>
          </a:p>
          <a:p>
            <a:pPr marL="354965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mieux que toi/les autres</a:t>
            </a:r>
            <a:r>
              <a:rPr sz="2800" spc="3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»</a:t>
            </a:r>
            <a:endParaRPr sz="2800">
              <a:latin typeface="Arial"/>
              <a:cs typeface="Arial"/>
            </a:endParaRPr>
          </a:p>
          <a:p>
            <a:pPr marL="354965" marR="735965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Soit j’envisage l’autre </a:t>
            </a:r>
            <a:r>
              <a:rPr sz="2800" dirty="0">
                <a:latin typeface="Arial"/>
                <a:cs typeface="Arial"/>
              </a:rPr>
              <a:t>de </a:t>
            </a:r>
            <a:r>
              <a:rPr sz="2800" spc="-5" dirty="0">
                <a:latin typeface="Arial"/>
                <a:cs typeface="Arial"/>
              </a:rPr>
              <a:t>manière  condescendante </a:t>
            </a:r>
            <a:r>
              <a:rPr sz="2800" i="1" spc="-5" dirty="0">
                <a:latin typeface="Arial"/>
                <a:cs typeface="Arial"/>
              </a:rPr>
              <a:t>“Mon pauvre, tu </a:t>
            </a:r>
            <a:r>
              <a:rPr sz="2800" i="1" spc="-10" dirty="0">
                <a:latin typeface="Arial"/>
                <a:cs typeface="Arial"/>
              </a:rPr>
              <a:t>n’es </a:t>
            </a:r>
            <a:r>
              <a:rPr sz="2800" i="1" spc="-5" dirty="0">
                <a:latin typeface="Arial"/>
                <a:cs typeface="Arial"/>
              </a:rPr>
              <a:t>pas  capable </a:t>
            </a:r>
            <a:r>
              <a:rPr sz="2800" i="1" spc="-10" dirty="0">
                <a:latin typeface="Arial"/>
                <a:cs typeface="Arial"/>
              </a:rPr>
              <a:t>d’y </a:t>
            </a:r>
            <a:r>
              <a:rPr sz="2800" i="1" spc="-25" dirty="0">
                <a:latin typeface="Arial"/>
                <a:cs typeface="Arial"/>
              </a:rPr>
              <a:t>arriver, </a:t>
            </a:r>
            <a:r>
              <a:rPr sz="2800" i="1" spc="-5" dirty="0">
                <a:latin typeface="Arial"/>
                <a:cs typeface="Arial"/>
              </a:rPr>
              <a:t>laisse je vais le</a:t>
            </a:r>
            <a:r>
              <a:rPr sz="2800" i="1" spc="13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faire</a:t>
            </a:r>
            <a:r>
              <a:rPr sz="2800" dirty="0">
                <a:latin typeface="Arial"/>
                <a:cs typeface="Arial"/>
              </a:rPr>
              <a:t>“</a:t>
            </a:r>
            <a:endParaRPr sz="2800">
              <a:latin typeface="Arial"/>
              <a:cs typeface="Arial"/>
            </a:endParaRPr>
          </a:p>
          <a:p>
            <a:pPr marL="354965" marR="5080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Soit je l’envisage d’une manière hautaine voire  agressive “</a:t>
            </a:r>
            <a:r>
              <a:rPr sz="2800" i="1" spc="-5" dirty="0">
                <a:latin typeface="Arial"/>
                <a:cs typeface="Arial"/>
              </a:rPr>
              <a:t>T’es trop nul, </a:t>
            </a:r>
            <a:r>
              <a:rPr sz="2800" i="1" spc="-10" dirty="0">
                <a:latin typeface="Arial"/>
                <a:cs typeface="Arial"/>
              </a:rPr>
              <a:t>t’es </a:t>
            </a:r>
            <a:r>
              <a:rPr sz="2800" i="1" spc="-5" dirty="0">
                <a:latin typeface="Arial"/>
                <a:cs typeface="Arial"/>
              </a:rPr>
              <a:t>un incapable,  pousse-toi de là que je le fasse” </a:t>
            </a:r>
            <a:r>
              <a:rPr sz="2800" spc="-5" dirty="0">
                <a:latin typeface="Arial"/>
                <a:cs typeface="Arial"/>
              </a:rPr>
              <a:t>ou </a:t>
            </a:r>
            <a:r>
              <a:rPr sz="2800" i="1" spc="-10" dirty="0">
                <a:latin typeface="Arial"/>
                <a:cs typeface="Arial"/>
              </a:rPr>
              <a:t>“T’es </a:t>
            </a:r>
            <a:r>
              <a:rPr sz="2800" i="1" spc="-5" dirty="0">
                <a:latin typeface="Arial"/>
                <a:cs typeface="Arial"/>
              </a:rPr>
              <a:t>trop  nul, fais comme je te dis et pas</a:t>
            </a:r>
            <a:r>
              <a:rPr sz="2800" i="1" spc="75" dirty="0">
                <a:latin typeface="Arial"/>
                <a:cs typeface="Arial"/>
              </a:rPr>
              <a:t> </a:t>
            </a:r>
            <a:r>
              <a:rPr sz="2800" i="1" dirty="0">
                <a:latin typeface="Arial"/>
                <a:cs typeface="Arial"/>
              </a:rPr>
              <a:t>autrement</a:t>
            </a:r>
            <a:r>
              <a:rPr sz="2800" dirty="0">
                <a:latin typeface="Arial"/>
                <a:cs typeface="Arial"/>
              </a:rPr>
              <a:t>“.</a:t>
            </a:r>
            <a:endParaRPr sz="2800">
              <a:latin typeface="Arial"/>
              <a:cs typeface="Arial"/>
            </a:endParaRPr>
          </a:p>
          <a:p>
            <a:pPr marL="354965" marR="476250" indent="-342265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C’est une position </a:t>
            </a:r>
            <a:r>
              <a:rPr sz="2800" dirty="0">
                <a:latin typeface="Arial"/>
                <a:cs typeface="Arial"/>
              </a:rPr>
              <a:t>de </a:t>
            </a:r>
            <a:r>
              <a:rPr sz="2800" spc="-5" dirty="0">
                <a:latin typeface="Arial"/>
                <a:cs typeface="Arial"/>
              </a:rPr>
              <a:t>dévalorisation ou </a:t>
            </a:r>
            <a:r>
              <a:rPr sz="2800" spc="-10" dirty="0">
                <a:latin typeface="Arial"/>
                <a:cs typeface="Arial"/>
              </a:rPr>
              <a:t>de  </a:t>
            </a:r>
            <a:r>
              <a:rPr sz="2800" spc="-5" dirty="0">
                <a:latin typeface="Arial"/>
                <a:cs typeface="Arial"/>
              </a:rPr>
              <a:t>domination, d’arrogance </a:t>
            </a:r>
            <a:r>
              <a:rPr sz="2800" dirty="0">
                <a:latin typeface="Arial"/>
                <a:cs typeface="Arial"/>
              </a:rPr>
              <a:t>vis-à-vis </a:t>
            </a:r>
            <a:r>
              <a:rPr sz="2800" spc="-5" dirty="0">
                <a:latin typeface="Arial"/>
                <a:cs typeface="Arial"/>
              </a:rPr>
              <a:t>de</a:t>
            </a:r>
            <a:r>
              <a:rPr sz="2800" spc="50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l’autre.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6576" y="107695"/>
            <a:ext cx="7920355" cy="57346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20444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E36C09"/>
                </a:solidFill>
                <a:latin typeface="Arial Black"/>
                <a:cs typeface="Arial Black"/>
              </a:rPr>
              <a:t>Je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ne suis pas ok / </a:t>
            </a:r>
            <a:r>
              <a:rPr sz="2400" b="1" spc="-20" dirty="0">
                <a:solidFill>
                  <a:srgbClr val="E36C09"/>
                </a:solidFill>
                <a:latin typeface="Arial Black"/>
                <a:cs typeface="Arial Black"/>
              </a:rPr>
              <a:t>vous </a:t>
            </a:r>
            <a:r>
              <a:rPr sz="2400" b="1" spc="-10" dirty="0">
                <a:solidFill>
                  <a:srgbClr val="E36C09"/>
                </a:solidFill>
                <a:latin typeface="Arial Black"/>
                <a:cs typeface="Arial Black"/>
              </a:rPr>
              <a:t>n’êtes </a:t>
            </a:r>
            <a:r>
              <a:rPr sz="2400" b="1" spc="-5" dirty="0">
                <a:solidFill>
                  <a:srgbClr val="E36C09"/>
                </a:solidFill>
                <a:latin typeface="Arial Black"/>
                <a:cs typeface="Arial Black"/>
              </a:rPr>
              <a:t>pas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ok</a:t>
            </a:r>
            <a:r>
              <a:rPr sz="2400" b="1" spc="-50" dirty="0">
                <a:solidFill>
                  <a:srgbClr val="E36C09"/>
                </a:solidFill>
                <a:latin typeface="Arial Black"/>
                <a:cs typeface="Arial Black"/>
              </a:rPr>
              <a:t> </a:t>
            </a:r>
            <a:r>
              <a:rPr sz="2400" b="1" dirty="0">
                <a:solidFill>
                  <a:srgbClr val="E36C09"/>
                </a:solidFill>
                <a:latin typeface="Arial Black"/>
                <a:cs typeface="Arial Black"/>
              </a:rPr>
              <a:t>(-/-)</a:t>
            </a:r>
            <a:endParaRPr sz="24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</a:pPr>
            <a:endParaRPr sz="3400">
              <a:latin typeface="Times New Roman"/>
              <a:cs typeface="Times New Roman"/>
            </a:endParaRPr>
          </a:p>
          <a:p>
            <a:pPr marL="355600" marR="554990" indent="-342900">
              <a:lnSpc>
                <a:spcPct val="100000"/>
              </a:lnSpc>
              <a:spcBef>
                <a:spcPts val="25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spc="-5" dirty="0">
                <a:latin typeface="Arial"/>
                <a:cs typeface="Arial"/>
              </a:rPr>
              <a:t>La position -/- </a:t>
            </a:r>
            <a:r>
              <a:rPr sz="2800" spc="-5" dirty="0">
                <a:latin typeface="Arial"/>
                <a:cs typeface="Arial"/>
              </a:rPr>
              <a:t>:“</a:t>
            </a:r>
            <a:r>
              <a:rPr sz="2800" i="1" spc="-5" dirty="0">
                <a:latin typeface="Arial"/>
                <a:cs typeface="Arial"/>
              </a:rPr>
              <a:t>Je ne vaux rien et vous non  plus</a:t>
            </a:r>
            <a:r>
              <a:rPr sz="2800" spc="-5" dirty="0">
                <a:latin typeface="Arial"/>
                <a:cs typeface="Arial"/>
              </a:rPr>
              <a:t>“</a:t>
            </a:r>
            <a:endParaRPr sz="2800">
              <a:latin typeface="Arial"/>
              <a:cs typeface="Arial"/>
            </a:endParaRPr>
          </a:p>
          <a:p>
            <a:pPr marL="355600" marR="240029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Peut être la position adoptée par un enfant  dont les parents lui ont fait comprendre </a:t>
            </a:r>
            <a:r>
              <a:rPr sz="2800" spc="-10" dirty="0">
                <a:latin typeface="Arial"/>
                <a:cs typeface="Arial"/>
              </a:rPr>
              <a:t>qu’il  </a:t>
            </a:r>
            <a:r>
              <a:rPr sz="2800" spc="-5" dirty="0">
                <a:latin typeface="Arial"/>
                <a:cs typeface="Arial"/>
              </a:rPr>
              <a:t>n’était pas le bienvenu, qui a grandi dans </a:t>
            </a:r>
            <a:r>
              <a:rPr sz="2800" spc="-10" dirty="0">
                <a:latin typeface="Arial"/>
                <a:cs typeface="Arial"/>
              </a:rPr>
              <a:t>un  </a:t>
            </a:r>
            <a:r>
              <a:rPr sz="2800" spc="-5" dirty="0">
                <a:latin typeface="Arial"/>
                <a:cs typeface="Arial"/>
              </a:rPr>
              <a:t>milieu </a:t>
            </a:r>
            <a:r>
              <a:rPr sz="2800" spc="-10" dirty="0">
                <a:latin typeface="Arial"/>
                <a:cs typeface="Arial"/>
              </a:rPr>
              <a:t>difficile </a:t>
            </a:r>
            <a:r>
              <a:rPr sz="2800" spc="-5" dirty="0">
                <a:latin typeface="Arial"/>
                <a:cs typeface="Arial"/>
              </a:rPr>
              <a:t>et qui n’attend rien de</a:t>
            </a:r>
            <a:r>
              <a:rPr sz="2800" spc="6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personne.</a:t>
            </a:r>
            <a:endParaRPr sz="2800">
              <a:latin typeface="Arial"/>
              <a:cs typeface="Arial"/>
            </a:endParaRPr>
          </a:p>
          <a:p>
            <a:pPr marL="355600" marR="1182370" indent="-342900">
              <a:lnSpc>
                <a:spcPct val="100000"/>
              </a:lnSpc>
              <a:spcBef>
                <a:spcPts val="66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Il a une image de </a:t>
            </a:r>
            <a:r>
              <a:rPr sz="2800" dirty="0">
                <a:latin typeface="Arial"/>
                <a:cs typeface="Arial"/>
              </a:rPr>
              <a:t>lui-même </a:t>
            </a:r>
            <a:r>
              <a:rPr sz="2800" spc="-5" dirty="0">
                <a:latin typeface="Arial"/>
                <a:cs typeface="Arial"/>
              </a:rPr>
              <a:t>et du monde  négative.</a:t>
            </a:r>
            <a:endParaRPr sz="2800">
              <a:latin typeface="Arial"/>
              <a:cs typeface="Arial"/>
            </a:endParaRPr>
          </a:p>
          <a:p>
            <a:pPr marL="355600" marR="516890" indent="-342900">
              <a:lnSpc>
                <a:spcPct val="100000"/>
              </a:lnSpc>
              <a:spcBef>
                <a:spcPts val="670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Arial"/>
                <a:cs typeface="Arial"/>
              </a:rPr>
              <a:t>À l’extrême, ce type de position peut </a:t>
            </a:r>
            <a:r>
              <a:rPr sz="2800" spc="-10" dirty="0">
                <a:latin typeface="Arial"/>
                <a:cs typeface="Arial"/>
              </a:rPr>
              <a:t>amener  </a:t>
            </a:r>
            <a:r>
              <a:rPr sz="2800" spc="-5" dirty="0">
                <a:latin typeface="Arial"/>
                <a:cs typeface="Arial"/>
              </a:rPr>
              <a:t>vers le suicide ou</a:t>
            </a:r>
            <a:r>
              <a:rPr sz="2800" spc="15" dirty="0">
                <a:latin typeface="Arial"/>
                <a:cs typeface="Arial"/>
              </a:rPr>
              <a:t> </a:t>
            </a:r>
            <a:r>
              <a:rPr sz="2800" spc="-5" dirty="0">
                <a:latin typeface="Arial"/>
                <a:cs typeface="Arial"/>
              </a:rPr>
              <a:t>l’asile.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8670" y="81788"/>
            <a:ext cx="50088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5" dirty="0">
                <a:solidFill>
                  <a:srgbClr val="E36C09"/>
                </a:solidFill>
              </a:rPr>
              <a:t>Quelques</a:t>
            </a:r>
            <a:r>
              <a:rPr spc="-100" dirty="0">
                <a:solidFill>
                  <a:srgbClr val="E36C09"/>
                </a:solidFill>
              </a:rPr>
              <a:t> </a:t>
            </a:r>
            <a:r>
              <a:rPr spc="-110" dirty="0">
                <a:solidFill>
                  <a:srgbClr val="E36C09"/>
                </a:solidFill>
              </a:rPr>
              <a:t>applications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285875" y="785837"/>
            <a:ext cx="7429500" cy="523544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2942" y="53721"/>
            <a:ext cx="500888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85" dirty="0">
                <a:solidFill>
                  <a:srgbClr val="E36C09"/>
                </a:solidFill>
              </a:rPr>
              <a:t>Quelques</a:t>
            </a:r>
            <a:r>
              <a:rPr spc="-100" dirty="0">
                <a:solidFill>
                  <a:srgbClr val="E36C09"/>
                </a:solidFill>
              </a:rPr>
              <a:t> </a:t>
            </a:r>
            <a:r>
              <a:rPr spc="-110" dirty="0">
                <a:solidFill>
                  <a:srgbClr val="E36C09"/>
                </a:solidFill>
              </a:rPr>
              <a:t>applications</a:t>
            </a:r>
          </a:p>
        </p:txBody>
      </p:sp>
      <p:sp>
        <p:nvSpPr>
          <p:cNvPr id="3" name="object 3"/>
          <p:cNvSpPr/>
          <p:nvPr/>
        </p:nvSpPr>
        <p:spPr>
          <a:xfrm>
            <a:off x="1285875" y="714336"/>
            <a:ext cx="7215124" cy="537895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34339" y="1273810"/>
            <a:ext cx="7481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latin typeface="Arial Black"/>
                <a:cs typeface="Arial Black"/>
              </a:rPr>
              <a:t>Les </a:t>
            </a:r>
            <a:r>
              <a:rPr sz="2800" b="1" spc="-10" dirty="0">
                <a:latin typeface="Arial Black"/>
                <a:cs typeface="Arial Black"/>
              </a:rPr>
              <a:t>présupposés </a:t>
            </a:r>
            <a:r>
              <a:rPr sz="2800" b="1" spc="-5" dirty="0">
                <a:latin typeface="Arial Black"/>
                <a:cs typeface="Arial Black"/>
              </a:rPr>
              <a:t>de la</a:t>
            </a:r>
            <a:r>
              <a:rPr sz="2800" b="1" spc="55" dirty="0">
                <a:latin typeface="Arial Black"/>
                <a:cs typeface="Arial Black"/>
              </a:rPr>
              <a:t> </a:t>
            </a:r>
            <a:r>
              <a:rPr sz="2800" b="1" spc="-10" dirty="0">
                <a:latin typeface="Arial Black"/>
                <a:cs typeface="Arial Black"/>
              </a:rPr>
              <a:t>communication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935" y="2012776"/>
            <a:ext cx="7040245" cy="3751579"/>
          </a:xfrm>
          <a:prstGeom prst="rect">
            <a:avLst/>
          </a:prstGeom>
        </p:spPr>
        <p:txBody>
          <a:bodyPr vert="horz" wrap="square" lIns="0" tIns="210185" rIns="0" bIns="0" rtlCol="0">
            <a:spAutoFit/>
          </a:bodyPr>
          <a:lstStyle/>
          <a:p>
            <a:pPr marL="315595" indent="-302895">
              <a:lnSpc>
                <a:spcPct val="100000"/>
              </a:lnSpc>
              <a:spcBef>
                <a:spcPts val="1655"/>
              </a:spcBef>
              <a:buFont typeface="Wingdings"/>
              <a:buChar char=""/>
              <a:tabLst>
                <a:tab pos="315595" algn="l"/>
                <a:tab pos="316230" algn="l"/>
              </a:tabLst>
            </a:pPr>
            <a:r>
              <a:rPr sz="2600" dirty="0">
                <a:latin typeface="Arial"/>
                <a:cs typeface="Arial"/>
              </a:rPr>
              <a:t>Le sens de la communication est dans</a:t>
            </a:r>
            <a:r>
              <a:rPr sz="2600" spc="-5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la</a:t>
            </a:r>
            <a:endParaRPr sz="2600">
              <a:latin typeface="Arial"/>
              <a:cs typeface="Arial"/>
            </a:endParaRPr>
          </a:p>
          <a:p>
            <a:pPr marL="315595">
              <a:lnSpc>
                <a:spcPct val="100000"/>
              </a:lnSpc>
              <a:spcBef>
                <a:spcPts val="1560"/>
              </a:spcBef>
            </a:pPr>
            <a:r>
              <a:rPr sz="2600" dirty="0">
                <a:latin typeface="Arial"/>
                <a:cs typeface="Arial"/>
              </a:rPr>
              <a:t>réponse qu'elle</a:t>
            </a:r>
            <a:r>
              <a:rPr sz="2600" spc="-2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déclenche</a:t>
            </a:r>
            <a:endParaRPr sz="2600">
              <a:latin typeface="Arial"/>
              <a:cs typeface="Arial"/>
            </a:endParaRPr>
          </a:p>
          <a:p>
            <a:pPr marL="315595" indent="-302895">
              <a:lnSpc>
                <a:spcPct val="100000"/>
              </a:lnSpc>
              <a:spcBef>
                <a:spcPts val="2185"/>
              </a:spcBef>
              <a:buFont typeface="Wingdings"/>
              <a:buChar char=""/>
              <a:tabLst>
                <a:tab pos="315595" algn="l"/>
                <a:tab pos="316230" algn="l"/>
              </a:tabLst>
            </a:pPr>
            <a:r>
              <a:rPr sz="2600" spc="-70" dirty="0">
                <a:latin typeface="Arial"/>
                <a:cs typeface="Arial"/>
              </a:rPr>
              <a:t>Tout </a:t>
            </a:r>
            <a:r>
              <a:rPr sz="2600" dirty="0">
                <a:latin typeface="Arial"/>
                <a:cs typeface="Arial"/>
              </a:rPr>
              <a:t>comportement et toute</a:t>
            </a:r>
            <a:r>
              <a:rPr sz="2600" spc="2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communication</a:t>
            </a:r>
            <a:endParaRPr sz="2600">
              <a:latin typeface="Arial"/>
              <a:cs typeface="Arial"/>
            </a:endParaRPr>
          </a:p>
          <a:p>
            <a:pPr marL="315595">
              <a:lnSpc>
                <a:spcPct val="100000"/>
              </a:lnSpc>
              <a:spcBef>
                <a:spcPts val="1560"/>
              </a:spcBef>
            </a:pPr>
            <a:r>
              <a:rPr sz="2600" dirty="0">
                <a:latin typeface="Arial"/>
                <a:cs typeface="Arial"/>
              </a:rPr>
              <a:t>présupposent à </a:t>
            </a:r>
            <a:r>
              <a:rPr sz="2600" spc="-5" dirty="0">
                <a:latin typeface="Arial"/>
                <a:cs typeface="Arial"/>
              </a:rPr>
              <a:t>l’origine </a:t>
            </a:r>
            <a:r>
              <a:rPr sz="2600" dirty="0">
                <a:latin typeface="Arial"/>
                <a:cs typeface="Arial"/>
              </a:rPr>
              <a:t>une </a:t>
            </a:r>
            <a:r>
              <a:rPr sz="2600" spc="-5" dirty="0">
                <a:latin typeface="Arial"/>
                <a:cs typeface="Arial"/>
              </a:rPr>
              <a:t>intention</a:t>
            </a:r>
            <a:r>
              <a:rPr sz="2600" spc="-30" dirty="0">
                <a:latin typeface="Arial"/>
                <a:cs typeface="Arial"/>
              </a:rPr>
              <a:t> </a:t>
            </a:r>
            <a:r>
              <a:rPr sz="2600" spc="-5" dirty="0">
                <a:latin typeface="Arial"/>
                <a:cs typeface="Arial"/>
              </a:rPr>
              <a:t>positive</a:t>
            </a:r>
            <a:endParaRPr sz="2600">
              <a:latin typeface="Arial"/>
              <a:cs typeface="Arial"/>
            </a:endParaRPr>
          </a:p>
          <a:p>
            <a:pPr marL="315595" indent="-302895">
              <a:lnSpc>
                <a:spcPct val="100000"/>
              </a:lnSpc>
              <a:spcBef>
                <a:spcPts val="2180"/>
              </a:spcBef>
              <a:buFont typeface="Wingdings"/>
              <a:buChar char=""/>
              <a:tabLst>
                <a:tab pos="315595" algn="l"/>
                <a:tab pos="316230" algn="l"/>
              </a:tabLst>
            </a:pPr>
            <a:r>
              <a:rPr sz="2600" spc="-60" dirty="0">
                <a:latin typeface="Arial"/>
                <a:cs typeface="Arial"/>
              </a:rPr>
              <a:t>Toute </a:t>
            </a:r>
            <a:r>
              <a:rPr sz="2600" dirty="0">
                <a:latin typeface="Arial"/>
                <a:cs typeface="Arial"/>
              </a:rPr>
              <a:t>personne dispose en elle de toutes</a:t>
            </a:r>
            <a:r>
              <a:rPr sz="2600" spc="35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les</a:t>
            </a:r>
            <a:endParaRPr sz="2600">
              <a:latin typeface="Arial"/>
              <a:cs typeface="Arial"/>
            </a:endParaRPr>
          </a:p>
          <a:p>
            <a:pPr marL="315595">
              <a:lnSpc>
                <a:spcPct val="100000"/>
              </a:lnSpc>
              <a:spcBef>
                <a:spcPts val="1560"/>
              </a:spcBef>
            </a:pPr>
            <a:r>
              <a:rPr sz="2600" dirty="0">
                <a:latin typeface="Arial"/>
                <a:cs typeface="Arial"/>
              </a:rPr>
              <a:t>ressources nécessaires pour</a:t>
            </a:r>
            <a:r>
              <a:rPr sz="2600" spc="-60" dirty="0">
                <a:latin typeface="Arial"/>
                <a:cs typeface="Arial"/>
              </a:rPr>
              <a:t> </a:t>
            </a:r>
            <a:r>
              <a:rPr sz="2600" dirty="0">
                <a:latin typeface="Arial"/>
                <a:cs typeface="Arial"/>
              </a:rPr>
              <a:t>communiquer</a:t>
            </a:r>
            <a:endParaRPr sz="2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2" descr="page8b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00" y="0"/>
            <a:ext cx="6629400" cy="634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3512603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339" y="1273810"/>
            <a:ext cx="74815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9900"/>
                </a:solidFill>
                <a:latin typeface="Arial Black"/>
                <a:cs typeface="Arial Black"/>
              </a:rPr>
              <a:t>Les </a:t>
            </a: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présupposés </a:t>
            </a:r>
            <a:r>
              <a:rPr sz="2800" b="1" spc="-5" dirty="0">
                <a:solidFill>
                  <a:srgbClr val="669900"/>
                </a:solidFill>
                <a:latin typeface="Arial Black"/>
                <a:cs typeface="Arial Black"/>
              </a:rPr>
              <a:t>de la</a:t>
            </a:r>
            <a:r>
              <a:rPr sz="2800" b="1" spc="55" dirty="0">
                <a:solidFill>
                  <a:srgbClr val="669900"/>
                </a:solidFill>
                <a:latin typeface="Arial Black"/>
                <a:cs typeface="Arial Black"/>
              </a:rPr>
              <a:t> </a:t>
            </a:r>
            <a:r>
              <a:rPr sz="2800" b="1" spc="-10" dirty="0">
                <a:solidFill>
                  <a:srgbClr val="669900"/>
                </a:solidFill>
                <a:latin typeface="Arial Black"/>
                <a:cs typeface="Arial Black"/>
              </a:rPr>
              <a:t>communication</a:t>
            </a:r>
            <a:endParaRPr sz="2800">
              <a:latin typeface="Arial Black"/>
              <a:cs typeface="Arial Blac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030935" y="2136622"/>
            <a:ext cx="7366000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5595" marR="5080" indent="-302895">
              <a:lnSpc>
                <a:spcPct val="150000"/>
              </a:lnSpc>
              <a:spcBef>
                <a:spcPts val="100"/>
              </a:spcBef>
              <a:buFont typeface="Wingdings"/>
              <a:buChar char=""/>
              <a:tabLst>
                <a:tab pos="316230" algn="l"/>
              </a:tabLst>
            </a:pPr>
            <a:r>
              <a:rPr sz="3200" spc="-75" dirty="0">
                <a:latin typeface="Arial"/>
                <a:cs typeface="Arial"/>
              </a:rPr>
              <a:t>Toute </a:t>
            </a:r>
            <a:r>
              <a:rPr sz="3200" dirty="0">
                <a:latin typeface="Arial"/>
                <a:cs typeface="Arial"/>
              </a:rPr>
              <a:t>personne </a:t>
            </a:r>
            <a:r>
              <a:rPr sz="3200" spc="-5" dirty="0">
                <a:latin typeface="Arial"/>
                <a:cs typeface="Arial"/>
              </a:rPr>
              <a:t>dispose </a:t>
            </a:r>
            <a:r>
              <a:rPr sz="3200" dirty="0">
                <a:latin typeface="Arial"/>
                <a:cs typeface="Arial"/>
              </a:rPr>
              <a:t>en </a:t>
            </a:r>
            <a:r>
              <a:rPr sz="3200" spc="-5" dirty="0">
                <a:latin typeface="Arial"/>
                <a:cs typeface="Arial"/>
              </a:rPr>
              <a:t>elle </a:t>
            </a:r>
            <a:r>
              <a:rPr sz="3200" dirty="0">
                <a:latin typeface="Arial"/>
                <a:cs typeface="Arial"/>
              </a:rPr>
              <a:t>de  </a:t>
            </a:r>
            <a:r>
              <a:rPr sz="3200" spc="-5" dirty="0">
                <a:latin typeface="Arial"/>
                <a:cs typeface="Arial"/>
              </a:rPr>
              <a:t>toutes </a:t>
            </a:r>
            <a:r>
              <a:rPr sz="3200" dirty="0">
                <a:latin typeface="Arial"/>
                <a:cs typeface="Arial"/>
              </a:rPr>
              <a:t>les </a:t>
            </a:r>
            <a:r>
              <a:rPr sz="3200" spc="-5" dirty="0">
                <a:latin typeface="Arial"/>
                <a:cs typeface="Arial"/>
              </a:rPr>
              <a:t>ressources nécessaires</a:t>
            </a:r>
            <a:r>
              <a:rPr sz="3200" spc="-45" dirty="0">
                <a:latin typeface="Arial"/>
                <a:cs typeface="Arial"/>
              </a:rPr>
              <a:t> </a:t>
            </a:r>
            <a:r>
              <a:rPr sz="3200" spc="-5" dirty="0">
                <a:latin typeface="Arial"/>
                <a:cs typeface="Arial"/>
              </a:rPr>
              <a:t>pour  communiquer</a:t>
            </a:r>
            <a:endParaRPr sz="3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4339" y="1273810"/>
            <a:ext cx="7623175" cy="4478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5" dirty="0">
                <a:solidFill>
                  <a:srgbClr val="669900"/>
                </a:solidFill>
                <a:latin typeface="Arial Black"/>
                <a:cs typeface="Arial Black"/>
              </a:rPr>
              <a:t>Réception des</a:t>
            </a:r>
            <a:r>
              <a:rPr sz="2800" b="1" spc="0" dirty="0">
                <a:solidFill>
                  <a:srgbClr val="669900"/>
                </a:solidFill>
                <a:latin typeface="Arial Black"/>
                <a:cs typeface="Arial Black"/>
              </a:rPr>
              <a:t> </a:t>
            </a:r>
            <a:r>
              <a:rPr sz="2800" b="1" dirty="0">
                <a:solidFill>
                  <a:srgbClr val="669900"/>
                </a:solidFill>
                <a:latin typeface="Arial Black"/>
                <a:cs typeface="Arial Black"/>
              </a:rPr>
              <a:t>messages</a:t>
            </a:r>
            <a:endParaRPr sz="2800">
              <a:latin typeface="Arial Black"/>
              <a:cs typeface="Arial Black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050">
              <a:latin typeface="Times New Roman"/>
              <a:cs typeface="Times New Roman"/>
            </a:endParaRPr>
          </a:p>
          <a:p>
            <a:pPr marL="596900" marR="521970" indent="-317500">
              <a:lnSpc>
                <a:spcPts val="3190"/>
              </a:lnSpc>
              <a:buFont typeface="Wingdings"/>
              <a:buChar char=""/>
              <a:tabLst>
                <a:tab pos="596265" algn="l"/>
                <a:tab pos="597535" algn="l"/>
              </a:tabLst>
            </a:pPr>
            <a:r>
              <a:rPr sz="2800" spc="-5" dirty="0">
                <a:latin typeface="Arial"/>
                <a:cs typeface="Arial"/>
              </a:rPr>
              <a:t>Les mots correspondent à environ </a:t>
            </a:r>
            <a:r>
              <a:rPr sz="2800" spc="-5" dirty="0">
                <a:solidFill>
                  <a:srgbClr val="FF0033"/>
                </a:solidFill>
                <a:latin typeface="Arial"/>
                <a:cs typeface="Arial"/>
              </a:rPr>
              <a:t>7% </a:t>
            </a:r>
            <a:r>
              <a:rPr sz="2800" spc="-5" dirty="0">
                <a:latin typeface="Arial"/>
                <a:cs typeface="Arial"/>
              </a:rPr>
              <a:t>du  message</a:t>
            </a:r>
            <a:endParaRPr sz="2800">
              <a:latin typeface="Arial"/>
              <a:cs typeface="Arial"/>
            </a:endParaRPr>
          </a:p>
          <a:p>
            <a:pPr marL="596900" marR="153670" indent="-317500">
              <a:lnSpc>
                <a:spcPts val="3190"/>
              </a:lnSpc>
              <a:spcBef>
                <a:spcPts val="675"/>
              </a:spcBef>
              <a:buFont typeface="Wingdings"/>
              <a:buChar char=""/>
              <a:tabLst>
                <a:tab pos="596265" algn="l"/>
                <a:tab pos="597535" algn="l"/>
              </a:tabLst>
            </a:pPr>
            <a:r>
              <a:rPr sz="2800" spc="-5" dirty="0">
                <a:latin typeface="Arial"/>
                <a:cs typeface="Arial"/>
              </a:rPr>
              <a:t>Le vocal (intonation, timbre de voix, rapidité  du débit, volume…) représente</a:t>
            </a:r>
            <a:r>
              <a:rPr sz="2800" spc="75" dirty="0"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33"/>
                </a:solidFill>
                <a:latin typeface="Arial"/>
                <a:cs typeface="Arial"/>
              </a:rPr>
              <a:t>38%</a:t>
            </a:r>
            <a:endParaRPr sz="2800">
              <a:latin typeface="Arial"/>
              <a:cs typeface="Arial"/>
            </a:endParaRPr>
          </a:p>
          <a:p>
            <a:pPr marL="596900" indent="-317500">
              <a:lnSpc>
                <a:spcPct val="100000"/>
              </a:lnSpc>
              <a:spcBef>
                <a:spcPts val="425"/>
              </a:spcBef>
              <a:buFont typeface="Wingdings"/>
              <a:buChar char=""/>
              <a:tabLst>
                <a:tab pos="596265" algn="l"/>
                <a:tab pos="597535" algn="l"/>
              </a:tabLst>
            </a:pPr>
            <a:r>
              <a:rPr sz="2800" spc="-5" dirty="0">
                <a:latin typeface="Arial"/>
                <a:cs typeface="Arial"/>
              </a:rPr>
              <a:t>Le non-verbal</a:t>
            </a:r>
            <a:r>
              <a:rPr sz="2800" spc="30" dirty="0">
                <a:latin typeface="Arial"/>
                <a:cs typeface="Arial"/>
              </a:rPr>
              <a:t> </a:t>
            </a:r>
            <a:r>
              <a:rPr sz="2800" spc="-5" dirty="0">
                <a:solidFill>
                  <a:srgbClr val="FF0033"/>
                </a:solidFill>
                <a:latin typeface="Arial"/>
                <a:cs typeface="Arial"/>
              </a:rPr>
              <a:t>55%</a:t>
            </a:r>
            <a:endParaRPr sz="2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4000">
              <a:latin typeface="Times New Roman"/>
              <a:cs typeface="Times New Roman"/>
            </a:endParaRPr>
          </a:p>
          <a:p>
            <a:pPr marL="1296035" marR="5080" indent="-875030">
              <a:lnSpc>
                <a:spcPts val="3190"/>
              </a:lnSpc>
            </a:pPr>
            <a:r>
              <a:rPr sz="2800" spc="-5" dirty="0">
                <a:latin typeface="Arial"/>
                <a:cs typeface="Arial"/>
              </a:rPr>
              <a:t>Bien </a:t>
            </a:r>
            <a:r>
              <a:rPr sz="2800" spc="-20" dirty="0">
                <a:latin typeface="Arial"/>
                <a:cs typeface="Arial"/>
              </a:rPr>
              <a:t>écouter, </a:t>
            </a:r>
            <a:r>
              <a:rPr sz="2800" spc="-5" dirty="0">
                <a:latin typeface="Arial"/>
                <a:cs typeface="Arial"/>
              </a:rPr>
              <a:t>c'est aussi observer les signaux  qui sont émis par </a:t>
            </a:r>
            <a:r>
              <a:rPr sz="2800" dirty="0">
                <a:latin typeface="Arial"/>
                <a:cs typeface="Arial"/>
              </a:rPr>
              <a:t>notre</a:t>
            </a:r>
            <a:r>
              <a:rPr sz="2800" spc="25" dirty="0">
                <a:latin typeface="Arial"/>
                <a:cs typeface="Arial"/>
              </a:rPr>
              <a:t> </a:t>
            </a:r>
            <a:r>
              <a:rPr sz="2800" spc="-15" dirty="0">
                <a:latin typeface="Arial"/>
                <a:cs typeface="Arial"/>
              </a:rPr>
              <a:t>interlocuteur.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2771</Words>
  <Application>Microsoft Office PowerPoint</Application>
  <PresentationFormat>Affichage à l'écran (4:3)</PresentationFormat>
  <Paragraphs>415</Paragraphs>
  <Slides>71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71</vt:i4>
      </vt:variant>
    </vt:vector>
  </HeadingPairs>
  <TitlesOfParts>
    <vt:vector size="72" baseType="lpstr">
      <vt:lpstr>Thème Office</vt:lpstr>
      <vt:lpstr>Diapositive 1</vt:lpstr>
      <vt:lpstr>COMMUNIQUER C’EST  ENTRER EN RELATION</vt:lpstr>
      <vt:lpstr>Le schéma de la communication</vt:lpstr>
      <vt:lpstr>Les présupposés de la communication</vt:lpstr>
      <vt:lpstr>Diapositive 5</vt:lpstr>
      <vt:lpstr>Diapositive 6</vt:lpstr>
      <vt:lpstr>Les présupposés de la communication</vt:lpstr>
      <vt:lpstr>Diapositive 8</vt:lpstr>
      <vt:lpstr>Diapositive 9</vt:lpstr>
      <vt:lpstr>La perte de l’information</vt:lpstr>
      <vt:lpstr>L’ECOUTE</vt:lpstr>
      <vt:lpstr>Les faiblesses de notre écoute</vt:lpstr>
      <vt:lpstr>Améliorer notre écoute</vt:lpstr>
      <vt:lpstr>LA REFORMULATION</vt:lpstr>
      <vt:lpstr>Qu’est ce que reformuler?</vt:lpstr>
      <vt:lpstr>Comment reformuler</vt:lpstr>
      <vt:lpstr>Pourquoi reformuler?</vt:lpstr>
      <vt:lpstr>Communiquer avec le cerveau</vt:lpstr>
      <vt:lpstr>Le modèle SPERRY</vt:lpstr>
      <vt:lpstr>Le modèle SPERRY</vt:lpstr>
      <vt:lpstr>Cortex</vt:lpstr>
      <vt:lpstr>Le modèle Mc LEAN – 3 cerveaux en 1</vt:lpstr>
      <vt:lpstr>Le modèle Mc LEAN – 3 cerveaux en 1</vt:lpstr>
      <vt:lpstr>Le modèle Mc LEAN – 3 cerveaux en 1</vt:lpstr>
      <vt:lpstr>Les 03 cerveaux et la communication</vt:lpstr>
      <vt:lpstr>Les 03 cerveaux et l’analyse du message</vt:lpstr>
      <vt:lpstr>Les 03 cerveaux et l’analyse du message</vt:lpstr>
      <vt:lpstr>Communiquer c’est gérer les</vt:lpstr>
      <vt:lpstr>LES PERCEPTION SENSORIELLE</vt:lpstr>
      <vt:lpstr>Les canaux sensoriels Les canaux sensoriels sont les premiers filtres qui nous  mettent en rapport avec le monde extérieur, et nous  possédons tous un canal sensoriel privilégié.</vt:lpstr>
      <vt:lpstr>Le filtre de nos 5 sens</vt:lpstr>
      <vt:lpstr>On associe souvent Kinesthésique, Olfactif et Gustatif</vt:lpstr>
      <vt:lpstr>La synchronisation</vt:lpstr>
      <vt:lpstr>Diapositive 34</vt:lpstr>
      <vt:lpstr>Les effets de la synchronisation</vt:lpstr>
      <vt:lpstr>La calibration</vt:lpstr>
      <vt:lpstr>Qu’est ce que la calibration</vt:lpstr>
      <vt:lpstr>Diapositive 38</vt:lpstr>
      <vt:lpstr>Diapositive 39</vt:lpstr>
      <vt:lpstr>L’intérêt de l’analyse transactionnelle dans  la communication inter personnelle</vt:lpstr>
      <vt:lpstr>L’intérêt de l’analyse transactionnelle dans la communication inter personnelle</vt:lpstr>
      <vt:lpstr>Les trois états du Moi.</vt:lpstr>
      <vt:lpstr>Diapositive 43</vt:lpstr>
      <vt:lpstr>Construction des trois états du Moi</vt:lpstr>
      <vt:lpstr>Les trois états du Moi.</vt:lpstr>
      <vt:lpstr>Les trois états du Moi.</vt:lpstr>
      <vt:lpstr>Les trois états du Moi.</vt:lpstr>
      <vt:lpstr>Diapositive 48</vt:lpstr>
      <vt:lpstr>Les fonction des états du MOI</vt:lpstr>
      <vt:lpstr>Les fonction des états du MOI</vt:lpstr>
      <vt:lpstr>À quel moi parles-tu?</vt:lpstr>
      <vt:lpstr>À quel moi parles-tu?</vt:lpstr>
      <vt:lpstr>À quel moi parles-tu?</vt:lpstr>
      <vt:lpstr>Les transactions croisées</vt:lpstr>
      <vt:lpstr>Les jeux</vt:lpstr>
      <vt:lpstr>Qu’est-ce qu’un jeu psychologique ?</vt:lpstr>
      <vt:lpstr>Diapositive 57</vt:lpstr>
      <vt:lpstr>La réponse: le triangle vertueux</vt:lpstr>
      <vt:lpstr>L’antidote : le triangle vertueux</vt:lpstr>
      <vt:lpstr>Les positions de vie</vt:lpstr>
      <vt:lpstr>Les positions de vie</vt:lpstr>
      <vt:lpstr>Les positions de vie</vt:lpstr>
      <vt:lpstr>Les positions de vie</vt:lpstr>
      <vt:lpstr>La position +/+ : « je me respecte et je vous</vt:lpstr>
      <vt:lpstr>Diapositive 65</vt:lpstr>
      <vt:lpstr>Diapositive 66</vt:lpstr>
      <vt:lpstr>Diapositive 67</vt:lpstr>
      <vt:lpstr>Quelques applications</vt:lpstr>
      <vt:lpstr>Quelques applications</vt:lpstr>
      <vt:lpstr>Diapositive 70</vt:lpstr>
      <vt:lpstr>Diapositive 71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tibaoui</dc:creator>
  <cp:lastModifiedBy>Origin</cp:lastModifiedBy>
  <cp:revision>4</cp:revision>
  <dcterms:created xsi:type="dcterms:W3CDTF">2017-12-18T20:21:00Z</dcterms:created>
  <dcterms:modified xsi:type="dcterms:W3CDTF">2018-10-21T20:40:35Z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2013-02-03T00:00:00Z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2017-12-18T00:00:00Z</vt:filetime>
  </property>
</Properties>
</file>