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8" r:id="rId3"/>
    <p:sldId id="259" r:id="rId4"/>
    <p:sldId id="256" r:id="rId5"/>
    <p:sldId id="257" r:id="rId6"/>
    <p:sldId id="261" r:id="rId7"/>
    <p:sldId id="262" r:id="rId8"/>
    <p:sldId id="263" r:id="rId9"/>
    <p:sldId id="264" r:id="rId10"/>
    <p:sldId id="265" r:id="rId11"/>
    <p:sldId id="273" r:id="rId12"/>
    <p:sldId id="266" r:id="rId13"/>
    <p:sldId id="267" r:id="rId14"/>
    <p:sldId id="268" r:id="rId15"/>
    <p:sldId id="269" r:id="rId16"/>
    <p:sldId id="270" r:id="rId17"/>
    <p:sldId id="271" r:id="rId18"/>
    <p:sldId id="272"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9DE8F705-0FF1-4866-AE7C-A17E5E768C3E}" type="datetimeFigureOut">
              <a:rPr lang="fr-FR" smtClean="0"/>
              <a:t>01/11/2021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36F43B-1655-4C01-9F1D-83C42BF542AA}"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9DE8F705-0FF1-4866-AE7C-A17E5E768C3E}" type="datetimeFigureOut">
              <a:rPr lang="fr-FR" smtClean="0"/>
              <a:t>01/11/2021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36F43B-1655-4C01-9F1D-83C42BF542AA}"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9DE8F705-0FF1-4866-AE7C-A17E5E768C3E}" type="datetimeFigureOut">
              <a:rPr lang="fr-FR" smtClean="0"/>
              <a:t>01/11/2021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36F43B-1655-4C01-9F1D-83C42BF542AA}"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9DE8F705-0FF1-4866-AE7C-A17E5E768C3E}" type="datetimeFigureOut">
              <a:rPr lang="fr-FR" smtClean="0"/>
              <a:t>01/11/2021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36F43B-1655-4C01-9F1D-83C42BF542AA}"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E8F705-0FF1-4866-AE7C-A17E5E768C3E}" type="datetimeFigureOut">
              <a:rPr lang="fr-FR" smtClean="0"/>
              <a:t>01/11/2021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36F43B-1655-4C01-9F1D-83C42BF542AA}"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9DE8F705-0FF1-4866-AE7C-A17E5E768C3E}" type="datetimeFigureOut">
              <a:rPr lang="fr-FR" smtClean="0"/>
              <a:t>01/11/2021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36F43B-1655-4C01-9F1D-83C42BF542AA}"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9DE8F705-0FF1-4866-AE7C-A17E5E768C3E}" type="datetimeFigureOut">
              <a:rPr lang="fr-FR" smtClean="0"/>
              <a:t>01/11/2021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236F43B-1655-4C01-9F1D-83C42BF542AA}"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9DE8F705-0FF1-4866-AE7C-A17E5E768C3E}" type="datetimeFigureOut">
              <a:rPr lang="fr-FR" smtClean="0"/>
              <a:t>01/11/2021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236F43B-1655-4C01-9F1D-83C42BF542AA}"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8F705-0FF1-4866-AE7C-A17E5E768C3E}" type="datetimeFigureOut">
              <a:rPr lang="fr-FR" smtClean="0"/>
              <a:t>01/11/2021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236F43B-1655-4C01-9F1D-83C42BF542AA}"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E8F705-0FF1-4866-AE7C-A17E5E768C3E}" type="datetimeFigureOut">
              <a:rPr lang="fr-FR" smtClean="0"/>
              <a:t>01/11/2021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36F43B-1655-4C01-9F1D-83C42BF542AA}"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E8F705-0FF1-4866-AE7C-A17E5E768C3E}" type="datetimeFigureOut">
              <a:rPr lang="fr-FR" smtClean="0"/>
              <a:t>01/11/2021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36F43B-1655-4C01-9F1D-83C42BF542AA}"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E8F705-0FF1-4866-AE7C-A17E5E768C3E}" type="datetimeFigureOut">
              <a:rPr lang="fr-FR" smtClean="0"/>
              <a:t>01/11/2021</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36F43B-1655-4C01-9F1D-83C42BF542AA}"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3116"/>
            <a:ext cx="8229600" cy="1143000"/>
          </a:xfrm>
        </p:spPr>
        <p:txBody>
          <a:bodyPr>
            <a:normAutofit fontScale="90000"/>
          </a:bodyPr>
          <a:lstStyle/>
          <a:p>
            <a:r>
              <a:rPr lang="fr-FR" b="1" dirty="0" smtClean="0"/>
              <a:t>METHODOLOGIE DE LA REDACTION</a:t>
            </a:r>
            <a:endParaRPr lang="fr-F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b="1" dirty="0" smtClean="0"/>
              <a:t>Les règles de la ponctuation</a:t>
            </a:r>
            <a:endParaRPr lang="fr-FR" b="1" dirty="0"/>
          </a:p>
        </p:txBody>
      </p:sp>
      <p:sp>
        <p:nvSpPr>
          <p:cNvPr id="3" name="Content Placeholder 2"/>
          <p:cNvSpPr>
            <a:spLocks noGrp="1"/>
          </p:cNvSpPr>
          <p:nvPr>
            <p:ph idx="1"/>
          </p:nvPr>
        </p:nvSpPr>
        <p:spPr>
          <a:xfrm>
            <a:off x="428596" y="1714488"/>
            <a:ext cx="8229600" cy="4525963"/>
          </a:xfrm>
        </p:spPr>
        <p:txBody>
          <a:bodyPr/>
          <a:lstStyle/>
          <a:p>
            <a:pPr marL="514350" indent="-514350" algn="just">
              <a:buFont typeface="+mj-lt"/>
              <a:buAutoNum type="arabicPeriod"/>
            </a:pPr>
            <a:r>
              <a:rPr lang="fr-FR" dirty="0" smtClean="0"/>
              <a:t>Ponctuation grammaticale : Par l’utilisation des signes de ponctuation tel que : « . » , « , », « ; » , « : » , « ? » etc. </a:t>
            </a:r>
          </a:p>
          <a:p>
            <a:pPr marL="514350" indent="-514350" algn="just">
              <a:buFont typeface="+mj-lt"/>
              <a:buAutoNum type="arabicPeriod"/>
            </a:pPr>
            <a:r>
              <a:rPr lang="fr-FR" dirty="0" smtClean="0"/>
              <a:t>Ponctuation expressive : Utilisée pour traduire des sentiments, des attitudes d’attirer le lecteur sur le plan graphique par la multiplication des signes : « !..?..?.. »</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643182"/>
            <a:ext cx="8229600" cy="1143000"/>
          </a:xfrm>
        </p:spPr>
        <p:txBody>
          <a:bodyPr/>
          <a:lstStyle/>
          <a:p>
            <a:r>
              <a:rPr lang="fr-FR" b="1" dirty="0" smtClean="0"/>
              <a:t>LA PRISE DE NOTES </a:t>
            </a:r>
            <a:endParaRPr lang="fr-F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571480"/>
            <a:ext cx="8715436" cy="6124754"/>
          </a:xfrm>
          <a:prstGeom prst="rect">
            <a:avLst/>
          </a:prstGeom>
        </p:spPr>
        <p:txBody>
          <a:bodyPr wrap="square">
            <a:spAutoFit/>
          </a:bodyPr>
          <a:lstStyle/>
          <a:p>
            <a:r>
              <a:rPr lang="fr-FR" sz="2800" b="1" dirty="0" smtClean="0"/>
              <a:t>2 - Définition de la prise de notes (PDN) : </a:t>
            </a:r>
          </a:p>
          <a:p>
            <a:r>
              <a:rPr lang="fr-FR" sz="2800" dirty="0" smtClean="0"/>
              <a:t>La prise de notes est une activité complexe dont l'efficacité dépend de: </a:t>
            </a:r>
          </a:p>
          <a:p>
            <a:r>
              <a:rPr lang="fr-FR" sz="2800" dirty="0" smtClean="0"/>
              <a:t>  - sa préparation  </a:t>
            </a:r>
          </a:p>
          <a:p>
            <a:r>
              <a:rPr lang="fr-FR" sz="2800" dirty="0" smtClean="0"/>
              <a:t>  - sa mise en pratique    </a:t>
            </a:r>
          </a:p>
          <a:p>
            <a:r>
              <a:rPr lang="fr-FR" sz="2800" dirty="0" smtClean="0"/>
              <a:t>  - sa révision </a:t>
            </a:r>
          </a:p>
          <a:p>
            <a:endParaRPr lang="fr-FR" sz="2800" dirty="0" smtClean="0"/>
          </a:p>
          <a:p>
            <a:r>
              <a:rPr lang="fr-FR" sz="2800" dirty="0" smtClean="0"/>
              <a:t>Pour information,  la vitesse de la parole est d’environ 150 mots / minute contre environ 30 mots </a:t>
            </a:r>
          </a:p>
          <a:p>
            <a:r>
              <a:rPr lang="fr-FR" sz="2800" dirty="0" smtClean="0"/>
              <a:t>à l’écrit. Le challenge est alors de suivre la cadence en faisant preuve d’une bonne écoute et quasi simultanément, de  synthétiser  ces informations et  noter ce qui nous semble  cohérent et </a:t>
            </a:r>
          </a:p>
          <a:p>
            <a:r>
              <a:rPr lang="fr-FR" sz="2800" dirty="0" smtClean="0"/>
              <a:t>utile. </a:t>
            </a:r>
            <a:endParaRPr lang="fr-FR"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5852" y="571480"/>
            <a:ext cx="6673430" cy="523220"/>
          </a:xfrm>
          <a:prstGeom prst="rect">
            <a:avLst/>
          </a:prstGeom>
        </p:spPr>
        <p:txBody>
          <a:bodyPr wrap="none">
            <a:spAutoFit/>
          </a:bodyPr>
          <a:lstStyle/>
          <a:p>
            <a:r>
              <a:rPr lang="fr-FR" sz="2800" b="1" dirty="0" smtClean="0"/>
              <a:t>3 - les mécanismes intellectuels de la PDN : </a:t>
            </a:r>
            <a:endParaRPr lang="fr-FR" sz="2800" b="1" dirty="0"/>
          </a:p>
        </p:txBody>
      </p:sp>
      <p:sp>
        <p:nvSpPr>
          <p:cNvPr id="3" name="Rectangle 2"/>
          <p:cNvSpPr/>
          <p:nvPr/>
        </p:nvSpPr>
        <p:spPr>
          <a:xfrm>
            <a:off x="571472" y="1428736"/>
            <a:ext cx="7929618" cy="1711366"/>
          </a:xfrm>
          <a:prstGeom prst="rect">
            <a:avLst/>
          </a:prstGeom>
        </p:spPr>
        <p:txBody>
          <a:bodyPr wrap="square">
            <a:spAutoFit/>
          </a:bodyPr>
          <a:lstStyle/>
          <a:p>
            <a:pPr>
              <a:lnSpc>
                <a:spcPct val="150000"/>
              </a:lnSpc>
            </a:pPr>
            <a:r>
              <a:rPr lang="fr-FR" b="1" dirty="0" smtClean="0"/>
              <a:t> Pour ne pas (trop) manquer les informations essentielles, il est important de détecter les signaux  envoyés par l’enseignant. Ces signaux sont de 3 ordres : la structure, le discours et la forme. </a:t>
            </a:r>
          </a:p>
          <a:p>
            <a:pPr>
              <a:lnSpc>
                <a:spcPct val="150000"/>
              </a:lnSpc>
            </a:pPr>
            <a:endParaRPr lang="fr-FR" b="1" dirty="0"/>
          </a:p>
        </p:txBody>
      </p:sp>
      <p:sp>
        <p:nvSpPr>
          <p:cNvPr id="4" name="Rectangle 3"/>
          <p:cNvSpPr/>
          <p:nvPr/>
        </p:nvSpPr>
        <p:spPr>
          <a:xfrm>
            <a:off x="214282" y="2928934"/>
            <a:ext cx="8929718" cy="2246769"/>
          </a:xfrm>
          <a:prstGeom prst="rect">
            <a:avLst/>
          </a:prstGeom>
        </p:spPr>
        <p:txBody>
          <a:bodyPr wrap="square">
            <a:spAutoFit/>
          </a:bodyPr>
          <a:lstStyle/>
          <a:p>
            <a:r>
              <a:rPr lang="fr-FR" sz="2000" b="1" dirty="0" smtClean="0">
                <a:solidFill>
                  <a:srgbClr val="FF0000"/>
                </a:solidFill>
              </a:rPr>
              <a:t>La structure </a:t>
            </a:r>
            <a:r>
              <a:rPr lang="fr-FR" sz="2000" b="1" dirty="0" smtClean="0"/>
              <a:t>: ce sont les repères qui concernent l’articulation, les enchaînements. Ce sont les mots  tels que « tout d’abord », « ensuite », « en conséquence » … qui induisent la chronologie des événements, l’argumentation ou l’énumération qui va être développée. </a:t>
            </a:r>
          </a:p>
          <a:p>
            <a:endParaRPr lang="fr-FR" sz="2000" b="1" dirty="0" smtClean="0"/>
          </a:p>
          <a:p>
            <a:r>
              <a:rPr lang="fr-FR" sz="2000" b="1" dirty="0" smtClean="0">
                <a:solidFill>
                  <a:srgbClr val="FF0000"/>
                </a:solidFill>
              </a:rPr>
              <a:t>Le discours : </a:t>
            </a:r>
            <a:r>
              <a:rPr lang="fr-FR" sz="2000" b="1" dirty="0" smtClean="0"/>
              <a:t>c’est ce qui renforce le message avec des « ce qu’il faut retenir », « ceci est important ». </a:t>
            </a:r>
          </a:p>
        </p:txBody>
      </p:sp>
      <p:sp>
        <p:nvSpPr>
          <p:cNvPr id="5" name="Rectangle 4"/>
          <p:cNvSpPr/>
          <p:nvPr/>
        </p:nvSpPr>
        <p:spPr>
          <a:xfrm>
            <a:off x="214282" y="5429264"/>
            <a:ext cx="8572560" cy="1015663"/>
          </a:xfrm>
          <a:prstGeom prst="rect">
            <a:avLst/>
          </a:prstGeom>
        </p:spPr>
        <p:txBody>
          <a:bodyPr wrap="square">
            <a:spAutoFit/>
          </a:bodyPr>
          <a:lstStyle/>
          <a:p>
            <a:r>
              <a:rPr lang="fr-FR" sz="2000" b="1" dirty="0" smtClean="0">
                <a:solidFill>
                  <a:srgbClr val="FF0000"/>
                </a:solidFill>
              </a:rPr>
              <a:t>La forme </a:t>
            </a:r>
            <a:r>
              <a:rPr lang="fr-FR" sz="2000" b="1" dirty="0" smtClean="0"/>
              <a:t>: la gestuelle entre en scène. Qui n’a pas utilisé ses doigts pour renforcer une  énumération ? Le message visuel est fort. Pour ce qui concerne la voix, c’est à son débit qu’il faut  être attentif.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3108" y="45867"/>
            <a:ext cx="3612079" cy="461665"/>
          </a:xfrm>
          <a:prstGeom prst="rect">
            <a:avLst/>
          </a:prstGeom>
        </p:spPr>
        <p:txBody>
          <a:bodyPr wrap="none">
            <a:spAutoFit/>
          </a:bodyPr>
          <a:lstStyle/>
          <a:p>
            <a:r>
              <a:rPr lang="fr-FR" sz="2400" b="1" dirty="0" smtClean="0"/>
              <a:t>4 -Les objectifs de la PDN : </a:t>
            </a:r>
            <a:endParaRPr lang="fr-FR" sz="2400" b="1" dirty="0"/>
          </a:p>
        </p:txBody>
      </p:sp>
      <p:sp>
        <p:nvSpPr>
          <p:cNvPr id="3" name="Rectangle 2"/>
          <p:cNvSpPr/>
          <p:nvPr/>
        </p:nvSpPr>
        <p:spPr>
          <a:xfrm>
            <a:off x="285720" y="302359"/>
            <a:ext cx="8429684" cy="6555641"/>
          </a:xfrm>
          <a:prstGeom prst="rect">
            <a:avLst/>
          </a:prstGeom>
        </p:spPr>
        <p:txBody>
          <a:bodyPr wrap="square">
            <a:spAutoFit/>
          </a:bodyPr>
          <a:lstStyle/>
          <a:p>
            <a:pPr>
              <a:lnSpc>
                <a:spcPct val="150000"/>
              </a:lnSpc>
            </a:pPr>
            <a:r>
              <a:rPr lang="fr-FR" sz="2000" b="1" dirty="0" smtClean="0"/>
              <a:t> On ne prend pas de notes pour obéir à son professeur. On prend des notes pour assimiler des idées. Prendre des notes c’est comprendre, pas seulement copier. </a:t>
            </a:r>
            <a:r>
              <a:rPr lang="fr-FR" sz="2000" b="1" dirty="0" smtClean="0">
                <a:solidFill>
                  <a:srgbClr val="FF0000"/>
                </a:solidFill>
              </a:rPr>
              <a:t>La prise de notes permet de : </a:t>
            </a:r>
          </a:p>
          <a:p>
            <a:pPr>
              <a:lnSpc>
                <a:spcPct val="150000"/>
              </a:lnSpc>
            </a:pPr>
            <a:r>
              <a:rPr lang="fr-FR" sz="2000" b="1" dirty="0" smtClean="0"/>
              <a:t>-  Conserver l’essentiel d’un cours. </a:t>
            </a:r>
          </a:p>
          <a:p>
            <a:pPr>
              <a:lnSpc>
                <a:spcPct val="150000"/>
              </a:lnSpc>
            </a:pPr>
            <a:r>
              <a:rPr lang="fr-FR" sz="2000" b="1" dirty="0" smtClean="0"/>
              <a:t>-  Préparer un exposé oral.  </a:t>
            </a:r>
          </a:p>
          <a:p>
            <a:pPr>
              <a:lnSpc>
                <a:spcPct val="150000"/>
              </a:lnSpc>
            </a:pPr>
            <a:r>
              <a:rPr lang="fr-FR" sz="2000" b="1" dirty="0" smtClean="0"/>
              <a:t>-  Se constituer une documentation. </a:t>
            </a:r>
          </a:p>
          <a:p>
            <a:pPr>
              <a:lnSpc>
                <a:spcPct val="150000"/>
              </a:lnSpc>
            </a:pPr>
            <a:r>
              <a:rPr lang="fr-FR" sz="2000" b="1" dirty="0" smtClean="0"/>
              <a:t>-  Former son esprit d’analyse et de synthèse. </a:t>
            </a:r>
          </a:p>
          <a:p>
            <a:pPr>
              <a:lnSpc>
                <a:spcPct val="150000"/>
              </a:lnSpc>
            </a:pPr>
            <a:r>
              <a:rPr lang="fr-FR" sz="2000" b="1" dirty="0" smtClean="0"/>
              <a:t>-  Gagner du temps. </a:t>
            </a:r>
          </a:p>
          <a:p>
            <a:pPr>
              <a:lnSpc>
                <a:spcPct val="150000"/>
              </a:lnSpc>
            </a:pPr>
            <a:r>
              <a:rPr lang="fr-FR" sz="2000" b="1" dirty="0" smtClean="0"/>
              <a:t>-  Garder une trace écrite d’un discours oral. </a:t>
            </a:r>
          </a:p>
          <a:p>
            <a:pPr>
              <a:lnSpc>
                <a:spcPct val="150000"/>
              </a:lnSpc>
            </a:pPr>
            <a:r>
              <a:rPr lang="fr-FR" sz="2000" b="1" dirty="0" smtClean="0"/>
              <a:t>-  Mémoriser. </a:t>
            </a:r>
          </a:p>
          <a:p>
            <a:pPr>
              <a:lnSpc>
                <a:spcPct val="150000"/>
              </a:lnSpc>
            </a:pPr>
            <a:r>
              <a:rPr lang="fr-FR" sz="2000" b="1" dirty="0" smtClean="0"/>
              <a:t>-  Fixer son attention, se concentrer. </a:t>
            </a:r>
          </a:p>
          <a:p>
            <a:pPr>
              <a:lnSpc>
                <a:spcPct val="150000"/>
              </a:lnSpc>
            </a:pPr>
            <a:r>
              <a:rPr lang="fr-FR" sz="2000" b="1" dirty="0" smtClean="0"/>
              <a:t>-  S’approprier le contenu d’un document (reformuler). </a:t>
            </a:r>
          </a:p>
          <a:p>
            <a:pPr>
              <a:lnSpc>
                <a:spcPct val="150000"/>
              </a:lnSpc>
            </a:pPr>
            <a:r>
              <a:rPr lang="fr-FR" sz="2000" b="1" dirty="0" smtClean="0"/>
              <a:t>-  Dégager l’essentiel, la structure, la charpente (résumer). </a:t>
            </a:r>
          </a:p>
          <a:p>
            <a:pPr>
              <a:lnSpc>
                <a:spcPct val="150000"/>
              </a:lnSpc>
            </a:pPr>
            <a:r>
              <a:rPr lang="fr-FR" sz="2000" b="1" dirty="0" smtClean="0"/>
              <a:t>-  Préparer les révisions, préparer un examen. </a:t>
            </a:r>
            <a:endParaRPr lang="fr-FR" sz="20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0298" y="214290"/>
            <a:ext cx="3287054" cy="369332"/>
          </a:xfrm>
          <a:prstGeom prst="rect">
            <a:avLst/>
          </a:prstGeom>
        </p:spPr>
        <p:txBody>
          <a:bodyPr wrap="none">
            <a:spAutoFit/>
          </a:bodyPr>
          <a:lstStyle/>
          <a:p>
            <a:r>
              <a:rPr lang="fr-FR" b="1" dirty="0" smtClean="0"/>
              <a:t>5 - Comment prendre en notes ? </a:t>
            </a:r>
            <a:endParaRPr lang="fr-FR" b="1" dirty="0"/>
          </a:p>
        </p:txBody>
      </p:sp>
      <p:sp>
        <p:nvSpPr>
          <p:cNvPr id="3" name="Rectangle 2"/>
          <p:cNvSpPr/>
          <p:nvPr/>
        </p:nvSpPr>
        <p:spPr>
          <a:xfrm>
            <a:off x="0" y="1214422"/>
            <a:ext cx="8929718" cy="3416320"/>
          </a:xfrm>
          <a:prstGeom prst="rect">
            <a:avLst/>
          </a:prstGeom>
        </p:spPr>
        <p:txBody>
          <a:bodyPr wrap="square">
            <a:spAutoFit/>
          </a:bodyPr>
          <a:lstStyle/>
          <a:p>
            <a:r>
              <a:rPr lang="fr-FR" sz="2400" b="1" dirty="0" smtClean="0"/>
              <a:t>5.1 Abréviations </a:t>
            </a:r>
          </a:p>
          <a:p>
            <a:endParaRPr lang="fr-FR" sz="2400" b="1" dirty="0" smtClean="0"/>
          </a:p>
          <a:p>
            <a:r>
              <a:rPr lang="fr-FR" sz="2400" b="1" dirty="0" smtClean="0"/>
              <a:t>- </a:t>
            </a:r>
            <a:r>
              <a:rPr lang="fr-FR" sz="2400" b="1" dirty="0" smtClean="0">
                <a:solidFill>
                  <a:srgbClr val="FF0000"/>
                </a:solidFill>
              </a:rPr>
              <a:t>Abréviations courantes codifiées conventionnelles </a:t>
            </a:r>
            <a:r>
              <a:rPr lang="fr-FR" sz="2400" b="1" dirty="0" smtClean="0"/>
              <a:t>: Dr, Mr, Mme, vol, km, mn  </a:t>
            </a:r>
          </a:p>
          <a:p>
            <a:r>
              <a:rPr lang="fr-FR" sz="2400" b="1" dirty="0" smtClean="0"/>
              <a:t>- </a:t>
            </a:r>
            <a:r>
              <a:rPr lang="fr-FR" sz="2400" b="1" dirty="0" smtClean="0">
                <a:solidFill>
                  <a:srgbClr val="FF0000"/>
                </a:solidFill>
              </a:rPr>
              <a:t>Apocope</a:t>
            </a:r>
            <a:r>
              <a:rPr lang="fr-FR" sz="2400" b="1" dirty="0" smtClean="0"/>
              <a:t> : fac pour faculté; photo pour photographie; ciné pour cinématographe ! </a:t>
            </a:r>
          </a:p>
          <a:p>
            <a:r>
              <a:rPr lang="fr-FR" sz="2400" b="1" dirty="0" smtClean="0"/>
              <a:t>- </a:t>
            </a:r>
            <a:r>
              <a:rPr lang="fr-FR" sz="2400" b="1" dirty="0" smtClean="0">
                <a:solidFill>
                  <a:srgbClr val="FF0000"/>
                </a:solidFill>
              </a:rPr>
              <a:t>Concentration sur les consonnes </a:t>
            </a:r>
            <a:r>
              <a:rPr lang="fr-FR" sz="2400" b="1" dirty="0" smtClean="0"/>
              <a:t>: </a:t>
            </a:r>
            <a:r>
              <a:rPr lang="fr-FR" sz="2400" b="1" dirty="0" err="1" smtClean="0"/>
              <a:t>ds</a:t>
            </a:r>
            <a:r>
              <a:rPr lang="fr-FR" sz="2400" b="1" dirty="0" smtClean="0"/>
              <a:t>, ms, </a:t>
            </a:r>
            <a:r>
              <a:rPr lang="fr-FR" sz="2400" b="1" dirty="0" err="1" smtClean="0"/>
              <a:t>pvt</a:t>
            </a:r>
            <a:r>
              <a:rPr lang="fr-FR" sz="2400" b="1" dirty="0" smtClean="0"/>
              <a:t>, </a:t>
            </a:r>
            <a:r>
              <a:rPr lang="fr-FR" sz="2400" b="1" dirty="0" err="1" smtClean="0"/>
              <a:t>bcp</a:t>
            </a:r>
            <a:r>
              <a:rPr lang="fr-FR" sz="2400" b="1" dirty="0" smtClean="0"/>
              <a:t>, </a:t>
            </a:r>
            <a:r>
              <a:rPr lang="fr-FR" sz="2400" b="1" dirty="0" err="1" smtClean="0"/>
              <a:t>cpdt</a:t>
            </a:r>
            <a:r>
              <a:rPr lang="fr-FR" sz="2400" b="1" dirty="0" smtClean="0"/>
              <a:t>, </a:t>
            </a:r>
            <a:r>
              <a:rPr lang="fr-FR" sz="2400" b="1" dirty="0" err="1" smtClean="0"/>
              <a:t>dvt</a:t>
            </a:r>
            <a:r>
              <a:rPr lang="fr-FR" sz="2400" b="1" dirty="0" smtClean="0"/>
              <a:t>, </a:t>
            </a:r>
            <a:r>
              <a:rPr lang="fr-FR" sz="2400" b="1" dirty="0" err="1" smtClean="0"/>
              <a:t>pdt</a:t>
            </a:r>
            <a:r>
              <a:rPr lang="fr-FR" sz="2400" b="1" dirty="0" smtClean="0"/>
              <a:t>, </a:t>
            </a:r>
            <a:r>
              <a:rPr lang="fr-FR" sz="2400" b="1" dirty="0" err="1" smtClean="0"/>
              <a:t>pr</a:t>
            </a:r>
            <a:r>
              <a:rPr lang="fr-FR" sz="2400" b="1" dirty="0" smtClean="0"/>
              <a:t>, </a:t>
            </a:r>
            <a:r>
              <a:rPr lang="fr-FR" sz="2400" b="1" dirty="0" err="1" smtClean="0"/>
              <a:t>qd</a:t>
            </a:r>
            <a:r>
              <a:rPr lang="fr-FR" sz="2400" b="1" dirty="0" smtClean="0"/>
              <a:t>, </a:t>
            </a:r>
            <a:r>
              <a:rPr lang="fr-FR" sz="2400" b="1" dirty="0" err="1" smtClean="0"/>
              <a:t>qqf</a:t>
            </a:r>
            <a:r>
              <a:rPr lang="fr-FR" sz="2400" b="1" dirty="0" smtClean="0"/>
              <a:t>, </a:t>
            </a:r>
            <a:r>
              <a:rPr lang="fr-FR" sz="2400" b="1" dirty="0" err="1" smtClean="0"/>
              <a:t>tjs</a:t>
            </a:r>
            <a:r>
              <a:rPr lang="fr-FR" sz="2400" b="1" dirty="0" smtClean="0"/>
              <a:t>, </a:t>
            </a:r>
            <a:r>
              <a:rPr lang="fr-FR" sz="2400" b="1" dirty="0" err="1" smtClean="0"/>
              <a:t>svt</a:t>
            </a:r>
            <a:r>
              <a:rPr lang="fr-FR" sz="2400" b="1" dirty="0" smtClean="0"/>
              <a:t>, </a:t>
            </a:r>
            <a:r>
              <a:rPr lang="fr-FR" sz="2400" b="1" dirty="0" err="1" smtClean="0"/>
              <a:t>sg</a:t>
            </a:r>
            <a:r>
              <a:rPr lang="fr-FR" sz="2400" b="1" dirty="0" smtClean="0"/>
              <a:t> </a:t>
            </a:r>
          </a:p>
          <a:p>
            <a:r>
              <a:rPr lang="fr-FR" sz="2400" b="1" dirty="0" smtClean="0"/>
              <a:t>- </a:t>
            </a:r>
            <a:r>
              <a:rPr lang="fr-FR" sz="2400" b="1" dirty="0" smtClean="0">
                <a:solidFill>
                  <a:srgbClr val="FF0000"/>
                </a:solidFill>
              </a:rPr>
              <a:t>troncature de la terminaison </a:t>
            </a:r>
            <a:r>
              <a:rPr lang="fr-FR" sz="2400" b="1" dirty="0" smtClean="0"/>
              <a:t>: </a:t>
            </a:r>
            <a:r>
              <a:rPr lang="fr-FR" sz="2400" b="1" dirty="0" err="1" smtClean="0"/>
              <a:t>dévlpmt</a:t>
            </a:r>
            <a:r>
              <a:rPr lang="fr-FR" sz="2400" b="1" dirty="0" smtClean="0"/>
              <a:t>, </a:t>
            </a:r>
            <a:r>
              <a:rPr lang="fr-FR" sz="2400" b="1" dirty="0" err="1" smtClean="0"/>
              <a:t>techn</a:t>
            </a:r>
            <a:r>
              <a:rPr lang="fr-FR" sz="2400" b="1" dirty="0" smtClean="0"/>
              <a:t>, </a:t>
            </a:r>
            <a:endParaRPr lang="fr-FR" sz="2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28604"/>
            <a:ext cx="8715436" cy="2123658"/>
          </a:xfrm>
          <a:prstGeom prst="rect">
            <a:avLst/>
          </a:prstGeom>
        </p:spPr>
        <p:txBody>
          <a:bodyPr wrap="square">
            <a:spAutoFit/>
          </a:bodyPr>
          <a:lstStyle/>
          <a:p>
            <a:r>
              <a:rPr lang="fr-FR" sz="2200" b="1" dirty="0" smtClean="0">
                <a:solidFill>
                  <a:srgbClr val="FF0000"/>
                </a:solidFill>
              </a:rPr>
              <a:t>- Concentration sur l’amorce du terme : </a:t>
            </a:r>
            <a:r>
              <a:rPr lang="fr-FR" sz="2200" b="1" dirty="0" err="1" smtClean="0"/>
              <a:t>idéol</a:t>
            </a:r>
            <a:r>
              <a:rPr lang="fr-FR" sz="2200" b="1" dirty="0" smtClean="0"/>
              <a:t>. ; sol. ; </a:t>
            </a:r>
            <a:r>
              <a:rPr lang="fr-FR" sz="2200" b="1" dirty="0" err="1" smtClean="0"/>
              <a:t>suppr</a:t>
            </a:r>
            <a:r>
              <a:rPr lang="fr-FR" sz="2200" b="1" dirty="0" smtClean="0"/>
              <a:t>. ( attention aux ambiguïtés : géo =  géographie ou géologie ?) ; initiale : </a:t>
            </a:r>
            <a:r>
              <a:rPr lang="fr-FR" sz="2200" b="1" dirty="0" err="1" smtClean="0"/>
              <a:t>jf</a:t>
            </a:r>
            <a:r>
              <a:rPr lang="fr-FR" sz="2200" b="1" dirty="0" smtClean="0"/>
              <a:t>, </a:t>
            </a:r>
            <a:r>
              <a:rPr lang="fr-FR" sz="2200" b="1" dirty="0" err="1" smtClean="0"/>
              <a:t>jh</a:t>
            </a:r>
            <a:r>
              <a:rPr lang="fr-FR" sz="2200" b="1" dirty="0" smtClean="0"/>
              <a:t>, </a:t>
            </a:r>
            <a:r>
              <a:rPr lang="fr-FR" sz="2200" b="1" dirty="0" err="1" smtClean="0"/>
              <a:t>sdb</a:t>
            </a:r>
            <a:r>
              <a:rPr lang="fr-FR" sz="2200" b="1" dirty="0" smtClean="0"/>
              <a:t>, qcm </a:t>
            </a:r>
          </a:p>
          <a:p>
            <a:pPr>
              <a:buFontTx/>
              <a:buChar char="-"/>
            </a:pPr>
            <a:r>
              <a:rPr lang="fr-FR" sz="2200" b="1" dirty="0" smtClean="0">
                <a:solidFill>
                  <a:srgbClr val="FF0000"/>
                </a:solidFill>
              </a:rPr>
              <a:t>Symboles mathématiques et logiques : </a:t>
            </a:r>
            <a:r>
              <a:rPr lang="fr-FR" sz="2200" b="1" dirty="0" smtClean="0"/>
              <a:t>± &lt; &gt; @  etc. </a:t>
            </a:r>
          </a:p>
          <a:p>
            <a:pPr>
              <a:buFontTx/>
              <a:buChar char="-"/>
            </a:pPr>
            <a:endParaRPr lang="fr-FR" sz="2200" b="1" dirty="0" smtClean="0"/>
          </a:p>
          <a:p>
            <a:r>
              <a:rPr lang="fr-FR" sz="2200" b="1" dirty="0" smtClean="0">
                <a:solidFill>
                  <a:srgbClr val="FF0000"/>
                </a:solidFill>
              </a:rPr>
              <a:t>- Symboles iconiques :</a:t>
            </a:r>
            <a:r>
              <a:rPr lang="fr-FR" sz="2200" b="1" dirty="0" smtClean="0"/>
              <a:t> $ étudier attentivement ; † mort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COUR.JPG"/>
          <p:cNvPicPr>
            <a:picLocks noChangeAspect="1"/>
          </p:cNvPicPr>
          <p:nvPr/>
        </p:nvPicPr>
        <p:blipFill>
          <a:blip r:embed="rId2"/>
          <a:stretch>
            <a:fillRect/>
          </a:stretch>
        </p:blipFill>
        <p:spPr>
          <a:xfrm>
            <a:off x="100012" y="914400"/>
            <a:ext cx="8943975" cy="50292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928670"/>
            <a:ext cx="8715436" cy="4247317"/>
          </a:xfrm>
          <a:prstGeom prst="rect">
            <a:avLst/>
          </a:prstGeom>
        </p:spPr>
        <p:txBody>
          <a:bodyPr wrap="square">
            <a:spAutoFit/>
          </a:bodyPr>
          <a:lstStyle/>
          <a:p>
            <a:r>
              <a:rPr lang="fr-FR" b="1" dirty="0" smtClean="0"/>
              <a:t>6 - Comment utiliser les notes </a:t>
            </a:r>
          </a:p>
          <a:p>
            <a:r>
              <a:rPr lang="fr-FR" b="1" dirty="0" smtClean="0"/>
              <a:t>  Les notes doivent êtres organisées et complétées. Il faut les relire, les numéroter, surligner le plus  important (définitions, dates, nom…). </a:t>
            </a:r>
          </a:p>
          <a:p>
            <a:r>
              <a:rPr lang="fr-FR" b="1" dirty="0" smtClean="0"/>
              <a:t>La PDN à partir de l’écrit : </a:t>
            </a:r>
          </a:p>
          <a:p>
            <a:endParaRPr lang="fr-FR" b="1" dirty="0" smtClean="0"/>
          </a:p>
          <a:p>
            <a:r>
              <a:rPr lang="fr-FR" b="1" dirty="0" smtClean="0"/>
              <a:t>  Pour annoter de façon efficace, il faut écrire dans la marge tout ce qui vient à l’esprit, rédiger des  résumés courts, souligner les idées à conserver. Si c’est un livre de bibliothèque, annotez sur des  fiches que vous référencez avec précision. </a:t>
            </a:r>
          </a:p>
          <a:p>
            <a:r>
              <a:rPr lang="fr-FR" b="1" dirty="0" smtClean="0"/>
              <a:t>  </a:t>
            </a:r>
            <a:r>
              <a:rPr lang="fr-FR" b="1" u="sng" dirty="0" smtClean="0"/>
              <a:t>Notez systématiquement la date, la source (références bibliographiques complètes, le contexte et l’objectif de la </a:t>
            </a:r>
            <a:r>
              <a:rPr lang="fr-FR" b="1" u="sng" dirty="0" err="1" smtClean="0"/>
              <a:t>pdn</a:t>
            </a:r>
            <a:r>
              <a:rPr lang="fr-FR" b="1" u="sng" dirty="0" smtClean="0"/>
              <a:t>. </a:t>
            </a:r>
          </a:p>
          <a:p>
            <a:r>
              <a:rPr lang="fr-FR" b="1" dirty="0" smtClean="0"/>
              <a:t>- Paginez vos feuilles. </a:t>
            </a:r>
          </a:p>
          <a:p>
            <a:r>
              <a:rPr lang="fr-FR" b="1" dirty="0" smtClean="0"/>
              <a:t>- Aérez la présentation (lisibilité, possibilité d’ajouter des compléments). </a:t>
            </a:r>
          </a:p>
          <a:p>
            <a:r>
              <a:rPr lang="fr-FR" b="1" dirty="0" smtClean="0"/>
              <a:t>- Hiérarchisez les informations retenues. </a:t>
            </a:r>
          </a:p>
          <a:p>
            <a:r>
              <a:rPr lang="fr-FR" b="1" dirty="0" smtClean="0"/>
              <a:t>- Limitez les photocopies et les citations  extraites du document doivent être clairement </a:t>
            </a:r>
          </a:p>
          <a:p>
            <a:r>
              <a:rPr lang="fr-FR" b="1" dirty="0" smtClean="0"/>
              <a:t>signalées. </a:t>
            </a:r>
            <a:endParaRPr lang="fr-F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4134"/>
            <a:ext cx="9144000" cy="5693866"/>
          </a:xfrm>
          <a:prstGeom prst="rect">
            <a:avLst/>
          </a:prstGeom>
        </p:spPr>
        <p:txBody>
          <a:bodyPr wrap="square">
            <a:spAutoFit/>
          </a:bodyPr>
          <a:lstStyle/>
          <a:p>
            <a:r>
              <a:rPr lang="fr-FR" sz="2800" dirty="0" smtClean="0"/>
              <a:t>Nous citons ci-dessous les 10 règles essentielles pour obtenir un bon travail universitaire : </a:t>
            </a:r>
          </a:p>
          <a:p>
            <a:endParaRPr lang="fr-FR" sz="2800" dirty="0" smtClean="0"/>
          </a:p>
          <a:p>
            <a:pPr marL="514350" indent="-514350">
              <a:buFont typeface="Arial" pitchFamily="34" charset="0"/>
              <a:buChar char="•"/>
            </a:pPr>
            <a:r>
              <a:rPr lang="fr-FR" sz="2800" dirty="0" smtClean="0"/>
              <a:t> Règle No 1 : Je réfléchis à la structure du mémoire avant de commencer la rédaction. </a:t>
            </a:r>
          </a:p>
          <a:p>
            <a:pPr marL="514350" indent="-514350">
              <a:buFont typeface="Arial" pitchFamily="34" charset="0"/>
              <a:buChar char="•"/>
            </a:pPr>
            <a:endParaRPr lang="fr-FR" sz="2800" dirty="0" smtClean="0"/>
          </a:p>
          <a:p>
            <a:pPr marL="514350" indent="-514350">
              <a:buFont typeface="Arial" pitchFamily="34" charset="0"/>
              <a:buChar char="•"/>
            </a:pPr>
            <a:r>
              <a:rPr lang="fr-FR" sz="2800" dirty="0" smtClean="0"/>
              <a:t> Règle No 2 : Mon mémoire doit être dactylographié à l’aide d’un logiciel informatique.</a:t>
            </a:r>
          </a:p>
          <a:p>
            <a:pPr marL="514350" indent="-514350">
              <a:buFont typeface="Arial" pitchFamily="34" charset="0"/>
              <a:buChar char="•"/>
            </a:pPr>
            <a:endParaRPr lang="fr-FR" sz="2800" dirty="0" smtClean="0"/>
          </a:p>
          <a:p>
            <a:pPr marL="514350" indent="-514350">
              <a:buFont typeface="Arial" pitchFamily="34" charset="0"/>
              <a:buChar char="•"/>
            </a:pPr>
            <a:r>
              <a:rPr lang="fr-FR" sz="2800" dirty="0" smtClean="0"/>
              <a:t>Règle No 3 : Mon mémoire est un document à caractère scientifique et technique présentant une synthèse de mon travail ; il doit mettre en avant la problématique rencontrée, la démarche suivie et les résultats obtenus. </a:t>
            </a:r>
            <a:endParaRPr lang="fr-FR" sz="2800" dirty="0"/>
          </a:p>
        </p:txBody>
      </p:sp>
      <p:sp>
        <p:nvSpPr>
          <p:cNvPr id="3" name="Rectangle 2"/>
          <p:cNvSpPr/>
          <p:nvPr/>
        </p:nvSpPr>
        <p:spPr>
          <a:xfrm>
            <a:off x="642910" y="285728"/>
            <a:ext cx="7895431" cy="584775"/>
          </a:xfrm>
          <a:prstGeom prst="rect">
            <a:avLst/>
          </a:prstGeom>
        </p:spPr>
        <p:txBody>
          <a:bodyPr wrap="none">
            <a:spAutoFit/>
          </a:bodyPr>
          <a:lstStyle/>
          <a:p>
            <a:r>
              <a:rPr lang="fr-FR" sz="3200" b="1" dirty="0" smtClean="0"/>
              <a:t>Règles essentiels pour rédiger un travail écrit </a:t>
            </a:r>
            <a:endParaRPr lang="fr-FR" sz="3200"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28604"/>
            <a:ext cx="7772400" cy="1470025"/>
          </a:xfrm>
        </p:spPr>
        <p:txBody>
          <a:bodyPr/>
          <a:lstStyle/>
          <a:p>
            <a:r>
              <a:rPr lang="fr-FR" b="1" dirty="0" smtClean="0"/>
              <a:t>Présentation du cours </a:t>
            </a:r>
            <a:endParaRPr lang="fr-FR" b="1" dirty="0"/>
          </a:p>
        </p:txBody>
      </p:sp>
      <p:sp>
        <p:nvSpPr>
          <p:cNvPr id="4" name="Rectangle 3"/>
          <p:cNvSpPr/>
          <p:nvPr/>
        </p:nvSpPr>
        <p:spPr>
          <a:xfrm>
            <a:off x="214282" y="1643050"/>
            <a:ext cx="8572528" cy="5170646"/>
          </a:xfrm>
          <a:prstGeom prst="rect">
            <a:avLst/>
          </a:prstGeom>
        </p:spPr>
        <p:txBody>
          <a:bodyPr wrap="square">
            <a:spAutoFit/>
          </a:bodyPr>
          <a:lstStyle/>
          <a:p>
            <a:pPr algn="just"/>
            <a:r>
              <a:rPr lang="fr-FR" sz="2400" b="1" dirty="0"/>
              <a:t>Ce cours s’adresse aux étudiants en Sciences et Technologie (ST)</a:t>
            </a:r>
          </a:p>
          <a:p>
            <a:pPr algn="just"/>
            <a:r>
              <a:rPr lang="fr-FR" sz="2400" b="1" dirty="0"/>
              <a:t>L’apprentissage de la rédaction était acquis par l’exercice sur le terrain lors de la formation où les étudiants rencontraient des difficultés énormes pour rédiger leur mémoire de fin d’études, un rapport de stage, ou même adresser une lettre et voir, écrire un Curriculum Vitae de qualité acceptable</a:t>
            </a:r>
            <a:r>
              <a:rPr lang="fr-FR" sz="2400" b="1" dirty="0" smtClean="0"/>
              <a:t>.</a:t>
            </a:r>
          </a:p>
          <a:p>
            <a:pPr algn="just"/>
            <a:endParaRPr lang="fr-FR" sz="2400" b="1" dirty="0"/>
          </a:p>
          <a:p>
            <a:r>
              <a:rPr lang="fr-FR" sz="2400" b="1" dirty="0"/>
              <a:t>La proposition du module « Méthodologie de la Rédaction » pour les étudiants de première année Socle Commun en Sciences et Technologie (ST) a été motivée par les lacunes constatées chez les étudiants par le passé, surtout, lorsqu’ils sont tenus à remettre un document officiel relevant de leurs formations dans les délais imposés.</a:t>
            </a:r>
            <a:r>
              <a:rPr lang="fr-FR" dirty="0"/>
              <a:t/>
            </a:r>
            <a:br>
              <a:rPr lang="fr-FR" dirty="0"/>
            </a:b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5728"/>
            <a:ext cx="9001156" cy="6555641"/>
          </a:xfrm>
          <a:prstGeom prst="rect">
            <a:avLst/>
          </a:prstGeom>
        </p:spPr>
        <p:txBody>
          <a:bodyPr wrap="square">
            <a:spAutoFit/>
          </a:bodyPr>
          <a:lstStyle/>
          <a:p>
            <a:pPr marL="514350" indent="-514350" algn="just">
              <a:buFont typeface="Arial" pitchFamily="34" charset="0"/>
              <a:buChar char="•"/>
            </a:pPr>
            <a:r>
              <a:rPr lang="fr-FR" sz="2800" dirty="0" smtClean="0"/>
              <a:t>Règle No 4 : L’écriture de mon mémoire doit être pédagogique, en particulier l’introduction, la conclusion et le résumé doivent être rédigées clairement et concisément. </a:t>
            </a:r>
          </a:p>
          <a:p>
            <a:pPr marL="514350" indent="-514350" algn="just">
              <a:buFont typeface="Arial" pitchFamily="34" charset="0"/>
              <a:buChar char="•"/>
            </a:pPr>
            <a:endParaRPr lang="fr-FR" sz="2800" dirty="0" smtClean="0"/>
          </a:p>
          <a:p>
            <a:pPr marL="514350" indent="-514350" algn="just">
              <a:buFont typeface="Arial" pitchFamily="34" charset="0"/>
              <a:buChar char="•"/>
            </a:pPr>
            <a:r>
              <a:rPr lang="fr-FR" sz="2800" dirty="0" smtClean="0"/>
              <a:t>Règle No 5 : La structure de mon mémoire doit être logique, et non pas chronologique. </a:t>
            </a:r>
          </a:p>
          <a:p>
            <a:pPr marL="514350" indent="-514350" algn="just">
              <a:buFont typeface="Arial" pitchFamily="34" charset="0"/>
              <a:buChar char="•"/>
            </a:pPr>
            <a:endParaRPr lang="fr-FR" sz="2800" dirty="0" smtClean="0"/>
          </a:p>
          <a:p>
            <a:pPr marL="514350" indent="-514350" algn="just">
              <a:buFont typeface="Arial" pitchFamily="34" charset="0"/>
              <a:buChar char="•"/>
            </a:pPr>
            <a:r>
              <a:rPr lang="fr-FR" sz="2800" dirty="0" smtClean="0"/>
              <a:t>Règle No 6 : Je rédige une introduction concise faisant apparaître le contexte, les objectifs de mon travail et le plan du reste du document. </a:t>
            </a:r>
          </a:p>
          <a:p>
            <a:pPr marL="514350" indent="-514350" algn="just">
              <a:buFont typeface="Arial" pitchFamily="34" charset="0"/>
              <a:buChar char="•"/>
            </a:pPr>
            <a:endParaRPr lang="fr-FR" sz="2800" dirty="0" smtClean="0"/>
          </a:p>
          <a:p>
            <a:pPr marL="514350" indent="-514350" algn="just">
              <a:buFont typeface="Arial" pitchFamily="34" charset="0"/>
              <a:buChar char="•"/>
            </a:pPr>
            <a:r>
              <a:rPr lang="fr-FR" sz="2800" dirty="0" smtClean="0"/>
              <a:t> Règle No 7 : Je discute et je critique la pertinence de mes résultats. </a:t>
            </a:r>
          </a:p>
          <a:p>
            <a:pPr marL="514350" indent="-514350" algn="just">
              <a:buFont typeface="Arial" pitchFamily="34" charset="0"/>
              <a:buChar char="•"/>
            </a:pPr>
            <a:endParaRPr lang="fr-FR" sz="28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42984"/>
            <a:ext cx="8858280" cy="4401205"/>
          </a:xfrm>
          <a:prstGeom prst="rect">
            <a:avLst/>
          </a:prstGeom>
        </p:spPr>
        <p:txBody>
          <a:bodyPr wrap="square">
            <a:spAutoFit/>
          </a:bodyPr>
          <a:lstStyle/>
          <a:p>
            <a:pPr marL="514350" indent="-514350" algn="just">
              <a:buFont typeface="Arial" pitchFamily="34" charset="0"/>
              <a:buChar char="•"/>
            </a:pPr>
            <a:r>
              <a:rPr lang="fr-FR" sz="2800" dirty="0"/>
              <a:t>Règle No 8 : Je rédige une conclusion concise faisant apparaître clairement si les objectifs initiaux de mon travail ont été atteints</a:t>
            </a:r>
            <a:r>
              <a:rPr lang="fr-FR" sz="2800" dirty="0" smtClean="0"/>
              <a:t>.</a:t>
            </a:r>
          </a:p>
          <a:p>
            <a:pPr marL="514350" indent="-514350" algn="just">
              <a:buFont typeface="Arial" pitchFamily="34" charset="0"/>
              <a:buChar char="•"/>
            </a:pPr>
            <a:endParaRPr lang="fr-FR" sz="2800" dirty="0" smtClean="0"/>
          </a:p>
          <a:p>
            <a:pPr marL="514350" indent="-514350" algn="just">
              <a:buFont typeface="Arial" pitchFamily="34" charset="0"/>
              <a:buChar char="•"/>
            </a:pPr>
            <a:r>
              <a:rPr lang="fr-FR" sz="2800" dirty="0" smtClean="0"/>
              <a:t>Règle No 9 : La présentation globale de mon mémoire doit être aérée : espacements suffisants, mise en évidence des têtes de chapitres, etc. </a:t>
            </a:r>
          </a:p>
          <a:p>
            <a:pPr marL="514350" indent="-514350" algn="just">
              <a:buFont typeface="Arial" pitchFamily="34" charset="0"/>
              <a:buChar char="•"/>
            </a:pPr>
            <a:endParaRPr lang="fr-FR" sz="2800" dirty="0"/>
          </a:p>
          <a:p>
            <a:pPr marL="514350" indent="-514350" algn="just">
              <a:buFont typeface="Arial" pitchFamily="34" charset="0"/>
              <a:buChar char="•"/>
            </a:pPr>
            <a:r>
              <a:rPr lang="fr-FR" sz="2800" dirty="0" smtClean="0"/>
              <a:t>Règle No 10 : J’utilise les citations bibliographiques, évitant ainsi de m’approprier le travail des autres.</a:t>
            </a:r>
            <a:endParaRPr lang="fr-FR"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3105835"/>
            <a:ext cx="8143932" cy="954107"/>
          </a:xfrm>
          <a:prstGeom prst="rect">
            <a:avLst/>
          </a:prstGeom>
        </p:spPr>
        <p:txBody>
          <a:bodyPr wrap="square">
            <a:spAutoFit/>
          </a:bodyPr>
          <a:lstStyle/>
          <a:p>
            <a:pPr algn="ctr"/>
            <a:r>
              <a:rPr lang="fr-FR" sz="2800" b="1" dirty="0" smtClean="0"/>
              <a:t>I.3.APPLICATIONS : REDACTION D’UN RESUME , D’UNE LETTRE , D’UNE DEMANDE </a:t>
            </a:r>
            <a:endParaRPr lang="fr-FR" sz="28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714488"/>
            <a:ext cx="8501122" cy="3293209"/>
          </a:xfrm>
          <a:prstGeom prst="rect">
            <a:avLst/>
          </a:prstGeom>
        </p:spPr>
        <p:txBody>
          <a:bodyPr wrap="square">
            <a:spAutoFit/>
          </a:bodyPr>
          <a:lstStyle/>
          <a:p>
            <a:pPr algn="just"/>
            <a:r>
              <a:rPr lang="fr-FR" sz="3200" b="1" dirty="0" smtClean="0"/>
              <a:t>a).Le Résumé</a:t>
            </a:r>
          </a:p>
          <a:p>
            <a:pPr algn="just"/>
            <a:endParaRPr lang="fr-FR" sz="3200" b="1" dirty="0" smtClean="0"/>
          </a:p>
          <a:p>
            <a:pPr algn="just"/>
            <a:r>
              <a:rPr lang="fr-FR" sz="2400" dirty="0" smtClean="0"/>
              <a:t>Le résumé consiste à rapporter l’essentiel d’un texte , d’un fait, d’un événement , d’une action. </a:t>
            </a:r>
          </a:p>
          <a:p>
            <a:pPr algn="just"/>
            <a:r>
              <a:rPr lang="fr-FR" sz="2400" dirty="0" smtClean="0"/>
              <a:t>Il consiste à réécrire un texte plus brièvement, en respectant un nombre imposé de mots , tout en retenant les informations essentielles. </a:t>
            </a:r>
          </a:p>
          <a:p>
            <a:r>
              <a:rPr lang="fr-FR" sz="2400" dirty="0" smtClean="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474345"/>
            <a:ext cx="8001056" cy="5509200"/>
          </a:xfrm>
          <a:prstGeom prst="rect">
            <a:avLst/>
          </a:prstGeom>
        </p:spPr>
        <p:txBody>
          <a:bodyPr wrap="square">
            <a:spAutoFit/>
          </a:bodyPr>
          <a:lstStyle/>
          <a:p>
            <a:r>
              <a:rPr lang="fr-FR" sz="2800" b="1" dirty="0" smtClean="0"/>
              <a:t>Le résumé se divise en quatre parties bien définies :</a:t>
            </a:r>
          </a:p>
          <a:p>
            <a:endParaRPr lang="fr-FR" dirty="0" smtClean="0"/>
          </a:p>
          <a:p>
            <a:endParaRPr lang="fr-FR" dirty="0"/>
          </a:p>
          <a:p>
            <a:pPr algn="just">
              <a:buFont typeface="Wingdings" pitchFamily="2" charset="2"/>
              <a:buChar char="Ø"/>
            </a:pPr>
            <a:r>
              <a:rPr lang="fr-FR" dirty="0"/>
              <a:t> </a:t>
            </a:r>
            <a:r>
              <a:rPr lang="fr-FR" sz="2400" dirty="0" smtClean="0"/>
              <a:t>Objectif Cette partie permet de présenter brièvement le sujet étudié et la problématique posée.  </a:t>
            </a:r>
          </a:p>
          <a:p>
            <a:pPr algn="just">
              <a:buFont typeface="Wingdings" pitchFamily="2" charset="2"/>
              <a:buChar char="Ø"/>
            </a:pPr>
            <a:endParaRPr lang="fr-FR" sz="2400" dirty="0" smtClean="0"/>
          </a:p>
          <a:p>
            <a:pPr algn="just">
              <a:buFont typeface="Wingdings" pitchFamily="2" charset="2"/>
              <a:buChar char="Ø"/>
            </a:pPr>
            <a:r>
              <a:rPr lang="fr-FR" sz="2400" dirty="0" smtClean="0"/>
              <a:t>Matériel et méthode : Il s’agit de présenter succinctement le matériel et la méthodologie utilisés pour répondre à la problématique. Il faut éviter de décrire les détails expérimentaux. </a:t>
            </a:r>
          </a:p>
          <a:p>
            <a:pPr algn="just">
              <a:buFont typeface="Wingdings" pitchFamily="2" charset="2"/>
              <a:buChar char="Ø"/>
            </a:pPr>
            <a:endParaRPr lang="fr-FR" sz="2400" dirty="0" smtClean="0"/>
          </a:p>
          <a:p>
            <a:pPr algn="just">
              <a:buFont typeface="Wingdings" pitchFamily="2" charset="2"/>
              <a:buChar char="Ø"/>
            </a:pPr>
            <a:r>
              <a:rPr lang="fr-FR" sz="2400" dirty="0" smtClean="0"/>
              <a:t> Résultats : Les résultats chiffrés doivent être présentés mais aucun commentaire ne doit figurer dans cette partie. </a:t>
            </a:r>
          </a:p>
          <a:p>
            <a:pPr algn="just">
              <a:buFont typeface="Wingdings" pitchFamily="2" charset="2"/>
              <a:buChar char="Ø"/>
            </a:pPr>
            <a:endParaRPr lang="fr-FR" sz="2400" dirty="0" smtClean="0"/>
          </a:p>
          <a:p>
            <a:pPr algn="just"/>
            <a:endParaRPr lang="fr-FR"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928670"/>
            <a:ext cx="8715436" cy="4708981"/>
          </a:xfrm>
          <a:prstGeom prst="rect">
            <a:avLst/>
          </a:prstGeom>
        </p:spPr>
        <p:txBody>
          <a:bodyPr wrap="square">
            <a:spAutoFit/>
          </a:bodyPr>
          <a:lstStyle/>
          <a:p>
            <a:pPr algn="just">
              <a:buFont typeface="Wingdings" pitchFamily="2" charset="2"/>
              <a:buChar char="Ø"/>
            </a:pPr>
            <a:r>
              <a:rPr lang="fr-FR" sz="2800" dirty="0" smtClean="0"/>
              <a:t> Conclusion: Cette dernière partie doit énoncer les conclusions principales et répondre à la problématique. Dans certaines circonstances, il est parfois nécessaire de rédiger un résumé que celui-ci soit destiné à soi-même, pour vérifier notre compréhension d’un texte, ou à quelqu’un d’autre pour en partager le contenu de façon concise. Écrire un résumé n’est pas très complexe, mais demande un effort de concentration et surtout de réflexion. </a:t>
            </a:r>
          </a:p>
          <a:p>
            <a:pPr algn="just">
              <a:buFont typeface="Wingdings" pitchFamily="2" charset="2"/>
              <a:buChar char="Ø"/>
            </a:pPr>
            <a:endParaRPr lang="fr-FR" sz="2400" dirty="0" smtClean="0"/>
          </a:p>
          <a:p>
            <a:pPr algn="just"/>
            <a:endParaRPr lang="fr-F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r-FR" dirty="0" smtClean="0"/>
              <a:t>Ce cours ne vise pas à améliorer la langue de rédaction mais la manière de structurer un écrit individuel.</a:t>
            </a:r>
          </a:p>
          <a:p>
            <a:r>
              <a:rPr lang="fr-FR" dirty="0" smtClean="0"/>
              <a:t>On sous-entend par </a:t>
            </a:r>
            <a:r>
              <a:rPr lang="fr-FR" u="sng" dirty="0" smtClean="0"/>
              <a:t>écrit</a:t>
            </a:r>
            <a:r>
              <a:rPr lang="fr-FR" dirty="0" smtClean="0"/>
              <a:t> ; tout document qui nous permet de communiquer avec les autres afin de formuler </a:t>
            </a:r>
            <a:r>
              <a:rPr lang="fr-FR" b="1" dirty="0" smtClean="0"/>
              <a:t>une demande, rédiger un rapport de stage, un mémoire, une thèse</a:t>
            </a:r>
            <a:r>
              <a:rPr lang="fr-FR" dirty="0" smtClean="0"/>
              <a:t>.</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8458200" cy="1470025"/>
          </a:xfrm>
        </p:spPr>
        <p:txBody>
          <a:bodyPr>
            <a:normAutofit fontScale="90000"/>
          </a:bodyPr>
          <a:lstStyle/>
          <a:p>
            <a:r>
              <a:rPr lang="fr-FR" sz="6000" b="1" dirty="0" smtClean="0"/>
              <a:t>Chapitre 1. Notions et généralités sur les techniques de la rédaction </a:t>
            </a:r>
            <a:r>
              <a:rPr lang="fr-FR" dirty="0" smtClean="0"/>
              <a:t/>
            </a:r>
            <a:br>
              <a:rPr lang="fr-FR" dirty="0" smtClean="0"/>
            </a:br>
            <a:r>
              <a:rPr lang="fr-FR" dirty="0" smtClean="0"/>
              <a:t> - Définitions, </a:t>
            </a:r>
            <a:br>
              <a:rPr lang="fr-FR" dirty="0" smtClean="0"/>
            </a:br>
            <a:r>
              <a:rPr lang="fr-FR" dirty="0" smtClean="0"/>
              <a:t>- normes </a:t>
            </a:r>
            <a:br>
              <a:rPr lang="fr-FR" dirty="0" smtClean="0"/>
            </a:br>
            <a:r>
              <a:rPr lang="fr-FR" dirty="0" smtClean="0"/>
              <a:t>- Applications : rédaction d'un résumé, d'une lettre, d'une demande</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smtClean="0"/>
              <a:t>Introduction</a:t>
            </a:r>
            <a:endParaRPr lang="fr-FR" b="1" dirty="0"/>
          </a:p>
        </p:txBody>
      </p:sp>
      <p:sp>
        <p:nvSpPr>
          <p:cNvPr id="3" name="Content Placeholder 2"/>
          <p:cNvSpPr>
            <a:spLocks noGrp="1"/>
          </p:cNvSpPr>
          <p:nvPr>
            <p:ph idx="1"/>
          </p:nvPr>
        </p:nvSpPr>
        <p:spPr>
          <a:xfrm>
            <a:off x="428596" y="1357298"/>
            <a:ext cx="8429684" cy="5000660"/>
          </a:xfrm>
        </p:spPr>
        <p:txBody>
          <a:bodyPr>
            <a:normAutofit/>
          </a:bodyPr>
          <a:lstStyle/>
          <a:p>
            <a:pPr algn="just"/>
            <a:r>
              <a:rPr lang="fr-FR" dirty="0" smtClean="0"/>
              <a:t>Dans le cadre de leurs cursus de formation, les étudiants rédigent plusieurs travaux écrits. L’activité d’écriture implique un travail de planification, de recherche documentaire et de synthèse souvent difficile. </a:t>
            </a:r>
          </a:p>
          <a:p>
            <a:pPr algn="just"/>
            <a:endParaRPr lang="fr-FR" dirty="0" smtClean="0"/>
          </a:p>
          <a:p>
            <a:pPr algn="just"/>
            <a:r>
              <a:rPr lang="fr-FR" dirty="0" smtClean="0"/>
              <a:t>Le but de cette cours est de fournir à l’étudiant un certain nombre de recommandations pour l’aider à rédiger des travaux écrits.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smtClean="0"/>
              <a:t>Définition</a:t>
            </a:r>
            <a:endParaRPr lang="fr-FR" b="1" dirty="0"/>
          </a:p>
        </p:txBody>
      </p:sp>
      <p:sp>
        <p:nvSpPr>
          <p:cNvPr id="3" name="Content Placeholder 2"/>
          <p:cNvSpPr>
            <a:spLocks noGrp="1"/>
          </p:cNvSpPr>
          <p:nvPr>
            <p:ph idx="1"/>
          </p:nvPr>
        </p:nvSpPr>
        <p:spPr>
          <a:xfrm>
            <a:off x="457200" y="1600201"/>
            <a:ext cx="8229600" cy="2400304"/>
          </a:xfrm>
        </p:spPr>
        <p:txBody>
          <a:bodyPr>
            <a:normAutofit/>
          </a:bodyPr>
          <a:lstStyle/>
          <a:p>
            <a:pPr marL="514350" indent="-514350" algn="just">
              <a:buFont typeface="+mj-lt"/>
              <a:buAutoNum type="arabicPeriod"/>
            </a:pPr>
            <a:r>
              <a:rPr lang="fr-FR" dirty="0" smtClean="0"/>
              <a:t>La rédaction est l’action de rédiger , d’écrire un texte ainsi produit dans le but de transmettre au récepteur l’information , nos idées , nos pensées .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4290"/>
            <a:ext cx="9144000" cy="1143000"/>
          </a:xfrm>
        </p:spPr>
        <p:txBody>
          <a:bodyPr>
            <a:noAutofit/>
          </a:bodyPr>
          <a:lstStyle/>
          <a:p>
            <a:r>
              <a:rPr lang="fr-FR" sz="4000" b="1" dirty="0" smtClean="0"/>
              <a:t>I.2.LES NORMES : LES REGLES GENERALES A LA COMMUNICATION ECRITE</a:t>
            </a:r>
            <a:endParaRPr lang="fr-FR" sz="4000" b="1" dirty="0"/>
          </a:p>
        </p:txBody>
      </p:sp>
      <p:sp>
        <p:nvSpPr>
          <p:cNvPr id="5" name="Rectangle 4"/>
          <p:cNvSpPr/>
          <p:nvPr/>
        </p:nvSpPr>
        <p:spPr>
          <a:xfrm>
            <a:off x="1000100" y="1500174"/>
            <a:ext cx="7072362" cy="400110"/>
          </a:xfrm>
          <a:prstGeom prst="rect">
            <a:avLst/>
          </a:prstGeom>
        </p:spPr>
        <p:txBody>
          <a:bodyPr wrap="square">
            <a:spAutoFit/>
          </a:bodyPr>
          <a:lstStyle/>
          <a:p>
            <a:pPr algn="ctr"/>
            <a:r>
              <a:rPr lang="fr-FR" sz="2000" b="1" dirty="0" smtClean="0">
                <a:solidFill>
                  <a:srgbClr val="FF0000"/>
                </a:solidFill>
              </a:rPr>
              <a:t>STYLE </a:t>
            </a:r>
            <a:r>
              <a:rPr lang="fr-FR" sz="2000" b="1" dirty="0" smtClean="0"/>
              <a:t>– PONCTUATION - LA PRESENTATION D’UN TRAVIAL ECRIT</a:t>
            </a:r>
            <a:endParaRPr lang="fr-FR" sz="2000" b="1" dirty="0"/>
          </a:p>
        </p:txBody>
      </p:sp>
      <p:sp>
        <p:nvSpPr>
          <p:cNvPr id="6" name="Rectangle 5"/>
          <p:cNvSpPr/>
          <p:nvPr/>
        </p:nvSpPr>
        <p:spPr>
          <a:xfrm>
            <a:off x="0" y="2149019"/>
            <a:ext cx="9144000" cy="5139869"/>
          </a:xfrm>
          <a:prstGeom prst="rect">
            <a:avLst/>
          </a:prstGeom>
        </p:spPr>
        <p:txBody>
          <a:bodyPr wrap="square">
            <a:spAutoFit/>
          </a:bodyPr>
          <a:lstStyle/>
          <a:p>
            <a:pPr marL="342900" indent="-342900">
              <a:buAutoNum type="alphaLcParenR"/>
            </a:pPr>
            <a:r>
              <a:rPr lang="fr-FR" sz="2800" b="1" dirty="0" smtClean="0">
                <a:solidFill>
                  <a:srgbClr val="FF0000"/>
                </a:solidFill>
              </a:rPr>
              <a:t>STYLE:</a:t>
            </a:r>
            <a:r>
              <a:rPr lang="fr-FR" sz="2000" b="1" dirty="0" smtClean="0"/>
              <a:t> Doit être efficace et riche . Il s’appui sur la structure de base de la langue française. Il englobe plusieurs qualités où certaines règles doivent respecter :</a:t>
            </a:r>
          </a:p>
          <a:p>
            <a:pPr marL="342900" indent="-342900"/>
            <a:endParaRPr lang="fr-FR" sz="2000" b="1" dirty="0" smtClean="0"/>
          </a:p>
          <a:p>
            <a:pPr marL="342900" indent="-342900" algn="just">
              <a:buFont typeface="Wingdings" pitchFamily="2" charset="2"/>
              <a:buChar char="Ø"/>
            </a:pPr>
            <a:r>
              <a:rPr lang="fr-FR" sz="3000" dirty="0" smtClean="0"/>
              <a:t>La clarté du vocabulaire: Le vocabulaire doit être précis et concret en utilisant des mots simples et faciles, des mots dans leurs propre sens . </a:t>
            </a:r>
          </a:p>
          <a:p>
            <a:pPr marL="342900" indent="-342900" algn="just">
              <a:buFont typeface="Wingdings" pitchFamily="2" charset="2"/>
              <a:buChar char="Ø"/>
            </a:pPr>
            <a:r>
              <a:rPr lang="fr-FR" sz="3000" dirty="0" smtClean="0"/>
              <a:t> La clarté de la pensée : Les idées doivent être claires. Un seul paragraphe doit contenir une seule idée clé. Enchainer les idées à des paragraphes clairs en adoptant un pal pertinent. La clarté de la ponctuation : la ponctuation du texte doit être correcte .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600200"/>
            <a:ext cx="8929718" cy="4525963"/>
          </a:xfrm>
        </p:spPr>
        <p:txBody>
          <a:bodyPr>
            <a:normAutofit fontScale="92500" lnSpcReduction="20000"/>
          </a:bodyPr>
          <a:lstStyle/>
          <a:p>
            <a:pPr algn="just">
              <a:buFont typeface="Wingdings" pitchFamily="2" charset="2"/>
              <a:buChar char="Ø"/>
            </a:pPr>
            <a:r>
              <a:rPr lang="fr-FR" dirty="0" smtClean="0"/>
              <a:t>La lisibilité: Un bon choix des mots et la structure des phrases, le respect du codage orthographique et la qualité de l’écriture assurent la lisibilité du texte. </a:t>
            </a:r>
          </a:p>
          <a:p>
            <a:pPr algn="just">
              <a:buFont typeface="Wingdings" pitchFamily="2" charset="2"/>
              <a:buChar char="Ø"/>
            </a:pPr>
            <a:endParaRPr lang="fr-FR" dirty="0"/>
          </a:p>
          <a:p>
            <a:pPr algn="just">
              <a:buFont typeface="Wingdings" pitchFamily="2" charset="2"/>
              <a:buChar char="Ø"/>
            </a:pPr>
            <a:r>
              <a:rPr lang="fr-FR" dirty="0" smtClean="0"/>
              <a:t>L’originalité : Elle est assurer par la variation de l’expression en utilisant des synonymes et le respect de la répétition. </a:t>
            </a:r>
          </a:p>
          <a:p>
            <a:pPr algn="just">
              <a:buNone/>
            </a:pPr>
            <a:endParaRPr lang="fr-FR" dirty="0" smtClean="0"/>
          </a:p>
          <a:p>
            <a:pPr algn="just">
              <a:buFont typeface="Wingdings" pitchFamily="2" charset="2"/>
              <a:buChar char="Ø"/>
            </a:pPr>
            <a:r>
              <a:rPr lang="fr-FR" dirty="0" smtClean="0"/>
              <a:t> L’harmonie: Elle est en fonction des mots et des phrases. Il faut utiliser des phrases courtes et fluides et éviter la répétition du même mot. </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b="1" dirty="0" smtClean="0"/>
              <a:t>I.2.LES NORMES : LES REGLES GENERALES A LA COMMUNICATION ECRITE</a:t>
            </a:r>
            <a:endParaRPr lang="fr-FR" dirty="0"/>
          </a:p>
        </p:txBody>
      </p:sp>
      <p:sp>
        <p:nvSpPr>
          <p:cNvPr id="3" name="Content Placeholder 2"/>
          <p:cNvSpPr>
            <a:spLocks noGrp="1"/>
          </p:cNvSpPr>
          <p:nvPr>
            <p:ph idx="1"/>
          </p:nvPr>
        </p:nvSpPr>
        <p:spPr>
          <a:xfrm>
            <a:off x="0" y="2071678"/>
            <a:ext cx="9144000" cy="4525963"/>
          </a:xfrm>
        </p:spPr>
        <p:txBody>
          <a:bodyPr/>
          <a:lstStyle/>
          <a:p>
            <a:r>
              <a:rPr lang="fr-FR" dirty="0" smtClean="0">
                <a:solidFill>
                  <a:srgbClr val="FF0000"/>
                </a:solidFill>
              </a:rPr>
              <a:t>b). LA PONCTUATION </a:t>
            </a:r>
          </a:p>
          <a:p>
            <a:pPr algn="just">
              <a:buNone/>
            </a:pPr>
            <a:r>
              <a:rPr lang="fr-FR" dirty="0" smtClean="0"/>
              <a:t>C’est la respiration du texte. </a:t>
            </a:r>
          </a:p>
          <a:p>
            <a:pPr algn="just">
              <a:buNone/>
            </a:pPr>
            <a:r>
              <a:rPr lang="fr-FR" dirty="0" smtClean="0"/>
              <a:t>La ponctuation dans la communication écrite joue un rôle primordial. </a:t>
            </a:r>
          </a:p>
          <a:p>
            <a:pPr algn="just">
              <a:buNone/>
            </a:pPr>
            <a:r>
              <a:rPr lang="fr-FR" dirty="0"/>
              <a:t>E</a:t>
            </a:r>
            <a:r>
              <a:rPr lang="fr-FR" dirty="0" smtClean="0"/>
              <a:t>lle permet de structurer l'exposé grammaticalement et de comprendre le sens de la phrase. </a:t>
            </a:r>
          </a:p>
          <a:p>
            <a:pPr algn="just">
              <a:buNone/>
            </a:pPr>
            <a:r>
              <a:rPr lang="fr-FR" dirty="0" smtClean="0"/>
              <a:t>L'absence de signes de ponctuation dans un texte rend celui-ci incompréhensible.</a:t>
            </a:r>
            <a:endParaRPr lang="fr-FR" dirty="0"/>
          </a:p>
        </p:txBody>
      </p:sp>
      <p:sp>
        <p:nvSpPr>
          <p:cNvPr id="4" name="Rectangle 3"/>
          <p:cNvSpPr/>
          <p:nvPr/>
        </p:nvSpPr>
        <p:spPr>
          <a:xfrm>
            <a:off x="1000100" y="1714488"/>
            <a:ext cx="7072362" cy="400110"/>
          </a:xfrm>
          <a:prstGeom prst="rect">
            <a:avLst/>
          </a:prstGeom>
        </p:spPr>
        <p:txBody>
          <a:bodyPr wrap="square">
            <a:spAutoFit/>
          </a:bodyPr>
          <a:lstStyle/>
          <a:p>
            <a:pPr algn="ctr"/>
            <a:r>
              <a:rPr lang="fr-FR" sz="2000" b="1" dirty="0" smtClean="0"/>
              <a:t>STYLE</a:t>
            </a:r>
            <a:r>
              <a:rPr lang="fr-FR" sz="2000" b="1" dirty="0" smtClean="0">
                <a:solidFill>
                  <a:srgbClr val="FF0000"/>
                </a:solidFill>
              </a:rPr>
              <a:t> – PONCTUATION </a:t>
            </a:r>
            <a:r>
              <a:rPr lang="fr-FR" sz="2000" b="1" dirty="0" smtClean="0"/>
              <a:t>- LA PRESENTATION D’UN TRAVIAL ECRIT</a:t>
            </a:r>
            <a:endParaRPr lang="fr-FR" sz="20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1630</Words>
  <Application>Microsoft Office PowerPoint</Application>
  <PresentationFormat>On-screen Show (4:3)</PresentationFormat>
  <Paragraphs>122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METHODOLOGIE DE LA REDACTION</vt:lpstr>
      <vt:lpstr>Présentation du cours </vt:lpstr>
      <vt:lpstr>Slide 3</vt:lpstr>
      <vt:lpstr>Chapitre 1. Notions et généralités sur les techniques de la rédaction   - Définitions,  - normes  - Applications : rédaction d'un résumé, d'une lettre, d'une demande</vt:lpstr>
      <vt:lpstr>Introduction</vt:lpstr>
      <vt:lpstr>Définition</vt:lpstr>
      <vt:lpstr>I.2.LES NORMES : LES REGLES GENERALES A LA COMMUNICATION ECRITE</vt:lpstr>
      <vt:lpstr>Slide 8</vt:lpstr>
      <vt:lpstr>I.2.LES NORMES : LES REGLES GENERALES A LA COMMUNICATION ECRITE</vt:lpstr>
      <vt:lpstr>Les règles de la ponctuation</vt:lpstr>
      <vt:lpstr>LA PRISE DE NOTES </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du cours</dc:title>
  <dc:creator>hp</dc:creator>
  <cp:lastModifiedBy>hp</cp:lastModifiedBy>
  <cp:revision>6</cp:revision>
  <dcterms:created xsi:type="dcterms:W3CDTF">2021-11-01T12:06:47Z</dcterms:created>
  <dcterms:modified xsi:type="dcterms:W3CDTF">2021-11-01T13:00:33Z</dcterms:modified>
</cp:coreProperties>
</file>