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8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81" r:id="rId24"/>
    <p:sldId id="279" r:id="rId25"/>
    <p:sldId id="280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C1909-7B7B-4EE8-8A5E-07B7BF9D3041}" type="datetimeFigureOut">
              <a:rPr lang="fr-FR" smtClean="0"/>
              <a:t>10/10/2021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5439-56CB-401E-B1BD-DD402BDD4D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1532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C1909-7B7B-4EE8-8A5E-07B7BF9D3041}" type="datetimeFigureOut">
              <a:rPr lang="fr-FR" smtClean="0"/>
              <a:t>10/10/2021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5439-56CB-401E-B1BD-DD402BDD4D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6507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C1909-7B7B-4EE8-8A5E-07B7BF9D3041}" type="datetimeFigureOut">
              <a:rPr lang="fr-FR" smtClean="0"/>
              <a:t>10/10/2021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5439-56CB-401E-B1BD-DD402BDD4D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0233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C1909-7B7B-4EE8-8A5E-07B7BF9D3041}" type="datetimeFigureOut">
              <a:rPr lang="fr-FR" smtClean="0"/>
              <a:t>10/10/2021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5439-56CB-401E-B1BD-DD402BDD4D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3463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C1909-7B7B-4EE8-8A5E-07B7BF9D3041}" type="datetimeFigureOut">
              <a:rPr lang="fr-FR" smtClean="0"/>
              <a:t>10/10/2021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5439-56CB-401E-B1BD-DD402BDD4D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6946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C1909-7B7B-4EE8-8A5E-07B7BF9D3041}" type="datetimeFigureOut">
              <a:rPr lang="fr-FR" smtClean="0"/>
              <a:t>10/10/2021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5439-56CB-401E-B1BD-DD402BDD4D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5892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C1909-7B7B-4EE8-8A5E-07B7BF9D3041}" type="datetimeFigureOut">
              <a:rPr lang="fr-FR" smtClean="0"/>
              <a:t>10/10/2021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5439-56CB-401E-B1BD-DD402BDD4D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9693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C1909-7B7B-4EE8-8A5E-07B7BF9D3041}" type="datetimeFigureOut">
              <a:rPr lang="fr-FR" smtClean="0"/>
              <a:t>10/10/2021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5439-56CB-401E-B1BD-DD402BDD4D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722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C1909-7B7B-4EE8-8A5E-07B7BF9D3041}" type="datetimeFigureOut">
              <a:rPr lang="fr-FR" smtClean="0"/>
              <a:t>10/10/2021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5439-56CB-401E-B1BD-DD402BDD4D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4202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C1909-7B7B-4EE8-8A5E-07B7BF9D3041}" type="datetimeFigureOut">
              <a:rPr lang="fr-FR" smtClean="0"/>
              <a:t>10/10/2021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5439-56CB-401E-B1BD-DD402BDD4D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1376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C1909-7B7B-4EE8-8A5E-07B7BF9D3041}" type="datetimeFigureOut">
              <a:rPr lang="fr-FR" smtClean="0"/>
              <a:t>10/10/2021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5439-56CB-401E-B1BD-DD402BDD4D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8469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C1909-7B7B-4EE8-8A5E-07B7BF9D3041}" type="datetimeFigureOut">
              <a:rPr lang="fr-FR" smtClean="0"/>
              <a:t>10/10/2021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95439-56CB-401E-B1BD-DD402BDD4D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532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Notions de base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3400" b="1" dirty="0"/>
              <a:t>Structures trophiques des biocénoses</a:t>
            </a:r>
            <a:endParaRPr lang="fr-FR" sz="3400" dirty="0"/>
          </a:p>
        </p:txBody>
      </p:sp>
    </p:spTree>
    <p:extLst>
      <p:ext uri="{BB962C8B-B14F-4D97-AF65-F5344CB8AC3E}">
        <p14:creationId xmlns:p14="http://schemas.microsoft.com/office/powerpoint/2010/main" val="3631521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fr-FR" dirty="0"/>
              <a:t>En milieu terrestre, les chaînes trophiques de prédateurs comportent en général trois ou quatre niveaux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/>
              <a:t>En milieu marin, les chaînes trophiques de prédateurs sont toujours plus longues que dans les écosystèmes terrestres. 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Les </a:t>
            </a:r>
            <a:r>
              <a:rPr lang="fr-FR" dirty="0"/>
              <a:t>chaînes saprophytiques jouent un rôle important dans les forêts caducifoliées </a:t>
            </a:r>
            <a:r>
              <a:rPr lang="fr-FR" dirty="0" smtClean="0"/>
              <a:t>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9760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2. Notion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de pyramide écologique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A partir de la chaîne alimentaire il est possible de construire 3 types de pyramides écologiques où chaque niveau trophique est représenté par un rectangle. </a:t>
            </a:r>
            <a:endParaRPr lang="fr-FR" dirty="0" smtClean="0"/>
          </a:p>
          <a:p>
            <a:endParaRPr lang="fr-FR" dirty="0"/>
          </a:p>
          <a:p>
            <a:r>
              <a:rPr lang="fr-FR" dirty="0"/>
              <a:t>Tous les rectangles y ont la même hauteur, mais leur longueur est proportionnelle au nombre d'organismes qui les constituent ou à leur biomasse. </a:t>
            </a:r>
          </a:p>
        </p:txBody>
      </p:sp>
    </p:spTree>
    <p:extLst>
      <p:ext uri="{BB962C8B-B14F-4D97-AF65-F5344CB8AC3E}">
        <p14:creationId xmlns:p14="http://schemas.microsoft.com/office/powerpoint/2010/main" val="4278954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fr-FR" b="1" dirty="0"/>
              <a:t>La Pyramide des nombres ou Pyramide </a:t>
            </a:r>
            <a:r>
              <a:rPr lang="fr-FR" b="1" dirty="0" err="1"/>
              <a:t>Eltonienne</a:t>
            </a:r>
            <a:r>
              <a:rPr lang="fr-FR" b="1" dirty="0"/>
              <a:t> </a:t>
            </a:r>
            <a:r>
              <a:rPr lang="fr-FR" b="1" dirty="0" smtClean="0"/>
              <a:t>:</a:t>
            </a:r>
          </a:p>
          <a:p>
            <a:pPr marL="0" lvl="0" indent="0">
              <a:buNone/>
            </a:pPr>
            <a:r>
              <a:rPr lang="fr-FR" dirty="0" smtClean="0"/>
              <a:t>Elle renseigne </a:t>
            </a:r>
            <a:r>
              <a:rPr lang="fr-FR" dirty="0"/>
              <a:t>seulement sur le nombre d'organismes compris dans un niveau trophique</a:t>
            </a:r>
            <a:r>
              <a:rPr lang="fr-FR" dirty="0" smtClean="0"/>
              <a:t>.</a:t>
            </a:r>
          </a:p>
          <a:p>
            <a:pPr marL="0" lvl="0" indent="0">
              <a:buNone/>
            </a:pPr>
            <a:endParaRPr lang="fr-FR" dirty="0"/>
          </a:p>
          <a:p>
            <a:pPr lvl="0">
              <a:buFont typeface="Wingdings" pitchFamily="2" charset="2"/>
              <a:buChar char="Ø"/>
            </a:pPr>
            <a:r>
              <a:rPr lang="fr-FR" b="1" dirty="0"/>
              <a:t>La Pyramide des </a:t>
            </a:r>
            <a:r>
              <a:rPr lang="fr-FR" b="1" dirty="0" smtClean="0"/>
              <a:t>biomasses:</a:t>
            </a:r>
          </a:p>
          <a:p>
            <a:pPr marL="0" lvl="0" indent="0">
              <a:buNone/>
            </a:pPr>
            <a:r>
              <a:rPr lang="fr-FR" dirty="0" smtClean="0"/>
              <a:t>Elle fournit </a:t>
            </a:r>
            <a:r>
              <a:rPr lang="fr-FR" dirty="0"/>
              <a:t>davantage de renseignements car on se base sur la masse des organismes. </a:t>
            </a:r>
            <a:endParaRPr lang="fr-FR" dirty="0" smtClean="0"/>
          </a:p>
          <a:p>
            <a:pPr marL="0" lvl="0" indent="0">
              <a:buNone/>
            </a:pPr>
            <a:endParaRPr lang="fr-FR" dirty="0"/>
          </a:p>
          <a:p>
            <a:pPr lvl="0">
              <a:buFont typeface="Wingdings" pitchFamily="2" charset="2"/>
              <a:buChar char="Ø"/>
            </a:pPr>
            <a:r>
              <a:rPr lang="fr-FR" b="1" dirty="0"/>
              <a:t>La Pyramide d’énergie </a:t>
            </a:r>
            <a:r>
              <a:rPr lang="fr-FR" b="1" dirty="0" smtClean="0"/>
              <a:t>:</a:t>
            </a:r>
          </a:p>
          <a:p>
            <a:pPr marL="0" lvl="0" indent="0">
              <a:buNone/>
            </a:pPr>
            <a:r>
              <a:rPr lang="fr-FR" dirty="0"/>
              <a:t>montre le transfert d'énergie entre les niveaux trophiques.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328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2260848"/>
          </a:xfrm>
        </p:spPr>
        <p:txBody>
          <a:bodyPr/>
          <a:lstStyle/>
          <a:p>
            <a:pPr marL="0" indent="0" algn="ctr">
              <a:buNone/>
            </a:pPr>
            <a:r>
              <a:rPr lang="fr-FR" b="1" dirty="0">
                <a:solidFill>
                  <a:srgbClr val="0070C0"/>
                </a:solidFill>
              </a:rPr>
              <a:t>Une pyramide d'énergie donne la meilleure image globale de la structure de la communauté parce qu'elle est basée sur la production. </a:t>
            </a:r>
          </a:p>
        </p:txBody>
      </p:sp>
    </p:spTree>
    <p:extLst>
      <p:ext uri="{BB962C8B-B14F-4D97-AF65-F5344CB8AC3E}">
        <p14:creationId xmlns:p14="http://schemas.microsoft.com/office/powerpoint/2010/main" val="1315482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C:\Users\Admin\Pictures\pyramide nombr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17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 descr="C:\Users\Admin\Pictures\pyramide biomas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6172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 descr="C:\Users\Admin\Pictures\pyramide énergi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8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9759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3. Flux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d’énergie dans un écosystème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b="1" dirty="0" smtClean="0"/>
              <a:t>3.1. L’énergie solaire</a:t>
            </a:r>
          </a:p>
          <a:p>
            <a:pPr marL="0" indent="0">
              <a:buNone/>
            </a:pPr>
            <a:r>
              <a:rPr lang="fr-FR" dirty="0"/>
              <a:t>Toute l’énergie solaire n’arrive pas à la surface de la </a:t>
            </a:r>
            <a:r>
              <a:rPr lang="fr-FR" dirty="0" smtClean="0"/>
              <a:t>Terre:</a:t>
            </a:r>
          </a:p>
          <a:p>
            <a:pPr marL="0" indent="0">
              <a:buNone/>
            </a:pPr>
            <a:endParaRPr lang="fr-FR" dirty="0"/>
          </a:p>
          <a:p>
            <a:pPr lvl="0"/>
            <a:r>
              <a:rPr lang="fr-FR" dirty="0"/>
              <a:t>30% des radiations solaires sont réfléchies dans l’espace par l’atmosphère.</a:t>
            </a:r>
          </a:p>
          <a:p>
            <a:pPr lvl="0"/>
            <a:r>
              <a:rPr lang="fr-FR" dirty="0"/>
              <a:t>20% des radiations solaires sont absorbées par l’atmosphère.</a:t>
            </a:r>
          </a:p>
          <a:p>
            <a:pPr lvl="0"/>
            <a:r>
              <a:rPr lang="fr-FR" dirty="0"/>
              <a:t>50% des radiations solaires sont absorbées par le sol, l’eau, la végétation et utilisées sous forme de chaleur.</a:t>
            </a:r>
          </a:p>
          <a:p>
            <a:r>
              <a:rPr lang="fr-FR" dirty="0" smtClean="0"/>
              <a:t>1</a:t>
            </a:r>
            <a:r>
              <a:rPr lang="fr-FR" dirty="0"/>
              <a:t>% des radiations solaires sont utilisés par la photosynthèse. </a:t>
            </a:r>
          </a:p>
        </p:txBody>
      </p:sp>
    </p:spTree>
    <p:extLst>
      <p:ext uri="{BB962C8B-B14F-4D97-AF65-F5344CB8AC3E}">
        <p14:creationId xmlns:p14="http://schemas.microsoft.com/office/powerpoint/2010/main" val="241119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lvl="0"/>
            <a:r>
              <a:rPr lang="fr-FR" dirty="0" smtClean="0"/>
              <a:t>Chaque </a:t>
            </a:r>
            <a:r>
              <a:rPr lang="fr-FR" dirty="0"/>
              <a:t>point de la surface du globe reçoit 6 mois de lumière</a:t>
            </a:r>
            <a:r>
              <a:rPr lang="fr-FR" dirty="0" smtClean="0"/>
              <a:t>.</a:t>
            </a:r>
          </a:p>
          <a:p>
            <a:pPr marL="0" lvl="0" indent="0">
              <a:buNone/>
            </a:pPr>
            <a:endParaRPr lang="fr-FR" dirty="0" smtClean="0"/>
          </a:p>
          <a:p>
            <a:pPr lvl="0"/>
            <a:r>
              <a:rPr lang="fr-FR" dirty="0" smtClean="0"/>
              <a:t> </a:t>
            </a:r>
            <a:r>
              <a:rPr lang="fr-FR" dirty="0"/>
              <a:t>La lumière n’est pas répartie de façon homogène en fonction de la latitude</a:t>
            </a:r>
            <a:r>
              <a:rPr lang="fr-FR" dirty="0" smtClean="0"/>
              <a:t>.</a:t>
            </a:r>
          </a:p>
          <a:p>
            <a:pPr marL="0" lvl="0" indent="0">
              <a:buNone/>
            </a:pPr>
            <a:endParaRPr lang="fr-FR" dirty="0" smtClean="0"/>
          </a:p>
          <a:p>
            <a:pPr lvl="0"/>
            <a:r>
              <a:rPr lang="fr-FR" dirty="0" smtClean="0"/>
              <a:t>L’énergie </a:t>
            </a:r>
            <a:r>
              <a:rPr lang="fr-FR" dirty="0"/>
              <a:t>totale reçue à l’équateur est égale à 2.5 fois celle reçue aux pôles.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3185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fr-FR" b="1" dirty="0" smtClean="0"/>
              <a:t>3.2. Chaînes </a:t>
            </a:r>
            <a:r>
              <a:rPr lang="fr-FR" b="1" dirty="0"/>
              <a:t>alimentaires et flux </a:t>
            </a:r>
            <a:r>
              <a:rPr lang="fr-FR" b="1" dirty="0" smtClean="0"/>
              <a:t>d’énergie</a:t>
            </a:r>
          </a:p>
          <a:p>
            <a:pPr marL="0" indent="0">
              <a:buNone/>
            </a:pPr>
            <a:r>
              <a:rPr lang="fr-FR" dirty="0"/>
              <a:t>L’énergie solaire est stockée par les végétaux sous forme d’énergie chimique </a:t>
            </a:r>
            <a:r>
              <a:rPr lang="fr-FR" dirty="0" smtClean="0"/>
              <a:t>(production </a:t>
            </a:r>
            <a:r>
              <a:rPr lang="fr-FR" dirty="0"/>
              <a:t>primaire </a:t>
            </a:r>
            <a:r>
              <a:rPr lang="fr-FR" dirty="0" smtClean="0"/>
              <a:t>brute).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Une partie est utilisée par les végétaux eux-mêmes en respirant. </a:t>
            </a:r>
            <a:r>
              <a:rPr lang="fr-FR" b="1" dirty="0"/>
              <a:t>P1B – R1 = P1N </a:t>
            </a:r>
            <a:r>
              <a:rPr lang="fr-FR" dirty="0"/>
              <a:t>(production primaire nette).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339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structure trophique est liée aux chaînes alimentaires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dirty="0"/>
              <a:t>On distingue trois niveaux </a:t>
            </a:r>
            <a:r>
              <a:rPr lang="fr-FR" dirty="0" smtClean="0"/>
              <a:t>trophiques :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 - Producteurs</a:t>
            </a:r>
          </a:p>
          <a:p>
            <a:pPr marL="0" indent="0">
              <a:buNone/>
            </a:pPr>
            <a:r>
              <a:rPr lang="fr-FR" dirty="0" smtClean="0"/>
              <a:t> - consommateurs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- </a:t>
            </a:r>
            <a:r>
              <a:rPr lang="fr-FR" dirty="0"/>
              <a:t>décomposeurs </a:t>
            </a:r>
          </a:p>
        </p:txBody>
      </p:sp>
    </p:spTree>
    <p:extLst>
      <p:ext uri="{BB962C8B-B14F-4D97-AF65-F5344CB8AC3E}">
        <p14:creationId xmlns:p14="http://schemas.microsoft.com/office/powerpoint/2010/main" val="1562201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fr-FR" dirty="0"/>
              <a:t>La production primaire nette est la quantité disponible pour le niveau supérieur. 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Les </a:t>
            </a:r>
            <a:r>
              <a:rPr lang="fr-FR" dirty="0"/>
              <a:t>phytophages n’utilisent pas toute la production primaire nette. 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Ce </a:t>
            </a:r>
            <a:r>
              <a:rPr lang="fr-FR" dirty="0"/>
              <a:t>qui n’est pas consommé rejoint le niveau des décomposeurs.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4024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260649"/>
            <a:ext cx="8229600" cy="2736304"/>
          </a:xfrm>
        </p:spPr>
        <p:txBody>
          <a:bodyPr/>
          <a:lstStyle/>
          <a:p>
            <a:r>
              <a:rPr lang="fr-FR" dirty="0"/>
              <a:t>La partie assimilée produit de l’énergie animale : productivité secondaire brute. </a:t>
            </a:r>
            <a:endParaRPr lang="fr-FR" dirty="0" smtClean="0"/>
          </a:p>
          <a:p>
            <a:r>
              <a:rPr lang="fr-FR" dirty="0" smtClean="0"/>
              <a:t>Mais </a:t>
            </a:r>
            <a:r>
              <a:rPr lang="fr-FR" dirty="0"/>
              <a:t>une partie de cette énergie animale sera consommé en respiration. </a:t>
            </a:r>
            <a:r>
              <a:rPr lang="fr-FR" b="1" dirty="0"/>
              <a:t>P2B – R2 = P2N</a:t>
            </a:r>
            <a:r>
              <a:rPr lang="fr-FR" dirty="0"/>
              <a:t>. </a:t>
            </a:r>
          </a:p>
        </p:txBody>
      </p:sp>
      <p:pic>
        <p:nvPicPr>
          <p:cNvPr id="4" name="image30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2780928"/>
            <a:ext cx="8496944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993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3.3. Bilans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et rendements énergétiques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Des rendements peuvent être adaptés pour un</a:t>
            </a:r>
            <a:r>
              <a:rPr lang="fr-FR" dirty="0"/>
              <a:t>	</a:t>
            </a:r>
            <a:r>
              <a:rPr lang="fr-FR" dirty="0" smtClean="0"/>
              <a:t>niveau de consommateur:</a:t>
            </a:r>
          </a:p>
          <a:p>
            <a:pPr marL="0" indent="0">
              <a:buNone/>
            </a:pPr>
            <a:endParaRPr lang="fr-FR" dirty="0"/>
          </a:p>
          <a:p>
            <a:pPr marL="0" lvl="0" indent="0">
              <a:buNone/>
            </a:pPr>
            <a:r>
              <a:rPr lang="fr-FR" dirty="0" smtClean="0"/>
              <a:t>- Rendement </a:t>
            </a:r>
            <a:r>
              <a:rPr lang="fr-FR" dirty="0"/>
              <a:t>écologique : production consommateur / Production proie.</a:t>
            </a:r>
          </a:p>
          <a:p>
            <a:pPr marL="0" lvl="0" indent="0">
              <a:buNone/>
            </a:pPr>
            <a:r>
              <a:rPr lang="fr-FR" dirty="0" smtClean="0"/>
              <a:t>- Rendement </a:t>
            </a:r>
            <a:r>
              <a:rPr lang="fr-FR" dirty="0"/>
              <a:t>d’exploitation : énergie ingérée / énergie disponible.</a:t>
            </a:r>
          </a:p>
          <a:p>
            <a:pPr marL="0" lvl="0" indent="0">
              <a:buNone/>
            </a:pPr>
            <a:r>
              <a:rPr lang="fr-FR" dirty="0" smtClean="0"/>
              <a:t>- Rendement </a:t>
            </a:r>
            <a:r>
              <a:rPr lang="fr-FR" dirty="0"/>
              <a:t>d’assimilation : énergie assimilée / énergie ingérée.</a:t>
            </a:r>
          </a:p>
          <a:p>
            <a:pPr marL="0" lvl="0" indent="0">
              <a:buNone/>
            </a:pPr>
            <a:r>
              <a:rPr lang="fr-FR" dirty="0" smtClean="0"/>
              <a:t>- Rendement </a:t>
            </a:r>
            <a:r>
              <a:rPr lang="fr-FR" dirty="0"/>
              <a:t>production nette : énergie liée à la production du consommateur / énergie assimilée.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711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55576" y="1052736"/>
            <a:ext cx="7488832" cy="4824536"/>
            <a:chOff x="1392" y="301"/>
            <a:chExt cx="9082" cy="3555"/>
          </a:xfrm>
        </p:grpSpPr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300"/>
              <a:ext cx="9082" cy="3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8" y="374"/>
              <a:ext cx="8830" cy="3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448" y="344"/>
              <a:ext cx="8890" cy="3393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859989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Le rendement d’assimilation dépend de la qualité de la nourriture. </a:t>
            </a:r>
            <a:endParaRPr lang="fr-FR" dirty="0" smtClean="0"/>
          </a:p>
          <a:p>
            <a:endParaRPr lang="fr-FR" dirty="0"/>
          </a:p>
          <a:p>
            <a:r>
              <a:rPr lang="fr-FR" dirty="0"/>
              <a:t>Les végétaux sont riches en éléments non </a:t>
            </a:r>
            <a:r>
              <a:rPr lang="fr-FR" dirty="0" smtClean="0"/>
              <a:t>digestibles. Les </a:t>
            </a:r>
            <a:r>
              <a:rPr lang="fr-FR" dirty="0"/>
              <a:t>herbivores auront donc un faible rendement d’assimilation (30 à 50</a:t>
            </a:r>
            <a:r>
              <a:rPr lang="fr-FR" dirty="0" smtClean="0"/>
              <a:t>%).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/>
              <a:t>Les consommateurs ont des rendements plus importants (60 à 90%). 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/>
              <a:t>Ces rendements varient </a:t>
            </a:r>
            <a:r>
              <a:rPr lang="fr-FR" dirty="0" smtClean="0"/>
              <a:t>selon l’animal, qu’il soit </a:t>
            </a:r>
            <a:r>
              <a:rPr lang="fr-FR" b="1" dirty="0" smtClean="0"/>
              <a:t>poïkilotherme</a:t>
            </a:r>
            <a:r>
              <a:rPr lang="fr-FR" dirty="0" smtClean="0"/>
              <a:t> où </a:t>
            </a:r>
            <a:r>
              <a:rPr lang="fr-FR" b="1" dirty="0" smtClean="0"/>
              <a:t>homéotherme</a:t>
            </a:r>
            <a:r>
              <a:rPr lang="fr-FR" dirty="0" smtClean="0"/>
              <a:t>. 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109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4. Production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et taux d’utilisation d’énergie dans les écosystèmes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Dans un écosystème, si </a:t>
            </a:r>
            <a:r>
              <a:rPr lang="fr-FR" dirty="0"/>
              <a:t>la quantité d’énergie fixée par photosynthèse est égale à la quantité d’énergie utilisée  par  respiration  à  tous  les  niveaux,  le  système  sera  stable. </a:t>
            </a:r>
            <a:endParaRPr lang="fr-FR" dirty="0" smtClean="0"/>
          </a:p>
          <a:p>
            <a:endParaRPr lang="fr-FR" dirty="0"/>
          </a:p>
          <a:p>
            <a:r>
              <a:rPr lang="fr-FR" dirty="0"/>
              <a:t>La stabilité d’un écosystème ne dépend pas de sa productivité </a:t>
            </a:r>
            <a:r>
              <a:rPr lang="fr-FR" dirty="0" smtClean="0"/>
              <a:t>mais </a:t>
            </a:r>
            <a:r>
              <a:rPr lang="fr-FR" dirty="0"/>
              <a:t>de l’équilibre entre production et consommation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/>
              <a:t>Les écosystèmes où P/R &gt; 1 sont de types autotrophes. Les écosystèmes où P/R &lt; 1 sont de types hétérotrophes.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635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sz="3600" b="1" dirty="0" smtClean="0"/>
              <a:t>4.1. Production </a:t>
            </a:r>
            <a:r>
              <a:rPr lang="fr-FR" sz="3600" b="1" dirty="0"/>
              <a:t>primaire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Dans </a:t>
            </a:r>
            <a:r>
              <a:rPr lang="fr-FR" dirty="0"/>
              <a:t>les milieux naturels, les écosystèmes les plus productifs correspondent aux zones humides, estuaires et récifs coralliens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pPr>
              <a:buFont typeface="Wingdings" pitchFamily="2" charset="2"/>
              <a:buChar char="ü"/>
            </a:pPr>
            <a:r>
              <a:rPr lang="fr-FR" dirty="0"/>
              <a:t>Les forêts couvrent une petite partie de la surface du globe, 28% des terres émergées, mais elles produisent un peu moins de la moitié de la production primaire mondiale.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29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fr-FR" dirty="0"/>
              <a:t>Les terres cultivées ont des productions primaires élevées mais l’homme introduit de l’énergie dans le </a:t>
            </a:r>
            <a:r>
              <a:rPr lang="fr-FR" dirty="0" smtClean="0"/>
              <a:t>système.</a:t>
            </a:r>
          </a:p>
          <a:p>
            <a:pPr>
              <a:buFont typeface="Wingdings" pitchFamily="2" charset="2"/>
              <a:buChar char="ü"/>
            </a:pPr>
            <a:endParaRPr lang="fr-FR" dirty="0"/>
          </a:p>
          <a:p>
            <a:pPr>
              <a:buFont typeface="Wingdings" pitchFamily="2" charset="2"/>
              <a:buChar char="ü"/>
            </a:pPr>
            <a:r>
              <a:rPr lang="fr-FR" dirty="0"/>
              <a:t>Les océans représentent 40% de la production primaire mondiale.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olidFill>
                  <a:srgbClr val="0070C0"/>
                </a:solidFill>
              </a:rPr>
              <a:t>(La </a:t>
            </a:r>
            <a:r>
              <a:rPr lang="fr-FR" dirty="0">
                <a:solidFill>
                  <a:srgbClr val="0070C0"/>
                </a:solidFill>
              </a:rPr>
              <a:t>production est plus importante dans les zones </a:t>
            </a:r>
            <a:r>
              <a:rPr lang="fr-FR" b="1" dirty="0">
                <a:solidFill>
                  <a:srgbClr val="0070C0"/>
                </a:solidFill>
              </a:rPr>
              <a:t>d’upwelling</a:t>
            </a:r>
            <a:r>
              <a:rPr lang="fr-FR" dirty="0">
                <a:solidFill>
                  <a:srgbClr val="0070C0"/>
                </a:solidFill>
              </a:rPr>
              <a:t> où il y a des remontées de sels </a:t>
            </a:r>
            <a:r>
              <a:rPr lang="fr-FR" dirty="0" smtClean="0">
                <a:solidFill>
                  <a:srgbClr val="0070C0"/>
                </a:solidFill>
              </a:rPr>
              <a:t>minéraux) 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793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sz="3600" b="1" dirty="0" smtClean="0"/>
              <a:t>4.2. Production </a:t>
            </a:r>
            <a:r>
              <a:rPr lang="fr-FR" sz="3600" b="1" dirty="0"/>
              <a:t>secondaire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production secondaire correspond à l’accumulation de matière organiques vivantes chez tous les hétérotrophes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dirty="0" smtClean="0"/>
              <a:t>Les </a:t>
            </a:r>
            <a:r>
              <a:rPr lang="fr-FR" dirty="0"/>
              <a:t>organismes élaborent de la matière organique à partir de celle des autotrophes.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672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fr-FR" dirty="0">
                <a:solidFill>
                  <a:srgbClr val="0070C0"/>
                </a:solidFill>
              </a:rPr>
              <a:t>Si estimer la production primaire est difficile, estimer la production secondaire l’est encore plus</a:t>
            </a:r>
            <a:r>
              <a:rPr lang="fr-FR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endParaRPr lang="fr-FR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fr-FR" dirty="0" smtClean="0">
                <a:solidFill>
                  <a:srgbClr val="0070C0"/>
                </a:solidFill>
              </a:rPr>
              <a:t>Cela dit, on a pu constater que les </a:t>
            </a:r>
            <a:r>
              <a:rPr lang="fr-FR" dirty="0">
                <a:solidFill>
                  <a:srgbClr val="0070C0"/>
                </a:solidFill>
              </a:rPr>
              <a:t>zones </a:t>
            </a:r>
            <a:r>
              <a:rPr lang="fr-FR" dirty="0" smtClean="0">
                <a:solidFill>
                  <a:srgbClr val="0070C0"/>
                </a:solidFill>
              </a:rPr>
              <a:t>de </a:t>
            </a:r>
            <a:r>
              <a:rPr lang="fr-FR" dirty="0">
                <a:solidFill>
                  <a:srgbClr val="0070C0"/>
                </a:solidFill>
              </a:rPr>
              <a:t>fortes productions primaires ont des fortes productions secondaires.</a:t>
            </a:r>
          </a:p>
          <a:p>
            <a:pPr>
              <a:buFont typeface="Wingdings" pitchFamily="2" charset="2"/>
              <a:buChar char="ü"/>
            </a:pP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39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8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1601" y="260648"/>
            <a:ext cx="7200800" cy="63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51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/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Fin.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23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fr-FR" sz="3800" b="1" dirty="0" smtClean="0"/>
              <a:t>1. Chaînes </a:t>
            </a:r>
            <a:r>
              <a:rPr lang="fr-FR" sz="3800" b="1" dirty="0"/>
              <a:t>alimentaires dans les écosystèmes</a:t>
            </a:r>
            <a:br>
              <a:rPr lang="fr-FR" sz="3800" b="1" dirty="0"/>
            </a:br>
            <a:endParaRPr lang="fr-FR" sz="3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multitude d'êtres vivants qui peuplent un biotope est unie par des liens de nature alimentaires qui jouent un rôle essentiel dans la cohésion de la </a:t>
            </a:r>
            <a:r>
              <a:rPr lang="fr-FR" dirty="0" smtClean="0"/>
              <a:t>biocénose.</a:t>
            </a:r>
          </a:p>
          <a:p>
            <a:endParaRPr lang="fr-FR" dirty="0"/>
          </a:p>
          <a:p>
            <a:r>
              <a:rPr lang="fr-FR" dirty="0" smtClean="0"/>
              <a:t> </a:t>
            </a:r>
            <a:r>
              <a:rPr lang="fr-FR" dirty="0"/>
              <a:t>L'ensemble de ces liens constitue une chaîne trophique. </a:t>
            </a:r>
          </a:p>
        </p:txBody>
      </p:sp>
    </p:spTree>
    <p:extLst>
      <p:ext uri="{BB962C8B-B14F-4D97-AF65-F5344CB8AC3E}">
        <p14:creationId xmlns:p14="http://schemas.microsoft.com/office/powerpoint/2010/main" val="155598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606083"/>
          </a:xfrm>
        </p:spPr>
        <p:txBody>
          <a:bodyPr/>
          <a:lstStyle/>
          <a:p>
            <a:r>
              <a:rPr lang="fr-FR" dirty="0"/>
              <a:t>Celle-ci assure 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 - la </a:t>
            </a:r>
            <a:r>
              <a:rPr lang="fr-FR" dirty="0"/>
              <a:t>circulation de la matière </a:t>
            </a:r>
            <a:endParaRPr lang="fr-FR" dirty="0" smtClean="0"/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- le </a:t>
            </a:r>
            <a:r>
              <a:rPr lang="fr-FR" dirty="0"/>
              <a:t>transfert d'énergie sous forme biochimique entre les divers organismes de l'écosystème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Les êtres vivants peuvent se répartir en trois catégories selon leurs fonctions </a:t>
            </a:r>
            <a:r>
              <a:rPr lang="fr-FR" dirty="0" smtClean="0"/>
              <a:t>écologiques.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0982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Les producteurs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b="1" dirty="0"/>
              <a:t>A</a:t>
            </a:r>
            <a:r>
              <a:rPr lang="fr-FR" b="1" dirty="0" smtClean="0"/>
              <a:t>utotrophes</a:t>
            </a:r>
            <a:r>
              <a:rPr lang="fr-FR" dirty="0" smtClean="0"/>
              <a:t> </a:t>
            </a:r>
            <a:r>
              <a:rPr lang="fr-FR" dirty="0"/>
              <a:t>pour la </a:t>
            </a:r>
            <a:r>
              <a:rPr lang="fr-FR" dirty="0" smtClean="0"/>
              <a:t>plupart, il s’agit des </a:t>
            </a:r>
            <a:r>
              <a:rPr lang="fr-FR" dirty="0"/>
              <a:t>végétaux chlorophylliens qui utilisent une fraction du flux solaire pour élaborer des matières biochimiques à partir du gaz carbonique. </a:t>
            </a:r>
            <a:endParaRPr lang="fr-FR" dirty="0" smtClean="0"/>
          </a:p>
          <a:p>
            <a:pPr lvl="0"/>
            <a:endParaRPr lang="fr-FR" dirty="0"/>
          </a:p>
          <a:p>
            <a:pPr lvl="0"/>
            <a:r>
              <a:rPr lang="fr-FR" dirty="0" smtClean="0"/>
              <a:t>En </a:t>
            </a:r>
            <a:r>
              <a:rPr lang="fr-FR" dirty="0"/>
              <a:t>ce sens, ils constituent le premier maillon de la chaîne alimentaire.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3011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Hétérotrophes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Herbivores</a:t>
            </a:r>
          </a:p>
          <a:p>
            <a:r>
              <a:rPr lang="fr-FR" dirty="0" smtClean="0"/>
              <a:t>Carnivores</a:t>
            </a:r>
          </a:p>
          <a:p>
            <a:r>
              <a:rPr lang="fr-FR" dirty="0" smtClean="0"/>
              <a:t>Insectivores</a:t>
            </a:r>
          </a:p>
          <a:p>
            <a:r>
              <a:rPr lang="fr-FR" dirty="0" smtClean="0"/>
              <a:t>Piscivores</a:t>
            </a:r>
          </a:p>
          <a:p>
            <a:r>
              <a:rPr lang="fr-FR" dirty="0"/>
              <a:t>N</a:t>
            </a:r>
            <a:r>
              <a:rPr lang="fr-FR" dirty="0" smtClean="0"/>
              <a:t>écrophages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909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Les consommateurs (hétérotrophes</a:t>
            </a:r>
            <a:r>
              <a:rPr lang="fr-FR" dirty="0"/>
              <a:t>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fr-FR" dirty="0"/>
              <a:t>ne peuvent se nourrir qu'à partir de matières organiques complexes (glucides, protides, lipides). </a:t>
            </a:r>
            <a:endParaRPr lang="fr-FR" dirty="0" smtClean="0"/>
          </a:p>
          <a:p>
            <a:pPr lvl="0"/>
            <a:r>
              <a:rPr lang="fr-FR" dirty="0" smtClean="0"/>
              <a:t>Ils </a:t>
            </a:r>
            <a:r>
              <a:rPr lang="fr-FR" dirty="0"/>
              <a:t>dépendent donc entièrement des producteurs qui représentent la seule source d'énergie utilisable par les animaux, soit directement dans le cas des </a:t>
            </a:r>
            <a:r>
              <a:rPr lang="fr-FR" dirty="0">
                <a:solidFill>
                  <a:srgbClr val="0070C0"/>
                </a:solidFill>
              </a:rPr>
              <a:t>phytophages</a:t>
            </a:r>
            <a:r>
              <a:rPr lang="fr-FR" dirty="0"/>
              <a:t> (consommateurs primaires) soit indirectement dans le cas des </a:t>
            </a:r>
            <a:r>
              <a:rPr lang="fr-FR" dirty="0">
                <a:solidFill>
                  <a:srgbClr val="0070C0"/>
                </a:solidFill>
              </a:rPr>
              <a:t>carnivores</a:t>
            </a:r>
            <a:r>
              <a:rPr lang="fr-FR" dirty="0"/>
              <a:t> (consommateurs secondaires). </a:t>
            </a:r>
            <a:endParaRPr lang="fr-FR" dirty="0" smtClean="0"/>
          </a:p>
          <a:p>
            <a:pPr lvl="0"/>
            <a:r>
              <a:rPr lang="fr-FR" dirty="0" smtClean="0"/>
              <a:t>Un </a:t>
            </a:r>
            <a:r>
              <a:rPr lang="fr-FR" dirty="0"/>
              <a:t>type particulier de consommateurs secondaires est constitué par les parasites.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2093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Les décomposeurs saprophytes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champignons, bactéries, levures et autres microorganismes hétérotrophes utilisent la matière organique morte (détritus </a:t>
            </a:r>
            <a:r>
              <a:rPr lang="fr-FR" dirty="0" smtClean="0"/>
              <a:t>…) dont </a:t>
            </a:r>
            <a:r>
              <a:rPr lang="fr-FR" dirty="0"/>
              <a:t>ils assurent une minéralisation progressive et totale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8596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1005</Words>
  <Application>Microsoft Office PowerPoint</Application>
  <PresentationFormat>Affichage à l'écran (4:3)</PresentationFormat>
  <Paragraphs>114</Paragraphs>
  <Slides>30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1" baseType="lpstr">
      <vt:lpstr>Thème Office</vt:lpstr>
      <vt:lpstr>Notions de base</vt:lpstr>
      <vt:lpstr>Introduction</vt:lpstr>
      <vt:lpstr>Présentation PowerPoint</vt:lpstr>
      <vt:lpstr>1. Chaînes alimentaires dans les écosystèmes </vt:lpstr>
      <vt:lpstr>Présentation PowerPoint</vt:lpstr>
      <vt:lpstr>Les producteurs </vt:lpstr>
      <vt:lpstr>Hétérotrophes</vt:lpstr>
      <vt:lpstr>Les consommateurs (hétérotrophes) </vt:lpstr>
      <vt:lpstr>Les décomposeurs saprophytes </vt:lpstr>
      <vt:lpstr>Présentation PowerPoint</vt:lpstr>
      <vt:lpstr>2. Notion de pyramide écologique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3. Flux d’énergie dans un écosystème </vt:lpstr>
      <vt:lpstr>Présentation PowerPoint</vt:lpstr>
      <vt:lpstr>Présentation PowerPoint</vt:lpstr>
      <vt:lpstr>Présentation PowerPoint</vt:lpstr>
      <vt:lpstr>Présentation PowerPoint</vt:lpstr>
      <vt:lpstr>3.3. Bilans et rendements énergétiques</vt:lpstr>
      <vt:lpstr>Présentation PowerPoint</vt:lpstr>
      <vt:lpstr>Présentation PowerPoint</vt:lpstr>
      <vt:lpstr>4. Production et taux d’utilisation d’énergie dans les écosystèmes</vt:lpstr>
      <vt:lpstr>4.1. Production primaire</vt:lpstr>
      <vt:lpstr>Présentation PowerPoint</vt:lpstr>
      <vt:lpstr>4.2. Production secondaire</vt:lpstr>
      <vt:lpstr>Présentation PowerPoint</vt:lpstr>
      <vt:lpstr>Fin.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III</dc:title>
  <dc:creator>Admin</dc:creator>
  <cp:lastModifiedBy>Admin</cp:lastModifiedBy>
  <cp:revision>34</cp:revision>
  <dcterms:created xsi:type="dcterms:W3CDTF">2020-02-29T14:16:32Z</dcterms:created>
  <dcterms:modified xsi:type="dcterms:W3CDTF">2021-10-10T12:58:06Z</dcterms:modified>
</cp:coreProperties>
</file>