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4420E-0AC9-40D7-B15E-4B9D784FA58B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F07-5138-4074-B161-8C76D84B2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229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4420E-0AC9-40D7-B15E-4B9D784FA58B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F07-5138-4074-B161-8C76D84B2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531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4420E-0AC9-40D7-B15E-4B9D784FA58B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F07-5138-4074-B161-8C76D84B2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119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4420E-0AC9-40D7-B15E-4B9D784FA58B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F07-5138-4074-B161-8C76D84B2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10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4420E-0AC9-40D7-B15E-4B9D784FA58B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F07-5138-4074-B161-8C76D84B2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947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4420E-0AC9-40D7-B15E-4B9D784FA58B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F07-5138-4074-B161-8C76D84B2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95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4420E-0AC9-40D7-B15E-4B9D784FA58B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F07-5138-4074-B161-8C76D84B2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99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4420E-0AC9-40D7-B15E-4B9D784FA58B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F07-5138-4074-B161-8C76D84B2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490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4420E-0AC9-40D7-B15E-4B9D784FA58B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F07-5138-4074-B161-8C76D84B2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02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4420E-0AC9-40D7-B15E-4B9D784FA58B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F07-5138-4074-B161-8C76D84B2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27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4420E-0AC9-40D7-B15E-4B9D784FA58B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F07-5138-4074-B161-8C76D84B2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719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4420E-0AC9-40D7-B15E-4B9D784FA58B}" type="datetimeFigureOut">
              <a:rPr lang="fr-FR" smtClean="0"/>
              <a:t>10/10/2021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EFF07-5138-4074-B161-8C76D84B2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261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Notions de base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/>
              <a:t>Interaction au sein de la composante biotique de la biocénose</a:t>
            </a:r>
            <a:endParaRPr lang="fr-FR" dirty="0"/>
          </a:p>
          <a:p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90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fr-FR" dirty="0" smtClean="0"/>
              <a:t>Il existe des cas </a:t>
            </a:r>
            <a:r>
              <a:rPr lang="fr-FR" dirty="0"/>
              <a:t>de </a:t>
            </a:r>
            <a:r>
              <a:rPr lang="fr-FR" b="1" dirty="0" err="1" smtClean="0"/>
              <a:t>sympatrie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(partage des ressources)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E</a:t>
            </a:r>
            <a:r>
              <a:rPr lang="fr-FR" b="1" dirty="0" smtClean="0"/>
              <a:t>xemple: </a:t>
            </a:r>
            <a:r>
              <a:rPr lang="fr-FR" dirty="0"/>
              <a:t>trois espèces de Pics colonisent les arbres et s’attaquent à différentes parties de </a:t>
            </a:r>
            <a:r>
              <a:rPr lang="fr-FR" dirty="0" smtClean="0"/>
              <a:t>celui-ci. 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itchFamily="2" charset="2"/>
              <a:buChar char="q"/>
            </a:pPr>
            <a:r>
              <a:rPr lang="fr-FR" dirty="0"/>
              <a:t>Un </a:t>
            </a:r>
            <a:r>
              <a:rPr lang="fr-FR" dirty="0" smtClean="0"/>
              <a:t>autre moyen d’éviter la compétition est la modification  du </a:t>
            </a:r>
            <a:r>
              <a:rPr lang="fr-FR" b="1" dirty="0" smtClean="0"/>
              <a:t>phénotype</a:t>
            </a:r>
            <a:r>
              <a:rPr lang="fr-FR" dirty="0"/>
              <a:t>.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872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>
            <a:noAutofit/>
          </a:bodyPr>
          <a:lstStyle/>
          <a:p>
            <a:r>
              <a:rPr lang="fr-FR" sz="3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 compétition interspécifique sera </a:t>
            </a:r>
            <a:r>
              <a:rPr lang="fr-FR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à l’avantage de l’espèce la plus compétitrice, c’est à dire celle qui utilisera le mieux la niche écologique.</a:t>
            </a:r>
            <a:br>
              <a:rPr lang="fr-FR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3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59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3800" b="1" dirty="0" smtClean="0">
                <a:latin typeface="Times New Roman" pitchFamily="18" charset="0"/>
                <a:cs typeface="Times New Roman" pitchFamily="18" charset="0"/>
              </a:rPr>
              <a:t>2.2. La prédation</a:t>
            </a:r>
            <a:endParaRPr lang="fr-FR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prédateur est un animal carnivore ou herbivore qui mange un être vivant animal ou végétal nommé </a:t>
            </a:r>
            <a:r>
              <a:rPr lang="fr-FR" dirty="0" smtClean="0"/>
              <a:t>proie. </a:t>
            </a:r>
            <a:r>
              <a:rPr lang="fr-FR" dirty="0" smtClean="0">
                <a:solidFill>
                  <a:srgbClr val="0070C0"/>
                </a:solidFill>
              </a:rPr>
              <a:t>(</a:t>
            </a:r>
            <a:r>
              <a:rPr lang="fr-FR" dirty="0">
                <a:solidFill>
                  <a:srgbClr val="0070C0"/>
                </a:solidFill>
              </a:rPr>
              <a:t>consommation de </a:t>
            </a:r>
            <a:r>
              <a:rPr lang="fr-FR" dirty="0" smtClean="0">
                <a:solidFill>
                  <a:srgbClr val="0070C0"/>
                </a:solidFill>
              </a:rPr>
              <a:t>nourriture)</a:t>
            </a:r>
          </a:p>
          <a:p>
            <a:endParaRPr lang="fr-FR" dirty="0">
              <a:solidFill>
                <a:srgbClr val="0070C0"/>
              </a:solidFill>
            </a:endParaRPr>
          </a:p>
          <a:p>
            <a:r>
              <a:rPr lang="fr-FR" dirty="0" smtClean="0"/>
              <a:t>Elle conduit à de nombreuses adaptations :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- </a:t>
            </a:r>
            <a:r>
              <a:rPr lang="fr-FR" dirty="0"/>
              <a:t>augmenter l’efficacité du </a:t>
            </a:r>
            <a:r>
              <a:rPr lang="fr-FR" dirty="0" smtClean="0"/>
              <a:t>prédateur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- </a:t>
            </a:r>
            <a:r>
              <a:rPr lang="fr-FR" dirty="0"/>
              <a:t>augmenter les défenses de la proie</a:t>
            </a:r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603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800" b="1" dirty="0">
                <a:latin typeface="Times New Roman" pitchFamily="18" charset="0"/>
                <a:cs typeface="Times New Roman" pitchFamily="18" charset="0"/>
              </a:rPr>
              <a:t>Le système prédateur – proie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Une dynamique très particulière.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/>
              <a:t>Les populations d’espèces proies conditionnent le taux de croissance de leurs espèces </a:t>
            </a:r>
            <a:r>
              <a:rPr lang="fr-FR" dirty="0" smtClean="0"/>
              <a:t>prédatrices. </a:t>
            </a:r>
            <a:r>
              <a:rPr lang="fr-FR" dirty="0" smtClean="0">
                <a:solidFill>
                  <a:srgbClr val="0070C0"/>
                </a:solidFill>
              </a:rPr>
              <a:t>( et inversement)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Le niveau de l’intensité d’exploitation d’une population par un prédateur n’est pas </a:t>
            </a:r>
            <a:r>
              <a:rPr lang="fr-FR" dirty="0" smtClean="0"/>
              <a:t>déterminé. </a:t>
            </a:r>
            <a:r>
              <a:rPr lang="fr-FR" dirty="0" smtClean="0">
                <a:solidFill>
                  <a:srgbClr val="0070C0"/>
                </a:solidFill>
              </a:rPr>
              <a:t>(utilisation prudente où irrationnelle des stocks)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579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25488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 niveau de prédation est déterminé par l’aptitude du prédateur à capturer sa proie et par la capacité de la proie à éviter la capture. </a:t>
            </a:r>
          </a:p>
        </p:txBody>
      </p:sp>
    </p:spTree>
    <p:extLst>
      <p:ext uri="{BB962C8B-B14F-4D97-AF65-F5344CB8AC3E}">
        <p14:creationId xmlns:p14="http://schemas.microsoft.com/office/powerpoint/2010/main" val="303021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Exemples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fr-FR" dirty="0" smtClean="0"/>
              <a:t>mettons  </a:t>
            </a:r>
            <a:r>
              <a:rPr lang="fr-FR" dirty="0"/>
              <a:t>en  contact  deux  espèces  de  protozoaires  dont  l’un  est  le  prédateur  de  </a:t>
            </a:r>
            <a:r>
              <a:rPr lang="fr-FR" dirty="0" smtClean="0"/>
              <a:t>l’autre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itchFamily="2" charset="2"/>
              <a:buChar char="§"/>
            </a:pPr>
            <a:r>
              <a:rPr lang="fr-FR" dirty="0"/>
              <a:t>Le prédateur est </a:t>
            </a:r>
            <a:r>
              <a:rPr lang="fr-FR" i="1" dirty="0" err="1">
                <a:solidFill>
                  <a:srgbClr val="0070C0"/>
                </a:solidFill>
              </a:rPr>
              <a:t>Didinium</a:t>
            </a:r>
            <a:r>
              <a:rPr lang="fr-FR" i="1" dirty="0">
                <a:solidFill>
                  <a:srgbClr val="0070C0"/>
                </a:solidFill>
              </a:rPr>
              <a:t> </a:t>
            </a:r>
            <a:r>
              <a:rPr lang="fr-FR" i="1" dirty="0" err="1">
                <a:solidFill>
                  <a:srgbClr val="0070C0"/>
                </a:solidFill>
              </a:rPr>
              <a:t>nasutum</a:t>
            </a:r>
            <a:r>
              <a:rPr lang="fr-FR" i="1" dirty="0">
                <a:solidFill>
                  <a:srgbClr val="0070C0"/>
                </a:solidFill>
              </a:rPr>
              <a:t> </a:t>
            </a:r>
            <a:r>
              <a:rPr lang="fr-FR" dirty="0"/>
              <a:t>et la proie </a:t>
            </a:r>
            <a:r>
              <a:rPr lang="fr-FR" i="1" dirty="0" err="1">
                <a:solidFill>
                  <a:srgbClr val="0070C0"/>
                </a:solidFill>
              </a:rPr>
              <a:t>Paramecium</a:t>
            </a:r>
            <a:r>
              <a:rPr lang="fr-FR" i="1" dirty="0">
                <a:solidFill>
                  <a:srgbClr val="0070C0"/>
                </a:solidFill>
              </a:rPr>
              <a:t> </a:t>
            </a:r>
            <a:r>
              <a:rPr lang="fr-FR" i="1" dirty="0" err="1">
                <a:solidFill>
                  <a:srgbClr val="0070C0"/>
                </a:solidFill>
              </a:rPr>
              <a:t>caudatum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967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b="1" dirty="0" smtClean="0"/>
              <a:t>1/  </a:t>
            </a:r>
            <a:r>
              <a:rPr lang="fr-FR" dirty="0" smtClean="0"/>
              <a:t>Introduction </a:t>
            </a:r>
            <a:r>
              <a:rPr lang="fr-FR" dirty="0"/>
              <a:t>de </a:t>
            </a:r>
            <a:r>
              <a:rPr lang="fr-FR" dirty="0" err="1"/>
              <a:t>Didinium</a:t>
            </a:r>
            <a:r>
              <a:rPr lang="fr-FR" dirty="0"/>
              <a:t> dans une culture de </a:t>
            </a:r>
            <a:r>
              <a:rPr lang="fr-FR" dirty="0" err="1"/>
              <a:t>Paramecium</a:t>
            </a:r>
            <a:r>
              <a:rPr lang="fr-FR" dirty="0"/>
              <a:t> âgée de 3 jours </a:t>
            </a:r>
            <a:r>
              <a:rPr lang="fr-FR" dirty="0" smtClean="0"/>
              <a:t>…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2/  </a:t>
            </a:r>
            <a:r>
              <a:rPr lang="fr-FR" dirty="0" smtClean="0"/>
              <a:t>Les </a:t>
            </a:r>
            <a:r>
              <a:rPr lang="fr-FR" dirty="0" err="1"/>
              <a:t>Paramecium</a:t>
            </a:r>
            <a:r>
              <a:rPr lang="fr-FR" dirty="0"/>
              <a:t> et les </a:t>
            </a:r>
            <a:r>
              <a:rPr lang="fr-FR" dirty="0" err="1"/>
              <a:t>Didinium</a:t>
            </a:r>
            <a:r>
              <a:rPr lang="fr-FR" dirty="0"/>
              <a:t> sont introduits simultanément, des sédiments dans le fond du récipient formant des abris pour les </a:t>
            </a:r>
            <a:r>
              <a:rPr lang="fr-FR" dirty="0" smtClean="0"/>
              <a:t>proies…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b="1" dirty="0" smtClean="0"/>
              <a:t>3/  </a:t>
            </a:r>
            <a:r>
              <a:rPr lang="fr-FR" dirty="0" smtClean="0"/>
              <a:t>Dans </a:t>
            </a:r>
            <a:r>
              <a:rPr lang="fr-FR" dirty="0"/>
              <a:t>une troisième expérience, des introductions tous les  trois  jours  produisent  des  oscillations  périodiques  des  </a:t>
            </a:r>
            <a:r>
              <a:rPr lang="fr-FR" dirty="0" smtClean="0"/>
              <a:t>effectifs…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596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fr-FR" dirty="0"/>
              <a:t>L</a:t>
            </a:r>
            <a:r>
              <a:rPr lang="fr-FR" dirty="0" smtClean="0"/>
              <a:t>es </a:t>
            </a:r>
            <a:r>
              <a:rPr lang="fr-FR" dirty="0"/>
              <a:t>effectifs des populations évolueront autour d’un </a:t>
            </a:r>
            <a:r>
              <a:rPr lang="fr-FR" dirty="0" smtClean="0"/>
              <a:t>équilibre seulement si 3 hypothèses sont vérifiées :</a:t>
            </a:r>
          </a:p>
          <a:p>
            <a:endParaRPr lang="fr-FR" dirty="0"/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  </a:t>
            </a:r>
            <a:r>
              <a:rPr lang="fr-FR" dirty="0">
                <a:solidFill>
                  <a:srgbClr val="0070C0"/>
                </a:solidFill>
              </a:rPr>
              <a:t>Le prédateur a un rôle mineur dans la régulation de la population de proies</a:t>
            </a:r>
            <a:r>
              <a:rPr lang="fr-FR" dirty="0" smtClean="0">
                <a:solidFill>
                  <a:srgbClr val="0070C0"/>
                </a:solidFill>
              </a:rPr>
              <a:t>.</a:t>
            </a:r>
            <a:endParaRPr lang="fr-FR" dirty="0">
              <a:solidFill>
                <a:srgbClr val="0070C0"/>
              </a:solidFill>
            </a:endParaRPr>
          </a:p>
          <a:p>
            <a:pPr lvl="1"/>
            <a:r>
              <a:rPr lang="fr-FR" dirty="0">
                <a:solidFill>
                  <a:srgbClr val="0070C0"/>
                </a:solidFill>
              </a:rPr>
              <a:t>Le prédateur est spécialisé vis à vis de la </a:t>
            </a:r>
            <a:r>
              <a:rPr lang="fr-FR" dirty="0" smtClean="0">
                <a:solidFill>
                  <a:srgbClr val="0070C0"/>
                </a:solidFill>
              </a:rPr>
              <a:t>proie.</a:t>
            </a:r>
            <a:endParaRPr lang="fr-FR" sz="2400" dirty="0">
              <a:solidFill>
                <a:srgbClr val="0070C0"/>
              </a:solidFill>
            </a:endParaRPr>
          </a:p>
          <a:p>
            <a:pPr lvl="1"/>
            <a:r>
              <a:rPr lang="fr-FR" dirty="0">
                <a:solidFill>
                  <a:srgbClr val="0070C0"/>
                </a:solidFill>
              </a:rPr>
              <a:t>La complexité du milieu favorise la survie de la proie.</a:t>
            </a:r>
            <a:endParaRPr lang="fr-FR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60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3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prédation reste un système de densité dépendant </a:t>
            </a:r>
            <a:r>
              <a:rPr lang="fr-FR" sz="3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3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l’effectif de la population des proies et de celui de la population des prédateurs. </a:t>
            </a:r>
          </a:p>
        </p:txBody>
      </p:sp>
    </p:spTree>
    <p:extLst>
      <p:ext uri="{BB962C8B-B14F-4D97-AF65-F5344CB8AC3E}">
        <p14:creationId xmlns:p14="http://schemas.microsoft.com/office/powerpoint/2010/main" val="124337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800" b="1" dirty="0" smtClean="0">
                <a:solidFill>
                  <a:srgbClr val="0070C0"/>
                </a:solidFill>
              </a:rPr>
              <a:t>Autres exemples (lutte biologique)</a:t>
            </a:r>
            <a:endParaRPr lang="fr-FR" sz="38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Des cactus du genre </a:t>
            </a:r>
            <a:r>
              <a:rPr lang="fr-FR" dirty="0">
                <a:solidFill>
                  <a:srgbClr val="0070C0"/>
                </a:solidFill>
              </a:rPr>
              <a:t>Opuntia</a:t>
            </a:r>
            <a:r>
              <a:rPr lang="fr-FR" dirty="0"/>
              <a:t> ont été introduits en Australie en </a:t>
            </a:r>
            <a:r>
              <a:rPr lang="fr-FR" dirty="0" smtClean="0"/>
              <a:t>1839.</a:t>
            </a:r>
          </a:p>
          <a:p>
            <a:r>
              <a:rPr lang="fr-FR" dirty="0" smtClean="0"/>
              <a:t>En </a:t>
            </a:r>
            <a:r>
              <a:rPr lang="fr-FR" dirty="0"/>
              <a:t>1920, ces espèces couvraient 24 millions d’hectares et s’étendaient </a:t>
            </a:r>
            <a:r>
              <a:rPr lang="fr-FR" dirty="0" smtClean="0"/>
              <a:t>au rythme </a:t>
            </a:r>
            <a:r>
              <a:rPr lang="fr-FR" dirty="0"/>
              <a:t>de 400 000 hectares par an. 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L’introduction d’un papillon </a:t>
            </a:r>
            <a:r>
              <a:rPr lang="fr-FR" i="1" dirty="0" err="1">
                <a:solidFill>
                  <a:srgbClr val="0070C0"/>
                </a:solidFill>
              </a:rPr>
              <a:t>Cactoblastis</a:t>
            </a:r>
            <a:r>
              <a:rPr lang="fr-FR" i="1" dirty="0">
                <a:solidFill>
                  <a:srgbClr val="0070C0"/>
                </a:solidFill>
              </a:rPr>
              <a:t> </a:t>
            </a:r>
            <a:r>
              <a:rPr lang="fr-FR" i="1" dirty="0" err="1">
                <a:solidFill>
                  <a:srgbClr val="0070C0"/>
                </a:solidFill>
              </a:rPr>
              <a:t>cactorum</a:t>
            </a:r>
            <a:r>
              <a:rPr lang="fr-FR" dirty="0"/>
              <a:t>, dont les chenilles dévorent les pousses de cactus en Amérique du sud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572000" y="3645024"/>
            <a:ext cx="0" cy="7920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97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3800" b="1" dirty="0" smtClean="0">
                <a:latin typeface="Times New Roman" pitchFamily="18" charset="0"/>
                <a:cs typeface="Times New Roman" pitchFamily="18" charset="0"/>
              </a:rPr>
              <a:t>1. Notion </a:t>
            </a:r>
            <a:r>
              <a:rPr lang="fr-FR" sz="3800" b="1" dirty="0">
                <a:latin typeface="Times New Roman" pitchFamily="18" charset="0"/>
                <a:cs typeface="Times New Roman" pitchFamily="18" charset="0"/>
              </a:rPr>
              <a:t>de niche écologique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L’ensemble </a:t>
            </a:r>
            <a:r>
              <a:rPr lang="fr-FR" dirty="0"/>
              <a:t>des conditions dans lesquelles vit et se perpétue une espèce. </a:t>
            </a:r>
            <a:endParaRPr lang="fr-FR" dirty="0" smtClean="0"/>
          </a:p>
          <a:p>
            <a:endParaRPr lang="fr-FR" dirty="0"/>
          </a:p>
          <a:p>
            <a:r>
              <a:rPr lang="fr-FR" dirty="0"/>
              <a:t>La niche comprend aussi bien les facteurs abiotiques que biotiques du milieu. </a:t>
            </a:r>
          </a:p>
        </p:txBody>
      </p:sp>
    </p:spTree>
    <p:extLst>
      <p:ext uri="{BB962C8B-B14F-4D97-AF65-F5344CB8AC3E}">
        <p14:creationId xmlns:p14="http://schemas.microsoft.com/office/powerpoint/2010/main" val="385843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La favorisation d’une population de cerfs mulets (jusqu’à 100 000 têtes en 1924)</a:t>
            </a:r>
          </a:p>
          <a:p>
            <a:endParaRPr lang="fr-FR" dirty="0"/>
          </a:p>
          <a:p>
            <a:endParaRPr lang="fr-FR" dirty="0" smtClean="0"/>
          </a:p>
          <a:p>
            <a:pPr marL="0" indent="0" algn="ctr">
              <a:buNone/>
            </a:pPr>
            <a:r>
              <a:rPr lang="fr-FR" dirty="0"/>
              <a:t>D</a:t>
            </a:r>
            <a:r>
              <a:rPr lang="fr-FR" dirty="0" smtClean="0"/>
              <a:t>eux </a:t>
            </a:r>
            <a:r>
              <a:rPr lang="fr-FR" dirty="0"/>
              <a:t>hivers vigoureux ont détruits 60 % du </a:t>
            </a:r>
            <a:r>
              <a:rPr lang="fr-FR" dirty="0" smtClean="0"/>
              <a:t>troupeau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les </a:t>
            </a:r>
            <a:r>
              <a:rPr lang="fr-FR" dirty="0"/>
              <a:t>Cerfs avaient dégradé la végétation de façon telle qu’elle n’a pas pu se </a:t>
            </a:r>
            <a:r>
              <a:rPr lang="fr-FR" dirty="0" smtClean="0"/>
              <a:t>reconstituer </a:t>
            </a:r>
            <a:r>
              <a:rPr lang="fr-FR" dirty="0" smtClean="0">
                <a:solidFill>
                  <a:srgbClr val="0070C0"/>
                </a:solidFill>
              </a:rPr>
              <a:t>(diminution de la capacité limite du milieu)</a:t>
            </a:r>
            <a:endParaRPr lang="fr-FR" dirty="0">
              <a:solidFill>
                <a:srgbClr val="0070C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427984" y="1844824"/>
            <a:ext cx="0" cy="7920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4427984" y="3645024"/>
            <a:ext cx="0" cy="8640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10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3800" b="1" dirty="0" smtClean="0">
                <a:latin typeface="Times New Roman" pitchFamily="18" charset="0"/>
                <a:cs typeface="Times New Roman" pitchFamily="18" charset="0"/>
              </a:rPr>
              <a:t>2.3. Le parasitisme</a:t>
            </a:r>
            <a:endParaRPr lang="fr-FR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Il constitue un autre type de facteurs dépendants de la densité qui exerce une interaction négative entre espèces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/>
              <a:t>On distingue les </a:t>
            </a:r>
            <a:r>
              <a:rPr lang="fr-FR" b="1" dirty="0"/>
              <a:t>ectoparasites</a:t>
            </a:r>
            <a:r>
              <a:rPr lang="fr-FR" dirty="0"/>
              <a:t> </a:t>
            </a:r>
            <a:r>
              <a:rPr lang="fr-FR" dirty="0" smtClean="0"/>
              <a:t>et les </a:t>
            </a:r>
            <a:r>
              <a:rPr lang="fr-FR" b="1" dirty="0" smtClean="0"/>
              <a:t>endoparasites</a:t>
            </a:r>
            <a:r>
              <a:rPr lang="fr-FR" dirty="0" smtClean="0"/>
              <a:t>. </a:t>
            </a:r>
          </a:p>
          <a:p>
            <a:endParaRPr lang="fr-FR" dirty="0"/>
          </a:p>
          <a:p>
            <a:r>
              <a:rPr lang="fr-FR" dirty="0"/>
              <a:t>Les parasites et leur hôte présentent en règle générale une adaptation </a:t>
            </a:r>
            <a:r>
              <a:rPr lang="fr-FR" dirty="0" smtClean="0"/>
              <a:t>mutuelle. </a:t>
            </a:r>
            <a:r>
              <a:rPr lang="fr-FR" dirty="0" smtClean="0">
                <a:solidFill>
                  <a:srgbClr val="0070C0"/>
                </a:solidFill>
              </a:rPr>
              <a:t>(taux de mortalité faible)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45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des parasites intestinaux comme les ténias vivent dans le tube digestif de leur hôte sans être digérés et inversement, celui-ci supporte le ou les ténias qu’il héberge sans trouble majeur.</a:t>
            </a:r>
          </a:p>
        </p:txBody>
      </p:sp>
    </p:spTree>
    <p:extLst>
      <p:ext uri="{BB962C8B-B14F-4D97-AF65-F5344CB8AC3E}">
        <p14:creationId xmlns:p14="http://schemas.microsoft.com/office/powerpoint/2010/main" val="288145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l’importation en Irlande du mildiou de </a:t>
            </a:r>
            <a:r>
              <a:rPr lang="fr-FR" dirty="0" smtClean="0"/>
              <a:t>la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pomme de terre, </a:t>
            </a:r>
            <a:r>
              <a:rPr lang="fr-FR" i="1" dirty="0"/>
              <a:t>Phytophtora </a:t>
            </a:r>
            <a:r>
              <a:rPr lang="fr-FR" i="1" dirty="0" err="1"/>
              <a:t>infestans</a:t>
            </a:r>
            <a:r>
              <a:rPr lang="fr-FR" dirty="0"/>
              <a:t>, ravagea des cultures de cette plante et provoqua la mort de deux millions de personnes et l’exode aux Etats </a:t>
            </a:r>
            <a:r>
              <a:rPr lang="fr-FR" dirty="0" smtClean="0"/>
              <a:t>Unis.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197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400" b="1" dirty="0"/>
              <a:t>Un exemple en </a:t>
            </a:r>
            <a:r>
              <a:rPr lang="fr-FR" sz="3400" b="1" dirty="0" smtClean="0"/>
              <a:t>Australie (rapidité de la coévolution) </a:t>
            </a:r>
            <a:endParaRPr lang="fr-FR" sz="3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En 1940</a:t>
            </a:r>
            <a:r>
              <a:rPr lang="fr-FR" dirty="0"/>
              <a:t>, l’Australie étant envahie par les lapins, ses habitants introduisent le virus de la myxomatose. 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- La </a:t>
            </a:r>
            <a:r>
              <a:rPr lang="fr-FR" dirty="0"/>
              <a:t>première infestation par le virus tua 99.8 % des </a:t>
            </a:r>
            <a:r>
              <a:rPr lang="fr-FR" dirty="0" smtClean="0"/>
              <a:t>lapins</a:t>
            </a:r>
            <a:r>
              <a:rPr lang="fr-FR" dirty="0"/>
              <a:t>.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- La </a:t>
            </a:r>
            <a:r>
              <a:rPr lang="fr-FR" dirty="0"/>
              <a:t>deuxième 90 % des lapins </a:t>
            </a:r>
            <a:r>
              <a:rPr lang="fr-FR" dirty="0" smtClean="0"/>
              <a:t>restants.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- La </a:t>
            </a:r>
            <a:r>
              <a:rPr lang="fr-FR" dirty="0"/>
              <a:t>troisième n’en tua que 50 %. 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Aujourd’hui</a:t>
            </a:r>
            <a:r>
              <a:rPr lang="fr-FR" dirty="0"/>
              <a:t>, le virus n’a presque plus d’effet sur les populations de lapins. </a:t>
            </a:r>
          </a:p>
        </p:txBody>
      </p:sp>
    </p:spTree>
    <p:extLst>
      <p:ext uri="{BB962C8B-B14F-4D97-AF65-F5344CB8AC3E}">
        <p14:creationId xmlns:p14="http://schemas.microsoft.com/office/powerpoint/2010/main" val="203257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dirty="0"/>
              <a:t>La relation parasite – hôte s’est donc stabilisée. 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/>
              <a:t>C</a:t>
            </a:r>
            <a:r>
              <a:rPr lang="fr-FR" dirty="0" smtClean="0"/>
              <a:t>ette </a:t>
            </a:r>
            <a:r>
              <a:rPr lang="fr-FR" dirty="0"/>
              <a:t>adaptation n’est pas toujours possible, en particulier lorsque le parasite est un virus qui mute très vite ne laissant pas le temps à son hôte de s’adapter : </a:t>
            </a:r>
            <a:r>
              <a:rPr lang="fr-FR" dirty="0">
                <a:solidFill>
                  <a:srgbClr val="0070C0"/>
                </a:solidFill>
              </a:rPr>
              <a:t>cas de la grippe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77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fr-FR" sz="3800" b="1" dirty="0" smtClean="0">
                <a:latin typeface="Times New Roman" pitchFamily="18" charset="0"/>
                <a:cs typeface="Times New Roman" pitchFamily="18" charset="0"/>
              </a:rPr>
              <a:t>2.4. Actions </a:t>
            </a:r>
            <a:r>
              <a:rPr lang="fr-FR" sz="3800" b="1" dirty="0">
                <a:latin typeface="Times New Roman" pitchFamily="18" charset="0"/>
                <a:cs typeface="Times New Roman" pitchFamily="18" charset="0"/>
              </a:rPr>
              <a:t>négatives par émission de substances (amensalisme)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fr-FR" dirty="0"/>
              <a:t>L</a:t>
            </a:r>
            <a:r>
              <a:rPr lang="fr-FR" dirty="0" smtClean="0"/>
              <a:t>’émission </a:t>
            </a:r>
            <a:r>
              <a:rPr lang="fr-FR" dirty="0"/>
              <a:t>dans le milieu de substances </a:t>
            </a:r>
            <a:r>
              <a:rPr lang="fr-FR" dirty="0" smtClean="0"/>
              <a:t>toxiques par des micro-organismes et des végétaux. </a:t>
            </a:r>
          </a:p>
          <a:p>
            <a:pPr marL="0" indent="0" algn="ctr">
              <a:buNone/>
            </a:pPr>
            <a:r>
              <a:rPr lang="fr-FR" dirty="0" smtClean="0"/>
              <a:t>Relations </a:t>
            </a:r>
            <a:r>
              <a:rPr lang="fr-FR" b="1" dirty="0" smtClean="0"/>
              <a:t>antagonistes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    </a:t>
            </a:r>
            <a:r>
              <a:rPr lang="fr-FR" b="1" dirty="0" smtClean="0"/>
              <a:t>Télétoxie </a:t>
            </a:r>
            <a:r>
              <a:rPr lang="fr-FR" dirty="0" smtClean="0"/>
              <a:t>                                            </a:t>
            </a:r>
            <a:r>
              <a:rPr lang="fr-FR" b="1" dirty="0" smtClean="0"/>
              <a:t>antibiose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(Plantes supérieures)              (micro-organismes)</a:t>
            </a:r>
            <a:endParaRPr lang="fr-FR" dirty="0">
              <a:solidFill>
                <a:srgbClr val="0070C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2771800" y="3789040"/>
            <a:ext cx="151216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4860032" y="3777893"/>
            <a:ext cx="1440160" cy="5872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206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Exemples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fr-FR" dirty="0"/>
              <a:t>L</a:t>
            </a:r>
            <a:r>
              <a:rPr lang="fr-FR" dirty="0" smtClean="0"/>
              <a:t>es </a:t>
            </a:r>
            <a:r>
              <a:rPr lang="fr-FR" dirty="0"/>
              <a:t>Noyers </a:t>
            </a:r>
            <a:r>
              <a:rPr lang="fr-FR" dirty="0" smtClean="0"/>
              <a:t>sécrètent </a:t>
            </a:r>
            <a:r>
              <a:rPr lang="fr-FR" dirty="0"/>
              <a:t>une substance avec un radical phénol, </a:t>
            </a:r>
            <a:r>
              <a:rPr lang="fr-FR" b="1" dirty="0"/>
              <a:t>la </a:t>
            </a:r>
            <a:r>
              <a:rPr lang="fr-FR" b="1" dirty="0" err="1"/>
              <a:t>juglone</a:t>
            </a:r>
            <a:r>
              <a:rPr lang="fr-FR" dirty="0"/>
              <a:t>, laquelle inhibe la croissance des plantes herbacées vivant au voisinage des arbres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Ce </a:t>
            </a:r>
            <a:r>
              <a:rPr lang="fr-FR" dirty="0"/>
              <a:t>composé est émis par les parties aériennes et leur lessivage par les pluies l’introduit dans le sol.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499992" y="3429000"/>
            <a:ext cx="0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83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Plusieurs espèces végétales se </a:t>
            </a:r>
            <a:r>
              <a:rPr lang="fr-FR" dirty="0"/>
              <a:t>protéger de certains herbivores en sécrétant diverses substances organiques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(Leur donne un </a:t>
            </a:r>
            <a:r>
              <a:rPr lang="fr-FR" dirty="0">
                <a:solidFill>
                  <a:srgbClr val="0070C0"/>
                </a:solidFill>
              </a:rPr>
              <a:t>mauvais goût et une faible digestibilité, soit une toxicité </a:t>
            </a:r>
            <a:r>
              <a:rPr lang="fr-FR" dirty="0" smtClean="0">
                <a:solidFill>
                  <a:srgbClr val="0070C0"/>
                </a:solidFill>
              </a:rPr>
              <a:t>redoutable)</a:t>
            </a:r>
          </a:p>
          <a:p>
            <a:pPr marL="0" indent="0">
              <a:buNone/>
            </a:pPr>
            <a:endParaRPr lang="fr-FR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dirty="0"/>
              <a:t>Les micro-organismes sont capables de sécréter des substances antibiotiques susceptibles </a:t>
            </a:r>
            <a:r>
              <a:rPr lang="fr-FR" dirty="0" smtClean="0"/>
              <a:t>de bloquer </a:t>
            </a:r>
            <a:r>
              <a:rPr lang="fr-FR" dirty="0"/>
              <a:t>le développement d’autres </a:t>
            </a:r>
            <a:r>
              <a:rPr lang="fr-FR" dirty="0" smtClean="0"/>
              <a:t>espèces.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521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38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fr-FR" sz="3800" b="1" dirty="0">
                <a:latin typeface="Times New Roman" pitchFamily="18" charset="0"/>
                <a:cs typeface="Times New Roman" pitchFamily="18" charset="0"/>
              </a:rPr>
              <a:t> Interactions positives entre espèces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b="1" dirty="0"/>
              <a:t>Le  commensalisme </a:t>
            </a:r>
            <a:r>
              <a:rPr lang="fr-FR" b="1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- le </a:t>
            </a:r>
            <a:r>
              <a:rPr lang="fr-FR" dirty="0"/>
              <a:t>cas le plus simple d’interaction positive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Il </a:t>
            </a:r>
            <a:r>
              <a:rPr lang="fr-FR" dirty="0"/>
              <a:t>se rencontre aussi bien en milieu aquatique que terrestre.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Il </a:t>
            </a:r>
            <a:r>
              <a:rPr lang="fr-FR" dirty="0"/>
              <a:t>est particulièrement fréquent entre une plante ou un </a:t>
            </a:r>
            <a:r>
              <a:rPr lang="fr-FR" dirty="0" smtClean="0"/>
              <a:t>animal</a:t>
            </a:r>
          </a:p>
          <a:p>
            <a:pPr marL="0" indent="0">
              <a:buNone/>
            </a:pPr>
            <a:r>
              <a:rPr lang="fr-FR" dirty="0" smtClean="0"/>
              <a:t>- Il </a:t>
            </a:r>
            <a:r>
              <a:rPr lang="fr-FR" dirty="0"/>
              <a:t>existe aussi entre deux végétaux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- l’hôte </a:t>
            </a:r>
            <a:r>
              <a:rPr lang="fr-FR" dirty="0"/>
              <a:t>ne tire aucun bénéfice de l’organisme </a:t>
            </a:r>
            <a:r>
              <a:rPr lang="fr-FR" dirty="0" smtClean="0"/>
              <a:t>étranger.</a:t>
            </a:r>
          </a:p>
          <a:p>
            <a:pPr marL="0" indent="0">
              <a:buNone/>
            </a:pPr>
            <a:r>
              <a:rPr lang="fr-FR" dirty="0" smtClean="0"/>
              <a:t>- Le </a:t>
            </a:r>
            <a:r>
              <a:rPr lang="fr-FR" dirty="0"/>
              <a:t>contact entre les deux </a:t>
            </a:r>
            <a:r>
              <a:rPr lang="fr-FR" dirty="0" smtClean="0"/>
              <a:t>peut </a:t>
            </a:r>
            <a:r>
              <a:rPr lang="fr-FR" dirty="0"/>
              <a:t>être permanent </a:t>
            </a:r>
            <a:r>
              <a:rPr lang="fr-FR" dirty="0" smtClean="0"/>
              <a:t>où temporaire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234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1156990"/>
          </a:xfrm>
        </p:spPr>
        <p:txBody>
          <a:bodyPr>
            <a:noAutofit/>
          </a:bodyPr>
          <a:lstStyle/>
          <a:p>
            <a:pPr algn="l"/>
            <a:r>
              <a:rPr lang="fr-FR" sz="3800" b="1" dirty="0" smtClean="0">
                <a:latin typeface="Times New Roman" pitchFamily="18" charset="0"/>
                <a:cs typeface="Times New Roman" pitchFamily="18" charset="0"/>
              </a:rPr>
              <a:t>2. Régulations </a:t>
            </a:r>
            <a:r>
              <a:rPr lang="fr-FR" sz="3800" b="1" dirty="0">
                <a:latin typeface="Times New Roman" pitchFamily="18" charset="0"/>
                <a:cs typeface="Times New Roman" pitchFamily="18" charset="0"/>
              </a:rPr>
              <a:t>interspécifiques des populations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populations </a:t>
            </a:r>
            <a:r>
              <a:rPr lang="fr-FR" dirty="0" smtClean="0"/>
              <a:t> faisant </a:t>
            </a:r>
            <a:r>
              <a:rPr lang="fr-FR" dirty="0"/>
              <a:t>partie d’un écosystème, sont en contact avec des organismes d’autres populations avec lesquels elles interagissent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Cette interaction peut être bénéfique où défavorable.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224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Exemples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dirty="0"/>
              <a:t>Dans le cas d’un contact permanent, on peut citer le cas des lianes des forêts équatoriales qui poussent sur les arbres principaux. </a:t>
            </a:r>
            <a:endParaRPr lang="fr-FR" dirty="0" smtClean="0"/>
          </a:p>
          <a:p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/>
              <a:t>Pour les contacts temporaires, </a:t>
            </a:r>
            <a:r>
              <a:rPr lang="fr-FR" dirty="0" smtClean="0"/>
              <a:t>nous avons les </a:t>
            </a:r>
            <a:r>
              <a:rPr lang="fr-FR" dirty="0"/>
              <a:t>crabes qui vivent dans les coquilles de moules et se nourrissent de leurs rejets.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904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/>
          <a:lstStyle/>
          <a:p>
            <a:r>
              <a:rPr lang="fr-FR" sz="3400" b="1" dirty="0"/>
              <a:t>La </a:t>
            </a:r>
            <a:r>
              <a:rPr lang="fr-FR" sz="3400" b="1" dirty="0" smtClean="0"/>
              <a:t>symbiose : (mutualisme)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la </a:t>
            </a:r>
            <a:r>
              <a:rPr lang="fr-FR" dirty="0"/>
              <a:t>forme la plus évoluée des associations entre espèces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- se </a:t>
            </a:r>
            <a:r>
              <a:rPr lang="fr-FR" dirty="0"/>
              <a:t>traduit par un bénéfice réciproque.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très répandue dans le règne végétal.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897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Exemples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/>
              <a:t>Des bactéries </a:t>
            </a:r>
            <a:r>
              <a:rPr lang="fr-FR" dirty="0"/>
              <a:t>fixatrices d’azote permettent aux légumineuses de fixer l’azote atmosphérique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b="1" dirty="0"/>
              <a:t>Les lichens </a:t>
            </a:r>
            <a:r>
              <a:rPr lang="fr-FR" dirty="0"/>
              <a:t>constituent des associations obligatoires entre une algue (qui fournit la photosynthèse) et un champignon (qui fournit les sels minéraux et une protection contre la déshydratation). </a:t>
            </a:r>
          </a:p>
        </p:txBody>
      </p:sp>
    </p:spTree>
    <p:extLst>
      <p:ext uri="{BB962C8B-B14F-4D97-AF65-F5344CB8AC3E}">
        <p14:creationId xmlns:p14="http://schemas.microsoft.com/office/powerpoint/2010/main" val="243023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fr-FR" dirty="0"/>
              <a:t>Une des formes les plus remarquables de symbiose entre champignons et animaux est celle qui est observée chez les termites ou les fourmis champignonnistes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- Les </a:t>
            </a:r>
            <a:r>
              <a:rPr lang="fr-FR" dirty="0">
                <a:solidFill>
                  <a:srgbClr val="0070C0"/>
                </a:solidFill>
              </a:rPr>
              <a:t>ouvrières constituent des meules à champignons dans les salles souterraines</a:t>
            </a:r>
            <a:r>
              <a:rPr lang="fr-FR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- Elles </a:t>
            </a:r>
            <a:r>
              <a:rPr lang="fr-FR" dirty="0">
                <a:solidFill>
                  <a:srgbClr val="0070C0"/>
                </a:solidFill>
              </a:rPr>
              <a:t>alimentent la meule et se nourrissent elles-mêmes avec les filaments mycéliens.</a:t>
            </a:r>
          </a:p>
        </p:txBody>
      </p:sp>
    </p:spTree>
    <p:extLst>
      <p:ext uri="{BB962C8B-B14F-4D97-AF65-F5344CB8AC3E}">
        <p14:creationId xmlns:p14="http://schemas.microsoft.com/office/powerpoint/2010/main" val="160594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564904"/>
            <a:ext cx="8229600" cy="1143000"/>
          </a:xfrm>
        </p:spPr>
        <p:txBody>
          <a:bodyPr/>
          <a:lstStyle/>
          <a:p>
            <a:r>
              <a:rPr lang="fr-FR" b="1" dirty="0" smtClean="0"/>
              <a:t>Fin.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52704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3600" b="1" dirty="0" smtClean="0"/>
              <a:t>2.1. Compétition </a:t>
            </a:r>
            <a:r>
              <a:rPr lang="fr-FR" sz="3600" b="1" dirty="0"/>
              <a:t>interspécifique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Cela </a:t>
            </a:r>
            <a:r>
              <a:rPr lang="fr-FR" dirty="0"/>
              <a:t>se produit lorsque dans une communauté, deux espèces ou plus font usage des mêmes ressources limitantes. </a:t>
            </a:r>
            <a:endParaRPr lang="fr-FR" dirty="0" smtClean="0"/>
          </a:p>
          <a:p>
            <a:endParaRPr lang="fr-FR" dirty="0"/>
          </a:p>
          <a:p>
            <a:r>
              <a:rPr lang="fr-FR" dirty="0"/>
              <a:t>Dans la compétition interspécifique, plusieurs espèces sont impliquées et l’accroissement d’une espèce peut limiter la croissance d’une espèce compétitrice. </a:t>
            </a:r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430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200" b="1" dirty="0" err="1"/>
              <a:t>Gause</a:t>
            </a:r>
            <a:r>
              <a:rPr lang="fr-FR" sz="2200" b="1" dirty="0"/>
              <a:t> en 1934 </a:t>
            </a:r>
            <a:r>
              <a:rPr lang="fr-FR" sz="2200" dirty="0"/>
              <a:t>a élevé dans des cultures in vitro deux espèces de protozoaires ciliés </a:t>
            </a:r>
            <a:r>
              <a:rPr lang="fr-FR" sz="2200" dirty="0" smtClean="0"/>
              <a:t>: </a:t>
            </a:r>
            <a:r>
              <a:rPr lang="fr-FR" sz="2200" i="1" dirty="0" err="1"/>
              <a:t>Paramecium</a:t>
            </a:r>
            <a:r>
              <a:rPr lang="fr-FR" sz="2200" i="1" dirty="0"/>
              <a:t> </a:t>
            </a:r>
            <a:r>
              <a:rPr lang="fr-FR" sz="2200" i="1" dirty="0" err="1" smtClean="0"/>
              <a:t>aurelia</a:t>
            </a:r>
            <a:r>
              <a:rPr lang="fr-FR" sz="2200" i="1" dirty="0" smtClean="0"/>
              <a:t> et </a:t>
            </a:r>
            <a:r>
              <a:rPr lang="fr-FR" sz="2200" i="1" dirty="0" err="1"/>
              <a:t>Paramecium</a:t>
            </a:r>
            <a:r>
              <a:rPr lang="fr-FR" sz="2200" i="1" dirty="0"/>
              <a:t> </a:t>
            </a:r>
            <a:r>
              <a:rPr lang="fr-FR" sz="2200" i="1" dirty="0" err="1"/>
              <a:t>caudatum</a:t>
            </a:r>
            <a:r>
              <a:rPr lang="fr-FR" sz="2200" dirty="0"/>
              <a:t>.</a:t>
            </a:r>
          </a:p>
        </p:txBody>
      </p:sp>
      <p:pic>
        <p:nvPicPr>
          <p:cNvPr id="4" name="image33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7584" y="1628800"/>
            <a:ext cx="7416824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05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fr-FR" dirty="0"/>
              <a:t>En culture mixte, la compétition pour la nourriture conduit toujours à l’élimination de la seconde espèce par la première. </a:t>
            </a:r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                       </a:t>
            </a:r>
            <a:r>
              <a:rPr lang="fr-FR" dirty="0" smtClean="0">
                <a:solidFill>
                  <a:srgbClr val="0070C0"/>
                </a:solidFill>
              </a:rPr>
              <a:t>principe </a:t>
            </a:r>
            <a:r>
              <a:rPr lang="fr-FR" dirty="0">
                <a:solidFill>
                  <a:srgbClr val="0070C0"/>
                </a:solidFill>
              </a:rPr>
              <a:t>d’exclusion </a:t>
            </a:r>
            <a:r>
              <a:rPr lang="fr-FR" dirty="0" smtClean="0">
                <a:solidFill>
                  <a:srgbClr val="0070C0"/>
                </a:solidFill>
              </a:rPr>
              <a:t>réciproque</a:t>
            </a:r>
          </a:p>
          <a:p>
            <a:pPr marL="0" indent="0">
              <a:buNone/>
            </a:pPr>
            <a:endParaRPr lang="fr-FR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 smtClean="0"/>
              <a:t>Les </a:t>
            </a:r>
            <a:r>
              <a:rPr lang="fr-FR" dirty="0"/>
              <a:t>populations de deux espèces ayant les mêmes exigences écologiques ne peuvent coexister, l’une d’elles éliminant l’autre à plus ou moins brève échéance.</a:t>
            </a:r>
          </a:p>
          <a:p>
            <a:pPr marL="0" indent="0">
              <a:buNone/>
            </a:pPr>
            <a:endParaRPr lang="fr-FR" dirty="0">
              <a:solidFill>
                <a:srgbClr val="0070C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043608" y="3212976"/>
            <a:ext cx="129614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71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fr-FR" dirty="0"/>
              <a:t>Chez les lentilles d’eau, si on </a:t>
            </a:r>
            <a:r>
              <a:rPr lang="fr-FR" dirty="0" smtClean="0"/>
              <a:t>cultive simultanément </a:t>
            </a:r>
            <a:r>
              <a:rPr lang="fr-FR" i="1" dirty="0" err="1"/>
              <a:t>Lemna</a:t>
            </a:r>
            <a:r>
              <a:rPr lang="fr-FR" i="1" dirty="0"/>
              <a:t> </a:t>
            </a:r>
            <a:r>
              <a:rPr lang="fr-FR" i="1" dirty="0" err="1"/>
              <a:t>gibbaet</a:t>
            </a:r>
            <a:r>
              <a:rPr lang="fr-FR" dirty="0"/>
              <a:t>, </a:t>
            </a:r>
            <a:r>
              <a:rPr lang="fr-FR" i="1" dirty="0" err="1" smtClean="0"/>
              <a:t>Lemna</a:t>
            </a:r>
            <a:r>
              <a:rPr lang="fr-FR" i="1" dirty="0" smtClean="0"/>
              <a:t> </a:t>
            </a:r>
            <a:r>
              <a:rPr lang="fr-FR" i="1" dirty="0" err="1" smtClean="0"/>
              <a:t>polyrhiza</a:t>
            </a:r>
            <a:r>
              <a:rPr lang="fr-FR" dirty="0"/>
              <a:t>, cette </a:t>
            </a:r>
            <a:r>
              <a:rPr lang="fr-FR" dirty="0" smtClean="0"/>
              <a:t>dernière était systématiquement</a:t>
            </a:r>
            <a:r>
              <a:rPr lang="fr-FR" dirty="0"/>
              <a:t>	</a:t>
            </a:r>
            <a:r>
              <a:rPr lang="fr-FR" dirty="0" smtClean="0"/>
              <a:t>éliminée en culture mixte.</a:t>
            </a:r>
          </a:p>
          <a:p>
            <a:endParaRPr lang="fr-FR" dirty="0"/>
          </a:p>
          <a:p>
            <a:r>
              <a:rPr lang="fr-FR" dirty="0" smtClean="0"/>
              <a:t>Cela est du à la </a:t>
            </a:r>
            <a:r>
              <a:rPr lang="fr-FR" dirty="0"/>
              <a:t>forme de </a:t>
            </a:r>
            <a:r>
              <a:rPr lang="fr-FR" i="1" dirty="0" err="1"/>
              <a:t>Lemna</a:t>
            </a:r>
            <a:r>
              <a:rPr lang="fr-FR" i="1" dirty="0"/>
              <a:t> </a:t>
            </a:r>
            <a:r>
              <a:rPr lang="fr-FR" i="1" dirty="0" err="1"/>
              <a:t>gibbaqui</a:t>
            </a:r>
            <a:r>
              <a:rPr lang="fr-FR" i="1" dirty="0"/>
              <a:t> </a:t>
            </a:r>
            <a:r>
              <a:rPr lang="fr-FR" dirty="0"/>
              <a:t>lui permet lors de contact de passer sur l’autre espèce. </a:t>
            </a:r>
          </a:p>
        </p:txBody>
      </p:sp>
    </p:spTree>
    <p:extLst>
      <p:ext uri="{BB962C8B-B14F-4D97-AF65-F5344CB8AC3E}">
        <p14:creationId xmlns:p14="http://schemas.microsoft.com/office/powerpoint/2010/main" val="232034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fr-FR" dirty="0"/>
              <a:t> </a:t>
            </a:r>
            <a:r>
              <a:rPr lang="fr-FR" b="1" dirty="0"/>
              <a:t>La Balane </a:t>
            </a:r>
            <a:r>
              <a:rPr lang="fr-FR" dirty="0"/>
              <a:t>et </a:t>
            </a:r>
            <a:r>
              <a:rPr lang="fr-FR" b="1" dirty="0"/>
              <a:t>le </a:t>
            </a:r>
            <a:r>
              <a:rPr lang="fr-FR" b="1" dirty="0" err="1"/>
              <a:t>Chthamale</a:t>
            </a:r>
            <a:r>
              <a:rPr lang="fr-FR" b="1" dirty="0"/>
              <a:t> </a:t>
            </a:r>
            <a:r>
              <a:rPr lang="fr-FR" dirty="0"/>
              <a:t>sont toutes deux présentes sur les côtes écossaises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/>
              <a:t>Si les </a:t>
            </a:r>
            <a:r>
              <a:rPr lang="fr-FR" dirty="0" smtClean="0"/>
              <a:t>deux </a:t>
            </a:r>
            <a:r>
              <a:rPr lang="fr-FR" dirty="0"/>
              <a:t>espèces </a:t>
            </a:r>
            <a:r>
              <a:rPr lang="fr-FR" dirty="0" smtClean="0"/>
              <a:t>sont présentes sur </a:t>
            </a:r>
            <a:r>
              <a:rPr lang="fr-FR" dirty="0"/>
              <a:t>le même rocher, le </a:t>
            </a:r>
            <a:r>
              <a:rPr lang="fr-FR" dirty="0" err="1"/>
              <a:t>Chthamale</a:t>
            </a:r>
            <a:r>
              <a:rPr lang="fr-FR" dirty="0"/>
              <a:t> est expulsé de l’aire des Balanes avec lesquelles il entre en </a:t>
            </a:r>
            <a:r>
              <a:rPr lang="fr-FR" dirty="0" smtClean="0"/>
              <a:t>compétition.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215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>
                <a:solidFill>
                  <a:srgbClr val="0070C0"/>
                </a:solidFill>
              </a:rPr>
              <a:t>Dans la nature, la compétition ne peut être observée que lors des premiers stades de colonisation des milieux ou dans des conditions artificielles</a:t>
            </a:r>
            <a:r>
              <a:rPr lang="fr-FR" dirty="0" smtClean="0">
                <a:solidFill>
                  <a:srgbClr val="0070C0"/>
                </a:solidFill>
              </a:rPr>
              <a:t>.</a:t>
            </a:r>
          </a:p>
          <a:p>
            <a:endParaRPr lang="fr-FR" dirty="0"/>
          </a:p>
          <a:p>
            <a:pPr marL="0" indent="0" algn="ctr">
              <a:buNone/>
            </a:pPr>
            <a:r>
              <a:rPr lang="fr-FR" dirty="0" smtClean="0"/>
              <a:t> </a:t>
            </a:r>
            <a:r>
              <a:rPr lang="fr-FR" dirty="0">
                <a:solidFill>
                  <a:srgbClr val="0070C0"/>
                </a:solidFill>
              </a:rPr>
              <a:t>On appelle la zone de coexistence théorique de deux espèces ayant la même niche </a:t>
            </a:r>
            <a:r>
              <a:rPr lang="fr-FR" dirty="0" smtClean="0">
                <a:solidFill>
                  <a:srgbClr val="0070C0"/>
                </a:solidFill>
              </a:rPr>
              <a:t>écologique. 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11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1346</Words>
  <Application>Microsoft Office PowerPoint</Application>
  <PresentationFormat>Affichage à l'écran (4:3)</PresentationFormat>
  <Paragraphs>146</Paragraphs>
  <Slides>34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5" baseType="lpstr">
      <vt:lpstr>Thème Office</vt:lpstr>
      <vt:lpstr>Notions de base</vt:lpstr>
      <vt:lpstr>1. Notion de niche écologique</vt:lpstr>
      <vt:lpstr>2. Régulations interspécifiques des populations</vt:lpstr>
      <vt:lpstr>2.1. Compétition interspécifique</vt:lpstr>
      <vt:lpstr>Gause en 1934 a élevé dans des cultures in vitro deux espèces de protozoaires ciliés : Paramecium aurelia et Paramecium caudatum.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La compétition interspécifique sera à l’avantage de l’espèce la plus compétitrice, c’est à dire celle qui utilisera le mieux la niche écologique. </vt:lpstr>
      <vt:lpstr>2.2. La prédation</vt:lpstr>
      <vt:lpstr>Le système prédateur – proie </vt:lpstr>
      <vt:lpstr>Présentation PowerPoint</vt:lpstr>
      <vt:lpstr>Exemples</vt:lpstr>
      <vt:lpstr>Présentation PowerPoint</vt:lpstr>
      <vt:lpstr>Présentation PowerPoint</vt:lpstr>
      <vt:lpstr>Présentation PowerPoint</vt:lpstr>
      <vt:lpstr>Autres exemples (lutte biologique)</vt:lpstr>
      <vt:lpstr>Présentation PowerPoint</vt:lpstr>
      <vt:lpstr>2.3. Le parasitisme</vt:lpstr>
      <vt:lpstr>Exemples</vt:lpstr>
      <vt:lpstr>Présentation PowerPoint</vt:lpstr>
      <vt:lpstr>Un exemple en Australie (rapidité de la coévolution) </vt:lpstr>
      <vt:lpstr>Présentation PowerPoint</vt:lpstr>
      <vt:lpstr>2.4. Actions négatives par émission de substances (amensalisme)</vt:lpstr>
      <vt:lpstr>Exemples</vt:lpstr>
      <vt:lpstr>Présentation PowerPoint</vt:lpstr>
      <vt:lpstr>3. Interactions positives entre espèces</vt:lpstr>
      <vt:lpstr>Exemples</vt:lpstr>
      <vt:lpstr>Présentation PowerPoint</vt:lpstr>
      <vt:lpstr>Exemples</vt:lpstr>
      <vt:lpstr>Présentation PowerPoint</vt:lpstr>
      <vt:lpstr>Fin.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V</dc:title>
  <dc:creator>Admin</dc:creator>
  <cp:lastModifiedBy>Admin</cp:lastModifiedBy>
  <cp:revision>41</cp:revision>
  <dcterms:created xsi:type="dcterms:W3CDTF">2020-03-02T15:27:59Z</dcterms:created>
  <dcterms:modified xsi:type="dcterms:W3CDTF">2021-10-10T12:55:34Z</dcterms:modified>
</cp:coreProperties>
</file>