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023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03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93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78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11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31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499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81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36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0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01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E4C14-20E4-43BF-85AD-D1A791EA830C}" type="datetimeFigureOut">
              <a:rPr lang="fr-FR" smtClean="0"/>
              <a:t>07/02/2021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10852-7F3A-4627-BCFB-05A8D7E7CC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0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Rappel </a:t>
            </a:r>
            <a:r>
              <a:rPr lang="fr-FR" dirty="0" smtClean="0"/>
              <a:t>des notions </a:t>
            </a:r>
            <a:r>
              <a:rPr lang="fr-FR" smtClean="0"/>
              <a:t>de base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86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fr-FR" dirty="0"/>
              <a:t>des milieux et de leur histoire (sols, climat, exposition, topographie, </a:t>
            </a:r>
            <a:r>
              <a:rPr lang="fr-FR" dirty="0" err="1"/>
              <a:t>écopotentialités</a:t>
            </a:r>
            <a:r>
              <a:rPr lang="fr-FR" dirty="0"/>
              <a:t>) ;</a:t>
            </a:r>
          </a:p>
          <a:p>
            <a:r>
              <a:rPr lang="fr-FR" dirty="0"/>
              <a:t>des peuplements (essences, types de peuplement, âges et dimensions des arbres, productivités, densités) ;</a:t>
            </a:r>
          </a:p>
          <a:p>
            <a:r>
              <a:rPr lang="fr-FR" dirty="0"/>
              <a:t>des espèces associées (strates basses et herbacée, animaux, champignons, </a:t>
            </a:r>
            <a:r>
              <a:rPr lang="fr-FR" dirty="0" err="1"/>
              <a:t>micro-faune</a:t>
            </a:r>
            <a:r>
              <a:rPr lang="fr-FR" dirty="0"/>
              <a:t>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604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/>
          <a:lstStyle/>
          <a:p>
            <a:r>
              <a:rPr lang="fr-FR" b="1" dirty="0" smtClean="0"/>
              <a:t>Plan de gestion rationnel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06351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Pictures\Capture plan d'aménageme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0"/>
            <a:ext cx="6768753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66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aménagistes utilisent deux principales méthodes d’organisation de la forêt (ou traitements) : la futaie et le taillis.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51632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fr-FR" dirty="0"/>
              <a:t>Une </a:t>
            </a:r>
            <a:r>
              <a:rPr lang="fr-FR" b="1" dirty="0"/>
              <a:t>futaie</a:t>
            </a:r>
            <a:r>
              <a:rPr lang="fr-FR" dirty="0"/>
              <a:t> est un bois ou une forêt composée de grands arbres adultes issus de semis. 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Chez </a:t>
            </a:r>
            <a:r>
              <a:rPr lang="fr-FR" b="1" dirty="0" smtClean="0"/>
              <a:t>les taillis </a:t>
            </a:r>
            <a:r>
              <a:rPr lang="fr-FR" dirty="0"/>
              <a:t>les arbres sont issus de régénération végétative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Les futaies peuvent être naturelles ou être gérées par l'homme. Plusieurs modes de gestion en ont été développés.</a:t>
            </a:r>
          </a:p>
        </p:txBody>
      </p:sp>
    </p:spTree>
    <p:extLst>
      <p:ext uri="{BB962C8B-B14F-4D97-AF65-F5344CB8AC3E}">
        <p14:creationId xmlns:p14="http://schemas.microsoft.com/office/powerpoint/2010/main" val="348511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fr-FR" dirty="0" smtClean="0"/>
              <a:t>Nous avons deux types de futaies :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la </a:t>
            </a:r>
            <a:r>
              <a:rPr lang="fr-FR" b="1" dirty="0"/>
              <a:t>futaie équienne </a:t>
            </a:r>
            <a:r>
              <a:rPr lang="fr-FR" dirty="0"/>
              <a:t>ou</a:t>
            </a:r>
            <a:r>
              <a:rPr lang="fr-FR" b="1" dirty="0"/>
              <a:t> régulière</a:t>
            </a:r>
            <a:r>
              <a:rPr lang="fr-FR" dirty="0"/>
              <a:t> (arbres d'une même classe d'âge), éventuellement </a:t>
            </a:r>
            <a:r>
              <a:rPr lang="fr-FR" dirty="0" err="1"/>
              <a:t>monospécifique</a:t>
            </a:r>
            <a:r>
              <a:rPr lang="fr-FR" dirty="0"/>
              <a:t> (une seule essence d'arbre</a:t>
            </a:r>
            <a:r>
              <a:rPr lang="fr-FR" dirty="0" smtClean="0"/>
              <a:t>).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la </a:t>
            </a:r>
            <a:r>
              <a:rPr lang="fr-FR" b="1" dirty="0"/>
              <a:t>futaie irrégulière</a:t>
            </a:r>
            <a:r>
              <a:rPr lang="fr-FR" dirty="0"/>
              <a:t> (plusieurs classes d'âge).</a:t>
            </a:r>
          </a:p>
        </p:txBody>
      </p:sp>
    </p:spTree>
    <p:extLst>
      <p:ext uri="{BB962C8B-B14F-4D97-AF65-F5344CB8AC3E}">
        <p14:creationId xmlns:p14="http://schemas.microsoft.com/office/powerpoint/2010/main" val="148292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L'un des avantages de la futaie irrégulière sur la futaie régulière est qu'en l'absence de coupe rase, la parcelle n'est jamais mise à nu, ce qui permet à la forêt de remplir efficacement certaines de ses fonctions, comme la protection des sols contre les érosions ou la protection contre les avalanches.</a:t>
            </a:r>
          </a:p>
        </p:txBody>
      </p:sp>
    </p:spTree>
    <p:extLst>
      <p:ext uri="{BB962C8B-B14F-4D97-AF65-F5344CB8AC3E}">
        <p14:creationId xmlns:p14="http://schemas.microsoft.com/office/powerpoint/2010/main" val="238324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Différentes fonctions des forêts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Fonctions </a:t>
            </a:r>
            <a:r>
              <a:rPr lang="fr-FR" b="1" dirty="0" smtClean="0"/>
              <a:t>écologiques :</a:t>
            </a:r>
          </a:p>
          <a:p>
            <a:pPr marL="0" indent="0">
              <a:buNone/>
            </a:pPr>
            <a:r>
              <a:rPr lang="fr-FR" dirty="0" smtClean="0"/>
              <a:t> - Maintien </a:t>
            </a:r>
            <a:r>
              <a:rPr lang="fr-FR" dirty="0"/>
              <a:t>de la </a:t>
            </a:r>
            <a:r>
              <a:rPr lang="fr-FR" dirty="0" smtClean="0"/>
              <a:t>biodiversité ;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patrimoine </a:t>
            </a:r>
            <a:r>
              <a:rPr lang="fr-FR" dirty="0"/>
              <a:t>de la planète et de l’humanité et source potentielle de molécules ;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Régulation </a:t>
            </a:r>
            <a:r>
              <a:rPr lang="fr-FR" dirty="0"/>
              <a:t>climatique </a:t>
            </a:r>
            <a:r>
              <a:rPr lang="fr-FR" dirty="0" smtClean="0"/>
              <a:t>locale et globale </a:t>
            </a:r>
            <a:r>
              <a:rPr lang="fr-FR" dirty="0"/>
              <a:t>;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- Protection </a:t>
            </a:r>
            <a:r>
              <a:rPr lang="fr-FR" dirty="0"/>
              <a:t>des sols contre l’érosion </a:t>
            </a:r>
            <a:r>
              <a:rPr lang="fr-FR" dirty="0" smtClean="0"/>
              <a:t>;</a:t>
            </a:r>
          </a:p>
          <a:p>
            <a:pPr marL="0" indent="0">
              <a:buNone/>
            </a:pPr>
            <a:r>
              <a:rPr lang="fr-FR" dirty="0" smtClean="0"/>
              <a:t> - Régulation </a:t>
            </a:r>
            <a:r>
              <a:rPr lang="fr-FR" dirty="0"/>
              <a:t>des régimes hydriques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39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fr-FR" b="1" dirty="0"/>
              <a:t>Fonctions </a:t>
            </a:r>
            <a:r>
              <a:rPr lang="fr-FR" b="1" dirty="0" smtClean="0"/>
              <a:t>socio-économiques 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Production </a:t>
            </a:r>
            <a:r>
              <a:rPr lang="fr-FR" dirty="0"/>
              <a:t>de bois d’</a:t>
            </a:r>
            <a:r>
              <a:rPr lang="fr-FR" dirty="0" err="1"/>
              <a:t>oeuvre</a:t>
            </a:r>
            <a:r>
              <a:rPr lang="fr-FR" dirty="0"/>
              <a:t> à usage </a:t>
            </a:r>
            <a:r>
              <a:rPr lang="fr-FR" dirty="0" smtClean="0"/>
              <a:t>industriel</a:t>
            </a:r>
          </a:p>
          <a:p>
            <a:pPr>
              <a:buFontTx/>
              <a:buChar char="-"/>
            </a:pPr>
            <a:r>
              <a:rPr lang="fr-FR" dirty="0" smtClean="0"/>
              <a:t> </a:t>
            </a:r>
            <a:r>
              <a:rPr lang="fr-FR" dirty="0"/>
              <a:t>Autres produits à usage des populations locales, appelés produits autres que le bois d’</a:t>
            </a:r>
            <a:r>
              <a:rPr lang="fr-FR" dirty="0" err="1"/>
              <a:t>oeuvre</a:t>
            </a:r>
            <a:r>
              <a:rPr lang="fr-FR" dirty="0"/>
              <a:t> : pour l’alimentation, la médecine, la construction, l’artisanat, le commerce local Réserve de terres agricoles.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60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fr-FR" b="1" dirty="0"/>
              <a:t>Fonctions socio-culturelles </a:t>
            </a:r>
            <a:r>
              <a:rPr lang="fr-FR" b="1" dirty="0" smtClean="0"/>
              <a:t>Cultures 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Existence </a:t>
            </a:r>
            <a:r>
              <a:rPr lang="fr-FR" dirty="0"/>
              <a:t>de sites sacrés, d’arbres ou espèces sacrées ;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Intérêt </a:t>
            </a:r>
            <a:r>
              <a:rPr lang="fr-FR" dirty="0"/>
              <a:t>des opinions publiques internationales pour la forêt,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/>
              <a:t>D</a:t>
            </a:r>
            <a:r>
              <a:rPr lang="fr-FR" dirty="0" smtClean="0"/>
              <a:t>ébut </a:t>
            </a:r>
            <a:r>
              <a:rPr lang="fr-FR" dirty="0"/>
              <a:t>de développement de l’écotourisme.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697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 smtClean="0"/>
              <a:t>Biodiversité 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b="1" dirty="0" smtClean="0"/>
              <a:t>Diversité spécifique </a:t>
            </a:r>
          </a:p>
          <a:p>
            <a:endParaRPr lang="fr-FR" b="1" dirty="0"/>
          </a:p>
          <a:p>
            <a:r>
              <a:rPr lang="fr-FR" b="1" dirty="0" smtClean="0"/>
              <a:t>Facteurs de la perte de la biodiversité </a:t>
            </a:r>
          </a:p>
          <a:p>
            <a:pPr>
              <a:buFontTx/>
              <a:buChar char="-"/>
            </a:pPr>
            <a:r>
              <a:rPr lang="fr-FR" dirty="0" smtClean="0"/>
              <a:t>Espèces envahissantes </a:t>
            </a:r>
          </a:p>
          <a:p>
            <a:pPr>
              <a:buFontTx/>
              <a:buChar char="-"/>
            </a:pPr>
            <a:r>
              <a:rPr lang="fr-FR" dirty="0" smtClean="0"/>
              <a:t>Surexploitation</a:t>
            </a:r>
          </a:p>
          <a:p>
            <a:pPr>
              <a:buFontTx/>
              <a:buChar char="-"/>
            </a:pPr>
            <a:r>
              <a:rPr lang="fr-FR" dirty="0" smtClean="0"/>
              <a:t>Pollution</a:t>
            </a:r>
          </a:p>
          <a:p>
            <a:pPr>
              <a:buFontTx/>
              <a:buChar char="-"/>
            </a:pPr>
            <a:r>
              <a:rPr lang="fr-FR" dirty="0" smtClean="0"/>
              <a:t>Dégradation des sols</a:t>
            </a:r>
          </a:p>
          <a:p>
            <a:pPr>
              <a:buFontTx/>
              <a:buChar char="-"/>
            </a:pPr>
            <a:r>
              <a:rPr lang="fr-FR" dirty="0" smtClean="0"/>
              <a:t>Changements climatiques 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Perte d’habitats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0325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Conditions d’un aménagement forestier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participation </a:t>
            </a:r>
            <a:r>
              <a:rPr lang="fr-FR" dirty="0"/>
              <a:t>des populations locales à la gestion forestière; 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autofinancement </a:t>
            </a:r>
            <a:r>
              <a:rPr lang="fr-FR" dirty="0"/>
              <a:t>de la gestion forestière;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 </a:t>
            </a:r>
            <a:r>
              <a:rPr lang="fr-FR" dirty="0"/>
              <a:t>application d’une sylviculture qui tienne compte de la dynamique des formations forestières et de considérations </a:t>
            </a:r>
            <a:r>
              <a:rPr lang="fr-FR" dirty="0" smtClean="0"/>
              <a:t>socioéconomiques.</a:t>
            </a:r>
          </a:p>
          <a:p>
            <a:pPr>
              <a:buFontTx/>
              <a:buChar char="-"/>
            </a:pPr>
            <a:r>
              <a:rPr lang="fr-FR" dirty="0"/>
              <a:t>L’application de techniques sylvicoles adaptées aux écosystèmes forestiers et au niveau technologique des gestionnaires forestiers ruraux (souvent analphabètes)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68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- Nécessité </a:t>
            </a:r>
            <a:r>
              <a:rPr lang="fr-FR" dirty="0"/>
              <a:t>de dispositions </a:t>
            </a:r>
            <a:r>
              <a:rPr lang="fr-FR" dirty="0" smtClean="0"/>
              <a:t>juridiques:</a:t>
            </a:r>
          </a:p>
          <a:p>
            <a:pPr marL="0" indent="0">
              <a:buNone/>
            </a:pPr>
            <a:r>
              <a:rPr lang="fr-FR" dirty="0"/>
              <a:t>I</a:t>
            </a:r>
            <a:r>
              <a:rPr lang="fr-FR" dirty="0" smtClean="0"/>
              <a:t>nstitutionnelles </a:t>
            </a:r>
            <a:r>
              <a:rPr lang="fr-FR" dirty="0"/>
              <a:t>et stratégiques </a:t>
            </a:r>
            <a:r>
              <a:rPr lang="fr-FR" dirty="0" smtClean="0"/>
              <a:t>favorables, les </a:t>
            </a:r>
            <a:r>
              <a:rPr lang="fr-FR" dirty="0"/>
              <a:t>politiques forestières nationales, les programmes et projets d’aménagement des forêts, les codes </a:t>
            </a:r>
            <a:r>
              <a:rPr lang="fr-FR" dirty="0" smtClean="0"/>
              <a:t>forestiers (doivent </a:t>
            </a:r>
            <a:r>
              <a:rPr lang="fr-FR" dirty="0"/>
              <a:t>être mis en cohérence avec </a:t>
            </a:r>
            <a:r>
              <a:rPr lang="fr-FR" dirty="0" smtClean="0"/>
              <a:t>décentralisation). </a:t>
            </a:r>
          </a:p>
          <a:p>
            <a:pPr marL="0" indent="0">
              <a:buNone/>
            </a:pPr>
            <a:r>
              <a:rPr lang="fr-FR" dirty="0" smtClean="0"/>
              <a:t>- Une </a:t>
            </a:r>
            <a:r>
              <a:rPr lang="fr-FR" dirty="0"/>
              <a:t>gestion décentralisée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081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Etapes de l’aménagement forestier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/>
              <a:t>Une phase analytique </a:t>
            </a:r>
            <a:r>
              <a:rPr lang="fr-FR" b="1" dirty="0"/>
              <a:t> </a:t>
            </a:r>
            <a:r>
              <a:rPr lang="fr-FR" b="1" dirty="0" smtClean="0"/>
              <a:t>  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une </a:t>
            </a:r>
            <a:r>
              <a:rPr lang="fr-FR" dirty="0"/>
              <a:t>analyse minutieuse du massif forestier concerné est faite : limites, potentialités, environnement socio- économique, attitude des populations vis à-vis de la forêt (aisance ou répulsion, pression démographique, besoin en terres, mobilité, activités, etc.)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3707904" y="2204864"/>
            <a:ext cx="0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82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fr-FR" b="1" dirty="0"/>
              <a:t>Une phase synthétique </a:t>
            </a:r>
            <a:endParaRPr lang="fr-FR" b="1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- prise </a:t>
            </a:r>
            <a:r>
              <a:rPr lang="fr-FR" dirty="0"/>
              <a:t>de </a:t>
            </a:r>
            <a:r>
              <a:rPr lang="fr-FR" dirty="0" smtClean="0"/>
              <a:t>décisions (connaissances </a:t>
            </a:r>
            <a:r>
              <a:rPr lang="fr-FR" dirty="0"/>
              <a:t>du milieu biophysique et socio-économique acquises au cours de la phase précédente permettent de préciser les objectifs de l'aménagement, de choisir les modes d'intervention, de définir la durée d'application et de faire la </a:t>
            </a:r>
            <a:r>
              <a:rPr lang="fr-FR" dirty="0" smtClean="0"/>
              <a:t>planification).</a:t>
            </a:r>
            <a:r>
              <a:rPr lang="fr-FR" dirty="0"/>
              <a:t> 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211960" y="1340768"/>
            <a:ext cx="0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79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fr-FR" b="1" dirty="0"/>
              <a:t>Une autre planification de l’aménagement forestier </a:t>
            </a:r>
            <a:r>
              <a:rPr lang="fr-FR" b="1" dirty="0" smtClean="0"/>
              <a:t>distingue 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une </a:t>
            </a:r>
            <a:r>
              <a:rPr lang="fr-FR" dirty="0"/>
              <a:t>phase préparatoire (qui est en fait la fusion des phases analytique et synthétique ci- dessus décrites) </a:t>
            </a: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 </a:t>
            </a:r>
            <a:r>
              <a:rPr lang="fr-FR" dirty="0"/>
              <a:t>une phase de mise en application du plan d’aménagement, c’est-à-dire l’exécution sur le terrain des activités contenues dans le document de plan d’aménagement.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571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Elaboration d’un plan de gestion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Établissement concertée du </a:t>
            </a:r>
            <a:r>
              <a:rPr lang="fr-FR" dirty="0" smtClean="0"/>
              <a:t>parcellaire (Le </a:t>
            </a:r>
            <a:r>
              <a:rPr lang="fr-FR" dirty="0"/>
              <a:t>parcellaire correspond à la rotation des </a:t>
            </a:r>
            <a:r>
              <a:rPr lang="fr-FR" dirty="0" smtClean="0"/>
              <a:t>coupes). </a:t>
            </a:r>
          </a:p>
          <a:p>
            <a:endParaRPr lang="fr-FR" dirty="0"/>
          </a:p>
          <a:p>
            <a:r>
              <a:rPr lang="fr-FR" dirty="0"/>
              <a:t> Fixation du quota de prélèvement du </a:t>
            </a:r>
            <a:r>
              <a:rPr lang="fr-FR" dirty="0" smtClean="0"/>
              <a:t>bois (Récolté </a:t>
            </a:r>
            <a:r>
              <a:rPr lang="fr-FR" dirty="0"/>
              <a:t>annuellement ou </a:t>
            </a:r>
            <a:r>
              <a:rPr lang="fr-FR" dirty="0" smtClean="0"/>
              <a:t>périodiquement)</a:t>
            </a:r>
          </a:p>
        </p:txBody>
      </p:sp>
    </p:spTree>
    <p:extLst>
      <p:ext uri="{BB962C8B-B14F-4D97-AF65-F5344CB8AC3E}">
        <p14:creationId xmlns:p14="http://schemas.microsoft.com/office/powerpoint/2010/main" val="368008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fr-FR" dirty="0"/>
              <a:t> </a:t>
            </a:r>
            <a:r>
              <a:rPr lang="fr-FR" b="1" dirty="0"/>
              <a:t>L’exploitation du bois énergie sera basée sur des règles simples : </a:t>
            </a:r>
            <a:endParaRPr lang="fr-FR" b="1" dirty="0" smtClean="0"/>
          </a:p>
          <a:p>
            <a:pPr marL="0" indent="0">
              <a:buNone/>
            </a:pPr>
            <a:r>
              <a:rPr lang="fr-FR" dirty="0" smtClean="0"/>
              <a:t>♦ </a:t>
            </a:r>
            <a:r>
              <a:rPr lang="fr-FR" dirty="0"/>
              <a:t>commencer prioritairement par la collecte du bois mort ;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♦ </a:t>
            </a:r>
            <a:r>
              <a:rPr lang="fr-FR" dirty="0"/>
              <a:t>tenir compte de l’état sanitaire des arbres : les sujets malades, malformés, </a:t>
            </a:r>
            <a:r>
              <a:rPr lang="fr-FR" dirty="0" err="1"/>
              <a:t>dépérissants</a:t>
            </a:r>
            <a:r>
              <a:rPr lang="fr-FR" dirty="0"/>
              <a:t>, etc., seront sélectionnés en priorité pour la coupe;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♦ </a:t>
            </a:r>
            <a:r>
              <a:rPr lang="fr-FR" dirty="0"/>
              <a:t>selon les cas, choisir un nombre limité d'espèces exploitables 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84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plan doit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assurer la conservation de la diversité biologique : les espèces ligneuses, reconnues rares ou menacées de </a:t>
            </a:r>
            <a:r>
              <a:rPr lang="fr-FR" dirty="0" smtClean="0"/>
              <a:t>disparition (doivent </a:t>
            </a:r>
            <a:r>
              <a:rPr lang="fr-FR" dirty="0"/>
              <a:t>bénéficier d’une protection </a:t>
            </a:r>
            <a:r>
              <a:rPr lang="fr-FR" dirty="0" smtClean="0"/>
              <a:t>intégrale) </a:t>
            </a:r>
            <a:r>
              <a:rPr lang="fr-FR" dirty="0"/>
              <a:t>; </a:t>
            </a:r>
            <a:endParaRPr lang="fr-FR" dirty="0" smtClean="0"/>
          </a:p>
          <a:p>
            <a:r>
              <a:rPr lang="fr-FR" dirty="0" smtClean="0"/>
              <a:t>favoriser </a:t>
            </a:r>
            <a:r>
              <a:rPr lang="fr-FR" dirty="0"/>
              <a:t>la </a:t>
            </a:r>
            <a:r>
              <a:rPr lang="fr-FR" dirty="0" smtClean="0"/>
              <a:t>régénération (Des </a:t>
            </a:r>
            <a:r>
              <a:rPr lang="fr-FR" dirty="0"/>
              <a:t>peuplements et/ou des arbres semenciers seront sélectionnés et </a:t>
            </a:r>
            <a:r>
              <a:rPr lang="fr-FR" dirty="0" smtClean="0"/>
              <a:t>conservés);</a:t>
            </a:r>
          </a:p>
          <a:p>
            <a:r>
              <a:rPr lang="fr-FR" dirty="0"/>
              <a:t>assurer la protection des stations fragiles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93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>
                <a:solidFill>
                  <a:srgbClr val="0070C0"/>
                </a:solidFill>
              </a:rPr>
              <a:t>La foresterie est fondé sur la peur d’épuiser d’une manières irréversible les ressources forestières par une mauvaises utilisations de celles-ci. </a:t>
            </a:r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58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b="1" dirty="0" smtClean="0"/>
              <a:t>	   Aménagement des forêts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 </a:t>
            </a:r>
            <a:r>
              <a:rPr lang="fr-FR" dirty="0" smtClean="0"/>
              <a:t>- l'aménagement </a:t>
            </a:r>
            <a:r>
              <a:rPr lang="fr-FR" dirty="0"/>
              <a:t>forestier est la planification rationnelle de la gestion d'un massif </a:t>
            </a:r>
            <a:r>
              <a:rPr lang="fr-FR" dirty="0" smtClean="0"/>
              <a:t>forestier.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L'aménagement </a:t>
            </a:r>
            <a:r>
              <a:rPr lang="fr-FR" dirty="0"/>
              <a:t>est un outil stratégique qui n'a pas de modèle universel et qui doit être périodiquement mis à jour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Il s’agit d’un document officiel valable 10 à 25 ans. 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4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 smtClean="0"/>
              <a:t>L’aménagement </a:t>
            </a:r>
            <a:r>
              <a:rPr lang="fr-FR" b="1" dirty="0"/>
              <a:t>forestier est une activité reliée </a:t>
            </a:r>
            <a:r>
              <a:rPr lang="fr-FR" b="1" dirty="0" smtClean="0"/>
              <a:t>: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à l'abattage et à la récolte de bois</a:t>
            </a:r>
          </a:p>
          <a:p>
            <a:r>
              <a:rPr lang="fr-FR" dirty="0" smtClean="0"/>
              <a:t>à </a:t>
            </a:r>
            <a:r>
              <a:rPr lang="fr-FR" dirty="0"/>
              <a:t>la construction, à l'amélioration, à la réfection, à l'entretien et à la fermeture d'infrastructures</a:t>
            </a:r>
          </a:p>
          <a:p>
            <a:r>
              <a:rPr lang="fr-FR" dirty="0"/>
              <a:t>à l'exécution de traitements sylvicoles, y compris le reboisement et l'usage du feu ainsi que le contrôle des incendies, des épidémies d'insectes, des maladies cryptogamiques et de la végétation concurrente</a:t>
            </a:r>
          </a:p>
          <a:p>
            <a:r>
              <a:rPr lang="fr-FR" dirty="0"/>
              <a:t>de même que toute autre activité de même nature ayant un effet tangible sur les ressources du milieu forestier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623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b="1" dirty="0" smtClean="0"/>
              <a:t>L'aménagement </a:t>
            </a:r>
            <a:r>
              <a:rPr lang="fr-FR" b="1" dirty="0"/>
              <a:t>durable des forêts contribue </a:t>
            </a:r>
            <a:r>
              <a:rPr lang="fr-FR" b="1" dirty="0" smtClean="0"/>
              <a:t>: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dirty="0"/>
              <a:t>à la conservation de la diversité biologique</a:t>
            </a:r>
          </a:p>
          <a:p>
            <a:r>
              <a:rPr lang="fr-FR" dirty="0"/>
              <a:t>au maintien et à l'amélioration de l'état et de la productivité des écosystèmes forestiers</a:t>
            </a:r>
          </a:p>
          <a:p>
            <a:r>
              <a:rPr lang="fr-FR" dirty="0"/>
              <a:t>à la conservation des sols et de l'eau</a:t>
            </a:r>
          </a:p>
          <a:p>
            <a:r>
              <a:rPr lang="fr-FR" dirty="0"/>
              <a:t>au maintien de l'apport des écosystèmes forestiers aux grands cycles écologiques</a:t>
            </a:r>
          </a:p>
          <a:p>
            <a:r>
              <a:rPr lang="fr-FR" dirty="0"/>
              <a:t>au maintien des avantages socioéconomiques multiples que les forêts procurent à la société</a:t>
            </a:r>
          </a:p>
          <a:p>
            <a:r>
              <a:rPr lang="fr-FR" dirty="0"/>
              <a:t>à la prise en compte, dans les choix de développement, des valeurs et des besoins exprimés par les populations concernées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871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86308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L'</a:t>
            </a:r>
            <a:r>
              <a:rPr lang="fr-FR" b="1" i="1" dirty="0"/>
              <a:t>aménagement forestier</a:t>
            </a:r>
            <a:r>
              <a:rPr lang="fr-FR" b="1" dirty="0"/>
              <a:t> vise de plus en plus la multifonctionnalité durable de la forêt</a:t>
            </a:r>
          </a:p>
        </p:txBody>
      </p:sp>
    </p:spTree>
    <p:extLst>
      <p:ext uri="{BB962C8B-B14F-4D97-AF65-F5344CB8AC3E}">
        <p14:creationId xmlns:p14="http://schemas.microsoft.com/office/powerpoint/2010/main" val="17955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une production raisonnée de bois</a:t>
            </a:r>
          </a:p>
          <a:p>
            <a:r>
              <a:rPr lang="fr-FR" dirty="0"/>
              <a:t>une production raisonnée d'autres produits forestiers que le </a:t>
            </a:r>
            <a:r>
              <a:rPr lang="fr-FR" dirty="0" smtClean="0"/>
              <a:t>bois</a:t>
            </a:r>
            <a:endParaRPr lang="fr-FR" dirty="0"/>
          </a:p>
          <a:p>
            <a:r>
              <a:rPr lang="fr-FR" dirty="0"/>
              <a:t>le maintien ou la restauration des </a:t>
            </a:r>
            <a:r>
              <a:rPr lang="fr-FR" i="1" dirty="0"/>
              <a:t>services</a:t>
            </a:r>
            <a:r>
              <a:rPr lang="fr-FR" dirty="0"/>
              <a:t> sociaux et écologiques rendus par l'écosystème forestier, ce qui implique idéalement 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dirty="0"/>
          </a:p>
          <a:p>
            <a:pPr lvl="1"/>
            <a:r>
              <a:rPr lang="fr-FR" dirty="0"/>
              <a:t>une stabilisation </a:t>
            </a:r>
            <a:r>
              <a:rPr lang="fr-FR" dirty="0" smtClean="0"/>
              <a:t>des </a:t>
            </a:r>
            <a:r>
              <a:rPr lang="fr-FR" dirty="0"/>
              <a:t>sols</a:t>
            </a:r>
          </a:p>
          <a:p>
            <a:pPr lvl="1"/>
            <a:r>
              <a:rPr lang="fr-FR" dirty="0"/>
              <a:t>un taux minimal de couvert forestier, l'intégrité écologique du massif</a:t>
            </a:r>
          </a:p>
          <a:p>
            <a:pPr lvl="1"/>
            <a:r>
              <a:rPr lang="fr-FR" dirty="0"/>
              <a:t>la protection des eaux et des sols,</a:t>
            </a:r>
          </a:p>
          <a:p>
            <a:pPr lvl="1"/>
            <a:r>
              <a:rPr lang="fr-FR" dirty="0"/>
              <a:t>le maintien du rôle </a:t>
            </a:r>
            <a:r>
              <a:rPr lang="fr-FR" dirty="0" smtClean="0"/>
              <a:t>culturel </a:t>
            </a:r>
            <a:r>
              <a:rPr lang="fr-FR" dirty="0"/>
              <a:t>de la forêt.</a:t>
            </a:r>
          </a:p>
          <a:p>
            <a:pPr lvl="1"/>
            <a:r>
              <a:rPr lang="fr-FR" dirty="0"/>
              <a:t>la protection, restauration et bonne gestion des </a:t>
            </a:r>
            <a:r>
              <a:rPr lang="fr-FR" dirty="0" smtClean="0"/>
              <a:t>écosystèmes et </a:t>
            </a:r>
            <a:r>
              <a:rPr lang="fr-FR" dirty="0"/>
              <a:t>donc des habitats et des espèces qui les composent ;</a:t>
            </a:r>
          </a:p>
          <a:p>
            <a:pPr lvl="1"/>
            <a:r>
              <a:rPr lang="fr-FR" dirty="0"/>
              <a:t>un contrôle des activités de chasse, pêche et cueillette, en partenariat avec les populations et autorités </a:t>
            </a:r>
            <a:r>
              <a:rPr lang="fr-FR" dirty="0" smtClean="0"/>
              <a:t>locales.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252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Il s'appuie sur une analyse (si possible avec un inventaire)</a:t>
            </a:r>
          </a:p>
        </p:txBody>
      </p:sp>
    </p:spTree>
    <p:extLst>
      <p:ext uri="{BB962C8B-B14F-4D97-AF65-F5344CB8AC3E}">
        <p14:creationId xmlns:p14="http://schemas.microsoft.com/office/powerpoint/2010/main" val="315598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788</Words>
  <Application>Microsoft Office PowerPoint</Application>
  <PresentationFormat>Affichage à l'écran (4:3)</PresentationFormat>
  <Paragraphs>111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Introduction </vt:lpstr>
      <vt:lpstr>Présentation PowerPoint</vt:lpstr>
      <vt:lpstr>Présentation PowerPoint</vt:lpstr>
      <vt:lpstr>    Aménagement des forêts</vt:lpstr>
      <vt:lpstr>Présentation PowerPoint</vt:lpstr>
      <vt:lpstr>Présentation PowerPoint</vt:lpstr>
      <vt:lpstr>L'aménagement forestier vise de plus en plus la multifonctionnalité durable de la forêt</vt:lpstr>
      <vt:lpstr>Présentation PowerPoint</vt:lpstr>
      <vt:lpstr>Il s'appuie sur une analyse (si possible avec un inventaire)</vt:lpstr>
      <vt:lpstr>Présentation PowerPoint</vt:lpstr>
      <vt:lpstr>Plan de gestion rationnel </vt:lpstr>
      <vt:lpstr>Présentation PowerPoint</vt:lpstr>
      <vt:lpstr>les aménagistes utilisent deux principales méthodes d’organisation de la forêt (ou traitements) : la futaie et le taillis.</vt:lpstr>
      <vt:lpstr>Présentation PowerPoint</vt:lpstr>
      <vt:lpstr>Présentation PowerPoint</vt:lpstr>
      <vt:lpstr>L'un des avantages de la futaie irrégulière sur la futaie régulière est qu'en l'absence de coupe rase, la parcelle n'est jamais mise à nu, ce qui permet à la forêt de remplir efficacement certaines de ses fonctions, comme la protection des sols contre les érosions ou la protection contre les avalanches.</vt:lpstr>
      <vt:lpstr>Différentes fonctions des forêts</vt:lpstr>
      <vt:lpstr>Présentation PowerPoint</vt:lpstr>
      <vt:lpstr>Présentation PowerPoint</vt:lpstr>
      <vt:lpstr>Conditions d’un aménagement forestier</vt:lpstr>
      <vt:lpstr>Présentation PowerPoint</vt:lpstr>
      <vt:lpstr>Etapes de l’aménagement forestier</vt:lpstr>
      <vt:lpstr>Présentation PowerPoint</vt:lpstr>
      <vt:lpstr>Présentation PowerPoint</vt:lpstr>
      <vt:lpstr>Elaboration d’un plan de gestion</vt:lpstr>
      <vt:lpstr>Présentation PowerPoint</vt:lpstr>
      <vt:lpstr>Le plan doit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</dc:title>
  <dc:creator>Admin</dc:creator>
  <cp:lastModifiedBy>Admin</cp:lastModifiedBy>
  <cp:revision>33</cp:revision>
  <dcterms:created xsi:type="dcterms:W3CDTF">2021-01-31T18:54:52Z</dcterms:created>
  <dcterms:modified xsi:type="dcterms:W3CDTF">2021-02-07T12:04:16Z</dcterms:modified>
</cp:coreProperties>
</file>