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57" r:id="rId3"/>
    <p:sldId id="257" r:id="rId4"/>
    <p:sldId id="358" r:id="rId5"/>
    <p:sldId id="298" r:id="rId6"/>
    <p:sldId id="360" r:id="rId7"/>
    <p:sldId id="299" r:id="rId8"/>
    <p:sldId id="303" r:id="rId9"/>
    <p:sldId id="361" r:id="rId10"/>
    <p:sldId id="356" r:id="rId11"/>
    <p:sldId id="305" r:id="rId12"/>
    <p:sldId id="259" r:id="rId13"/>
    <p:sldId id="307" r:id="rId14"/>
    <p:sldId id="308" r:id="rId15"/>
    <p:sldId id="269" r:id="rId16"/>
    <p:sldId id="362" r:id="rId17"/>
    <p:sldId id="364" r:id="rId18"/>
    <p:sldId id="363" r:id="rId19"/>
    <p:sldId id="365" r:id="rId20"/>
    <p:sldId id="276" r:id="rId21"/>
    <p:sldId id="366" r:id="rId22"/>
    <p:sldId id="367" r:id="rId23"/>
    <p:sldId id="309" r:id="rId24"/>
    <p:sldId id="310" r:id="rId25"/>
    <p:sldId id="311" r:id="rId26"/>
    <p:sldId id="349" r:id="rId27"/>
    <p:sldId id="350" r:id="rId28"/>
    <p:sldId id="351" r:id="rId29"/>
    <p:sldId id="352" r:id="rId30"/>
    <p:sldId id="353" r:id="rId31"/>
    <p:sldId id="370" r:id="rId32"/>
    <p:sldId id="371" r:id="rId33"/>
    <p:sldId id="372" r:id="rId34"/>
    <p:sldId id="373" r:id="rId35"/>
    <p:sldId id="283" r:id="rId36"/>
    <p:sldId id="272" r:id="rId37"/>
    <p:sldId id="284" r:id="rId38"/>
    <p:sldId id="285" r:id="rId39"/>
    <p:sldId id="286" r:id="rId40"/>
    <p:sldId id="374" r:id="rId41"/>
    <p:sldId id="315" r:id="rId42"/>
    <p:sldId id="354" r:id="rId43"/>
    <p:sldId id="375" r:id="rId44"/>
    <p:sldId id="292" r:id="rId45"/>
    <p:sldId id="379" r:id="rId46"/>
    <p:sldId id="380" r:id="rId47"/>
    <p:sldId id="381" r:id="rId48"/>
    <p:sldId id="378" r:id="rId49"/>
    <p:sldId id="382" r:id="rId50"/>
    <p:sldId id="391" r:id="rId51"/>
    <p:sldId id="376" r:id="rId52"/>
    <p:sldId id="320" r:id="rId53"/>
    <p:sldId id="383" r:id="rId54"/>
    <p:sldId id="384" r:id="rId55"/>
    <p:sldId id="385" r:id="rId56"/>
    <p:sldId id="321" r:id="rId57"/>
    <p:sldId id="387" r:id="rId58"/>
    <p:sldId id="377" r:id="rId59"/>
    <p:sldId id="293" r:id="rId60"/>
    <p:sldId id="322" r:id="rId61"/>
    <p:sldId id="323" r:id="rId62"/>
    <p:sldId id="331" r:id="rId63"/>
    <p:sldId id="332" r:id="rId64"/>
    <p:sldId id="388" r:id="rId65"/>
    <p:sldId id="294" r:id="rId66"/>
    <p:sldId id="324" r:id="rId67"/>
    <p:sldId id="325" r:id="rId68"/>
    <p:sldId id="327" r:id="rId69"/>
    <p:sldId id="389" r:id="rId70"/>
    <p:sldId id="328" r:id="rId71"/>
    <p:sldId id="329" r:id="rId72"/>
    <p:sldId id="297" r:id="rId73"/>
    <p:sldId id="390" r:id="rId7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1219" autoAdjust="0"/>
  </p:normalViewPr>
  <p:slideViewPr>
    <p:cSldViewPr>
      <p:cViewPr varScale="1">
        <p:scale>
          <a:sx n="45" d="100"/>
          <a:sy n="45" d="100"/>
        </p:scale>
        <p:origin x="-6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49EC-B655-4E1E-BCC2-4708438F6D4D}" type="datetimeFigureOut">
              <a:rPr lang="fr-FR" smtClean="0"/>
              <a:pPr/>
              <a:t>31/10/2021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475-304C-48C2-BA3B-E2C9964251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49EC-B655-4E1E-BCC2-4708438F6D4D}" type="datetimeFigureOut">
              <a:rPr lang="fr-FR" smtClean="0"/>
              <a:pPr/>
              <a:t>31/10/2021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475-304C-48C2-BA3B-E2C9964251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49EC-B655-4E1E-BCC2-4708438F6D4D}" type="datetimeFigureOut">
              <a:rPr lang="fr-FR" smtClean="0"/>
              <a:pPr/>
              <a:t>31/10/2021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475-304C-48C2-BA3B-E2C9964251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49EC-B655-4E1E-BCC2-4708438F6D4D}" type="datetimeFigureOut">
              <a:rPr lang="fr-FR" smtClean="0"/>
              <a:pPr/>
              <a:t>31/10/2021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475-304C-48C2-BA3B-E2C9964251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49EC-B655-4E1E-BCC2-4708438F6D4D}" type="datetimeFigureOut">
              <a:rPr lang="fr-FR" smtClean="0"/>
              <a:pPr/>
              <a:t>31/10/2021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475-304C-48C2-BA3B-E2C9964251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49EC-B655-4E1E-BCC2-4708438F6D4D}" type="datetimeFigureOut">
              <a:rPr lang="fr-FR" smtClean="0"/>
              <a:pPr/>
              <a:t>31/10/2021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475-304C-48C2-BA3B-E2C9964251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49EC-B655-4E1E-BCC2-4708438F6D4D}" type="datetimeFigureOut">
              <a:rPr lang="fr-FR" smtClean="0"/>
              <a:pPr/>
              <a:t>31/10/2021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475-304C-48C2-BA3B-E2C9964251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49EC-B655-4E1E-BCC2-4708438F6D4D}" type="datetimeFigureOut">
              <a:rPr lang="fr-FR" smtClean="0"/>
              <a:pPr/>
              <a:t>31/10/2021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475-304C-48C2-BA3B-E2C9964251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49EC-B655-4E1E-BCC2-4708438F6D4D}" type="datetimeFigureOut">
              <a:rPr lang="fr-FR" smtClean="0"/>
              <a:pPr/>
              <a:t>31/10/2021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475-304C-48C2-BA3B-E2C9964251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49EC-B655-4E1E-BCC2-4708438F6D4D}" type="datetimeFigureOut">
              <a:rPr lang="fr-FR" smtClean="0"/>
              <a:pPr/>
              <a:t>31/10/2021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475-304C-48C2-BA3B-E2C9964251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49EC-B655-4E1E-BCC2-4708438F6D4D}" type="datetimeFigureOut">
              <a:rPr lang="fr-FR" smtClean="0"/>
              <a:pPr/>
              <a:t>31/10/2021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D5475-304C-48C2-BA3B-E2C9964251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C49EC-B655-4E1E-BCC2-4708438F6D4D}" type="datetimeFigureOut">
              <a:rPr lang="fr-FR" smtClean="0"/>
              <a:pPr/>
              <a:t>31/10/2021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5475-304C-48C2-BA3B-E2C99642519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.wikipedia.org/wiki/Haemophilus" TargetMode="External"/><Relationship Id="rId5" Type="http://schemas.openxmlformats.org/officeDocument/2006/relationships/hyperlink" Target="https://fr.wikipedia.org/wiki/Neisseria_gonorrhoeae" TargetMode="Externa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88000" contrast="-3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2643182"/>
            <a:ext cx="7643866" cy="142876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Microbiologie infectieuse et santé </a:t>
            </a:r>
            <a:br>
              <a:rPr lang="fr-FR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« Cours »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1736" y="214290"/>
            <a:ext cx="3672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Université - Ahmed ZABANA-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Relizane</a:t>
            </a:r>
            <a:endParaRPr lang="fr-F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Faculté des Sciences et Technologie</a:t>
            </a:r>
          </a:p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Département de Biologie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8926" y="4572008"/>
            <a:ext cx="3638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Chargée de cours :                         Dr. GHALOUNI.A</a:t>
            </a:r>
          </a:p>
          <a:p>
            <a:pPr algn="ctr"/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000100" y="1500174"/>
            <a:ext cx="714380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Master1 Microbiologie &amp; contrôle de la qualité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- Semestre1-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917912"/>
            <a:ext cx="82868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Par morsures ou piqûres animales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Cet animal joue le rôle d’un 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(hôte vecteur: site de relais d’attente),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entre une espèce 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(réservoir: site naturel d’habitat de l’agent infectieux )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et l'homme infecté  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(récepteur). </a:t>
            </a: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puces, poux, tiques et moustiques divers sont les principaux vecteurs de toutes ces maladies.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mic Sans MS" pitchFamily="66" charset="0"/>
              <a:buChar char="*"/>
            </a:pP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Quelques exemples: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la peste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bactérie bacillaire(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Yersinia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pestis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se transmet des rongeurs a l’homme par les puces.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la rage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virus (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Lysavirus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du chien a l’homme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le paludisme « Malaria »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parasite (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Plasmodium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falciparum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transmit par une piqure de moustique.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les leishmanioses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parasite (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Leishmanya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transmit par la piqure de phlébotomes « protozoaires ».</a:t>
            </a:r>
          </a:p>
          <a:p>
            <a:pPr algn="just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472" y="214290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Infectiologie </a:t>
            </a:r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0034" y="1785926"/>
            <a:ext cx="821537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3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étapes de l’évolution de l’infection sont: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fr-F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Contamination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contact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avec agent infectieux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fr-F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Colonisation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multiplication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l’agent infectieux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mais </a:t>
            </a:r>
            <a:r>
              <a:rPr lang="fr-FR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pas de signes cliniques , ni réponse 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immunitaire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fr-FR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nfection </a:t>
            </a:r>
            <a:r>
              <a:rPr lang="fr-FR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apparition des signes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cliniques et , ou réponse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immunitaire.</a:t>
            </a:r>
          </a:p>
          <a:p>
            <a:pPr marL="457200" indent="-457200" algn="just">
              <a:spcBef>
                <a:spcPct val="50000"/>
              </a:spcBef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457200" indent="-457200" algn="just">
              <a:spcBef>
                <a:spcPct val="50000"/>
              </a:spcBef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         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Mais le mécanisme peut s’arrêter à chaque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étape.</a:t>
            </a:r>
          </a:p>
          <a:p>
            <a:pPr algn="ctr">
              <a:spcBef>
                <a:spcPct val="50000"/>
              </a:spcBef>
            </a:pPr>
            <a:endParaRPr lang="fr-FR" sz="2400" dirty="0" smtClean="0">
              <a:latin typeface="Comic Sans MS" pitchFamily="66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214290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Infectiologie </a:t>
            </a:r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071546"/>
            <a:ext cx="8858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Mécanisme de l’infection: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596" y="1571612"/>
            <a:ext cx="8286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Cette infection:</a:t>
            </a:r>
          </a:p>
          <a:p>
            <a:pPr algn="just">
              <a:buFont typeface="Calibri" pitchFamily="34" charset="0"/>
              <a:buChar char="*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peut rester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locale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limitée au 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revêtement </a:t>
            </a:r>
            <a:r>
              <a:rPr lang="fr-F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cutanéo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-muqueux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et se caractérise souvent par une réaction inflammatoire.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alibri" pitchFamily="34" charset="0"/>
              <a:buChar char="*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devient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locorégionale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lorsque les germes atteignent les 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relais lymphatiques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eme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ligne de défense après les barrières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cutanéo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-muqueuses). Cela peut conduire à des complications telles adénopathies, lymphangites, tuméfaction extrêmement douloureuse.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alibri" pitchFamily="34" charset="0"/>
              <a:buChar char="*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peut se généraliser et conduire à une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septicémie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c'est-à-dire à un envahissement, 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 voie veineuse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des germes dans tout l'organisme. Généralement, les septicémies s'accompagnent de signes généraux graves.</a:t>
            </a:r>
          </a:p>
          <a:p>
            <a:pPr algn="just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71472" y="214290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Infectiologie </a:t>
            </a:r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285992"/>
            <a:ext cx="8572560" cy="40005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2800" dirty="0" smtClean="0">
                <a:latin typeface="Comic Sans MS" pitchFamily="66" charset="0"/>
              </a:rPr>
              <a:t>   </a:t>
            </a:r>
            <a:endParaRPr lang="fr-FR" sz="2600" dirty="0" smtClean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L'infection virulente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due au pouvoir virulent (virulence) du germe (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Streptococcus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None/>
            </a:pPr>
            <a:endParaRPr lang="fr-FR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L'infection spécifique 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due a l’effet de la toxine libérée par le germe dans l'organisme (tétanos: due a la bactérie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Clostridium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tetani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>
              <a:buNone/>
            </a:pPr>
            <a:endParaRPr lang="fr-FR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fr-FR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L'infection mixte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à la fois virulente et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toxigène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 C'est le cas de la gangrène gazeuse (</a:t>
            </a:r>
            <a:r>
              <a:rPr lang="fr-FR" sz="2400" i="1" dirty="0" err="1" smtClean="0">
                <a:latin typeface="Times New Roman" pitchFamily="18" charset="0"/>
                <a:cs typeface="Times New Roman" pitchFamily="18" charset="0"/>
              </a:rPr>
              <a:t>Clostridium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perfringens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1472" y="214290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Infectiologie </a:t>
            </a:r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142984"/>
            <a:ext cx="3486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Typologie des infections: </a:t>
            </a:r>
            <a:endParaRPr lang="fr-FR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1714488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On classe les infections en fonction de la nature des germes impliqués :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358246" cy="378621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toxi-infection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(souvent d'origine alimentaire).    les </a:t>
            </a:r>
            <a:r>
              <a:rPr lang="fr-FR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bactéries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ingérées libèrent dans la lumière intestinale des </a:t>
            </a:r>
            <a:r>
              <a:rPr lang="fr-FR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toxines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Ex: La dysenterie bacillaire, provoquée par 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Shigella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dysenteriae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commence toujours par des diarrhées, puis se poursuit par les signes généraux d'une intoxication (asthénie, anorexie….etc.) Les germes restent localisés dans le gros intestin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il n'y a jamais de septicémie.</a:t>
            </a:r>
          </a:p>
          <a:p>
            <a:pPr algn="just">
              <a:buNone/>
            </a:pPr>
            <a:endParaRPr lang="fr-FR" sz="20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fr-F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FR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intoxination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se définit comme l'ingestion de la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seule </a:t>
            </a:r>
            <a:r>
              <a:rPr lang="fr-FR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toxine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bactérienne (sans la présence du germe responsable). </a:t>
            </a:r>
          </a:p>
          <a:p>
            <a:pPr algn="just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Ex: Les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intoxinations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alimentaires avec l’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entérotoxine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des staphylocoques.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214290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Infectiologie </a:t>
            </a:r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500174"/>
            <a:ext cx="340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fr-FR" sz="28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Picture 11" descr="C:\Documents and Settings\claude léger\Mes documents\Mes images\dessins santé\hygiène santé microbio\bacte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928802"/>
            <a:ext cx="1714512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claude léger\Mes documents\Mes images\dessins santé\hygiène santé microbio\microbes\virus gif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429000"/>
            <a:ext cx="13573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785786" y="2428868"/>
            <a:ext cx="404630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-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bactéries 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-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virus</a:t>
            </a:r>
          </a:p>
          <a:p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-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Les parasites</a:t>
            </a:r>
          </a:p>
          <a:p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-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Les champignons, </a:t>
            </a:r>
          </a:p>
          <a:p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-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Les prions ou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ATNC (agents 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transmissibles non conventionnels )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214290"/>
            <a:ext cx="38667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Les agents infectieux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786" y="1785926"/>
            <a:ext cx="3600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cinq principaux types sont:</a:t>
            </a:r>
          </a:p>
          <a:p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428604"/>
            <a:ext cx="3530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2285992"/>
            <a:ext cx="400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Micro organismes unicellulaires</a:t>
            </a:r>
            <a:endParaRPr lang="fr-FR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procaryotes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se distinguent par: </a:t>
            </a:r>
          </a:p>
          <a:p>
            <a:pPr marL="609600" indent="-609600">
              <a:buAutoNum type="alphaLcPeriod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Leur forme</a:t>
            </a:r>
          </a:p>
          <a:p>
            <a:pPr marL="609600" indent="-609600">
              <a:buAutoNum type="alphaLcPeriod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composition de leur paroi</a:t>
            </a:r>
          </a:p>
          <a:p>
            <a:pPr marL="609600" indent="-609600">
              <a:buAutoNum type="alphaLcPeriod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Leur besoins en oxygène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claude léger\Mes documents\Mes images\dessins santé\hygiène santé microbio\microbes\bactérie.jpg"/>
          <p:cNvPicPr>
            <a:picLocks noChangeAspect="1" noChangeArrowheads="1"/>
          </p:cNvPicPr>
          <p:nvPr/>
        </p:nvPicPr>
        <p:blipFill>
          <a:blip r:embed="rId2">
            <a:lum contrast="-13000"/>
          </a:blip>
          <a:srcRect/>
          <a:stretch>
            <a:fillRect/>
          </a:stretch>
        </p:blipFill>
        <p:spPr bwMode="auto">
          <a:xfrm>
            <a:off x="4572000" y="2285992"/>
            <a:ext cx="45720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42910" y="1500174"/>
            <a:ext cx="2218877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bactéries sont: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1928802"/>
            <a:ext cx="45005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Nombreuses formes : </a:t>
            </a:r>
          </a:p>
          <a:p>
            <a:pPr>
              <a:lnSpc>
                <a:spcPct val="150000"/>
              </a:lnSpc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sphériques (coques)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allongées ou en bâtonnets (bacilles)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des formes plus ou moins spiralées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428604"/>
            <a:ext cx="3530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928670"/>
            <a:ext cx="27908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928934"/>
            <a:ext cx="20097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643446"/>
            <a:ext cx="271464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714348" y="1142984"/>
            <a:ext cx="2105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Selon la forme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3042" y="5786454"/>
            <a:ext cx="5927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Différentes formes et différents modes d’associations</a:t>
            </a:r>
            <a:endParaRPr lang="fr-FR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572296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3043230" cy="654032"/>
          </a:xfrm>
        </p:spPr>
        <p:txBody>
          <a:bodyPr>
            <a:noAutofit/>
          </a:bodyPr>
          <a:lstStyle/>
          <a:p>
            <a:pPr algn="l"/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Plan des cours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28662" y="1142984"/>
            <a:ext cx="72866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Infectiologie :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QlQ notions fondamentales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Les causes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Les modes de transmission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Le mécanisme de l’infection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La typologie</a:t>
            </a:r>
          </a:p>
          <a:p>
            <a:pPr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agents infectieux et leurs modes de détection :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Bactéries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Virus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Champignos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Parasites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Prions </a:t>
            </a:r>
          </a:p>
          <a:p>
            <a:pPr>
              <a:buFont typeface="Wingdings" pitchFamily="2" charset="2"/>
              <a:buChar char="ü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mécanismes de défense « système immune»</a:t>
            </a:r>
          </a:p>
          <a:p>
            <a:pPr lvl="1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910" y="428604"/>
            <a:ext cx="3710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42910" y="1285860"/>
            <a:ext cx="8001056" cy="4929222"/>
          </a:xfrm>
        </p:spPr>
        <p:txBody>
          <a:bodyPr>
            <a:normAutofit/>
          </a:bodyPr>
          <a:lstStyle/>
          <a:p>
            <a:pPr marL="457200" indent="-457200">
              <a:buNone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Selon la composition de la paroi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 se colore d’une façon particulière en laboratoire :          </a:t>
            </a:r>
          </a:p>
          <a:p>
            <a:pPr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GRAM + (violet)  ou GRAM – (rose)</a:t>
            </a:r>
          </a:p>
          <a:p>
            <a:pPr>
              <a:buNone/>
              <a:defRPr/>
            </a:pP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Selon leur besoin ou non d’oxygène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Bactéries aérobies (sur la peau, à la surface des objets…)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Bactéries anaérobies (se développent dans la terre, dans un organe…)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200" b="1" u="sng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Autres caractéristiques</a:t>
            </a:r>
            <a:r>
              <a:rPr lang="fr-FR" sz="2200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endParaRPr lang="fr-FR" sz="2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bactéries:</a:t>
            </a:r>
          </a:p>
          <a:p>
            <a:pPr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se reproduisent  par division , se développent très vite, entre 20 et 30 mn.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Peuvent résister a des conditions défavorables (transformation en spores).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Si manque 1 facteur favorable : la bactérie survit, ne se reproduit plus, mais se réactive quand le facteur réapparaît.</a:t>
            </a:r>
          </a:p>
          <a:p>
            <a:pPr algn="just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Certaines bactéries fabriquent des toxines.</a:t>
            </a:r>
          </a:p>
          <a:p>
            <a:pPr algn="just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Sont capables de provoquer des infections bactériennes, souvent responsables d’infections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nosocomiales.</a:t>
            </a:r>
          </a:p>
          <a:p>
            <a:pPr algn="just">
              <a:buNone/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fr-FR" sz="2400" b="1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fr-FR" sz="2400" b="1" dirty="0" smtClean="0">
              <a:solidFill>
                <a:schemeClr val="bg1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428604"/>
            <a:ext cx="3710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1472" y="1428736"/>
            <a:ext cx="828680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Quelques exemples -bactéries et infections -: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infections urinaires: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Escherichia coli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infections cutanées:</a:t>
            </a:r>
            <a:r>
              <a:rPr lang="fr-F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Staphylococcus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aeruginosa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infections pulmonaires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Pneumocoque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bacille de Koch (bacille tuberculeux)</a:t>
            </a:r>
          </a:p>
          <a:p>
            <a:pPr algn="just"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infections digestives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Salmonelles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(agent de la typhoïde, diarrhées) </a:t>
            </a:r>
          </a:p>
          <a:p>
            <a:pPr algn="just"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infections sexuellement transmissibles: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Tréponème: agent de la syphilis</a:t>
            </a:r>
          </a:p>
          <a:p>
            <a:pPr>
              <a:spcBef>
                <a:spcPct val="50000"/>
              </a:spcBef>
              <a:buFont typeface="Comic Sans MS" pitchFamily="66" charset="0"/>
              <a:buChar char="*"/>
            </a:pPr>
            <a:endParaRPr lang="fr-FR" sz="2400" dirty="0" smtClean="0">
              <a:latin typeface="Comic Sans MS" pitchFamily="66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fr-FR" sz="2400" dirty="0" smtClean="0"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428604"/>
            <a:ext cx="3710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928802"/>
            <a:ext cx="8501122" cy="4714908"/>
          </a:xfrm>
        </p:spPr>
        <p:txBody>
          <a:bodyPr>
            <a:noAutofit/>
          </a:bodyPr>
          <a:lstStyle/>
          <a:p>
            <a:pPr marL="609600" indent="-609600"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regroupement de populations bactériennes en fonction de leur mode de vie </a:t>
            </a:r>
          </a:p>
          <a:p>
            <a:pPr marL="609600" indent="-609600">
              <a:buNone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forme ce qu’on appelle une flore bactérienne, il y’a plusieurs types:</a:t>
            </a:r>
          </a:p>
          <a:p>
            <a:pPr marL="609600" indent="-609600" algn="just">
              <a:buClr>
                <a:schemeClr val="accent2"/>
              </a:buClr>
              <a:buNone/>
              <a:defRPr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omic Sans MS" pitchFamily="66" charset="0"/>
              <a:buChar char="*"/>
              <a:defRPr/>
            </a:pPr>
            <a:r>
              <a:rPr lang="fr-F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Flore résidente ou commensale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non pathogène</a:t>
            </a:r>
            <a:endParaRPr lang="fr-FR" sz="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réside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au niveau de la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peau , muqueuses , intestin des sujets sains (nous vivons en 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bonne entente)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et représente les premières défenses contre les germes agresseurs (Ex: la flore lactique).</a:t>
            </a:r>
          </a:p>
          <a:p>
            <a:pPr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varient en fonction de l’âge, de l’immunité</a:t>
            </a:r>
            <a:r>
              <a:rPr lang="fr-FR" sz="2400" dirty="0" smtClean="0">
                <a:latin typeface="Comic Sans MS" pitchFamily="66" charset="0"/>
                <a:cs typeface="Tahoma" pitchFamily="34" charset="0"/>
              </a:rPr>
              <a:t>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910" y="428604"/>
            <a:ext cx="3710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214422"/>
            <a:ext cx="3993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just">
              <a:defRPr/>
            </a:pP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Les différentes flores bactériennes: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4572032"/>
          </a:xfrm>
        </p:spPr>
        <p:txBody>
          <a:bodyPr>
            <a:normAutofit/>
          </a:bodyPr>
          <a:lstStyle/>
          <a:p>
            <a:pPr>
              <a:buFont typeface="Comic Sans MS" pitchFamily="66" charset="0"/>
              <a:buChar char="*"/>
              <a:defRPr/>
            </a:pPr>
            <a:r>
              <a:rPr lang="fr-F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Flore saprophyte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vit dans l’environnement extérieur (air,  eau , terre..) ou à la surface de la peau.</a:t>
            </a:r>
          </a:p>
          <a:p>
            <a:pPr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habituellement non pathogène (inoffensive pour l’homme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Flore transitoire:</a:t>
            </a:r>
          </a:p>
          <a:p>
            <a:pPr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composée de microbes qui sont en 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de passage .</a:t>
            </a:r>
          </a:p>
          <a:p>
            <a:pPr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en général , inoffensive </a:t>
            </a:r>
          </a:p>
          <a:p>
            <a:pPr>
              <a:spcBef>
                <a:spcPct val="50000"/>
              </a:spcBef>
              <a:buNone/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fr-F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noter que : </a:t>
            </a:r>
          </a:p>
          <a:p>
            <a:pPr algn="ctr">
              <a:buNone/>
              <a:defRPr/>
            </a:pP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Toutes les flores précitées peuvent devenir « opportunistes »: </a:t>
            </a:r>
            <a:r>
              <a:rPr lang="fr-FR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càd</a:t>
            </a:r>
            <a:r>
              <a:rPr lang="fr-F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acquérir un pouvoir pathogène chez certains patients fragilisés ou dans certaines conditions.</a:t>
            </a:r>
            <a:endParaRPr lang="fr-FR" sz="2400" dirty="0" smtClean="0">
              <a:latin typeface="Comic Sans MS" pitchFamily="66" charset="0"/>
            </a:endParaRPr>
          </a:p>
          <a:p>
            <a:pPr>
              <a:buNone/>
              <a:defRPr/>
            </a:pPr>
            <a:endParaRPr lang="fr-FR" sz="2400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buNone/>
            </a:pPr>
            <a:endParaRPr lang="fr-FR" sz="3600" b="1" dirty="0" smtClean="0">
              <a:cs typeface="Times New Roman" pitchFamily="18" charset="0"/>
            </a:endParaRPr>
          </a:p>
          <a:p>
            <a:pPr>
              <a:buClr>
                <a:schemeClr val="accent2"/>
              </a:buClr>
              <a:buNone/>
              <a:defRPr/>
            </a:pPr>
            <a:endParaRPr lang="fr-FR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1472" y="571480"/>
            <a:ext cx="789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fr-FR" sz="2800" dirty="0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428604"/>
            <a:ext cx="3710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001056" cy="321471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Flore pathogène: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icrobes qui ont la capacité de provoquer des maladies, ces dernières seront plus ou moins graves en fonction de:</a:t>
            </a:r>
          </a:p>
          <a:p>
            <a:pPr algn="just"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nature de l’agent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infectieux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(sa virulence)</a:t>
            </a:r>
          </a:p>
          <a:p>
            <a:pPr algn="just"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quantité </a:t>
            </a:r>
          </a:p>
          <a:p>
            <a:pPr algn="just"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L’état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l’hôte réceptif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428604"/>
            <a:ext cx="3710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71472" y="1071546"/>
            <a:ext cx="79296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fr-FR" sz="20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Prélèvement  de l’échantillon:</a:t>
            </a:r>
            <a:endParaRPr lang="fr-FR" sz="2000" u="sng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Urines: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pour la réalisation d’un ECBU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Prélèvements ORL (oto-rhino-laryngologie): </a:t>
            </a:r>
          </a:p>
          <a:p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Aspiration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nasopharyngée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Prélèvements pulmonaires 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Crachats (ECBC) (BK)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Selles (coproculture):</a:t>
            </a:r>
          </a:p>
          <a:p>
            <a:pPr lvl="1"/>
            <a:endParaRPr lang="fr-FR" dirty="0" smtClean="0">
              <a:latin typeface="Comic Sans MS" pitchFamily="66" charset="0"/>
            </a:endParaRPr>
          </a:p>
          <a:p>
            <a:endParaRPr lang="fr-FR" b="1" dirty="0" smtClean="0">
              <a:latin typeface="Comic Sans MS" pitchFamily="66" charset="0"/>
            </a:endParaRPr>
          </a:p>
          <a:p>
            <a:r>
              <a:rPr lang="fr-FR" b="1" dirty="0" smtClean="0">
                <a:latin typeface="Comic Sans MS" pitchFamily="66" charset="0"/>
              </a:rPr>
              <a:t> 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071810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429264"/>
            <a:ext cx="1214447" cy="10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571612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42910" y="428604"/>
            <a:ext cx="6214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:- Détection directe-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1214422"/>
            <a:ext cx="8001056" cy="521497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LCR (Liquide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Céphalo-Rachidien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l"/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: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hemoculture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Prélèvements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cutanéo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-muqueux:</a:t>
            </a:r>
          </a:p>
          <a:p>
            <a:pPr algn="l"/>
            <a:endParaRPr lang="fr-FR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endParaRPr lang="fr-FR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endParaRPr lang="fr-FR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endParaRPr lang="fr-FR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endParaRPr lang="fr-FR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endParaRPr lang="fr-FR" sz="1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endParaRPr lang="fr-FR" sz="18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142984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928934"/>
            <a:ext cx="17144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857760"/>
            <a:ext cx="200024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857760"/>
            <a:ext cx="1704971" cy="172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42910" y="428604"/>
            <a:ext cx="6214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:- Détection directe-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8286808" cy="5357850"/>
          </a:xfrm>
        </p:spPr>
        <p:txBody>
          <a:bodyPr>
            <a:normAutofit/>
          </a:bodyPr>
          <a:lstStyle/>
          <a:p>
            <a:pPr algn="l"/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r-FR" sz="20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Examen macroscopique: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Culture et isolement: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Milieux de cultures à sélectionner</a:t>
            </a:r>
          </a:p>
          <a:p>
            <a:pPr algn="just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bactéries étant des êtres vivants plus ou moins fragiles, un certains nombres de conditions sont requis :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les géloses doivent répondre aux besoins nutritifs et énergétiques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Incubation à 37°C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Délai d’incubation de 24h à plusieurs jours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Atmosphère : aérobie, anaérobie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Existence de milieux sélectifs pour éliminer certaines bactéries commensales:</a:t>
            </a:r>
          </a:p>
          <a:p>
            <a:pPr algn="l"/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fr-F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642910" y="4357694"/>
            <a:ext cx="8031173" cy="2154232"/>
            <a:chOff x="642938" y="4214818"/>
            <a:chExt cx="8031173" cy="215423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38" y="4214818"/>
              <a:ext cx="2357426" cy="2154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6125" y="4214818"/>
              <a:ext cx="2571759" cy="2133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43636" y="4214819"/>
              <a:ext cx="2530475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3571868" y="5357826"/>
              <a:ext cx="2071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Gélose au </a:t>
              </a:r>
            </a:p>
            <a:p>
              <a:pPr algn="ctr"/>
              <a:r>
                <a:rPr lang="fr-FR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chocolat</a:t>
              </a:r>
              <a:endParaRPr lang="fr-FR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500430" y="6334780"/>
            <a:ext cx="1927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  <a:hlinkClick r:id="rId5" tooltip="Neisseria gonorrhoeae"/>
              </a:rPr>
              <a:t>Neisseria gonorrhoeae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et  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  <a:hlinkClick r:id="rId6" tooltip="Haemophilus"/>
              </a:rPr>
              <a:t>Haemophilus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10" y="428604"/>
            <a:ext cx="6214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:- Détection directe-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928670"/>
            <a:ext cx="8215370" cy="5357850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fr-FR" sz="20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Examen microscopique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Etat frais:</a:t>
            </a:r>
          </a:p>
          <a:p>
            <a:pPr algn="just"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Etat fixé « frottis »:</a:t>
            </a:r>
          </a:p>
          <a:p>
            <a:pPr algn="just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Coloration de gram                                Coloration de </a:t>
            </a:r>
            <a:r>
              <a:rPr lang="fr-F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Ziehl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Neelsen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fr-FR" sz="20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tests d’identification du germe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Tests d'orientation rapide (Galerie API) : catalase, Propriétés biochimiques: métabolisme respiratoire, glucidique, enzymatique).</a:t>
            </a:r>
          </a:p>
          <a:p>
            <a:pPr algn="just">
              <a:buFont typeface="Arial" pitchFamily="34" charset="0"/>
              <a:buChar char="•"/>
            </a:pPr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1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fr-FR" sz="1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571744"/>
            <a:ext cx="1714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571744"/>
            <a:ext cx="2143134" cy="161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643578"/>
            <a:ext cx="56436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715140" y="257174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Mycobactéries </a:t>
            </a:r>
          </a:p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-AAR- 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10" y="428604"/>
            <a:ext cx="5300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:-Diagnostic-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928802"/>
            <a:ext cx="8001056" cy="3286148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 maladies infectieuses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constituent un problème majeur de santé publique puisqu’elles représentent (environ 26% de la mortalité globale dans le monde ).</a:t>
            </a:r>
          </a:p>
          <a:p>
            <a:pPr algn="ctr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Elles ont pour origine un ou plusieurs agents infectieux.</a:t>
            </a:r>
          </a:p>
          <a:p>
            <a:pPr algn="ctr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microbiologie a permis de détecter et d’identifier ces agents et donc de découvrir l’origine infectieuse des maladies et établir le diagnostic nécessaire.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28926" y="57148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fr-FR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8286808" cy="2357454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fr-FR" sz="20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Détermination de la sensibilité des bactéries aux ATB:</a:t>
            </a:r>
          </a:p>
          <a:p>
            <a:pPr algn="just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Examen de référence est </a:t>
            </a:r>
            <a:r>
              <a:rPr lang="fr-F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l’Antibiogramme:</a:t>
            </a:r>
          </a:p>
          <a:p>
            <a:pPr algn="just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Un Panel de molécules  d’ATB testées  afin d’adapter le traitement adéquat .</a:t>
            </a:r>
          </a:p>
          <a:p>
            <a:pPr algn="just"/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786050" y="2714620"/>
            <a:ext cx="3714776" cy="2786082"/>
            <a:chOff x="1428750" y="500063"/>
            <a:chExt cx="6526213" cy="5214953"/>
          </a:xfrm>
        </p:grpSpPr>
        <p:pic>
          <p:nvPicPr>
            <p:cNvPr id="5" name="Image 4" descr="jpg_antibiogramme_sans_fluoresceine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750" y="500063"/>
              <a:ext cx="6526213" cy="5214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3357554" y="1785926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  <a:latin typeface="Algerian" pitchFamily="82" charset="0"/>
                </a:rPr>
                <a:t>1</a:t>
              </a:r>
              <a:endParaRPr lang="fr-FR" sz="2800" b="1" dirty="0">
                <a:solidFill>
                  <a:schemeClr val="bg1"/>
                </a:solidFill>
                <a:latin typeface="Algerian" pitchFamily="82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 flipH="1">
              <a:off x="5254461" y="1180274"/>
              <a:ext cx="377655" cy="83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  <a:latin typeface="Algerian" pitchFamily="82" charset="0"/>
                </a:rPr>
                <a:t>2</a:t>
              </a:r>
              <a:endParaRPr lang="fr-FR" sz="2800" b="1" dirty="0">
                <a:solidFill>
                  <a:schemeClr val="bg1"/>
                </a:solidFill>
                <a:latin typeface="Algerian" pitchFamily="82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942275" y="2087223"/>
              <a:ext cx="285752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  <a:latin typeface="Algerian" pitchFamily="82" charset="0"/>
                </a:rPr>
                <a:t>3</a:t>
              </a:r>
              <a:endParaRPr lang="fr-FR" sz="2800" b="1" dirty="0">
                <a:solidFill>
                  <a:schemeClr val="bg1"/>
                </a:solidFill>
                <a:latin typeface="Algerian" pitchFamily="82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715140" y="3286124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  <a:latin typeface="Algerian" pitchFamily="82" charset="0"/>
                </a:rPr>
                <a:t>4</a:t>
              </a:r>
              <a:endParaRPr lang="fr-FR" sz="2800" b="1" dirty="0">
                <a:solidFill>
                  <a:schemeClr val="bg1"/>
                </a:solidFill>
                <a:latin typeface="Algerian" pitchFamily="82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929190" y="3500438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  <a:latin typeface="Algerian" pitchFamily="82" charset="0"/>
                </a:rPr>
                <a:t>5</a:t>
              </a:r>
              <a:endParaRPr lang="fr-FR" sz="2800" b="1" dirty="0">
                <a:solidFill>
                  <a:schemeClr val="bg1"/>
                </a:solidFill>
                <a:latin typeface="Algerian" pitchFamily="8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285984" y="3000372"/>
              <a:ext cx="285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/>
                  </a:solidFill>
                  <a:latin typeface="Algerian" pitchFamily="82" charset="0"/>
                </a:rPr>
                <a:t>6</a:t>
              </a:r>
              <a:endParaRPr lang="fr-FR" sz="2800" b="1" dirty="0">
                <a:solidFill>
                  <a:schemeClr val="bg1"/>
                </a:solidFill>
                <a:latin typeface="Algerian" pitchFamily="8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42910" y="5643578"/>
            <a:ext cx="71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Très important</a:t>
            </a:r>
            <a:r>
              <a:rPr lang="fr-FR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antibiotiques sont actifs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uniquement sur les bactéries, </a:t>
            </a:r>
          </a:p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sur les autres microorganismes.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2910" y="428604"/>
            <a:ext cx="5300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:-Diagnostic-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286388"/>
            <a:ext cx="17526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428604"/>
            <a:ext cx="5300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:-Diagnostic-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1142984"/>
            <a:ext cx="76438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fr-FR" sz="20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 d’action des ATB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Les ATB s’attaquent spécifiquement à une bactérie ou à un groupe de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bactéries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77153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428604"/>
            <a:ext cx="5300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:-Diagnostic-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résistance des bactéries vis-à-vis des ATB 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peut être :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Résistance naturel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Résistance acquise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via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une mutation génétique affectant le chromosome de la bactérie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l’acquisition de matériel génétique étranger (plasmide) porteur d’un ou plusieurs gènes de résistance en provenance d’une autre bactérie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48" y="1071546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RÉSISTANCE AUX ATB : UN PROBLÈME DE SANTÉ PUBLIQUE AU NIVEAU MONDIAL !!! </a:t>
            </a:r>
            <a:endParaRPr lang="fr-FR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428604"/>
            <a:ext cx="5300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1. L’infection bactérienne :-Diagnostic-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2285992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Au 20ème siècle ,la mortalité a reculé grâce aux ATB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mais…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       L’utilisation massive et répétée 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      l’apparition de bactéries multi-résistantes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èche droite rayée 7"/>
          <p:cNvSpPr/>
          <p:nvPr/>
        </p:nvSpPr>
        <p:spPr>
          <a:xfrm>
            <a:off x="714348" y="3286124"/>
            <a:ext cx="500066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rayée 8"/>
          <p:cNvSpPr/>
          <p:nvPr/>
        </p:nvSpPr>
        <p:spPr>
          <a:xfrm>
            <a:off x="714348" y="3857628"/>
            <a:ext cx="500066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357430"/>
            <a:ext cx="25717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71472" y="4643446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Dans le monde, environ 700000 personnes / an ,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décèdent d’infections dues à des bactéries résistantes .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224" y="5572140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Objectif actuel : préserver le + longtemps possible, l’efficacité des ATB. </a:t>
            </a:r>
            <a:endParaRPr lang="fr-FR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5590" y="4500570"/>
            <a:ext cx="253841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claude léger\Mes documents\Mes images\dessins santé\hygiène santé microbio\viru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143356"/>
            <a:ext cx="50720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0034" y="1133356"/>
            <a:ext cx="814393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virus sont :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Acaryotes , de structure  biologique défective (cubique , hélicoïdale, ..) 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Unicellulaires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Ne peuvent se dupliquer seul, n’ont pas de métabolisme ( ils ont besoin d'infecter une cellule hôte pour utiliser sa « machinerie ») , se sont donc des parasites intracellulaires  obligatoires.  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deux types: virus nus et virus enveloppés (génome + capside +/- enveloppe)</a:t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fr-FR" sz="2800" b="1" dirty="0">
              <a:solidFill>
                <a:srgbClr val="C00000"/>
              </a:solidFill>
              <a:latin typeface="Comic Sans MS" pitchFamily="66" charset="0"/>
              <a:cs typeface="Tahoma" pitchFamily="34" charset="0"/>
              <a:sym typeface="Wingdings" pitchFamily="2" charset="2"/>
            </a:endParaRPr>
          </a:p>
          <a:p>
            <a:pPr marL="609600" indent="-609600">
              <a:defRPr/>
            </a:pP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  <a:sym typeface="Wingdings" pitchFamily="2" charset="2"/>
              </a:rPr>
              <a:t>   </a:t>
            </a:r>
          </a:p>
          <a:p>
            <a:pPr marL="609600" indent="-609600" algn="just"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</a:t>
            </a:r>
            <a:endParaRPr lang="fr-FR" sz="24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428604"/>
            <a:ext cx="2923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 L’infection virale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350px-Virus-typ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1"/>
            <a:ext cx="5143504" cy="500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71678"/>
            <a:ext cx="35004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en angle 6"/>
          <p:cNvCxnSpPr/>
          <p:nvPr/>
        </p:nvCxnSpPr>
        <p:spPr>
          <a:xfrm>
            <a:off x="4857752" y="2857496"/>
            <a:ext cx="785818" cy="571504"/>
          </a:xfrm>
          <a:prstGeom prst="bentConnector3">
            <a:avLst>
              <a:gd name="adj1" fmla="val 50000"/>
            </a:avLst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2910" y="428604"/>
            <a:ext cx="2923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 L’infection virale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00364" y="6286520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différentes formes de Virus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500990" cy="538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42910" y="428604"/>
            <a:ext cx="2923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 L’infection virale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285860"/>
            <a:ext cx="807249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Agents (réservoirs)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multiples infections 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Transmission: 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homme à homme ,  insecte à un humain, animal  à un humain….ou par voie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materno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faetale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……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Portes d’entrée: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Voie respiratoire, voie digestive, tractus urogénital, peau…  sang.. .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428604"/>
            <a:ext cx="2923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 L’infection virale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786322"/>
            <a:ext cx="2143108" cy="13573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5008" y="5715016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Virus Ebola 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428604"/>
            <a:ext cx="2923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 L’infection virale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42910" y="1071546"/>
            <a:ext cx="785818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Quelques exemples d’infections virales:</a:t>
            </a:r>
          </a:p>
          <a:p>
            <a:pPr algn="just"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Hépatite</a:t>
            </a:r>
          </a:p>
          <a:p>
            <a:pPr algn="just"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infections gastro-intestinales</a:t>
            </a:r>
          </a:p>
          <a:p>
            <a:pPr algn="just"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infections respiratoires 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grippe, rhinite , rhinopharyngite, bronchite, pneumonie, rougeole, grippe aviaire(2004), grippe porcine H1N1 (2009)….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19 en (2020)…..</a:t>
            </a:r>
          </a:p>
          <a:p>
            <a:pPr algn="just"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infections du système nerveux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rage (chiens)</a:t>
            </a:r>
          </a:p>
          <a:p>
            <a:pPr algn="just"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 du SIDA / VIH (virus de l’immunodéficience humaine)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: transmission sexuelle </a:t>
            </a:r>
          </a:p>
          <a:p>
            <a:pPr algn="just"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 de l’herpes, </a:t>
            </a:r>
          </a:p>
          <a:p>
            <a:pPr algn="just">
              <a:spcBef>
                <a:spcPct val="50000"/>
              </a:spcBef>
              <a:buFont typeface="Comic Sans MS" pitchFamily="66" charset="0"/>
              <a:buChar char="*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quelques fièvres hémorragiques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(Ebola)</a:t>
            </a:r>
            <a:endParaRPr lang="fr-FR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214290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Infectiologie </a:t>
            </a:r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2500306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Une infection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"</a:t>
            </a:r>
            <a:r>
              <a:rPr lang="fr-F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maladie infectieuse</a:t>
            </a:r>
            <a:r>
              <a:rPr lang="fr-FR" sz="20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"</a:t>
            </a:r>
            <a:r>
              <a:rPr lang="fr-FR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maladie due à la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prolifération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germes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avec réactions immunologiques et/ou signes cliniques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472" y="3286124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Une colonisation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présence de germes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sans réactions immunologiques ou signes cliniques.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34" y="1000108"/>
            <a:ext cx="3289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Notions fondamentales:</a:t>
            </a:r>
            <a:endParaRPr lang="fr-FR" sz="24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714348" y="4071943"/>
            <a:ext cx="8143932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Tout malade est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colonisé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avant d'être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infecté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"mais" </a:t>
            </a:r>
          </a:p>
          <a:p>
            <a:pPr algn="ctr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tout malade colonisé ne fait pas obligatoirement une infection, c’est un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porteur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germes (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individu sain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472" y="171448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Microorganisme "Agent " infectieux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MO qui peut déterminer une infection chez l’homme.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472" y="564357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Une </a:t>
            </a:r>
            <a:r>
              <a:rPr lang="fr-FR" sz="20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"</a:t>
            </a:r>
            <a:r>
              <a:rPr lang="fr-F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maladie contagieuse</a:t>
            </a:r>
            <a:r>
              <a:rPr lang="fr-FR" sz="20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"</a:t>
            </a:r>
            <a:r>
              <a:rPr lang="fr-FR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maladie infectieuse dont l’agent est  spontanément transmissible d’un sujet à un autre.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1571612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folHlink"/>
              </a:buClr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 diagnostic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se fait par sérologie :</a:t>
            </a:r>
          </a:p>
          <a:p>
            <a:pPr algn="just">
              <a:buClr>
                <a:schemeClr val="folHlink"/>
              </a:buClr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dosage des antigènes ou des anticorps dans le sang: </a:t>
            </a:r>
            <a:r>
              <a:rPr lang="fr-FR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détection indirecte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   vu que la culture des virus est rare (uniquement pour herpes virus).</a:t>
            </a:r>
          </a:p>
          <a:p>
            <a:pPr algn="just">
              <a:buClr>
                <a:schemeClr val="folHlink"/>
              </a:buClr>
              <a:buNone/>
            </a:pPr>
            <a:endParaRPr lang="fr-FR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folHlink"/>
              </a:buClr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 traitement se fait</a:t>
            </a:r>
          </a:p>
          <a:p>
            <a:pPr algn="just">
              <a:buClr>
                <a:schemeClr val="folHlink"/>
              </a:buClr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folHlink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par des antiviraux ( interférons) longue durée</a:t>
            </a:r>
          </a:p>
          <a:p>
            <a:pPr algn="just">
              <a:buClr>
                <a:schemeClr val="folHlink"/>
              </a:buCl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par vaccination 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910" y="428604"/>
            <a:ext cx="4641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2. L’infection virale :- Diagnostic-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42984"/>
            <a:ext cx="8143932" cy="5214974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  <a:buSzPct val="75000"/>
              <a:buNone/>
            </a:pPr>
            <a:endParaRPr lang="fr-FR" sz="2400" b="1" dirty="0" smtClean="0">
              <a:solidFill>
                <a:schemeClr val="folHlink"/>
              </a:solidFill>
            </a:endParaRPr>
          </a:p>
          <a:p>
            <a:pPr>
              <a:buClr>
                <a:schemeClr val="folHlink"/>
              </a:buClr>
              <a:buSzPct val="75000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L’évolution des maladies virales dépend de la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virulence du virus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l’hôte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  <a:buSzPct val="75000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  <a:buSzPct val="75000"/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infections virales aigües: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ex: grippe, rougeole… </a:t>
            </a:r>
          </a:p>
          <a:p>
            <a:pPr algn="just">
              <a:buClr>
                <a:schemeClr val="folHlink"/>
              </a:buClr>
              <a:buSzPct val="75000"/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Ces infections aboutissent après plusieurs jours de manifestations cliniques (liées à la fois à la réplication virale et à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réponse immunitaire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à l’éradication de l’infection avec une immunité protectrice définitivement établie contre le type de virus en cause. </a:t>
            </a:r>
          </a:p>
          <a:p>
            <a:pPr algn="just">
              <a:buClr>
                <a:schemeClr val="folHlink"/>
              </a:buClr>
              <a:buSzPct val="75000"/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Clr>
                <a:schemeClr val="folHlink"/>
              </a:buClr>
              <a:buSzPct val="75000"/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Nombreuses infections virales aiguës sont asymptomatiques : la réplication virale peut passer totalement inaperçue. Seule la présence d’anticorps révèle la trace de l’infection.</a:t>
            </a:r>
          </a:p>
          <a:p>
            <a:pPr>
              <a:buClr>
                <a:schemeClr val="folHlink"/>
              </a:buClr>
              <a:buSzPct val="75000"/>
              <a:buNone/>
            </a:pPr>
            <a:endParaRPr lang="fr-FR" sz="2400" dirty="0" smtClean="0">
              <a:latin typeface="Comic Sans MS" pitchFamily="66" charset="0"/>
            </a:endParaRPr>
          </a:p>
          <a:p>
            <a:pPr>
              <a:buClr>
                <a:schemeClr val="folHlink"/>
              </a:buClr>
              <a:buSzPct val="75000"/>
              <a:buFont typeface="Wingdings" pitchFamily="2" charset="2"/>
              <a:buChar char="Ø"/>
            </a:pPr>
            <a:endParaRPr lang="fr-FR" sz="2200" dirty="0" smtClean="0">
              <a:latin typeface="Comic Sans MS" pitchFamily="66" charset="0"/>
            </a:endParaRPr>
          </a:p>
          <a:p>
            <a:pPr>
              <a:buClr>
                <a:schemeClr val="folHlink"/>
              </a:buClr>
              <a:buSzPct val="75000"/>
              <a:buFont typeface="Wingdings" pitchFamily="2" charset="2"/>
              <a:buChar char="Ø"/>
            </a:pPr>
            <a:endParaRPr lang="fr-FR" sz="2200" dirty="0" smtClean="0">
              <a:latin typeface="Comic Sans MS" pitchFamily="66" charset="0"/>
            </a:endParaRPr>
          </a:p>
          <a:p>
            <a:pPr marL="609600" indent="-609600">
              <a:buClr>
                <a:schemeClr val="folHlink"/>
              </a:buClr>
              <a:buSzPct val="75000"/>
              <a:buNone/>
              <a:defRPr/>
            </a:pPr>
            <a:endParaRPr lang="fr-FR" sz="2400" dirty="0" smtClean="0">
              <a:latin typeface="Comic Sans MS" pitchFamily="66" charset="0"/>
            </a:endParaRPr>
          </a:p>
          <a:p>
            <a:pPr>
              <a:buClr>
                <a:schemeClr val="folHlink"/>
              </a:buClr>
              <a:buNone/>
            </a:pPr>
            <a:endParaRPr lang="fr-FR" sz="2400" dirty="0" smtClean="0"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14348" y="571480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folHlink"/>
              </a:buClr>
              <a:buSzPct val="75000"/>
            </a:pP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 différentes évolutions possibles de l’infection virale: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500042"/>
            <a:ext cx="8215370" cy="607223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800" b="1" dirty="0" smtClean="0">
                <a:latin typeface="Comic Sans MS" pitchFamily="66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infections virales chroniques « persistantes »: (ex : hépatite B)</a:t>
            </a:r>
          </a:p>
          <a:p>
            <a:pPr algn="just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persistance du virus dans l’organisme est due au fait que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réponse immunitaire est insuffisante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pour éliminer les cellules infectées et bloquer définitivement la réplication virale.</a:t>
            </a:r>
          </a:p>
          <a:p>
            <a:pPr algn="just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virus persiste et la réplication virale se poursuit . </a:t>
            </a:r>
          </a:p>
          <a:p>
            <a:pPr algn="just"/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infections tumorales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ex: hépatite C)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(cirrhose du foie)</a:t>
            </a:r>
          </a:p>
          <a:p>
            <a:pPr algn="just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Ces virus ont un pouvoir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oncogène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sont capables d’induire, chez l’homme, la formation de tumeurs: </a:t>
            </a:r>
          </a:p>
          <a:p>
            <a:pPr algn="just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 existe plusieurs exemples de mécanismes d’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oncogénèse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virus exprime une ou plusieurs protéines perturbant la division cellulaire.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l’insertion du génome viral dans le génome cellulaire , susceptible d’entraîner une prolifération incontrôlée des cellules.</a:t>
            </a:r>
          </a:p>
          <a:p>
            <a:pPr algn="just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Dans les deux cas les cellules infectées sont immortalisées : Elles se divisent indéfiniment, perdent tout contact d’inhibition par le système immunitaire. Elles présentent des anomalies morphologiques et chromosomiques.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928794" y="3000372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  <a:latin typeface="Comic Sans MS" pitchFamily="66" charset="0"/>
              </a:rPr>
              <a:t>LES CHAMPIGNONS</a:t>
            </a:r>
            <a:endParaRPr lang="fr-FR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428604"/>
            <a:ext cx="5430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L’infection fongique  « les mycoses »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428736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3.1. Champignons = mycètes = règne des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Fungi</a:t>
            </a: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Organismes eucaryotes:  possédant un noyau pourvu d’une membrane nucléaire, des chromosomes, un nucléole et un appareil mitochondrial.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Hétérotrophes: Nutrition dépendante de la présence de matières organiques produites par d’autres organismes vivants.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Immobiles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Reproduction : par production de spores </a:t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107154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Levuriformes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« levures »: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spores unicellulaires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ex: Candida 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Les Filamenteux « moisissures »: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filaments mycéliens,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pluricellulaires:</a:t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ex: Aspergillus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428604"/>
            <a:ext cx="5430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L’infection fongique  « les mycoses »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71612"/>
            <a:ext cx="298131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71612"/>
            <a:ext cx="23717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3" y="4357694"/>
            <a:ext cx="350046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357694"/>
            <a:ext cx="20193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500174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flore saprophyte: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 nourrit de matières organiques ou végétales en décomposition dans le milieu extérieur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(Plusieurs milliers de micromycètes dans notre environnement)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flore commensale 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 nourrit de matières organiques sur un être vivant sans entraîner de troubles chez l’ hôte.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(Colonisent la peau ou les muqueuses )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Les deux peuvent devenir opportunistes          comportement parasitaire               </a:t>
            </a:r>
          </a:p>
          <a:p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mycoses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428604"/>
            <a:ext cx="5430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L’infection fongique  « les mycoses »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1000108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Les flores fongiques: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71744"/>
            <a:ext cx="59293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droite 8"/>
          <p:cNvSpPr/>
          <p:nvPr/>
        </p:nvSpPr>
        <p:spPr>
          <a:xfrm>
            <a:off x="4929190" y="5643578"/>
            <a:ext cx="285752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571472" y="5929330"/>
            <a:ext cx="285752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500034" y="1285860"/>
            <a:ext cx="8143964" cy="18573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mycoses opportunistes les plus fréquentes sont:</a:t>
            </a:r>
          </a:p>
          <a:p>
            <a:pPr algn="just"/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 aspergilloses broncho-pulmonaires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par inhalation des conidiospores (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 candidoses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le plus connue, le muguet (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Candida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Espace réservé pour une image  8" descr="muguet.jpg"/>
          <p:cNvPicPr>
            <a:picLocks noChangeAspect="1"/>
          </p:cNvPicPr>
          <p:nvPr/>
        </p:nvPicPr>
        <p:blipFill>
          <a:blip r:embed="rId2"/>
          <a:srcRect l="5556" r="5556"/>
          <a:stretch>
            <a:fillRect/>
          </a:stretch>
        </p:blipFill>
        <p:spPr>
          <a:xfrm>
            <a:off x="5072066" y="3071810"/>
            <a:ext cx="3143272" cy="2571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0100" y="5786454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Mycose profonde (pulmonaire)</a:t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(ex: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6314" y="5786454"/>
            <a:ext cx="3727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Mycose cutanée  « muguet buccal </a:t>
            </a:r>
          </a:p>
          <a:p>
            <a:pPr algn="ctr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(ex: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Candida 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34" y="428604"/>
            <a:ext cx="5430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L’infection fongique  « les mycoses »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1071546"/>
            <a:ext cx="67151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flore pathogène: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Vit aux dépens d’un autre organisme (hôte)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(Parasites obligatoires) responsables de mycoses.</a:t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Exemples de mycoses: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buFont typeface="Calibri" pitchFamily="34" charset="0"/>
              <a:buChar char="*"/>
            </a:pP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les mycoses cutanées: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certaines mycètes se développent sur les aisselles, entre les doigts des pieds, dans les chaussures, plus généralement partout où l'espace confiné reste chaud et humide.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Calibri" pitchFamily="34" charset="0"/>
              <a:buChar char="*"/>
            </a:pP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 mycoses sous-cutanées: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sporotrichose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est une maladie professionnelle des fleuristes, des agriculteurs et des forestiers. Le mycète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i="1" dirty="0" err="1" smtClean="0">
                <a:latin typeface="Times New Roman" pitchFamily="18" charset="0"/>
                <a:cs typeface="Times New Roman" pitchFamily="18" charset="0"/>
              </a:rPr>
              <a:t>Sporothrix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qui vit sur les végétaux vivants et sur les débris végétaux, pénètre sous la peau à la faveur d'une piqûre d'épine. </a:t>
            </a:r>
            <a:r>
              <a:rPr lang="fr-FR" sz="2400" dirty="0" smtClean="0">
                <a:latin typeface="Comic Sans MS" pitchFamily="66" charset="0"/>
              </a:rPr>
              <a:t> </a:t>
            </a:r>
            <a:endParaRPr lang="fr-FR" sz="24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428604"/>
            <a:ext cx="5430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L’infection fongique  « les mycoses »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2214554"/>
            <a:ext cx="17288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876"/>
            <a:ext cx="1143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572008"/>
            <a:ext cx="207167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428604"/>
            <a:ext cx="5825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L’infection fongique :-Diagnostic direct- 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000108"/>
            <a:ext cx="49292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 diagnostic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se fait en deux étapes :</a:t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Examen microscopique :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du produit pathologique à l’état frais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ou après coloration (résultat rapide).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Mise en culture: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435768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79296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7158" y="1214422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Une infection peut être générée par : </a:t>
            </a:r>
          </a:p>
          <a:p>
            <a:pPr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des germes hébergés par le patient : l'infection est dite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Endogène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auto-infection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infection du malade par ses propres germes.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5786" y="2714620"/>
            <a:ext cx="8001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est due au déplacement des germes  de la flore habituelle d'un endroit où ils sont inoffensifs vers un autre où ils se multiplient différemment et deviennent pathogènes.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4214818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des micro-organismes provenant d'un environnement contaminé : l'infection est dite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Exogène , ou </a:t>
            </a:r>
            <a:r>
              <a:rPr lang="fr-FR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 infection croisée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infection du malade par les germes d'un autre malade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(infection hospitalière)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Maladies Nosocomiales).</a:t>
            </a:r>
          </a:p>
          <a:p>
            <a:pPr marL="342900" indent="-342900"/>
            <a:endParaRPr lang="fr-FR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suite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472" y="214290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Infectiologie </a:t>
            </a:r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èche droite rayée 12"/>
          <p:cNvSpPr/>
          <p:nvPr/>
        </p:nvSpPr>
        <p:spPr>
          <a:xfrm>
            <a:off x="1785918" y="5572140"/>
            <a:ext cx="1143008" cy="1428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429000"/>
            <a:ext cx="400052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40" y="1285860"/>
            <a:ext cx="80725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buClr>
                <a:srgbClr val="45441B"/>
              </a:buClr>
              <a:buSzPct val="75000"/>
              <a:buNone/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 traitement: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soit </a:t>
            </a:r>
          </a:p>
          <a:p>
            <a:pPr marL="609600" indent="-609600" algn="just">
              <a:buClr>
                <a:srgbClr val="45441B"/>
              </a:buClr>
              <a:buSzPct val="75000"/>
              <a:buNone/>
              <a:defRPr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buClr>
                <a:srgbClr val="45441B"/>
              </a:buClr>
              <a:buSzPct val="75000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 local (par des pommades) </a:t>
            </a:r>
          </a:p>
          <a:p>
            <a:pPr marL="609600" indent="-609600" algn="just">
              <a:buClr>
                <a:srgbClr val="45441B"/>
              </a:buClr>
              <a:buSzPct val="75000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ou </a:t>
            </a:r>
          </a:p>
          <a:p>
            <a:pPr marL="609600" indent="-609600" algn="just">
              <a:buClr>
                <a:srgbClr val="45441B"/>
              </a:buClr>
              <a:buSzPct val="75000"/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général (antifongigramme) : antifongiques ex: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fluconazole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voriconazole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</a:p>
          <a:p>
            <a:pPr marL="609600" indent="-609600" algn="just">
              <a:buClr>
                <a:srgbClr val="45441B"/>
              </a:buClr>
              <a:buSzPct val="75000"/>
              <a:defRPr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micafungine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….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34" y="428604"/>
            <a:ext cx="5825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L’infection fongique :-Diagnostic direct- 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488" y="6215082"/>
            <a:ext cx="3735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Exemple d’un antifongigramme </a:t>
            </a:r>
            <a:endParaRPr lang="fr-FR" sz="2000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928794" y="3000372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FFFF00"/>
                </a:solidFill>
                <a:latin typeface="Comic Sans MS" pitchFamily="66" charset="0"/>
              </a:rPr>
              <a:t>LES PARASITES </a:t>
            </a:r>
            <a:endParaRPr lang="fr-FR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Les parasites: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sont des êtres vivants appartenant au règne animal qui se développent aux dépens de celui qui les héberge en se nourrissant des tissus ou du sang.</a:t>
            </a: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Morphologie: très diverse selon le groupe.</a:t>
            </a:r>
          </a:p>
          <a:p>
            <a:pPr>
              <a:spcBef>
                <a:spcPct val="50000"/>
              </a:spcBef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0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428604"/>
            <a:ext cx="360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 L’infection parasitaire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257176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14620"/>
            <a:ext cx="58579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428604"/>
            <a:ext cx="360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 L’infection parasitaire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1000108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existe trois groupes: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groupe: les protozoaires unicellulaires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Mobiles ou non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Intracellulaires ou non</a:t>
            </a:r>
          </a:p>
          <a:p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Quelques exemples: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Agents de diarrhées </a:t>
            </a: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Amibes: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provoque la dysenterie amibienne à la suite de l'ingestion des kystes de  cet amibe .</a:t>
            </a:r>
          </a:p>
          <a:p>
            <a:pPr algn="just">
              <a:spcBef>
                <a:spcPct val="50000"/>
              </a:spcBef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Giardia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lamblia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protozoaire flagellé provoque la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giardiase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qui est une maladie intestinale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Agents d’IST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(infections sexuellement transmissibles): ex: infection vaginale : le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Trichomonas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Agent du paludisme (la malaria</a:t>
            </a: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Plasmodium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just"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vecteur =le moustique femelle.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2143141" cy="15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428604"/>
            <a:ext cx="360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 L’infection parasitaire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100010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Suite aux exemples: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6437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Trichomonas vaginalis | Place Gre'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7" y="4810132"/>
            <a:ext cx="2928958" cy="183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428604"/>
            <a:ext cx="360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 L’infection parasitaire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8286808" cy="48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02" y="1000108"/>
            <a:ext cx="842971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2eme groupe: les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vers ou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helminthes pluricellulaires: </a:t>
            </a:r>
          </a:p>
          <a:p>
            <a:pPr algn="just"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variés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 taille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toujours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un hôte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intermédiaire ,ex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(le tænia). 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034" y="428604"/>
            <a:ext cx="360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 L’infection parasitaire 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521497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1472" y="928670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3eme groupe:  les ectoparasites  - les acariens-</a:t>
            </a:r>
          </a:p>
          <a:p>
            <a:r>
              <a:rPr lang="fr-FR" sz="2000" dirty="0" smtClean="0"/>
              <a:t>insectes sous forme d’œuf, de larve ou d’adulte.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643554"/>
            <a:ext cx="235267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857364"/>
            <a:ext cx="16383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25" y="1857364"/>
            <a:ext cx="16430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2850" y="3643314"/>
            <a:ext cx="1581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86675" y="4857760"/>
            <a:ext cx="14573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5143511"/>
            <a:ext cx="1804991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034" y="428604"/>
            <a:ext cx="5269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4. L’infection parasitaire : -Diagnostic-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428596" y="928670"/>
            <a:ext cx="8429684" cy="5643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Le diagnostic: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irect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macroscopique ou microscopique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il tend à mettre en évidence le parasite sous l’une de ses différentes formes (larves, œufs, kystes…) et recherché dans les prélèvements accessibles (selles, sang, urines, peau, liquide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céphalo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rachidien, …)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ndirect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il est soit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r-FR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spécifique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(sérologique) : recherche d’anticorps ou d’antigènes circulants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aspécifique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</a:t>
            </a: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 numération formule sanguine «FNS»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par exemple l’augmentation des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IgM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totale au-delà de 4 fois le taux normal est un bon indicateur d’une phase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lymphatico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sanguine de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trypanosomose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d’Afrique (agent: 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Tripanosoma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gambiense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transmis à l'Homme par la mouche tsé-tsé)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 traitement: 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médicaments.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428860" y="3000372"/>
            <a:ext cx="407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FFFF00"/>
                </a:solidFill>
                <a:latin typeface="Comic Sans MS" pitchFamily="66" charset="0"/>
              </a:rPr>
              <a:t>LES PRIONS </a:t>
            </a:r>
            <a:endParaRPr lang="fr-FR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8596" y="1785926"/>
            <a:ext cx="835824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Constituent le dernier groupe d’agents infectieux a avoir été décelé.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Ce sont des protéines infectieuses qui transmettent leur information génétique sans l’aide d’acides nucléiques (ADN,ARN).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Elles ont la même séquence d’AA qu’une protéine normale mais une structure tertiaire différente  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Elles sont thermostables, résistantes aux enzymes et aux agents dénaturants 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Présentes   essentiellement dans le système nerveux. </a:t>
            </a:r>
          </a:p>
        </p:txBody>
      </p:sp>
      <p:pic>
        <p:nvPicPr>
          <p:cNvPr id="3" name="Espace réservé du contenu 5" descr="220px-BOVINE_PRION_PROTEIN_1dx0_asym_r_5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68" y="5143512"/>
            <a:ext cx="2000232" cy="1714488"/>
          </a:xfrm>
        </p:spPr>
      </p:pic>
      <p:sp>
        <p:nvSpPr>
          <p:cNvPr id="5" name="Rectangle 4"/>
          <p:cNvSpPr/>
          <p:nvPr/>
        </p:nvSpPr>
        <p:spPr>
          <a:xfrm>
            <a:off x="500034" y="714356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Les prions ou ATNC "Agents transmissibles non conventionnels " :</a:t>
            </a: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2976" y="4786322"/>
            <a:ext cx="6429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propriétés anormales</a:t>
            </a:r>
          </a:p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b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caractéristiques physico chimiques étonnantes</a:t>
            </a:r>
            <a:b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+mj-cs"/>
              </a:rPr>
              <a:t>    </a:t>
            </a:r>
            <a:r>
              <a:rPr lang="fr-FR" sz="2000" dirty="0" smtClean="0">
                <a:latin typeface="Times New Roman" pitchFamily="18" charset="0"/>
                <a:cs typeface="+mj-cs"/>
              </a:rPr>
              <a:t>Certains patients sont plus à risques de contracter une infection nosocomiale. Il s’agit de patients 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+mj-cs"/>
              </a:rPr>
              <a:t>« sensibles » </a:t>
            </a:r>
            <a:r>
              <a:rPr lang="fr-FR" sz="2000" dirty="0" smtClean="0">
                <a:latin typeface="Times New Roman" pitchFamily="18" charset="0"/>
                <a:cs typeface="+mj-cs"/>
              </a:rPr>
              <a:t>chez lesquelles le corps est déséquilibré , soit:</a:t>
            </a:r>
          </a:p>
          <a:p>
            <a:pPr>
              <a:buNone/>
            </a:pPr>
            <a:endParaRPr lang="fr-FR" sz="2000" dirty="0" smtClean="0">
              <a:latin typeface="Comic Sans MS" pitchFamily="66" charset="0"/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+mj-cs"/>
              </a:rPr>
              <a:t>La</a:t>
            </a:r>
            <a:r>
              <a:rPr lang="fr-FR" sz="2000" dirty="0" smtClean="0">
                <a:latin typeface="Times New Roman" pitchFamily="18" charset="0"/>
                <a:cs typeface="+mj-cs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+mj-cs"/>
              </a:rPr>
              <a:t>sensibilité est inhérente </a:t>
            </a: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  <a:cs typeface="+mj-cs"/>
              </a:rPr>
              <a:t>« </a:t>
            </a:r>
            <a:r>
              <a:rPr lang="ar-DZ" sz="2000" b="1" dirty="0" smtClean="0">
                <a:solidFill>
                  <a:srgbClr val="C00000"/>
                </a:solidFill>
                <a:latin typeface="Comic Sans MS" pitchFamily="66" charset="0"/>
                <a:cs typeface="+mj-cs"/>
              </a:rPr>
              <a:t>ذاتية</a:t>
            </a: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  <a:cs typeface="+mj-cs"/>
              </a:rPr>
              <a:t> »</a:t>
            </a:r>
            <a:r>
              <a:rPr lang="ar-DZ" sz="2000" b="1" dirty="0" smtClean="0">
                <a:solidFill>
                  <a:srgbClr val="C00000"/>
                </a:solidFill>
                <a:latin typeface="Comic Sans MS" pitchFamily="66" charset="0"/>
                <a:cs typeface="+mj-cs"/>
              </a:rPr>
              <a:t> </a:t>
            </a:r>
            <a:endParaRPr lang="fr-FR" sz="2000" b="1" dirty="0" smtClean="0">
              <a:latin typeface="Times New Roman" pitchFamily="18" charset="0"/>
              <a:cs typeface="+mj-cs"/>
            </a:endParaRP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+mj-cs"/>
              </a:rPr>
              <a:t>âges extrêmes (avant 1 an et après 65ans) : nouveau-nés, vieillards, prématurés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+mj-cs"/>
              </a:rPr>
              <a:t>états extrêmes de poids : obèses – dénutris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+mj-cs"/>
              </a:rPr>
              <a:t>porteurs de pathologies chroniques:</a:t>
            </a:r>
          </a:p>
          <a:p>
            <a:pPr lvl="2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+mj-cs"/>
              </a:rPr>
              <a:t>diabète </a:t>
            </a:r>
          </a:p>
          <a:p>
            <a:pPr lvl="2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+mj-cs"/>
              </a:rPr>
              <a:t>insuffisance rénale </a:t>
            </a:r>
          </a:p>
          <a:p>
            <a:pPr lvl="2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+mj-cs"/>
              </a:rPr>
              <a:t>insuffisance hépatique </a:t>
            </a:r>
          </a:p>
          <a:p>
            <a:pPr lvl="2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+mj-cs"/>
              </a:rPr>
              <a:t>immunodépression (leucémie, cancer, SIDA)</a:t>
            </a:r>
          </a:p>
          <a:p>
            <a:pPr lvl="1">
              <a:buFont typeface="Wingdings" pitchFamily="2" charset="2"/>
              <a:buChar char="ü"/>
            </a:pPr>
            <a:endParaRPr lang="fr-FR" sz="2400" dirty="0" smtClean="0">
              <a:latin typeface="Times New Roman" pitchFamily="18" charset="0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214290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Infectiologie </a:t>
            </a:r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428736"/>
            <a:ext cx="8001056" cy="5072098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lorsque placée en présence de sa variante normale ,elle entrainera une modification de la structure tridimensionnelle de cette dernière laquelle deviendra également une protéine pathologique.</a:t>
            </a:r>
          </a:p>
          <a:p>
            <a:pPr algn="just"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processus se continuera et conduit a une mort cellulaire qui s’accompagnera d’une dégénérescence neuronale.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Exemple: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Agent de l’encéphalopathie chez l’homme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maladie de la  « vache folle » dont la transmission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se fait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par la viande de bœuf contaminée.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714356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Les prions: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00438"/>
            <a:ext cx="30718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571612"/>
            <a:ext cx="7858180" cy="2857520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fréquence des maladies causées par des prions reste faible.</a:t>
            </a: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diagnostic se fait par:</a:t>
            </a:r>
          </a:p>
          <a:p>
            <a:pPr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 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électroencéphalogramme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qui permet de repérer des perturbations relativement spécifiques de l’activité cérébrale.</a:t>
            </a:r>
          </a:p>
          <a:p>
            <a:pPr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IRM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  « Imagerie par Résonance Magnétique » met en évidence des anomalies particulières au niveau de certaines régions du cerveau. </a:t>
            </a:r>
          </a:p>
          <a:p>
            <a:pPr>
              <a:buNone/>
            </a:pPr>
            <a:endParaRPr lang="fr-FR" sz="2400" dirty="0" smtClean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714356"/>
            <a:ext cx="376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Les prions –Traitement-: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2071702"/>
          </a:xfrm>
        </p:spPr>
        <p:txBody>
          <a:bodyPr>
            <a:noAutofit/>
          </a:bodyPr>
          <a:lstStyle/>
          <a:p>
            <a:pPr algn="just"/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L'électroencéphalographie (EEG)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est une méthode d'exploration cérébrale qui mesure l'activité électrique du cerveau par des électrodes placées sur le cuir chevelu souvent représentée sous la forme d'un tracé appelé électroencéphalogramme</a:t>
            </a:r>
            <a:r>
              <a:rPr lang="fr-FR" sz="2400" dirty="0" smtClean="0">
                <a:latin typeface="Comic Sans MS" pitchFamily="66" charset="0"/>
              </a:rPr>
              <a:t>.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1026" name="Picture 2" descr="Résultat de recherche d'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2928958" cy="3929090"/>
          </a:xfrm>
          <a:prstGeom prst="rect">
            <a:avLst/>
          </a:prstGeom>
          <a:noFill/>
        </p:spPr>
      </p:pic>
      <p:pic>
        <p:nvPicPr>
          <p:cNvPr id="1028" name="Picture 4" descr="Résultat de recherche d'images pour &quot;électroencéphalogramm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643182"/>
            <a:ext cx="5643570" cy="421481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0034" y="714356"/>
            <a:ext cx="376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Les prions –Traitement-: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Résultat de recherche d'images pour &quot;irm cérébral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43182"/>
            <a:ext cx="3571900" cy="3200411"/>
          </a:xfrm>
          <a:prstGeom prst="rect">
            <a:avLst/>
          </a:prstGeom>
          <a:noFill/>
        </p:spPr>
      </p:pic>
      <p:pic>
        <p:nvPicPr>
          <p:cNvPr id="63492" name="Picture 4" descr="Résultat de recherche d'images pour &quot;detection des prions par IRM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3857652" cy="32147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0034" y="1357298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L’IRM:</a:t>
            </a:r>
          </a:p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L'imagerie par résonance magnétique est un examen qui permet d'obtenir    des vues en deux ou trois dimensions de l'intérieur du cerveau.</a:t>
            </a:r>
            <a:endParaRPr lang="fr-FR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714356"/>
            <a:ext cx="376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Les prions –Traitement-: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71538" y="1500174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b="1" dirty="0" smtClean="0">
                <a:solidFill>
                  <a:schemeClr val="bg1"/>
                </a:solidFill>
                <a:latin typeface="Comic Sans MS" pitchFamily="66" charset="0"/>
                <a:cs typeface="Tahoma" pitchFamily="34" charset="0"/>
              </a:rPr>
              <a:t>Les mécanismes de défense:     « notre système de protection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4348" y="1928802"/>
            <a:ext cx="80010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Pour nous protéger d’agressions éventuelles d’agents infectieux, nous possédons un double système de défenses :</a:t>
            </a:r>
          </a:p>
          <a:p>
            <a:pPr lvl="1" algn="just"/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Protection externe 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barrières physiques et chimiques </a:t>
            </a:r>
          </a:p>
          <a:p>
            <a:pPr lvl="1" algn="just">
              <a:buFont typeface="Wingdings" pitchFamily="2" charset="2"/>
              <a:buChar char="q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Protection interne 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système immunitaire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786" y="1071546"/>
            <a:ext cx="2153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fr-FR" b="1" dirty="0" smtClean="0">
                <a:solidFill>
                  <a:srgbClr val="C00000"/>
                </a:solidFill>
                <a:latin typeface="Comic Sans MS" pitchFamily="66" charset="0"/>
                <a:cs typeface="Tahoma" pitchFamily="34" charset="0"/>
              </a:rPr>
              <a:t> :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34" y="714356"/>
            <a:ext cx="8215370" cy="5715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Protection externe 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barrières physiques : peau, muqueuses, poils,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cils.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chimiques : mucus, sécrétions, enzymes.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20000"/>
              </a:spcBef>
              <a:defRPr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2. Protection interne 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"système immunitaire" 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réactions de notre organisme sont de 2 sortes :</a:t>
            </a:r>
          </a:p>
          <a:p>
            <a:pPr marL="457200" indent="-457200">
              <a:spcBef>
                <a:spcPct val="20000"/>
              </a:spcBef>
              <a:buFont typeface="+mj-lt"/>
              <a:buAutoNum type="alphaUcPeriod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Réaction immunitaire non spécifique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lphaUcPeriod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Réaction immunitaire spécifique </a:t>
            </a:r>
            <a:r>
              <a:rPr lang="fr-FR" sz="2400" dirty="0" smtClean="0">
                <a:latin typeface="Comic Sans MS" pitchFamily="66" charset="0"/>
              </a:rPr>
              <a:t>		</a:t>
            </a:r>
            <a:r>
              <a:rPr lang="fr-FR" sz="2800" dirty="0" smtClean="0"/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8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8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5" descr="Les cils pulmonaires détruits par le tabac, permettent aux fumeurs de sourciller sans broncher d'un cil...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071810"/>
            <a:ext cx="1863747" cy="1285884"/>
          </a:xfrm>
          <a:prstGeom prst="rect">
            <a:avLst/>
          </a:prstGeom>
          <a:noFill/>
        </p:spPr>
      </p:pic>
      <p:pic>
        <p:nvPicPr>
          <p:cNvPr id="6" name="Picture 19" descr="http://www.rhdsc.gc.ca/fr/pt/images/epider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928670"/>
            <a:ext cx="292892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20" y="428604"/>
            <a:ext cx="8501122" cy="5819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6" y="714356"/>
            <a:ext cx="8429684" cy="582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 réaction non spécifique: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C’est la réponse immédiate de l’organisme  à toute agression.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Quelque soit l’agent causal, la réponse à l’attaque est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identique « </a:t>
            </a:r>
            <a:r>
              <a:rPr kumimoji="0" lang="fr-FR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non spécifique »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et localisée 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Les monocytes entourent le micro-organisme et le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détruisent (la phagocytose)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cela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entraîne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 réaction inflammatoire 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034" descr="http://artic.ac-besancon.fr/svt/act_ped/svt_clg/troisieme/brevet02/Brevet2002/infl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5072098" cy="3214710"/>
          </a:xfrm>
          <a:prstGeom prst="rect">
            <a:avLst/>
          </a:prstGeom>
          <a:noFill/>
        </p:spPr>
      </p:pic>
      <p:pic>
        <p:nvPicPr>
          <p:cNvPr id="7" name="Picture 25" descr="http://www3.chu-rouen.fr/NR/rdonlyres/E6AD4B95-B1A2-44BE-9495-2155AA0DF6B4/0/quinc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928934"/>
            <a:ext cx="2000264" cy="1571636"/>
          </a:xfrm>
          <a:prstGeom prst="rect">
            <a:avLst/>
          </a:prstGeom>
          <a:noFill/>
        </p:spPr>
      </p:pic>
      <p:pic>
        <p:nvPicPr>
          <p:cNvPr id="8" name="Picture 16" descr="http://www.microbes-edu.org/etudiant/imagestrep/der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572008"/>
            <a:ext cx="1785950" cy="1643074"/>
          </a:xfrm>
          <a:prstGeom prst="rect">
            <a:avLst/>
          </a:prstGeom>
          <a:noFill/>
        </p:spPr>
      </p:pic>
      <p:pic>
        <p:nvPicPr>
          <p:cNvPr id="9" name="Picture 13" descr="http://www.edunet.tn/ressources/resdisc/svt/Sfax/svtsf03/images/reacin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5603" y="4572008"/>
            <a:ext cx="1468397" cy="164307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57224" y="6286520"/>
            <a:ext cx="3816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Réaction immunitaire non spécifique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2198" y="6286520"/>
            <a:ext cx="2700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Réactions inflammatoires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642918"/>
            <a:ext cx="850112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 startAt="2"/>
            </a:pP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réaction spécifique: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elle repose sur: 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lymphocytes B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responsables de la réponse immunitaire à médiation humorale = production d’anticorps …reconnaissance de l’Ag natif.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lymphocytes 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responsables de la réponse immunitaire à médiation cellulaire = régulation,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cytotoxicité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….reconnaissance d’un antigène apprêté.</a:t>
            </a:r>
            <a:br>
              <a:rPr lang="fr-F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la mémorisation: </a:t>
            </a:r>
          </a:p>
          <a:p>
            <a:pPr algn="just"/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Exemple 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Quand le corps rencontre pour la première fois une substance (micro-organisme), les lymphocytes B produisent les anticorps correspondants . Lorsque l’organisme rencontre une nouvelle fois ce micro-organisme, il est déjà prêt à se défendre. </a:t>
            </a: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9"/>
            <a:ext cx="8286808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785918" y="628652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différentes lignées des cellules immunitaires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142984"/>
            <a:ext cx="85725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+mj-cs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+mj-cs"/>
              </a:rPr>
              <a:t>Sensibilité est acquise</a:t>
            </a:r>
            <a:r>
              <a:rPr lang="fr-FR" sz="2000" b="1" i="1" dirty="0" smtClean="0">
                <a:solidFill>
                  <a:srgbClr val="C00000"/>
                </a:solidFill>
                <a:latin typeface="Comic Sans MS" pitchFamily="66" charset="0"/>
                <a:cs typeface="+mj-cs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  <a:cs typeface="+mj-cs"/>
              </a:rPr>
              <a:t>« </a:t>
            </a:r>
            <a:r>
              <a:rPr lang="ar-DZ" sz="2000" b="1" dirty="0" smtClean="0">
                <a:solidFill>
                  <a:srgbClr val="C00000"/>
                </a:solidFill>
                <a:latin typeface="Comic Sans MS" pitchFamily="66" charset="0"/>
                <a:cs typeface="+mj-cs"/>
              </a:rPr>
              <a:t> مكتسبة</a:t>
            </a: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  <a:cs typeface="+mj-cs"/>
              </a:rPr>
              <a:t> »</a:t>
            </a:r>
            <a:r>
              <a:rPr lang="ar-DZ" sz="2000" b="1" dirty="0" smtClean="0">
                <a:solidFill>
                  <a:srgbClr val="C00000"/>
                </a:solidFill>
                <a:latin typeface="Comic Sans MS" pitchFamily="66" charset="0"/>
                <a:cs typeface="+mj-cs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  <a:cs typeface="+mj-cs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/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interventions chirurgicales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certains traitements :</a:t>
            </a:r>
          </a:p>
          <a:p>
            <a:pPr lvl="2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corticothérapie prolongée </a:t>
            </a:r>
          </a:p>
          <a:p>
            <a:pPr lvl="2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radiothérapie</a:t>
            </a:r>
          </a:p>
          <a:p>
            <a:pPr lvl="2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chimiothérapie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anti-cancéreuse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une antibiothérapie aveugle: l’utilisation abusive des ATB ;apparition des bactéries multi résistantes.</a:t>
            </a:r>
          </a:p>
          <a:p>
            <a:pPr lvl="2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nombre de personnes pour le même malade :(Médecin-assistant- stagiaire-Infirmière....), Chacun de ces acteurs est potentiellement transmetteur de germes.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déplacement du malade dans l'Hôpital: Médecine interne -&gt; Chirurgie -&gt; bloque opératoire -&gt;...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manque de formation du personnel (en matière d’hygiène)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circuit de matériel </a:t>
            </a:r>
            <a:endParaRPr lang="fr-FR" sz="2000" b="1" dirty="0" smtClean="0">
              <a:solidFill>
                <a:srgbClr val="C00000"/>
              </a:solidFill>
              <a:latin typeface="Comic Sans MS" pitchFamily="66" charset="0"/>
              <a:cs typeface="+mj-cs"/>
            </a:endParaRPr>
          </a:p>
          <a:p>
            <a:endParaRPr lang="fr-FR" sz="24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214290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Infectiologie </a:t>
            </a:r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6643734" cy="642942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 défaillances de notre système de </a:t>
            </a: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protection: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1142984"/>
            <a:ext cx="8358246" cy="5715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Parfois l’organisme est incapable de se défendre </a:t>
            </a: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fr-FR" sz="2900" b="1" dirty="0" smtClean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kumimoji="0" lang="fr-FR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immunodéficience » :</a:t>
            </a: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 l’incapacité du système immunitaire à réagir efficacement face à un élément pathogène. Cela est du aux: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900" dirty="0" smtClean="0">
                <a:latin typeface="Times New Roman" pitchFamily="18" charset="0"/>
                <a:cs typeface="Times New Roman" pitchFamily="18" charset="0"/>
              </a:rPr>
            </a:br>
            <a:endParaRPr kumimoji="0" lang="fr-FR" sz="29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900" b="1" dirty="0" smtClean="0">
                <a:latin typeface="Times New Roman" pitchFamily="18" charset="0"/>
                <a:cs typeface="Times New Roman" pitchFamily="18" charset="0"/>
              </a:rPr>
              <a:t>déficits immunitaires : innés ou acquis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maladies héréditaires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âges extrêmes, malnutrition, diabète…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chimiothérapie,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Traitement par certains médicaments capables de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 diminuer ou de supprimer les réactions immunitaires :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 immunodépresseurs (ex : cortisone…)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immunosuppression infectieuse : VIH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endParaRPr lang="fr-FR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fr-FR" sz="2900" b="1" dirty="0" smtClean="0">
                <a:latin typeface="Times New Roman" pitchFamily="18" charset="0"/>
                <a:cs typeface="Times New Roman" pitchFamily="18" charset="0"/>
              </a:rPr>
              <a:t>maladies auto-immunes </a:t>
            </a: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= résultent d'un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dysfonctionnement du système immunitaire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qui s’attaque aux constituants normaux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 de l’</a:t>
            </a:r>
            <a:r>
              <a:rPr lang="fr-FR" sz="2900" dirty="0" err="1" smtClean="0">
                <a:latin typeface="Times New Roman" pitchFamily="18" charset="0"/>
                <a:cs typeface="Times New Roman" pitchFamily="18" charset="0"/>
              </a:rPr>
              <a:t>organismeEx</a:t>
            </a:r>
            <a:r>
              <a:rPr lang="fr-FR" sz="2900" dirty="0" smtClean="0">
                <a:latin typeface="Times New Roman" pitchFamily="18" charset="0"/>
                <a:cs typeface="Times New Roman" pitchFamily="18" charset="0"/>
              </a:rPr>
              <a:t> : polyarthrite rhumatoïde…</a:t>
            </a:r>
            <a:endParaRPr kumimoji="0" lang="fr-FR" sz="2000" b="0" i="0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643182"/>
            <a:ext cx="2643174" cy="185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264317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39128" cy="1143000"/>
          </a:xfrm>
        </p:spPr>
        <p:txBody>
          <a:bodyPr>
            <a:normAutofit/>
          </a:bodyPr>
          <a:lstStyle/>
          <a:p>
            <a:pPr algn="just"/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Ces défaillances sont réglées au moyen de : </a:t>
            </a:r>
            <a:endParaRPr lang="fr-FR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1785926"/>
            <a:ext cx="8072494" cy="4462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 Vaccination  :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consiste à entraîner notre organisme à se défendre. </a:t>
            </a:r>
          </a:p>
          <a:p>
            <a:pPr marL="457200" lvl="0" indent="-457200" algn="just">
              <a:spcBef>
                <a:spcPct val="20000"/>
              </a:spcBef>
              <a:buFont typeface="+mj-lt"/>
              <a:buAutoNum type="alphaLcPeriod"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Injection soit  (de microbes atténués ou tués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ou uniquement des molécules “antigéniques”) </a:t>
            </a:r>
          </a:p>
          <a:p>
            <a:pPr marL="457200" lvl="0" indent="-457200" algn="just">
              <a:spcBef>
                <a:spcPct val="20000"/>
              </a:spcBef>
              <a:buFont typeface="+mj-lt"/>
              <a:buAutoNum type="alphaLcPeriod"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 sujet ne développe pas de maladie mais identifie l’antigène, fabrique des anticorps et en garde la mémoire. </a:t>
            </a:r>
          </a:p>
          <a:p>
            <a:pPr marL="457200" lvl="0" indent="-457200" algn="just">
              <a:spcBef>
                <a:spcPct val="20000"/>
              </a:spcBef>
              <a:buFont typeface="+mj-lt"/>
              <a:buAutoNum type="alphaLcPeriod"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 rappel de vaccination ravive la mémoire.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Sérothérapie : « </a:t>
            </a: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immunisation artificielle »: 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injection  de sérums immunisants contenants des anticorps 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34" y="571480"/>
            <a:ext cx="785818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Détection et identification des agents infectieux :</a:t>
            </a:r>
          </a:p>
          <a:p>
            <a:pPr algn="just">
              <a:spcBef>
                <a:spcPct val="50000"/>
              </a:spcBef>
            </a:pP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méthode directe: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à partir du produit biologique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méthode indirecte: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par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PCR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Immunofluorescence indirecte (IFI)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Western blot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ELISA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c-ELISA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Biopuces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fixation du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complement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…………….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e 6"/>
          <p:cNvGrpSpPr/>
          <p:nvPr/>
        </p:nvGrpSpPr>
        <p:grpSpPr>
          <a:xfrm>
            <a:off x="4643438" y="642918"/>
            <a:ext cx="4214842" cy="2071702"/>
            <a:chOff x="4643438" y="642918"/>
            <a:chExt cx="4214842" cy="2071702"/>
          </a:xfrm>
        </p:grpSpPr>
        <p:sp>
          <p:nvSpPr>
            <p:cNvPr id="5" name="ZoneTexte 4"/>
            <p:cNvSpPr txBox="1"/>
            <p:nvPr/>
          </p:nvSpPr>
          <p:spPr>
            <a:xfrm>
              <a:off x="5572132" y="642918"/>
              <a:ext cx="3286148" cy="20621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>
                  <a:latin typeface="Comic Sans MS" pitchFamily="66" charset="0"/>
                </a:rPr>
                <a:t>Merci de votre attention et </a:t>
              </a:r>
              <a:r>
                <a:rPr lang="fr-FR" sz="3200" dirty="0" smtClean="0">
                  <a:latin typeface="Comic Sans MS" pitchFamily="66" charset="0"/>
                </a:rPr>
                <a:t>surtout..</a:t>
              </a:r>
            </a:p>
            <a:p>
              <a:r>
                <a:rPr lang="fr-FR" sz="3200" b="1" dirty="0" smtClean="0">
                  <a:latin typeface="Comic Sans MS" pitchFamily="66" charset="0"/>
                </a:rPr>
                <a:t>BON COURAGE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8" y="642918"/>
              <a:ext cx="947736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43050"/>
            <a:ext cx="8429684" cy="4929222"/>
          </a:xfrm>
        </p:spPr>
        <p:txBody>
          <a:bodyPr>
            <a:no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infections sont transmises de différentes façons  :</a:t>
            </a:r>
          </a:p>
          <a:p>
            <a:pPr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Les transmissions de contact  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Direct :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avec une personne infectée :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main, 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Relation sexuel (maladies vénériennes telles la syphilis, le SIDA…)</a:t>
            </a:r>
          </a:p>
          <a:p>
            <a:pPr marL="742950" lvl="2" indent="-342900" algn="just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Indirect: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contact avec un objet souillé par une personne infectée (surface, objets, transfusion…) ; </a:t>
            </a:r>
          </a:p>
          <a:p>
            <a:pPr marL="742950" lvl="2" indent="-342900" algn="just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    les maladies contractées au contact des eaux polluées ou contaminées (diverses parasitoses).</a:t>
            </a:r>
          </a:p>
          <a:p>
            <a:pPr marL="742950" lvl="2" indent="-342900"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Les transmissions aéroportées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émises lors de la parole, la toux, l’éternuement.</a:t>
            </a:r>
          </a:p>
          <a:p>
            <a:pPr algn="just">
              <a:buFont typeface="Wingdings" pitchFamily="2" charset="2"/>
              <a:buChar char="§"/>
            </a:pPr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071546"/>
            <a:ext cx="516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Modes de Transmission de l’infection: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214290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Infectiologie </a:t>
            </a:r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50072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Transmission par les voies respiratoires 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par exemple: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contamination par des spores de champignons (les candidoses,              les aspergilloses…)</a:t>
            </a:r>
          </a:p>
          <a:p>
            <a:pPr lvl="1"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Par les voies digestives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lvl="1" algn="just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l'ingestion des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germes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infectieux contenus dans les aliments ou l'eau souillée :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Fièvre typhoïde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typhi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): fièvre,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diarhée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Choléra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Vibrio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cholerae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): infection intestinale ;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diarhée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vomissement</a:t>
            </a:r>
          </a:p>
          <a:p>
            <a:pPr lvl="2"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l'ingestion des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toxines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produites par les germes: 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Botulisme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toxine de (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Clostridium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botulinum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) :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affection neurologique (troubles de vision, paralysie)</a:t>
            </a:r>
          </a:p>
          <a:p>
            <a:pPr lvl="2"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fr-FR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214290"/>
            <a:ext cx="2539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 Infectiologie </a:t>
            </a:r>
            <a:endParaRPr lang="fr-FR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101159</TotalTime>
  <Words>2879</Words>
  <Application>Microsoft Office PowerPoint</Application>
  <PresentationFormat>Affichage à l'écran (4:3)</PresentationFormat>
  <Paragraphs>601</Paragraphs>
  <Slides>73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74" baseType="lpstr">
      <vt:lpstr>Thème Office</vt:lpstr>
      <vt:lpstr>Microbiologie infectieuse et santé  « Cours »</vt:lpstr>
      <vt:lpstr>Plan des cours :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Les défaillances de notre système de protection:</vt:lpstr>
      <vt:lpstr>Ces défaillances sont réglées au moyen de : </vt:lpstr>
      <vt:lpstr>Diapositive 72</vt:lpstr>
      <vt:lpstr>Diapositive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Microbiologie infectieuse  et santé</dc:title>
  <dc:creator>acer</dc:creator>
  <cp:lastModifiedBy>acer</cp:lastModifiedBy>
  <cp:revision>749</cp:revision>
  <dcterms:created xsi:type="dcterms:W3CDTF">2016-09-23T18:21:09Z</dcterms:created>
  <dcterms:modified xsi:type="dcterms:W3CDTF">2021-11-02T11:36:21Z</dcterms:modified>
</cp:coreProperties>
</file>