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</p:sldIdLst>
  <p:sldSz cx="9144000" cy="6858000" type="screen4x3"/>
  <p:notesSz cx="9144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-1260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35940" y="490220"/>
            <a:ext cx="8072119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95367" y="723900"/>
            <a:ext cx="8624807" cy="6134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53987" y="228599"/>
            <a:ext cx="4558030" cy="462280"/>
          </a:xfrm>
          <a:custGeom>
            <a:avLst/>
            <a:gdLst/>
            <a:ahLst/>
            <a:cxnLst/>
            <a:rect l="l" t="t" r="r" b="b"/>
            <a:pathLst>
              <a:path w="4558030" h="462280">
                <a:moveTo>
                  <a:pt x="0" y="461962"/>
                </a:moveTo>
                <a:lnTo>
                  <a:pt x="4557712" y="461962"/>
                </a:lnTo>
                <a:lnTo>
                  <a:pt x="4557712" y="0"/>
                </a:lnTo>
                <a:lnTo>
                  <a:pt x="0" y="0"/>
                </a:lnTo>
                <a:lnTo>
                  <a:pt x="0" y="461962"/>
                </a:lnTo>
                <a:close/>
              </a:path>
            </a:pathLst>
          </a:custGeom>
          <a:solidFill>
            <a:srgbClr val="A4C0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85427" y="33020"/>
            <a:ext cx="3576954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7364" y="1836420"/>
            <a:ext cx="8129270" cy="3683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26" Type="http://schemas.openxmlformats.org/officeDocument/2006/relationships/image" Target="../media/image62.png"/><Relationship Id="rId3" Type="http://schemas.openxmlformats.org/officeDocument/2006/relationships/image" Target="../media/image39.png"/><Relationship Id="rId21" Type="http://schemas.openxmlformats.org/officeDocument/2006/relationships/image" Target="../media/image57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5" Type="http://schemas.openxmlformats.org/officeDocument/2006/relationships/image" Target="../media/image61.png"/><Relationship Id="rId2" Type="http://schemas.openxmlformats.org/officeDocument/2006/relationships/image" Target="../media/image38.png"/><Relationship Id="rId16" Type="http://schemas.openxmlformats.org/officeDocument/2006/relationships/image" Target="../media/image52.png"/><Relationship Id="rId20" Type="http://schemas.openxmlformats.org/officeDocument/2006/relationships/image" Target="../media/image56.png"/><Relationship Id="rId29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24" Type="http://schemas.openxmlformats.org/officeDocument/2006/relationships/image" Target="../media/image60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23" Type="http://schemas.openxmlformats.org/officeDocument/2006/relationships/image" Target="../media/image59.png"/><Relationship Id="rId28" Type="http://schemas.openxmlformats.org/officeDocument/2006/relationships/image" Target="../media/image64.png"/><Relationship Id="rId10" Type="http://schemas.openxmlformats.org/officeDocument/2006/relationships/image" Target="../media/image46.png"/><Relationship Id="rId19" Type="http://schemas.openxmlformats.org/officeDocument/2006/relationships/image" Target="../media/image55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Relationship Id="rId22" Type="http://schemas.openxmlformats.org/officeDocument/2006/relationships/image" Target="../media/image58.png"/><Relationship Id="rId27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5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12" Type="http://schemas.openxmlformats.org/officeDocument/2006/relationships/image" Target="../media/image84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77.png"/><Relationship Id="rId10" Type="http://schemas.openxmlformats.org/officeDocument/2006/relationships/image" Target="../media/image82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90.png"/><Relationship Id="rId18" Type="http://schemas.openxmlformats.org/officeDocument/2006/relationships/image" Target="../media/image95.png"/><Relationship Id="rId26" Type="http://schemas.openxmlformats.org/officeDocument/2006/relationships/image" Target="../media/image102.png"/><Relationship Id="rId3" Type="http://schemas.openxmlformats.org/officeDocument/2006/relationships/image" Target="../media/image75.png"/><Relationship Id="rId21" Type="http://schemas.openxmlformats.org/officeDocument/2006/relationships/image" Target="../media/image98.png"/><Relationship Id="rId7" Type="http://schemas.openxmlformats.org/officeDocument/2006/relationships/image" Target="../media/image79.png"/><Relationship Id="rId12" Type="http://schemas.openxmlformats.org/officeDocument/2006/relationships/image" Target="../media/image89.png"/><Relationship Id="rId17" Type="http://schemas.openxmlformats.org/officeDocument/2006/relationships/image" Target="../media/image94.png"/><Relationship Id="rId25" Type="http://schemas.openxmlformats.org/officeDocument/2006/relationships/image" Target="../media/image101.png"/><Relationship Id="rId2" Type="http://schemas.openxmlformats.org/officeDocument/2006/relationships/image" Target="../media/image74.png"/><Relationship Id="rId16" Type="http://schemas.openxmlformats.org/officeDocument/2006/relationships/image" Target="../media/image93.png"/><Relationship Id="rId20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11" Type="http://schemas.openxmlformats.org/officeDocument/2006/relationships/image" Target="../media/image88.png"/><Relationship Id="rId24" Type="http://schemas.openxmlformats.org/officeDocument/2006/relationships/image" Target="../media/image100.png"/><Relationship Id="rId5" Type="http://schemas.openxmlformats.org/officeDocument/2006/relationships/image" Target="../media/image86.png"/><Relationship Id="rId15" Type="http://schemas.openxmlformats.org/officeDocument/2006/relationships/image" Target="../media/image92.png"/><Relationship Id="rId23" Type="http://schemas.openxmlformats.org/officeDocument/2006/relationships/image" Target="../media/image99.png"/><Relationship Id="rId28" Type="http://schemas.openxmlformats.org/officeDocument/2006/relationships/image" Target="../media/image104.png"/><Relationship Id="rId10" Type="http://schemas.openxmlformats.org/officeDocument/2006/relationships/image" Target="../media/image82.png"/><Relationship Id="rId19" Type="http://schemas.openxmlformats.org/officeDocument/2006/relationships/image" Target="../media/image96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Relationship Id="rId14" Type="http://schemas.openxmlformats.org/officeDocument/2006/relationships/image" Target="../media/image91.png"/><Relationship Id="rId22" Type="http://schemas.openxmlformats.org/officeDocument/2006/relationships/image" Target="../media/image85.png"/><Relationship Id="rId27" Type="http://schemas.openxmlformats.org/officeDocument/2006/relationships/image" Target="../media/image10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90.png"/><Relationship Id="rId18" Type="http://schemas.openxmlformats.org/officeDocument/2006/relationships/image" Target="../media/image95.png"/><Relationship Id="rId3" Type="http://schemas.openxmlformats.org/officeDocument/2006/relationships/image" Target="../media/image74.png"/><Relationship Id="rId21" Type="http://schemas.openxmlformats.org/officeDocument/2006/relationships/image" Target="../media/image107.png"/><Relationship Id="rId7" Type="http://schemas.openxmlformats.org/officeDocument/2006/relationships/image" Target="../media/image87.png"/><Relationship Id="rId12" Type="http://schemas.openxmlformats.org/officeDocument/2006/relationships/image" Target="../media/image89.png"/><Relationship Id="rId17" Type="http://schemas.openxmlformats.org/officeDocument/2006/relationships/image" Target="../media/image94.png"/><Relationship Id="rId25" Type="http://schemas.openxmlformats.org/officeDocument/2006/relationships/image" Target="../media/image111.png"/><Relationship Id="rId2" Type="http://schemas.openxmlformats.org/officeDocument/2006/relationships/image" Target="../media/image105.png"/><Relationship Id="rId16" Type="http://schemas.openxmlformats.org/officeDocument/2006/relationships/image" Target="../media/image93.png"/><Relationship Id="rId20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11" Type="http://schemas.openxmlformats.org/officeDocument/2006/relationships/image" Target="../media/image82.png"/><Relationship Id="rId24" Type="http://schemas.openxmlformats.org/officeDocument/2006/relationships/image" Target="../media/image110.png"/><Relationship Id="rId5" Type="http://schemas.openxmlformats.org/officeDocument/2006/relationships/image" Target="../media/image76.png"/><Relationship Id="rId15" Type="http://schemas.openxmlformats.org/officeDocument/2006/relationships/image" Target="../media/image92.png"/><Relationship Id="rId23" Type="http://schemas.openxmlformats.org/officeDocument/2006/relationships/image" Target="../media/image109.png"/><Relationship Id="rId10" Type="http://schemas.openxmlformats.org/officeDocument/2006/relationships/image" Target="../media/image81.png"/><Relationship Id="rId19" Type="http://schemas.openxmlformats.org/officeDocument/2006/relationships/image" Target="../media/image96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Relationship Id="rId14" Type="http://schemas.openxmlformats.org/officeDocument/2006/relationships/image" Target="../media/image91.png"/><Relationship Id="rId22" Type="http://schemas.openxmlformats.org/officeDocument/2006/relationships/image" Target="../media/image10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image" Target="../media/image116.png"/><Relationship Id="rId18" Type="http://schemas.openxmlformats.org/officeDocument/2006/relationships/image" Target="../media/image119.png"/><Relationship Id="rId26" Type="http://schemas.openxmlformats.org/officeDocument/2006/relationships/image" Target="../media/image127.png"/><Relationship Id="rId3" Type="http://schemas.openxmlformats.org/officeDocument/2006/relationships/image" Target="../media/image75.png"/><Relationship Id="rId21" Type="http://schemas.openxmlformats.org/officeDocument/2006/relationships/image" Target="../media/image122.png"/><Relationship Id="rId7" Type="http://schemas.openxmlformats.org/officeDocument/2006/relationships/image" Target="../media/image112.png"/><Relationship Id="rId12" Type="http://schemas.openxmlformats.org/officeDocument/2006/relationships/image" Target="../media/image115.png"/><Relationship Id="rId17" Type="http://schemas.openxmlformats.org/officeDocument/2006/relationships/image" Target="../media/image118.png"/><Relationship Id="rId25" Type="http://schemas.openxmlformats.org/officeDocument/2006/relationships/image" Target="../media/image126.png"/><Relationship Id="rId2" Type="http://schemas.openxmlformats.org/officeDocument/2006/relationships/image" Target="../media/image74.png"/><Relationship Id="rId16" Type="http://schemas.openxmlformats.org/officeDocument/2006/relationships/image" Target="../media/image82.png"/><Relationship Id="rId20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11" Type="http://schemas.openxmlformats.org/officeDocument/2006/relationships/image" Target="../media/image114.png"/><Relationship Id="rId24" Type="http://schemas.openxmlformats.org/officeDocument/2006/relationships/image" Target="../media/image125.png"/><Relationship Id="rId5" Type="http://schemas.openxmlformats.org/officeDocument/2006/relationships/image" Target="../media/image86.png"/><Relationship Id="rId15" Type="http://schemas.openxmlformats.org/officeDocument/2006/relationships/image" Target="../media/image81.png"/><Relationship Id="rId23" Type="http://schemas.openxmlformats.org/officeDocument/2006/relationships/image" Target="../media/image124.png"/><Relationship Id="rId28" Type="http://schemas.openxmlformats.org/officeDocument/2006/relationships/image" Target="../media/image104.png"/><Relationship Id="rId10" Type="http://schemas.openxmlformats.org/officeDocument/2006/relationships/image" Target="../media/image85.png"/><Relationship Id="rId19" Type="http://schemas.openxmlformats.org/officeDocument/2006/relationships/image" Target="../media/image120.png"/><Relationship Id="rId4" Type="http://schemas.openxmlformats.org/officeDocument/2006/relationships/image" Target="../media/image76.png"/><Relationship Id="rId9" Type="http://schemas.openxmlformats.org/officeDocument/2006/relationships/image" Target="../media/image106.png"/><Relationship Id="rId14" Type="http://schemas.openxmlformats.org/officeDocument/2006/relationships/image" Target="../media/image117.png"/><Relationship Id="rId22" Type="http://schemas.openxmlformats.org/officeDocument/2006/relationships/image" Target="../media/image123.png"/><Relationship Id="rId27" Type="http://schemas.openxmlformats.org/officeDocument/2006/relationships/image" Target="../media/image12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3" Type="http://schemas.openxmlformats.org/officeDocument/2006/relationships/image" Target="../media/image130.png"/><Relationship Id="rId7" Type="http://schemas.openxmlformats.org/officeDocument/2006/relationships/image" Target="../media/image134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10" Type="http://schemas.openxmlformats.org/officeDocument/2006/relationships/image" Target="../media/image137.png"/><Relationship Id="rId4" Type="http://schemas.openxmlformats.org/officeDocument/2006/relationships/image" Target="../media/image131.png"/><Relationship Id="rId9" Type="http://schemas.openxmlformats.org/officeDocument/2006/relationships/image" Target="../media/image13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13" Type="http://schemas.openxmlformats.org/officeDocument/2006/relationships/image" Target="../media/image147.png"/><Relationship Id="rId3" Type="http://schemas.openxmlformats.org/officeDocument/2006/relationships/image" Target="../media/image139.png"/><Relationship Id="rId7" Type="http://schemas.openxmlformats.org/officeDocument/2006/relationships/image" Target="../media/image130.png"/><Relationship Id="rId12" Type="http://schemas.openxmlformats.org/officeDocument/2006/relationships/image" Target="../media/image137.png"/><Relationship Id="rId17" Type="http://schemas.openxmlformats.org/officeDocument/2006/relationships/image" Target="../media/image151.png"/><Relationship Id="rId2" Type="http://schemas.openxmlformats.org/officeDocument/2006/relationships/image" Target="../media/image138.png"/><Relationship Id="rId16" Type="http://schemas.openxmlformats.org/officeDocument/2006/relationships/image" Target="../media/image15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2.png"/><Relationship Id="rId11" Type="http://schemas.openxmlformats.org/officeDocument/2006/relationships/image" Target="../media/image146.png"/><Relationship Id="rId5" Type="http://schemas.openxmlformats.org/officeDocument/2006/relationships/image" Target="../media/image141.png"/><Relationship Id="rId15" Type="http://schemas.openxmlformats.org/officeDocument/2006/relationships/image" Target="../media/image149.png"/><Relationship Id="rId10" Type="http://schemas.openxmlformats.org/officeDocument/2006/relationships/image" Target="../media/image145.png"/><Relationship Id="rId4" Type="http://schemas.openxmlformats.org/officeDocument/2006/relationships/image" Target="../media/image140.png"/><Relationship Id="rId9" Type="http://schemas.openxmlformats.org/officeDocument/2006/relationships/image" Target="../media/image144.png"/><Relationship Id="rId14" Type="http://schemas.openxmlformats.org/officeDocument/2006/relationships/image" Target="../media/image14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jpg"/><Relationship Id="rId2" Type="http://schemas.openxmlformats.org/officeDocument/2006/relationships/image" Target="../media/image15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image" Target="../media/image16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7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jpg"/><Relationship Id="rId2" Type="http://schemas.openxmlformats.org/officeDocument/2006/relationships/image" Target="../media/image17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40509" y="185420"/>
            <a:ext cx="31540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97355" algn="l"/>
                <a:tab pos="2478405" algn="l"/>
              </a:tabLst>
            </a:pPr>
            <a:r>
              <a:rPr sz="2400" dirty="0"/>
              <a:t>Ex</a:t>
            </a:r>
            <a:r>
              <a:rPr sz="2400" spc="-5" dirty="0"/>
              <a:t>p</a:t>
            </a:r>
            <a:r>
              <a:rPr sz="2400" dirty="0"/>
              <a:t>re</a:t>
            </a:r>
            <a:r>
              <a:rPr sz="2400" spc="-5" dirty="0"/>
              <a:t>ss</a:t>
            </a:r>
            <a:r>
              <a:rPr sz="2400" dirty="0"/>
              <a:t>i</a:t>
            </a:r>
            <a:r>
              <a:rPr sz="2400" spc="-5" dirty="0"/>
              <a:t>o</a:t>
            </a:r>
            <a:r>
              <a:rPr sz="2400" dirty="0"/>
              <a:t>n</a:t>
            </a:r>
            <a:r>
              <a:rPr sz="2400" b="0" dirty="0">
                <a:latin typeface="Times New Roman"/>
                <a:cs typeface="Times New Roman"/>
              </a:rPr>
              <a:t>	</a:t>
            </a:r>
            <a:r>
              <a:rPr sz="2400" spc="-10" dirty="0"/>
              <a:t>d</a:t>
            </a:r>
            <a:r>
              <a:rPr sz="2400" spc="285" dirty="0">
                <a:solidFill>
                  <a:srgbClr val="FF2500"/>
                </a:solidFill>
                <a:latin typeface="DejaVu Sans"/>
                <a:cs typeface="DejaVu Sans"/>
              </a:rPr>
              <a:t>ʼ</a:t>
            </a:r>
            <a:r>
              <a:rPr sz="2400" dirty="0"/>
              <a:t>un</a:t>
            </a:r>
            <a:r>
              <a:rPr sz="2400" b="0" dirty="0">
                <a:latin typeface="Times New Roman"/>
                <a:cs typeface="Times New Roman"/>
              </a:rPr>
              <a:t>	</a:t>
            </a:r>
            <a:r>
              <a:rPr sz="2400" dirty="0"/>
              <a:t>gè</a:t>
            </a:r>
            <a:r>
              <a:rPr sz="2400" spc="-5" dirty="0"/>
              <a:t>n</a:t>
            </a:r>
            <a:r>
              <a:rPr sz="2400" dirty="0"/>
              <a:t>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324600" y="2579687"/>
            <a:ext cx="2819400" cy="1078230"/>
          </a:xfrm>
          <a:custGeom>
            <a:avLst/>
            <a:gdLst/>
            <a:ahLst/>
            <a:cxnLst/>
            <a:rect l="l" t="t" r="r" b="b"/>
            <a:pathLst>
              <a:path w="2819400" h="1078229">
                <a:moveTo>
                  <a:pt x="0" y="1077912"/>
                </a:moveTo>
                <a:lnTo>
                  <a:pt x="2819400" y="1077912"/>
                </a:lnTo>
                <a:lnTo>
                  <a:pt x="2819400" y="0"/>
                </a:lnTo>
                <a:lnTo>
                  <a:pt x="0" y="0"/>
                </a:lnTo>
                <a:lnTo>
                  <a:pt x="0" y="1077912"/>
                </a:lnTo>
                <a:close/>
              </a:path>
            </a:pathLst>
          </a:custGeom>
          <a:solidFill>
            <a:srgbClr val="D0DF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491719" y="2612707"/>
            <a:ext cx="2490470" cy="990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840"/>
              </a:lnSpc>
              <a:spcBef>
                <a:spcPts val="100"/>
              </a:spcBef>
            </a:pPr>
            <a:r>
              <a:rPr sz="2400" b="1" spc="-5" dirty="0">
                <a:solidFill>
                  <a:srgbClr val="CC3300"/>
                </a:solidFill>
                <a:latin typeface="Comic Sans MS"/>
                <a:cs typeface="Comic Sans MS"/>
              </a:rPr>
              <a:t>ARN</a:t>
            </a:r>
            <a:endParaRPr sz="2400">
              <a:latin typeface="Comic Sans MS"/>
              <a:cs typeface="Comic Sans MS"/>
            </a:endParaRPr>
          </a:p>
          <a:p>
            <a:pPr algn="ctr">
              <a:lnSpc>
                <a:spcPts val="2360"/>
              </a:lnSpc>
            </a:pPr>
            <a:r>
              <a:rPr sz="2000" b="1" dirty="0">
                <a:latin typeface="Comic Sans MS"/>
                <a:cs typeface="Comic Sans MS"/>
              </a:rPr>
              <a:t>=</a:t>
            </a:r>
            <a:endParaRPr sz="2000">
              <a:latin typeface="Comic Sans MS"/>
              <a:cs typeface="Comic Sans MS"/>
            </a:endParaRPr>
          </a:p>
          <a:p>
            <a:pPr algn="ctr">
              <a:lnSpc>
                <a:spcPct val="100000"/>
              </a:lnSpc>
            </a:pPr>
            <a:r>
              <a:rPr sz="2000" b="1" dirty="0">
                <a:solidFill>
                  <a:srgbClr val="CC3300"/>
                </a:solidFill>
                <a:latin typeface="Comic Sans MS"/>
                <a:cs typeface="Comic Sans MS"/>
              </a:rPr>
              <a:t>A</a:t>
            </a:r>
            <a:r>
              <a:rPr sz="2000" b="1" dirty="0">
                <a:latin typeface="Comic Sans MS"/>
                <a:cs typeface="Comic Sans MS"/>
              </a:rPr>
              <a:t>cide</a:t>
            </a:r>
            <a:r>
              <a:rPr sz="2000" b="1" spc="-50" dirty="0">
                <a:latin typeface="Comic Sans MS"/>
                <a:cs typeface="Comic Sans MS"/>
              </a:rPr>
              <a:t> </a:t>
            </a:r>
            <a:r>
              <a:rPr sz="2000" b="1" spc="-5" dirty="0">
                <a:solidFill>
                  <a:srgbClr val="CC3300"/>
                </a:solidFill>
                <a:latin typeface="Comic Sans MS"/>
                <a:cs typeface="Comic Sans MS"/>
              </a:rPr>
              <a:t>R</a:t>
            </a:r>
            <a:r>
              <a:rPr sz="2000" b="1" spc="-5" dirty="0">
                <a:latin typeface="Comic Sans MS"/>
                <a:cs typeface="Comic Sans MS"/>
              </a:rPr>
              <a:t>ibo</a:t>
            </a:r>
            <a:r>
              <a:rPr sz="2000" b="1" spc="-5" dirty="0">
                <a:solidFill>
                  <a:srgbClr val="CC3300"/>
                </a:solidFill>
                <a:latin typeface="Comic Sans MS"/>
                <a:cs typeface="Comic Sans MS"/>
              </a:rPr>
              <a:t>N</a:t>
            </a:r>
            <a:r>
              <a:rPr sz="2000" b="1" spc="-5" dirty="0">
                <a:latin typeface="Comic Sans MS"/>
                <a:cs typeface="Comic Sans MS"/>
              </a:rPr>
              <a:t>ucléique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357937" y="0"/>
            <a:ext cx="2786062" cy="2514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53175" y="2519362"/>
            <a:ext cx="2790825" cy="0"/>
          </a:xfrm>
          <a:custGeom>
            <a:avLst/>
            <a:gdLst/>
            <a:ahLst/>
            <a:cxnLst/>
            <a:rect l="l" t="t" r="r" b="b"/>
            <a:pathLst>
              <a:path w="2790825">
                <a:moveTo>
                  <a:pt x="0" y="0"/>
                </a:moveTo>
                <a:lnTo>
                  <a:pt x="2790824" y="0"/>
                </a:lnTo>
              </a:path>
            </a:pathLst>
          </a:custGeom>
          <a:ln w="9525">
            <a:solidFill>
              <a:srgbClr val="D647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53175" y="0"/>
            <a:ext cx="0" cy="2519680"/>
          </a:xfrm>
          <a:custGeom>
            <a:avLst/>
            <a:gdLst/>
            <a:ahLst/>
            <a:cxnLst/>
            <a:rect l="l" t="t" r="r" b="b"/>
            <a:pathLst>
              <a:path h="2519680">
                <a:moveTo>
                  <a:pt x="0" y="0"/>
                </a:moveTo>
                <a:lnTo>
                  <a:pt x="0" y="2519361"/>
                </a:lnTo>
              </a:path>
            </a:pathLst>
          </a:custGeom>
          <a:ln w="9525">
            <a:solidFill>
              <a:srgbClr val="D647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83540" y="693420"/>
            <a:ext cx="5825490" cy="283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omic Sans MS"/>
                <a:cs typeface="Comic Sans MS"/>
              </a:rPr>
              <a:t>Processus </a:t>
            </a:r>
            <a:r>
              <a:rPr sz="2000" spc="-5" dirty="0">
                <a:latin typeface="Comic Sans MS"/>
                <a:cs typeface="Comic Sans MS"/>
              </a:rPr>
              <a:t>entier </a:t>
            </a:r>
            <a:r>
              <a:rPr sz="2000" dirty="0">
                <a:latin typeface="Comic Sans MS"/>
                <a:cs typeface="Comic Sans MS"/>
              </a:rPr>
              <a:t>qui décode </a:t>
            </a:r>
            <a:r>
              <a:rPr sz="2000" spc="25" dirty="0">
                <a:latin typeface="Comic Sans MS"/>
                <a:cs typeface="Comic Sans MS"/>
              </a:rPr>
              <a:t>l</a:t>
            </a:r>
            <a:r>
              <a:rPr sz="2000" spc="25" dirty="0">
                <a:latin typeface="DejaVu Sans"/>
                <a:cs typeface="DejaVu Sans"/>
              </a:rPr>
              <a:t>ʼ</a:t>
            </a:r>
            <a:r>
              <a:rPr sz="2000" spc="25" dirty="0">
                <a:latin typeface="Comic Sans MS"/>
                <a:cs typeface="Comic Sans MS"/>
              </a:rPr>
              <a:t>information</a:t>
            </a:r>
            <a:r>
              <a:rPr sz="2000" spc="-4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portée  </a:t>
            </a:r>
            <a:r>
              <a:rPr sz="2000" dirty="0">
                <a:latin typeface="Comic Sans MS"/>
                <a:cs typeface="Comic Sans MS"/>
              </a:rPr>
              <a:t>par un </a:t>
            </a:r>
            <a:r>
              <a:rPr sz="2000" spc="-5" dirty="0">
                <a:latin typeface="Comic Sans MS"/>
                <a:cs typeface="Comic Sans MS"/>
              </a:rPr>
              <a:t>gène donné </a:t>
            </a:r>
            <a:r>
              <a:rPr sz="2000" dirty="0">
                <a:latin typeface="Comic Sans MS"/>
                <a:cs typeface="Comic Sans MS"/>
              </a:rPr>
              <a:t>et la traduit en</a:t>
            </a:r>
            <a:r>
              <a:rPr sz="2000" spc="-3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protéines</a:t>
            </a:r>
            <a:endParaRPr sz="2000">
              <a:latin typeface="Comic Sans MS"/>
              <a:cs typeface="Comic Sans MS"/>
            </a:endParaRPr>
          </a:p>
          <a:p>
            <a:pPr marL="88900" marR="1421130">
              <a:lnSpc>
                <a:spcPts val="2100"/>
              </a:lnSpc>
              <a:spcBef>
                <a:spcPts val="2120"/>
              </a:spcBef>
              <a:buFont typeface="Wingdings"/>
              <a:buChar char=""/>
              <a:tabLst>
                <a:tab pos="339090" algn="l"/>
              </a:tabLst>
            </a:pPr>
            <a:r>
              <a:rPr sz="1800" dirty="0">
                <a:latin typeface="Comic Sans MS"/>
                <a:cs typeface="Comic Sans MS"/>
              </a:rPr>
              <a:t>Comment se fait </a:t>
            </a:r>
            <a:r>
              <a:rPr sz="1800" spc="-5" dirty="0">
                <a:latin typeface="Comic Sans MS"/>
                <a:cs typeface="Comic Sans MS"/>
              </a:rPr>
              <a:t>le </a:t>
            </a:r>
            <a:r>
              <a:rPr sz="1800" dirty="0">
                <a:latin typeface="Comic Sans MS"/>
                <a:cs typeface="Comic Sans MS"/>
              </a:rPr>
              <a:t>choix des </a:t>
            </a:r>
            <a:r>
              <a:rPr sz="1800" spc="-5" dirty="0">
                <a:latin typeface="Comic Sans MS"/>
                <a:cs typeface="Comic Sans MS"/>
              </a:rPr>
              <a:t>types</a:t>
            </a:r>
            <a:r>
              <a:rPr sz="1800" spc="-10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de  </a:t>
            </a:r>
            <a:r>
              <a:rPr sz="1800" spc="-5" dirty="0">
                <a:latin typeface="Comic Sans MS"/>
                <a:cs typeface="Comic Sans MS"/>
              </a:rPr>
              <a:t>protéines exprimées </a:t>
            </a:r>
            <a:r>
              <a:rPr sz="1800" dirty="0">
                <a:latin typeface="Comic Sans MS"/>
                <a:cs typeface="Comic Sans MS"/>
              </a:rPr>
              <a:t>par </a:t>
            </a:r>
            <a:r>
              <a:rPr sz="1800" spc="-5" dirty="0">
                <a:latin typeface="Comic Sans MS"/>
                <a:cs typeface="Comic Sans MS"/>
              </a:rPr>
              <a:t>les</a:t>
            </a:r>
            <a:r>
              <a:rPr sz="1800" spc="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cellules?</a:t>
            </a:r>
            <a:endParaRPr sz="1800">
              <a:latin typeface="Comic Sans MS"/>
              <a:cs typeface="Comic Sans MS"/>
            </a:endParaRPr>
          </a:p>
          <a:p>
            <a:pPr marL="88900" marR="923290">
              <a:lnSpc>
                <a:spcPts val="2100"/>
              </a:lnSpc>
              <a:spcBef>
                <a:spcPts val="1300"/>
              </a:spcBef>
              <a:buFont typeface="Wingdings"/>
              <a:buChar char=""/>
              <a:tabLst>
                <a:tab pos="339090" algn="l"/>
              </a:tabLst>
            </a:pPr>
            <a:r>
              <a:rPr sz="1800" dirty="0">
                <a:latin typeface="Comic Sans MS"/>
                <a:cs typeface="Comic Sans MS"/>
              </a:rPr>
              <a:t>Qui </a:t>
            </a:r>
            <a:r>
              <a:rPr sz="1800" spc="-5" dirty="0">
                <a:latin typeface="Comic Sans MS"/>
                <a:cs typeface="Comic Sans MS"/>
              </a:rPr>
              <a:t>détermine le </a:t>
            </a:r>
            <a:r>
              <a:rPr sz="1800" dirty="0">
                <a:latin typeface="Comic Sans MS"/>
                <a:cs typeface="Comic Sans MS"/>
              </a:rPr>
              <a:t>taux </a:t>
            </a:r>
            <a:r>
              <a:rPr sz="1800" spc="25" dirty="0">
                <a:latin typeface="Comic Sans MS"/>
                <a:cs typeface="Comic Sans MS"/>
              </a:rPr>
              <a:t>d</a:t>
            </a:r>
            <a:r>
              <a:rPr sz="1800" spc="25" dirty="0">
                <a:latin typeface="DejaVu Sans"/>
                <a:cs typeface="DejaVu Sans"/>
              </a:rPr>
              <a:t>ʼ</a:t>
            </a:r>
            <a:r>
              <a:rPr sz="1800" spc="25" dirty="0">
                <a:latin typeface="Comic Sans MS"/>
                <a:cs typeface="Comic Sans MS"/>
              </a:rPr>
              <a:t>expression </a:t>
            </a:r>
            <a:r>
              <a:rPr sz="1800" dirty="0">
                <a:latin typeface="Comic Sans MS"/>
                <a:cs typeface="Comic Sans MS"/>
              </a:rPr>
              <a:t>de</a:t>
            </a:r>
            <a:r>
              <a:rPr sz="1800" spc="-6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ces  </a:t>
            </a:r>
            <a:r>
              <a:rPr sz="1800" spc="-5" dirty="0">
                <a:latin typeface="Comic Sans MS"/>
                <a:cs typeface="Comic Sans MS"/>
              </a:rPr>
              <a:t>protéines?</a:t>
            </a:r>
            <a:endParaRPr sz="1800">
              <a:latin typeface="Comic Sans MS"/>
              <a:cs typeface="Comic Sans MS"/>
            </a:endParaRPr>
          </a:p>
          <a:p>
            <a:pPr marL="88900" marR="717550">
              <a:lnSpc>
                <a:spcPct val="101899"/>
              </a:lnSpc>
              <a:spcBef>
                <a:spcPts val="1135"/>
              </a:spcBef>
              <a:buFont typeface="Wingdings"/>
              <a:buChar char=""/>
              <a:tabLst>
                <a:tab pos="339090" algn="l"/>
              </a:tabLst>
            </a:pPr>
            <a:r>
              <a:rPr sz="1800" spc="-5" dirty="0">
                <a:latin typeface="Comic Sans MS"/>
                <a:cs typeface="Comic Sans MS"/>
              </a:rPr>
              <a:t>Comment </a:t>
            </a:r>
            <a:r>
              <a:rPr sz="1800" dirty="0">
                <a:latin typeface="Comic Sans MS"/>
                <a:cs typeface="Comic Sans MS"/>
              </a:rPr>
              <a:t>un </a:t>
            </a:r>
            <a:r>
              <a:rPr sz="1800" spc="-5" dirty="0">
                <a:latin typeface="Comic Sans MS"/>
                <a:cs typeface="Comic Sans MS"/>
              </a:rPr>
              <a:t>organisme unicellulaire </a:t>
            </a:r>
            <a:r>
              <a:rPr sz="1800" spc="40" dirty="0">
                <a:latin typeface="Comic Sans MS"/>
                <a:cs typeface="Comic Sans MS"/>
              </a:rPr>
              <a:t>s</a:t>
            </a:r>
            <a:r>
              <a:rPr sz="1800" spc="40" dirty="0">
                <a:latin typeface="DejaVu Sans"/>
                <a:cs typeface="DejaVu Sans"/>
              </a:rPr>
              <a:t>ʼ</a:t>
            </a:r>
            <a:r>
              <a:rPr sz="1800" spc="40" dirty="0">
                <a:latin typeface="Comic Sans MS"/>
                <a:cs typeface="Comic Sans MS"/>
              </a:rPr>
              <a:t>adapte  </a:t>
            </a:r>
            <a:r>
              <a:rPr sz="1800" dirty="0">
                <a:latin typeface="Comic Sans MS"/>
                <a:cs typeface="Comic Sans MS"/>
              </a:rPr>
              <a:t>aux </a:t>
            </a:r>
            <a:r>
              <a:rPr sz="1800" spc="-5" dirty="0">
                <a:latin typeface="Comic Sans MS"/>
                <a:cs typeface="Comic Sans MS"/>
              </a:rPr>
              <a:t>différents</a:t>
            </a:r>
            <a:r>
              <a:rPr sz="1800" spc="-1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milieux?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6200" y="5692775"/>
            <a:ext cx="8991600" cy="990600"/>
          </a:xfrm>
          <a:custGeom>
            <a:avLst/>
            <a:gdLst/>
            <a:ahLst/>
            <a:cxnLst/>
            <a:rect l="l" t="t" r="r" b="b"/>
            <a:pathLst>
              <a:path w="8991600" h="990600">
                <a:moveTo>
                  <a:pt x="0" y="990600"/>
                </a:moveTo>
                <a:lnTo>
                  <a:pt x="8991600" y="990600"/>
                </a:lnTo>
                <a:lnTo>
                  <a:pt x="89916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solidFill>
            <a:srgbClr val="D0DF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54939" y="3811270"/>
            <a:ext cx="8554720" cy="282892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996565">
              <a:lnSpc>
                <a:spcPct val="100000"/>
              </a:lnSpc>
              <a:spcBef>
                <a:spcPts val="1300"/>
              </a:spcBef>
            </a:pPr>
            <a:r>
              <a:rPr sz="2000" b="1" spc="-5" dirty="0">
                <a:solidFill>
                  <a:srgbClr val="FF0000"/>
                </a:solidFill>
                <a:latin typeface="Comic Sans MS"/>
                <a:cs typeface="Comic Sans MS"/>
              </a:rPr>
              <a:t>Facteurs déterminants</a:t>
            </a:r>
            <a:endParaRPr sz="2000">
              <a:latin typeface="Comic Sans MS"/>
              <a:cs typeface="Comic Sans MS"/>
            </a:endParaRPr>
          </a:p>
          <a:p>
            <a:pPr marL="546100" marR="582295">
              <a:lnSpc>
                <a:spcPct val="100000"/>
              </a:lnSpc>
              <a:spcBef>
                <a:spcPts val="1200"/>
              </a:spcBef>
              <a:buChar char="-"/>
              <a:tabLst>
                <a:tab pos="728345" algn="l"/>
              </a:tabLst>
            </a:pPr>
            <a:r>
              <a:rPr sz="2000" spc="-5" dirty="0">
                <a:latin typeface="Comic Sans MS"/>
                <a:cs typeface="Comic Sans MS"/>
              </a:rPr>
              <a:t>Concentration </a:t>
            </a:r>
            <a:r>
              <a:rPr sz="2000" dirty="0">
                <a:latin typeface="Comic Sans MS"/>
                <a:cs typeface="Comic Sans MS"/>
              </a:rPr>
              <a:t>en </a:t>
            </a:r>
            <a:r>
              <a:rPr sz="2000" spc="-5" dirty="0">
                <a:latin typeface="Comic Sans MS"/>
                <a:cs typeface="Comic Sans MS"/>
              </a:rPr>
              <a:t>ARMm </a:t>
            </a:r>
            <a:r>
              <a:rPr sz="2000" dirty="0">
                <a:latin typeface="Comic Sans MS"/>
                <a:cs typeface="Comic Sans MS"/>
              </a:rPr>
              <a:t>propre à </a:t>
            </a:r>
            <a:r>
              <a:rPr sz="2000" spc="-5" dirty="0">
                <a:latin typeface="Comic Sans MS"/>
                <a:cs typeface="Comic Sans MS"/>
              </a:rPr>
              <a:t>chaque protéine </a:t>
            </a:r>
            <a:r>
              <a:rPr sz="2000" dirty="0">
                <a:latin typeface="Comic Sans MS"/>
                <a:cs typeface="Comic Sans MS"/>
              </a:rPr>
              <a:t>qui </a:t>
            </a:r>
            <a:r>
              <a:rPr sz="2000" spc="-5" dirty="0">
                <a:latin typeface="Comic Sans MS"/>
                <a:cs typeface="Comic Sans MS"/>
              </a:rPr>
              <a:t>dépend  </a:t>
            </a:r>
            <a:r>
              <a:rPr sz="2000" dirty="0">
                <a:latin typeface="Comic Sans MS"/>
                <a:cs typeface="Comic Sans MS"/>
              </a:rPr>
              <a:t>de la </a:t>
            </a:r>
            <a:r>
              <a:rPr sz="2000" spc="-5" dirty="0">
                <a:latin typeface="Comic Sans MS"/>
                <a:cs typeface="Comic Sans MS"/>
              </a:rPr>
              <a:t>nature </a:t>
            </a:r>
            <a:r>
              <a:rPr sz="2000" dirty="0">
                <a:latin typeface="Comic Sans MS"/>
                <a:cs typeface="Comic Sans MS"/>
              </a:rPr>
              <a:t>du </a:t>
            </a:r>
            <a:r>
              <a:rPr sz="2000" spc="-5" dirty="0">
                <a:latin typeface="Comic Sans MS"/>
                <a:cs typeface="Comic Sans MS"/>
              </a:rPr>
              <a:t>gène transcrit </a:t>
            </a:r>
            <a:r>
              <a:rPr sz="2000" dirty="0">
                <a:latin typeface="Comic Sans MS"/>
                <a:cs typeface="Comic Sans MS"/>
              </a:rPr>
              <a:t>et de la vitesse de</a:t>
            </a:r>
            <a:r>
              <a:rPr sz="2000" spc="2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transcription</a:t>
            </a:r>
            <a:endParaRPr sz="2000">
              <a:latin typeface="Comic Sans MS"/>
              <a:cs typeface="Comic Sans MS"/>
            </a:endParaRPr>
          </a:p>
          <a:p>
            <a:pPr marL="546100">
              <a:lnSpc>
                <a:spcPct val="100000"/>
              </a:lnSpc>
              <a:spcBef>
                <a:spcPts val="1200"/>
              </a:spcBef>
              <a:buChar char="-"/>
              <a:tabLst>
                <a:tab pos="728345" algn="l"/>
                <a:tab pos="2100580" algn="l"/>
              </a:tabLst>
            </a:pPr>
            <a:r>
              <a:rPr sz="2000" spc="-5" dirty="0">
                <a:latin typeface="Comic Sans MS"/>
                <a:cs typeface="Comic Sans MS"/>
              </a:rPr>
              <a:t>Fréquence</a:t>
            </a:r>
            <a:r>
              <a:rPr sz="2000" spc="-5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Comic Sans MS"/>
                <a:cs typeface="Comic Sans MS"/>
              </a:rPr>
              <a:t>à </a:t>
            </a:r>
            <a:r>
              <a:rPr sz="2000" spc="-5" dirty="0">
                <a:latin typeface="Comic Sans MS"/>
                <a:cs typeface="Comic Sans MS"/>
              </a:rPr>
              <a:t>laquelle </a:t>
            </a:r>
            <a:r>
              <a:rPr sz="2000" dirty="0">
                <a:latin typeface="Comic Sans MS"/>
                <a:cs typeface="Comic Sans MS"/>
              </a:rPr>
              <a:t>il est</a:t>
            </a:r>
            <a:r>
              <a:rPr sz="2000" spc="-1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transcrit</a:t>
            </a:r>
            <a:endParaRPr sz="2000">
              <a:latin typeface="Comic Sans MS"/>
              <a:cs typeface="Comic Sans MS"/>
            </a:endParaRPr>
          </a:p>
          <a:p>
            <a:pPr marL="12700" marR="5080">
              <a:lnSpc>
                <a:spcPct val="150000"/>
              </a:lnSpc>
              <a:spcBef>
                <a:spcPts val="1675"/>
              </a:spcBef>
            </a:pPr>
            <a:r>
              <a:rPr sz="2000" spc="70" dirty="0">
                <a:latin typeface="Comic Sans MS"/>
                <a:cs typeface="Comic Sans MS"/>
              </a:rPr>
              <a:t>C</a:t>
            </a:r>
            <a:r>
              <a:rPr sz="2000" spc="70" dirty="0">
                <a:latin typeface="DejaVu Sans"/>
                <a:cs typeface="DejaVu Sans"/>
              </a:rPr>
              <a:t>ʼ</a:t>
            </a:r>
            <a:r>
              <a:rPr sz="2000" spc="70" dirty="0">
                <a:latin typeface="Comic Sans MS"/>
                <a:cs typeface="Comic Sans MS"/>
              </a:rPr>
              <a:t>est </a:t>
            </a:r>
            <a:r>
              <a:rPr sz="2000" dirty="0">
                <a:latin typeface="Comic Sans MS"/>
                <a:cs typeface="Comic Sans MS"/>
              </a:rPr>
              <a:t>donc </a:t>
            </a:r>
            <a:r>
              <a:rPr sz="2000" spc="-5" dirty="0">
                <a:latin typeface="Comic Sans MS"/>
                <a:cs typeface="Comic Sans MS"/>
              </a:rPr>
              <a:t>principalement </a:t>
            </a:r>
            <a:r>
              <a:rPr sz="2000" dirty="0">
                <a:latin typeface="Comic Sans MS"/>
                <a:cs typeface="Comic Sans MS"/>
              </a:rPr>
              <a:t>la </a:t>
            </a:r>
            <a:r>
              <a:rPr sz="2000" spc="-5" dirty="0">
                <a:latin typeface="Comic Sans MS"/>
                <a:cs typeface="Comic Sans MS"/>
              </a:rPr>
              <a:t>transcription différentielle </a:t>
            </a:r>
            <a:r>
              <a:rPr sz="2000" dirty="0">
                <a:latin typeface="Comic Sans MS"/>
                <a:cs typeface="Comic Sans MS"/>
              </a:rPr>
              <a:t>des gènes dans  une </a:t>
            </a:r>
            <a:r>
              <a:rPr sz="2000" spc="-5" dirty="0">
                <a:latin typeface="Comic Sans MS"/>
                <a:cs typeface="Comic Sans MS"/>
              </a:rPr>
              <a:t>cellule </a:t>
            </a:r>
            <a:r>
              <a:rPr sz="2000" dirty="0">
                <a:latin typeface="Comic Sans MS"/>
                <a:cs typeface="Comic Sans MS"/>
              </a:rPr>
              <a:t>qui </a:t>
            </a:r>
            <a:r>
              <a:rPr sz="2000" spc="-5" dirty="0">
                <a:latin typeface="Comic Sans MS"/>
                <a:cs typeface="Comic Sans MS"/>
              </a:rPr>
              <a:t>détermine </a:t>
            </a:r>
            <a:r>
              <a:rPr sz="2000" dirty="0">
                <a:latin typeface="Comic Sans MS"/>
                <a:cs typeface="Comic Sans MS"/>
              </a:rPr>
              <a:t>ses </a:t>
            </a:r>
            <a:r>
              <a:rPr sz="2000" spc="-5" dirty="0">
                <a:latin typeface="Comic Sans MS"/>
                <a:cs typeface="Comic Sans MS"/>
              </a:rPr>
              <a:t>caractéristiques </a:t>
            </a:r>
            <a:r>
              <a:rPr sz="2000" dirty="0">
                <a:latin typeface="Comic Sans MS"/>
                <a:cs typeface="Comic Sans MS"/>
              </a:rPr>
              <a:t>(propriété et</a:t>
            </a:r>
            <a:r>
              <a:rPr sz="2000" spc="4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fonction)</a:t>
            </a:r>
            <a:endParaRPr sz="20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952500" y="957262"/>
          <a:ext cx="7273924" cy="4616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3080"/>
                <a:gridCol w="3331210"/>
                <a:gridCol w="2159634"/>
              </a:tblGrid>
              <a:tr h="461645">
                <a:tc>
                  <a:txBody>
                    <a:bodyPr/>
                    <a:lstStyle/>
                    <a:p>
                      <a:pPr marL="17843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promoteur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48895" marB="0">
                    <a:lnL w="53975">
                      <a:solidFill>
                        <a:srgbClr val="1C4770"/>
                      </a:solidFill>
                      <a:prstDash val="solid"/>
                    </a:lnL>
                    <a:lnR w="53975">
                      <a:solidFill>
                        <a:srgbClr val="1C4770"/>
                      </a:solidFill>
                      <a:prstDash val="solid"/>
                    </a:lnR>
                    <a:lnT w="53975">
                      <a:solidFill>
                        <a:srgbClr val="1C4770"/>
                      </a:solidFill>
                      <a:prstDash val="solid"/>
                    </a:lnT>
                    <a:lnB w="53975">
                      <a:solidFill>
                        <a:srgbClr val="1C4770"/>
                      </a:solidFill>
                      <a:prstDash val="solid"/>
                    </a:lnB>
                    <a:solidFill>
                      <a:srgbClr val="4574A2"/>
                    </a:solidFill>
                  </a:tcPr>
                </a:tc>
                <a:tc>
                  <a:txBody>
                    <a:bodyPr/>
                    <a:lstStyle/>
                    <a:p>
                      <a:pPr marL="443230">
                        <a:lnSpc>
                          <a:spcPct val="100000"/>
                        </a:lnSpc>
                        <a:spcBef>
                          <a:spcPts val="360"/>
                        </a:spcBef>
                        <a:tabLst>
                          <a:tab pos="1458595" algn="l"/>
                        </a:tabLst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région</a:t>
                      </a:r>
                      <a:r>
                        <a:rPr sz="24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400" b="1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transcrite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B="0">
                    <a:lnL w="53975">
                      <a:solidFill>
                        <a:srgbClr val="1C4770"/>
                      </a:solidFill>
                      <a:prstDash val="solid"/>
                    </a:lnL>
                    <a:lnR w="53975">
                      <a:solidFill>
                        <a:srgbClr val="1C4770"/>
                      </a:solidFill>
                      <a:prstDash val="solid"/>
                    </a:lnR>
                    <a:lnT w="53975">
                      <a:solidFill>
                        <a:srgbClr val="1C4770"/>
                      </a:solidFill>
                      <a:prstDash val="solid"/>
                    </a:lnT>
                    <a:lnB w="53975">
                      <a:solidFill>
                        <a:srgbClr val="1C4770"/>
                      </a:solidFill>
                      <a:prstDash val="solid"/>
                    </a:lnB>
                    <a:solidFill>
                      <a:srgbClr val="66A0DD"/>
                    </a:solidFill>
                  </a:tcPr>
                </a:tc>
                <a:tc>
                  <a:txBody>
                    <a:bodyPr/>
                    <a:lstStyle/>
                    <a:p>
                      <a:pPr marL="23431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terminateur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48895" marB="0">
                    <a:lnL w="53975">
                      <a:solidFill>
                        <a:srgbClr val="1C4770"/>
                      </a:solidFill>
                      <a:prstDash val="solid"/>
                    </a:lnL>
                    <a:lnR w="53975">
                      <a:solidFill>
                        <a:srgbClr val="1C4770"/>
                      </a:solidFill>
                      <a:prstDash val="solid"/>
                    </a:lnR>
                    <a:lnT w="53975">
                      <a:solidFill>
                        <a:srgbClr val="1C4770"/>
                      </a:solidFill>
                      <a:prstDash val="solid"/>
                    </a:lnT>
                    <a:lnB w="53975">
                      <a:solidFill>
                        <a:srgbClr val="1C4770"/>
                      </a:solidFill>
                      <a:prstDash val="solid"/>
                    </a:lnB>
                    <a:solidFill>
                      <a:srgbClr val="9EC2E8"/>
                    </a:solidFill>
                  </a:tcPr>
                </a:tc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468312" y="1484312"/>
            <a:ext cx="503555" cy="1297305"/>
          </a:xfrm>
          <a:custGeom>
            <a:avLst/>
            <a:gdLst/>
            <a:ahLst/>
            <a:cxnLst/>
            <a:rect l="l" t="t" r="r" b="b"/>
            <a:pathLst>
              <a:path w="503555" h="1297305">
                <a:moveTo>
                  <a:pt x="503237" y="0"/>
                </a:moveTo>
                <a:lnTo>
                  <a:pt x="0" y="1296987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71775" y="1484312"/>
            <a:ext cx="4321175" cy="1297305"/>
          </a:xfrm>
          <a:custGeom>
            <a:avLst/>
            <a:gdLst/>
            <a:ahLst/>
            <a:cxnLst/>
            <a:rect l="l" t="t" r="r" b="b"/>
            <a:pathLst>
              <a:path w="4321175" h="1297305">
                <a:moveTo>
                  <a:pt x="0" y="0"/>
                </a:moveTo>
                <a:lnTo>
                  <a:pt x="4321175" y="1296987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274252" y="2379345"/>
            <a:ext cx="69024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95" dirty="0" smtClean="0">
                <a:latin typeface="Verdana"/>
                <a:cs typeface="Verdana"/>
              </a:rPr>
              <a:t>‐</a:t>
            </a:r>
            <a:r>
              <a:rPr lang="fr-FR" sz="1800" spc="-495" dirty="0" smtClean="0">
                <a:latin typeface="Verdana"/>
                <a:cs typeface="Verdana"/>
              </a:rPr>
              <a:t>   </a:t>
            </a:r>
            <a:r>
              <a:rPr sz="1800" spc="-495" dirty="0" smtClean="0">
                <a:latin typeface="Verdana"/>
                <a:cs typeface="Verdana"/>
              </a:rPr>
              <a:t>3</a:t>
            </a:r>
            <a:r>
              <a:rPr lang="fr-FR" sz="1800" spc="-495" dirty="0" smtClean="0">
                <a:latin typeface="Verdana"/>
                <a:cs typeface="Verdana"/>
              </a:rPr>
              <a:t>  </a:t>
            </a:r>
            <a:r>
              <a:rPr sz="1800" spc="-495" dirty="0" smtClean="0">
                <a:latin typeface="Verdana"/>
                <a:cs typeface="Verdana"/>
              </a:rPr>
              <a:t>5</a:t>
            </a:r>
            <a:r>
              <a:rPr lang="fr-FR" sz="1800" spc="-495" dirty="0" smtClean="0">
                <a:latin typeface="Verdana"/>
                <a:cs typeface="Verdana"/>
              </a:rPr>
              <a:t>    </a:t>
            </a:r>
            <a:r>
              <a:rPr sz="1800" spc="-400" dirty="0" smtClean="0">
                <a:latin typeface="Verdana"/>
                <a:cs typeface="Verdana"/>
              </a:rPr>
              <a:t>P</a:t>
            </a:r>
            <a:r>
              <a:rPr lang="fr-FR" sz="1800" spc="-400" dirty="0" smtClean="0">
                <a:latin typeface="Verdana"/>
                <a:cs typeface="Verdana"/>
              </a:rPr>
              <a:t> </a:t>
            </a:r>
            <a:r>
              <a:rPr sz="1800" spc="-180" dirty="0" smtClean="0">
                <a:latin typeface="Verdana"/>
                <a:cs typeface="Verdana"/>
              </a:rPr>
              <a:t>b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29655" y="2379345"/>
            <a:ext cx="6172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75" dirty="0">
                <a:latin typeface="Verdana"/>
                <a:cs typeface="Verdana"/>
              </a:rPr>
              <a:t>‐</a:t>
            </a:r>
            <a:r>
              <a:rPr sz="1800" spc="-575" dirty="0" smtClean="0">
                <a:latin typeface="Verdana"/>
                <a:cs typeface="Verdana"/>
              </a:rPr>
              <a:t>1</a:t>
            </a:r>
            <a:r>
              <a:rPr lang="fr-FR" sz="1800" spc="-575" dirty="0" smtClean="0">
                <a:latin typeface="Verdana"/>
                <a:cs typeface="Verdana"/>
              </a:rPr>
              <a:t>      </a:t>
            </a:r>
            <a:r>
              <a:rPr sz="1800" spc="-575" dirty="0" smtClean="0">
                <a:latin typeface="Verdana"/>
                <a:cs typeface="Verdana"/>
              </a:rPr>
              <a:t>0</a:t>
            </a:r>
            <a:r>
              <a:rPr sz="1800" spc="-535" dirty="0" smtClean="0">
                <a:latin typeface="Verdana"/>
                <a:cs typeface="Verdana"/>
              </a:rPr>
              <a:t> </a:t>
            </a:r>
            <a:r>
              <a:rPr lang="fr-FR" sz="1800" spc="-535" dirty="0" smtClean="0">
                <a:latin typeface="Verdana"/>
                <a:cs typeface="Verdana"/>
              </a:rPr>
              <a:t> </a:t>
            </a:r>
            <a:r>
              <a:rPr sz="1800" spc="-170" dirty="0" err="1" smtClean="0">
                <a:latin typeface="Verdana"/>
                <a:cs typeface="Verdana"/>
              </a:rPr>
              <a:t>Pb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8902" y="2550795"/>
            <a:ext cx="25590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35" dirty="0">
                <a:latin typeface="Verdana"/>
                <a:cs typeface="Verdana"/>
              </a:rPr>
              <a:t>5</a:t>
            </a:r>
            <a:r>
              <a:rPr sz="1800" spc="325" dirty="0">
                <a:latin typeface="DejaVu Sans"/>
                <a:cs typeface="DejaVu Sans"/>
              </a:rPr>
              <a:t>ʼ</a:t>
            </a:r>
            <a:endParaRPr sz="1800">
              <a:latin typeface="DejaVu Sans"/>
              <a:cs typeface="DejaVu San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62327" y="2590482"/>
            <a:ext cx="25590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35" dirty="0">
                <a:latin typeface="Verdana"/>
                <a:cs typeface="Verdana"/>
              </a:rPr>
              <a:t>3</a:t>
            </a:r>
            <a:r>
              <a:rPr sz="1800" spc="325" dirty="0">
                <a:latin typeface="DejaVu Sans"/>
                <a:cs typeface="DejaVu Sans"/>
              </a:rPr>
              <a:t>ʼ</a:t>
            </a:r>
            <a:endParaRPr sz="1800">
              <a:latin typeface="DejaVu Sans"/>
              <a:cs typeface="DejaVu San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39" y="3095307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35" dirty="0">
                <a:latin typeface="Verdana"/>
                <a:cs typeface="Verdana"/>
              </a:rPr>
              <a:t>3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533765" y="3095307"/>
            <a:ext cx="25590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35" dirty="0">
                <a:latin typeface="Verdana"/>
                <a:cs typeface="Verdana"/>
              </a:rPr>
              <a:t>5</a:t>
            </a:r>
            <a:r>
              <a:rPr sz="1800" spc="325" dirty="0">
                <a:latin typeface="DejaVu Sans"/>
                <a:cs typeface="DejaVu Sans"/>
              </a:rPr>
              <a:t>ʼ</a:t>
            </a:r>
            <a:endParaRPr sz="1800">
              <a:latin typeface="DejaVu Sans"/>
              <a:cs typeface="DejaVu San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89125" y="3489325"/>
            <a:ext cx="1387475" cy="646430"/>
          </a:xfrm>
          <a:prstGeom prst="rect">
            <a:avLst/>
          </a:prstGeom>
          <a:solidFill>
            <a:srgbClr val="4574A2"/>
          </a:solidFill>
          <a:ln w="38100">
            <a:solidFill>
              <a:srgbClr val="1C4770"/>
            </a:solidFill>
          </a:ln>
        </p:spPr>
        <p:txBody>
          <a:bodyPr vert="horz" wrap="square" lIns="0" tIns="60960" rIns="0" bIns="0" rtlCol="0">
            <a:spAutoFit/>
          </a:bodyPr>
          <a:lstStyle/>
          <a:p>
            <a:pPr marL="269240" marR="98425" indent="-158115">
              <a:lnSpc>
                <a:spcPts val="2100"/>
              </a:lnSpc>
              <a:spcBef>
                <a:spcPts val="480"/>
              </a:spcBef>
            </a:pPr>
            <a:r>
              <a:rPr sz="1800" b="1" dirty="0">
                <a:solidFill>
                  <a:srgbClr val="FFFFFF"/>
                </a:solidFill>
                <a:latin typeface="Comic Sans MS"/>
                <a:cs typeface="Comic Sans MS"/>
              </a:rPr>
              <a:t>1</a:t>
            </a:r>
            <a:r>
              <a:rPr sz="1800" b="1" baseline="25462" dirty="0">
                <a:solidFill>
                  <a:srgbClr val="FFFFFF"/>
                </a:solidFill>
                <a:latin typeface="Comic Sans MS"/>
                <a:cs typeface="Comic Sans MS"/>
              </a:rPr>
              <a:t>er </a:t>
            </a:r>
            <a:r>
              <a:rPr sz="1800" b="1" spc="-5" dirty="0">
                <a:solidFill>
                  <a:srgbClr val="FFFFFF"/>
                </a:solidFill>
                <a:latin typeface="Comic Sans MS"/>
                <a:cs typeface="Comic Sans MS"/>
              </a:rPr>
              <a:t>site </a:t>
            </a:r>
            <a:r>
              <a:rPr sz="1800" b="1" dirty="0">
                <a:solidFill>
                  <a:srgbClr val="FFFFFF"/>
                </a:solidFill>
                <a:latin typeface="Comic Sans MS"/>
                <a:cs typeface="Comic Sans MS"/>
              </a:rPr>
              <a:t>de  </a:t>
            </a:r>
            <a:r>
              <a:rPr sz="1800" b="1" spc="-5" dirty="0">
                <a:solidFill>
                  <a:srgbClr val="FFFFFF"/>
                </a:solidFill>
                <a:latin typeface="Comic Sans MS"/>
                <a:cs typeface="Comic Sans MS"/>
              </a:rPr>
              <a:t>fixation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708400" y="3494087"/>
            <a:ext cx="1173480" cy="669925"/>
          </a:xfrm>
          <a:prstGeom prst="rect">
            <a:avLst/>
          </a:prstGeom>
          <a:solidFill>
            <a:srgbClr val="4574A2"/>
          </a:solidFill>
          <a:ln w="28575">
            <a:solidFill>
              <a:srgbClr val="1C4770"/>
            </a:solidFill>
          </a:ln>
        </p:spPr>
        <p:txBody>
          <a:bodyPr vert="horz" wrap="square" lIns="0" tIns="60960" rIns="0" bIns="0" rtlCol="0">
            <a:spAutoFit/>
          </a:bodyPr>
          <a:lstStyle/>
          <a:p>
            <a:pPr marL="175260" marR="161925" indent="131445">
              <a:lnSpc>
                <a:spcPts val="2100"/>
              </a:lnSpc>
              <a:spcBef>
                <a:spcPts val="480"/>
              </a:spcBef>
            </a:pPr>
            <a:r>
              <a:rPr sz="1800" b="1" spc="-5" dirty="0">
                <a:solidFill>
                  <a:srgbClr val="FFFFFF"/>
                </a:solidFill>
                <a:latin typeface="Comic Sans MS"/>
                <a:cs typeface="Comic Sans MS"/>
              </a:rPr>
              <a:t>Boite  </a:t>
            </a:r>
            <a:r>
              <a:rPr sz="1800" b="1" dirty="0">
                <a:solidFill>
                  <a:srgbClr val="FFFFFF"/>
                </a:solidFill>
                <a:latin typeface="Comic Sans MS"/>
                <a:cs typeface="Comic Sans MS"/>
              </a:rPr>
              <a:t>Pribn</a:t>
            </a:r>
            <a:r>
              <a:rPr sz="1800" b="1" spc="-5" dirty="0">
                <a:solidFill>
                  <a:srgbClr val="FFFFFF"/>
                </a:solidFill>
                <a:latin typeface="Comic Sans MS"/>
                <a:cs typeface="Comic Sans MS"/>
              </a:rPr>
              <a:t>ow</a:t>
            </a:r>
            <a:endParaRPr sz="1800">
              <a:latin typeface="Comic Sans MS"/>
              <a:cs typeface="Comic Sans MS"/>
            </a:endParaRPr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231775" y="2762250"/>
          <a:ext cx="8282935" cy="5054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7804"/>
                <a:gridCol w="1722755"/>
                <a:gridCol w="1014730"/>
                <a:gridCol w="714375"/>
                <a:gridCol w="728979"/>
                <a:gridCol w="932179"/>
                <a:gridCol w="1440179"/>
                <a:gridCol w="1511934"/>
              </a:tblGrid>
              <a:tr h="502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290"/>
                        </a:lnSpc>
                      </a:pPr>
                      <a:r>
                        <a:rPr sz="1800" dirty="0">
                          <a:latin typeface="DejaVu Sans"/>
                          <a:cs typeface="DejaVu Sans"/>
                        </a:rPr>
                        <a:t>ʼ</a:t>
                      </a:r>
                    </a:p>
                  </a:txBody>
                  <a:tcPr marL="0" marR="0" marT="5080" marB="0">
                    <a:lnR w="53975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5755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1800" spc="-575" dirty="0">
                          <a:latin typeface="Verdana"/>
                          <a:cs typeface="Verdana"/>
                        </a:rPr>
                        <a:t>‐50</a:t>
                      </a:r>
                      <a:r>
                        <a:rPr sz="1800" spc="-5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70" dirty="0">
                          <a:latin typeface="Verdana"/>
                          <a:cs typeface="Verdana"/>
                        </a:rPr>
                        <a:t>Pb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116839" marB="0">
                    <a:lnL w="53975">
                      <a:solidFill>
                        <a:srgbClr val="000000"/>
                      </a:solidFill>
                      <a:prstDash val="solid"/>
                    </a:lnL>
                    <a:lnT w="53975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900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sz="1400" b="1" spc="-254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TTGACA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4478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53975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sz="1400" b="1" spc="-25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TATAAT</a:t>
                      </a:r>
                      <a:endParaRPr sz="1400" dirty="0">
                        <a:latin typeface="Verdana"/>
                        <a:cs typeface="Verdana"/>
                      </a:endParaRPr>
                    </a:p>
                  </a:txBody>
                  <a:tcPr marL="0" marR="0" marT="14478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53975">
                      <a:solidFill>
                        <a:srgbClr val="D61D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0385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1800" spc="-204" dirty="0">
                          <a:latin typeface="Verdana"/>
                          <a:cs typeface="Verdana"/>
                        </a:rPr>
                        <a:t>10Pb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116839" marB="0">
                    <a:lnL w="53975">
                      <a:solidFill>
                        <a:srgbClr val="D61D00"/>
                      </a:solidFill>
                      <a:prstDash val="solid"/>
                    </a:lnL>
                    <a:lnR w="53975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000000"/>
                      </a:solidFill>
                      <a:prstDash val="solid"/>
                    </a:lnL>
                    <a:lnT w="53975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4" name="object 14"/>
          <p:cNvSpPr/>
          <p:nvPr/>
        </p:nvSpPr>
        <p:spPr>
          <a:xfrm>
            <a:off x="5580062" y="3382962"/>
            <a:ext cx="0" cy="333375"/>
          </a:xfrm>
          <a:custGeom>
            <a:avLst/>
            <a:gdLst/>
            <a:ahLst/>
            <a:cxnLst/>
            <a:rect l="l" t="t" r="r" b="b"/>
            <a:pathLst>
              <a:path h="333375">
                <a:moveTo>
                  <a:pt x="0" y="333375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541962" y="3357562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0"/>
                </a:moveTo>
                <a:lnTo>
                  <a:pt x="0" y="76200"/>
                </a:lnTo>
                <a:lnTo>
                  <a:pt x="76200" y="76200"/>
                </a:lnTo>
                <a:lnTo>
                  <a:pt x="38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371465" y="2377757"/>
            <a:ext cx="3797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95" dirty="0">
                <a:latin typeface="Verdana"/>
                <a:cs typeface="Verdana"/>
              </a:rPr>
              <a:t>1Pb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127625" y="3716337"/>
            <a:ext cx="3014980" cy="370205"/>
          </a:xfrm>
          <a:prstGeom prst="rect">
            <a:avLst/>
          </a:prstGeom>
          <a:solidFill>
            <a:srgbClr val="FFD6FF"/>
          </a:solidFill>
        </p:spPr>
        <p:txBody>
          <a:bodyPr vert="horz" wrap="square" lIns="0" tIns="4572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60"/>
              </a:spcBef>
            </a:pPr>
            <a:r>
              <a:rPr sz="1800" b="1" dirty="0">
                <a:solidFill>
                  <a:srgbClr val="23405F"/>
                </a:solidFill>
                <a:latin typeface="Comic Sans MS"/>
                <a:cs typeface="Comic Sans MS"/>
              </a:rPr>
              <a:t>Début de </a:t>
            </a:r>
            <a:r>
              <a:rPr sz="1800" b="1" spc="-5" dirty="0">
                <a:solidFill>
                  <a:srgbClr val="23405F"/>
                </a:solidFill>
                <a:latin typeface="Comic Sans MS"/>
                <a:cs typeface="Comic Sans MS"/>
              </a:rPr>
              <a:t>la</a:t>
            </a:r>
            <a:r>
              <a:rPr sz="1800" b="1" spc="-30" dirty="0">
                <a:solidFill>
                  <a:srgbClr val="23405F"/>
                </a:solidFill>
                <a:latin typeface="Comic Sans MS"/>
                <a:cs typeface="Comic Sans MS"/>
              </a:rPr>
              <a:t> </a:t>
            </a:r>
            <a:r>
              <a:rPr sz="1800" b="1" spc="-5" dirty="0">
                <a:solidFill>
                  <a:srgbClr val="23405F"/>
                </a:solidFill>
                <a:latin typeface="Comic Sans MS"/>
                <a:cs typeface="Comic Sans MS"/>
              </a:rPr>
              <a:t>transcription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715000" y="4508500"/>
            <a:ext cx="3178175" cy="504825"/>
          </a:xfrm>
          <a:custGeom>
            <a:avLst/>
            <a:gdLst/>
            <a:ahLst/>
            <a:cxnLst/>
            <a:rect l="l" t="t" r="r" b="b"/>
            <a:pathLst>
              <a:path w="3178175" h="504825">
                <a:moveTo>
                  <a:pt x="2476030" y="0"/>
                </a:moveTo>
                <a:lnTo>
                  <a:pt x="2476030" y="126199"/>
                </a:lnTo>
                <a:lnTo>
                  <a:pt x="0" y="126199"/>
                </a:lnTo>
                <a:lnTo>
                  <a:pt x="0" y="378612"/>
                </a:lnTo>
                <a:lnTo>
                  <a:pt x="2476030" y="378612"/>
                </a:lnTo>
                <a:lnTo>
                  <a:pt x="2476030" y="504825"/>
                </a:lnTo>
                <a:lnTo>
                  <a:pt x="3178175" y="252412"/>
                </a:lnTo>
                <a:lnTo>
                  <a:pt x="2476030" y="0"/>
                </a:lnTo>
                <a:close/>
              </a:path>
            </a:pathLst>
          </a:custGeom>
          <a:solidFill>
            <a:srgbClr val="D62C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715000" y="4508500"/>
            <a:ext cx="3178175" cy="504825"/>
          </a:xfrm>
          <a:custGeom>
            <a:avLst/>
            <a:gdLst/>
            <a:ahLst/>
            <a:cxnLst/>
            <a:rect l="l" t="t" r="r" b="b"/>
            <a:pathLst>
              <a:path w="3178175" h="504825">
                <a:moveTo>
                  <a:pt x="0" y="126199"/>
                </a:moveTo>
                <a:lnTo>
                  <a:pt x="2476030" y="126199"/>
                </a:lnTo>
                <a:lnTo>
                  <a:pt x="2476030" y="0"/>
                </a:lnTo>
                <a:lnTo>
                  <a:pt x="3178175" y="252412"/>
                </a:lnTo>
                <a:lnTo>
                  <a:pt x="2476030" y="504825"/>
                </a:lnTo>
                <a:lnTo>
                  <a:pt x="2476030" y="378612"/>
                </a:lnTo>
                <a:lnTo>
                  <a:pt x="0" y="378612"/>
                </a:lnTo>
                <a:lnTo>
                  <a:pt x="0" y="12619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781040" y="4611052"/>
            <a:ext cx="26911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omic Sans MS"/>
                <a:cs typeface="Comic Sans MS"/>
              </a:rPr>
              <a:t>Sens </a:t>
            </a:r>
            <a:r>
              <a:rPr sz="1800" b="1" spc="-5" dirty="0">
                <a:solidFill>
                  <a:srgbClr val="FFFFFF"/>
                </a:solidFill>
                <a:latin typeface="Comic Sans MS"/>
                <a:cs typeface="Comic Sans MS"/>
              </a:rPr>
              <a:t>de la</a:t>
            </a:r>
            <a:r>
              <a:rPr sz="1800" b="1" spc="-7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omic Sans MS"/>
                <a:cs typeface="Comic Sans MS"/>
              </a:rPr>
              <a:t>transcription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571750" y="4953000"/>
            <a:ext cx="4358005" cy="646430"/>
          </a:xfrm>
          <a:prstGeom prst="rect">
            <a:avLst/>
          </a:prstGeom>
          <a:ln w="38100">
            <a:solidFill>
              <a:srgbClr val="D62CA9"/>
            </a:solidFill>
          </a:ln>
        </p:spPr>
        <p:txBody>
          <a:bodyPr vert="horz" wrap="square" lIns="0" tIns="60960" rIns="0" bIns="0" rtlCol="0">
            <a:spAutoFit/>
          </a:bodyPr>
          <a:lstStyle/>
          <a:p>
            <a:pPr marL="685800" marR="192405" indent="-594995">
              <a:lnSpc>
                <a:spcPts val="2100"/>
              </a:lnSpc>
              <a:spcBef>
                <a:spcPts val="480"/>
              </a:spcBef>
            </a:pPr>
            <a:r>
              <a:rPr sz="1800" b="1" spc="-5" dirty="0">
                <a:latin typeface="Comic Sans MS"/>
                <a:cs typeface="Comic Sans MS"/>
              </a:rPr>
              <a:t>Formation </a:t>
            </a:r>
            <a:r>
              <a:rPr sz="1800" b="1" dirty="0">
                <a:latin typeface="Comic Sans MS"/>
                <a:cs typeface="Comic Sans MS"/>
              </a:rPr>
              <a:t>du </a:t>
            </a:r>
            <a:r>
              <a:rPr sz="1800" b="1" spc="-5" dirty="0">
                <a:latin typeface="Comic Sans MS"/>
                <a:cs typeface="Comic Sans MS"/>
              </a:rPr>
              <a:t>complexe ARNpol/ADN  </a:t>
            </a:r>
            <a:r>
              <a:rPr sz="1800" b="1" dirty="0">
                <a:latin typeface="Comic Sans MS"/>
                <a:cs typeface="Comic Sans MS"/>
              </a:rPr>
              <a:t>ouverture de </a:t>
            </a:r>
            <a:r>
              <a:rPr sz="1800" b="1" spc="-5" dirty="0">
                <a:latin typeface="Comic Sans MS"/>
                <a:cs typeface="Comic Sans MS"/>
              </a:rPr>
              <a:t>la double</a:t>
            </a:r>
            <a:r>
              <a:rPr sz="1800" b="1" spc="-30" dirty="0">
                <a:latin typeface="Comic Sans MS"/>
                <a:cs typeface="Comic Sans MS"/>
              </a:rPr>
              <a:t> </a:t>
            </a:r>
            <a:r>
              <a:rPr sz="1800" b="1" spc="-5" dirty="0">
                <a:latin typeface="Comic Sans MS"/>
                <a:cs typeface="Comic Sans MS"/>
              </a:rPr>
              <a:t>hélice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852737" y="5353050"/>
            <a:ext cx="225425" cy="2254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284662" y="4278312"/>
            <a:ext cx="0" cy="606425"/>
          </a:xfrm>
          <a:custGeom>
            <a:avLst/>
            <a:gdLst/>
            <a:ahLst/>
            <a:cxnLst/>
            <a:rect l="l" t="t" r="r" b="b"/>
            <a:pathLst>
              <a:path h="606425">
                <a:moveTo>
                  <a:pt x="0" y="0"/>
                </a:moveTo>
                <a:lnTo>
                  <a:pt x="0" y="606425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198937" y="4221162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85725" y="0"/>
                </a:moveTo>
                <a:lnTo>
                  <a:pt x="0" y="171450"/>
                </a:lnTo>
                <a:lnTo>
                  <a:pt x="171450" y="171450"/>
                </a:lnTo>
                <a:lnTo>
                  <a:pt x="857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198937" y="4770437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171450" y="0"/>
                </a:moveTo>
                <a:lnTo>
                  <a:pt x="0" y="0"/>
                </a:lnTo>
                <a:lnTo>
                  <a:pt x="85725" y="171450"/>
                </a:lnTo>
                <a:lnTo>
                  <a:pt x="1714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73050" y="2209800"/>
            <a:ext cx="1403350" cy="576580"/>
          </a:xfrm>
          <a:custGeom>
            <a:avLst/>
            <a:gdLst/>
            <a:ahLst/>
            <a:cxnLst/>
            <a:rect l="l" t="t" r="r" b="b"/>
            <a:pathLst>
              <a:path w="1403350" h="576580">
                <a:moveTo>
                  <a:pt x="0" y="288124"/>
                </a:moveTo>
                <a:lnTo>
                  <a:pt x="12652" y="233373"/>
                </a:lnTo>
                <a:lnTo>
                  <a:pt x="49040" y="182090"/>
                </a:lnTo>
                <a:lnTo>
                  <a:pt x="106813" y="135241"/>
                </a:lnTo>
                <a:lnTo>
                  <a:pt x="142983" y="113782"/>
                </a:lnTo>
                <a:lnTo>
                  <a:pt x="183617" y="93793"/>
                </a:lnTo>
                <a:lnTo>
                  <a:pt x="228420" y="75396"/>
                </a:lnTo>
                <a:lnTo>
                  <a:pt x="277099" y="58711"/>
                </a:lnTo>
                <a:lnTo>
                  <a:pt x="329360" y="43859"/>
                </a:lnTo>
                <a:lnTo>
                  <a:pt x="384909" y="30960"/>
                </a:lnTo>
                <a:lnTo>
                  <a:pt x="443451" y="20136"/>
                </a:lnTo>
                <a:lnTo>
                  <a:pt x="504693" y="11508"/>
                </a:lnTo>
                <a:lnTo>
                  <a:pt x="568340" y="5195"/>
                </a:lnTo>
                <a:lnTo>
                  <a:pt x="634099" y="1318"/>
                </a:lnTo>
                <a:lnTo>
                  <a:pt x="701675" y="0"/>
                </a:lnTo>
                <a:lnTo>
                  <a:pt x="769251" y="1318"/>
                </a:lnTo>
                <a:lnTo>
                  <a:pt x="835010" y="5195"/>
                </a:lnTo>
                <a:lnTo>
                  <a:pt x="898658" y="11508"/>
                </a:lnTo>
                <a:lnTo>
                  <a:pt x="959899" y="20136"/>
                </a:lnTo>
                <a:lnTo>
                  <a:pt x="1018442" y="30960"/>
                </a:lnTo>
                <a:lnTo>
                  <a:pt x="1073990" y="43859"/>
                </a:lnTo>
                <a:lnTo>
                  <a:pt x="1126251" y="58711"/>
                </a:lnTo>
                <a:lnTo>
                  <a:pt x="1174930" y="75396"/>
                </a:lnTo>
                <a:lnTo>
                  <a:pt x="1219734" y="93793"/>
                </a:lnTo>
                <a:lnTo>
                  <a:pt x="1260367" y="113782"/>
                </a:lnTo>
                <a:lnTo>
                  <a:pt x="1296537" y="135241"/>
                </a:lnTo>
                <a:lnTo>
                  <a:pt x="1327949" y="158051"/>
                </a:lnTo>
                <a:lnTo>
                  <a:pt x="1375323" y="207237"/>
                </a:lnTo>
                <a:lnTo>
                  <a:pt x="1400137" y="260375"/>
                </a:lnTo>
                <a:lnTo>
                  <a:pt x="1403350" y="288124"/>
                </a:lnTo>
                <a:lnTo>
                  <a:pt x="1400137" y="315875"/>
                </a:lnTo>
                <a:lnTo>
                  <a:pt x="1375323" y="369017"/>
                </a:lnTo>
                <a:lnTo>
                  <a:pt x="1327949" y="418206"/>
                </a:lnTo>
                <a:lnTo>
                  <a:pt x="1296537" y="441017"/>
                </a:lnTo>
                <a:lnTo>
                  <a:pt x="1260367" y="462477"/>
                </a:lnTo>
                <a:lnTo>
                  <a:pt x="1219734" y="482467"/>
                </a:lnTo>
                <a:lnTo>
                  <a:pt x="1174930" y="500865"/>
                </a:lnTo>
                <a:lnTo>
                  <a:pt x="1126251" y="517550"/>
                </a:lnTo>
                <a:lnTo>
                  <a:pt x="1073990" y="532402"/>
                </a:lnTo>
                <a:lnTo>
                  <a:pt x="1018442" y="545301"/>
                </a:lnTo>
                <a:lnTo>
                  <a:pt x="959899" y="556125"/>
                </a:lnTo>
                <a:lnTo>
                  <a:pt x="898658" y="564754"/>
                </a:lnTo>
                <a:lnTo>
                  <a:pt x="835010" y="571067"/>
                </a:lnTo>
                <a:lnTo>
                  <a:pt x="769251" y="574943"/>
                </a:lnTo>
                <a:lnTo>
                  <a:pt x="701675" y="576262"/>
                </a:lnTo>
                <a:lnTo>
                  <a:pt x="634099" y="574943"/>
                </a:lnTo>
                <a:lnTo>
                  <a:pt x="568340" y="571067"/>
                </a:lnTo>
                <a:lnTo>
                  <a:pt x="504693" y="564754"/>
                </a:lnTo>
                <a:lnTo>
                  <a:pt x="443451" y="556125"/>
                </a:lnTo>
                <a:lnTo>
                  <a:pt x="384909" y="545301"/>
                </a:lnTo>
                <a:lnTo>
                  <a:pt x="329360" y="532402"/>
                </a:lnTo>
                <a:lnTo>
                  <a:pt x="277099" y="517550"/>
                </a:lnTo>
                <a:lnTo>
                  <a:pt x="228420" y="500865"/>
                </a:lnTo>
                <a:lnTo>
                  <a:pt x="183617" y="482467"/>
                </a:lnTo>
                <a:lnTo>
                  <a:pt x="142983" y="462477"/>
                </a:lnTo>
                <a:lnTo>
                  <a:pt x="106813" y="441017"/>
                </a:lnTo>
                <a:lnTo>
                  <a:pt x="75401" y="418206"/>
                </a:lnTo>
                <a:lnTo>
                  <a:pt x="28026" y="369017"/>
                </a:lnTo>
                <a:lnTo>
                  <a:pt x="3212" y="315875"/>
                </a:lnTo>
                <a:lnTo>
                  <a:pt x="0" y="2881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44606" y="2348064"/>
            <a:ext cx="8667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70" dirty="0">
                <a:latin typeface="Verdana"/>
                <a:cs typeface="Verdana"/>
              </a:rPr>
              <a:t>Brin</a:t>
            </a:r>
            <a:r>
              <a:rPr sz="1800" spc="-295" dirty="0">
                <a:latin typeface="Verdana"/>
                <a:cs typeface="Verdana"/>
              </a:rPr>
              <a:t> </a:t>
            </a:r>
            <a:r>
              <a:rPr sz="1800" spc="-215" dirty="0">
                <a:latin typeface="Verdana"/>
                <a:cs typeface="Verdana"/>
              </a:rPr>
              <a:t>sens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364490" y="247332"/>
            <a:ext cx="673798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16890" algn="l"/>
                <a:tab pos="2134235" algn="l"/>
                <a:tab pos="2580005" algn="l"/>
                <a:tab pos="3990340" algn="l"/>
                <a:tab pos="4471670" algn="l"/>
                <a:tab pos="4857115" algn="l"/>
              </a:tabLst>
            </a:pPr>
            <a:r>
              <a:rPr sz="2400" dirty="0">
                <a:solidFill>
                  <a:srgbClr val="000000"/>
                </a:solidFill>
              </a:rPr>
              <a:t>2-</a:t>
            </a:r>
            <a:r>
              <a:rPr sz="2400" b="0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solidFill>
                  <a:srgbClr val="000000"/>
                </a:solidFill>
              </a:rPr>
              <a:t>Promoteur</a:t>
            </a:r>
            <a:r>
              <a:rPr sz="2400" b="0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solidFill>
                  <a:srgbClr val="000000"/>
                </a:solidFill>
              </a:rPr>
              <a:t>et</a:t>
            </a:r>
            <a:r>
              <a:rPr sz="2400" b="0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2400" spc="-5" dirty="0">
                <a:solidFill>
                  <a:srgbClr val="000000"/>
                </a:solidFill>
              </a:rPr>
              <a:t>initiation</a:t>
            </a:r>
            <a:r>
              <a:rPr sz="24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solidFill>
                  <a:srgbClr val="000000"/>
                </a:solidFill>
              </a:rPr>
              <a:t>de</a:t>
            </a:r>
            <a:r>
              <a:rPr sz="2400" b="0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2400" spc="-5" dirty="0">
                <a:solidFill>
                  <a:srgbClr val="000000"/>
                </a:solidFill>
              </a:rPr>
              <a:t>la</a:t>
            </a:r>
            <a:r>
              <a:rPr sz="24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2400" spc="-5" dirty="0">
                <a:solidFill>
                  <a:srgbClr val="000000"/>
                </a:solidFill>
              </a:rPr>
              <a:t>transcription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9927" y="33019"/>
            <a:ext cx="8302625" cy="2159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u="heavy" spc="-5" dirty="0">
                <a:solidFill>
                  <a:srgbClr val="BE0000"/>
                </a:solidFill>
                <a:uFill>
                  <a:solidFill>
                    <a:srgbClr val="CD1C00"/>
                  </a:solidFill>
                </a:uFill>
                <a:latin typeface="Comic Sans MS"/>
                <a:cs typeface="Comic Sans MS"/>
              </a:rPr>
              <a:t>Initiation </a:t>
            </a:r>
            <a:r>
              <a:rPr sz="2000" b="1" u="heavy" dirty="0">
                <a:solidFill>
                  <a:srgbClr val="BE0000"/>
                </a:solidFill>
                <a:uFill>
                  <a:solidFill>
                    <a:srgbClr val="CD1C00"/>
                  </a:solidFill>
                </a:uFill>
                <a:latin typeface="Comic Sans MS"/>
                <a:cs typeface="Comic Sans MS"/>
              </a:rPr>
              <a:t>de la </a:t>
            </a:r>
            <a:r>
              <a:rPr sz="2000" b="1" u="heavy" spc="-5" dirty="0">
                <a:solidFill>
                  <a:srgbClr val="BE0000"/>
                </a:solidFill>
                <a:uFill>
                  <a:solidFill>
                    <a:srgbClr val="CD1C00"/>
                  </a:solidFill>
                </a:uFill>
                <a:latin typeface="Comic Sans MS"/>
                <a:cs typeface="Comic Sans MS"/>
              </a:rPr>
              <a:t>polymérisation </a:t>
            </a:r>
            <a:r>
              <a:rPr sz="2000" b="1" u="heavy" dirty="0">
                <a:solidFill>
                  <a:srgbClr val="BE0000"/>
                </a:solidFill>
                <a:uFill>
                  <a:solidFill>
                    <a:srgbClr val="CD1C00"/>
                  </a:solidFill>
                </a:uFill>
                <a:latin typeface="Comic Sans MS"/>
                <a:cs typeface="Comic Sans MS"/>
              </a:rPr>
              <a:t>et facteur sigma</a:t>
            </a:r>
            <a:r>
              <a:rPr sz="2000" b="1" u="heavy" spc="-5" dirty="0">
                <a:solidFill>
                  <a:srgbClr val="BE0000"/>
                </a:solidFill>
                <a:uFill>
                  <a:solidFill>
                    <a:srgbClr val="CD1C00"/>
                  </a:solidFill>
                </a:uFill>
                <a:latin typeface="Comic Sans MS"/>
                <a:cs typeface="Comic Sans MS"/>
              </a:rPr>
              <a:t> </a:t>
            </a:r>
            <a:r>
              <a:rPr sz="2000" b="1" u="heavy" dirty="0">
                <a:solidFill>
                  <a:srgbClr val="BE0000"/>
                </a:solidFill>
                <a:uFill>
                  <a:solidFill>
                    <a:srgbClr val="CD1C00"/>
                  </a:solidFill>
                </a:uFill>
                <a:latin typeface="Comic Sans MS"/>
                <a:cs typeface="Comic Sans MS"/>
              </a:rPr>
              <a:t>:</a:t>
            </a:r>
            <a:endParaRPr sz="2000">
              <a:latin typeface="Comic Sans MS"/>
              <a:cs typeface="Comic Sans MS"/>
            </a:endParaRPr>
          </a:p>
          <a:p>
            <a:pPr marL="314325" indent="-301625">
              <a:lnSpc>
                <a:spcPct val="100000"/>
              </a:lnSpc>
              <a:spcBef>
                <a:spcPts val="2400"/>
              </a:spcBef>
              <a:buClr>
                <a:srgbClr val="BE0000"/>
              </a:buClr>
              <a:buFont typeface="Wingdings"/>
              <a:buChar char=""/>
              <a:tabLst>
                <a:tab pos="314960" algn="l"/>
              </a:tabLst>
            </a:pPr>
            <a:r>
              <a:rPr sz="2000" spc="-5" dirty="0">
                <a:latin typeface="Comic Sans MS"/>
                <a:cs typeface="Comic Sans MS"/>
              </a:rPr>
              <a:t>Assure </a:t>
            </a:r>
            <a:r>
              <a:rPr sz="2000" dirty="0">
                <a:latin typeface="Comic Sans MS"/>
                <a:cs typeface="Comic Sans MS"/>
              </a:rPr>
              <a:t>la </a:t>
            </a:r>
            <a:r>
              <a:rPr sz="2000" spc="-5" dirty="0">
                <a:latin typeface="Comic Sans MS"/>
                <a:cs typeface="Comic Sans MS"/>
              </a:rPr>
              <a:t>reconnaissance </a:t>
            </a:r>
            <a:r>
              <a:rPr sz="2000" dirty="0">
                <a:latin typeface="Comic Sans MS"/>
                <a:cs typeface="Comic Sans MS"/>
              </a:rPr>
              <a:t>des </a:t>
            </a:r>
            <a:r>
              <a:rPr sz="2000" spc="-5" dirty="0">
                <a:latin typeface="Comic Sans MS"/>
                <a:cs typeface="Comic Sans MS"/>
              </a:rPr>
              <a:t>séquences </a:t>
            </a:r>
            <a:r>
              <a:rPr sz="2000" dirty="0">
                <a:latin typeface="Comic Sans MS"/>
                <a:cs typeface="Comic Sans MS"/>
              </a:rPr>
              <a:t>clé du promoteur</a:t>
            </a:r>
            <a:endParaRPr sz="2000">
              <a:latin typeface="Comic Sans MS"/>
              <a:cs typeface="Comic Sans MS"/>
            </a:endParaRPr>
          </a:p>
          <a:p>
            <a:pPr marL="314325" indent="-301625">
              <a:lnSpc>
                <a:spcPct val="100000"/>
              </a:lnSpc>
              <a:spcBef>
                <a:spcPts val="2400"/>
              </a:spcBef>
              <a:buClr>
                <a:srgbClr val="BE0000"/>
              </a:buClr>
              <a:buFont typeface="Wingdings"/>
              <a:buChar char=""/>
              <a:tabLst>
                <a:tab pos="314960" algn="l"/>
              </a:tabLst>
            </a:pPr>
            <a:r>
              <a:rPr sz="2000" spc="-5" dirty="0">
                <a:latin typeface="Comic Sans MS"/>
                <a:cs typeface="Comic Sans MS"/>
              </a:rPr>
              <a:t>Positionne </a:t>
            </a:r>
            <a:r>
              <a:rPr sz="2000" spc="55" dirty="0">
                <a:latin typeface="Comic Sans MS"/>
                <a:cs typeface="Comic Sans MS"/>
              </a:rPr>
              <a:t>l</a:t>
            </a:r>
            <a:r>
              <a:rPr sz="2000" spc="55" dirty="0">
                <a:latin typeface="DejaVu Sans"/>
                <a:cs typeface="DejaVu Sans"/>
              </a:rPr>
              <a:t>ʼ</a:t>
            </a:r>
            <a:r>
              <a:rPr sz="2000" spc="55" dirty="0">
                <a:latin typeface="Comic Sans MS"/>
                <a:cs typeface="Comic Sans MS"/>
              </a:rPr>
              <a:t>ARNp </a:t>
            </a:r>
            <a:r>
              <a:rPr sz="2000" dirty="0">
                <a:latin typeface="Comic Sans MS"/>
                <a:cs typeface="Comic Sans MS"/>
              </a:rPr>
              <a:t>sur le promoteur qui </a:t>
            </a:r>
            <a:r>
              <a:rPr sz="2000" spc="35" dirty="0">
                <a:latin typeface="Comic Sans MS"/>
                <a:cs typeface="Comic Sans MS"/>
              </a:rPr>
              <a:t>l</a:t>
            </a:r>
            <a:r>
              <a:rPr sz="2000" spc="35" dirty="0">
                <a:latin typeface="DejaVu Sans"/>
                <a:cs typeface="DejaVu Sans"/>
              </a:rPr>
              <a:t>ʼ</a:t>
            </a:r>
            <a:r>
              <a:rPr sz="2000" spc="35" dirty="0">
                <a:latin typeface="Comic Sans MS"/>
                <a:cs typeface="Comic Sans MS"/>
              </a:rPr>
              <a:t>oriente </a:t>
            </a:r>
            <a:r>
              <a:rPr sz="2000" spc="-5" dirty="0">
                <a:latin typeface="Comic Sans MS"/>
                <a:cs typeface="Comic Sans MS"/>
              </a:rPr>
              <a:t>dans </a:t>
            </a:r>
            <a:r>
              <a:rPr sz="2000" dirty="0">
                <a:latin typeface="Comic Sans MS"/>
                <a:cs typeface="Comic Sans MS"/>
              </a:rPr>
              <a:t>une</a:t>
            </a:r>
            <a:r>
              <a:rPr sz="2000" spc="-9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direction</a:t>
            </a:r>
            <a:endParaRPr sz="2000">
              <a:latin typeface="Comic Sans MS"/>
              <a:cs typeface="Comic Sans MS"/>
            </a:endParaRPr>
          </a:p>
          <a:p>
            <a:pPr marL="314325" indent="-301625">
              <a:lnSpc>
                <a:spcPct val="100000"/>
              </a:lnSpc>
              <a:spcBef>
                <a:spcPts val="2400"/>
              </a:spcBef>
              <a:buClr>
                <a:srgbClr val="BE0000"/>
              </a:buClr>
              <a:buFont typeface="Wingdings"/>
              <a:buChar char=""/>
              <a:tabLst>
                <a:tab pos="314960" algn="l"/>
              </a:tabLst>
            </a:pPr>
            <a:r>
              <a:rPr sz="2000" spc="-5" dirty="0">
                <a:latin typeface="Comic Sans MS"/>
                <a:cs typeface="Comic Sans MS"/>
              </a:rPr>
              <a:t>Facilite </a:t>
            </a:r>
            <a:r>
              <a:rPr sz="2000" spc="30" dirty="0">
                <a:latin typeface="Comic Sans MS"/>
                <a:cs typeface="Comic Sans MS"/>
              </a:rPr>
              <a:t>l</a:t>
            </a:r>
            <a:r>
              <a:rPr sz="2000" spc="30" dirty="0">
                <a:latin typeface="DejaVu Sans"/>
                <a:cs typeface="DejaVu Sans"/>
              </a:rPr>
              <a:t>ʼ</a:t>
            </a:r>
            <a:r>
              <a:rPr sz="2000" spc="30" dirty="0">
                <a:latin typeface="Comic Sans MS"/>
                <a:cs typeface="Comic Sans MS"/>
              </a:rPr>
              <a:t>ouverture </a:t>
            </a:r>
            <a:r>
              <a:rPr sz="2000" dirty="0">
                <a:latin typeface="Comic Sans MS"/>
                <a:cs typeface="Comic Sans MS"/>
              </a:rPr>
              <a:t>de la double</a:t>
            </a:r>
            <a:r>
              <a:rPr sz="2000" spc="-4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hélice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38400" y="2282825"/>
            <a:ext cx="4114799" cy="20923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40739" y="4198620"/>
            <a:ext cx="7040880" cy="16286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25755">
              <a:lnSpc>
                <a:spcPct val="150000"/>
              </a:lnSpc>
              <a:spcBef>
                <a:spcPts val="100"/>
              </a:spcBef>
              <a:buClr>
                <a:srgbClr val="FF0000"/>
              </a:buClr>
              <a:buFont typeface="Wingdings"/>
              <a:buChar char=""/>
              <a:tabLst>
                <a:tab pos="314960" algn="l"/>
              </a:tabLst>
            </a:pPr>
            <a:r>
              <a:rPr sz="2000" spc="-5" dirty="0">
                <a:latin typeface="Comic Sans MS"/>
                <a:cs typeface="Comic Sans MS"/>
              </a:rPr>
              <a:t>Association </a:t>
            </a:r>
            <a:r>
              <a:rPr sz="2000" dirty="0">
                <a:latin typeface="Comic Sans MS"/>
                <a:cs typeface="Comic Sans MS"/>
              </a:rPr>
              <a:t>de 7 ou 8 </a:t>
            </a:r>
            <a:r>
              <a:rPr sz="2000" spc="-5" dirty="0">
                <a:latin typeface="Comic Sans MS"/>
                <a:cs typeface="Comic Sans MS"/>
              </a:rPr>
              <a:t>ribonucléotides </a:t>
            </a:r>
            <a:r>
              <a:rPr sz="2000" dirty="0">
                <a:latin typeface="Comic Sans MS"/>
                <a:cs typeface="Comic Sans MS"/>
              </a:rPr>
              <a:t>sous forme d'un  polymère </a:t>
            </a:r>
            <a:r>
              <a:rPr sz="2000" spc="-5" dirty="0">
                <a:latin typeface="Comic Sans MS"/>
                <a:cs typeface="Comic Sans MS"/>
              </a:rPr>
              <a:t>hybridé </a:t>
            </a:r>
            <a:r>
              <a:rPr sz="2000" dirty="0">
                <a:latin typeface="Comic Sans MS"/>
                <a:cs typeface="Comic Sans MS"/>
              </a:rPr>
              <a:t>au brin matrice</a:t>
            </a:r>
            <a:r>
              <a:rPr sz="2000" spc="-2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ADN</a:t>
            </a:r>
            <a:endParaRPr sz="2000" dirty="0">
              <a:latin typeface="Comic Sans MS"/>
              <a:cs typeface="Comic Sans MS"/>
            </a:endParaRPr>
          </a:p>
          <a:p>
            <a:pPr marL="12700" marR="5080" algn="just">
              <a:lnSpc>
                <a:spcPct val="150000"/>
              </a:lnSpc>
              <a:spcBef>
                <a:spcPts val="1800"/>
              </a:spcBef>
              <a:buClr>
                <a:srgbClr val="FF0000"/>
              </a:buClr>
              <a:buFont typeface="Wingdings"/>
              <a:buChar char=""/>
              <a:tabLst>
                <a:tab pos="314960" algn="l"/>
              </a:tabLst>
            </a:pPr>
            <a:r>
              <a:rPr sz="2000" spc="-5" dirty="0">
                <a:latin typeface="Comic Sans MS"/>
                <a:cs typeface="Comic Sans MS"/>
              </a:rPr>
              <a:t>Forte affinité </a:t>
            </a:r>
            <a:r>
              <a:rPr sz="2000" dirty="0">
                <a:latin typeface="Comic Sans MS"/>
                <a:cs typeface="Comic Sans MS"/>
              </a:rPr>
              <a:t>de </a:t>
            </a:r>
            <a:r>
              <a:rPr sz="2000" spc="55" dirty="0">
                <a:latin typeface="Comic Sans MS"/>
                <a:cs typeface="Comic Sans MS"/>
              </a:rPr>
              <a:t>l</a:t>
            </a:r>
            <a:r>
              <a:rPr sz="2000" spc="55" dirty="0">
                <a:latin typeface="DejaVu Sans"/>
                <a:cs typeface="DejaVu Sans"/>
              </a:rPr>
              <a:t>ʼ</a:t>
            </a:r>
            <a:r>
              <a:rPr sz="2000" spc="55" dirty="0">
                <a:latin typeface="Comic Sans MS"/>
                <a:cs typeface="Comic Sans MS"/>
              </a:rPr>
              <a:t>ARNp </a:t>
            </a:r>
            <a:r>
              <a:rPr sz="2000" spc="-5" dirty="0">
                <a:latin typeface="Comic Sans MS"/>
                <a:cs typeface="Comic Sans MS"/>
              </a:rPr>
              <a:t>avec </a:t>
            </a:r>
            <a:r>
              <a:rPr sz="2000" spc="35" dirty="0" err="1">
                <a:latin typeface="Comic Sans MS"/>
                <a:cs typeface="Comic Sans MS"/>
              </a:rPr>
              <a:t>l</a:t>
            </a:r>
            <a:r>
              <a:rPr sz="2000" spc="35" dirty="0" err="1">
                <a:latin typeface="DejaVu Sans"/>
                <a:cs typeface="DejaVu Sans"/>
              </a:rPr>
              <a:t>ʼ</a:t>
            </a:r>
            <a:r>
              <a:rPr sz="2000" spc="35" dirty="0" err="1">
                <a:latin typeface="Comic Sans MS"/>
                <a:cs typeface="Comic Sans MS"/>
              </a:rPr>
              <a:t>hybride</a:t>
            </a:r>
            <a:r>
              <a:rPr sz="2000" spc="35" dirty="0">
                <a:latin typeface="Comic Sans MS"/>
                <a:cs typeface="Comic Sans MS"/>
              </a:rPr>
              <a:t> </a:t>
            </a:r>
            <a:r>
              <a:rPr sz="2000" spc="-5" dirty="0" smtClean="0">
                <a:latin typeface="Comic Sans MS"/>
                <a:cs typeface="Comic Sans MS"/>
              </a:rPr>
              <a:t>ADN/ARN</a:t>
            </a:r>
            <a:endParaRPr sz="20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2108" y="0"/>
            <a:ext cx="6796216" cy="67875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7950" y="1269999"/>
            <a:ext cx="1952625" cy="37020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60"/>
              </a:spcBef>
            </a:pPr>
            <a:r>
              <a:rPr sz="1800" b="1" dirty="0">
                <a:latin typeface="Comic Sans MS"/>
                <a:cs typeface="Comic Sans MS"/>
              </a:rPr>
              <a:t>complexe</a:t>
            </a:r>
            <a:r>
              <a:rPr sz="1800" b="1" spc="-45" dirty="0">
                <a:latin typeface="Comic Sans MS"/>
                <a:cs typeface="Comic Sans MS"/>
              </a:rPr>
              <a:t> </a:t>
            </a:r>
            <a:r>
              <a:rPr sz="1800" b="1" spc="-5" dirty="0">
                <a:latin typeface="Comic Sans MS"/>
                <a:cs typeface="Comic Sans MS"/>
              </a:rPr>
              <a:t>fermé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05262" y="1447799"/>
            <a:ext cx="1840864" cy="307340"/>
          </a:xfrm>
          <a:custGeom>
            <a:avLst/>
            <a:gdLst/>
            <a:ahLst/>
            <a:cxnLst/>
            <a:rect l="l" t="t" r="r" b="b"/>
            <a:pathLst>
              <a:path w="1840864" h="307339">
                <a:moveTo>
                  <a:pt x="0" y="0"/>
                </a:moveTo>
                <a:lnTo>
                  <a:pt x="1840255" y="30697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89142" y="1708835"/>
            <a:ext cx="81915" cy="75565"/>
          </a:xfrm>
          <a:custGeom>
            <a:avLst/>
            <a:gdLst/>
            <a:ahLst/>
            <a:cxnLst/>
            <a:rect l="l" t="t" r="r" b="b"/>
            <a:pathLst>
              <a:path w="81914" h="75564">
                <a:moveTo>
                  <a:pt x="12534" y="0"/>
                </a:moveTo>
                <a:lnTo>
                  <a:pt x="0" y="75158"/>
                </a:lnTo>
                <a:lnTo>
                  <a:pt x="81432" y="50114"/>
                </a:lnTo>
                <a:lnTo>
                  <a:pt x="125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7950" y="2260600"/>
            <a:ext cx="1989455" cy="37020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60"/>
              </a:spcBef>
            </a:pPr>
            <a:r>
              <a:rPr sz="1800" b="1" spc="-5" dirty="0">
                <a:latin typeface="Comic Sans MS"/>
                <a:cs typeface="Comic Sans MS"/>
              </a:rPr>
              <a:t>complexe</a:t>
            </a:r>
            <a:r>
              <a:rPr sz="1800" b="1" spc="-35" dirty="0">
                <a:latin typeface="Comic Sans MS"/>
                <a:cs typeface="Comic Sans MS"/>
              </a:rPr>
              <a:t> </a:t>
            </a:r>
            <a:r>
              <a:rPr sz="1800" b="1" dirty="0">
                <a:latin typeface="Comic Sans MS"/>
                <a:cs typeface="Comic Sans MS"/>
              </a:rPr>
              <a:t>ouvert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7950" y="4241800"/>
            <a:ext cx="2430780" cy="37020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60"/>
              </a:spcBef>
            </a:pPr>
            <a:r>
              <a:rPr sz="1800" b="1" dirty="0">
                <a:latin typeface="Comic Sans MS"/>
                <a:cs typeface="Comic Sans MS"/>
              </a:rPr>
              <a:t>formation du</a:t>
            </a:r>
            <a:r>
              <a:rPr sz="1800" b="1" spc="-65" dirty="0">
                <a:latin typeface="Comic Sans MS"/>
                <a:cs typeface="Comic Sans MS"/>
              </a:rPr>
              <a:t> </a:t>
            </a:r>
            <a:r>
              <a:rPr sz="1800" b="1" dirty="0">
                <a:latin typeface="Comic Sans MS"/>
                <a:cs typeface="Comic Sans MS"/>
              </a:rPr>
              <a:t>Primer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1437" y="5300662"/>
            <a:ext cx="2987675" cy="37655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60"/>
              </a:spcBef>
            </a:pPr>
            <a:r>
              <a:rPr sz="1800" b="1" dirty="0">
                <a:latin typeface="Comic Sans MS"/>
                <a:cs typeface="Comic Sans MS"/>
              </a:rPr>
              <a:t>Dissociation du facteur</a:t>
            </a:r>
            <a:r>
              <a:rPr sz="1800" b="1" spc="-80" dirty="0">
                <a:latin typeface="Comic Sans MS"/>
                <a:cs typeface="Comic Sans MS"/>
              </a:rPr>
              <a:t> </a:t>
            </a:r>
            <a:r>
              <a:rPr sz="1800" b="1" dirty="0">
                <a:latin typeface="Comic Sans MS"/>
                <a:cs typeface="Comic Sans MS"/>
              </a:rPr>
              <a:t>σ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50825" y="134937"/>
            <a:ext cx="4453255" cy="462280"/>
          </a:xfrm>
          <a:prstGeom prst="rect">
            <a:avLst/>
          </a:prstGeom>
          <a:ln w="28575">
            <a:solidFill>
              <a:srgbClr val="D61D00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60"/>
              </a:spcBef>
              <a:tabLst>
                <a:tab pos="1581150" algn="l"/>
                <a:tab pos="2062480" algn="l"/>
                <a:tab pos="2447290" algn="l"/>
              </a:tabLst>
            </a:pPr>
            <a:r>
              <a:rPr sz="2400" spc="-5" dirty="0">
                <a:solidFill>
                  <a:srgbClr val="CC0000"/>
                </a:solidFill>
              </a:rPr>
              <a:t>Initiation</a:t>
            </a:r>
            <a:r>
              <a:rPr sz="2400" b="0" spc="-5" dirty="0">
                <a:solidFill>
                  <a:srgbClr val="CC0000"/>
                </a:solidFill>
                <a:latin typeface="Times New Roman"/>
                <a:cs typeface="Times New Roman"/>
              </a:rPr>
              <a:t>	</a:t>
            </a:r>
            <a:r>
              <a:rPr sz="2400" spc="-5" dirty="0">
                <a:solidFill>
                  <a:srgbClr val="CC0000"/>
                </a:solidFill>
              </a:rPr>
              <a:t>de</a:t>
            </a:r>
            <a:r>
              <a:rPr sz="2400" b="0" spc="-5" dirty="0">
                <a:solidFill>
                  <a:srgbClr val="CC0000"/>
                </a:solidFill>
                <a:latin typeface="Times New Roman"/>
                <a:cs typeface="Times New Roman"/>
              </a:rPr>
              <a:t>	</a:t>
            </a:r>
            <a:r>
              <a:rPr sz="2400" spc="-5" dirty="0">
                <a:solidFill>
                  <a:srgbClr val="CC0000"/>
                </a:solidFill>
              </a:rPr>
              <a:t>la</a:t>
            </a:r>
            <a:r>
              <a:rPr sz="2400" b="0" spc="-5" dirty="0">
                <a:solidFill>
                  <a:srgbClr val="CC0000"/>
                </a:solidFill>
                <a:latin typeface="Times New Roman"/>
                <a:cs typeface="Times New Roman"/>
              </a:rPr>
              <a:t>	</a:t>
            </a:r>
            <a:r>
              <a:rPr sz="2400" spc="-5" dirty="0">
                <a:solidFill>
                  <a:srgbClr val="CC0000"/>
                </a:solidFill>
              </a:rPr>
              <a:t>transcription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739" y="5553635"/>
            <a:ext cx="8995207" cy="11967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09321" y="578664"/>
            <a:ext cx="6192405" cy="29929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739" y="3355288"/>
            <a:ext cx="8956040" cy="2209165"/>
          </a:xfrm>
          <a:prstGeom prst="rect">
            <a:avLst/>
          </a:prstGeom>
        </p:spPr>
        <p:txBody>
          <a:bodyPr vert="horz" wrap="square" lIns="0" tIns="189230" rIns="0" bIns="0" rtlCol="0">
            <a:spAutoFit/>
          </a:bodyPr>
          <a:lstStyle/>
          <a:p>
            <a:pPr marL="39370">
              <a:lnSpc>
                <a:spcPct val="100000"/>
              </a:lnSpc>
              <a:spcBef>
                <a:spcPts val="1490"/>
              </a:spcBef>
            </a:pPr>
            <a:r>
              <a:rPr sz="2000" spc="-5" dirty="0">
                <a:latin typeface="Comic Sans MS"/>
                <a:cs typeface="Comic Sans MS"/>
              </a:rPr>
              <a:t>Chez </a:t>
            </a:r>
            <a:r>
              <a:rPr sz="2050" spc="-25" dirty="0">
                <a:latin typeface="Comic Sans MS"/>
                <a:cs typeface="Comic Sans MS"/>
              </a:rPr>
              <a:t>E.coli, </a:t>
            </a:r>
            <a:r>
              <a:rPr sz="2000" dirty="0">
                <a:latin typeface="Comic Sans MS"/>
                <a:cs typeface="Comic Sans MS"/>
              </a:rPr>
              <a:t>7 facteurs sigma qui </a:t>
            </a:r>
            <a:r>
              <a:rPr sz="2000" spc="-5" dirty="0">
                <a:latin typeface="Comic Sans MS"/>
                <a:cs typeface="Comic Sans MS"/>
              </a:rPr>
              <a:t>reconnaissent </a:t>
            </a:r>
            <a:r>
              <a:rPr sz="2000" dirty="0">
                <a:latin typeface="Comic Sans MS"/>
                <a:cs typeface="Comic Sans MS"/>
              </a:rPr>
              <a:t>des </a:t>
            </a:r>
            <a:r>
              <a:rPr sz="2000" spc="-5" dirty="0">
                <a:latin typeface="Comic Sans MS"/>
                <a:cs typeface="Comic Sans MS"/>
              </a:rPr>
              <a:t>séquences</a:t>
            </a:r>
            <a:r>
              <a:rPr sz="2000" spc="3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différentes</a:t>
            </a:r>
            <a:endParaRPr sz="2000" dirty="0">
              <a:latin typeface="Comic Sans MS"/>
              <a:cs typeface="Comic Sans MS"/>
            </a:endParaRPr>
          </a:p>
          <a:p>
            <a:pPr marL="12700" marR="5080">
              <a:lnSpc>
                <a:spcPct val="100000"/>
              </a:lnSpc>
              <a:spcBef>
                <a:spcPts val="1340"/>
              </a:spcBef>
              <a:buChar char="-"/>
              <a:tabLst>
                <a:tab pos="194945" algn="l"/>
              </a:tabLst>
            </a:pPr>
            <a:r>
              <a:rPr sz="2000" dirty="0">
                <a:latin typeface="Comic Sans MS"/>
                <a:cs typeface="Comic Sans MS"/>
              </a:rPr>
              <a:t>Sigma de </a:t>
            </a:r>
            <a:r>
              <a:rPr sz="2000" spc="-5" dirty="0">
                <a:latin typeface="Comic Sans MS"/>
                <a:cs typeface="Comic Sans MS"/>
              </a:rPr>
              <a:t>la famille </a:t>
            </a:r>
            <a:r>
              <a:rPr sz="2000" dirty="0">
                <a:latin typeface="Comic Sans MS"/>
                <a:cs typeface="Comic Sans MS"/>
              </a:rPr>
              <a:t>70: </a:t>
            </a:r>
            <a:r>
              <a:rPr sz="2000" spc="10" dirty="0">
                <a:latin typeface="Comic Sans MS"/>
                <a:cs typeface="Comic Sans MS"/>
              </a:rPr>
              <a:t>σ</a:t>
            </a:r>
            <a:r>
              <a:rPr sz="1950" spc="15" baseline="25641" dirty="0">
                <a:latin typeface="Comic Sans MS"/>
                <a:cs typeface="Comic Sans MS"/>
              </a:rPr>
              <a:t>70 </a:t>
            </a:r>
            <a:r>
              <a:rPr sz="2000" spc="-5" dirty="0">
                <a:latin typeface="Comic Sans MS"/>
                <a:cs typeface="Comic Sans MS"/>
              </a:rPr>
              <a:t>standards (reconnaît différentes séquences </a:t>
            </a:r>
            <a:r>
              <a:rPr sz="2000" dirty="0">
                <a:latin typeface="Comic Sans MS"/>
                <a:cs typeface="Comic Sans MS"/>
              </a:rPr>
              <a:t>de  promoteurs)</a:t>
            </a:r>
          </a:p>
          <a:p>
            <a:pPr marL="12700">
              <a:lnSpc>
                <a:spcPct val="100000"/>
              </a:lnSpc>
              <a:spcBef>
                <a:spcPts val="1200"/>
              </a:spcBef>
              <a:buChar char="-"/>
              <a:tabLst>
                <a:tab pos="194945" algn="l"/>
              </a:tabLst>
            </a:pPr>
            <a:r>
              <a:rPr sz="2000" dirty="0">
                <a:latin typeface="Comic Sans MS"/>
                <a:cs typeface="Comic Sans MS"/>
              </a:rPr>
              <a:t>Sigma de </a:t>
            </a:r>
            <a:r>
              <a:rPr sz="2000" spc="-5" dirty="0">
                <a:latin typeface="Comic Sans MS"/>
                <a:cs typeface="Comic Sans MS"/>
              </a:rPr>
              <a:t>la famille </a:t>
            </a:r>
            <a:r>
              <a:rPr sz="2000" dirty="0">
                <a:latin typeface="Comic Sans MS"/>
                <a:cs typeface="Comic Sans MS"/>
              </a:rPr>
              <a:t>32: </a:t>
            </a:r>
            <a:r>
              <a:rPr sz="2000" spc="10" dirty="0">
                <a:latin typeface="Comic Sans MS"/>
                <a:cs typeface="Comic Sans MS"/>
              </a:rPr>
              <a:t>σ</a:t>
            </a:r>
            <a:r>
              <a:rPr sz="1950" spc="15" baseline="25641" dirty="0">
                <a:latin typeface="Comic Sans MS"/>
                <a:cs typeface="Comic Sans MS"/>
              </a:rPr>
              <a:t>32 </a:t>
            </a:r>
            <a:r>
              <a:rPr sz="2000" dirty="0">
                <a:latin typeface="Comic Sans MS"/>
                <a:cs typeface="Comic Sans MS"/>
              </a:rPr>
              <a:t>spécifique à la </a:t>
            </a:r>
            <a:r>
              <a:rPr sz="2000" spc="-5" dirty="0">
                <a:latin typeface="Comic Sans MS"/>
                <a:cs typeface="Comic Sans MS"/>
              </a:rPr>
              <a:t>réponse </a:t>
            </a:r>
            <a:r>
              <a:rPr sz="2000" dirty="0">
                <a:latin typeface="Comic Sans MS"/>
                <a:cs typeface="Comic Sans MS"/>
              </a:rPr>
              <a:t>au </a:t>
            </a:r>
            <a:r>
              <a:rPr sz="2000" spc="-5" dirty="0">
                <a:latin typeface="Comic Sans MS"/>
                <a:cs typeface="Comic Sans MS"/>
              </a:rPr>
              <a:t>choc</a:t>
            </a:r>
            <a:r>
              <a:rPr sz="2000" spc="-21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thermique</a:t>
            </a:r>
            <a:endParaRPr sz="2000" dirty="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  <a:buChar char="-"/>
              <a:tabLst>
                <a:tab pos="194945" algn="l"/>
              </a:tabLst>
            </a:pPr>
            <a:r>
              <a:rPr sz="2000" dirty="0">
                <a:latin typeface="Comic Sans MS"/>
                <a:cs typeface="Comic Sans MS"/>
              </a:rPr>
              <a:t>Sigma de </a:t>
            </a:r>
            <a:r>
              <a:rPr sz="2000" spc="-5" dirty="0">
                <a:latin typeface="Comic Sans MS"/>
                <a:cs typeface="Comic Sans MS"/>
              </a:rPr>
              <a:t>la famille </a:t>
            </a:r>
            <a:r>
              <a:rPr sz="2000" dirty="0">
                <a:latin typeface="Comic Sans MS"/>
                <a:cs typeface="Comic Sans MS"/>
              </a:rPr>
              <a:t>54: </a:t>
            </a:r>
            <a:r>
              <a:rPr sz="2000" spc="10" dirty="0">
                <a:latin typeface="Comic Sans MS"/>
                <a:cs typeface="Comic Sans MS"/>
              </a:rPr>
              <a:t>σ</a:t>
            </a:r>
            <a:r>
              <a:rPr sz="1950" spc="15" baseline="25641" dirty="0">
                <a:latin typeface="Comic Sans MS"/>
                <a:cs typeface="Comic Sans MS"/>
              </a:rPr>
              <a:t>54 </a:t>
            </a:r>
            <a:r>
              <a:rPr sz="2000" dirty="0">
                <a:latin typeface="Comic Sans MS"/>
                <a:cs typeface="Comic Sans MS"/>
              </a:rPr>
              <a:t>spécifique à </a:t>
            </a:r>
            <a:r>
              <a:rPr sz="2000" spc="20" dirty="0">
                <a:latin typeface="Comic Sans MS"/>
                <a:cs typeface="Comic Sans MS"/>
              </a:rPr>
              <a:t>l</a:t>
            </a:r>
            <a:r>
              <a:rPr sz="2000" spc="20" dirty="0">
                <a:latin typeface="DejaVu Sans"/>
                <a:cs typeface="DejaVu Sans"/>
              </a:rPr>
              <a:t>ʼ</a:t>
            </a:r>
            <a:r>
              <a:rPr sz="2000" spc="20" dirty="0">
                <a:latin typeface="Comic Sans MS"/>
                <a:cs typeface="Comic Sans MS"/>
              </a:rPr>
              <a:t>assimilation </a:t>
            </a:r>
            <a:r>
              <a:rPr sz="2000" dirty="0">
                <a:latin typeface="Comic Sans MS"/>
                <a:cs typeface="Comic Sans MS"/>
              </a:rPr>
              <a:t>de</a:t>
            </a:r>
            <a:r>
              <a:rPr sz="2000" spc="-245" dirty="0">
                <a:latin typeface="Comic Sans MS"/>
                <a:cs typeface="Comic Sans MS"/>
              </a:rPr>
              <a:t> </a:t>
            </a:r>
            <a:r>
              <a:rPr sz="2000" spc="50" dirty="0">
                <a:latin typeface="Comic Sans MS"/>
                <a:cs typeface="Comic Sans MS"/>
              </a:rPr>
              <a:t>l</a:t>
            </a:r>
            <a:r>
              <a:rPr sz="2000" spc="50" dirty="0">
                <a:latin typeface="DejaVu Sans"/>
                <a:cs typeface="DejaVu Sans"/>
              </a:rPr>
              <a:t>ʼ</a:t>
            </a:r>
            <a:r>
              <a:rPr sz="2000" spc="50" dirty="0">
                <a:latin typeface="Comic Sans MS"/>
                <a:cs typeface="Comic Sans MS"/>
              </a:rPr>
              <a:t>azote</a:t>
            </a:r>
            <a:endParaRPr sz="2000" dirty="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1140" y="104457"/>
            <a:ext cx="86575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79880" algn="l"/>
                <a:tab pos="2209800" algn="l"/>
                <a:tab pos="3976370" algn="l"/>
                <a:tab pos="4422775" algn="l"/>
                <a:tab pos="5832475" algn="l"/>
                <a:tab pos="6462395" algn="l"/>
                <a:tab pos="7842884" algn="l"/>
              </a:tabLst>
            </a:pPr>
            <a:r>
              <a:rPr sz="2400" dirty="0"/>
              <a:t>Stru</a:t>
            </a:r>
            <a:r>
              <a:rPr sz="2400" spc="-5" dirty="0"/>
              <a:t>c</a:t>
            </a:r>
            <a:r>
              <a:rPr sz="2400" dirty="0"/>
              <a:t>ture</a:t>
            </a:r>
            <a:r>
              <a:rPr sz="2400" b="0" dirty="0">
                <a:latin typeface="Times New Roman"/>
                <a:cs typeface="Times New Roman"/>
              </a:rPr>
              <a:t>	</a:t>
            </a:r>
            <a:r>
              <a:rPr sz="2400" dirty="0"/>
              <a:t>des</a:t>
            </a:r>
            <a:r>
              <a:rPr sz="2400" b="0" dirty="0">
                <a:latin typeface="Times New Roman"/>
                <a:cs typeface="Times New Roman"/>
              </a:rPr>
              <a:t>	</a:t>
            </a:r>
            <a:r>
              <a:rPr sz="2400" dirty="0"/>
              <a:t>promoteurs</a:t>
            </a:r>
            <a:r>
              <a:rPr sz="2400" b="0" dirty="0">
                <a:latin typeface="Times New Roman"/>
                <a:cs typeface="Times New Roman"/>
              </a:rPr>
              <a:t>	</a:t>
            </a:r>
            <a:r>
              <a:rPr sz="2400" dirty="0"/>
              <a:t>et</a:t>
            </a:r>
            <a:r>
              <a:rPr sz="2400" b="0" dirty="0">
                <a:latin typeface="Times New Roman"/>
                <a:cs typeface="Times New Roman"/>
              </a:rPr>
              <a:t>	</a:t>
            </a:r>
            <a:r>
              <a:rPr sz="2400" dirty="0"/>
              <a:t>di</a:t>
            </a:r>
            <a:r>
              <a:rPr sz="2400" spc="-5" dirty="0"/>
              <a:t>v</a:t>
            </a:r>
            <a:r>
              <a:rPr sz="2400" dirty="0"/>
              <a:t>ersité</a:t>
            </a:r>
            <a:r>
              <a:rPr sz="2400" b="0" dirty="0">
                <a:latin typeface="Times New Roman"/>
                <a:cs typeface="Times New Roman"/>
              </a:rPr>
              <a:t>	</a:t>
            </a:r>
            <a:r>
              <a:rPr sz="2400" dirty="0"/>
              <a:t>des</a:t>
            </a:r>
            <a:r>
              <a:rPr sz="2400" b="0" dirty="0">
                <a:latin typeface="Times New Roman"/>
                <a:cs typeface="Times New Roman"/>
              </a:rPr>
              <a:t>	</a:t>
            </a:r>
            <a:r>
              <a:rPr sz="2400" dirty="0"/>
              <a:t>facteurs</a:t>
            </a:r>
            <a:r>
              <a:rPr sz="2400" b="0" dirty="0">
                <a:latin typeface="Times New Roman"/>
                <a:cs typeface="Times New Roman"/>
              </a:rPr>
              <a:t>	</a:t>
            </a:r>
            <a:r>
              <a:rPr sz="2400" dirty="0"/>
              <a:t>sig</a:t>
            </a:r>
            <a:r>
              <a:rPr sz="2400" spc="-5" dirty="0"/>
              <a:t>m</a:t>
            </a:r>
            <a:r>
              <a:rPr sz="2400" dirty="0"/>
              <a:t>a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0527" y="109220"/>
            <a:ext cx="51816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16255" algn="l"/>
                <a:tab pos="2120900" algn="l"/>
                <a:tab pos="2602230" algn="l"/>
                <a:tab pos="2987040" algn="l"/>
                <a:tab pos="4036060" algn="l"/>
              </a:tabLst>
            </a:pPr>
            <a:r>
              <a:rPr sz="2400" spc="-5" dirty="0">
                <a:solidFill>
                  <a:srgbClr val="000000"/>
                </a:solidFill>
              </a:rPr>
              <a:t>3-</a:t>
            </a:r>
            <a:r>
              <a:rPr sz="24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2400" spc="-5" dirty="0">
                <a:solidFill>
                  <a:srgbClr val="000000"/>
                </a:solidFill>
              </a:rPr>
              <a:t>Élongation</a:t>
            </a:r>
            <a:r>
              <a:rPr sz="24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2400" spc="-5" dirty="0">
                <a:solidFill>
                  <a:srgbClr val="000000"/>
                </a:solidFill>
              </a:rPr>
              <a:t>de</a:t>
            </a:r>
            <a:r>
              <a:rPr sz="24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2400" spc="-5" dirty="0">
                <a:solidFill>
                  <a:srgbClr val="000000"/>
                </a:solidFill>
              </a:rPr>
              <a:t>la</a:t>
            </a:r>
            <a:r>
              <a:rPr sz="24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2400" spc="-5" dirty="0">
                <a:solidFill>
                  <a:srgbClr val="000000"/>
                </a:solidFill>
              </a:rPr>
              <a:t>chaîne</a:t>
            </a:r>
            <a:r>
              <a:rPr sz="24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2400" spc="45" dirty="0">
                <a:solidFill>
                  <a:srgbClr val="000000"/>
                </a:solidFill>
              </a:rPr>
              <a:t>d</a:t>
            </a:r>
            <a:r>
              <a:rPr sz="2400" spc="45" dirty="0">
                <a:solidFill>
                  <a:srgbClr val="000000"/>
                </a:solidFill>
                <a:latin typeface="DejaVu Sans"/>
                <a:cs typeface="DejaVu Sans"/>
              </a:rPr>
              <a:t>ʼ</a:t>
            </a:r>
            <a:r>
              <a:rPr sz="2400" spc="45" dirty="0">
                <a:solidFill>
                  <a:srgbClr val="000000"/>
                </a:solidFill>
              </a:rPr>
              <a:t>ARN:</a:t>
            </a:r>
            <a:endParaRPr sz="2400">
              <a:latin typeface="DejaVu Sans"/>
              <a:cs typeface="DejaVu San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95400" y="549274"/>
            <a:ext cx="6553200" cy="42687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19800" y="2285999"/>
            <a:ext cx="193675" cy="577850"/>
          </a:xfrm>
          <a:custGeom>
            <a:avLst/>
            <a:gdLst/>
            <a:ahLst/>
            <a:cxnLst/>
            <a:rect l="l" t="t" r="r" b="b"/>
            <a:pathLst>
              <a:path w="193675" h="577850">
                <a:moveTo>
                  <a:pt x="96837" y="0"/>
                </a:moveTo>
                <a:lnTo>
                  <a:pt x="54251" y="29367"/>
                </a:lnTo>
                <a:lnTo>
                  <a:pt x="36271" y="63475"/>
                </a:lnTo>
                <a:lnTo>
                  <a:pt x="21274" y="108219"/>
                </a:lnTo>
                <a:lnTo>
                  <a:pt x="9843" y="161865"/>
                </a:lnTo>
                <a:lnTo>
                  <a:pt x="2557" y="222679"/>
                </a:lnTo>
                <a:lnTo>
                  <a:pt x="0" y="288925"/>
                </a:lnTo>
                <a:lnTo>
                  <a:pt x="2557" y="355170"/>
                </a:lnTo>
                <a:lnTo>
                  <a:pt x="9843" y="415984"/>
                </a:lnTo>
                <a:lnTo>
                  <a:pt x="21274" y="469630"/>
                </a:lnTo>
                <a:lnTo>
                  <a:pt x="36271" y="514374"/>
                </a:lnTo>
                <a:lnTo>
                  <a:pt x="54251" y="548482"/>
                </a:lnTo>
                <a:lnTo>
                  <a:pt x="96837" y="577850"/>
                </a:lnTo>
                <a:lnTo>
                  <a:pt x="119040" y="570218"/>
                </a:lnTo>
                <a:lnTo>
                  <a:pt x="157403" y="514374"/>
                </a:lnTo>
                <a:lnTo>
                  <a:pt x="172400" y="469630"/>
                </a:lnTo>
                <a:lnTo>
                  <a:pt x="183831" y="415984"/>
                </a:lnTo>
                <a:lnTo>
                  <a:pt x="191117" y="355170"/>
                </a:lnTo>
                <a:lnTo>
                  <a:pt x="193675" y="288925"/>
                </a:lnTo>
                <a:lnTo>
                  <a:pt x="191117" y="222679"/>
                </a:lnTo>
                <a:lnTo>
                  <a:pt x="183831" y="161865"/>
                </a:lnTo>
                <a:lnTo>
                  <a:pt x="172400" y="108219"/>
                </a:lnTo>
                <a:lnTo>
                  <a:pt x="157403" y="63475"/>
                </a:lnTo>
                <a:lnTo>
                  <a:pt x="139423" y="29367"/>
                </a:lnTo>
                <a:lnTo>
                  <a:pt x="96837" y="0"/>
                </a:lnTo>
                <a:close/>
              </a:path>
            </a:pathLst>
          </a:custGeom>
          <a:solidFill>
            <a:srgbClr val="E0A7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01862" y="2057400"/>
            <a:ext cx="367665" cy="327660"/>
          </a:xfrm>
          <a:custGeom>
            <a:avLst/>
            <a:gdLst/>
            <a:ahLst/>
            <a:cxnLst/>
            <a:rect l="l" t="t" r="r" b="b"/>
            <a:pathLst>
              <a:path w="367664" h="327660">
                <a:moveTo>
                  <a:pt x="0" y="0"/>
                </a:moveTo>
                <a:lnTo>
                  <a:pt x="367588" y="327075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98267" y="2314473"/>
            <a:ext cx="92710" cy="89535"/>
          </a:xfrm>
          <a:custGeom>
            <a:avLst/>
            <a:gdLst/>
            <a:ahLst/>
            <a:cxnLst/>
            <a:rect l="l" t="t" r="r" b="b"/>
            <a:pathLst>
              <a:path w="92710" h="89535">
                <a:moveTo>
                  <a:pt x="56984" y="0"/>
                </a:moveTo>
                <a:lnTo>
                  <a:pt x="0" y="64033"/>
                </a:lnTo>
                <a:lnTo>
                  <a:pt x="92532" y="89001"/>
                </a:lnTo>
                <a:lnTo>
                  <a:pt x="569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11300" y="1752599"/>
            <a:ext cx="1689100" cy="370205"/>
          </a:xfrm>
          <a:custGeom>
            <a:avLst/>
            <a:gdLst/>
            <a:ahLst/>
            <a:cxnLst/>
            <a:rect l="l" t="t" r="r" b="b"/>
            <a:pathLst>
              <a:path w="1689100" h="370205">
                <a:moveTo>
                  <a:pt x="0" y="369887"/>
                </a:moveTo>
                <a:lnTo>
                  <a:pt x="1689100" y="369887"/>
                </a:lnTo>
                <a:lnTo>
                  <a:pt x="1689100" y="0"/>
                </a:lnTo>
                <a:lnTo>
                  <a:pt x="0" y="0"/>
                </a:lnTo>
                <a:lnTo>
                  <a:pt x="0" y="369887"/>
                </a:lnTo>
                <a:close/>
              </a:path>
            </a:pathLst>
          </a:custGeom>
          <a:solidFill>
            <a:srgbClr val="E0A7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590039" y="1785620"/>
            <a:ext cx="1449705" cy="56642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2100"/>
              </a:lnSpc>
              <a:spcBef>
                <a:spcPts val="219"/>
              </a:spcBef>
            </a:pPr>
            <a:r>
              <a:rPr sz="1800" spc="-235" dirty="0">
                <a:latin typeface="Verdana"/>
                <a:cs typeface="Verdana"/>
              </a:rPr>
              <a:t>T</a:t>
            </a:r>
            <a:r>
              <a:rPr sz="1800" spc="-150" dirty="0">
                <a:latin typeface="Verdana"/>
                <a:cs typeface="Verdana"/>
              </a:rPr>
              <a:t>o</a:t>
            </a:r>
            <a:r>
              <a:rPr sz="1800" spc="-180" dirty="0">
                <a:latin typeface="Verdana"/>
                <a:cs typeface="Verdana"/>
              </a:rPr>
              <a:t>p</a:t>
            </a:r>
            <a:r>
              <a:rPr sz="1800" spc="-150" dirty="0">
                <a:latin typeface="Verdana"/>
                <a:cs typeface="Verdana"/>
              </a:rPr>
              <a:t>o</a:t>
            </a:r>
            <a:r>
              <a:rPr sz="1800" spc="-85" dirty="0">
                <a:latin typeface="Verdana"/>
                <a:cs typeface="Verdana"/>
              </a:rPr>
              <a:t>i</a:t>
            </a:r>
            <a:r>
              <a:rPr sz="1800" spc="-235" dirty="0">
                <a:latin typeface="Verdana"/>
                <a:cs typeface="Verdana"/>
              </a:rPr>
              <a:t>s</a:t>
            </a:r>
            <a:r>
              <a:rPr sz="1800" spc="-150" dirty="0">
                <a:latin typeface="Verdana"/>
                <a:cs typeface="Verdana"/>
              </a:rPr>
              <a:t>o</a:t>
            </a:r>
            <a:r>
              <a:rPr sz="1800" spc="-315" dirty="0">
                <a:latin typeface="Verdana"/>
                <a:cs typeface="Verdana"/>
              </a:rPr>
              <a:t>m</a:t>
            </a:r>
            <a:r>
              <a:rPr sz="1800" spc="-180" dirty="0">
                <a:latin typeface="Verdana"/>
                <a:cs typeface="Verdana"/>
              </a:rPr>
              <a:t>é</a:t>
            </a:r>
            <a:r>
              <a:rPr sz="1800" spc="-150" dirty="0">
                <a:latin typeface="Verdana"/>
                <a:cs typeface="Verdana"/>
              </a:rPr>
              <a:t>r</a:t>
            </a:r>
            <a:r>
              <a:rPr sz="1800" spc="-229" dirty="0">
                <a:latin typeface="Verdana"/>
                <a:cs typeface="Verdana"/>
              </a:rPr>
              <a:t>as</a:t>
            </a:r>
            <a:r>
              <a:rPr sz="1800" spc="-145" dirty="0">
                <a:latin typeface="Verdana"/>
                <a:cs typeface="Verdana"/>
              </a:rPr>
              <a:t>e 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235" dirty="0">
                <a:latin typeface="Verdana"/>
                <a:cs typeface="Verdana"/>
              </a:rPr>
              <a:t>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4876800"/>
            <a:ext cx="9144000" cy="1323975"/>
          </a:xfrm>
          <a:custGeom>
            <a:avLst/>
            <a:gdLst/>
            <a:ahLst/>
            <a:cxnLst/>
            <a:rect l="l" t="t" r="r" b="b"/>
            <a:pathLst>
              <a:path w="9144000" h="1323975">
                <a:moveTo>
                  <a:pt x="0" y="1323975"/>
                </a:moveTo>
                <a:lnTo>
                  <a:pt x="9144000" y="1323975"/>
                </a:lnTo>
                <a:lnTo>
                  <a:pt x="9144000" y="0"/>
                </a:lnTo>
                <a:lnTo>
                  <a:pt x="0" y="0"/>
                </a:lnTo>
                <a:lnTo>
                  <a:pt x="0" y="1323975"/>
                </a:lnTo>
                <a:close/>
              </a:path>
            </a:pathLst>
          </a:custGeom>
          <a:ln w="9525">
            <a:solidFill>
              <a:srgbClr val="0431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762" y="4881562"/>
            <a:ext cx="9139555" cy="1314450"/>
          </a:xfrm>
          <a:prstGeom prst="rect">
            <a:avLst/>
          </a:prstGeom>
          <a:solidFill>
            <a:srgbClr val="9EC2E8"/>
          </a:solidFill>
        </p:spPr>
        <p:txBody>
          <a:bodyPr vert="horz" wrap="square" lIns="0" tIns="40640" rIns="0" bIns="0" rtlCol="0">
            <a:spAutoFit/>
          </a:bodyPr>
          <a:lstStyle/>
          <a:p>
            <a:pPr marL="260350" indent="-173990">
              <a:lnSpc>
                <a:spcPct val="100000"/>
              </a:lnSpc>
              <a:spcBef>
                <a:spcPts val="320"/>
              </a:spcBef>
              <a:buChar char="•"/>
              <a:tabLst>
                <a:tab pos="260985" algn="l"/>
              </a:tabLst>
            </a:pPr>
            <a:r>
              <a:rPr sz="2000" dirty="0">
                <a:latin typeface="Comic Sans MS"/>
                <a:cs typeface="Comic Sans MS"/>
              </a:rPr>
              <a:t>assurée par le core de la polymérase à une vitesse </a:t>
            </a:r>
            <a:r>
              <a:rPr sz="2000" spc="35" dirty="0">
                <a:latin typeface="Comic Sans MS"/>
                <a:cs typeface="Comic Sans MS"/>
              </a:rPr>
              <a:t>d</a:t>
            </a:r>
            <a:r>
              <a:rPr sz="2000" spc="35" dirty="0">
                <a:latin typeface="DejaVu Sans"/>
                <a:cs typeface="DejaVu Sans"/>
              </a:rPr>
              <a:t>ʼ</a:t>
            </a:r>
            <a:r>
              <a:rPr sz="2000" spc="35" dirty="0">
                <a:latin typeface="Comic Sans MS"/>
                <a:cs typeface="Comic Sans MS"/>
              </a:rPr>
              <a:t>environ</a:t>
            </a:r>
            <a:r>
              <a:rPr sz="2000" spc="-4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30nucl/sec.</a:t>
            </a:r>
            <a:endParaRPr sz="2000" dirty="0">
              <a:latin typeface="Comic Sans MS"/>
              <a:cs typeface="Comic Sans MS"/>
            </a:endParaRPr>
          </a:p>
          <a:p>
            <a:pPr marL="185420" indent="-99060">
              <a:lnSpc>
                <a:spcPct val="100000"/>
              </a:lnSpc>
              <a:spcBef>
                <a:spcPts val="1200"/>
              </a:spcBef>
              <a:buChar char="•"/>
              <a:tabLst>
                <a:tab pos="186055" algn="l"/>
              </a:tabLst>
            </a:pPr>
            <a:r>
              <a:rPr sz="2000" dirty="0">
                <a:latin typeface="Comic Sans MS"/>
                <a:cs typeface="Comic Sans MS"/>
              </a:rPr>
              <a:t>Topoisomérases </a:t>
            </a:r>
            <a:r>
              <a:rPr sz="2000" spc="-5" dirty="0">
                <a:latin typeface="Comic Sans MS"/>
                <a:cs typeface="Comic Sans MS"/>
              </a:rPr>
              <a:t>précèdent </a:t>
            </a:r>
            <a:r>
              <a:rPr sz="2000" dirty="0">
                <a:latin typeface="Comic Sans MS"/>
                <a:cs typeface="Comic Sans MS"/>
              </a:rPr>
              <a:t>et </a:t>
            </a:r>
            <a:r>
              <a:rPr sz="2000" spc="-5" dirty="0">
                <a:latin typeface="Comic Sans MS"/>
                <a:cs typeface="Comic Sans MS"/>
              </a:rPr>
              <a:t>suivent </a:t>
            </a:r>
            <a:r>
              <a:rPr sz="2000" dirty="0">
                <a:latin typeface="Comic Sans MS"/>
                <a:cs typeface="Comic Sans MS"/>
              </a:rPr>
              <a:t>la</a:t>
            </a:r>
            <a:r>
              <a:rPr sz="2000" spc="-1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polymérase</a:t>
            </a:r>
          </a:p>
          <a:p>
            <a:pPr marL="185420" indent="-99060">
              <a:lnSpc>
                <a:spcPct val="100000"/>
              </a:lnSpc>
              <a:spcBef>
                <a:spcPts val="1200"/>
              </a:spcBef>
              <a:buChar char="•"/>
              <a:tabLst>
                <a:tab pos="186055" algn="l"/>
              </a:tabLst>
            </a:pPr>
            <a:r>
              <a:rPr sz="2000" spc="-5" dirty="0">
                <a:latin typeface="Comic Sans MS"/>
                <a:cs typeface="Comic Sans MS"/>
              </a:rPr>
              <a:t>Souvent plusieurs transcrits </a:t>
            </a:r>
            <a:r>
              <a:rPr sz="2000" dirty="0">
                <a:latin typeface="Comic Sans MS"/>
                <a:cs typeface="Comic Sans MS"/>
              </a:rPr>
              <a:t>de la même matrice</a:t>
            </a:r>
          </a:p>
        </p:txBody>
      </p:sp>
      <p:sp>
        <p:nvSpPr>
          <p:cNvPr id="11" name="object 11"/>
          <p:cNvSpPr/>
          <p:nvPr/>
        </p:nvSpPr>
        <p:spPr>
          <a:xfrm>
            <a:off x="1790700" y="6305550"/>
            <a:ext cx="6172200" cy="462280"/>
          </a:xfrm>
          <a:custGeom>
            <a:avLst/>
            <a:gdLst/>
            <a:ahLst/>
            <a:cxnLst/>
            <a:rect l="l" t="t" r="r" b="b"/>
            <a:pathLst>
              <a:path w="6172200" h="462279">
                <a:moveTo>
                  <a:pt x="0" y="461962"/>
                </a:moveTo>
                <a:lnTo>
                  <a:pt x="6172200" y="461962"/>
                </a:lnTo>
                <a:lnTo>
                  <a:pt x="6172200" y="0"/>
                </a:lnTo>
                <a:lnTo>
                  <a:pt x="0" y="0"/>
                </a:lnTo>
                <a:lnTo>
                  <a:pt x="0" y="461962"/>
                </a:lnTo>
                <a:close/>
              </a:path>
            </a:pathLst>
          </a:custGeom>
          <a:solidFill>
            <a:srgbClr val="87A0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047239" y="6338570"/>
            <a:ext cx="56235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1615" indent="-208915">
              <a:lnSpc>
                <a:spcPct val="100000"/>
              </a:lnSpc>
              <a:spcBef>
                <a:spcPts val="100"/>
              </a:spcBef>
              <a:buChar char="•"/>
              <a:tabLst>
                <a:tab pos="222250" algn="l"/>
              </a:tabLst>
            </a:pPr>
            <a:r>
              <a:rPr sz="2400" spc="-5" dirty="0">
                <a:latin typeface="Comic Sans MS"/>
                <a:cs typeface="Comic Sans MS"/>
              </a:rPr>
              <a:t>Unité </a:t>
            </a:r>
            <a:r>
              <a:rPr sz="2400" dirty="0">
                <a:latin typeface="Comic Sans MS"/>
                <a:cs typeface="Comic Sans MS"/>
              </a:rPr>
              <a:t>de </a:t>
            </a:r>
            <a:r>
              <a:rPr sz="2400" spc="-5" dirty="0">
                <a:latin typeface="Comic Sans MS"/>
                <a:cs typeface="Comic Sans MS"/>
              </a:rPr>
              <a:t>transcription</a:t>
            </a:r>
            <a:r>
              <a:rPr sz="2400" spc="4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polycistronique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590800" y="2285999"/>
            <a:ext cx="193675" cy="577850"/>
          </a:xfrm>
          <a:custGeom>
            <a:avLst/>
            <a:gdLst/>
            <a:ahLst/>
            <a:cxnLst/>
            <a:rect l="l" t="t" r="r" b="b"/>
            <a:pathLst>
              <a:path w="193675" h="577850">
                <a:moveTo>
                  <a:pt x="96837" y="0"/>
                </a:moveTo>
                <a:lnTo>
                  <a:pt x="54251" y="29367"/>
                </a:lnTo>
                <a:lnTo>
                  <a:pt x="36271" y="63475"/>
                </a:lnTo>
                <a:lnTo>
                  <a:pt x="21274" y="108219"/>
                </a:lnTo>
                <a:lnTo>
                  <a:pt x="9843" y="161865"/>
                </a:lnTo>
                <a:lnTo>
                  <a:pt x="2557" y="222679"/>
                </a:lnTo>
                <a:lnTo>
                  <a:pt x="0" y="288925"/>
                </a:lnTo>
                <a:lnTo>
                  <a:pt x="2557" y="355170"/>
                </a:lnTo>
                <a:lnTo>
                  <a:pt x="9843" y="415984"/>
                </a:lnTo>
                <a:lnTo>
                  <a:pt x="21274" y="469630"/>
                </a:lnTo>
                <a:lnTo>
                  <a:pt x="36271" y="514374"/>
                </a:lnTo>
                <a:lnTo>
                  <a:pt x="54251" y="548482"/>
                </a:lnTo>
                <a:lnTo>
                  <a:pt x="96837" y="577850"/>
                </a:lnTo>
                <a:lnTo>
                  <a:pt x="119040" y="570218"/>
                </a:lnTo>
                <a:lnTo>
                  <a:pt x="157403" y="514374"/>
                </a:lnTo>
                <a:lnTo>
                  <a:pt x="172400" y="469630"/>
                </a:lnTo>
                <a:lnTo>
                  <a:pt x="183831" y="415984"/>
                </a:lnTo>
                <a:lnTo>
                  <a:pt x="191117" y="355170"/>
                </a:lnTo>
                <a:lnTo>
                  <a:pt x="193675" y="288925"/>
                </a:lnTo>
                <a:lnTo>
                  <a:pt x="191117" y="222679"/>
                </a:lnTo>
                <a:lnTo>
                  <a:pt x="183831" y="161865"/>
                </a:lnTo>
                <a:lnTo>
                  <a:pt x="172400" y="108219"/>
                </a:lnTo>
                <a:lnTo>
                  <a:pt x="157403" y="63475"/>
                </a:lnTo>
                <a:lnTo>
                  <a:pt x="139423" y="29367"/>
                </a:lnTo>
                <a:lnTo>
                  <a:pt x="96837" y="0"/>
                </a:lnTo>
                <a:close/>
              </a:path>
            </a:pathLst>
          </a:custGeom>
          <a:solidFill>
            <a:srgbClr val="E0A7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12128" y="1138862"/>
            <a:ext cx="450215" cy="3189605"/>
          </a:xfrm>
          <a:prstGeom prst="rect">
            <a:avLst/>
          </a:prstGeom>
        </p:spPr>
        <p:txBody>
          <a:bodyPr vert="vert270" wrap="square" lIns="0" tIns="438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2400" spc="-5" dirty="0">
                <a:latin typeface="Comic Sans MS"/>
                <a:cs typeface="Comic Sans MS"/>
              </a:rPr>
              <a:t>Unité </a:t>
            </a:r>
            <a:r>
              <a:rPr sz="2400" dirty="0">
                <a:latin typeface="Comic Sans MS"/>
                <a:cs typeface="Comic Sans MS"/>
              </a:rPr>
              <a:t>de</a:t>
            </a:r>
            <a:r>
              <a:rPr sz="2400" spc="-3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transcription</a:t>
            </a:r>
            <a:endParaRPr sz="2400" dirty="0">
              <a:latin typeface="Comic Sans MS"/>
              <a:cs typeface="Comic Sans M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093123" y="6296890"/>
            <a:ext cx="444731" cy="4488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43004" y="6324600"/>
            <a:ext cx="342895" cy="342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43000" y="6324600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85725" y="0"/>
                </a:moveTo>
                <a:lnTo>
                  <a:pt x="85725" y="214312"/>
                </a:lnTo>
                <a:lnTo>
                  <a:pt x="257175" y="214312"/>
                </a:lnTo>
                <a:lnTo>
                  <a:pt x="257175" y="171450"/>
                </a:lnTo>
                <a:lnTo>
                  <a:pt x="342900" y="257175"/>
                </a:lnTo>
                <a:lnTo>
                  <a:pt x="257175" y="342900"/>
                </a:lnTo>
                <a:lnTo>
                  <a:pt x="257175" y="300037"/>
                </a:lnTo>
                <a:lnTo>
                  <a:pt x="0" y="300037"/>
                </a:lnTo>
                <a:lnTo>
                  <a:pt x="0" y="0"/>
                </a:lnTo>
                <a:lnTo>
                  <a:pt x="85725" y="0"/>
                </a:lnTo>
                <a:close/>
              </a:path>
            </a:pathLst>
          </a:custGeom>
          <a:ln w="9525">
            <a:solidFill>
              <a:srgbClr val="5A91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0739" y="109220"/>
            <a:ext cx="74085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50875" algn="l"/>
                <a:tab pos="1280795" algn="l"/>
                <a:tab pos="2226945" algn="l"/>
                <a:tab pos="4655820" algn="l"/>
                <a:tab pos="5102225" algn="l"/>
                <a:tab pos="6102985" algn="l"/>
              </a:tabLst>
            </a:pPr>
            <a:r>
              <a:rPr sz="2400" dirty="0"/>
              <a:t>Cas</a:t>
            </a:r>
            <a:r>
              <a:rPr sz="2400" b="0" dirty="0">
                <a:latin typeface="Times New Roman"/>
                <a:cs typeface="Times New Roman"/>
              </a:rPr>
              <a:t>	</a:t>
            </a:r>
            <a:r>
              <a:rPr sz="2400" dirty="0"/>
              <a:t>des</a:t>
            </a:r>
            <a:r>
              <a:rPr sz="2400" b="0" dirty="0">
                <a:latin typeface="Times New Roman"/>
                <a:cs typeface="Times New Roman"/>
              </a:rPr>
              <a:t>	</a:t>
            </a:r>
            <a:r>
              <a:rPr sz="2400" spc="-5" dirty="0" smtClean="0"/>
              <a:t>AR</a:t>
            </a:r>
            <a:r>
              <a:rPr sz="2400" dirty="0" smtClean="0"/>
              <a:t>N</a:t>
            </a:r>
            <a:r>
              <a:rPr sz="2400" b="0" dirty="0">
                <a:latin typeface="Times New Roman"/>
                <a:cs typeface="Times New Roman"/>
              </a:rPr>
              <a:t>	</a:t>
            </a:r>
            <a:r>
              <a:rPr sz="2400" dirty="0"/>
              <a:t>po</a:t>
            </a:r>
            <a:r>
              <a:rPr sz="2400" spc="-5" dirty="0"/>
              <a:t>ly</a:t>
            </a:r>
            <a:r>
              <a:rPr sz="2400" dirty="0"/>
              <a:t>cistro</a:t>
            </a:r>
            <a:r>
              <a:rPr sz="2400" spc="-5" dirty="0"/>
              <a:t>n</a:t>
            </a:r>
            <a:r>
              <a:rPr sz="2400" dirty="0"/>
              <a:t>iques</a:t>
            </a:r>
            <a:r>
              <a:rPr sz="2400" b="0" dirty="0">
                <a:latin typeface="Times New Roman"/>
                <a:cs typeface="Times New Roman"/>
              </a:rPr>
              <a:t>	</a:t>
            </a:r>
            <a:r>
              <a:rPr sz="2400" dirty="0"/>
              <a:t>et</a:t>
            </a:r>
            <a:r>
              <a:rPr sz="2400" b="0" dirty="0">
                <a:latin typeface="Times New Roman"/>
                <a:cs typeface="Times New Roman"/>
              </a:rPr>
              <a:t>	</a:t>
            </a:r>
            <a:r>
              <a:rPr sz="2400" spc="-5" dirty="0"/>
              <a:t>n</a:t>
            </a:r>
            <a:r>
              <a:rPr sz="2400" dirty="0"/>
              <a:t>otion</a:t>
            </a:r>
            <a:r>
              <a:rPr sz="2400" b="0" dirty="0">
                <a:latin typeface="Times New Roman"/>
                <a:cs typeface="Times New Roman"/>
              </a:rPr>
              <a:t>	</a:t>
            </a:r>
            <a:r>
              <a:rPr sz="2400" dirty="0"/>
              <a:t>d</a:t>
            </a:r>
            <a:r>
              <a:rPr sz="2400" spc="285" dirty="0">
                <a:solidFill>
                  <a:srgbClr val="FF2500"/>
                </a:solidFill>
                <a:latin typeface="DejaVu Sans"/>
                <a:cs typeface="DejaVu Sans"/>
              </a:rPr>
              <a:t>ʼ</a:t>
            </a:r>
            <a:r>
              <a:rPr sz="2400" dirty="0"/>
              <a:t>opéron</a:t>
            </a:r>
            <a:endParaRPr sz="2400" dirty="0">
              <a:latin typeface="DejaVu Sans"/>
              <a:cs typeface="DejaVu San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43000" y="685799"/>
            <a:ext cx="6705600" cy="3091180"/>
          </a:xfrm>
          <a:custGeom>
            <a:avLst/>
            <a:gdLst/>
            <a:ahLst/>
            <a:cxnLst/>
            <a:rect l="l" t="t" r="r" b="b"/>
            <a:pathLst>
              <a:path w="6705600" h="3091179">
                <a:moveTo>
                  <a:pt x="0" y="3090862"/>
                </a:moveTo>
                <a:lnTo>
                  <a:pt x="6705600" y="3090862"/>
                </a:lnTo>
                <a:lnTo>
                  <a:pt x="6705600" y="0"/>
                </a:lnTo>
                <a:lnTo>
                  <a:pt x="0" y="0"/>
                </a:lnTo>
                <a:lnTo>
                  <a:pt x="0" y="3090862"/>
                </a:lnTo>
                <a:close/>
              </a:path>
            </a:pathLst>
          </a:custGeom>
          <a:solidFill>
            <a:srgbClr val="A4C0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67335" y="1438953"/>
            <a:ext cx="440690" cy="0"/>
          </a:xfrm>
          <a:custGeom>
            <a:avLst/>
            <a:gdLst/>
            <a:ahLst/>
            <a:cxnLst/>
            <a:rect l="l" t="t" r="r" b="b"/>
            <a:pathLst>
              <a:path w="440690">
                <a:moveTo>
                  <a:pt x="0" y="0"/>
                </a:moveTo>
                <a:lnTo>
                  <a:pt x="440625" y="0"/>
                </a:lnTo>
              </a:path>
            </a:pathLst>
          </a:custGeom>
          <a:ln w="161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98550" y="1438953"/>
            <a:ext cx="302895" cy="0"/>
          </a:xfrm>
          <a:custGeom>
            <a:avLst/>
            <a:gdLst/>
            <a:ahLst/>
            <a:cxnLst/>
            <a:rect l="l" t="t" r="r" b="b"/>
            <a:pathLst>
              <a:path w="302895">
                <a:moveTo>
                  <a:pt x="0" y="0"/>
                </a:moveTo>
                <a:lnTo>
                  <a:pt x="302451" y="0"/>
                </a:lnTo>
              </a:path>
            </a:pathLst>
          </a:custGeom>
          <a:ln w="161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01406" y="1438953"/>
            <a:ext cx="407670" cy="0"/>
          </a:xfrm>
          <a:custGeom>
            <a:avLst/>
            <a:gdLst/>
            <a:ahLst/>
            <a:cxnLst/>
            <a:rect l="l" t="t" r="r" b="b"/>
            <a:pathLst>
              <a:path w="407670">
                <a:moveTo>
                  <a:pt x="0" y="0"/>
                </a:moveTo>
                <a:lnTo>
                  <a:pt x="407471" y="0"/>
                </a:lnTo>
              </a:path>
            </a:pathLst>
          </a:custGeom>
          <a:ln w="161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37939" y="1438953"/>
            <a:ext cx="262255" cy="0"/>
          </a:xfrm>
          <a:custGeom>
            <a:avLst/>
            <a:gdLst/>
            <a:ahLst/>
            <a:cxnLst/>
            <a:rect l="l" t="t" r="r" b="b"/>
            <a:pathLst>
              <a:path w="262254">
                <a:moveTo>
                  <a:pt x="0" y="0"/>
                </a:moveTo>
                <a:lnTo>
                  <a:pt x="262166" y="0"/>
                </a:lnTo>
              </a:path>
            </a:pathLst>
          </a:custGeom>
          <a:ln w="161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08910" y="1438953"/>
            <a:ext cx="1007110" cy="0"/>
          </a:xfrm>
          <a:custGeom>
            <a:avLst/>
            <a:gdLst/>
            <a:ahLst/>
            <a:cxnLst/>
            <a:rect l="l" t="t" r="r" b="b"/>
            <a:pathLst>
              <a:path w="1007110">
                <a:moveTo>
                  <a:pt x="0" y="0"/>
                </a:moveTo>
                <a:lnTo>
                  <a:pt x="1006832" y="0"/>
                </a:lnTo>
              </a:path>
            </a:pathLst>
          </a:custGeom>
          <a:ln w="161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15742" y="1366772"/>
            <a:ext cx="1422196" cy="1747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15738" y="1366761"/>
            <a:ext cx="1422400" cy="175260"/>
          </a:xfrm>
          <a:custGeom>
            <a:avLst/>
            <a:gdLst/>
            <a:ahLst/>
            <a:cxnLst/>
            <a:rect l="l" t="t" r="r" b="b"/>
            <a:pathLst>
              <a:path w="1422400" h="175259">
                <a:moveTo>
                  <a:pt x="0" y="174785"/>
                </a:moveTo>
                <a:lnTo>
                  <a:pt x="1422197" y="174785"/>
                </a:lnTo>
                <a:lnTo>
                  <a:pt x="1422197" y="0"/>
                </a:lnTo>
                <a:lnTo>
                  <a:pt x="0" y="0"/>
                </a:lnTo>
                <a:lnTo>
                  <a:pt x="0" y="174785"/>
                </a:lnTo>
                <a:close/>
              </a:path>
            </a:pathLst>
          </a:custGeom>
          <a:ln w="161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00105" y="1366772"/>
            <a:ext cx="1001301" cy="1747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400112" y="1366761"/>
            <a:ext cx="1001394" cy="175260"/>
          </a:xfrm>
          <a:custGeom>
            <a:avLst/>
            <a:gdLst/>
            <a:ahLst/>
            <a:cxnLst/>
            <a:rect l="l" t="t" r="r" b="b"/>
            <a:pathLst>
              <a:path w="1001395" h="175259">
                <a:moveTo>
                  <a:pt x="0" y="174785"/>
                </a:moveTo>
                <a:lnTo>
                  <a:pt x="1001305" y="174785"/>
                </a:lnTo>
                <a:lnTo>
                  <a:pt x="1001305" y="0"/>
                </a:lnTo>
                <a:lnTo>
                  <a:pt x="0" y="0"/>
                </a:lnTo>
                <a:lnTo>
                  <a:pt x="0" y="174785"/>
                </a:lnTo>
                <a:close/>
              </a:path>
            </a:pathLst>
          </a:custGeom>
          <a:ln w="160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808878" y="1366772"/>
            <a:ext cx="789672" cy="1747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808876" y="1366761"/>
            <a:ext cx="789940" cy="175260"/>
          </a:xfrm>
          <a:custGeom>
            <a:avLst/>
            <a:gdLst/>
            <a:ahLst/>
            <a:cxnLst/>
            <a:rect l="l" t="t" r="r" b="b"/>
            <a:pathLst>
              <a:path w="789940" h="175259">
                <a:moveTo>
                  <a:pt x="0" y="174785"/>
                </a:moveTo>
                <a:lnTo>
                  <a:pt x="789677" y="174785"/>
                </a:lnTo>
                <a:lnTo>
                  <a:pt x="789677" y="0"/>
                </a:lnTo>
                <a:lnTo>
                  <a:pt x="0" y="0"/>
                </a:lnTo>
                <a:lnTo>
                  <a:pt x="0" y="174785"/>
                </a:lnTo>
                <a:close/>
              </a:path>
            </a:pathLst>
          </a:custGeom>
          <a:ln w="160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39493" y="1366773"/>
            <a:ext cx="512495" cy="1738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939493" y="1366761"/>
            <a:ext cx="513080" cy="173990"/>
          </a:xfrm>
          <a:custGeom>
            <a:avLst/>
            <a:gdLst/>
            <a:ahLst/>
            <a:cxnLst/>
            <a:rect l="l" t="t" r="r" b="b"/>
            <a:pathLst>
              <a:path w="513080" h="173990">
                <a:moveTo>
                  <a:pt x="256250" y="0"/>
                </a:moveTo>
                <a:lnTo>
                  <a:pt x="183989" y="0"/>
                </a:lnTo>
                <a:lnTo>
                  <a:pt x="125833" y="4431"/>
                </a:lnTo>
                <a:lnTo>
                  <a:pt x="75326" y="16771"/>
                </a:lnTo>
                <a:lnTo>
                  <a:pt x="35498" y="35587"/>
                </a:lnTo>
                <a:lnTo>
                  <a:pt x="9379" y="59448"/>
                </a:lnTo>
                <a:lnTo>
                  <a:pt x="0" y="86921"/>
                </a:lnTo>
                <a:lnTo>
                  <a:pt x="9379" y="114392"/>
                </a:lnTo>
                <a:lnTo>
                  <a:pt x="35498" y="138249"/>
                </a:lnTo>
                <a:lnTo>
                  <a:pt x="75326" y="157062"/>
                </a:lnTo>
                <a:lnTo>
                  <a:pt x="125833" y="169398"/>
                </a:lnTo>
                <a:lnTo>
                  <a:pt x="183989" y="173828"/>
                </a:lnTo>
                <a:lnTo>
                  <a:pt x="328499" y="173828"/>
                </a:lnTo>
                <a:lnTo>
                  <a:pt x="386654" y="169398"/>
                </a:lnTo>
                <a:lnTo>
                  <a:pt x="437161" y="157062"/>
                </a:lnTo>
                <a:lnTo>
                  <a:pt x="476989" y="138249"/>
                </a:lnTo>
                <a:lnTo>
                  <a:pt x="512488" y="86921"/>
                </a:lnTo>
                <a:lnTo>
                  <a:pt x="503108" y="59448"/>
                </a:lnTo>
                <a:lnTo>
                  <a:pt x="476989" y="35587"/>
                </a:lnTo>
                <a:lnTo>
                  <a:pt x="437161" y="16771"/>
                </a:lnTo>
                <a:lnTo>
                  <a:pt x="386654" y="4431"/>
                </a:lnTo>
                <a:lnTo>
                  <a:pt x="328499" y="0"/>
                </a:lnTo>
                <a:lnTo>
                  <a:pt x="256250" y="0"/>
                </a:lnTo>
                <a:close/>
              </a:path>
            </a:pathLst>
          </a:custGeom>
          <a:ln w="158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697032" y="995009"/>
            <a:ext cx="670873" cy="2430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lang="fr-FR" sz="1500" spc="-145" dirty="0" smtClean="0">
                <a:latin typeface="Times New Roman"/>
                <a:cs typeface="Times New Roman"/>
              </a:rPr>
              <a:t>Gene 2</a:t>
            </a:r>
            <a:endParaRPr sz="1500" dirty="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934168" y="1366772"/>
            <a:ext cx="0" cy="175260"/>
          </a:xfrm>
          <a:custGeom>
            <a:avLst/>
            <a:gdLst/>
            <a:ahLst/>
            <a:cxnLst/>
            <a:rect l="l" t="t" r="r" b="b"/>
            <a:pathLst>
              <a:path h="175259">
                <a:moveTo>
                  <a:pt x="0" y="0"/>
                </a:moveTo>
                <a:lnTo>
                  <a:pt x="0" y="174778"/>
                </a:lnTo>
              </a:path>
            </a:pathLst>
          </a:custGeom>
          <a:ln w="663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900995" y="1366761"/>
            <a:ext cx="66675" cy="175260"/>
          </a:xfrm>
          <a:custGeom>
            <a:avLst/>
            <a:gdLst/>
            <a:ahLst/>
            <a:cxnLst/>
            <a:rect l="l" t="t" r="r" b="b"/>
            <a:pathLst>
              <a:path w="66675" h="175259">
                <a:moveTo>
                  <a:pt x="0" y="174785"/>
                </a:moveTo>
                <a:lnTo>
                  <a:pt x="66333" y="174785"/>
                </a:lnTo>
                <a:lnTo>
                  <a:pt x="66333" y="0"/>
                </a:lnTo>
                <a:lnTo>
                  <a:pt x="0" y="0"/>
                </a:lnTo>
                <a:lnTo>
                  <a:pt x="0" y="174785"/>
                </a:lnTo>
                <a:close/>
              </a:path>
            </a:pathLst>
          </a:custGeom>
          <a:ln w="13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052108" y="995009"/>
            <a:ext cx="1644092" cy="2430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631190" algn="l"/>
              </a:tabLst>
            </a:pPr>
            <a:r>
              <a:rPr lang="fr-FR" sz="1500" spc="-145" dirty="0" smtClean="0">
                <a:latin typeface="Times New Roman"/>
                <a:cs typeface="Times New Roman"/>
              </a:rPr>
              <a:t>Gene 3</a:t>
            </a:r>
            <a:r>
              <a:rPr sz="1500" spc="245" dirty="0">
                <a:latin typeface="Times New Roman"/>
                <a:cs typeface="Times New Roman"/>
              </a:rPr>
              <a:t>	</a:t>
            </a:r>
            <a:r>
              <a:rPr lang="fr-FR" sz="1500" spc="-300" dirty="0">
                <a:latin typeface="Times New Roman"/>
                <a:cs typeface="Times New Roman"/>
              </a:rPr>
              <a:t> </a:t>
            </a:r>
            <a:r>
              <a:rPr lang="fr-FR" sz="1500" spc="-300" dirty="0" smtClean="0">
                <a:latin typeface="Times New Roman"/>
                <a:cs typeface="Times New Roman"/>
              </a:rPr>
              <a:t>          terminateur</a:t>
            </a:r>
            <a:endParaRPr sz="1500" dirty="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538069" y="1185341"/>
            <a:ext cx="118440" cy="22132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604401" y="947870"/>
            <a:ext cx="0" cy="301625"/>
          </a:xfrm>
          <a:custGeom>
            <a:avLst/>
            <a:gdLst/>
            <a:ahLst/>
            <a:cxnLst/>
            <a:rect l="l" t="t" r="r" b="b"/>
            <a:pathLst>
              <a:path h="301625">
                <a:moveTo>
                  <a:pt x="0" y="301110"/>
                </a:moveTo>
                <a:lnTo>
                  <a:pt x="0" y="0"/>
                </a:lnTo>
              </a:path>
            </a:pathLst>
          </a:custGeom>
          <a:ln w="13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604401" y="2071576"/>
            <a:ext cx="4356100" cy="0"/>
          </a:xfrm>
          <a:custGeom>
            <a:avLst/>
            <a:gdLst/>
            <a:ahLst/>
            <a:cxnLst/>
            <a:rect l="l" t="t" r="r" b="b"/>
            <a:pathLst>
              <a:path w="4356100">
                <a:moveTo>
                  <a:pt x="0" y="0"/>
                </a:moveTo>
                <a:lnTo>
                  <a:pt x="4355824" y="0"/>
                </a:lnTo>
              </a:path>
            </a:pathLst>
          </a:custGeom>
          <a:ln w="161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709420" y="2071576"/>
            <a:ext cx="1421765" cy="0"/>
          </a:xfrm>
          <a:custGeom>
            <a:avLst/>
            <a:gdLst/>
            <a:ahLst/>
            <a:cxnLst/>
            <a:rect l="l" t="t" r="r" b="b"/>
            <a:pathLst>
              <a:path w="1421764">
                <a:moveTo>
                  <a:pt x="0" y="0"/>
                </a:moveTo>
                <a:lnTo>
                  <a:pt x="1421413" y="0"/>
                </a:lnTo>
              </a:path>
            </a:pathLst>
          </a:custGeom>
          <a:ln w="31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393793" y="2071576"/>
            <a:ext cx="1000760" cy="0"/>
          </a:xfrm>
          <a:custGeom>
            <a:avLst/>
            <a:gdLst/>
            <a:ahLst/>
            <a:cxnLst/>
            <a:rect l="l" t="t" r="r" b="b"/>
            <a:pathLst>
              <a:path w="1000760">
                <a:moveTo>
                  <a:pt x="0" y="0"/>
                </a:moveTo>
                <a:lnTo>
                  <a:pt x="1000509" y="0"/>
                </a:lnTo>
              </a:path>
            </a:pathLst>
          </a:custGeom>
          <a:ln w="31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802569" y="2071576"/>
            <a:ext cx="789940" cy="0"/>
          </a:xfrm>
          <a:custGeom>
            <a:avLst/>
            <a:gdLst/>
            <a:ahLst/>
            <a:cxnLst/>
            <a:rect l="l" t="t" r="r" b="b"/>
            <a:pathLst>
              <a:path w="789940">
                <a:moveTo>
                  <a:pt x="0" y="0"/>
                </a:moveTo>
                <a:lnTo>
                  <a:pt x="789666" y="0"/>
                </a:lnTo>
              </a:path>
            </a:pathLst>
          </a:custGeom>
          <a:ln w="31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223219" y="2182357"/>
            <a:ext cx="2427122" cy="2430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lang="fr-FR" sz="1500" spc="125" dirty="0" smtClean="0">
                <a:latin typeface="Times New Roman"/>
                <a:cs typeface="Times New Roman"/>
              </a:rPr>
              <a:t>ARN polycistronique</a:t>
            </a:r>
            <a:endParaRPr sz="1500" dirty="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749139" y="1676430"/>
            <a:ext cx="131876" cy="34765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749139" y="2435378"/>
            <a:ext cx="131876" cy="39611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81540" y="2869958"/>
            <a:ext cx="512495" cy="1263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281543" y="2869956"/>
            <a:ext cx="513080" cy="126364"/>
          </a:xfrm>
          <a:custGeom>
            <a:avLst/>
            <a:gdLst/>
            <a:ahLst/>
            <a:cxnLst/>
            <a:rect l="l" t="t" r="r" b="b"/>
            <a:pathLst>
              <a:path w="513079" h="126364">
                <a:moveTo>
                  <a:pt x="512488" y="63162"/>
                </a:moveTo>
                <a:lnTo>
                  <a:pt x="503329" y="46381"/>
                </a:lnTo>
                <a:lnTo>
                  <a:pt x="477485" y="31296"/>
                </a:lnTo>
                <a:lnTo>
                  <a:pt x="437405" y="18510"/>
                </a:lnTo>
                <a:lnTo>
                  <a:pt x="385540" y="8630"/>
                </a:lnTo>
                <a:lnTo>
                  <a:pt x="324338" y="2258"/>
                </a:lnTo>
                <a:lnTo>
                  <a:pt x="256250" y="0"/>
                </a:lnTo>
                <a:lnTo>
                  <a:pt x="188156" y="2258"/>
                </a:lnTo>
                <a:lnTo>
                  <a:pt x="126951" y="8630"/>
                </a:lnTo>
                <a:lnTo>
                  <a:pt x="75084" y="18510"/>
                </a:lnTo>
                <a:lnTo>
                  <a:pt x="35003" y="31296"/>
                </a:lnTo>
                <a:lnTo>
                  <a:pt x="0" y="63162"/>
                </a:lnTo>
                <a:lnTo>
                  <a:pt x="9159" y="79949"/>
                </a:lnTo>
                <a:lnTo>
                  <a:pt x="75084" y="107826"/>
                </a:lnTo>
                <a:lnTo>
                  <a:pt x="126951" y="117708"/>
                </a:lnTo>
                <a:lnTo>
                  <a:pt x="188156" y="124080"/>
                </a:lnTo>
                <a:lnTo>
                  <a:pt x="256250" y="126338"/>
                </a:lnTo>
                <a:lnTo>
                  <a:pt x="324338" y="124080"/>
                </a:lnTo>
                <a:lnTo>
                  <a:pt x="385540" y="117708"/>
                </a:lnTo>
                <a:lnTo>
                  <a:pt x="437405" y="107826"/>
                </a:lnTo>
                <a:lnTo>
                  <a:pt x="477485" y="95038"/>
                </a:lnTo>
                <a:lnTo>
                  <a:pt x="503329" y="79949"/>
                </a:lnTo>
                <a:lnTo>
                  <a:pt x="512488" y="63162"/>
                </a:lnTo>
                <a:close/>
              </a:path>
            </a:pathLst>
          </a:custGeom>
          <a:ln w="159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689525" y="2869958"/>
            <a:ext cx="341922" cy="12633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689523" y="2869956"/>
            <a:ext cx="342265" cy="126364"/>
          </a:xfrm>
          <a:custGeom>
            <a:avLst/>
            <a:gdLst/>
            <a:ahLst/>
            <a:cxnLst/>
            <a:rect l="l" t="t" r="r" b="b"/>
            <a:pathLst>
              <a:path w="342264" h="126364">
                <a:moveTo>
                  <a:pt x="341931" y="63162"/>
                </a:moveTo>
                <a:lnTo>
                  <a:pt x="328489" y="38589"/>
                </a:lnTo>
                <a:lnTo>
                  <a:pt x="291836" y="18510"/>
                </a:lnTo>
                <a:lnTo>
                  <a:pt x="237489" y="4967"/>
                </a:lnTo>
                <a:lnTo>
                  <a:pt x="170960" y="0"/>
                </a:lnTo>
                <a:lnTo>
                  <a:pt x="104437" y="4967"/>
                </a:lnTo>
                <a:lnTo>
                  <a:pt x="50093" y="18510"/>
                </a:lnTo>
                <a:lnTo>
                  <a:pt x="13442" y="38589"/>
                </a:lnTo>
                <a:lnTo>
                  <a:pt x="0" y="63162"/>
                </a:lnTo>
                <a:lnTo>
                  <a:pt x="13442" y="87743"/>
                </a:lnTo>
                <a:lnTo>
                  <a:pt x="50093" y="107826"/>
                </a:lnTo>
                <a:lnTo>
                  <a:pt x="104437" y="121370"/>
                </a:lnTo>
                <a:lnTo>
                  <a:pt x="170960" y="126338"/>
                </a:lnTo>
                <a:lnTo>
                  <a:pt x="237489" y="121370"/>
                </a:lnTo>
                <a:lnTo>
                  <a:pt x="291836" y="107826"/>
                </a:lnTo>
                <a:lnTo>
                  <a:pt x="328489" y="87743"/>
                </a:lnTo>
                <a:lnTo>
                  <a:pt x="341931" y="63162"/>
                </a:lnTo>
                <a:close/>
              </a:path>
            </a:pathLst>
          </a:custGeom>
          <a:ln w="158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111328" y="2869958"/>
            <a:ext cx="367982" cy="12633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111328" y="2869956"/>
            <a:ext cx="368300" cy="126364"/>
          </a:xfrm>
          <a:custGeom>
            <a:avLst/>
            <a:gdLst/>
            <a:ahLst/>
            <a:cxnLst/>
            <a:rect l="l" t="t" r="r" b="b"/>
            <a:pathLst>
              <a:path w="368300" h="126364">
                <a:moveTo>
                  <a:pt x="367978" y="63162"/>
                </a:moveTo>
                <a:lnTo>
                  <a:pt x="353513" y="38589"/>
                </a:lnTo>
                <a:lnTo>
                  <a:pt x="314073" y="18510"/>
                </a:lnTo>
                <a:lnTo>
                  <a:pt x="255587" y="4967"/>
                </a:lnTo>
                <a:lnTo>
                  <a:pt x="183989" y="0"/>
                </a:lnTo>
                <a:lnTo>
                  <a:pt x="112395" y="4967"/>
                </a:lnTo>
                <a:lnTo>
                  <a:pt x="53910" y="18510"/>
                </a:lnTo>
                <a:lnTo>
                  <a:pt x="14466" y="38589"/>
                </a:lnTo>
                <a:lnTo>
                  <a:pt x="0" y="63162"/>
                </a:lnTo>
                <a:lnTo>
                  <a:pt x="14466" y="87743"/>
                </a:lnTo>
                <a:lnTo>
                  <a:pt x="53910" y="107826"/>
                </a:lnTo>
                <a:lnTo>
                  <a:pt x="112395" y="121370"/>
                </a:lnTo>
                <a:lnTo>
                  <a:pt x="183989" y="126338"/>
                </a:lnTo>
                <a:lnTo>
                  <a:pt x="255587" y="121370"/>
                </a:lnTo>
                <a:lnTo>
                  <a:pt x="314073" y="107826"/>
                </a:lnTo>
                <a:lnTo>
                  <a:pt x="353513" y="87743"/>
                </a:lnTo>
                <a:lnTo>
                  <a:pt x="367978" y="63162"/>
                </a:lnTo>
                <a:close/>
              </a:path>
            </a:pathLst>
          </a:custGeom>
          <a:ln w="15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3248774" y="3068601"/>
            <a:ext cx="650240" cy="2430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lang="fr-FR" sz="1500" spc="-225" dirty="0" err="1" smtClean="0">
                <a:latin typeface="Times New Roman"/>
                <a:cs typeface="Times New Roman"/>
              </a:rPr>
              <a:t>Proteine</a:t>
            </a:r>
            <a:r>
              <a:rPr lang="fr-FR" sz="1500" spc="-225" dirty="0" smtClean="0">
                <a:latin typeface="Times New Roman"/>
                <a:cs typeface="Times New Roman"/>
              </a:rPr>
              <a:t>  1</a:t>
            </a:r>
            <a:endParaRPr sz="1500" dirty="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591270" y="3068601"/>
            <a:ext cx="650240" cy="2430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lang="fr-FR" sz="1500" spc="-225" dirty="0" smtClean="0">
                <a:latin typeface="Times New Roman"/>
                <a:cs typeface="Times New Roman"/>
              </a:rPr>
              <a:t>proteine2</a:t>
            </a:r>
            <a:endParaRPr sz="1500" dirty="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000101" y="3068601"/>
            <a:ext cx="650240" cy="2430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lang="fr-FR" sz="1500" spc="-225" dirty="0" smtClean="0">
                <a:latin typeface="Times New Roman"/>
                <a:cs typeface="Times New Roman"/>
              </a:rPr>
              <a:t>proteine3</a:t>
            </a:r>
            <a:endParaRPr sz="1500" dirty="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8739" y="3815079"/>
            <a:ext cx="8926195" cy="2764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marR="650875">
              <a:lnSpc>
                <a:spcPct val="149300"/>
              </a:lnSpc>
              <a:spcBef>
                <a:spcPts val="100"/>
              </a:spcBef>
              <a:tabLst>
                <a:tab pos="1548130" algn="l"/>
              </a:tabLst>
            </a:pPr>
            <a:r>
              <a:rPr sz="2400" b="1" spc="-5" dirty="0">
                <a:solidFill>
                  <a:srgbClr val="B80700"/>
                </a:solidFill>
                <a:latin typeface="Comic Sans MS"/>
                <a:cs typeface="Comic Sans MS"/>
              </a:rPr>
              <a:t>Opéron:</a:t>
            </a:r>
            <a:r>
              <a:rPr sz="2400" spc="-5" dirty="0">
                <a:solidFill>
                  <a:srgbClr val="B80700"/>
                </a:solidFill>
                <a:latin typeface="Times New Roman"/>
                <a:cs typeface="Times New Roman"/>
              </a:rPr>
              <a:t>	</a:t>
            </a:r>
            <a:r>
              <a:rPr sz="2400" spc="-5" dirty="0">
                <a:latin typeface="Comic Sans MS"/>
                <a:cs typeface="Comic Sans MS"/>
              </a:rPr>
              <a:t>Unité </a:t>
            </a:r>
            <a:r>
              <a:rPr sz="2400" spc="35" dirty="0">
                <a:latin typeface="Comic Sans MS"/>
                <a:cs typeface="Comic Sans MS"/>
              </a:rPr>
              <a:t>d</a:t>
            </a:r>
            <a:r>
              <a:rPr sz="2400" spc="35" dirty="0">
                <a:latin typeface="DejaVu Sans"/>
                <a:cs typeface="DejaVu Sans"/>
              </a:rPr>
              <a:t>ʼ</a:t>
            </a:r>
            <a:r>
              <a:rPr sz="2400" spc="35" dirty="0">
                <a:latin typeface="Comic Sans MS"/>
                <a:cs typeface="Comic Sans MS"/>
              </a:rPr>
              <a:t>expression </a:t>
            </a:r>
            <a:r>
              <a:rPr sz="2400" dirty="0">
                <a:latin typeface="Comic Sans MS"/>
                <a:cs typeface="Comic Sans MS"/>
              </a:rPr>
              <a:t>de </a:t>
            </a:r>
            <a:r>
              <a:rPr sz="2400" spc="-5" dirty="0">
                <a:solidFill>
                  <a:srgbClr val="FF0000"/>
                </a:solidFill>
                <a:latin typeface="Comic Sans MS"/>
                <a:cs typeface="Comic Sans MS"/>
              </a:rPr>
              <a:t>gènes</a:t>
            </a:r>
            <a:r>
              <a:rPr sz="2400" spc="-5" dirty="0">
                <a:latin typeface="Comic Sans MS"/>
                <a:cs typeface="Comic Sans MS"/>
              </a:rPr>
              <a:t>, codant plusieurs  enzymes apparentées </a:t>
            </a:r>
            <a:r>
              <a:rPr sz="2400" dirty="0">
                <a:latin typeface="Comic Sans MS"/>
                <a:cs typeface="Comic Sans MS"/>
              </a:rPr>
              <a:t>ou des </a:t>
            </a:r>
            <a:r>
              <a:rPr sz="2400" spc="-5" dirty="0">
                <a:latin typeface="Comic Sans MS"/>
                <a:cs typeface="Comic Sans MS"/>
              </a:rPr>
              <a:t>ARNr, </a:t>
            </a:r>
            <a:r>
              <a:rPr sz="2400" dirty="0">
                <a:latin typeface="Comic Sans MS"/>
                <a:cs typeface="Comic Sans MS"/>
              </a:rPr>
              <a:t>sous </a:t>
            </a:r>
            <a:r>
              <a:rPr sz="2400" spc="-5" dirty="0">
                <a:latin typeface="Comic Sans MS"/>
                <a:cs typeface="Comic Sans MS"/>
              </a:rPr>
              <a:t>le contrôle </a:t>
            </a:r>
            <a:r>
              <a:rPr sz="2400" dirty="0">
                <a:latin typeface="Comic Sans MS"/>
                <a:cs typeface="Comic Sans MS"/>
              </a:rPr>
              <a:t>d'un  </a:t>
            </a:r>
            <a:r>
              <a:rPr sz="2400" dirty="0">
                <a:solidFill>
                  <a:srgbClr val="FF0000"/>
                </a:solidFill>
                <a:latin typeface="Comic Sans MS"/>
                <a:cs typeface="Comic Sans MS"/>
              </a:rPr>
              <a:t>même promoteur: </a:t>
            </a:r>
            <a:r>
              <a:rPr sz="2400" spc="-5" dirty="0">
                <a:latin typeface="Comic Sans MS"/>
                <a:cs typeface="Comic Sans MS"/>
              </a:rPr>
              <a:t>co-transcrits générant </a:t>
            </a:r>
            <a:r>
              <a:rPr sz="2400" dirty="0">
                <a:latin typeface="Comic Sans MS"/>
                <a:cs typeface="Comic Sans MS"/>
              </a:rPr>
              <a:t>un </a:t>
            </a:r>
            <a:r>
              <a:rPr sz="2400" spc="-5" dirty="0">
                <a:latin typeface="Comic Sans MS"/>
                <a:cs typeface="Comic Sans MS"/>
              </a:rPr>
              <a:t>long</a:t>
            </a:r>
            <a:r>
              <a:rPr sz="2400" spc="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ARNm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1780"/>
              </a:spcBef>
              <a:tabLst>
                <a:tab pos="330835" algn="l"/>
                <a:tab pos="1903730" algn="l"/>
                <a:tab pos="3004185" algn="l"/>
                <a:tab pos="4399280" algn="l"/>
                <a:tab pos="5878830" algn="l"/>
                <a:tab pos="6341110" algn="l"/>
                <a:tab pos="7287259" algn="l"/>
              </a:tabLst>
            </a:pPr>
            <a:r>
              <a:rPr sz="2400" b="1" dirty="0">
                <a:solidFill>
                  <a:srgbClr val="0000FF"/>
                </a:solidFill>
                <a:latin typeface="Comic Sans MS"/>
                <a:cs typeface="Comic Sans MS"/>
              </a:rPr>
              <a:t>&gt;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0000FF"/>
                </a:solidFill>
                <a:latin typeface="Comic Sans MS"/>
                <a:cs typeface="Comic Sans MS"/>
              </a:rPr>
              <a:t>séquences</a:t>
            </a:r>
            <a:r>
              <a:rPr sz="2400" spc="-5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0000FF"/>
                </a:solidFill>
                <a:latin typeface="Comic Sans MS"/>
                <a:cs typeface="Comic Sans MS"/>
              </a:rPr>
              <a:t>codant</a:t>
            </a:r>
            <a:r>
              <a:rPr sz="2400" spc="-5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0000FF"/>
                </a:solidFill>
                <a:latin typeface="Comic Sans MS"/>
                <a:cs typeface="Comic Sans MS"/>
              </a:rPr>
              <a:t>plusieurs</a:t>
            </a:r>
            <a:r>
              <a:rPr sz="2400" spc="-5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0000FF"/>
                </a:solidFill>
                <a:latin typeface="Comic Sans MS"/>
                <a:cs typeface="Comic Sans MS"/>
              </a:rPr>
              <a:t>protéines</a:t>
            </a:r>
            <a:r>
              <a:rPr sz="2400" spc="-5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sz="2400" b="1" dirty="0">
                <a:solidFill>
                  <a:srgbClr val="0000FF"/>
                </a:solidFill>
                <a:latin typeface="Comic Sans MS"/>
                <a:cs typeface="Comic Sans MS"/>
              </a:rPr>
              <a:t>en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sz="2400" b="1" dirty="0">
                <a:solidFill>
                  <a:srgbClr val="0000FF"/>
                </a:solidFill>
                <a:latin typeface="Comic Sans MS"/>
                <a:cs typeface="Comic Sans MS"/>
              </a:rPr>
              <a:t>même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sz="2400" b="1" dirty="0">
                <a:solidFill>
                  <a:srgbClr val="0000FF"/>
                </a:solidFill>
                <a:latin typeface="Comic Sans MS"/>
                <a:cs typeface="Comic Sans MS"/>
              </a:rPr>
              <a:t>temps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1120"/>
              </a:spcBef>
              <a:tabLst>
                <a:tab pos="330835" algn="l"/>
                <a:tab pos="1903730" algn="l"/>
                <a:tab pos="3004185" algn="l"/>
                <a:tab pos="3634104" algn="l"/>
                <a:tab pos="4578985" algn="l"/>
                <a:tab pos="5538470" algn="l"/>
                <a:tab pos="6386195" algn="l"/>
                <a:tab pos="7027545" algn="l"/>
                <a:tab pos="7473315" algn="l"/>
                <a:tab pos="8103234" algn="l"/>
              </a:tabLst>
            </a:pPr>
            <a:r>
              <a:rPr sz="2400" b="1" dirty="0">
                <a:solidFill>
                  <a:srgbClr val="0000FF"/>
                </a:solidFill>
                <a:latin typeface="Comic Sans MS"/>
                <a:cs typeface="Comic Sans MS"/>
              </a:rPr>
              <a:t>&gt;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sz="2400" b="1" dirty="0">
                <a:solidFill>
                  <a:srgbClr val="0000FF"/>
                </a:solidFill>
                <a:latin typeface="Comic Sans MS"/>
                <a:cs typeface="Comic Sans MS"/>
              </a:rPr>
              <a:t>séque</a:t>
            </a:r>
            <a:r>
              <a:rPr sz="2400" b="1" spc="-5" dirty="0">
                <a:solidFill>
                  <a:srgbClr val="0000FF"/>
                </a:solidFill>
                <a:latin typeface="Comic Sans MS"/>
                <a:cs typeface="Comic Sans MS"/>
              </a:rPr>
              <a:t>n</a:t>
            </a:r>
            <a:r>
              <a:rPr sz="2400" b="1" dirty="0">
                <a:solidFill>
                  <a:srgbClr val="0000FF"/>
                </a:solidFill>
                <a:latin typeface="Comic Sans MS"/>
                <a:cs typeface="Comic Sans MS"/>
              </a:rPr>
              <a:t>ces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sz="2400" b="1" dirty="0">
                <a:solidFill>
                  <a:srgbClr val="0000FF"/>
                </a:solidFill>
                <a:latin typeface="Comic Sans MS"/>
                <a:cs typeface="Comic Sans MS"/>
              </a:rPr>
              <a:t>coda</a:t>
            </a:r>
            <a:r>
              <a:rPr sz="2400" b="1" spc="-5" dirty="0">
                <a:solidFill>
                  <a:srgbClr val="0000FF"/>
                </a:solidFill>
                <a:latin typeface="Comic Sans MS"/>
                <a:cs typeface="Comic Sans MS"/>
              </a:rPr>
              <a:t>n</a:t>
            </a:r>
            <a:r>
              <a:rPr sz="2400" b="1" dirty="0">
                <a:solidFill>
                  <a:srgbClr val="0000FF"/>
                </a:solidFill>
                <a:latin typeface="Comic Sans MS"/>
                <a:cs typeface="Comic Sans MS"/>
              </a:rPr>
              <a:t>t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sz="2400" b="1" dirty="0">
                <a:solidFill>
                  <a:srgbClr val="0000FF"/>
                </a:solidFill>
                <a:latin typeface="Comic Sans MS"/>
                <a:cs typeface="Comic Sans MS"/>
              </a:rPr>
              <a:t>des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0000FF"/>
                </a:solidFill>
                <a:latin typeface="Comic Sans MS"/>
                <a:cs typeface="Comic Sans MS"/>
              </a:rPr>
              <a:t>AR</a:t>
            </a:r>
            <a:r>
              <a:rPr sz="2400" b="1" dirty="0">
                <a:solidFill>
                  <a:srgbClr val="0000FF"/>
                </a:solidFill>
                <a:latin typeface="Comic Sans MS"/>
                <a:cs typeface="Comic Sans MS"/>
              </a:rPr>
              <a:t>Nr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sz="2400" b="1" dirty="0">
                <a:solidFill>
                  <a:srgbClr val="0000FF"/>
                </a:solidFill>
                <a:latin typeface="Comic Sans MS"/>
                <a:cs typeface="Comic Sans MS"/>
              </a:rPr>
              <a:t>(16S,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sz="2400" b="1" dirty="0">
                <a:solidFill>
                  <a:srgbClr val="0000FF"/>
                </a:solidFill>
                <a:latin typeface="Comic Sans MS"/>
                <a:cs typeface="Comic Sans MS"/>
              </a:rPr>
              <a:t>23S,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sz="2400" b="1" dirty="0">
                <a:solidFill>
                  <a:srgbClr val="0000FF"/>
                </a:solidFill>
                <a:latin typeface="Comic Sans MS"/>
                <a:cs typeface="Comic Sans MS"/>
              </a:rPr>
              <a:t>5S)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sz="2400" b="1" dirty="0">
                <a:solidFill>
                  <a:srgbClr val="0000FF"/>
                </a:solidFill>
                <a:latin typeface="Comic Sans MS"/>
                <a:cs typeface="Comic Sans MS"/>
              </a:rPr>
              <a:t>et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sz="2400" b="1" dirty="0">
                <a:solidFill>
                  <a:srgbClr val="0000FF"/>
                </a:solidFill>
                <a:latin typeface="Comic Sans MS"/>
                <a:cs typeface="Comic Sans MS"/>
              </a:rPr>
              <a:t>des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0000FF"/>
                </a:solidFill>
                <a:latin typeface="Comic Sans MS"/>
                <a:cs typeface="Comic Sans MS"/>
              </a:rPr>
              <a:t>AR</a:t>
            </a:r>
            <a:r>
              <a:rPr sz="2400" b="1" dirty="0">
                <a:solidFill>
                  <a:srgbClr val="0000FF"/>
                </a:solidFill>
                <a:latin typeface="Comic Sans MS"/>
                <a:cs typeface="Comic Sans MS"/>
              </a:rPr>
              <a:t>Nt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048000" y="947870"/>
            <a:ext cx="1083185" cy="2374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G</a:t>
            </a:r>
            <a:r>
              <a:rPr lang="fr-FR" dirty="0" smtClean="0"/>
              <a:t>ene01</a:t>
            </a:r>
            <a:endParaRPr lang="fr-FR" dirty="0"/>
          </a:p>
        </p:txBody>
      </p:sp>
      <p:sp>
        <p:nvSpPr>
          <p:cNvPr id="42" name="Rectangle 41"/>
          <p:cNvSpPr/>
          <p:nvPr/>
        </p:nvSpPr>
        <p:spPr>
          <a:xfrm>
            <a:off x="1143001" y="1046651"/>
            <a:ext cx="1308988" cy="2170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promoteur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93123" y="1687479"/>
            <a:ext cx="7186345" cy="2535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3000" y="1717039"/>
            <a:ext cx="7086599" cy="1514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43000" y="1716087"/>
            <a:ext cx="7086600" cy="152400"/>
          </a:xfrm>
          <a:custGeom>
            <a:avLst/>
            <a:gdLst/>
            <a:ahLst/>
            <a:cxnLst/>
            <a:rect l="l" t="t" r="r" b="b"/>
            <a:pathLst>
              <a:path w="7086600" h="152400">
                <a:moveTo>
                  <a:pt x="0" y="152400"/>
                </a:moveTo>
                <a:lnTo>
                  <a:pt x="7086600" y="152400"/>
                </a:lnTo>
                <a:lnTo>
                  <a:pt x="70866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ln w="9525">
            <a:solidFill>
              <a:srgbClr val="5A91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93123" y="1916079"/>
            <a:ext cx="7186345" cy="2535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153400" y="1944687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0" y="152400"/>
                </a:moveTo>
                <a:lnTo>
                  <a:pt x="76200" y="152400"/>
                </a:lnTo>
                <a:lnTo>
                  <a:pt x="762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9EC2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86600" y="1944687"/>
            <a:ext cx="995680" cy="152400"/>
          </a:xfrm>
          <a:custGeom>
            <a:avLst/>
            <a:gdLst/>
            <a:ahLst/>
            <a:cxnLst/>
            <a:rect l="l" t="t" r="r" b="b"/>
            <a:pathLst>
              <a:path w="995679" h="152400">
                <a:moveTo>
                  <a:pt x="0" y="152400"/>
                </a:moveTo>
                <a:lnTo>
                  <a:pt x="995362" y="152400"/>
                </a:lnTo>
                <a:lnTo>
                  <a:pt x="995362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9EC2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33800" y="1944687"/>
            <a:ext cx="2824480" cy="152400"/>
          </a:xfrm>
          <a:custGeom>
            <a:avLst/>
            <a:gdLst/>
            <a:ahLst/>
            <a:cxnLst/>
            <a:rect l="l" t="t" r="r" b="b"/>
            <a:pathLst>
              <a:path w="2824479" h="152400">
                <a:moveTo>
                  <a:pt x="0" y="152400"/>
                </a:moveTo>
                <a:lnTo>
                  <a:pt x="2824162" y="152400"/>
                </a:lnTo>
                <a:lnTo>
                  <a:pt x="2824162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9EC2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57600" y="1944687"/>
            <a:ext cx="5080" cy="152400"/>
          </a:xfrm>
          <a:custGeom>
            <a:avLst/>
            <a:gdLst/>
            <a:ahLst/>
            <a:cxnLst/>
            <a:rect l="l" t="t" r="r" b="b"/>
            <a:pathLst>
              <a:path w="5079" h="152400">
                <a:moveTo>
                  <a:pt x="0" y="152400"/>
                </a:moveTo>
                <a:lnTo>
                  <a:pt x="4762" y="152400"/>
                </a:lnTo>
                <a:lnTo>
                  <a:pt x="4762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9EC2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47800" y="1944687"/>
            <a:ext cx="1986280" cy="152400"/>
          </a:xfrm>
          <a:custGeom>
            <a:avLst/>
            <a:gdLst/>
            <a:ahLst/>
            <a:cxnLst/>
            <a:rect l="l" t="t" r="r" b="b"/>
            <a:pathLst>
              <a:path w="1986279" h="152400">
                <a:moveTo>
                  <a:pt x="0" y="152400"/>
                </a:moveTo>
                <a:lnTo>
                  <a:pt x="1985962" y="152400"/>
                </a:lnTo>
                <a:lnTo>
                  <a:pt x="1985962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9EC2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43000" y="1944687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0" y="152400"/>
                </a:moveTo>
                <a:lnTo>
                  <a:pt x="76200" y="152400"/>
                </a:lnTo>
                <a:lnTo>
                  <a:pt x="762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9EC2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43000" y="1944687"/>
            <a:ext cx="7086600" cy="152400"/>
          </a:xfrm>
          <a:custGeom>
            <a:avLst/>
            <a:gdLst/>
            <a:ahLst/>
            <a:cxnLst/>
            <a:rect l="l" t="t" r="r" b="b"/>
            <a:pathLst>
              <a:path w="7086600" h="152400">
                <a:moveTo>
                  <a:pt x="0" y="152400"/>
                </a:moveTo>
                <a:lnTo>
                  <a:pt x="7086600" y="152400"/>
                </a:lnTo>
                <a:lnTo>
                  <a:pt x="70866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ln w="9525">
            <a:solidFill>
              <a:srgbClr val="C5D5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97280" y="3025837"/>
            <a:ext cx="394854" cy="2452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43000" y="3047999"/>
            <a:ext cx="304800" cy="152400"/>
          </a:xfrm>
          <a:custGeom>
            <a:avLst/>
            <a:gdLst/>
            <a:ahLst/>
            <a:cxnLst/>
            <a:rect l="l" t="t" r="r" b="b"/>
            <a:pathLst>
              <a:path w="304800" h="152400">
                <a:moveTo>
                  <a:pt x="0" y="152400"/>
                </a:moveTo>
                <a:lnTo>
                  <a:pt x="304800" y="152400"/>
                </a:lnTo>
                <a:lnTo>
                  <a:pt x="3048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AAC4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83540" y="1709420"/>
            <a:ext cx="5397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omic Sans MS"/>
                <a:cs typeface="Comic Sans MS"/>
              </a:rPr>
              <a:t>AD</a:t>
            </a:r>
            <a:r>
              <a:rPr sz="1800" dirty="0">
                <a:latin typeface="Comic Sans MS"/>
                <a:cs typeface="Comic Sans MS"/>
              </a:rPr>
              <a:t>N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07340" y="3919220"/>
            <a:ext cx="782320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30"/>
              </a:lnSpc>
              <a:spcBef>
                <a:spcPts val="100"/>
              </a:spcBef>
            </a:pPr>
            <a:r>
              <a:rPr sz="1800" spc="-5" dirty="0">
                <a:latin typeface="Comic Sans MS"/>
                <a:cs typeface="Comic Sans MS"/>
              </a:rPr>
              <a:t>ARN</a:t>
            </a:r>
            <a:endParaRPr sz="1800">
              <a:latin typeface="Comic Sans MS"/>
              <a:cs typeface="Comic Sans MS"/>
            </a:endParaRPr>
          </a:p>
          <a:p>
            <a:pPr marL="12700">
              <a:lnSpc>
                <a:spcPts val="2130"/>
              </a:lnSpc>
            </a:pPr>
            <a:r>
              <a:rPr sz="1800" dirty="0">
                <a:latin typeface="Comic Sans MS"/>
                <a:cs typeface="Comic Sans MS"/>
              </a:rPr>
              <a:t>mature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85800" y="228599"/>
            <a:ext cx="1303655" cy="370205"/>
          </a:xfrm>
          <a:prstGeom prst="rect">
            <a:avLst/>
          </a:prstGeom>
          <a:solidFill>
            <a:srgbClr val="D3FCD4"/>
          </a:solidFill>
        </p:spPr>
        <p:txBody>
          <a:bodyPr vert="horz" wrap="square" lIns="0" tIns="4572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60"/>
              </a:spcBef>
            </a:pPr>
            <a:r>
              <a:rPr sz="1800" dirty="0">
                <a:latin typeface="Comic Sans MS"/>
                <a:cs typeface="Comic Sans MS"/>
              </a:rPr>
              <a:t>Promoteur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983739" y="795020"/>
            <a:ext cx="1336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mic Sans MS"/>
                <a:cs typeface="Comic Sans MS"/>
              </a:rPr>
              <a:t>Gène</a:t>
            </a:r>
            <a:r>
              <a:rPr sz="1800" spc="-9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codant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199639" y="1061720"/>
            <a:ext cx="9194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omic Sans MS"/>
                <a:cs typeface="Comic Sans MS"/>
              </a:rPr>
              <a:t>ARN</a:t>
            </a:r>
            <a:r>
              <a:rPr sz="1800" dirty="0">
                <a:latin typeface="Comic Sans MS"/>
                <a:cs typeface="Comic Sans MS"/>
              </a:rPr>
              <a:t>16S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296602" y="642620"/>
            <a:ext cx="1336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mic Sans MS"/>
                <a:cs typeface="Comic Sans MS"/>
              </a:rPr>
              <a:t>Gène</a:t>
            </a:r>
            <a:r>
              <a:rPr sz="1800" spc="-9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codant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695108" y="909320"/>
            <a:ext cx="6267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mic Sans MS"/>
                <a:cs typeface="Comic Sans MS"/>
              </a:rPr>
              <a:t>ARNt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879340" y="490220"/>
            <a:ext cx="1336675" cy="56642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14300" marR="5080" indent="-101600">
              <a:lnSpc>
                <a:spcPts val="2100"/>
              </a:lnSpc>
              <a:spcBef>
                <a:spcPts val="219"/>
              </a:spcBef>
            </a:pPr>
            <a:r>
              <a:rPr sz="1800" dirty="0">
                <a:latin typeface="Comic Sans MS"/>
                <a:cs typeface="Comic Sans MS"/>
              </a:rPr>
              <a:t>Gène</a:t>
            </a:r>
            <a:r>
              <a:rPr sz="1800" spc="-10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codant  </a:t>
            </a:r>
            <a:r>
              <a:rPr sz="1800" spc="-5" dirty="0">
                <a:latin typeface="Comic Sans MS"/>
                <a:cs typeface="Comic Sans MS"/>
              </a:rPr>
              <a:t>ARNr</a:t>
            </a:r>
            <a:r>
              <a:rPr sz="1800" spc="-4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23S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5963602" y="0"/>
            <a:ext cx="1336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dirty="0">
                <a:solidFill>
                  <a:srgbClr val="000000"/>
                </a:solidFill>
                <a:latin typeface="Comic Sans MS"/>
                <a:cs typeface="Comic Sans MS"/>
              </a:rPr>
              <a:t>Gène</a:t>
            </a:r>
            <a:r>
              <a:rPr sz="1800" b="0" spc="-9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1800" b="0" dirty="0">
                <a:solidFill>
                  <a:srgbClr val="000000"/>
                </a:solidFill>
                <a:latin typeface="Comic Sans MS"/>
                <a:cs typeface="Comic Sans MS"/>
              </a:rPr>
              <a:t>codant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141402" y="223520"/>
            <a:ext cx="994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omic Sans MS"/>
                <a:cs typeface="Comic Sans MS"/>
              </a:rPr>
              <a:t>ARNr</a:t>
            </a:r>
            <a:r>
              <a:rPr sz="1800" spc="-8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5S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239000" y="152399"/>
            <a:ext cx="1859280" cy="646430"/>
          </a:xfrm>
          <a:custGeom>
            <a:avLst/>
            <a:gdLst/>
            <a:ahLst/>
            <a:cxnLst/>
            <a:rect l="l" t="t" r="r" b="b"/>
            <a:pathLst>
              <a:path w="1859279" h="646430">
                <a:moveTo>
                  <a:pt x="0" y="646112"/>
                </a:moveTo>
                <a:lnTo>
                  <a:pt x="1858962" y="646112"/>
                </a:lnTo>
                <a:lnTo>
                  <a:pt x="1858962" y="0"/>
                </a:lnTo>
                <a:lnTo>
                  <a:pt x="0" y="0"/>
                </a:lnTo>
                <a:lnTo>
                  <a:pt x="0" y="646112"/>
                </a:lnTo>
                <a:close/>
              </a:path>
            </a:pathLst>
          </a:custGeom>
          <a:solidFill>
            <a:srgbClr val="FDF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330440" y="185420"/>
            <a:ext cx="1684020" cy="56642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39700" marR="5080" indent="-127000">
              <a:lnSpc>
                <a:spcPts val="2100"/>
              </a:lnSpc>
              <a:spcBef>
                <a:spcPts val="220"/>
              </a:spcBef>
            </a:pPr>
            <a:r>
              <a:rPr sz="1800" spc="-5" dirty="0">
                <a:latin typeface="Comic Sans MS"/>
                <a:cs typeface="Comic Sans MS"/>
              </a:rPr>
              <a:t>Terminateur</a:t>
            </a:r>
            <a:r>
              <a:rPr sz="1800" spc="-5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de  </a:t>
            </a:r>
            <a:r>
              <a:rPr sz="1800" spc="-5" dirty="0">
                <a:latin typeface="Comic Sans MS"/>
                <a:cs typeface="Comic Sans MS"/>
              </a:rPr>
              <a:t>transcription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433152" y="1118063"/>
            <a:ext cx="295102" cy="6483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581400" y="1142999"/>
            <a:ext cx="0" cy="433705"/>
          </a:xfrm>
          <a:custGeom>
            <a:avLst/>
            <a:gdLst/>
            <a:ahLst/>
            <a:cxnLst/>
            <a:rect l="l" t="t" r="r" b="b"/>
            <a:pathLst>
              <a:path h="433705">
                <a:moveTo>
                  <a:pt x="0" y="0"/>
                </a:moveTo>
                <a:lnTo>
                  <a:pt x="0" y="433590"/>
                </a:lnTo>
              </a:path>
            </a:pathLst>
          </a:custGeom>
          <a:ln w="25400">
            <a:solidFill>
              <a:srgbClr val="5F93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522446" y="1485874"/>
            <a:ext cx="117906" cy="1159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261952" y="1118063"/>
            <a:ext cx="295102" cy="6483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410200" y="1142999"/>
            <a:ext cx="0" cy="433705"/>
          </a:xfrm>
          <a:custGeom>
            <a:avLst/>
            <a:gdLst/>
            <a:ahLst/>
            <a:cxnLst/>
            <a:rect l="l" t="t" r="r" b="b"/>
            <a:pathLst>
              <a:path h="433705">
                <a:moveTo>
                  <a:pt x="0" y="0"/>
                </a:moveTo>
                <a:lnTo>
                  <a:pt x="0" y="433590"/>
                </a:lnTo>
              </a:path>
            </a:pathLst>
          </a:custGeom>
          <a:ln w="25400">
            <a:solidFill>
              <a:srgbClr val="5F93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351246" y="1485874"/>
            <a:ext cx="117906" cy="1159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558736" y="735677"/>
            <a:ext cx="295102" cy="103077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705600" y="761999"/>
            <a:ext cx="0" cy="814705"/>
          </a:xfrm>
          <a:custGeom>
            <a:avLst/>
            <a:gdLst/>
            <a:ahLst/>
            <a:cxnLst/>
            <a:rect l="l" t="t" r="r" b="b"/>
            <a:pathLst>
              <a:path h="814705">
                <a:moveTo>
                  <a:pt x="0" y="0"/>
                </a:moveTo>
                <a:lnTo>
                  <a:pt x="0" y="814590"/>
                </a:lnTo>
              </a:path>
            </a:pathLst>
          </a:custGeom>
          <a:ln w="25400">
            <a:solidFill>
              <a:srgbClr val="5F93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646647" y="1485874"/>
            <a:ext cx="117906" cy="1159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986737" y="1118063"/>
            <a:ext cx="295102" cy="6483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133600" y="1142999"/>
            <a:ext cx="0" cy="433705"/>
          </a:xfrm>
          <a:custGeom>
            <a:avLst/>
            <a:gdLst/>
            <a:ahLst/>
            <a:cxnLst/>
            <a:rect l="l" t="t" r="r" b="b"/>
            <a:pathLst>
              <a:path h="433705">
                <a:moveTo>
                  <a:pt x="0" y="0"/>
                </a:moveTo>
                <a:lnTo>
                  <a:pt x="0" y="433590"/>
                </a:lnTo>
              </a:path>
            </a:pathLst>
          </a:custGeom>
          <a:ln w="25400">
            <a:solidFill>
              <a:srgbClr val="5F93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074646" y="1485874"/>
            <a:ext cx="117906" cy="1159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221971" y="660863"/>
            <a:ext cx="295102" cy="11055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370063" y="687387"/>
            <a:ext cx="1905" cy="889635"/>
          </a:xfrm>
          <a:custGeom>
            <a:avLst/>
            <a:gdLst/>
            <a:ahLst/>
            <a:cxnLst/>
            <a:rect l="l" t="t" r="r" b="b"/>
            <a:pathLst>
              <a:path w="1905" h="889635">
                <a:moveTo>
                  <a:pt x="1536" y="0"/>
                </a:moveTo>
                <a:lnTo>
                  <a:pt x="0" y="889203"/>
                </a:lnTo>
              </a:path>
            </a:pathLst>
          </a:custGeom>
          <a:ln w="25400">
            <a:solidFill>
              <a:srgbClr val="5F93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311236" y="1485798"/>
            <a:ext cx="117906" cy="11598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930336" y="810492"/>
            <a:ext cx="295102" cy="95596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077200" y="838199"/>
            <a:ext cx="0" cy="738505"/>
          </a:xfrm>
          <a:custGeom>
            <a:avLst/>
            <a:gdLst/>
            <a:ahLst/>
            <a:cxnLst/>
            <a:rect l="l" t="t" r="r" b="b"/>
            <a:pathLst>
              <a:path h="738505">
                <a:moveTo>
                  <a:pt x="0" y="0"/>
                </a:moveTo>
                <a:lnTo>
                  <a:pt x="0" y="738390"/>
                </a:lnTo>
              </a:path>
            </a:pathLst>
          </a:custGeom>
          <a:ln w="25400">
            <a:solidFill>
              <a:srgbClr val="5F93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018247" y="1485874"/>
            <a:ext cx="117906" cy="1159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1907539" y="4300220"/>
            <a:ext cx="9194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omic Sans MS"/>
                <a:cs typeface="Comic Sans MS"/>
              </a:rPr>
              <a:t>ARN</a:t>
            </a:r>
            <a:r>
              <a:rPr sz="1800" dirty="0">
                <a:latin typeface="Comic Sans MS"/>
                <a:cs typeface="Comic Sans MS"/>
              </a:rPr>
              <a:t>16S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347445" y="3614420"/>
            <a:ext cx="6267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mic Sans MS"/>
                <a:cs typeface="Comic Sans MS"/>
              </a:rPr>
              <a:t>ARNt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946015" y="3614420"/>
            <a:ext cx="2735580" cy="9855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702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375F91"/>
                </a:solidFill>
                <a:latin typeface="Comic Sans MS"/>
                <a:cs typeface="Comic Sans MS"/>
              </a:rPr>
              <a:t>Transformation</a:t>
            </a:r>
            <a:endParaRPr sz="18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753235" algn="l"/>
              </a:tabLst>
            </a:pPr>
            <a:r>
              <a:rPr sz="1800" spc="-5" dirty="0">
                <a:latin typeface="Comic Sans MS"/>
                <a:cs typeface="Comic Sans MS"/>
              </a:rPr>
              <a:t>ARNr</a:t>
            </a:r>
            <a:r>
              <a:rPr sz="180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23S</a:t>
            </a:r>
            <a:r>
              <a:rPr sz="1800" spc="-5" dirty="0">
                <a:latin typeface="Times New Roman"/>
                <a:cs typeface="Times New Roman"/>
              </a:rPr>
              <a:t>	</a:t>
            </a:r>
            <a:r>
              <a:rPr sz="1800" spc="-5" dirty="0">
                <a:latin typeface="Comic Sans MS"/>
                <a:cs typeface="Comic Sans MS"/>
              </a:rPr>
              <a:t>ARNr</a:t>
            </a:r>
            <a:r>
              <a:rPr sz="1800" spc="-8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5S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07340" y="2928620"/>
            <a:ext cx="8769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omic Sans MS"/>
                <a:cs typeface="Comic Sans MS"/>
              </a:rPr>
              <a:t>ARN</a:t>
            </a:r>
            <a:r>
              <a:rPr sz="1800" spc="295" dirty="0">
                <a:latin typeface="Comic Sans MS"/>
                <a:cs typeface="Comic Sans MS"/>
              </a:rPr>
              <a:t> </a:t>
            </a:r>
            <a:r>
              <a:rPr sz="2700" spc="240" baseline="37037" dirty="0">
                <a:latin typeface="Arial"/>
                <a:cs typeface="Arial"/>
              </a:rPr>
              <a:t>5</a:t>
            </a:r>
            <a:r>
              <a:rPr sz="2700" spc="240" baseline="37037" dirty="0">
                <a:latin typeface="DejaVu Sans"/>
                <a:cs typeface="DejaVu Sans"/>
              </a:rPr>
              <a:t>ʼ</a:t>
            </a:r>
            <a:endParaRPr sz="2700" baseline="37037">
              <a:latin typeface="DejaVu Sans"/>
              <a:cs typeface="DejaVu Sans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698733" y="2776220"/>
            <a:ext cx="267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3</a:t>
            </a:r>
            <a:r>
              <a:rPr sz="1800" spc="325" dirty="0">
                <a:latin typeface="DejaVu Sans"/>
                <a:cs typeface="DejaVu Sans"/>
              </a:rPr>
              <a:t>ʼ</a:t>
            </a:r>
            <a:endParaRPr sz="1800">
              <a:latin typeface="DejaVu Sans"/>
              <a:cs typeface="DejaVu Sans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1172094" y="1654225"/>
            <a:ext cx="320040" cy="54863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219200" y="1676399"/>
            <a:ext cx="228600" cy="457200"/>
          </a:xfrm>
          <a:custGeom>
            <a:avLst/>
            <a:gdLst/>
            <a:ahLst/>
            <a:cxnLst/>
            <a:rect l="l" t="t" r="r" b="b"/>
            <a:pathLst>
              <a:path w="228600" h="457200">
                <a:moveTo>
                  <a:pt x="0" y="457200"/>
                </a:moveTo>
                <a:lnTo>
                  <a:pt x="228600" y="457200"/>
                </a:lnTo>
                <a:lnTo>
                  <a:pt x="2286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D3FC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458095" y="1654225"/>
            <a:ext cx="245225" cy="54863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505200" y="1676399"/>
            <a:ext cx="152400" cy="457200"/>
          </a:xfrm>
          <a:custGeom>
            <a:avLst/>
            <a:gdLst/>
            <a:ahLst/>
            <a:cxnLst/>
            <a:rect l="l" t="t" r="r" b="b"/>
            <a:pathLst>
              <a:path w="152400" h="457200">
                <a:moveTo>
                  <a:pt x="0" y="457200"/>
                </a:moveTo>
                <a:lnTo>
                  <a:pt x="152400" y="457200"/>
                </a:lnTo>
                <a:lnTo>
                  <a:pt x="1524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C61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583680" y="1654225"/>
            <a:ext cx="320040" cy="54863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629400" y="1676399"/>
            <a:ext cx="228600" cy="457200"/>
          </a:xfrm>
          <a:custGeom>
            <a:avLst/>
            <a:gdLst/>
            <a:ahLst/>
            <a:cxnLst/>
            <a:rect l="l" t="t" r="r" b="b"/>
            <a:pathLst>
              <a:path w="228600" h="457200">
                <a:moveTo>
                  <a:pt x="0" y="457200"/>
                </a:moveTo>
                <a:lnTo>
                  <a:pt x="228600" y="457200"/>
                </a:lnTo>
                <a:lnTo>
                  <a:pt x="2286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C0B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387432" y="1654225"/>
            <a:ext cx="162097" cy="54863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469481" y="1676399"/>
            <a:ext cx="0" cy="457200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0"/>
                </a:moveTo>
                <a:lnTo>
                  <a:pt x="0" y="457200"/>
                </a:lnTo>
              </a:path>
            </a:pathLst>
          </a:custGeom>
          <a:ln w="71437">
            <a:solidFill>
              <a:srgbClr val="011C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616032" y="1654225"/>
            <a:ext cx="162097" cy="54863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698081" y="1676399"/>
            <a:ext cx="0" cy="457200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0"/>
                </a:moveTo>
                <a:lnTo>
                  <a:pt x="0" y="457200"/>
                </a:lnTo>
              </a:path>
            </a:pathLst>
          </a:custGeom>
          <a:ln w="71437">
            <a:solidFill>
              <a:srgbClr val="011C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513017" y="1654225"/>
            <a:ext cx="162097" cy="54863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593681" y="1676399"/>
            <a:ext cx="0" cy="457200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0"/>
                </a:moveTo>
                <a:lnTo>
                  <a:pt x="0" y="457200"/>
                </a:lnTo>
              </a:path>
            </a:pathLst>
          </a:custGeom>
          <a:ln w="71437">
            <a:solidFill>
              <a:srgbClr val="011C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812280" y="1654225"/>
            <a:ext cx="320040" cy="54863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858000" y="1676399"/>
            <a:ext cx="228600" cy="457200"/>
          </a:xfrm>
          <a:custGeom>
            <a:avLst/>
            <a:gdLst/>
            <a:ahLst/>
            <a:cxnLst/>
            <a:rect l="l" t="t" r="r" b="b"/>
            <a:pathLst>
              <a:path w="228600" h="457200">
                <a:moveTo>
                  <a:pt x="0" y="457200"/>
                </a:moveTo>
                <a:lnTo>
                  <a:pt x="228600" y="457200"/>
                </a:lnTo>
                <a:lnTo>
                  <a:pt x="2286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011C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034248" y="1654225"/>
            <a:ext cx="166254" cy="54863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117681" y="1676399"/>
            <a:ext cx="0" cy="457200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0"/>
                </a:moveTo>
                <a:lnTo>
                  <a:pt x="0" y="457200"/>
                </a:lnTo>
              </a:path>
            </a:pathLst>
          </a:custGeom>
          <a:ln w="71437">
            <a:solidFill>
              <a:srgbClr val="FDFA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994264" y="3025837"/>
            <a:ext cx="2755671" cy="24522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038600" y="3047999"/>
            <a:ext cx="2667000" cy="152400"/>
          </a:xfrm>
          <a:custGeom>
            <a:avLst/>
            <a:gdLst/>
            <a:ahLst/>
            <a:cxnLst/>
            <a:rect l="l" t="t" r="r" b="b"/>
            <a:pathLst>
              <a:path w="2667000" h="152400">
                <a:moveTo>
                  <a:pt x="0" y="152400"/>
                </a:moveTo>
                <a:lnTo>
                  <a:pt x="2667000" y="152400"/>
                </a:lnTo>
                <a:lnTo>
                  <a:pt x="26670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AAC4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479664" y="3025837"/>
            <a:ext cx="1920239" cy="24522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524000" y="3047999"/>
            <a:ext cx="1828800" cy="152400"/>
          </a:xfrm>
          <a:custGeom>
            <a:avLst/>
            <a:gdLst/>
            <a:ahLst/>
            <a:cxnLst/>
            <a:rect l="l" t="t" r="r" b="b"/>
            <a:pathLst>
              <a:path w="1828800" h="152400">
                <a:moveTo>
                  <a:pt x="0" y="152400"/>
                </a:moveTo>
                <a:lnTo>
                  <a:pt x="1828800" y="152400"/>
                </a:lnTo>
                <a:lnTo>
                  <a:pt x="18288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AAC4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383279" y="3025837"/>
            <a:ext cx="394854" cy="2452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429000" y="3047999"/>
            <a:ext cx="304800" cy="152400"/>
          </a:xfrm>
          <a:custGeom>
            <a:avLst/>
            <a:gdLst/>
            <a:ahLst/>
            <a:cxnLst/>
            <a:rect l="l" t="t" r="r" b="b"/>
            <a:pathLst>
              <a:path w="304800" h="152400">
                <a:moveTo>
                  <a:pt x="0" y="152400"/>
                </a:moveTo>
                <a:lnTo>
                  <a:pt x="304800" y="152400"/>
                </a:lnTo>
                <a:lnTo>
                  <a:pt x="3048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AAC4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737463" y="3025837"/>
            <a:ext cx="394854" cy="24522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781800" y="3047999"/>
            <a:ext cx="304800" cy="152400"/>
          </a:xfrm>
          <a:custGeom>
            <a:avLst/>
            <a:gdLst/>
            <a:ahLst/>
            <a:cxnLst/>
            <a:rect l="l" t="t" r="r" b="b"/>
            <a:pathLst>
              <a:path w="304800" h="152400">
                <a:moveTo>
                  <a:pt x="0" y="152400"/>
                </a:moveTo>
                <a:lnTo>
                  <a:pt x="304800" y="152400"/>
                </a:lnTo>
                <a:lnTo>
                  <a:pt x="3048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AAC4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115695" y="3025837"/>
            <a:ext cx="245225" cy="24522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162800" y="3047999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AAC4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344295" y="3025837"/>
            <a:ext cx="245225" cy="24522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391400" y="3047999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AAC4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765664" y="3025837"/>
            <a:ext cx="241068" cy="24522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810000" y="3047999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AAC4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994264" y="4094012"/>
            <a:ext cx="2755671" cy="24106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038600" y="4114800"/>
            <a:ext cx="2667000" cy="152400"/>
          </a:xfrm>
          <a:custGeom>
            <a:avLst/>
            <a:gdLst/>
            <a:ahLst/>
            <a:cxnLst/>
            <a:rect l="l" t="t" r="r" b="b"/>
            <a:pathLst>
              <a:path w="2667000" h="152400">
                <a:moveTo>
                  <a:pt x="0" y="152400"/>
                </a:moveTo>
                <a:lnTo>
                  <a:pt x="2667000" y="152400"/>
                </a:lnTo>
                <a:lnTo>
                  <a:pt x="26670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AAC4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479664" y="4094012"/>
            <a:ext cx="1920239" cy="24106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524000" y="4114800"/>
            <a:ext cx="1828800" cy="152400"/>
          </a:xfrm>
          <a:custGeom>
            <a:avLst/>
            <a:gdLst/>
            <a:ahLst/>
            <a:cxnLst/>
            <a:rect l="l" t="t" r="r" b="b"/>
            <a:pathLst>
              <a:path w="1828800" h="152400">
                <a:moveTo>
                  <a:pt x="0" y="152400"/>
                </a:moveTo>
                <a:lnTo>
                  <a:pt x="1828800" y="152400"/>
                </a:lnTo>
                <a:lnTo>
                  <a:pt x="18288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AAC4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737463" y="4094012"/>
            <a:ext cx="394854" cy="24106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781800" y="4114800"/>
            <a:ext cx="304800" cy="152400"/>
          </a:xfrm>
          <a:custGeom>
            <a:avLst/>
            <a:gdLst/>
            <a:ahLst/>
            <a:cxnLst/>
            <a:rect l="l" t="t" r="r" b="b"/>
            <a:pathLst>
              <a:path w="304800" h="152400">
                <a:moveTo>
                  <a:pt x="0" y="152400"/>
                </a:moveTo>
                <a:lnTo>
                  <a:pt x="304800" y="152400"/>
                </a:lnTo>
                <a:lnTo>
                  <a:pt x="3048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AAC4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458095" y="4094012"/>
            <a:ext cx="399011" cy="24106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733800" y="41148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0" y="152400"/>
                </a:moveTo>
                <a:lnTo>
                  <a:pt x="76200" y="152400"/>
                </a:lnTo>
                <a:lnTo>
                  <a:pt x="762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AAC4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505200" y="41148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0" y="152400"/>
                </a:moveTo>
                <a:lnTo>
                  <a:pt x="76200" y="152400"/>
                </a:lnTo>
                <a:lnTo>
                  <a:pt x="762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AAC4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143895" y="2261058"/>
            <a:ext cx="548639" cy="85205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418355" y="2287587"/>
            <a:ext cx="3175" cy="476884"/>
          </a:xfrm>
          <a:custGeom>
            <a:avLst/>
            <a:gdLst/>
            <a:ahLst/>
            <a:cxnLst/>
            <a:rect l="l" t="t" r="r" b="b"/>
            <a:pathLst>
              <a:path w="3175" h="476885">
                <a:moveTo>
                  <a:pt x="1416" y="-28575"/>
                </a:moveTo>
                <a:lnTo>
                  <a:pt x="1416" y="505269"/>
                </a:lnTo>
              </a:path>
            </a:pathLst>
          </a:custGeom>
          <a:ln w="59982">
            <a:solidFill>
              <a:srgbClr val="5F93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290991" y="2563867"/>
            <a:ext cx="257175" cy="257175"/>
          </a:xfrm>
          <a:custGeom>
            <a:avLst/>
            <a:gdLst/>
            <a:ahLst/>
            <a:cxnLst/>
            <a:rect l="l" t="t" r="r" b="b"/>
            <a:pathLst>
              <a:path w="257175" h="257175">
                <a:moveTo>
                  <a:pt x="24878" y="0"/>
                </a:moveTo>
                <a:lnTo>
                  <a:pt x="14117" y="3602"/>
                </a:lnTo>
                <a:lnTo>
                  <a:pt x="5597" y="11091"/>
                </a:lnTo>
                <a:lnTo>
                  <a:pt x="778" y="20928"/>
                </a:lnTo>
                <a:lnTo>
                  <a:pt x="0" y="31855"/>
                </a:lnTo>
                <a:lnTo>
                  <a:pt x="3602" y="42616"/>
                </a:lnTo>
                <a:lnTo>
                  <a:pt x="127020" y="257119"/>
                </a:lnTo>
                <a:lnTo>
                  <a:pt x="194095" y="143695"/>
                </a:lnTo>
                <a:lnTo>
                  <a:pt x="127693" y="143695"/>
                </a:lnTo>
                <a:lnTo>
                  <a:pt x="53132" y="14117"/>
                </a:lnTo>
                <a:lnTo>
                  <a:pt x="45643" y="5597"/>
                </a:lnTo>
                <a:lnTo>
                  <a:pt x="35806" y="778"/>
                </a:lnTo>
                <a:lnTo>
                  <a:pt x="24878" y="0"/>
                </a:lnTo>
                <a:close/>
              </a:path>
              <a:path w="257175" h="257175">
                <a:moveTo>
                  <a:pt x="232215" y="1230"/>
                </a:moveTo>
                <a:lnTo>
                  <a:pt x="221281" y="1878"/>
                </a:lnTo>
                <a:lnTo>
                  <a:pt x="211388" y="6579"/>
                </a:lnTo>
                <a:lnTo>
                  <a:pt x="203792" y="15006"/>
                </a:lnTo>
                <a:lnTo>
                  <a:pt x="127693" y="143695"/>
                </a:lnTo>
                <a:lnTo>
                  <a:pt x="194095" y="143695"/>
                </a:lnTo>
                <a:lnTo>
                  <a:pt x="252992" y="44102"/>
                </a:lnTo>
                <a:lnTo>
                  <a:pt x="256717" y="33384"/>
                </a:lnTo>
                <a:lnTo>
                  <a:pt x="256068" y="22450"/>
                </a:lnTo>
                <a:lnTo>
                  <a:pt x="251366" y="12557"/>
                </a:lnTo>
                <a:lnTo>
                  <a:pt x="242933" y="4961"/>
                </a:lnTo>
                <a:lnTo>
                  <a:pt x="232215" y="1230"/>
                </a:lnTo>
                <a:close/>
              </a:path>
            </a:pathLst>
          </a:custGeom>
          <a:solidFill>
            <a:srgbClr val="5F93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148048" y="3404058"/>
            <a:ext cx="544483" cy="852054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419765" y="3429000"/>
            <a:ext cx="1905" cy="476884"/>
          </a:xfrm>
          <a:custGeom>
            <a:avLst/>
            <a:gdLst/>
            <a:ahLst/>
            <a:cxnLst/>
            <a:rect l="l" t="t" r="r" b="b"/>
            <a:pathLst>
              <a:path w="1904" h="476885">
                <a:moveTo>
                  <a:pt x="711" y="-28575"/>
                </a:moveTo>
                <a:lnTo>
                  <a:pt x="711" y="505269"/>
                </a:lnTo>
              </a:path>
            </a:pathLst>
          </a:custGeom>
          <a:ln w="58572">
            <a:solidFill>
              <a:srgbClr val="5F93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291912" y="3705580"/>
            <a:ext cx="257175" cy="257175"/>
          </a:xfrm>
          <a:custGeom>
            <a:avLst/>
            <a:gdLst/>
            <a:ahLst/>
            <a:cxnLst/>
            <a:rect l="l" t="t" r="r" b="b"/>
            <a:pathLst>
              <a:path w="257175" h="257175">
                <a:moveTo>
                  <a:pt x="24782" y="0"/>
                </a:moveTo>
                <a:lnTo>
                  <a:pt x="14035" y="3632"/>
                </a:lnTo>
                <a:lnTo>
                  <a:pt x="5532" y="11152"/>
                </a:lnTo>
                <a:lnTo>
                  <a:pt x="743" y="21006"/>
                </a:lnTo>
                <a:lnTo>
                  <a:pt x="0" y="31936"/>
                </a:lnTo>
                <a:lnTo>
                  <a:pt x="3634" y="42685"/>
                </a:lnTo>
                <a:lnTo>
                  <a:pt x="127687" y="256819"/>
                </a:lnTo>
                <a:lnTo>
                  <a:pt x="194302" y="143396"/>
                </a:lnTo>
                <a:lnTo>
                  <a:pt x="128030" y="143396"/>
                </a:lnTo>
                <a:lnTo>
                  <a:pt x="53075" y="14033"/>
                </a:lnTo>
                <a:lnTo>
                  <a:pt x="45557" y="5536"/>
                </a:lnTo>
                <a:lnTo>
                  <a:pt x="35708" y="746"/>
                </a:lnTo>
                <a:lnTo>
                  <a:pt x="24782" y="0"/>
                </a:lnTo>
                <a:close/>
              </a:path>
              <a:path w="257175" h="257175">
                <a:moveTo>
                  <a:pt x="232121" y="623"/>
                </a:moveTo>
                <a:lnTo>
                  <a:pt x="221188" y="1303"/>
                </a:lnTo>
                <a:lnTo>
                  <a:pt x="211308" y="6034"/>
                </a:lnTo>
                <a:lnTo>
                  <a:pt x="203735" y="14491"/>
                </a:lnTo>
                <a:lnTo>
                  <a:pt x="128030" y="143396"/>
                </a:lnTo>
                <a:lnTo>
                  <a:pt x="194302" y="143396"/>
                </a:lnTo>
                <a:lnTo>
                  <a:pt x="253011" y="43434"/>
                </a:lnTo>
                <a:lnTo>
                  <a:pt x="256712" y="32702"/>
                </a:lnTo>
                <a:lnTo>
                  <a:pt x="256032" y="21766"/>
                </a:lnTo>
                <a:lnTo>
                  <a:pt x="251302" y="11885"/>
                </a:lnTo>
                <a:lnTo>
                  <a:pt x="242851" y="4318"/>
                </a:lnTo>
                <a:lnTo>
                  <a:pt x="232121" y="623"/>
                </a:lnTo>
                <a:close/>
              </a:path>
            </a:pathLst>
          </a:custGeom>
          <a:solidFill>
            <a:srgbClr val="5F93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 txBox="1"/>
          <p:nvPr/>
        </p:nvSpPr>
        <p:spPr>
          <a:xfrm>
            <a:off x="228600" y="5334000"/>
            <a:ext cx="8610600" cy="830580"/>
          </a:xfrm>
          <a:prstGeom prst="rect">
            <a:avLst/>
          </a:prstGeom>
          <a:solidFill>
            <a:srgbClr val="D0DFF3"/>
          </a:solidFill>
        </p:spPr>
        <p:txBody>
          <a:bodyPr vert="horz" wrap="square" lIns="0" tIns="66040" rIns="0" bIns="0" rtlCol="0">
            <a:spAutoFit/>
          </a:bodyPr>
          <a:lstStyle/>
          <a:p>
            <a:pPr marL="1747520" marR="150495" indent="-1584960">
              <a:lnSpc>
                <a:spcPts val="2800"/>
              </a:lnSpc>
              <a:spcBef>
                <a:spcPts val="520"/>
              </a:spcBef>
            </a:pPr>
            <a:r>
              <a:rPr sz="2400" spc="-5" dirty="0">
                <a:latin typeface="Comic Sans MS"/>
                <a:cs typeface="Comic Sans MS"/>
              </a:rPr>
              <a:t>Unité bactérienne </a:t>
            </a:r>
            <a:r>
              <a:rPr sz="2400" dirty="0">
                <a:latin typeface="Comic Sans MS"/>
                <a:cs typeface="Comic Sans MS"/>
              </a:rPr>
              <a:t>de </a:t>
            </a:r>
            <a:r>
              <a:rPr sz="2400" spc="-5" dirty="0">
                <a:latin typeface="Comic Sans MS"/>
                <a:cs typeface="Comic Sans MS"/>
              </a:rPr>
              <a:t>transcription </a:t>
            </a:r>
            <a:r>
              <a:rPr sz="2400" dirty="0">
                <a:latin typeface="Comic Sans MS"/>
                <a:cs typeface="Comic Sans MS"/>
              </a:rPr>
              <a:t>ribosomique de </a:t>
            </a:r>
            <a:r>
              <a:rPr sz="2400" spc="65" dirty="0">
                <a:latin typeface="Comic Sans MS"/>
                <a:cs typeface="Comic Sans MS"/>
              </a:rPr>
              <a:t>l</a:t>
            </a:r>
            <a:r>
              <a:rPr sz="2400" spc="65" dirty="0">
                <a:latin typeface="DejaVu Sans"/>
                <a:cs typeface="DejaVu Sans"/>
              </a:rPr>
              <a:t>ʼ</a:t>
            </a:r>
            <a:r>
              <a:rPr sz="2400" spc="65" dirty="0">
                <a:latin typeface="Comic Sans MS"/>
                <a:cs typeface="Comic Sans MS"/>
              </a:rPr>
              <a:t>ARNr  </a:t>
            </a:r>
            <a:r>
              <a:rPr sz="2400" spc="-5" dirty="0">
                <a:latin typeface="Comic Sans MS"/>
                <a:cs typeface="Comic Sans MS"/>
              </a:rPr>
              <a:t>(opéron ARNr) </a:t>
            </a:r>
            <a:r>
              <a:rPr sz="2400" dirty="0">
                <a:latin typeface="Comic Sans MS"/>
                <a:cs typeface="Comic Sans MS"/>
              </a:rPr>
              <a:t>et sa</a:t>
            </a:r>
            <a:r>
              <a:rPr sz="2400" spc="-1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transformation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3537064" y="3940237"/>
            <a:ext cx="241068" cy="47382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581400" y="3962400"/>
            <a:ext cx="152400" cy="381000"/>
          </a:xfrm>
          <a:custGeom>
            <a:avLst/>
            <a:gdLst/>
            <a:ahLst/>
            <a:cxnLst/>
            <a:rect l="l" t="t" r="r" b="b"/>
            <a:pathLst>
              <a:path w="152400" h="381000">
                <a:moveTo>
                  <a:pt x="0" y="381000"/>
                </a:moveTo>
                <a:lnTo>
                  <a:pt x="152400" y="381000"/>
                </a:lnTo>
                <a:lnTo>
                  <a:pt x="1524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AAC46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8155" y="337831"/>
            <a:ext cx="774445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5" dirty="0">
                <a:solidFill>
                  <a:srgbClr val="000000"/>
                </a:solidFill>
                <a:latin typeface="Comic Sans MS"/>
                <a:cs typeface="Comic Sans MS"/>
              </a:rPr>
              <a:t>Comparaison </a:t>
            </a:r>
            <a:r>
              <a:rPr sz="2400" b="0" dirty="0">
                <a:solidFill>
                  <a:srgbClr val="000000"/>
                </a:solidFill>
                <a:latin typeface="Comic Sans MS"/>
                <a:cs typeface="Comic Sans MS"/>
              </a:rPr>
              <a:t>des ribosomes procaryotes et</a:t>
            </a:r>
            <a:r>
              <a:rPr sz="2400" b="0" spc="-15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2400" b="0" spc="-5" dirty="0">
                <a:solidFill>
                  <a:srgbClr val="000000"/>
                </a:solidFill>
                <a:latin typeface="Comic Sans MS"/>
                <a:cs typeface="Comic Sans MS"/>
              </a:rPr>
              <a:t>eucaryotes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5315" y="6379664"/>
            <a:ext cx="3689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Uni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802946"/>
              </p:ext>
            </p:extLst>
          </p:nvPr>
        </p:nvGraphicFramePr>
        <p:xfrm>
          <a:off x="984250" y="984249"/>
          <a:ext cx="7010400" cy="56951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6800"/>
                <a:gridCol w="2336800"/>
                <a:gridCol w="2336800"/>
              </a:tblGrid>
              <a:tr h="466741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Propriétés%</a:t>
                      </a:r>
                      <a:endParaRPr sz="2000" dirty="0">
                        <a:latin typeface="Comic Sans MS"/>
                        <a:cs typeface="Comic Sans MS"/>
                      </a:endParaRPr>
                    </a:p>
                  </a:txBody>
                  <a:tcPr marL="0" marR="0" marT="8636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5F93C8"/>
                    </a:solidFill>
                  </a:tcPr>
                </a:tc>
                <a:tc>
                  <a:txBody>
                    <a:bodyPr/>
                    <a:lstStyle/>
                    <a:p>
                      <a:pPr marR="909955" algn="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Pr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oca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r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yo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te</a:t>
                      </a:r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8636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5F93C8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Eucaryote</a:t>
                      </a:r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8636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5F93C8"/>
                    </a:solidFill>
                  </a:tcPr>
                </a:tc>
              </a:tr>
              <a:tr h="759695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spc="-5" dirty="0">
                          <a:latin typeface="Comic Sans MS"/>
                          <a:cs typeface="Comic Sans MS"/>
                        </a:rPr>
                        <a:t>Taille</a:t>
                      </a:r>
                      <a:r>
                        <a:rPr sz="2000" spc="-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000" spc="-5" dirty="0">
                          <a:latin typeface="Comic Sans MS"/>
                          <a:cs typeface="Comic Sans MS"/>
                        </a:rPr>
                        <a:t>globale</a:t>
                      </a:r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7DFEB"/>
                    </a:solidFill>
                  </a:tcPr>
                </a:tc>
                <a:tc>
                  <a:txBody>
                    <a:bodyPr/>
                    <a:lstStyle/>
                    <a:p>
                      <a:pPr marR="908685" algn="r">
                        <a:lnSpc>
                          <a:spcPct val="100000"/>
                        </a:lnSpc>
                        <a:spcBef>
                          <a:spcPts val="1860"/>
                        </a:spcBef>
                      </a:pPr>
                      <a:r>
                        <a:rPr sz="2000" spc="-5" dirty="0">
                          <a:latin typeface="Comic Sans MS"/>
                          <a:cs typeface="Comic Sans MS"/>
                        </a:rPr>
                        <a:t>70S</a:t>
                      </a:r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2362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7DFEB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1860"/>
                        </a:spcBef>
                      </a:pPr>
                      <a:r>
                        <a:rPr sz="2000" spc="-5" dirty="0">
                          <a:latin typeface="Comic Sans MS"/>
                          <a:cs typeface="Comic Sans MS"/>
                        </a:rPr>
                        <a:t>80S</a:t>
                      </a:r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2362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7DFEB"/>
                    </a:solidFill>
                  </a:tcPr>
                </a:tc>
              </a:tr>
              <a:tr h="1132095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dirty="0">
                          <a:latin typeface="Comic Sans MS"/>
                          <a:cs typeface="Comic Sans MS"/>
                        </a:rPr>
                        <a:t>Petite</a:t>
                      </a:r>
                      <a:r>
                        <a:rPr sz="2000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000" spc="-5" dirty="0">
                          <a:latin typeface="Comic Sans MS"/>
                          <a:cs typeface="Comic Sans MS"/>
                        </a:rPr>
                        <a:t>sous-unité</a:t>
                      </a:r>
                      <a:endParaRPr sz="2000">
                        <a:latin typeface="Comic Sans MS"/>
                        <a:cs typeface="Comic Sans MS"/>
                      </a:endParaRPr>
                    </a:p>
                    <a:p>
                      <a:pPr marL="9715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000" spc="-5" dirty="0">
                          <a:latin typeface="Comic Sans MS"/>
                          <a:cs typeface="Comic Sans MS"/>
                        </a:rPr>
                        <a:t>Taille</a:t>
                      </a:r>
                      <a:r>
                        <a:rPr sz="2000" spc="-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000" spc="65" dirty="0">
                          <a:latin typeface="Comic Sans MS"/>
                          <a:cs typeface="Comic Sans MS"/>
                        </a:rPr>
                        <a:t>d</a:t>
                      </a:r>
                      <a:r>
                        <a:rPr sz="2000" spc="65" dirty="0">
                          <a:latin typeface="DejaVu Sans"/>
                          <a:cs typeface="DejaVu Sans"/>
                        </a:rPr>
                        <a:t>ʼ</a:t>
                      </a:r>
                      <a:r>
                        <a:rPr sz="2000" spc="65" dirty="0">
                          <a:latin typeface="Comic Sans MS"/>
                          <a:cs typeface="Comic Sans MS"/>
                        </a:rPr>
                        <a:t>ARN</a:t>
                      </a:r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CEFF6"/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1860"/>
                        </a:spcBef>
                      </a:pPr>
                      <a:r>
                        <a:rPr sz="2000" b="1" dirty="0">
                          <a:latin typeface="Comic Sans MS"/>
                          <a:cs typeface="Comic Sans MS"/>
                        </a:rPr>
                        <a:t>30S</a:t>
                      </a:r>
                      <a:endParaRPr sz="2000">
                        <a:latin typeface="Comic Sans MS"/>
                        <a:cs typeface="Comic Sans MS"/>
                      </a:endParaRPr>
                    </a:p>
                    <a:p>
                      <a:pPr marL="50419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000" spc="-5" dirty="0">
                          <a:latin typeface="Comic Sans MS"/>
                          <a:cs typeface="Comic Sans MS"/>
                        </a:rPr>
                        <a:t>16S</a:t>
                      </a:r>
                      <a:r>
                        <a:rPr sz="2000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000" spc="-5" dirty="0">
                          <a:latin typeface="Comic Sans MS"/>
                          <a:cs typeface="Comic Sans MS"/>
                        </a:rPr>
                        <a:t>(1500pb)</a:t>
                      </a:r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2362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CEFF6"/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1860"/>
                        </a:spcBef>
                      </a:pPr>
                      <a:r>
                        <a:rPr sz="2000" b="1" dirty="0">
                          <a:latin typeface="Comic Sans MS"/>
                          <a:cs typeface="Comic Sans MS"/>
                        </a:rPr>
                        <a:t>40S</a:t>
                      </a:r>
                      <a:endParaRPr sz="2000">
                        <a:latin typeface="Comic Sans MS"/>
                        <a:cs typeface="Comic Sans MS"/>
                      </a:endParaRPr>
                    </a:p>
                    <a:p>
                      <a:pPr marL="48387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000" spc="-5" dirty="0">
                          <a:latin typeface="Comic Sans MS"/>
                          <a:cs typeface="Comic Sans MS"/>
                        </a:rPr>
                        <a:t>18S</a:t>
                      </a:r>
                      <a:r>
                        <a:rPr sz="2000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000" spc="-5" dirty="0">
                          <a:latin typeface="Comic Sans MS"/>
                          <a:cs typeface="Comic Sans MS"/>
                        </a:rPr>
                        <a:t>(2300pb)</a:t>
                      </a:r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2362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CEFF6"/>
                    </a:solidFill>
                  </a:tcPr>
                </a:tc>
              </a:tr>
              <a:tr h="1946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3700">
                        <a:latin typeface="Times New Roman"/>
                        <a:cs typeface="Times New Roman"/>
                      </a:endParaRPr>
                    </a:p>
                    <a:p>
                      <a:pPr marL="97790" marR="95250">
                        <a:lnSpc>
                          <a:spcPct val="125000"/>
                        </a:lnSpc>
                      </a:pPr>
                      <a:r>
                        <a:rPr sz="2000" spc="-5" dirty="0">
                          <a:latin typeface="Comic Sans MS"/>
                          <a:cs typeface="Comic Sans MS"/>
                        </a:rPr>
                        <a:t>Grande</a:t>
                      </a:r>
                      <a:r>
                        <a:rPr sz="2000" spc="-3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000" spc="-5" dirty="0">
                          <a:latin typeface="Comic Sans MS"/>
                          <a:cs typeface="Comic Sans MS"/>
                        </a:rPr>
                        <a:t>sous-unité  Taille</a:t>
                      </a:r>
                      <a:r>
                        <a:rPr sz="2000" spc="-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000" spc="65" dirty="0">
                          <a:latin typeface="Comic Sans MS"/>
                          <a:cs typeface="Comic Sans MS"/>
                        </a:rPr>
                        <a:t>d</a:t>
                      </a:r>
                      <a:r>
                        <a:rPr sz="2000" spc="65" dirty="0">
                          <a:latin typeface="DejaVu Sans"/>
                          <a:cs typeface="DejaVu Sans"/>
                        </a:rPr>
                        <a:t>ʼ</a:t>
                      </a:r>
                      <a:r>
                        <a:rPr sz="2000" spc="65" dirty="0">
                          <a:latin typeface="Comic Sans MS"/>
                          <a:cs typeface="Comic Sans MS"/>
                        </a:rPr>
                        <a:t>ARN</a:t>
                      </a:r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6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7DF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  <a:p>
                      <a:pPr marL="17145" algn="ctr">
                        <a:lnSpc>
                          <a:spcPct val="100000"/>
                        </a:lnSpc>
                      </a:pPr>
                      <a:r>
                        <a:rPr sz="2000" b="1" spc="-5" dirty="0">
                          <a:latin typeface="Comic Sans MS"/>
                          <a:cs typeface="Comic Sans MS"/>
                        </a:rPr>
                        <a:t>50S</a:t>
                      </a:r>
                      <a:endParaRPr sz="2000">
                        <a:latin typeface="Comic Sans MS"/>
                        <a:cs typeface="Comic Sans MS"/>
                      </a:endParaRPr>
                    </a:p>
                    <a:p>
                      <a:pPr marL="321945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000" dirty="0">
                          <a:latin typeface="Comic Sans MS"/>
                          <a:cs typeface="Comic Sans MS"/>
                        </a:rPr>
                        <a:t>23S</a:t>
                      </a:r>
                      <a:r>
                        <a:rPr sz="2000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000" spc="-5" dirty="0">
                          <a:latin typeface="Comic Sans MS"/>
                          <a:cs typeface="Comic Sans MS"/>
                        </a:rPr>
                        <a:t>(2900pb)</a:t>
                      </a:r>
                      <a:endParaRPr sz="2000">
                        <a:latin typeface="Comic Sans MS"/>
                        <a:cs typeface="Comic Sans MS"/>
                      </a:endParaRPr>
                    </a:p>
                    <a:p>
                      <a:pPr marL="32131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000" dirty="0">
                          <a:latin typeface="Comic Sans MS"/>
                          <a:cs typeface="Comic Sans MS"/>
                        </a:rPr>
                        <a:t>5S</a:t>
                      </a:r>
                      <a:r>
                        <a:rPr sz="2000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000" spc="-5" dirty="0">
                          <a:latin typeface="Comic Sans MS"/>
                          <a:cs typeface="Comic Sans MS"/>
                        </a:rPr>
                        <a:t>(120pb)</a:t>
                      </a:r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317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7DF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  <a:p>
                      <a:pPr marL="17145" algn="ctr">
                        <a:lnSpc>
                          <a:spcPct val="100000"/>
                        </a:lnSpc>
                      </a:pPr>
                      <a:r>
                        <a:rPr sz="2000" b="1" spc="-5" dirty="0">
                          <a:latin typeface="Comic Sans MS"/>
                          <a:cs typeface="Comic Sans MS"/>
                        </a:rPr>
                        <a:t>60S</a:t>
                      </a:r>
                      <a:endParaRPr sz="2000">
                        <a:latin typeface="Comic Sans MS"/>
                        <a:cs typeface="Comic Sans MS"/>
                      </a:endParaRPr>
                    </a:p>
                    <a:p>
                      <a:pPr marL="46355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000" dirty="0">
                          <a:latin typeface="Comic Sans MS"/>
                          <a:cs typeface="Comic Sans MS"/>
                        </a:rPr>
                        <a:t>28S</a:t>
                      </a:r>
                      <a:r>
                        <a:rPr sz="2000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000" spc="-5" dirty="0">
                          <a:latin typeface="Comic Sans MS"/>
                          <a:cs typeface="Comic Sans MS"/>
                        </a:rPr>
                        <a:t>(4200pb)</a:t>
                      </a:r>
                      <a:endParaRPr sz="2000">
                        <a:latin typeface="Comic Sans MS"/>
                        <a:cs typeface="Comic Sans MS"/>
                      </a:endParaRPr>
                    </a:p>
                    <a:p>
                      <a:pPr marL="52641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000" spc="-5" dirty="0">
                          <a:latin typeface="Comic Sans MS"/>
                          <a:cs typeface="Comic Sans MS"/>
                        </a:rPr>
                        <a:t>5,8S</a:t>
                      </a:r>
                      <a:r>
                        <a:rPr sz="2000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000" spc="-5" dirty="0">
                          <a:latin typeface="Comic Sans MS"/>
                          <a:cs typeface="Comic Sans MS"/>
                        </a:rPr>
                        <a:t>(160pb)</a:t>
                      </a:r>
                      <a:endParaRPr sz="2000">
                        <a:latin typeface="Comic Sans MS"/>
                        <a:cs typeface="Comic Sans MS"/>
                      </a:endParaRPr>
                    </a:p>
                    <a:p>
                      <a:pPr marL="9398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000" dirty="0">
                          <a:latin typeface="Comic Sans MS"/>
                          <a:cs typeface="Comic Sans MS"/>
                        </a:rPr>
                        <a:t>5S</a:t>
                      </a:r>
                      <a:r>
                        <a:rPr sz="2000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000" spc="-5" dirty="0">
                          <a:latin typeface="Comic Sans MS"/>
                          <a:cs typeface="Comic Sans MS"/>
                        </a:rPr>
                        <a:t>(120pb)</a:t>
                      </a:r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317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7DFEB"/>
                    </a:solidFill>
                  </a:tcPr>
                </a:tc>
              </a:tr>
              <a:tr h="1390523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sz="2000" dirty="0">
                          <a:latin typeface="Comic Sans MS"/>
                          <a:cs typeface="Comic Sans MS"/>
                        </a:rPr>
                        <a:t>%</a:t>
                      </a:r>
                      <a:r>
                        <a:rPr sz="2000" spc="-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000" spc="-5" dirty="0">
                          <a:latin typeface="Comic Sans MS"/>
                          <a:cs typeface="Comic Sans MS"/>
                        </a:rPr>
                        <a:t>ARN</a:t>
                      </a:r>
                      <a:endParaRPr sz="2000" dirty="0">
                        <a:latin typeface="Comic Sans MS"/>
                        <a:cs typeface="Comic Sans M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3100" dirty="0">
                        <a:latin typeface="Times New Roman"/>
                        <a:cs typeface="Times New Roman"/>
                      </a:endParaRPr>
                    </a:p>
                    <a:p>
                      <a:pPr marL="97155">
                        <a:lnSpc>
                          <a:spcPts val="2095"/>
                        </a:lnSpc>
                        <a:spcBef>
                          <a:spcPts val="5"/>
                        </a:spcBef>
                      </a:pPr>
                      <a:r>
                        <a:rPr sz="2000" dirty="0">
                          <a:latin typeface="Comic Sans MS"/>
                          <a:cs typeface="Comic Sans MS"/>
                        </a:rPr>
                        <a:t>%</a:t>
                      </a:r>
                      <a:r>
                        <a:rPr sz="2000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000" spc="-5" dirty="0">
                          <a:latin typeface="Comic Sans MS"/>
                          <a:cs typeface="Comic Sans MS"/>
                        </a:rPr>
                        <a:t>Protéines</a:t>
                      </a:r>
                      <a:endParaRPr sz="2000" dirty="0">
                        <a:latin typeface="Comic Sans MS"/>
                        <a:cs typeface="Comic Sans MS"/>
                      </a:endParaRPr>
                    </a:p>
                    <a:p>
                      <a:pPr>
                        <a:lnSpc>
                          <a:spcPts val="125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té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Svedberg: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unité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du</a:t>
                      </a:r>
                      <a:r>
                        <a:rPr sz="18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c</a:t>
                      </a:r>
                    </a:p>
                  </a:txBody>
                  <a:tcPr marL="0" marR="0" marT="13271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CEFF6"/>
                    </a:solidFill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sz="2000" spc="-5" dirty="0">
                          <a:latin typeface="Comic Sans MS"/>
                          <a:cs typeface="Comic Sans MS"/>
                        </a:rPr>
                        <a:t>63</a:t>
                      </a:r>
                      <a:endParaRPr sz="2000">
                        <a:latin typeface="Comic Sans MS"/>
                        <a:cs typeface="Comic Sans M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  <a:p>
                      <a:pPr marL="17145" algn="ctr">
                        <a:lnSpc>
                          <a:spcPts val="2095"/>
                        </a:lnSpc>
                        <a:spcBef>
                          <a:spcPts val="5"/>
                        </a:spcBef>
                      </a:pPr>
                      <a:r>
                        <a:rPr sz="2000" spc="-5" dirty="0">
                          <a:latin typeface="Comic Sans MS"/>
                          <a:cs typeface="Comic Sans MS"/>
                        </a:rPr>
                        <a:t>37</a:t>
                      </a:r>
                      <a:endParaRPr sz="2000">
                        <a:latin typeface="Comic Sans MS"/>
                        <a:cs typeface="Comic Sans MS"/>
                      </a:endParaRPr>
                    </a:p>
                    <a:p>
                      <a:pPr algn="ctr">
                        <a:lnSpc>
                          <a:spcPts val="125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oefficient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8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sédimenta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271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CEFF6"/>
                    </a:solidFill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sz="2000" spc="-5" dirty="0">
                          <a:latin typeface="Comic Sans MS"/>
                          <a:cs typeface="Comic Sans MS"/>
                        </a:rPr>
                        <a:t>50</a:t>
                      </a:r>
                      <a:endParaRPr sz="2000" dirty="0">
                        <a:latin typeface="Comic Sans MS"/>
                        <a:cs typeface="Comic Sans M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3100" dirty="0">
                        <a:latin typeface="Times New Roman"/>
                        <a:cs typeface="Times New Roman"/>
                      </a:endParaRPr>
                    </a:p>
                    <a:p>
                      <a:pPr marL="17145" algn="ctr">
                        <a:lnSpc>
                          <a:spcPts val="2095"/>
                        </a:lnSpc>
                        <a:spcBef>
                          <a:spcPts val="5"/>
                        </a:spcBef>
                      </a:pPr>
                      <a:r>
                        <a:rPr sz="2000" spc="-5" dirty="0">
                          <a:latin typeface="Comic Sans MS"/>
                          <a:cs typeface="Comic Sans MS"/>
                        </a:rPr>
                        <a:t>50</a:t>
                      </a:r>
                      <a:endParaRPr sz="2000" dirty="0">
                        <a:latin typeface="Comic Sans MS"/>
                        <a:cs typeface="Comic Sans MS"/>
                      </a:endParaRPr>
                    </a:p>
                    <a:p>
                      <a:pPr marR="76200" algn="ctr">
                        <a:lnSpc>
                          <a:spcPts val="125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tion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lors </a:t>
                      </a:r>
                      <a:r>
                        <a:rPr sz="1800" spc="6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800" spc="60" dirty="0">
                          <a:latin typeface="DejaVu Sans"/>
                          <a:cs typeface="DejaVu Sans"/>
                        </a:rPr>
                        <a:t>ʼ</a:t>
                      </a:r>
                      <a:r>
                        <a:rPr sz="1800" spc="60" dirty="0">
                          <a:latin typeface="Arial"/>
                          <a:cs typeface="Arial"/>
                        </a:rPr>
                        <a:t>une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force</a:t>
                      </a:r>
                      <a:r>
                        <a:rPr sz="18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c</a:t>
                      </a:r>
                    </a:p>
                  </a:txBody>
                  <a:tcPr marL="0" marR="0" marT="13271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CEFF6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7905750" y="6379664"/>
            <a:ext cx="91566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entrifuge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17024" y="124689"/>
            <a:ext cx="3167151" cy="6234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87686" y="112221"/>
            <a:ext cx="2988424" cy="6359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68662" y="153670"/>
            <a:ext cx="3067050" cy="5226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268662" y="152399"/>
            <a:ext cx="3067050" cy="523875"/>
          </a:xfrm>
          <a:prstGeom prst="rect">
            <a:avLst/>
          </a:prstGeom>
          <a:ln w="9525">
            <a:solidFill>
              <a:srgbClr val="9076AE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60"/>
              </a:spcBef>
              <a:tabLst>
                <a:tab pos="686435" algn="l"/>
              </a:tabLst>
            </a:pPr>
            <a:r>
              <a:rPr spc="-5" dirty="0">
                <a:solidFill>
                  <a:srgbClr val="FFFFFF"/>
                </a:solidFill>
              </a:rPr>
              <a:t>B-</a:t>
            </a:r>
            <a:r>
              <a:rPr b="0" spc="-5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pc="-5" dirty="0">
                <a:solidFill>
                  <a:srgbClr val="FFFFFF"/>
                </a:solidFill>
              </a:rPr>
              <a:t>Transcription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93102" y="642620"/>
            <a:ext cx="7663815" cy="6032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275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BE0000"/>
                </a:solidFill>
                <a:latin typeface="Comic Sans MS"/>
                <a:cs typeface="Comic Sans MS"/>
              </a:rPr>
              <a:t>Introduction</a:t>
            </a:r>
            <a:endParaRPr sz="2400">
              <a:latin typeface="Comic Sans MS"/>
              <a:cs typeface="Comic Sans MS"/>
            </a:endParaRPr>
          </a:p>
          <a:p>
            <a:pPr marL="41275">
              <a:lnSpc>
                <a:spcPct val="100000"/>
              </a:lnSpc>
              <a:spcBef>
                <a:spcPts val="1820"/>
              </a:spcBef>
            </a:pPr>
            <a:r>
              <a:rPr sz="2000" dirty="0">
                <a:latin typeface="Comic Sans MS"/>
                <a:cs typeface="Comic Sans MS"/>
              </a:rPr>
              <a:t>Les </a:t>
            </a:r>
            <a:r>
              <a:rPr sz="2000" spc="-5" dirty="0">
                <a:latin typeface="Comic Sans MS"/>
                <a:cs typeface="Comic Sans MS"/>
              </a:rPr>
              <a:t>ARN, </a:t>
            </a:r>
            <a:r>
              <a:rPr sz="2000" dirty="0">
                <a:latin typeface="Comic Sans MS"/>
                <a:cs typeface="Comic Sans MS"/>
              </a:rPr>
              <a:t>les </a:t>
            </a:r>
            <a:r>
              <a:rPr sz="2000" spc="-5" dirty="0">
                <a:latin typeface="Comic Sans MS"/>
                <a:cs typeface="Comic Sans MS"/>
              </a:rPr>
              <a:t>ARN </a:t>
            </a:r>
            <a:r>
              <a:rPr sz="2000" dirty="0">
                <a:latin typeface="Comic Sans MS"/>
                <a:cs typeface="Comic Sans MS"/>
              </a:rPr>
              <a:t>polymérases et </a:t>
            </a:r>
            <a:r>
              <a:rPr sz="2000" spc="-5" dirty="0">
                <a:latin typeface="Comic Sans MS"/>
                <a:cs typeface="Comic Sans MS"/>
              </a:rPr>
              <a:t>généralité </a:t>
            </a:r>
            <a:r>
              <a:rPr sz="2000" dirty="0">
                <a:latin typeface="Comic Sans MS"/>
                <a:cs typeface="Comic Sans MS"/>
              </a:rPr>
              <a:t>sur la</a:t>
            </a:r>
            <a:r>
              <a:rPr sz="2000" spc="1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transcription</a:t>
            </a:r>
            <a:endParaRPr sz="2000">
              <a:latin typeface="Comic Sans MS"/>
              <a:cs typeface="Comic Sans MS"/>
            </a:endParaRPr>
          </a:p>
          <a:p>
            <a:pPr marL="41275">
              <a:lnSpc>
                <a:spcPct val="100000"/>
              </a:lnSpc>
              <a:spcBef>
                <a:spcPts val="1500"/>
              </a:spcBef>
              <a:tabLst>
                <a:tab pos="525145" algn="l"/>
                <a:tab pos="2592070" algn="l"/>
                <a:tab pos="3390900" algn="l"/>
                <a:tab pos="3925570" algn="l"/>
              </a:tabLst>
            </a:pPr>
            <a:r>
              <a:rPr sz="2400" b="1" spc="-5" dirty="0">
                <a:solidFill>
                  <a:srgbClr val="BE0000"/>
                </a:solidFill>
                <a:latin typeface="Comic Sans MS"/>
                <a:cs typeface="Comic Sans MS"/>
              </a:rPr>
              <a:t>I-</a:t>
            </a:r>
            <a:r>
              <a:rPr sz="2400" spc="-5" dirty="0">
                <a:solidFill>
                  <a:srgbClr val="BE0000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BE0000"/>
                </a:solidFill>
                <a:latin typeface="Comic Sans MS"/>
                <a:cs typeface="Comic Sans MS"/>
              </a:rPr>
              <a:t>Transcription</a:t>
            </a:r>
            <a:r>
              <a:rPr sz="2400" spc="-5" dirty="0">
                <a:solidFill>
                  <a:srgbClr val="BE0000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BE0000"/>
                </a:solidFill>
                <a:latin typeface="Comic Sans MS"/>
                <a:cs typeface="Comic Sans MS"/>
              </a:rPr>
              <a:t>chez</a:t>
            </a:r>
            <a:r>
              <a:rPr sz="2400" spc="-5" dirty="0">
                <a:solidFill>
                  <a:srgbClr val="BE0000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BE0000"/>
                </a:solidFill>
                <a:latin typeface="Comic Sans MS"/>
                <a:cs typeface="Comic Sans MS"/>
              </a:rPr>
              <a:t>les</a:t>
            </a:r>
            <a:r>
              <a:rPr sz="2400" spc="-5" dirty="0">
                <a:solidFill>
                  <a:srgbClr val="BE0000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BE0000"/>
                </a:solidFill>
                <a:latin typeface="Comic Sans MS"/>
                <a:cs typeface="Comic Sans MS"/>
              </a:rPr>
              <a:t>bactéries</a:t>
            </a:r>
            <a:endParaRPr sz="2400">
              <a:latin typeface="Comic Sans MS"/>
              <a:cs typeface="Comic Sans MS"/>
            </a:endParaRPr>
          </a:p>
          <a:p>
            <a:pPr marL="955040">
              <a:lnSpc>
                <a:spcPct val="100000"/>
              </a:lnSpc>
              <a:spcBef>
                <a:spcPts val="1220"/>
              </a:spcBef>
            </a:pPr>
            <a:r>
              <a:rPr sz="2000" spc="-5" dirty="0">
                <a:latin typeface="Comic Sans MS"/>
                <a:cs typeface="Comic Sans MS"/>
              </a:rPr>
              <a:t>1– </a:t>
            </a:r>
            <a:r>
              <a:rPr sz="2000" spc="20" dirty="0">
                <a:latin typeface="Comic Sans MS"/>
                <a:cs typeface="Comic Sans MS"/>
              </a:rPr>
              <a:t>L</a:t>
            </a:r>
            <a:r>
              <a:rPr sz="2000" spc="20" dirty="0">
                <a:latin typeface="DejaVu Sans"/>
                <a:cs typeface="DejaVu Sans"/>
              </a:rPr>
              <a:t>ʼ</a:t>
            </a:r>
            <a:r>
              <a:rPr sz="2000" spc="20" dirty="0">
                <a:latin typeface="Comic Sans MS"/>
                <a:cs typeface="Comic Sans MS"/>
              </a:rPr>
              <a:t>organisation </a:t>
            </a:r>
            <a:r>
              <a:rPr sz="2000" spc="85" dirty="0">
                <a:latin typeface="Comic Sans MS"/>
                <a:cs typeface="Comic Sans MS"/>
              </a:rPr>
              <a:t>d</a:t>
            </a:r>
            <a:r>
              <a:rPr sz="2000" spc="85" dirty="0">
                <a:latin typeface="DejaVu Sans"/>
                <a:cs typeface="DejaVu Sans"/>
              </a:rPr>
              <a:t>ʼ</a:t>
            </a:r>
            <a:r>
              <a:rPr sz="2000" spc="85" dirty="0">
                <a:latin typeface="Comic Sans MS"/>
                <a:cs typeface="Comic Sans MS"/>
              </a:rPr>
              <a:t>un </a:t>
            </a:r>
            <a:r>
              <a:rPr sz="2000" spc="-5" dirty="0">
                <a:latin typeface="Comic Sans MS"/>
                <a:cs typeface="Comic Sans MS"/>
              </a:rPr>
              <a:t>gène</a:t>
            </a:r>
            <a:r>
              <a:rPr sz="2000" spc="-114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bactérien</a:t>
            </a:r>
            <a:endParaRPr sz="2000">
              <a:latin typeface="Comic Sans MS"/>
              <a:cs typeface="Comic Sans MS"/>
            </a:endParaRPr>
          </a:p>
          <a:p>
            <a:pPr marL="955040" marR="774700">
              <a:lnSpc>
                <a:spcPct val="150000"/>
              </a:lnSpc>
            </a:pPr>
            <a:r>
              <a:rPr sz="2000" dirty="0">
                <a:latin typeface="Comic Sans MS"/>
                <a:cs typeface="Comic Sans MS"/>
              </a:rPr>
              <a:t>2 – Le Promoteur et </a:t>
            </a:r>
            <a:r>
              <a:rPr sz="2000" spc="25" dirty="0">
                <a:latin typeface="Comic Sans MS"/>
                <a:cs typeface="Comic Sans MS"/>
              </a:rPr>
              <a:t>l</a:t>
            </a:r>
            <a:r>
              <a:rPr sz="2000" spc="25" dirty="0">
                <a:latin typeface="DejaVu Sans"/>
                <a:cs typeface="DejaVu Sans"/>
              </a:rPr>
              <a:t>ʼ</a:t>
            </a:r>
            <a:r>
              <a:rPr sz="2000" spc="25" dirty="0">
                <a:latin typeface="Comic Sans MS"/>
                <a:cs typeface="Comic Sans MS"/>
              </a:rPr>
              <a:t>initiation </a:t>
            </a:r>
            <a:r>
              <a:rPr sz="2000" spc="-5" dirty="0">
                <a:latin typeface="Comic Sans MS"/>
                <a:cs typeface="Comic Sans MS"/>
              </a:rPr>
              <a:t>de </a:t>
            </a:r>
            <a:r>
              <a:rPr sz="2000" dirty="0">
                <a:latin typeface="Comic Sans MS"/>
                <a:cs typeface="Comic Sans MS"/>
              </a:rPr>
              <a:t>la </a:t>
            </a:r>
            <a:r>
              <a:rPr sz="2000" spc="-5" dirty="0">
                <a:latin typeface="Comic Sans MS"/>
                <a:cs typeface="Comic Sans MS"/>
              </a:rPr>
              <a:t>transcription  </a:t>
            </a:r>
            <a:r>
              <a:rPr sz="2000" dirty="0">
                <a:latin typeface="Comic Sans MS"/>
                <a:cs typeface="Comic Sans MS"/>
              </a:rPr>
              <a:t>3 – </a:t>
            </a:r>
            <a:r>
              <a:rPr sz="2000" spc="30" dirty="0">
                <a:latin typeface="Comic Sans MS"/>
                <a:cs typeface="Comic Sans MS"/>
              </a:rPr>
              <a:t>L</a:t>
            </a:r>
            <a:r>
              <a:rPr sz="2000" spc="30" dirty="0">
                <a:latin typeface="DejaVu Sans"/>
                <a:cs typeface="DejaVu Sans"/>
              </a:rPr>
              <a:t>ʼ</a:t>
            </a:r>
            <a:r>
              <a:rPr sz="2000" spc="30" dirty="0">
                <a:latin typeface="Comic Sans MS"/>
                <a:cs typeface="Comic Sans MS"/>
              </a:rPr>
              <a:t>élongation </a:t>
            </a:r>
            <a:r>
              <a:rPr sz="2000" dirty="0">
                <a:latin typeface="Comic Sans MS"/>
                <a:cs typeface="Comic Sans MS"/>
              </a:rPr>
              <a:t>de la</a:t>
            </a:r>
            <a:r>
              <a:rPr sz="2000" spc="-5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transcription</a:t>
            </a:r>
            <a:endParaRPr sz="2000">
              <a:latin typeface="Comic Sans MS"/>
              <a:cs typeface="Comic Sans MS"/>
            </a:endParaRPr>
          </a:p>
          <a:p>
            <a:pPr marL="955675" marR="2386330">
              <a:lnSpc>
                <a:spcPct val="150000"/>
              </a:lnSpc>
            </a:pPr>
            <a:r>
              <a:rPr sz="2000" dirty="0">
                <a:latin typeface="Comic Sans MS"/>
                <a:cs typeface="Comic Sans MS"/>
              </a:rPr>
              <a:t>4 – La </a:t>
            </a:r>
            <a:r>
              <a:rPr sz="2000" spc="-5" dirty="0">
                <a:latin typeface="Comic Sans MS"/>
                <a:cs typeface="Comic Sans MS"/>
              </a:rPr>
              <a:t>régulation </a:t>
            </a:r>
            <a:r>
              <a:rPr sz="2000" dirty="0">
                <a:latin typeface="Comic Sans MS"/>
                <a:cs typeface="Comic Sans MS"/>
              </a:rPr>
              <a:t>de la </a:t>
            </a:r>
            <a:r>
              <a:rPr sz="2000" spc="-5" dirty="0">
                <a:latin typeface="Comic Sans MS"/>
                <a:cs typeface="Comic Sans MS"/>
              </a:rPr>
              <a:t>transcription  </a:t>
            </a:r>
            <a:r>
              <a:rPr sz="2000" dirty="0">
                <a:latin typeface="Comic Sans MS"/>
                <a:cs typeface="Comic Sans MS"/>
              </a:rPr>
              <a:t>5- </a:t>
            </a:r>
            <a:r>
              <a:rPr sz="2000" spc="-5" dirty="0">
                <a:latin typeface="Comic Sans MS"/>
                <a:cs typeface="Comic Sans MS"/>
              </a:rPr>
              <a:t>La terminaison </a:t>
            </a:r>
            <a:r>
              <a:rPr sz="2000" dirty="0">
                <a:latin typeface="Comic Sans MS"/>
                <a:cs typeface="Comic Sans MS"/>
              </a:rPr>
              <a:t>de </a:t>
            </a:r>
            <a:r>
              <a:rPr sz="2000" spc="-5" dirty="0">
                <a:latin typeface="Comic Sans MS"/>
                <a:cs typeface="Comic Sans MS"/>
              </a:rPr>
              <a:t>la</a:t>
            </a:r>
            <a:r>
              <a:rPr sz="2000" spc="-5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transcription</a:t>
            </a:r>
            <a:endParaRPr sz="2000">
              <a:latin typeface="Comic Sans MS"/>
              <a:cs typeface="Comic Sans MS"/>
            </a:endParaRPr>
          </a:p>
          <a:p>
            <a:pPr marL="955675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latin typeface="Comic Sans MS"/>
                <a:cs typeface="Comic Sans MS"/>
              </a:rPr>
              <a:t>6– Les </a:t>
            </a:r>
            <a:r>
              <a:rPr sz="2000" spc="-5" dirty="0">
                <a:latin typeface="Comic Sans MS"/>
                <a:cs typeface="Comic Sans MS"/>
              </a:rPr>
              <a:t>inhibiteurs spécifiques </a:t>
            </a:r>
            <a:r>
              <a:rPr sz="2000" dirty="0">
                <a:latin typeface="Comic Sans MS"/>
                <a:cs typeface="Comic Sans MS"/>
              </a:rPr>
              <a:t>de la</a:t>
            </a:r>
            <a:r>
              <a:rPr sz="2000" spc="1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transcription</a:t>
            </a:r>
            <a:endParaRPr sz="20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  <a:tabLst>
                <a:tab pos="663575" algn="l"/>
                <a:tab pos="2731770" algn="l"/>
                <a:tab pos="3531235" algn="l"/>
                <a:tab pos="4065904" algn="l"/>
              </a:tabLst>
            </a:pPr>
            <a:r>
              <a:rPr sz="2400" b="1" dirty="0">
                <a:solidFill>
                  <a:srgbClr val="BE0000"/>
                </a:solidFill>
                <a:latin typeface="Comic Sans MS"/>
                <a:cs typeface="Comic Sans MS"/>
              </a:rPr>
              <a:t>II-</a:t>
            </a:r>
            <a:r>
              <a:rPr sz="2400" dirty="0">
                <a:solidFill>
                  <a:srgbClr val="BE0000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BE0000"/>
                </a:solidFill>
                <a:latin typeface="Comic Sans MS"/>
                <a:cs typeface="Comic Sans MS"/>
              </a:rPr>
              <a:t>Transcription</a:t>
            </a:r>
            <a:r>
              <a:rPr sz="2400" spc="-5" dirty="0">
                <a:solidFill>
                  <a:srgbClr val="BE0000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BE0000"/>
                </a:solidFill>
                <a:latin typeface="Comic Sans MS"/>
                <a:cs typeface="Comic Sans MS"/>
              </a:rPr>
              <a:t>chez</a:t>
            </a:r>
            <a:r>
              <a:rPr sz="2400" spc="-5" dirty="0">
                <a:solidFill>
                  <a:srgbClr val="BE0000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BE0000"/>
                </a:solidFill>
                <a:latin typeface="Comic Sans MS"/>
                <a:cs typeface="Comic Sans MS"/>
              </a:rPr>
              <a:t>les</a:t>
            </a:r>
            <a:r>
              <a:rPr sz="2400" spc="-5" dirty="0">
                <a:solidFill>
                  <a:srgbClr val="BE0000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BE0000"/>
                </a:solidFill>
                <a:latin typeface="Comic Sans MS"/>
                <a:cs typeface="Comic Sans MS"/>
              </a:rPr>
              <a:t>Eucaryotes</a:t>
            </a:r>
            <a:endParaRPr sz="2400">
              <a:latin typeface="Comic Sans MS"/>
              <a:cs typeface="Comic Sans MS"/>
            </a:endParaRPr>
          </a:p>
          <a:p>
            <a:pPr marL="926465" marR="727710" indent="75565">
              <a:lnSpc>
                <a:spcPct val="150000"/>
              </a:lnSpc>
              <a:spcBef>
                <a:spcPts val="20"/>
              </a:spcBef>
            </a:pPr>
            <a:r>
              <a:rPr sz="2000" spc="-5" dirty="0">
                <a:latin typeface="Comic Sans MS"/>
                <a:cs typeface="Comic Sans MS"/>
              </a:rPr>
              <a:t>Introduction </a:t>
            </a:r>
            <a:r>
              <a:rPr sz="2000" dirty="0">
                <a:latin typeface="Comic Sans MS"/>
                <a:cs typeface="Comic Sans MS"/>
              </a:rPr>
              <a:t>: </a:t>
            </a:r>
            <a:r>
              <a:rPr sz="2000" spc="-5" dirty="0">
                <a:latin typeface="Comic Sans MS"/>
                <a:cs typeface="Comic Sans MS"/>
              </a:rPr>
              <a:t>particularités </a:t>
            </a:r>
            <a:r>
              <a:rPr sz="2000" dirty="0">
                <a:latin typeface="Comic Sans MS"/>
                <a:cs typeface="Comic Sans MS"/>
              </a:rPr>
              <a:t>du </a:t>
            </a:r>
            <a:r>
              <a:rPr sz="2000" spc="-5" dirty="0">
                <a:latin typeface="Comic Sans MS"/>
                <a:cs typeface="Comic Sans MS"/>
              </a:rPr>
              <a:t>génome eucaryote  </a:t>
            </a:r>
            <a:r>
              <a:rPr sz="2000" dirty="0">
                <a:latin typeface="Comic Sans MS"/>
                <a:cs typeface="Comic Sans MS"/>
              </a:rPr>
              <a:t>1 – </a:t>
            </a:r>
            <a:r>
              <a:rPr sz="2000" spc="25" dirty="0">
                <a:latin typeface="Comic Sans MS"/>
                <a:cs typeface="Comic Sans MS"/>
              </a:rPr>
              <a:t>L</a:t>
            </a:r>
            <a:r>
              <a:rPr sz="2000" spc="25" dirty="0">
                <a:latin typeface="DejaVu Sans"/>
                <a:cs typeface="DejaVu Sans"/>
              </a:rPr>
              <a:t>ʼ</a:t>
            </a:r>
            <a:r>
              <a:rPr sz="2000" spc="25" dirty="0">
                <a:latin typeface="Comic Sans MS"/>
                <a:cs typeface="Comic Sans MS"/>
              </a:rPr>
              <a:t>initiation </a:t>
            </a:r>
            <a:r>
              <a:rPr sz="2000" spc="-5" dirty="0">
                <a:latin typeface="Comic Sans MS"/>
                <a:cs typeface="Comic Sans MS"/>
              </a:rPr>
              <a:t>de </a:t>
            </a:r>
            <a:r>
              <a:rPr sz="2000" dirty="0">
                <a:latin typeface="Comic Sans MS"/>
                <a:cs typeface="Comic Sans MS"/>
              </a:rPr>
              <a:t>la</a:t>
            </a:r>
            <a:r>
              <a:rPr sz="2000" spc="-4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transcription</a:t>
            </a:r>
            <a:endParaRPr sz="2000">
              <a:latin typeface="Comic Sans MS"/>
              <a:cs typeface="Comic Sans MS"/>
            </a:endParaRPr>
          </a:p>
          <a:p>
            <a:pPr marL="927100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latin typeface="Comic Sans MS"/>
                <a:cs typeface="Comic Sans MS"/>
              </a:rPr>
              <a:t>2 – </a:t>
            </a:r>
            <a:r>
              <a:rPr sz="2000" spc="-5" dirty="0">
                <a:latin typeface="Comic Sans MS"/>
                <a:cs typeface="Comic Sans MS"/>
              </a:rPr>
              <a:t>Les modifications</a:t>
            </a:r>
            <a:r>
              <a:rPr sz="2000" spc="-2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post-transcriptionnelles</a:t>
            </a:r>
            <a:endParaRPr sz="20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61711" y="2335879"/>
            <a:ext cx="3782288" cy="10889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10200" y="2362199"/>
            <a:ext cx="3733800" cy="990600"/>
          </a:xfrm>
          <a:custGeom>
            <a:avLst/>
            <a:gdLst/>
            <a:ahLst/>
            <a:cxnLst/>
            <a:rect l="l" t="t" r="r" b="b"/>
            <a:pathLst>
              <a:path w="3733800" h="990600">
                <a:moveTo>
                  <a:pt x="1866900" y="0"/>
                </a:moveTo>
                <a:lnTo>
                  <a:pt x="1795290" y="357"/>
                </a:lnTo>
                <a:lnTo>
                  <a:pt x="1724362" y="1422"/>
                </a:lnTo>
                <a:lnTo>
                  <a:pt x="1654164" y="3180"/>
                </a:lnTo>
                <a:lnTo>
                  <a:pt x="1584745" y="5619"/>
                </a:lnTo>
                <a:lnTo>
                  <a:pt x="1516153" y="8727"/>
                </a:lnTo>
                <a:lnTo>
                  <a:pt x="1448436" y="12490"/>
                </a:lnTo>
                <a:lnTo>
                  <a:pt x="1381642" y="16896"/>
                </a:lnTo>
                <a:lnTo>
                  <a:pt x="1315820" y="21932"/>
                </a:lnTo>
                <a:lnTo>
                  <a:pt x="1251019" y="27585"/>
                </a:lnTo>
                <a:lnTo>
                  <a:pt x="1187286" y="33841"/>
                </a:lnTo>
                <a:lnTo>
                  <a:pt x="1124670" y="40690"/>
                </a:lnTo>
                <a:lnTo>
                  <a:pt x="1063220" y="48116"/>
                </a:lnTo>
                <a:lnTo>
                  <a:pt x="1002983" y="56109"/>
                </a:lnTo>
                <a:lnTo>
                  <a:pt x="944008" y="64654"/>
                </a:lnTo>
                <a:lnTo>
                  <a:pt x="886343" y="73739"/>
                </a:lnTo>
                <a:lnTo>
                  <a:pt x="830037" y="83351"/>
                </a:lnTo>
                <a:lnTo>
                  <a:pt x="775139" y="93478"/>
                </a:lnTo>
                <a:lnTo>
                  <a:pt x="721695" y="104106"/>
                </a:lnTo>
                <a:lnTo>
                  <a:pt x="669755" y="115223"/>
                </a:lnTo>
                <a:lnTo>
                  <a:pt x="619367" y="126816"/>
                </a:lnTo>
                <a:lnTo>
                  <a:pt x="570580" y="138872"/>
                </a:lnTo>
                <a:lnTo>
                  <a:pt x="523441" y="151379"/>
                </a:lnTo>
                <a:lnTo>
                  <a:pt x="477999" y="164322"/>
                </a:lnTo>
                <a:lnTo>
                  <a:pt x="434303" y="177690"/>
                </a:lnTo>
                <a:lnTo>
                  <a:pt x="392400" y="191470"/>
                </a:lnTo>
                <a:lnTo>
                  <a:pt x="352340" y="205649"/>
                </a:lnTo>
                <a:lnTo>
                  <a:pt x="314170" y="220214"/>
                </a:lnTo>
                <a:lnTo>
                  <a:pt x="277939" y="235153"/>
                </a:lnTo>
                <a:lnTo>
                  <a:pt x="211486" y="266098"/>
                </a:lnTo>
                <a:lnTo>
                  <a:pt x="153369" y="298382"/>
                </a:lnTo>
                <a:lnTo>
                  <a:pt x="103974" y="331903"/>
                </a:lnTo>
                <a:lnTo>
                  <a:pt x="63687" y="366558"/>
                </a:lnTo>
                <a:lnTo>
                  <a:pt x="32896" y="402245"/>
                </a:lnTo>
                <a:lnTo>
                  <a:pt x="11987" y="438860"/>
                </a:lnTo>
                <a:lnTo>
                  <a:pt x="1348" y="476301"/>
                </a:lnTo>
                <a:lnTo>
                  <a:pt x="0" y="495300"/>
                </a:lnTo>
                <a:lnTo>
                  <a:pt x="1348" y="514298"/>
                </a:lnTo>
                <a:lnTo>
                  <a:pt x="11987" y="551739"/>
                </a:lnTo>
                <a:lnTo>
                  <a:pt x="32896" y="588354"/>
                </a:lnTo>
                <a:lnTo>
                  <a:pt x="63687" y="624041"/>
                </a:lnTo>
                <a:lnTo>
                  <a:pt x="103974" y="658696"/>
                </a:lnTo>
                <a:lnTo>
                  <a:pt x="153369" y="692217"/>
                </a:lnTo>
                <a:lnTo>
                  <a:pt x="211486" y="724501"/>
                </a:lnTo>
                <a:lnTo>
                  <a:pt x="277939" y="755446"/>
                </a:lnTo>
                <a:lnTo>
                  <a:pt x="314170" y="770385"/>
                </a:lnTo>
                <a:lnTo>
                  <a:pt x="352340" y="784950"/>
                </a:lnTo>
                <a:lnTo>
                  <a:pt x="392400" y="799129"/>
                </a:lnTo>
                <a:lnTo>
                  <a:pt x="434303" y="812909"/>
                </a:lnTo>
                <a:lnTo>
                  <a:pt x="477999" y="826277"/>
                </a:lnTo>
                <a:lnTo>
                  <a:pt x="523441" y="839220"/>
                </a:lnTo>
                <a:lnTo>
                  <a:pt x="570580" y="851727"/>
                </a:lnTo>
                <a:lnTo>
                  <a:pt x="619367" y="863783"/>
                </a:lnTo>
                <a:lnTo>
                  <a:pt x="669755" y="875376"/>
                </a:lnTo>
                <a:lnTo>
                  <a:pt x="721695" y="886493"/>
                </a:lnTo>
                <a:lnTo>
                  <a:pt x="775139" y="897121"/>
                </a:lnTo>
                <a:lnTo>
                  <a:pt x="830037" y="907248"/>
                </a:lnTo>
                <a:lnTo>
                  <a:pt x="886343" y="916860"/>
                </a:lnTo>
                <a:lnTo>
                  <a:pt x="944008" y="925945"/>
                </a:lnTo>
                <a:lnTo>
                  <a:pt x="1002983" y="934490"/>
                </a:lnTo>
                <a:lnTo>
                  <a:pt x="1063220" y="942483"/>
                </a:lnTo>
                <a:lnTo>
                  <a:pt x="1124670" y="949909"/>
                </a:lnTo>
                <a:lnTo>
                  <a:pt x="1187286" y="956758"/>
                </a:lnTo>
                <a:lnTo>
                  <a:pt x="1251019" y="963014"/>
                </a:lnTo>
                <a:lnTo>
                  <a:pt x="1315820" y="968667"/>
                </a:lnTo>
                <a:lnTo>
                  <a:pt x="1381642" y="973703"/>
                </a:lnTo>
                <a:lnTo>
                  <a:pt x="1448436" y="978109"/>
                </a:lnTo>
                <a:lnTo>
                  <a:pt x="1516153" y="981872"/>
                </a:lnTo>
                <a:lnTo>
                  <a:pt x="1584745" y="984980"/>
                </a:lnTo>
                <a:lnTo>
                  <a:pt x="1654164" y="987419"/>
                </a:lnTo>
                <a:lnTo>
                  <a:pt x="1724362" y="989177"/>
                </a:lnTo>
                <a:lnTo>
                  <a:pt x="1795290" y="990242"/>
                </a:lnTo>
                <a:lnTo>
                  <a:pt x="1866900" y="990600"/>
                </a:lnTo>
                <a:lnTo>
                  <a:pt x="1938509" y="990242"/>
                </a:lnTo>
                <a:lnTo>
                  <a:pt x="2009437" y="989177"/>
                </a:lnTo>
                <a:lnTo>
                  <a:pt x="2079635" y="987419"/>
                </a:lnTo>
                <a:lnTo>
                  <a:pt x="2149054" y="984980"/>
                </a:lnTo>
                <a:lnTo>
                  <a:pt x="2217646" y="981872"/>
                </a:lnTo>
                <a:lnTo>
                  <a:pt x="2285364" y="978109"/>
                </a:lnTo>
                <a:lnTo>
                  <a:pt x="2352157" y="973703"/>
                </a:lnTo>
                <a:lnTo>
                  <a:pt x="2417979" y="968667"/>
                </a:lnTo>
                <a:lnTo>
                  <a:pt x="2482780" y="963014"/>
                </a:lnTo>
                <a:lnTo>
                  <a:pt x="2546513" y="956758"/>
                </a:lnTo>
                <a:lnTo>
                  <a:pt x="2609129" y="949909"/>
                </a:lnTo>
                <a:lnTo>
                  <a:pt x="2670579" y="942483"/>
                </a:lnTo>
                <a:lnTo>
                  <a:pt x="2730816" y="934490"/>
                </a:lnTo>
                <a:lnTo>
                  <a:pt x="2789791" y="925945"/>
                </a:lnTo>
                <a:lnTo>
                  <a:pt x="2847456" y="916860"/>
                </a:lnTo>
                <a:lnTo>
                  <a:pt x="2903762" y="907248"/>
                </a:lnTo>
                <a:lnTo>
                  <a:pt x="2958661" y="897121"/>
                </a:lnTo>
                <a:lnTo>
                  <a:pt x="3012104" y="886493"/>
                </a:lnTo>
                <a:lnTo>
                  <a:pt x="3064044" y="875376"/>
                </a:lnTo>
                <a:lnTo>
                  <a:pt x="3114432" y="863783"/>
                </a:lnTo>
                <a:lnTo>
                  <a:pt x="3163219" y="851727"/>
                </a:lnTo>
                <a:lnTo>
                  <a:pt x="3210358" y="839220"/>
                </a:lnTo>
                <a:lnTo>
                  <a:pt x="3255800" y="826277"/>
                </a:lnTo>
                <a:lnTo>
                  <a:pt x="3299496" y="812909"/>
                </a:lnTo>
                <a:lnTo>
                  <a:pt x="3341399" y="799129"/>
                </a:lnTo>
                <a:lnTo>
                  <a:pt x="3381459" y="784950"/>
                </a:lnTo>
                <a:lnTo>
                  <a:pt x="3419629" y="770385"/>
                </a:lnTo>
                <a:lnTo>
                  <a:pt x="3455860" y="755446"/>
                </a:lnTo>
                <a:lnTo>
                  <a:pt x="3522313" y="724501"/>
                </a:lnTo>
                <a:lnTo>
                  <a:pt x="3580430" y="692217"/>
                </a:lnTo>
                <a:lnTo>
                  <a:pt x="3629826" y="658696"/>
                </a:lnTo>
                <a:lnTo>
                  <a:pt x="3670112" y="624041"/>
                </a:lnTo>
                <a:lnTo>
                  <a:pt x="3700903" y="588354"/>
                </a:lnTo>
                <a:lnTo>
                  <a:pt x="3721812" y="551739"/>
                </a:lnTo>
                <a:lnTo>
                  <a:pt x="3732452" y="514298"/>
                </a:lnTo>
                <a:lnTo>
                  <a:pt x="3733800" y="495300"/>
                </a:lnTo>
                <a:lnTo>
                  <a:pt x="3732452" y="476301"/>
                </a:lnTo>
                <a:lnTo>
                  <a:pt x="3721812" y="438860"/>
                </a:lnTo>
                <a:lnTo>
                  <a:pt x="3700903" y="402245"/>
                </a:lnTo>
                <a:lnTo>
                  <a:pt x="3670112" y="366558"/>
                </a:lnTo>
                <a:lnTo>
                  <a:pt x="3629826" y="331903"/>
                </a:lnTo>
                <a:lnTo>
                  <a:pt x="3580430" y="298382"/>
                </a:lnTo>
                <a:lnTo>
                  <a:pt x="3522313" y="266098"/>
                </a:lnTo>
                <a:lnTo>
                  <a:pt x="3455860" y="235153"/>
                </a:lnTo>
                <a:lnTo>
                  <a:pt x="3419629" y="220214"/>
                </a:lnTo>
                <a:lnTo>
                  <a:pt x="3381459" y="205649"/>
                </a:lnTo>
                <a:lnTo>
                  <a:pt x="3341399" y="191470"/>
                </a:lnTo>
                <a:lnTo>
                  <a:pt x="3299496" y="177690"/>
                </a:lnTo>
                <a:lnTo>
                  <a:pt x="3255800" y="164322"/>
                </a:lnTo>
                <a:lnTo>
                  <a:pt x="3210358" y="151379"/>
                </a:lnTo>
                <a:lnTo>
                  <a:pt x="3163219" y="138872"/>
                </a:lnTo>
                <a:lnTo>
                  <a:pt x="3114432" y="126816"/>
                </a:lnTo>
                <a:lnTo>
                  <a:pt x="3064044" y="115223"/>
                </a:lnTo>
                <a:lnTo>
                  <a:pt x="3012104" y="104106"/>
                </a:lnTo>
                <a:lnTo>
                  <a:pt x="2958661" y="93478"/>
                </a:lnTo>
                <a:lnTo>
                  <a:pt x="2903762" y="83351"/>
                </a:lnTo>
                <a:lnTo>
                  <a:pt x="2847456" y="73739"/>
                </a:lnTo>
                <a:lnTo>
                  <a:pt x="2789791" y="64654"/>
                </a:lnTo>
                <a:lnTo>
                  <a:pt x="2730816" y="56109"/>
                </a:lnTo>
                <a:lnTo>
                  <a:pt x="2670579" y="48116"/>
                </a:lnTo>
                <a:lnTo>
                  <a:pt x="2609129" y="40690"/>
                </a:lnTo>
                <a:lnTo>
                  <a:pt x="2546513" y="33841"/>
                </a:lnTo>
                <a:lnTo>
                  <a:pt x="2482780" y="27585"/>
                </a:lnTo>
                <a:lnTo>
                  <a:pt x="2417979" y="21932"/>
                </a:lnTo>
                <a:lnTo>
                  <a:pt x="2352157" y="16896"/>
                </a:lnTo>
                <a:lnTo>
                  <a:pt x="2285364" y="12490"/>
                </a:lnTo>
                <a:lnTo>
                  <a:pt x="2217646" y="8727"/>
                </a:lnTo>
                <a:lnTo>
                  <a:pt x="2149054" y="5619"/>
                </a:lnTo>
                <a:lnTo>
                  <a:pt x="2079635" y="3180"/>
                </a:lnTo>
                <a:lnTo>
                  <a:pt x="2009437" y="1422"/>
                </a:lnTo>
                <a:lnTo>
                  <a:pt x="1938509" y="357"/>
                </a:lnTo>
                <a:lnTo>
                  <a:pt x="1866900" y="0"/>
                </a:lnTo>
                <a:close/>
              </a:path>
            </a:pathLst>
          </a:custGeom>
          <a:solidFill>
            <a:srgbClr val="CDDC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10200" y="2362200"/>
            <a:ext cx="3733800" cy="990600"/>
          </a:xfrm>
          <a:custGeom>
            <a:avLst/>
            <a:gdLst/>
            <a:ahLst/>
            <a:cxnLst/>
            <a:rect l="l" t="t" r="r" b="b"/>
            <a:pathLst>
              <a:path w="3733800" h="990600">
                <a:moveTo>
                  <a:pt x="0" y="495300"/>
                </a:moveTo>
                <a:lnTo>
                  <a:pt x="5360" y="457484"/>
                </a:lnTo>
                <a:lnTo>
                  <a:pt x="21182" y="420443"/>
                </a:lnTo>
                <a:lnTo>
                  <a:pt x="47080" y="384279"/>
                </a:lnTo>
                <a:lnTo>
                  <a:pt x="82667" y="349096"/>
                </a:lnTo>
                <a:lnTo>
                  <a:pt x="127557" y="314995"/>
                </a:lnTo>
                <a:lnTo>
                  <a:pt x="181361" y="282079"/>
                </a:lnTo>
                <a:lnTo>
                  <a:pt x="243695" y="250452"/>
                </a:lnTo>
                <a:lnTo>
                  <a:pt x="314170" y="220214"/>
                </a:lnTo>
                <a:lnTo>
                  <a:pt x="352340" y="205649"/>
                </a:lnTo>
                <a:lnTo>
                  <a:pt x="392400" y="191470"/>
                </a:lnTo>
                <a:lnTo>
                  <a:pt x="434303" y="177690"/>
                </a:lnTo>
                <a:lnTo>
                  <a:pt x="477999" y="164322"/>
                </a:lnTo>
                <a:lnTo>
                  <a:pt x="523441" y="151379"/>
                </a:lnTo>
                <a:lnTo>
                  <a:pt x="570580" y="138872"/>
                </a:lnTo>
                <a:lnTo>
                  <a:pt x="619367" y="126816"/>
                </a:lnTo>
                <a:lnTo>
                  <a:pt x="669755" y="115223"/>
                </a:lnTo>
                <a:lnTo>
                  <a:pt x="721695" y="104106"/>
                </a:lnTo>
                <a:lnTo>
                  <a:pt x="775139" y="93478"/>
                </a:lnTo>
                <a:lnTo>
                  <a:pt x="830037" y="83351"/>
                </a:lnTo>
                <a:lnTo>
                  <a:pt x="886343" y="73739"/>
                </a:lnTo>
                <a:lnTo>
                  <a:pt x="944008" y="64654"/>
                </a:lnTo>
                <a:lnTo>
                  <a:pt x="1002983" y="56109"/>
                </a:lnTo>
                <a:lnTo>
                  <a:pt x="1063220" y="48116"/>
                </a:lnTo>
                <a:lnTo>
                  <a:pt x="1124670" y="40690"/>
                </a:lnTo>
                <a:lnTo>
                  <a:pt x="1187286" y="33841"/>
                </a:lnTo>
                <a:lnTo>
                  <a:pt x="1251019" y="27585"/>
                </a:lnTo>
                <a:lnTo>
                  <a:pt x="1315820" y="21932"/>
                </a:lnTo>
                <a:lnTo>
                  <a:pt x="1381642" y="16896"/>
                </a:lnTo>
                <a:lnTo>
                  <a:pt x="1448436" y="12490"/>
                </a:lnTo>
                <a:lnTo>
                  <a:pt x="1516153" y="8727"/>
                </a:lnTo>
                <a:lnTo>
                  <a:pt x="1584745" y="5619"/>
                </a:lnTo>
                <a:lnTo>
                  <a:pt x="1654164" y="3180"/>
                </a:lnTo>
                <a:lnTo>
                  <a:pt x="1724362" y="1422"/>
                </a:lnTo>
                <a:lnTo>
                  <a:pt x="1795290" y="357"/>
                </a:lnTo>
                <a:lnTo>
                  <a:pt x="1866900" y="0"/>
                </a:lnTo>
                <a:lnTo>
                  <a:pt x="1938509" y="357"/>
                </a:lnTo>
                <a:lnTo>
                  <a:pt x="2009437" y="1422"/>
                </a:lnTo>
                <a:lnTo>
                  <a:pt x="2079635" y="3180"/>
                </a:lnTo>
                <a:lnTo>
                  <a:pt x="2149054" y="5619"/>
                </a:lnTo>
                <a:lnTo>
                  <a:pt x="2217646" y="8727"/>
                </a:lnTo>
                <a:lnTo>
                  <a:pt x="2285364" y="12490"/>
                </a:lnTo>
                <a:lnTo>
                  <a:pt x="2352157" y="16896"/>
                </a:lnTo>
                <a:lnTo>
                  <a:pt x="2417979" y="21932"/>
                </a:lnTo>
                <a:lnTo>
                  <a:pt x="2482780" y="27585"/>
                </a:lnTo>
                <a:lnTo>
                  <a:pt x="2546513" y="33841"/>
                </a:lnTo>
                <a:lnTo>
                  <a:pt x="2609129" y="40690"/>
                </a:lnTo>
                <a:lnTo>
                  <a:pt x="2670579" y="48116"/>
                </a:lnTo>
                <a:lnTo>
                  <a:pt x="2730816" y="56109"/>
                </a:lnTo>
                <a:lnTo>
                  <a:pt x="2789791" y="64654"/>
                </a:lnTo>
                <a:lnTo>
                  <a:pt x="2847456" y="73739"/>
                </a:lnTo>
                <a:lnTo>
                  <a:pt x="2903762" y="83351"/>
                </a:lnTo>
                <a:lnTo>
                  <a:pt x="2958661" y="93478"/>
                </a:lnTo>
                <a:lnTo>
                  <a:pt x="3012104" y="104106"/>
                </a:lnTo>
                <a:lnTo>
                  <a:pt x="3064044" y="115223"/>
                </a:lnTo>
                <a:lnTo>
                  <a:pt x="3114432" y="126816"/>
                </a:lnTo>
                <a:lnTo>
                  <a:pt x="3163219" y="138872"/>
                </a:lnTo>
                <a:lnTo>
                  <a:pt x="3210358" y="151379"/>
                </a:lnTo>
                <a:lnTo>
                  <a:pt x="3255800" y="164322"/>
                </a:lnTo>
                <a:lnTo>
                  <a:pt x="3299496" y="177690"/>
                </a:lnTo>
                <a:lnTo>
                  <a:pt x="3341399" y="191470"/>
                </a:lnTo>
                <a:lnTo>
                  <a:pt x="3381459" y="205649"/>
                </a:lnTo>
                <a:lnTo>
                  <a:pt x="3419629" y="220214"/>
                </a:lnTo>
                <a:lnTo>
                  <a:pt x="3455860" y="235153"/>
                </a:lnTo>
                <a:lnTo>
                  <a:pt x="3522313" y="266098"/>
                </a:lnTo>
                <a:lnTo>
                  <a:pt x="3580430" y="298382"/>
                </a:lnTo>
                <a:lnTo>
                  <a:pt x="3629826" y="331903"/>
                </a:lnTo>
                <a:lnTo>
                  <a:pt x="3670112" y="366558"/>
                </a:lnTo>
                <a:lnTo>
                  <a:pt x="3700903" y="402245"/>
                </a:lnTo>
                <a:lnTo>
                  <a:pt x="3721812" y="438860"/>
                </a:lnTo>
                <a:lnTo>
                  <a:pt x="3732451" y="476301"/>
                </a:lnTo>
                <a:lnTo>
                  <a:pt x="3733800" y="495300"/>
                </a:lnTo>
                <a:lnTo>
                  <a:pt x="3732451" y="514298"/>
                </a:lnTo>
                <a:lnTo>
                  <a:pt x="3721812" y="551739"/>
                </a:lnTo>
                <a:lnTo>
                  <a:pt x="3700903" y="588354"/>
                </a:lnTo>
                <a:lnTo>
                  <a:pt x="3670112" y="624041"/>
                </a:lnTo>
                <a:lnTo>
                  <a:pt x="3629826" y="658696"/>
                </a:lnTo>
                <a:lnTo>
                  <a:pt x="3580430" y="692217"/>
                </a:lnTo>
                <a:lnTo>
                  <a:pt x="3522313" y="724501"/>
                </a:lnTo>
                <a:lnTo>
                  <a:pt x="3455860" y="755446"/>
                </a:lnTo>
                <a:lnTo>
                  <a:pt x="3419629" y="770385"/>
                </a:lnTo>
                <a:lnTo>
                  <a:pt x="3381459" y="784950"/>
                </a:lnTo>
                <a:lnTo>
                  <a:pt x="3341399" y="799129"/>
                </a:lnTo>
                <a:lnTo>
                  <a:pt x="3299496" y="812909"/>
                </a:lnTo>
                <a:lnTo>
                  <a:pt x="3255800" y="826277"/>
                </a:lnTo>
                <a:lnTo>
                  <a:pt x="3210358" y="839220"/>
                </a:lnTo>
                <a:lnTo>
                  <a:pt x="3163219" y="851727"/>
                </a:lnTo>
                <a:lnTo>
                  <a:pt x="3114432" y="863783"/>
                </a:lnTo>
                <a:lnTo>
                  <a:pt x="3064044" y="875376"/>
                </a:lnTo>
                <a:lnTo>
                  <a:pt x="3012104" y="886493"/>
                </a:lnTo>
                <a:lnTo>
                  <a:pt x="2958661" y="897121"/>
                </a:lnTo>
                <a:lnTo>
                  <a:pt x="2903762" y="907248"/>
                </a:lnTo>
                <a:lnTo>
                  <a:pt x="2847456" y="916860"/>
                </a:lnTo>
                <a:lnTo>
                  <a:pt x="2789791" y="925945"/>
                </a:lnTo>
                <a:lnTo>
                  <a:pt x="2730816" y="934490"/>
                </a:lnTo>
                <a:lnTo>
                  <a:pt x="2670579" y="942483"/>
                </a:lnTo>
                <a:lnTo>
                  <a:pt x="2609129" y="949909"/>
                </a:lnTo>
                <a:lnTo>
                  <a:pt x="2546513" y="956758"/>
                </a:lnTo>
                <a:lnTo>
                  <a:pt x="2482780" y="963014"/>
                </a:lnTo>
                <a:lnTo>
                  <a:pt x="2417979" y="968667"/>
                </a:lnTo>
                <a:lnTo>
                  <a:pt x="2352157" y="973703"/>
                </a:lnTo>
                <a:lnTo>
                  <a:pt x="2285364" y="978109"/>
                </a:lnTo>
                <a:lnTo>
                  <a:pt x="2217646" y="981872"/>
                </a:lnTo>
                <a:lnTo>
                  <a:pt x="2149054" y="984980"/>
                </a:lnTo>
                <a:lnTo>
                  <a:pt x="2079635" y="987419"/>
                </a:lnTo>
                <a:lnTo>
                  <a:pt x="2009437" y="989177"/>
                </a:lnTo>
                <a:lnTo>
                  <a:pt x="1938509" y="990242"/>
                </a:lnTo>
                <a:lnTo>
                  <a:pt x="1866900" y="990600"/>
                </a:lnTo>
                <a:lnTo>
                  <a:pt x="1795290" y="990242"/>
                </a:lnTo>
                <a:lnTo>
                  <a:pt x="1724362" y="989177"/>
                </a:lnTo>
                <a:lnTo>
                  <a:pt x="1654164" y="987419"/>
                </a:lnTo>
                <a:lnTo>
                  <a:pt x="1584745" y="984980"/>
                </a:lnTo>
                <a:lnTo>
                  <a:pt x="1516153" y="981872"/>
                </a:lnTo>
                <a:lnTo>
                  <a:pt x="1448436" y="978109"/>
                </a:lnTo>
                <a:lnTo>
                  <a:pt x="1381642" y="973703"/>
                </a:lnTo>
                <a:lnTo>
                  <a:pt x="1315820" y="968667"/>
                </a:lnTo>
                <a:lnTo>
                  <a:pt x="1251019" y="963014"/>
                </a:lnTo>
                <a:lnTo>
                  <a:pt x="1187286" y="956758"/>
                </a:lnTo>
                <a:lnTo>
                  <a:pt x="1124670" y="949909"/>
                </a:lnTo>
                <a:lnTo>
                  <a:pt x="1063220" y="942483"/>
                </a:lnTo>
                <a:lnTo>
                  <a:pt x="1002983" y="934490"/>
                </a:lnTo>
                <a:lnTo>
                  <a:pt x="944008" y="925945"/>
                </a:lnTo>
                <a:lnTo>
                  <a:pt x="886343" y="916860"/>
                </a:lnTo>
                <a:lnTo>
                  <a:pt x="830037" y="907248"/>
                </a:lnTo>
                <a:lnTo>
                  <a:pt x="775139" y="897121"/>
                </a:lnTo>
                <a:lnTo>
                  <a:pt x="721695" y="886493"/>
                </a:lnTo>
                <a:lnTo>
                  <a:pt x="669755" y="875376"/>
                </a:lnTo>
                <a:lnTo>
                  <a:pt x="619367" y="863783"/>
                </a:lnTo>
                <a:lnTo>
                  <a:pt x="570580" y="851727"/>
                </a:lnTo>
                <a:lnTo>
                  <a:pt x="523441" y="839220"/>
                </a:lnTo>
                <a:lnTo>
                  <a:pt x="477999" y="826277"/>
                </a:lnTo>
                <a:lnTo>
                  <a:pt x="434303" y="812909"/>
                </a:lnTo>
                <a:lnTo>
                  <a:pt x="392400" y="799129"/>
                </a:lnTo>
                <a:lnTo>
                  <a:pt x="352340" y="784950"/>
                </a:lnTo>
                <a:lnTo>
                  <a:pt x="314170" y="770385"/>
                </a:lnTo>
                <a:lnTo>
                  <a:pt x="277939" y="755446"/>
                </a:lnTo>
                <a:lnTo>
                  <a:pt x="211486" y="724501"/>
                </a:lnTo>
                <a:lnTo>
                  <a:pt x="153369" y="692217"/>
                </a:lnTo>
                <a:lnTo>
                  <a:pt x="103974" y="658696"/>
                </a:lnTo>
                <a:lnTo>
                  <a:pt x="63687" y="624041"/>
                </a:lnTo>
                <a:lnTo>
                  <a:pt x="32896" y="588354"/>
                </a:lnTo>
                <a:lnTo>
                  <a:pt x="11987" y="551739"/>
                </a:lnTo>
                <a:lnTo>
                  <a:pt x="1348" y="514298"/>
                </a:lnTo>
                <a:lnTo>
                  <a:pt x="0" y="495300"/>
                </a:lnTo>
                <a:close/>
              </a:path>
            </a:pathLst>
          </a:custGeom>
          <a:ln w="9525">
            <a:solidFill>
              <a:srgbClr val="5A91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7323" y="2335879"/>
            <a:ext cx="2689161" cy="7855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" y="2362199"/>
            <a:ext cx="2590800" cy="685800"/>
          </a:xfrm>
          <a:custGeom>
            <a:avLst/>
            <a:gdLst/>
            <a:ahLst/>
            <a:cxnLst/>
            <a:rect l="l" t="t" r="r" b="b"/>
            <a:pathLst>
              <a:path w="2590800" h="685800">
                <a:moveTo>
                  <a:pt x="1295400" y="0"/>
                </a:moveTo>
                <a:lnTo>
                  <a:pt x="1224324" y="507"/>
                </a:lnTo>
                <a:lnTo>
                  <a:pt x="1154251" y="2012"/>
                </a:lnTo>
                <a:lnTo>
                  <a:pt x="1085278" y="4487"/>
                </a:lnTo>
                <a:lnTo>
                  <a:pt x="1017505" y="7908"/>
                </a:lnTo>
                <a:lnTo>
                  <a:pt x="951030" y="12248"/>
                </a:lnTo>
                <a:lnTo>
                  <a:pt x="885952" y="17480"/>
                </a:lnTo>
                <a:lnTo>
                  <a:pt x="822370" y="23579"/>
                </a:lnTo>
                <a:lnTo>
                  <a:pt x="760382" y="30519"/>
                </a:lnTo>
                <a:lnTo>
                  <a:pt x="700088" y="38273"/>
                </a:lnTo>
                <a:lnTo>
                  <a:pt x="641585" y="46815"/>
                </a:lnTo>
                <a:lnTo>
                  <a:pt x="584974" y="56118"/>
                </a:lnTo>
                <a:lnTo>
                  <a:pt x="530352" y="66158"/>
                </a:lnTo>
                <a:lnTo>
                  <a:pt x="477819" y="76908"/>
                </a:lnTo>
                <a:lnTo>
                  <a:pt x="427473" y="88341"/>
                </a:lnTo>
                <a:lnTo>
                  <a:pt x="379413" y="100431"/>
                </a:lnTo>
                <a:lnTo>
                  <a:pt x="333737" y="113153"/>
                </a:lnTo>
                <a:lnTo>
                  <a:pt x="290545" y="126480"/>
                </a:lnTo>
                <a:lnTo>
                  <a:pt x="249936" y="140386"/>
                </a:lnTo>
                <a:lnTo>
                  <a:pt x="212008" y="154844"/>
                </a:lnTo>
                <a:lnTo>
                  <a:pt x="176859" y="169830"/>
                </a:lnTo>
                <a:lnTo>
                  <a:pt x="115297" y="201276"/>
                </a:lnTo>
                <a:lnTo>
                  <a:pt x="66040" y="234515"/>
                </a:lnTo>
                <a:lnTo>
                  <a:pt x="29878" y="269338"/>
                </a:lnTo>
                <a:lnTo>
                  <a:pt x="7601" y="305536"/>
                </a:lnTo>
                <a:lnTo>
                  <a:pt x="0" y="342900"/>
                </a:lnTo>
                <a:lnTo>
                  <a:pt x="1916" y="361714"/>
                </a:lnTo>
                <a:lnTo>
                  <a:pt x="16954" y="398521"/>
                </a:lnTo>
                <a:lnTo>
                  <a:pt x="46272" y="434057"/>
                </a:lnTo>
                <a:lnTo>
                  <a:pt x="89081" y="468115"/>
                </a:lnTo>
                <a:lnTo>
                  <a:pt x="144589" y="500484"/>
                </a:lnTo>
                <a:lnTo>
                  <a:pt x="212008" y="530955"/>
                </a:lnTo>
                <a:lnTo>
                  <a:pt x="249936" y="545414"/>
                </a:lnTo>
                <a:lnTo>
                  <a:pt x="290545" y="559319"/>
                </a:lnTo>
                <a:lnTo>
                  <a:pt x="333737" y="572646"/>
                </a:lnTo>
                <a:lnTo>
                  <a:pt x="379413" y="585368"/>
                </a:lnTo>
                <a:lnTo>
                  <a:pt x="427473" y="597458"/>
                </a:lnTo>
                <a:lnTo>
                  <a:pt x="477819" y="608891"/>
                </a:lnTo>
                <a:lnTo>
                  <a:pt x="530352" y="619641"/>
                </a:lnTo>
                <a:lnTo>
                  <a:pt x="584974" y="629681"/>
                </a:lnTo>
                <a:lnTo>
                  <a:pt x="641585" y="638984"/>
                </a:lnTo>
                <a:lnTo>
                  <a:pt x="700088" y="647526"/>
                </a:lnTo>
                <a:lnTo>
                  <a:pt x="760382" y="655280"/>
                </a:lnTo>
                <a:lnTo>
                  <a:pt x="822370" y="662220"/>
                </a:lnTo>
                <a:lnTo>
                  <a:pt x="885952" y="668319"/>
                </a:lnTo>
                <a:lnTo>
                  <a:pt x="951030" y="673551"/>
                </a:lnTo>
                <a:lnTo>
                  <a:pt x="1017505" y="677891"/>
                </a:lnTo>
                <a:lnTo>
                  <a:pt x="1085278" y="681312"/>
                </a:lnTo>
                <a:lnTo>
                  <a:pt x="1154251" y="683787"/>
                </a:lnTo>
                <a:lnTo>
                  <a:pt x="1224324" y="685292"/>
                </a:lnTo>
                <a:lnTo>
                  <a:pt x="1295400" y="685800"/>
                </a:lnTo>
                <a:lnTo>
                  <a:pt x="1366474" y="685292"/>
                </a:lnTo>
                <a:lnTo>
                  <a:pt x="1436548" y="683787"/>
                </a:lnTo>
                <a:lnTo>
                  <a:pt x="1505520" y="681312"/>
                </a:lnTo>
                <a:lnTo>
                  <a:pt x="1573293" y="677891"/>
                </a:lnTo>
                <a:lnTo>
                  <a:pt x="1639768" y="673551"/>
                </a:lnTo>
                <a:lnTo>
                  <a:pt x="1704846" y="668319"/>
                </a:lnTo>
                <a:lnTo>
                  <a:pt x="1768428" y="662220"/>
                </a:lnTo>
                <a:lnTo>
                  <a:pt x="1830416" y="655280"/>
                </a:lnTo>
                <a:lnTo>
                  <a:pt x="1890710" y="647526"/>
                </a:lnTo>
                <a:lnTo>
                  <a:pt x="1949212" y="638984"/>
                </a:lnTo>
                <a:lnTo>
                  <a:pt x="2005824" y="629681"/>
                </a:lnTo>
                <a:lnTo>
                  <a:pt x="2060446" y="619641"/>
                </a:lnTo>
                <a:lnTo>
                  <a:pt x="2112979" y="608891"/>
                </a:lnTo>
                <a:lnTo>
                  <a:pt x="2163325" y="597458"/>
                </a:lnTo>
                <a:lnTo>
                  <a:pt x="2211385" y="585368"/>
                </a:lnTo>
                <a:lnTo>
                  <a:pt x="2257061" y="572646"/>
                </a:lnTo>
                <a:lnTo>
                  <a:pt x="2300253" y="559319"/>
                </a:lnTo>
                <a:lnTo>
                  <a:pt x="2340862" y="545414"/>
                </a:lnTo>
                <a:lnTo>
                  <a:pt x="2378791" y="530955"/>
                </a:lnTo>
                <a:lnTo>
                  <a:pt x="2413939" y="515969"/>
                </a:lnTo>
                <a:lnTo>
                  <a:pt x="2475502" y="484523"/>
                </a:lnTo>
                <a:lnTo>
                  <a:pt x="2524759" y="451284"/>
                </a:lnTo>
                <a:lnTo>
                  <a:pt x="2560921" y="416461"/>
                </a:lnTo>
                <a:lnTo>
                  <a:pt x="2583198" y="380263"/>
                </a:lnTo>
                <a:lnTo>
                  <a:pt x="2590800" y="342900"/>
                </a:lnTo>
                <a:lnTo>
                  <a:pt x="2588883" y="324085"/>
                </a:lnTo>
                <a:lnTo>
                  <a:pt x="2573845" y="287278"/>
                </a:lnTo>
                <a:lnTo>
                  <a:pt x="2544527" y="251742"/>
                </a:lnTo>
                <a:lnTo>
                  <a:pt x="2501718" y="217684"/>
                </a:lnTo>
                <a:lnTo>
                  <a:pt x="2446209" y="185315"/>
                </a:lnTo>
                <a:lnTo>
                  <a:pt x="2378791" y="154844"/>
                </a:lnTo>
                <a:lnTo>
                  <a:pt x="2340862" y="140386"/>
                </a:lnTo>
                <a:lnTo>
                  <a:pt x="2300253" y="126480"/>
                </a:lnTo>
                <a:lnTo>
                  <a:pt x="2257061" y="113153"/>
                </a:lnTo>
                <a:lnTo>
                  <a:pt x="2211385" y="100431"/>
                </a:lnTo>
                <a:lnTo>
                  <a:pt x="2163325" y="88341"/>
                </a:lnTo>
                <a:lnTo>
                  <a:pt x="2112979" y="76908"/>
                </a:lnTo>
                <a:lnTo>
                  <a:pt x="2060446" y="66158"/>
                </a:lnTo>
                <a:lnTo>
                  <a:pt x="2005824" y="56118"/>
                </a:lnTo>
                <a:lnTo>
                  <a:pt x="1949212" y="46815"/>
                </a:lnTo>
                <a:lnTo>
                  <a:pt x="1890710" y="38273"/>
                </a:lnTo>
                <a:lnTo>
                  <a:pt x="1830416" y="30519"/>
                </a:lnTo>
                <a:lnTo>
                  <a:pt x="1768428" y="23579"/>
                </a:lnTo>
                <a:lnTo>
                  <a:pt x="1704846" y="17480"/>
                </a:lnTo>
                <a:lnTo>
                  <a:pt x="1639768" y="12248"/>
                </a:lnTo>
                <a:lnTo>
                  <a:pt x="1573293" y="7908"/>
                </a:lnTo>
                <a:lnTo>
                  <a:pt x="1505520" y="4487"/>
                </a:lnTo>
                <a:lnTo>
                  <a:pt x="1436548" y="2012"/>
                </a:lnTo>
                <a:lnTo>
                  <a:pt x="1366474" y="507"/>
                </a:lnTo>
                <a:lnTo>
                  <a:pt x="1295400" y="0"/>
                </a:lnTo>
                <a:close/>
              </a:path>
            </a:pathLst>
          </a:custGeom>
          <a:solidFill>
            <a:srgbClr val="CDDC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7200" y="2362200"/>
            <a:ext cx="2590800" cy="685800"/>
          </a:xfrm>
          <a:custGeom>
            <a:avLst/>
            <a:gdLst/>
            <a:ahLst/>
            <a:cxnLst/>
            <a:rect l="l" t="t" r="r" b="b"/>
            <a:pathLst>
              <a:path w="2590800" h="685800">
                <a:moveTo>
                  <a:pt x="0" y="342900"/>
                </a:moveTo>
                <a:lnTo>
                  <a:pt x="7601" y="305536"/>
                </a:lnTo>
                <a:lnTo>
                  <a:pt x="29878" y="269338"/>
                </a:lnTo>
                <a:lnTo>
                  <a:pt x="66040" y="234515"/>
                </a:lnTo>
                <a:lnTo>
                  <a:pt x="115297" y="201276"/>
                </a:lnTo>
                <a:lnTo>
                  <a:pt x="176859" y="169830"/>
                </a:lnTo>
                <a:lnTo>
                  <a:pt x="212008" y="154844"/>
                </a:lnTo>
                <a:lnTo>
                  <a:pt x="249936" y="140386"/>
                </a:lnTo>
                <a:lnTo>
                  <a:pt x="290545" y="126480"/>
                </a:lnTo>
                <a:lnTo>
                  <a:pt x="333737" y="113153"/>
                </a:lnTo>
                <a:lnTo>
                  <a:pt x="379413" y="100431"/>
                </a:lnTo>
                <a:lnTo>
                  <a:pt x="427473" y="88341"/>
                </a:lnTo>
                <a:lnTo>
                  <a:pt x="477819" y="76908"/>
                </a:lnTo>
                <a:lnTo>
                  <a:pt x="530352" y="66158"/>
                </a:lnTo>
                <a:lnTo>
                  <a:pt x="584974" y="56118"/>
                </a:lnTo>
                <a:lnTo>
                  <a:pt x="641585" y="46815"/>
                </a:lnTo>
                <a:lnTo>
                  <a:pt x="700088" y="38273"/>
                </a:lnTo>
                <a:lnTo>
                  <a:pt x="760382" y="30519"/>
                </a:lnTo>
                <a:lnTo>
                  <a:pt x="822370" y="23579"/>
                </a:lnTo>
                <a:lnTo>
                  <a:pt x="885952" y="17480"/>
                </a:lnTo>
                <a:lnTo>
                  <a:pt x="951030" y="12248"/>
                </a:lnTo>
                <a:lnTo>
                  <a:pt x="1017505" y="7908"/>
                </a:lnTo>
                <a:lnTo>
                  <a:pt x="1085278" y="4487"/>
                </a:lnTo>
                <a:lnTo>
                  <a:pt x="1154251" y="2012"/>
                </a:lnTo>
                <a:lnTo>
                  <a:pt x="1224324" y="507"/>
                </a:lnTo>
                <a:lnTo>
                  <a:pt x="1295400" y="0"/>
                </a:lnTo>
                <a:lnTo>
                  <a:pt x="1366474" y="507"/>
                </a:lnTo>
                <a:lnTo>
                  <a:pt x="1436548" y="2012"/>
                </a:lnTo>
                <a:lnTo>
                  <a:pt x="1505520" y="4487"/>
                </a:lnTo>
                <a:lnTo>
                  <a:pt x="1573293" y="7908"/>
                </a:lnTo>
                <a:lnTo>
                  <a:pt x="1639768" y="12248"/>
                </a:lnTo>
                <a:lnTo>
                  <a:pt x="1704846" y="17480"/>
                </a:lnTo>
                <a:lnTo>
                  <a:pt x="1768428" y="23579"/>
                </a:lnTo>
                <a:lnTo>
                  <a:pt x="1830416" y="30519"/>
                </a:lnTo>
                <a:lnTo>
                  <a:pt x="1890710" y="38273"/>
                </a:lnTo>
                <a:lnTo>
                  <a:pt x="1949212" y="46815"/>
                </a:lnTo>
                <a:lnTo>
                  <a:pt x="2005824" y="56118"/>
                </a:lnTo>
                <a:lnTo>
                  <a:pt x="2060446" y="66158"/>
                </a:lnTo>
                <a:lnTo>
                  <a:pt x="2112979" y="76908"/>
                </a:lnTo>
                <a:lnTo>
                  <a:pt x="2163325" y="88341"/>
                </a:lnTo>
                <a:lnTo>
                  <a:pt x="2211385" y="100431"/>
                </a:lnTo>
                <a:lnTo>
                  <a:pt x="2257061" y="113153"/>
                </a:lnTo>
                <a:lnTo>
                  <a:pt x="2300253" y="126480"/>
                </a:lnTo>
                <a:lnTo>
                  <a:pt x="2340862" y="140386"/>
                </a:lnTo>
                <a:lnTo>
                  <a:pt x="2378791" y="154844"/>
                </a:lnTo>
                <a:lnTo>
                  <a:pt x="2413939" y="169830"/>
                </a:lnTo>
                <a:lnTo>
                  <a:pt x="2475502" y="201276"/>
                </a:lnTo>
                <a:lnTo>
                  <a:pt x="2524759" y="234515"/>
                </a:lnTo>
                <a:lnTo>
                  <a:pt x="2560921" y="269338"/>
                </a:lnTo>
                <a:lnTo>
                  <a:pt x="2583198" y="305536"/>
                </a:lnTo>
                <a:lnTo>
                  <a:pt x="2590800" y="342900"/>
                </a:lnTo>
                <a:lnTo>
                  <a:pt x="2588883" y="361714"/>
                </a:lnTo>
                <a:lnTo>
                  <a:pt x="2573845" y="398521"/>
                </a:lnTo>
                <a:lnTo>
                  <a:pt x="2544527" y="434057"/>
                </a:lnTo>
                <a:lnTo>
                  <a:pt x="2501718" y="468115"/>
                </a:lnTo>
                <a:lnTo>
                  <a:pt x="2446209" y="500484"/>
                </a:lnTo>
                <a:lnTo>
                  <a:pt x="2378791" y="530955"/>
                </a:lnTo>
                <a:lnTo>
                  <a:pt x="2340862" y="545414"/>
                </a:lnTo>
                <a:lnTo>
                  <a:pt x="2300253" y="559319"/>
                </a:lnTo>
                <a:lnTo>
                  <a:pt x="2257061" y="572646"/>
                </a:lnTo>
                <a:lnTo>
                  <a:pt x="2211385" y="585368"/>
                </a:lnTo>
                <a:lnTo>
                  <a:pt x="2163325" y="597458"/>
                </a:lnTo>
                <a:lnTo>
                  <a:pt x="2112979" y="608891"/>
                </a:lnTo>
                <a:lnTo>
                  <a:pt x="2060446" y="619641"/>
                </a:lnTo>
                <a:lnTo>
                  <a:pt x="2005824" y="629681"/>
                </a:lnTo>
                <a:lnTo>
                  <a:pt x="1949212" y="638984"/>
                </a:lnTo>
                <a:lnTo>
                  <a:pt x="1890710" y="647526"/>
                </a:lnTo>
                <a:lnTo>
                  <a:pt x="1830416" y="655280"/>
                </a:lnTo>
                <a:lnTo>
                  <a:pt x="1768428" y="662220"/>
                </a:lnTo>
                <a:lnTo>
                  <a:pt x="1704846" y="668319"/>
                </a:lnTo>
                <a:lnTo>
                  <a:pt x="1639768" y="673551"/>
                </a:lnTo>
                <a:lnTo>
                  <a:pt x="1573293" y="677891"/>
                </a:lnTo>
                <a:lnTo>
                  <a:pt x="1505520" y="681312"/>
                </a:lnTo>
                <a:lnTo>
                  <a:pt x="1436548" y="683787"/>
                </a:lnTo>
                <a:lnTo>
                  <a:pt x="1366474" y="685292"/>
                </a:lnTo>
                <a:lnTo>
                  <a:pt x="1295400" y="685800"/>
                </a:lnTo>
                <a:lnTo>
                  <a:pt x="1224324" y="685292"/>
                </a:lnTo>
                <a:lnTo>
                  <a:pt x="1154251" y="683787"/>
                </a:lnTo>
                <a:lnTo>
                  <a:pt x="1085278" y="681312"/>
                </a:lnTo>
                <a:lnTo>
                  <a:pt x="1017505" y="677891"/>
                </a:lnTo>
                <a:lnTo>
                  <a:pt x="951030" y="673551"/>
                </a:lnTo>
                <a:lnTo>
                  <a:pt x="885952" y="668319"/>
                </a:lnTo>
                <a:lnTo>
                  <a:pt x="822370" y="662220"/>
                </a:lnTo>
                <a:lnTo>
                  <a:pt x="760382" y="655280"/>
                </a:lnTo>
                <a:lnTo>
                  <a:pt x="700088" y="647526"/>
                </a:lnTo>
                <a:lnTo>
                  <a:pt x="641585" y="638984"/>
                </a:lnTo>
                <a:lnTo>
                  <a:pt x="584974" y="629681"/>
                </a:lnTo>
                <a:lnTo>
                  <a:pt x="530352" y="619641"/>
                </a:lnTo>
                <a:lnTo>
                  <a:pt x="477819" y="608891"/>
                </a:lnTo>
                <a:lnTo>
                  <a:pt x="427473" y="597458"/>
                </a:lnTo>
                <a:lnTo>
                  <a:pt x="379413" y="585368"/>
                </a:lnTo>
                <a:lnTo>
                  <a:pt x="333737" y="572646"/>
                </a:lnTo>
                <a:lnTo>
                  <a:pt x="290545" y="559319"/>
                </a:lnTo>
                <a:lnTo>
                  <a:pt x="249936" y="545414"/>
                </a:lnTo>
                <a:lnTo>
                  <a:pt x="212008" y="530955"/>
                </a:lnTo>
                <a:lnTo>
                  <a:pt x="176859" y="515969"/>
                </a:lnTo>
                <a:lnTo>
                  <a:pt x="115297" y="484523"/>
                </a:lnTo>
                <a:lnTo>
                  <a:pt x="66040" y="451284"/>
                </a:lnTo>
                <a:lnTo>
                  <a:pt x="29878" y="416461"/>
                </a:lnTo>
                <a:lnTo>
                  <a:pt x="7601" y="380263"/>
                </a:lnTo>
                <a:lnTo>
                  <a:pt x="0" y="342900"/>
                </a:lnTo>
                <a:close/>
              </a:path>
            </a:pathLst>
          </a:custGeom>
          <a:ln w="9525">
            <a:solidFill>
              <a:srgbClr val="5A91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66800" y="380999"/>
            <a:ext cx="7086600" cy="1200150"/>
          </a:xfrm>
          <a:prstGeom prst="rect">
            <a:avLst/>
          </a:prstGeom>
          <a:solidFill>
            <a:srgbClr val="D0DFF3"/>
          </a:solidFill>
        </p:spPr>
        <p:txBody>
          <a:bodyPr vert="horz" wrap="square" lIns="0" tIns="45720" rIns="0" bIns="0" rtlCol="0">
            <a:spAutoFit/>
          </a:bodyPr>
          <a:lstStyle/>
          <a:p>
            <a:pPr marL="6350" algn="ctr">
              <a:lnSpc>
                <a:spcPts val="2840"/>
              </a:lnSpc>
              <a:spcBef>
                <a:spcPts val="360"/>
              </a:spcBef>
            </a:pPr>
            <a:r>
              <a:rPr sz="2400" spc="-5" dirty="0">
                <a:latin typeface="Comic Sans MS"/>
                <a:cs typeface="Comic Sans MS"/>
              </a:rPr>
              <a:t>Unité </a:t>
            </a:r>
            <a:r>
              <a:rPr sz="2400" dirty="0">
                <a:latin typeface="Comic Sans MS"/>
                <a:cs typeface="Comic Sans MS"/>
              </a:rPr>
              <a:t>de</a:t>
            </a:r>
            <a:r>
              <a:rPr sz="2400" spc="-5" dirty="0">
                <a:latin typeface="Comic Sans MS"/>
                <a:cs typeface="Comic Sans MS"/>
              </a:rPr>
              <a:t> transcription</a:t>
            </a:r>
            <a:endParaRPr sz="2400">
              <a:latin typeface="Comic Sans MS"/>
              <a:cs typeface="Comic Sans MS"/>
            </a:endParaRPr>
          </a:p>
          <a:p>
            <a:pPr marL="95885" algn="ctr">
              <a:lnSpc>
                <a:spcPts val="2840"/>
              </a:lnSpc>
            </a:pPr>
            <a:r>
              <a:rPr sz="2400" dirty="0">
                <a:latin typeface="Comic Sans MS"/>
                <a:cs typeface="Comic Sans MS"/>
              </a:rPr>
              <a:t>=</a:t>
            </a:r>
            <a:endParaRPr sz="2400">
              <a:latin typeface="Comic Sans MS"/>
              <a:cs typeface="Comic Sans MS"/>
            </a:endParaRPr>
          </a:p>
          <a:p>
            <a:pPr marL="95250" algn="ctr">
              <a:lnSpc>
                <a:spcPct val="100000"/>
              </a:lnSpc>
              <a:spcBef>
                <a:spcPts val="20"/>
              </a:spcBef>
            </a:pPr>
            <a:r>
              <a:rPr sz="2400" spc="-5" dirty="0">
                <a:latin typeface="Comic Sans MS"/>
                <a:cs typeface="Comic Sans MS"/>
              </a:rPr>
              <a:t>zone </a:t>
            </a:r>
            <a:r>
              <a:rPr sz="2400" dirty="0">
                <a:latin typeface="Comic Sans MS"/>
                <a:cs typeface="Comic Sans MS"/>
              </a:rPr>
              <a:t>où </a:t>
            </a:r>
            <a:r>
              <a:rPr sz="2400" spc="-5" dirty="0">
                <a:latin typeface="Comic Sans MS"/>
                <a:cs typeface="Comic Sans MS"/>
              </a:rPr>
              <a:t>la transcription </a:t>
            </a:r>
            <a:r>
              <a:rPr sz="2400" spc="50" dirty="0">
                <a:latin typeface="Comic Sans MS"/>
                <a:cs typeface="Comic Sans MS"/>
              </a:rPr>
              <a:t>s</a:t>
            </a:r>
            <a:r>
              <a:rPr sz="2400" spc="50" dirty="0">
                <a:latin typeface="DejaVu Sans"/>
                <a:cs typeface="DejaVu Sans"/>
              </a:rPr>
              <a:t>ʼ</a:t>
            </a:r>
            <a:r>
              <a:rPr sz="2400" spc="50" dirty="0">
                <a:latin typeface="Comic Sans MS"/>
                <a:cs typeface="Comic Sans MS"/>
              </a:rPr>
              <a:t>initie </a:t>
            </a:r>
            <a:r>
              <a:rPr sz="2400" dirty="0">
                <a:latin typeface="Comic Sans MS"/>
                <a:cs typeface="Comic Sans MS"/>
              </a:rPr>
              <a:t>et </a:t>
            </a:r>
            <a:r>
              <a:rPr sz="2400" spc="-5" dirty="0">
                <a:latin typeface="Comic Sans MS"/>
                <a:cs typeface="Comic Sans MS"/>
              </a:rPr>
              <a:t>se</a:t>
            </a:r>
            <a:r>
              <a:rPr sz="2400" spc="-5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termine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93139" y="2466657"/>
            <a:ext cx="17386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un seul</a:t>
            </a:r>
            <a:r>
              <a:rPr sz="2400" spc="-8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gène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56659" y="2403157"/>
            <a:ext cx="2799715" cy="74676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 indent="413384">
              <a:lnSpc>
                <a:spcPts val="2800"/>
              </a:lnSpc>
              <a:spcBef>
                <a:spcPts val="260"/>
              </a:spcBef>
            </a:pPr>
            <a:r>
              <a:rPr sz="2400" dirty="0">
                <a:latin typeface="Comic Sans MS"/>
                <a:cs typeface="Comic Sans MS"/>
              </a:rPr>
              <a:t>2 ou </a:t>
            </a:r>
            <a:r>
              <a:rPr sz="2400" spc="-5" dirty="0">
                <a:latin typeface="Comic Sans MS"/>
                <a:cs typeface="Comic Sans MS"/>
              </a:rPr>
              <a:t>plusieurs  </a:t>
            </a:r>
            <a:r>
              <a:rPr sz="2400" dirty="0">
                <a:latin typeface="Comic Sans MS"/>
                <a:cs typeface="Comic Sans MS"/>
              </a:rPr>
              <a:t>gènes</a:t>
            </a:r>
            <a:r>
              <a:rPr sz="2400" spc="-5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co-transcrits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276600" y="3886200"/>
            <a:ext cx="2667000" cy="830580"/>
          </a:xfrm>
          <a:custGeom>
            <a:avLst/>
            <a:gdLst/>
            <a:ahLst/>
            <a:cxnLst/>
            <a:rect l="l" t="t" r="r" b="b"/>
            <a:pathLst>
              <a:path w="2667000" h="830579">
                <a:moveTo>
                  <a:pt x="0" y="830262"/>
                </a:moveTo>
                <a:lnTo>
                  <a:pt x="2667000" y="830262"/>
                </a:lnTo>
                <a:lnTo>
                  <a:pt x="2667000" y="0"/>
                </a:lnTo>
                <a:lnTo>
                  <a:pt x="0" y="0"/>
                </a:lnTo>
                <a:lnTo>
                  <a:pt x="0" y="830262"/>
                </a:lnTo>
                <a:close/>
              </a:path>
            </a:pathLst>
          </a:custGeom>
          <a:solidFill>
            <a:srgbClr val="FACA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916667" y="3919220"/>
            <a:ext cx="1391920" cy="111506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82550" marR="5080" indent="-70485" algn="just">
              <a:lnSpc>
                <a:spcPct val="99000"/>
              </a:lnSpc>
              <a:spcBef>
                <a:spcPts val="125"/>
              </a:spcBef>
            </a:pPr>
            <a:r>
              <a:rPr sz="2400" spc="-5" dirty="0">
                <a:latin typeface="Comic Sans MS"/>
                <a:cs typeface="Comic Sans MS"/>
              </a:rPr>
              <a:t>Une</a:t>
            </a:r>
            <a:r>
              <a:rPr sz="2400" spc="-7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seule  molécule  </a:t>
            </a:r>
            <a:r>
              <a:rPr sz="2400" spc="70" dirty="0">
                <a:latin typeface="Comic Sans MS"/>
                <a:cs typeface="Comic Sans MS"/>
              </a:rPr>
              <a:t>d</a:t>
            </a:r>
            <a:r>
              <a:rPr sz="2400" spc="70" dirty="0">
                <a:latin typeface="DejaVu Sans"/>
                <a:cs typeface="DejaVu Sans"/>
              </a:rPr>
              <a:t>ʼ</a:t>
            </a:r>
            <a:r>
              <a:rPr sz="2400" spc="70" dirty="0">
                <a:latin typeface="Comic Sans MS"/>
                <a:cs typeface="Comic Sans MS"/>
              </a:rPr>
              <a:t>ARNm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638800" y="4876800"/>
            <a:ext cx="3429000" cy="1938655"/>
          </a:xfrm>
          <a:custGeom>
            <a:avLst/>
            <a:gdLst/>
            <a:ahLst/>
            <a:cxnLst/>
            <a:rect l="l" t="t" r="r" b="b"/>
            <a:pathLst>
              <a:path w="3429000" h="1938654">
                <a:moveTo>
                  <a:pt x="0" y="1938337"/>
                </a:moveTo>
                <a:lnTo>
                  <a:pt x="3429000" y="1938337"/>
                </a:lnTo>
                <a:lnTo>
                  <a:pt x="3429000" y="0"/>
                </a:lnTo>
                <a:lnTo>
                  <a:pt x="0" y="0"/>
                </a:lnTo>
                <a:lnTo>
                  <a:pt x="0" y="1938337"/>
                </a:lnTo>
                <a:close/>
              </a:path>
            </a:pathLst>
          </a:custGeom>
          <a:solidFill>
            <a:srgbClr val="87A0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761837" y="4909820"/>
            <a:ext cx="3189605" cy="185166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 algn="ctr">
              <a:lnSpc>
                <a:spcPts val="2800"/>
              </a:lnSpc>
              <a:spcBef>
                <a:spcPts val="259"/>
              </a:spcBef>
            </a:pPr>
            <a:r>
              <a:rPr sz="2400" spc="-5" dirty="0">
                <a:latin typeface="Comic Sans MS"/>
                <a:cs typeface="Comic Sans MS"/>
              </a:rPr>
              <a:t>Unité </a:t>
            </a:r>
            <a:r>
              <a:rPr sz="2400" dirty="0">
                <a:latin typeface="Comic Sans MS"/>
                <a:cs typeface="Comic Sans MS"/>
              </a:rPr>
              <a:t>de</a:t>
            </a:r>
            <a:r>
              <a:rPr sz="2400" spc="-3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transcription  polycistronique</a:t>
            </a:r>
            <a:endParaRPr sz="2400">
              <a:latin typeface="Comic Sans MS"/>
              <a:cs typeface="Comic Sans MS"/>
            </a:endParaRPr>
          </a:p>
          <a:p>
            <a:pPr algn="ctr">
              <a:lnSpc>
                <a:spcPts val="2820"/>
              </a:lnSpc>
            </a:pPr>
            <a:r>
              <a:rPr sz="2400" dirty="0">
                <a:latin typeface="Comic Sans MS"/>
                <a:cs typeface="Comic Sans MS"/>
              </a:rPr>
              <a:t>=</a:t>
            </a:r>
            <a:endParaRPr sz="2400">
              <a:latin typeface="Comic Sans MS"/>
              <a:cs typeface="Comic Sans MS"/>
            </a:endParaRPr>
          </a:p>
          <a:p>
            <a:pPr marL="427355" marR="422275" algn="ctr">
              <a:lnSpc>
                <a:spcPct val="100699"/>
              </a:lnSpc>
            </a:pPr>
            <a:r>
              <a:rPr sz="2400" spc="-5" dirty="0">
                <a:latin typeface="Comic Sans MS"/>
                <a:cs typeface="Comic Sans MS"/>
              </a:rPr>
              <a:t>Codant</a:t>
            </a:r>
            <a:r>
              <a:rPr sz="2400" spc="-5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plusieurs  protéines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285208" y="1724888"/>
            <a:ext cx="573577" cy="21613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343400" y="3581400"/>
            <a:ext cx="457189" cy="228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457700" y="1752600"/>
            <a:ext cx="228600" cy="18287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343400" y="1752600"/>
            <a:ext cx="457200" cy="2057400"/>
          </a:xfrm>
          <a:custGeom>
            <a:avLst/>
            <a:gdLst/>
            <a:ahLst/>
            <a:cxnLst/>
            <a:rect l="l" t="t" r="r" b="b"/>
            <a:pathLst>
              <a:path w="457200" h="2057400">
                <a:moveTo>
                  <a:pt x="0" y="1828800"/>
                </a:moveTo>
                <a:lnTo>
                  <a:pt x="114300" y="1828800"/>
                </a:lnTo>
                <a:lnTo>
                  <a:pt x="114300" y="0"/>
                </a:lnTo>
                <a:lnTo>
                  <a:pt x="342900" y="0"/>
                </a:lnTo>
                <a:lnTo>
                  <a:pt x="342900" y="1828800"/>
                </a:lnTo>
                <a:lnTo>
                  <a:pt x="457200" y="1828800"/>
                </a:lnTo>
                <a:lnTo>
                  <a:pt x="228600" y="2057400"/>
                </a:lnTo>
                <a:lnTo>
                  <a:pt x="0" y="1828800"/>
                </a:lnTo>
                <a:close/>
              </a:path>
            </a:pathLst>
          </a:custGeom>
          <a:ln w="9525">
            <a:solidFill>
              <a:srgbClr val="5A91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622664" y="1699949"/>
            <a:ext cx="1475511" cy="9559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45638" y="1752600"/>
            <a:ext cx="1093470" cy="582930"/>
          </a:xfrm>
          <a:custGeom>
            <a:avLst/>
            <a:gdLst/>
            <a:ahLst/>
            <a:cxnLst/>
            <a:rect l="l" t="t" r="r" b="b"/>
            <a:pathLst>
              <a:path w="1093470" h="582930">
                <a:moveTo>
                  <a:pt x="1092962" y="0"/>
                </a:moveTo>
                <a:lnTo>
                  <a:pt x="0" y="582904"/>
                </a:lnTo>
              </a:path>
            </a:pathLst>
          </a:custGeom>
          <a:ln w="57150">
            <a:solidFill>
              <a:srgbClr val="5F93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895600" y="2138334"/>
            <a:ext cx="277495" cy="233679"/>
          </a:xfrm>
          <a:custGeom>
            <a:avLst/>
            <a:gdLst/>
            <a:ahLst/>
            <a:cxnLst/>
            <a:rect l="l" t="t" r="r" b="b"/>
            <a:pathLst>
              <a:path w="277494" h="233680">
                <a:moveTo>
                  <a:pt x="158612" y="0"/>
                </a:moveTo>
                <a:lnTo>
                  <a:pt x="147669" y="443"/>
                </a:lnTo>
                <a:lnTo>
                  <a:pt x="137688" y="4958"/>
                </a:lnTo>
                <a:lnTo>
                  <a:pt x="129933" y="13248"/>
                </a:lnTo>
                <a:lnTo>
                  <a:pt x="0" y="223864"/>
                </a:lnTo>
                <a:lnTo>
                  <a:pt x="247294" y="233300"/>
                </a:lnTo>
                <a:lnTo>
                  <a:pt x="258496" y="231476"/>
                </a:lnTo>
                <a:lnTo>
                  <a:pt x="267806" y="225700"/>
                </a:lnTo>
                <a:lnTo>
                  <a:pt x="274270" y="216856"/>
                </a:lnTo>
                <a:lnTo>
                  <a:pt x="276936" y="205830"/>
                </a:lnTo>
                <a:lnTo>
                  <a:pt x="275119" y="194628"/>
                </a:lnTo>
                <a:lnTo>
                  <a:pt x="269344" y="185318"/>
                </a:lnTo>
                <a:lnTo>
                  <a:pt x="260498" y="178854"/>
                </a:lnTo>
                <a:lnTo>
                  <a:pt x="249466" y="176189"/>
                </a:lnTo>
                <a:lnTo>
                  <a:pt x="100076" y="170486"/>
                </a:lnTo>
                <a:lnTo>
                  <a:pt x="178574" y="43258"/>
                </a:lnTo>
                <a:lnTo>
                  <a:pt x="182500" y="32610"/>
                </a:lnTo>
                <a:lnTo>
                  <a:pt x="182057" y="21663"/>
                </a:lnTo>
                <a:lnTo>
                  <a:pt x="177542" y="11681"/>
                </a:lnTo>
                <a:lnTo>
                  <a:pt x="169252" y="3926"/>
                </a:lnTo>
                <a:lnTo>
                  <a:pt x="158612" y="0"/>
                </a:lnTo>
                <a:close/>
              </a:path>
            </a:pathLst>
          </a:custGeom>
          <a:solidFill>
            <a:srgbClr val="5F93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896193" y="1699952"/>
            <a:ext cx="1625142" cy="8769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953000" y="1752600"/>
            <a:ext cx="1243330" cy="511809"/>
          </a:xfrm>
          <a:custGeom>
            <a:avLst/>
            <a:gdLst/>
            <a:ahLst/>
            <a:cxnLst/>
            <a:rect l="l" t="t" r="r" b="b"/>
            <a:pathLst>
              <a:path w="1243329" h="511810">
                <a:moveTo>
                  <a:pt x="0" y="0"/>
                </a:moveTo>
                <a:lnTo>
                  <a:pt x="1242961" y="511810"/>
                </a:lnTo>
              </a:path>
            </a:pathLst>
          </a:custGeom>
          <a:ln w="57150">
            <a:solidFill>
              <a:srgbClr val="5F93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971044" y="2078329"/>
            <a:ext cx="277495" cy="241935"/>
          </a:xfrm>
          <a:custGeom>
            <a:avLst/>
            <a:gdLst/>
            <a:ahLst/>
            <a:cxnLst/>
            <a:rect l="l" t="t" r="r" b="b"/>
            <a:pathLst>
              <a:path w="277495" h="241935">
                <a:moveTo>
                  <a:pt x="108254" y="0"/>
                </a:moveTo>
                <a:lnTo>
                  <a:pt x="97320" y="642"/>
                </a:lnTo>
                <a:lnTo>
                  <a:pt x="87122" y="5600"/>
                </a:lnTo>
                <a:lnTo>
                  <a:pt x="79642" y="14140"/>
                </a:lnTo>
                <a:lnTo>
                  <a:pt x="76139" y="24518"/>
                </a:lnTo>
                <a:lnTo>
                  <a:pt x="76784" y="35452"/>
                </a:lnTo>
                <a:lnTo>
                  <a:pt x="81749" y="45656"/>
                </a:lnTo>
                <a:lnTo>
                  <a:pt x="172478" y="164490"/>
                </a:lnTo>
                <a:lnTo>
                  <a:pt x="24384" y="184962"/>
                </a:lnTo>
                <a:lnTo>
                  <a:pt x="13673" y="188716"/>
                </a:lnTo>
                <a:lnTo>
                  <a:pt x="5514" y="196030"/>
                </a:lnTo>
                <a:lnTo>
                  <a:pt x="695" y="205868"/>
                </a:lnTo>
                <a:lnTo>
                  <a:pt x="0" y="217195"/>
                </a:lnTo>
                <a:lnTo>
                  <a:pt x="3746" y="227906"/>
                </a:lnTo>
                <a:lnTo>
                  <a:pt x="11056" y="236064"/>
                </a:lnTo>
                <a:lnTo>
                  <a:pt x="20893" y="240884"/>
                </a:lnTo>
                <a:lnTo>
                  <a:pt x="32219" y="241579"/>
                </a:lnTo>
                <a:lnTo>
                  <a:pt x="277355" y="207670"/>
                </a:lnTo>
                <a:lnTo>
                  <a:pt x="127177" y="10972"/>
                </a:lnTo>
                <a:lnTo>
                  <a:pt x="118636" y="3500"/>
                </a:lnTo>
                <a:lnTo>
                  <a:pt x="108254" y="0"/>
                </a:lnTo>
                <a:close/>
              </a:path>
            </a:pathLst>
          </a:custGeom>
          <a:solidFill>
            <a:srgbClr val="5F93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040880" y="3404057"/>
            <a:ext cx="548640" cy="153785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315275" y="3430587"/>
            <a:ext cx="1905" cy="1161415"/>
          </a:xfrm>
          <a:custGeom>
            <a:avLst/>
            <a:gdLst/>
            <a:ahLst/>
            <a:cxnLst/>
            <a:rect l="l" t="t" r="r" b="b"/>
            <a:pathLst>
              <a:path w="1904" h="1161414">
                <a:moveTo>
                  <a:pt x="1511" y="0"/>
                </a:moveTo>
                <a:lnTo>
                  <a:pt x="0" y="1160907"/>
                </a:lnTo>
              </a:path>
            </a:pathLst>
          </a:custGeom>
          <a:ln w="57150">
            <a:solidFill>
              <a:srgbClr val="5F93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187137" y="4391557"/>
            <a:ext cx="257175" cy="257175"/>
          </a:xfrm>
          <a:custGeom>
            <a:avLst/>
            <a:gdLst/>
            <a:ahLst/>
            <a:cxnLst/>
            <a:rect l="l" t="t" r="r" b="b"/>
            <a:pathLst>
              <a:path w="257175" h="257175">
                <a:moveTo>
                  <a:pt x="24722" y="0"/>
                </a:moveTo>
                <a:lnTo>
                  <a:pt x="13978" y="3646"/>
                </a:lnTo>
                <a:lnTo>
                  <a:pt x="5494" y="11180"/>
                </a:lnTo>
                <a:lnTo>
                  <a:pt x="724" y="21040"/>
                </a:lnTo>
                <a:lnTo>
                  <a:pt x="0" y="31969"/>
                </a:lnTo>
                <a:lnTo>
                  <a:pt x="3653" y="42711"/>
                </a:lnTo>
                <a:lnTo>
                  <a:pt x="128062" y="256642"/>
                </a:lnTo>
                <a:lnTo>
                  <a:pt x="194421" y="143219"/>
                </a:lnTo>
                <a:lnTo>
                  <a:pt x="128202" y="143219"/>
                </a:lnTo>
                <a:lnTo>
                  <a:pt x="53043" y="13983"/>
                </a:lnTo>
                <a:lnTo>
                  <a:pt x="45514" y="5499"/>
                </a:lnTo>
                <a:lnTo>
                  <a:pt x="35654" y="728"/>
                </a:lnTo>
                <a:lnTo>
                  <a:pt x="24722" y="0"/>
                </a:lnTo>
                <a:close/>
              </a:path>
              <a:path w="257175" h="257175">
                <a:moveTo>
                  <a:pt x="232069" y="269"/>
                </a:moveTo>
                <a:lnTo>
                  <a:pt x="221136" y="967"/>
                </a:lnTo>
                <a:lnTo>
                  <a:pt x="211262" y="5717"/>
                </a:lnTo>
                <a:lnTo>
                  <a:pt x="203703" y="14187"/>
                </a:lnTo>
                <a:lnTo>
                  <a:pt x="128202" y="143219"/>
                </a:lnTo>
                <a:lnTo>
                  <a:pt x="194421" y="143219"/>
                </a:lnTo>
                <a:lnTo>
                  <a:pt x="253030" y="43041"/>
                </a:lnTo>
                <a:lnTo>
                  <a:pt x="256712" y="32309"/>
                </a:lnTo>
                <a:lnTo>
                  <a:pt x="256015" y="21376"/>
                </a:lnTo>
                <a:lnTo>
                  <a:pt x="251269" y="11503"/>
                </a:lnTo>
                <a:lnTo>
                  <a:pt x="242807" y="3950"/>
                </a:lnTo>
                <a:lnTo>
                  <a:pt x="232069" y="269"/>
                </a:lnTo>
                <a:close/>
              </a:path>
            </a:pathLst>
          </a:custGeom>
          <a:solidFill>
            <a:srgbClr val="5F93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28600" y="4262437"/>
            <a:ext cx="1806575" cy="523875"/>
          </a:xfrm>
          <a:prstGeom prst="rect">
            <a:avLst/>
          </a:prstGeom>
          <a:solidFill>
            <a:srgbClr val="FDFA00"/>
          </a:solidFill>
        </p:spPr>
        <p:txBody>
          <a:bodyPr vert="horz" wrap="square" lIns="0" tIns="4572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60"/>
              </a:spcBef>
            </a:pPr>
            <a:r>
              <a:rPr sz="2800" b="1" spc="-5" dirty="0">
                <a:solidFill>
                  <a:srgbClr val="FF0000"/>
                </a:solidFill>
                <a:latin typeface="Comic Sans MS"/>
                <a:cs typeface="Comic Sans MS"/>
              </a:rPr>
              <a:t>Résumons</a:t>
            </a:r>
            <a:endParaRPr sz="28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17024" y="124689"/>
            <a:ext cx="3167151" cy="6234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87686" y="112221"/>
            <a:ext cx="2988424" cy="6359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68662" y="153670"/>
            <a:ext cx="3067050" cy="5226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268662" y="152399"/>
            <a:ext cx="3067050" cy="523875"/>
          </a:xfrm>
          <a:prstGeom prst="rect">
            <a:avLst/>
          </a:prstGeom>
          <a:ln w="9525">
            <a:solidFill>
              <a:srgbClr val="9076AE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60"/>
              </a:spcBef>
              <a:tabLst>
                <a:tab pos="686435" algn="l"/>
              </a:tabLst>
            </a:pPr>
            <a:r>
              <a:rPr spc="-5" dirty="0">
                <a:solidFill>
                  <a:srgbClr val="FFFFFF"/>
                </a:solidFill>
              </a:rPr>
              <a:t>B-</a:t>
            </a:r>
            <a:r>
              <a:rPr b="0" spc="-5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pc="-5" dirty="0">
                <a:solidFill>
                  <a:srgbClr val="FFFFFF"/>
                </a:solidFill>
              </a:rPr>
              <a:t>Transcription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93102" y="947420"/>
            <a:ext cx="7663815" cy="5880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275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BE0000"/>
                </a:solidFill>
                <a:latin typeface="Comic Sans MS"/>
                <a:cs typeface="Comic Sans MS"/>
              </a:rPr>
              <a:t>Introduction</a:t>
            </a:r>
            <a:endParaRPr sz="2400">
              <a:latin typeface="Comic Sans MS"/>
              <a:cs typeface="Comic Sans MS"/>
            </a:endParaRPr>
          </a:p>
          <a:p>
            <a:pPr marL="41275">
              <a:lnSpc>
                <a:spcPct val="100000"/>
              </a:lnSpc>
              <a:spcBef>
                <a:spcPts val="1820"/>
              </a:spcBef>
            </a:pPr>
            <a:r>
              <a:rPr sz="2000" dirty="0">
                <a:latin typeface="Comic Sans MS"/>
                <a:cs typeface="Comic Sans MS"/>
              </a:rPr>
              <a:t>Les </a:t>
            </a:r>
            <a:r>
              <a:rPr sz="2000" spc="-5" dirty="0">
                <a:latin typeface="Comic Sans MS"/>
                <a:cs typeface="Comic Sans MS"/>
              </a:rPr>
              <a:t>ARN, </a:t>
            </a:r>
            <a:r>
              <a:rPr sz="2000" dirty="0">
                <a:latin typeface="Comic Sans MS"/>
                <a:cs typeface="Comic Sans MS"/>
              </a:rPr>
              <a:t>les </a:t>
            </a:r>
            <a:r>
              <a:rPr sz="2000" spc="-5" dirty="0">
                <a:latin typeface="Comic Sans MS"/>
                <a:cs typeface="Comic Sans MS"/>
              </a:rPr>
              <a:t>ARN </a:t>
            </a:r>
            <a:r>
              <a:rPr sz="2000" dirty="0">
                <a:latin typeface="Comic Sans MS"/>
                <a:cs typeface="Comic Sans MS"/>
              </a:rPr>
              <a:t>polymérases et </a:t>
            </a:r>
            <a:r>
              <a:rPr sz="2000" spc="-5" dirty="0">
                <a:latin typeface="Comic Sans MS"/>
                <a:cs typeface="Comic Sans MS"/>
              </a:rPr>
              <a:t>généralité </a:t>
            </a:r>
            <a:r>
              <a:rPr sz="2000" dirty="0">
                <a:latin typeface="Comic Sans MS"/>
                <a:cs typeface="Comic Sans MS"/>
              </a:rPr>
              <a:t>sur la</a:t>
            </a:r>
            <a:r>
              <a:rPr sz="2000" spc="1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transcription</a:t>
            </a:r>
            <a:endParaRPr sz="2000">
              <a:latin typeface="Comic Sans MS"/>
              <a:cs typeface="Comic Sans MS"/>
            </a:endParaRPr>
          </a:p>
          <a:p>
            <a:pPr marL="41275">
              <a:lnSpc>
                <a:spcPct val="100000"/>
              </a:lnSpc>
              <a:spcBef>
                <a:spcPts val="1500"/>
              </a:spcBef>
              <a:tabLst>
                <a:tab pos="525145" algn="l"/>
                <a:tab pos="2592070" algn="l"/>
                <a:tab pos="3390900" algn="l"/>
                <a:tab pos="3925570" algn="l"/>
              </a:tabLst>
            </a:pPr>
            <a:r>
              <a:rPr sz="2400" b="1" spc="-5" dirty="0">
                <a:solidFill>
                  <a:srgbClr val="BE0000"/>
                </a:solidFill>
                <a:latin typeface="Comic Sans MS"/>
                <a:cs typeface="Comic Sans MS"/>
              </a:rPr>
              <a:t>I-</a:t>
            </a:r>
            <a:r>
              <a:rPr sz="2400" spc="-5" dirty="0">
                <a:solidFill>
                  <a:srgbClr val="BE0000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BE0000"/>
                </a:solidFill>
                <a:latin typeface="Comic Sans MS"/>
                <a:cs typeface="Comic Sans MS"/>
              </a:rPr>
              <a:t>Transcription</a:t>
            </a:r>
            <a:r>
              <a:rPr sz="2400" spc="-5" dirty="0">
                <a:solidFill>
                  <a:srgbClr val="BE0000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BE0000"/>
                </a:solidFill>
                <a:latin typeface="Comic Sans MS"/>
                <a:cs typeface="Comic Sans MS"/>
              </a:rPr>
              <a:t>chez</a:t>
            </a:r>
            <a:r>
              <a:rPr sz="2400" spc="-5" dirty="0">
                <a:solidFill>
                  <a:srgbClr val="BE0000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BE0000"/>
                </a:solidFill>
                <a:latin typeface="Comic Sans MS"/>
                <a:cs typeface="Comic Sans MS"/>
              </a:rPr>
              <a:t>les</a:t>
            </a:r>
            <a:r>
              <a:rPr sz="2400" spc="-5" dirty="0">
                <a:solidFill>
                  <a:srgbClr val="BE0000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BE0000"/>
                </a:solidFill>
                <a:latin typeface="Comic Sans MS"/>
                <a:cs typeface="Comic Sans MS"/>
              </a:rPr>
              <a:t>bactéries</a:t>
            </a:r>
            <a:endParaRPr sz="2400">
              <a:latin typeface="Comic Sans MS"/>
              <a:cs typeface="Comic Sans MS"/>
            </a:endParaRPr>
          </a:p>
          <a:p>
            <a:pPr marL="955040">
              <a:lnSpc>
                <a:spcPct val="100000"/>
              </a:lnSpc>
              <a:spcBef>
                <a:spcPts val="1220"/>
              </a:spcBef>
            </a:pPr>
            <a:r>
              <a:rPr sz="2000" spc="-5" dirty="0">
                <a:latin typeface="Comic Sans MS"/>
                <a:cs typeface="Comic Sans MS"/>
              </a:rPr>
              <a:t>1– </a:t>
            </a:r>
            <a:r>
              <a:rPr sz="2000" spc="20" dirty="0">
                <a:latin typeface="Comic Sans MS"/>
                <a:cs typeface="Comic Sans MS"/>
              </a:rPr>
              <a:t>L</a:t>
            </a:r>
            <a:r>
              <a:rPr sz="2000" spc="20" dirty="0">
                <a:latin typeface="DejaVu Sans"/>
                <a:cs typeface="DejaVu Sans"/>
              </a:rPr>
              <a:t>ʼ</a:t>
            </a:r>
            <a:r>
              <a:rPr sz="2000" spc="20" dirty="0">
                <a:latin typeface="Comic Sans MS"/>
                <a:cs typeface="Comic Sans MS"/>
              </a:rPr>
              <a:t>organisation </a:t>
            </a:r>
            <a:r>
              <a:rPr sz="2000" spc="85" dirty="0">
                <a:latin typeface="Comic Sans MS"/>
                <a:cs typeface="Comic Sans MS"/>
              </a:rPr>
              <a:t>d</a:t>
            </a:r>
            <a:r>
              <a:rPr sz="2000" spc="85" dirty="0">
                <a:latin typeface="DejaVu Sans"/>
                <a:cs typeface="DejaVu Sans"/>
              </a:rPr>
              <a:t>ʼ</a:t>
            </a:r>
            <a:r>
              <a:rPr sz="2000" spc="85" dirty="0">
                <a:latin typeface="Comic Sans MS"/>
                <a:cs typeface="Comic Sans MS"/>
              </a:rPr>
              <a:t>un </a:t>
            </a:r>
            <a:r>
              <a:rPr sz="2000" spc="-5" dirty="0">
                <a:latin typeface="Comic Sans MS"/>
                <a:cs typeface="Comic Sans MS"/>
              </a:rPr>
              <a:t>gène</a:t>
            </a:r>
            <a:r>
              <a:rPr sz="2000" spc="-114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bactérien</a:t>
            </a:r>
            <a:endParaRPr sz="2000">
              <a:latin typeface="Comic Sans MS"/>
              <a:cs typeface="Comic Sans MS"/>
            </a:endParaRPr>
          </a:p>
          <a:p>
            <a:pPr marL="955040" marR="774700">
              <a:lnSpc>
                <a:spcPct val="150000"/>
              </a:lnSpc>
            </a:pPr>
            <a:r>
              <a:rPr sz="2000" dirty="0">
                <a:latin typeface="Comic Sans MS"/>
                <a:cs typeface="Comic Sans MS"/>
              </a:rPr>
              <a:t>2 – Le Promoteur et </a:t>
            </a:r>
            <a:r>
              <a:rPr sz="2000" spc="25" dirty="0">
                <a:latin typeface="Comic Sans MS"/>
                <a:cs typeface="Comic Sans MS"/>
              </a:rPr>
              <a:t>l</a:t>
            </a:r>
            <a:r>
              <a:rPr sz="2000" spc="25" dirty="0">
                <a:latin typeface="DejaVu Sans"/>
                <a:cs typeface="DejaVu Sans"/>
              </a:rPr>
              <a:t>ʼ</a:t>
            </a:r>
            <a:r>
              <a:rPr sz="2000" spc="25" dirty="0">
                <a:latin typeface="Comic Sans MS"/>
                <a:cs typeface="Comic Sans MS"/>
              </a:rPr>
              <a:t>initiation </a:t>
            </a:r>
            <a:r>
              <a:rPr sz="2000" spc="-5" dirty="0">
                <a:latin typeface="Comic Sans MS"/>
                <a:cs typeface="Comic Sans MS"/>
              </a:rPr>
              <a:t>de </a:t>
            </a:r>
            <a:r>
              <a:rPr sz="2000" dirty="0">
                <a:latin typeface="Comic Sans MS"/>
                <a:cs typeface="Comic Sans MS"/>
              </a:rPr>
              <a:t>la </a:t>
            </a:r>
            <a:r>
              <a:rPr sz="2000" spc="-5" dirty="0">
                <a:latin typeface="Comic Sans MS"/>
                <a:cs typeface="Comic Sans MS"/>
              </a:rPr>
              <a:t>transcription  </a:t>
            </a:r>
            <a:r>
              <a:rPr sz="2000" dirty="0">
                <a:latin typeface="Comic Sans MS"/>
                <a:cs typeface="Comic Sans MS"/>
              </a:rPr>
              <a:t>3 – </a:t>
            </a:r>
            <a:r>
              <a:rPr sz="2000" spc="30" dirty="0">
                <a:latin typeface="Comic Sans MS"/>
                <a:cs typeface="Comic Sans MS"/>
              </a:rPr>
              <a:t>L</a:t>
            </a:r>
            <a:r>
              <a:rPr sz="2000" spc="30" dirty="0">
                <a:latin typeface="DejaVu Sans"/>
                <a:cs typeface="DejaVu Sans"/>
              </a:rPr>
              <a:t>ʼ</a:t>
            </a:r>
            <a:r>
              <a:rPr sz="2000" spc="30" dirty="0">
                <a:latin typeface="Comic Sans MS"/>
                <a:cs typeface="Comic Sans MS"/>
              </a:rPr>
              <a:t>élongation </a:t>
            </a:r>
            <a:r>
              <a:rPr sz="2000" dirty="0">
                <a:latin typeface="Comic Sans MS"/>
                <a:cs typeface="Comic Sans MS"/>
              </a:rPr>
              <a:t>de la</a:t>
            </a:r>
            <a:r>
              <a:rPr sz="2000" spc="-5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transcription</a:t>
            </a:r>
            <a:endParaRPr sz="2000">
              <a:latin typeface="Comic Sans MS"/>
              <a:cs typeface="Comic Sans MS"/>
            </a:endParaRPr>
          </a:p>
          <a:p>
            <a:pPr marL="1186180" indent="-230504">
              <a:lnSpc>
                <a:spcPct val="100000"/>
              </a:lnSpc>
              <a:spcBef>
                <a:spcPts val="1200"/>
              </a:spcBef>
              <a:buAutoNum type="arabicPlain" startAt="4"/>
              <a:tabLst>
                <a:tab pos="1186815" algn="l"/>
              </a:tabLst>
            </a:pPr>
            <a:r>
              <a:rPr sz="2000" dirty="0">
                <a:latin typeface="Comic Sans MS"/>
                <a:cs typeface="Comic Sans MS"/>
              </a:rPr>
              <a:t>– </a:t>
            </a:r>
            <a:r>
              <a:rPr sz="2000" spc="-5" dirty="0">
                <a:latin typeface="Comic Sans MS"/>
                <a:cs typeface="Comic Sans MS"/>
              </a:rPr>
              <a:t>La terminaison </a:t>
            </a:r>
            <a:r>
              <a:rPr sz="2000" dirty="0">
                <a:latin typeface="Comic Sans MS"/>
                <a:cs typeface="Comic Sans MS"/>
              </a:rPr>
              <a:t>de </a:t>
            </a:r>
            <a:r>
              <a:rPr sz="2000" spc="-5" dirty="0">
                <a:latin typeface="Comic Sans MS"/>
                <a:cs typeface="Comic Sans MS"/>
              </a:rPr>
              <a:t>la</a:t>
            </a:r>
            <a:r>
              <a:rPr sz="2000" spc="-1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transcription</a:t>
            </a:r>
            <a:endParaRPr sz="2000">
              <a:latin typeface="Comic Sans MS"/>
              <a:cs typeface="Comic Sans MS"/>
            </a:endParaRPr>
          </a:p>
          <a:p>
            <a:pPr marL="1186180" indent="-230504">
              <a:lnSpc>
                <a:spcPct val="100000"/>
              </a:lnSpc>
              <a:spcBef>
                <a:spcPts val="1200"/>
              </a:spcBef>
              <a:buAutoNum type="arabicPlain" startAt="4"/>
              <a:tabLst>
                <a:tab pos="1186815" algn="l"/>
              </a:tabLst>
            </a:pPr>
            <a:r>
              <a:rPr sz="2000" dirty="0">
                <a:latin typeface="Comic Sans MS"/>
                <a:cs typeface="Comic Sans MS"/>
              </a:rPr>
              <a:t>– Les </a:t>
            </a:r>
            <a:r>
              <a:rPr sz="2000" spc="-5" dirty="0">
                <a:latin typeface="Comic Sans MS"/>
                <a:cs typeface="Comic Sans MS"/>
              </a:rPr>
              <a:t>inhibiteurs spécifiques </a:t>
            </a:r>
            <a:r>
              <a:rPr sz="2000" dirty="0">
                <a:latin typeface="Comic Sans MS"/>
                <a:cs typeface="Comic Sans MS"/>
              </a:rPr>
              <a:t>de la</a:t>
            </a:r>
            <a:r>
              <a:rPr sz="2000" spc="1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transcription</a:t>
            </a:r>
            <a:endParaRPr sz="2000">
              <a:latin typeface="Comic Sans MS"/>
              <a:cs typeface="Comic Sans MS"/>
            </a:endParaRPr>
          </a:p>
          <a:p>
            <a:pPr marL="926465" marR="727710" indent="-914400">
              <a:lnSpc>
                <a:spcPct val="146200"/>
              </a:lnSpc>
              <a:spcBef>
                <a:spcPts val="1570"/>
              </a:spcBef>
              <a:tabLst>
                <a:tab pos="663575" algn="l"/>
                <a:tab pos="2731770" algn="l"/>
                <a:tab pos="3531235" algn="l"/>
                <a:tab pos="4065904" algn="l"/>
              </a:tabLst>
            </a:pPr>
            <a:r>
              <a:rPr sz="2400" b="1" dirty="0">
                <a:solidFill>
                  <a:srgbClr val="BE0000"/>
                </a:solidFill>
                <a:latin typeface="Comic Sans MS"/>
                <a:cs typeface="Comic Sans MS"/>
              </a:rPr>
              <a:t>II-</a:t>
            </a:r>
            <a:r>
              <a:rPr sz="2400" dirty="0">
                <a:solidFill>
                  <a:srgbClr val="BE0000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BE0000"/>
                </a:solidFill>
                <a:latin typeface="Comic Sans MS"/>
                <a:cs typeface="Comic Sans MS"/>
              </a:rPr>
              <a:t>Transcription</a:t>
            </a:r>
            <a:r>
              <a:rPr sz="2400" spc="-5" dirty="0">
                <a:solidFill>
                  <a:srgbClr val="BE0000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BE0000"/>
                </a:solidFill>
                <a:latin typeface="Comic Sans MS"/>
                <a:cs typeface="Comic Sans MS"/>
              </a:rPr>
              <a:t>chez</a:t>
            </a:r>
            <a:r>
              <a:rPr sz="2400" spc="-5" dirty="0">
                <a:solidFill>
                  <a:srgbClr val="BE0000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BE0000"/>
                </a:solidFill>
                <a:latin typeface="Comic Sans MS"/>
                <a:cs typeface="Comic Sans MS"/>
              </a:rPr>
              <a:t>les</a:t>
            </a:r>
            <a:r>
              <a:rPr sz="2400" spc="-5" dirty="0">
                <a:solidFill>
                  <a:srgbClr val="BE0000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BE0000"/>
                </a:solidFill>
                <a:latin typeface="Comic Sans MS"/>
                <a:cs typeface="Comic Sans MS"/>
              </a:rPr>
              <a:t>Eucaryotes </a:t>
            </a:r>
            <a:r>
              <a:rPr sz="2400" b="1" spc="-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Introduction </a:t>
            </a:r>
            <a:r>
              <a:rPr sz="2000" dirty="0">
                <a:latin typeface="Comic Sans MS"/>
                <a:cs typeface="Comic Sans MS"/>
              </a:rPr>
              <a:t>: </a:t>
            </a:r>
            <a:r>
              <a:rPr sz="2000" spc="-5" dirty="0">
                <a:latin typeface="Comic Sans MS"/>
                <a:cs typeface="Comic Sans MS"/>
              </a:rPr>
              <a:t>particularités </a:t>
            </a:r>
            <a:r>
              <a:rPr sz="2000" dirty="0">
                <a:latin typeface="Comic Sans MS"/>
                <a:cs typeface="Comic Sans MS"/>
              </a:rPr>
              <a:t>du </a:t>
            </a:r>
            <a:r>
              <a:rPr sz="2000" spc="-5" dirty="0">
                <a:latin typeface="Comic Sans MS"/>
                <a:cs typeface="Comic Sans MS"/>
              </a:rPr>
              <a:t>génome eucaryote  </a:t>
            </a:r>
            <a:r>
              <a:rPr sz="2000" dirty="0">
                <a:latin typeface="Comic Sans MS"/>
                <a:cs typeface="Comic Sans MS"/>
              </a:rPr>
              <a:t>1 – </a:t>
            </a:r>
            <a:r>
              <a:rPr sz="2000" spc="25" dirty="0">
                <a:latin typeface="Comic Sans MS"/>
                <a:cs typeface="Comic Sans MS"/>
              </a:rPr>
              <a:t>L</a:t>
            </a:r>
            <a:r>
              <a:rPr sz="2000" spc="25" dirty="0">
                <a:latin typeface="DejaVu Sans"/>
                <a:cs typeface="DejaVu Sans"/>
              </a:rPr>
              <a:t>ʼ</a:t>
            </a:r>
            <a:r>
              <a:rPr sz="2000" spc="25" dirty="0">
                <a:latin typeface="Comic Sans MS"/>
                <a:cs typeface="Comic Sans MS"/>
              </a:rPr>
              <a:t>initiation </a:t>
            </a:r>
            <a:r>
              <a:rPr sz="2000" spc="-5" dirty="0">
                <a:latin typeface="Comic Sans MS"/>
                <a:cs typeface="Comic Sans MS"/>
              </a:rPr>
              <a:t>de </a:t>
            </a:r>
            <a:r>
              <a:rPr sz="2000" dirty="0">
                <a:latin typeface="Comic Sans MS"/>
                <a:cs typeface="Comic Sans MS"/>
              </a:rPr>
              <a:t>la</a:t>
            </a:r>
            <a:r>
              <a:rPr sz="2000" spc="-4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transcription</a:t>
            </a:r>
            <a:endParaRPr sz="2000">
              <a:latin typeface="Comic Sans MS"/>
              <a:cs typeface="Comic Sans MS"/>
            </a:endParaRPr>
          </a:p>
          <a:p>
            <a:pPr marL="927100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latin typeface="Comic Sans MS"/>
                <a:cs typeface="Comic Sans MS"/>
              </a:rPr>
              <a:t>2 – La </a:t>
            </a:r>
            <a:r>
              <a:rPr sz="2000" spc="-5" dirty="0">
                <a:latin typeface="Comic Sans MS"/>
                <a:cs typeface="Comic Sans MS"/>
              </a:rPr>
              <a:t>régulation post-transcriptionnelle</a:t>
            </a:r>
            <a:endParaRPr sz="20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13608" y="2946858"/>
            <a:ext cx="116378" cy="3948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1424" y="2946858"/>
            <a:ext cx="120534" cy="3948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49240" y="2946858"/>
            <a:ext cx="120534" cy="3948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92240" y="2946858"/>
            <a:ext cx="120534" cy="3948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485608" y="2946858"/>
            <a:ext cx="116378" cy="3948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21727" y="3250280"/>
            <a:ext cx="6346761" cy="4031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71600" y="3276600"/>
            <a:ext cx="6248399" cy="3047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1366837" y="2959100"/>
          <a:ext cx="6249034" cy="6223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9565"/>
                <a:gridCol w="1221105"/>
                <a:gridCol w="1217929"/>
                <a:gridCol w="1143000"/>
                <a:gridCol w="990600"/>
                <a:gridCol w="76835"/>
              </a:tblGrid>
              <a:tr h="317500">
                <a:tc>
                  <a:txBody>
                    <a:bodyPr/>
                    <a:lstStyle/>
                    <a:p>
                      <a:pPr marL="173990">
                        <a:lnSpc>
                          <a:spcPts val="1510"/>
                        </a:lnSpc>
                      </a:pPr>
                      <a:r>
                        <a:rPr sz="1800" b="1" dirty="0">
                          <a:latin typeface="Comic Sans MS"/>
                          <a:cs typeface="Comic Sans MS"/>
                        </a:rPr>
                        <a:t>Promoteur</a:t>
                      </a:r>
                      <a:endParaRPr sz="18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R w="28575">
                      <a:solidFill>
                        <a:srgbClr val="5F93C8"/>
                      </a:solidFill>
                      <a:prstDash val="solid"/>
                    </a:lnR>
                    <a:lnB w="12700">
                      <a:solidFill>
                        <a:srgbClr val="5A91C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ts val="1510"/>
                        </a:lnSpc>
                      </a:pPr>
                      <a:r>
                        <a:rPr sz="1800" b="1" spc="-5" dirty="0">
                          <a:latin typeface="Comic Sans MS"/>
                          <a:cs typeface="Comic Sans MS"/>
                        </a:rPr>
                        <a:t>Opérateur</a:t>
                      </a:r>
                      <a:endParaRPr sz="18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28575">
                      <a:solidFill>
                        <a:srgbClr val="5F93C8"/>
                      </a:solidFill>
                      <a:prstDash val="solid"/>
                    </a:lnL>
                    <a:lnR w="28575">
                      <a:solidFill>
                        <a:srgbClr val="5F93C8"/>
                      </a:solidFill>
                      <a:prstDash val="solid"/>
                    </a:lnR>
                    <a:lnB w="12700">
                      <a:solidFill>
                        <a:srgbClr val="5A91C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215">
                        <a:lnSpc>
                          <a:spcPts val="1420"/>
                        </a:lnSpc>
                      </a:pPr>
                      <a:r>
                        <a:rPr sz="1800" dirty="0">
                          <a:latin typeface="Comic Sans MS"/>
                          <a:cs typeface="Comic Sans MS"/>
                        </a:rPr>
                        <a:t>Gène</a:t>
                      </a:r>
                      <a:r>
                        <a:rPr sz="1800" spc="-4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800" dirty="0">
                          <a:latin typeface="Comic Sans MS"/>
                          <a:cs typeface="Comic Sans MS"/>
                        </a:rPr>
                        <a:t>A</a:t>
                      </a:r>
                      <a:endParaRPr sz="18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28575">
                      <a:solidFill>
                        <a:srgbClr val="5F93C8"/>
                      </a:solidFill>
                      <a:prstDash val="solid"/>
                    </a:lnL>
                    <a:lnR w="28575">
                      <a:solidFill>
                        <a:srgbClr val="5F93C8"/>
                      </a:solidFill>
                      <a:prstDash val="solid"/>
                    </a:lnR>
                    <a:lnB w="12700">
                      <a:solidFill>
                        <a:srgbClr val="5A91C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8285">
                        <a:lnSpc>
                          <a:spcPts val="1420"/>
                        </a:lnSpc>
                      </a:pPr>
                      <a:r>
                        <a:rPr sz="1800" dirty="0">
                          <a:latin typeface="Comic Sans MS"/>
                          <a:cs typeface="Comic Sans MS"/>
                        </a:rPr>
                        <a:t>Gène</a:t>
                      </a:r>
                      <a:r>
                        <a:rPr sz="1800" spc="-3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800" dirty="0">
                          <a:latin typeface="Comic Sans MS"/>
                          <a:cs typeface="Comic Sans MS"/>
                        </a:rPr>
                        <a:t>B</a:t>
                      </a:r>
                      <a:endParaRPr sz="18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28575">
                      <a:solidFill>
                        <a:srgbClr val="5F93C8"/>
                      </a:solidFill>
                      <a:prstDash val="solid"/>
                    </a:lnL>
                    <a:lnR w="28575">
                      <a:solidFill>
                        <a:srgbClr val="5F93C8"/>
                      </a:solidFill>
                      <a:prstDash val="solid"/>
                    </a:lnR>
                    <a:lnB w="12700">
                      <a:solidFill>
                        <a:srgbClr val="5A91C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ts val="1510"/>
                        </a:lnSpc>
                      </a:pPr>
                      <a:r>
                        <a:rPr sz="1800" dirty="0">
                          <a:latin typeface="Comic Sans MS"/>
                          <a:cs typeface="Comic Sans MS"/>
                        </a:rPr>
                        <a:t>Gène</a:t>
                      </a:r>
                      <a:r>
                        <a:rPr sz="1800" spc="-3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800" dirty="0">
                          <a:latin typeface="Comic Sans MS"/>
                          <a:cs typeface="Comic Sans MS"/>
                        </a:rPr>
                        <a:t>C</a:t>
                      </a:r>
                      <a:endParaRPr sz="18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28575">
                      <a:solidFill>
                        <a:srgbClr val="5F93C8"/>
                      </a:solidFill>
                      <a:prstDash val="solid"/>
                    </a:lnL>
                    <a:lnR w="28575">
                      <a:solidFill>
                        <a:srgbClr val="5F93C8"/>
                      </a:solidFill>
                      <a:prstDash val="solid"/>
                    </a:lnR>
                    <a:lnB w="12700">
                      <a:solidFill>
                        <a:srgbClr val="5A91C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5F93C8"/>
                      </a:solidFill>
                      <a:prstDash val="solid"/>
                    </a:lnL>
                    <a:lnB w="12700">
                      <a:solidFill>
                        <a:srgbClr val="5A91C6"/>
                      </a:solidFill>
                      <a:prstDash val="solid"/>
                    </a:lnB>
                  </a:tcPr>
                </a:tc>
              </a:tr>
              <a:tr h="304800"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A91C6"/>
                      </a:solidFill>
                      <a:prstDash val="solid"/>
                    </a:lnL>
                    <a:lnR w="12700">
                      <a:solidFill>
                        <a:srgbClr val="5A91C6"/>
                      </a:solidFill>
                      <a:prstDash val="solid"/>
                    </a:lnR>
                    <a:lnT w="12700">
                      <a:solidFill>
                        <a:srgbClr val="5A91C6"/>
                      </a:solidFill>
                      <a:prstDash val="solid"/>
                    </a:lnT>
                    <a:lnB w="12700">
                      <a:solidFill>
                        <a:srgbClr val="5A91C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1550327" y="3478880"/>
            <a:ext cx="1471358" cy="63176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57895" y="3545373"/>
            <a:ext cx="843742" cy="4987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00200" y="3505200"/>
            <a:ext cx="1371600" cy="533400"/>
          </a:xfrm>
          <a:custGeom>
            <a:avLst/>
            <a:gdLst/>
            <a:ahLst/>
            <a:cxnLst/>
            <a:rect l="l" t="t" r="r" b="b"/>
            <a:pathLst>
              <a:path w="1371600" h="533400">
                <a:moveTo>
                  <a:pt x="685800" y="0"/>
                </a:moveTo>
                <a:lnTo>
                  <a:pt x="619753" y="1220"/>
                </a:lnTo>
                <a:lnTo>
                  <a:pt x="555483" y="4808"/>
                </a:lnTo>
                <a:lnTo>
                  <a:pt x="493276" y="10652"/>
                </a:lnTo>
                <a:lnTo>
                  <a:pt x="433420" y="18639"/>
                </a:lnTo>
                <a:lnTo>
                  <a:pt x="376203" y="28659"/>
                </a:lnTo>
                <a:lnTo>
                  <a:pt x="321911" y="40598"/>
                </a:lnTo>
                <a:lnTo>
                  <a:pt x="270832" y="54346"/>
                </a:lnTo>
                <a:lnTo>
                  <a:pt x="223254" y="69790"/>
                </a:lnTo>
                <a:lnTo>
                  <a:pt x="179464" y="86820"/>
                </a:lnTo>
                <a:lnTo>
                  <a:pt x="139749" y="105322"/>
                </a:lnTo>
                <a:lnTo>
                  <a:pt x="104397" y="125186"/>
                </a:lnTo>
                <a:lnTo>
                  <a:pt x="47931" y="168551"/>
                </a:lnTo>
                <a:lnTo>
                  <a:pt x="12366" y="216020"/>
                </a:lnTo>
                <a:lnTo>
                  <a:pt x="0" y="266700"/>
                </a:lnTo>
                <a:lnTo>
                  <a:pt x="3139" y="292385"/>
                </a:lnTo>
                <a:lnTo>
                  <a:pt x="27392" y="341571"/>
                </a:lnTo>
                <a:lnTo>
                  <a:pt x="73695" y="387099"/>
                </a:lnTo>
                <a:lnTo>
                  <a:pt x="139749" y="428077"/>
                </a:lnTo>
                <a:lnTo>
                  <a:pt x="179464" y="446579"/>
                </a:lnTo>
                <a:lnTo>
                  <a:pt x="223254" y="463609"/>
                </a:lnTo>
                <a:lnTo>
                  <a:pt x="270832" y="479053"/>
                </a:lnTo>
                <a:lnTo>
                  <a:pt x="321911" y="492801"/>
                </a:lnTo>
                <a:lnTo>
                  <a:pt x="376203" y="504740"/>
                </a:lnTo>
                <a:lnTo>
                  <a:pt x="433420" y="514760"/>
                </a:lnTo>
                <a:lnTo>
                  <a:pt x="493276" y="522747"/>
                </a:lnTo>
                <a:lnTo>
                  <a:pt x="555483" y="528591"/>
                </a:lnTo>
                <a:lnTo>
                  <a:pt x="619753" y="532179"/>
                </a:lnTo>
                <a:lnTo>
                  <a:pt x="685800" y="533400"/>
                </a:lnTo>
                <a:lnTo>
                  <a:pt x="751846" y="532179"/>
                </a:lnTo>
                <a:lnTo>
                  <a:pt x="816116" y="528591"/>
                </a:lnTo>
                <a:lnTo>
                  <a:pt x="878323" y="522747"/>
                </a:lnTo>
                <a:lnTo>
                  <a:pt x="938179" y="514760"/>
                </a:lnTo>
                <a:lnTo>
                  <a:pt x="995396" y="504740"/>
                </a:lnTo>
                <a:lnTo>
                  <a:pt x="1049688" y="492801"/>
                </a:lnTo>
                <a:lnTo>
                  <a:pt x="1100767" y="479053"/>
                </a:lnTo>
                <a:lnTo>
                  <a:pt x="1148345" y="463609"/>
                </a:lnTo>
                <a:lnTo>
                  <a:pt x="1192135" y="446579"/>
                </a:lnTo>
                <a:lnTo>
                  <a:pt x="1231850" y="428077"/>
                </a:lnTo>
                <a:lnTo>
                  <a:pt x="1267202" y="408213"/>
                </a:lnTo>
                <a:lnTo>
                  <a:pt x="1323668" y="364848"/>
                </a:lnTo>
                <a:lnTo>
                  <a:pt x="1359233" y="317379"/>
                </a:lnTo>
                <a:lnTo>
                  <a:pt x="1371600" y="266700"/>
                </a:lnTo>
                <a:lnTo>
                  <a:pt x="1368460" y="241014"/>
                </a:lnTo>
                <a:lnTo>
                  <a:pt x="1344207" y="191829"/>
                </a:lnTo>
                <a:lnTo>
                  <a:pt x="1297904" y="146300"/>
                </a:lnTo>
                <a:lnTo>
                  <a:pt x="1231850" y="105322"/>
                </a:lnTo>
                <a:lnTo>
                  <a:pt x="1192135" y="86820"/>
                </a:lnTo>
                <a:lnTo>
                  <a:pt x="1148345" y="69790"/>
                </a:lnTo>
                <a:lnTo>
                  <a:pt x="1100767" y="54346"/>
                </a:lnTo>
                <a:lnTo>
                  <a:pt x="1049688" y="40598"/>
                </a:lnTo>
                <a:lnTo>
                  <a:pt x="995396" y="28659"/>
                </a:lnTo>
                <a:lnTo>
                  <a:pt x="938179" y="18639"/>
                </a:lnTo>
                <a:lnTo>
                  <a:pt x="878323" y="10652"/>
                </a:lnTo>
                <a:lnTo>
                  <a:pt x="816116" y="4808"/>
                </a:lnTo>
                <a:lnTo>
                  <a:pt x="751846" y="1220"/>
                </a:lnTo>
                <a:lnTo>
                  <a:pt x="685800" y="0"/>
                </a:lnTo>
                <a:close/>
              </a:path>
            </a:pathLst>
          </a:custGeom>
          <a:solidFill>
            <a:srgbClr val="EB80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00200" y="3505200"/>
            <a:ext cx="1371600" cy="533400"/>
          </a:xfrm>
          <a:custGeom>
            <a:avLst/>
            <a:gdLst/>
            <a:ahLst/>
            <a:cxnLst/>
            <a:rect l="l" t="t" r="r" b="b"/>
            <a:pathLst>
              <a:path w="1371600" h="533400">
                <a:moveTo>
                  <a:pt x="0" y="266700"/>
                </a:moveTo>
                <a:lnTo>
                  <a:pt x="12366" y="216020"/>
                </a:lnTo>
                <a:lnTo>
                  <a:pt x="47931" y="168551"/>
                </a:lnTo>
                <a:lnTo>
                  <a:pt x="104397" y="125186"/>
                </a:lnTo>
                <a:lnTo>
                  <a:pt x="139749" y="105322"/>
                </a:lnTo>
                <a:lnTo>
                  <a:pt x="179464" y="86820"/>
                </a:lnTo>
                <a:lnTo>
                  <a:pt x="223254" y="69790"/>
                </a:lnTo>
                <a:lnTo>
                  <a:pt x="270832" y="54346"/>
                </a:lnTo>
                <a:lnTo>
                  <a:pt x="321911" y="40598"/>
                </a:lnTo>
                <a:lnTo>
                  <a:pt x="376203" y="28659"/>
                </a:lnTo>
                <a:lnTo>
                  <a:pt x="433420" y="18639"/>
                </a:lnTo>
                <a:lnTo>
                  <a:pt x="493276" y="10652"/>
                </a:lnTo>
                <a:lnTo>
                  <a:pt x="555483" y="4808"/>
                </a:lnTo>
                <a:lnTo>
                  <a:pt x="619753" y="1220"/>
                </a:lnTo>
                <a:lnTo>
                  <a:pt x="685800" y="0"/>
                </a:lnTo>
                <a:lnTo>
                  <a:pt x="751846" y="1220"/>
                </a:lnTo>
                <a:lnTo>
                  <a:pt x="816116" y="4808"/>
                </a:lnTo>
                <a:lnTo>
                  <a:pt x="878323" y="10652"/>
                </a:lnTo>
                <a:lnTo>
                  <a:pt x="938179" y="18639"/>
                </a:lnTo>
                <a:lnTo>
                  <a:pt x="995396" y="28659"/>
                </a:lnTo>
                <a:lnTo>
                  <a:pt x="1049688" y="40598"/>
                </a:lnTo>
                <a:lnTo>
                  <a:pt x="1100767" y="54346"/>
                </a:lnTo>
                <a:lnTo>
                  <a:pt x="1148345" y="69790"/>
                </a:lnTo>
                <a:lnTo>
                  <a:pt x="1192135" y="86820"/>
                </a:lnTo>
                <a:lnTo>
                  <a:pt x="1231850" y="105322"/>
                </a:lnTo>
                <a:lnTo>
                  <a:pt x="1267202" y="125186"/>
                </a:lnTo>
                <a:lnTo>
                  <a:pt x="1323668" y="168551"/>
                </a:lnTo>
                <a:lnTo>
                  <a:pt x="1359233" y="216020"/>
                </a:lnTo>
                <a:lnTo>
                  <a:pt x="1371600" y="266700"/>
                </a:lnTo>
                <a:lnTo>
                  <a:pt x="1368460" y="292385"/>
                </a:lnTo>
                <a:lnTo>
                  <a:pt x="1344207" y="341570"/>
                </a:lnTo>
                <a:lnTo>
                  <a:pt x="1297904" y="387099"/>
                </a:lnTo>
                <a:lnTo>
                  <a:pt x="1231850" y="428077"/>
                </a:lnTo>
                <a:lnTo>
                  <a:pt x="1192135" y="446579"/>
                </a:lnTo>
                <a:lnTo>
                  <a:pt x="1148345" y="463609"/>
                </a:lnTo>
                <a:lnTo>
                  <a:pt x="1100767" y="479053"/>
                </a:lnTo>
                <a:lnTo>
                  <a:pt x="1049688" y="492801"/>
                </a:lnTo>
                <a:lnTo>
                  <a:pt x="995396" y="504740"/>
                </a:lnTo>
                <a:lnTo>
                  <a:pt x="938179" y="514760"/>
                </a:lnTo>
                <a:lnTo>
                  <a:pt x="878323" y="522747"/>
                </a:lnTo>
                <a:lnTo>
                  <a:pt x="816116" y="528591"/>
                </a:lnTo>
                <a:lnTo>
                  <a:pt x="751846" y="532179"/>
                </a:lnTo>
                <a:lnTo>
                  <a:pt x="685800" y="533400"/>
                </a:lnTo>
                <a:lnTo>
                  <a:pt x="619753" y="532179"/>
                </a:lnTo>
                <a:lnTo>
                  <a:pt x="555483" y="528591"/>
                </a:lnTo>
                <a:lnTo>
                  <a:pt x="493276" y="522747"/>
                </a:lnTo>
                <a:lnTo>
                  <a:pt x="433420" y="514760"/>
                </a:lnTo>
                <a:lnTo>
                  <a:pt x="376203" y="504740"/>
                </a:lnTo>
                <a:lnTo>
                  <a:pt x="321911" y="492801"/>
                </a:lnTo>
                <a:lnTo>
                  <a:pt x="270832" y="479053"/>
                </a:lnTo>
                <a:lnTo>
                  <a:pt x="223254" y="463609"/>
                </a:lnTo>
                <a:lnTo>
                  <a:pt x="179464" y="446579"/>
                </a:lnTo>
                <a:lnTo>
                  <a:pt x="139749" y="428077"/>
                </a:lnTo>
                <a:lnTo>
                  <a:pt x="104397" y="408213"/>
                </a:lnTo>
                <a:lnTo>
                  <a:pt x="47931" y="364848"/>
                </a:lnTo>
                <a:lnTo>
                  <a:pt x="12366" y="317379"/>
                </a:lnTo>
                <a:lnTo>
                  <a:pt x="0" y="266700"/>
                </a:lnTo>
                <a:close/>
              </a:path>
            </a:pathLst>
          </a:custGeom>
          <a:ln w="9525">
            <a:solidFill>
              <a:srgbClr val="5A91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930539" y="3606800"/>
            <a:ext cx="71628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FFFFFF"/>
                </a:solidFill>
                <a:latin typeface="Comic Sans MS"/>
                <a:cs typeface="Comic Sans MS"/>
              </a:rPr>
              <a:t>AR</a:t>
            </a:r>
            <a:r>
              <a:rPr sz="2000" b="1" dirty="0">
                <a:solidFill>
                  <a:srgbClr val="FFFFFF"/>
                </a:solidFill>
                <a:latin typeface="Comic Sans MS"/>
                <a:cs typeface="Comic Sans MS"/>
              </a:rPr>
              <a:t>Np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526279" y="3686694"/>
            <a:ext cx="1413167" cy="29094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72000" y="3810000"/>
            <a:ext cx="1194435" cy="1905"/>
          </a:xfrm>
          <a:custGeom>
            <a:avLst/>
            <a:gdLst/>
            <a:ahLst/>
            <a:cxnLst/>
            <a:rect l="l" t="t" r="r" b="b"/>
            <a:pathLst>
              <a:path w="1194435" h="1904">
                <a:moveTo>
                  <a:pt x="0" y="0"/>
                </a:moveTo>
                <a:lnTo>
                  <a:pt x="1193990" y="1549"/>
                </a:lnTo>
              </a:path>
            </a:pathLst>
          </a:custGeom>
          <a:ln w="25400">
            <a:solidFill>
              <a:srgbClr val="5F93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675236" y="3752506"/>
            <a:ext cx="115963" cy="11790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869940" y="3614420"/>
            <a:ext cx="26911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omic Sans MS"/>
                <a:cs typeface="Comic Sans MS"/>
              </a:rPr>
              <a:t>Sens </a:t>
            </a:r>
            <a:r>
              <a:rPr sz="1800" b="1" spc="-5" dirty="0">
                <a:latin typeface="Comic Sans MS"/>
                <a:cs typeface="Comic Sans MS"/>
              </a:rPr>
              <a:t>de la</a:t>
            </a:r>
            <a:r>
              <a:rPr sz="1800" b="1" spc="-75" dirty="0">
                <a:latin typeface="Comic Sans MS"/>
                <a:cs typeface="Comic Sans MS"/>
              </a:rPr>
              <a:t> </a:t>
            </a:r>
            <a:r>
              <a:rPr sz="1800" b="1" spc="-5" dirty="0">
                <a:latin typeface="Comic Sans MS"/>
                <a:cs typeface="Comic Sans MS"/>
              </a:rPr>
              <a:t>transcription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229495" y="4164676"/>
            <a:ext cx="931025" cy="7730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282039" y="4193057"/>
            <a:ext cx="827405" cy="673735"/>
          </a:xfrm>
          <a:custGeom>
            <a:avLst/>
            <a:gdLst/>
            <a:ahLst/>
            <a:cxnLst/>
            <a:rect l="l" t="t" r="r" b="b"/>
            <a:pathLst>
              <a:path w="827404" h="673735">
                <a:moveTo>
                  <a:pt x="65527" y="0"/>
                </a:moveTo>
                <a:lnTo>
                  <a:pt x="41824" y="34384"/>
                </a:lnTo>
                <a:lnTo>
                  <a:pt x="23513" y="71282"/>
                </a:lnTo>
                <a:lnTo>
                  <a:pt x="10501" y="110273"/>
                </a:lnTo>
                <a:lnTo>
                  <a:pt x="2695" y="150940"/>
                </a:lnTo>
                <a:lnTo>
                  <a:pt x="0" y="192863"/>
                </a:lnTo>
                <a:lnTo>
                  <a:pt x="2322" y="235625"/>
                </a:lnTo>
                <a:lnTo>
                  <a:pt x="9569" y="278807"/>
                </a:lnTo>
                <a:lnTo>
                  <a:pt x="21647" y="321991"/>
                </a:lnTo>
                <a:lnTo>
                  <a:pt x="38462" y="364757"/>
                </a:lnTo>
                <a:lnTo>
                  <a:pt x="59921" y="406687"/>
                </a:lnTo>
                <a:lnTo>
                  <a:pt x="85929" y="447363"/>
                </a:lnTo>
                <a:lnTo>
                  <a:pt x="116394" y="486367"/>
                </a:lnTo>
                <a:lnTo>
                  <a:pt x="151221" y="523279"/>
                </a:lnTo>
                <a:lnTo>
                  <a:pt x="190317" y="557682"/>
                </a:lnTo>
                <a:lnTo>
                  <a:pt x="232421" y="588336"/>
                </a:lnTo>
                <a:lnTo>
                  <a:pt x="276043" y="614277"/>
                </a:lnTo>
                <a:lnTo>
                  <a:pt x="320753" y="635503"/>
                </a:lnTo>
                <a:lnTo>
                  <a:pt x="366123" y="652016"/>
                </a:lnTo>
                <a:lnTo>
                  <a:pt x="411725" y="663815"/>
                </a:lnTo>
                <a:lnTo>
                  <a:pt x="457128" y="670900"/>
                </a:lnTo>
                <a:lnTo>
                  <a:pt x="501906" y="673271"/>
                </a:lnTo>
                <a:lnTo>
                  <a:pt x="545628" y="670927"/>
                </a:lnTo>
                <a:lnTo>
                  <a:pt x="587866" y="663869"/>
                </a:lnTo>
                <a:lnTo>
                  <a:pt x="628192" y="652097"/>
                </a:lnTo>
                <a:lnTo>
                  <a:pt x="666176" y="635610"/>
                </a:lnTo>
                <a:lnTo>
                  <a:pt x="701390" y="614408"/>
                </a:lnTo>
                <a:lnTo>
                  <a:pt x="733405" y="588491"/>
                </a:lnTo>
                <a:lnTo>
                  <a:pt x="761792" y="557860"/>
                </a:lnTo>
                <a:lnTo>
                  <a:pt x="785495" y="523475"/>
                </a:lnTo>
                <a:lnTo>
                  <a:pt x="803806" y="486578"/>
                </a:lnTo>
                <a:lnTo>
                  <a:pt x="816818" y="447588"/>
                </a:lnTo>
                <a:lnTo>
                  <a:pt x="824624" y="406922"/>
                </a:lnTo>
                <a:lnTo>
                  <a:pt x="827320" y="364999"/>
                </a:lnTo>
                <a:lnTo>
                  <a:pt x="824997" y="322238"/>
                </a:lnTo>
                <a:lnTo>
                  <a:pt x="817750" y="279057"/>
                </a:lnTo>
                <a:lnTo>
                  <a:pt x="817714" y="278930"/>
                </a:lnTo>
                <a:lnTo>
                  <a:pt x="413660" y="278930"/>
                </a:lnTo>
                <a:lnTo>
                  <a:pt x="65527" y="0"/>
                </a:lnTo>
                <a:close/>
              </a:path>
              <a:path w="827404" h="673735">
                <a:moveTo>
                  <a:pt x="637002" y="177"/>
                </a:moveTo>
                <a:lnTo>
                  <a:pt x="413660" y="278930"/>
                </a:lnTo>
                <a:lnTo>
                  <a:pt x="817714" y="278930"/>
                </a:lnTo>
                <a:lnTo>
                  <a:pt x="805672" y="235874"/>
                </a:lnTo>
                <a:lnTo>
                  <a:pt x="788857" y="193108"/>
                </a:lnTo>
                <a:lnTo>
                  <a:pt x="767399" y="151178"/>
                </a:lnTo>
                <a:lnTo>
                  <a:pt x="741390" y="110501"/>
                </a:lnTo>
                <a:lnTo>
                  <a:pt x="710925" y="71496"/>
                </a:lnTo>
                <a:lnTo>
                  <a:pt x="676098" y="34582"/>
                </a:lnTo>
                <a:lnTo>
                  <a:pt x="637002" y="177"/>
                </a:lnTo>
                <a:close/>
              </a:path>
            </a:pathLst>
          </a:custGeom>
          <a:solidFill>
            <a:srgbClr val="008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82039" y="4193057"/>
            <a:ext cx="827405" cy="673735"/>
          </a:xfrm>
          <a:custGeom>
            <a:avLst/>
            <a:gdLst/>
            <a:ahLst/>
            <a:cxnLst/>
            <a:rect l="l" t="t" r="r" b="b"/>
            <a:pathLst>
              <a:path w="827404" h="673735">
                <a:moveTo>
                  <a:pt x="637002" y="177"/>
                </a:moveTo>
                <a:lnTo>
                  <a:pt x="676098" y="34582"/>
                </a:lnTo>
                <a:lnTo>
                  <a:pt x="710925" y="71496"/>
                </a:lnTo>
                <a:lnTo>
                  <a:pt x="741390" y="110501"/>
                </a:lnTo>
                <a:lnTo>
                  <a:pt x="767398" y="151178"/>
                </a:lnTo>
                <a:lnTo>
                  <a:pt x="788857" y="193108"/>
                </a:lnTo>
                <a:lnTo>
                  <a:pt x="805672" y="235874"/>
                </a:lnTo>
                <a:lnTo>
                  <a:pt x="817750" y="279057"/>
                </a:lnTo>
                <a:lnTo>
                  <a:pt x="824997" y="322238"/>
                </a:lnTo>
                <a:lnTo>
                  <a:pt x="827320" y="364999"/>
                </a:lnTo>
                <a:lnTo>
                  <a:pt x="824624" y="406922"/>
                </a:lnTo>
                <a:lnTo>
                  <a:pt x="816818" y="447588"/>
                </a:lnTo>
                <a:lnTo>
                  <a:pt x="803806" y="486578"/>
                </a:lnTo>
                <a:lnTo>
                  <a:pt x="785495" y="523475"/>
                </a:lnTo>
                <a:lnTo>
                  <a:pt x="761792" y="557860"/>
                </a:lnTo>
                <a:lnTo>
                  <a:pt x="733405" y="588491"/>
                </a:lnTo>
                <a:lnTo>
                  <a:pt x="701390" y="614408"/>
                </a:lnTo>
                <a:lnTo>
                  <a:pt x="666176" y="635610"/>
                </a:lnTo>
                <a:lnTo>
                  <a:pt x="628192" y="652097"/>
                </a:lnTo>
                <a:lnTo>
                  <a:pt x="587866" y="663869"/>
                </a:lnTo>
                <a:lnTo>
                  <a:pt x="545628" y="670927"/>
                </a:lnTo>
                <a:lnTo>
                  <a:pt x="501906" y="673271"/>
                </a:lnTo>
                <a:lnTo>
                  <a:pt x="457128" y="670900"/>
                </a:lnTo>
                <a:lnTo>
                  <a:pt x="411725" y="663815"/>
                </a:lnTo>
                <a:lnTo>
                  <a:pt x="366123" y="652016"/>
                </a:lnTo>
                <a:lnTo>
                  <a:pt x="320753" y="635503"/>
                </a:lnTo>
                <a:lnTo>
                  <a:pt x="276043" y="614277"/>
                </a:lnTo>
                <a:lnTo>
                  <a:pt x="232421" y="588336"/>
                </a:lnTo>
                <a:lnTo>
                  <a:pt x="190317" y="557682"/>
                </a:lnTo>
                <a:lnTo>
                  <a:pt x="151221" y="523279"/>
                </a:lnTo>
                <a:lnTo>
                  <a:pt x="116394" y="486367"/>
                </a:lnTo>
                <a:lnTo>
                  <a:pt x="85929" y="447363"/>
                </a:lnTo>
                <a:lnTo>
                  <a:pt x="59921" y="406687"/>
                </a:lnTo>
                <a:lnTo>
                  <a:pt x="38462" y="364757"/>
                </a:lnTo>
                <a:lnTo>
                  <a:pt x="21647" y="321991"/>
                </a:lnTo>
                <a:lnTo>
                  <a:pt x="9569" y="278807"/>
                </a:lnTo>
                <a:lnTo>
                  <a:pt x="2322" y="235625"/>
                </a:lnTo>
                <a:lnTo>
                  <a:pt x="0" y="192863"/>
                </a:lnTo>
                <a:lnTo>
                  <a:pt x="2695" y="150940"/>
                </a:lnTo>
                <a:lnTo>
                  <a:pt x="10501" y="110273"/>
                </a:lnTo>
                <a:lnTo>
                  <a:pt x="23513" y="71282"/>
                </a:lnTo>
                <a:lnTo>
                  <a:pt x="41824" y="34384"/>
                </a:lnTo>
                <a:lnTo>
                  <a:pt x="65527" y="0"/>
                </a:lnTo>
                <a:lnTo>
                  <a:pt x="413660" y="278930"/>
                </a:lnTo>
                <a:lnTo>
                  <a:pt x="637002" y="177"/>
                </a:lnTo>
                <a:close/>
              </a:path>
            </a:pathLst>
          </a:custGeom>
          <a:ln w="9525">
            <a:solidFill>
              <a:srgbClr val="5A91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283532" y="4595495"/>
            <a:ext cx="2334895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13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7E00"/>
                </a:solidFill>
                <a:latin typeface="Comic Sans MS"/>
                <a:cs typeface="Comic Sans MS"/>
              </a:rPr>
              <a:t>Protéines</a:t>
            </a:r>
            <a:r>
              <a:rPr sz="1800" b="1" spc="-55" dirty="0">
                <a:solidFill>
                  <a:srgbClr val="007E00"/>
                </a:solidFill>
                <a:latin typeface="Comic Sans MS"/>
                <a:cs typeface="Comic Sans MS"/>
              </a:rPr>
              <a:t> </a:t>
            </a:r>
            <a:r>
              <a:rPr sz="1800" b="1" dirty="0">
                <a:solidFill>
                  <a:srgbClr val="007E00"/>
                </a:solidFill>
                <a:latin typeface="Comic Sans MS"/>
                <a:cs typeface="Comic Sans MS"/>
              </a:rPr>
              <a:t>spécifiques</a:t>
            </a:r>
            <a:endParaRPr sz="1800">
              <a:latin typeface="Comic Sans MS"/>
              <a:cs typeface="Comic Sans MS"/>
            </a:endParaRPr>
          </a:p>
          <a:p>
            <a:pPr algn="ctr">
              <a:lnSpc>
                <a:spcPts val="2130"/>
              </a:lnSpc>
            </a:pPr>
            <a:r>
              <a:rPr sz="1800" dirty="0">
                <a:latin typeface="Comic Sans MS"/>
                <a:cs typeface="Comic Sans MS"/>
              </a:rPr>
              <a:t>-Répresseur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783265" y="5141595"/>
            <a:ext cx="13354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mic Sans MS"/>
                <a:cs typeface="Comic Sans MS"/>
              </a:rPr>
              <a:t>-</a:t>
            </a:r>
            <a:r>
              <a:rPr sz="1800" spc="-5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Activateur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905000" y="0"/>
            <a:ext cx="6096000" cy="830580"/>
          </a:xfrm>
          <a:custGeom>
            <a:avLst/>
            <a:gdLst/>
            <a:ahLst/>
            <a:cxnLst/>
            <a:rect l="l" t="t" r="r" b="b"/>
            <a:pathLst>
              <a:path w="6096000" h="830580">
                <a:moveTo>
                  <a:pt x="0" y="830262"/>
                </a:moveTo>
                <a:lnTo>
                  <a:pt x="6096000" y="830262"/>
                </a:lnTo>
                <a:lnTo>
                  <a:pt x="6096000" y="0"/>
                </a:lnTo>
                <a:lnTo>
                  <a:pt x="0" y="0"/>
                </a:lnTo>
                <a:lnTo>
                  <a:pt x="0" y="830262"/>
                </a:lnTo>
                <a:close/>
              </a:path>
            </a:pathLst>
          </a:custGeom>
          <a:solidFill>
            <a:srgbClr val="E0A7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1997230" y="33019"/>
            <a:ext cx="5916930" cy="74676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 indent="450215">
              <a:lnSpc>
                <a:spcPts val="2800"/>
              </a:lnSpc>
              <a:spcBef>
                <a:spcPts val="260"/>
              </a:spcBef>
              <a:tabLst>
                <a:tab pos="967105" algn="l"/>
                <a:tab pos="1492250" algn="l"/>
                <a:tab pos="2586990" algn="l"/>
                <a:tab pos="3068320" algn="l"/>
                <a:tab pos="3451225" algn="l"/>
                <a:tab pos="3902075" algn="l"/>
                <a:tab pos="4675505" algn="l"/>
                <a:tab pos="4977130" algn="l"/>
              </a:tabLst>
            </a:pPr>
            <a:r>
              <a:rPr sz="2400" dirty="0">
                <a:solidFill>
                  <a:srgbClr val="000000"/>
                </a:solidFill>
              </a:rPr>
              <a:t>4-</a:t>
            </a:r>
            <a:r>
              <a:rPr sz="2400" b="0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2400" spc="-5" dirty="0">
                <a:solidFill>
                  <a:srgbClr val="000000"/>
                </a:solidFill>
              </a:rPr>
              <a:t>Régulation</a:t>
            </a:r>
            <a:r>
              <a:rPr sz="24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solidFill>
                  <a:srgbClr val="000000"/>
                </a:solidFill>
              </a:rPr>
              <a:t>de</a:t>
            </a:r>
            <a:r>
              <a:rPr sz="2400" b="0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2400" spc="-5" dirty="0">
                <a:solidFill>
                  <a:srgbClr val="000000"/>
                </a:solidFill>
              </a:rPr>
              <a:t>la</a:t>
            </a:r>
            <a:r>
              <a:rPr sz="24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2400" spc="-5" dirty="0">
                <a:solidFill>
                  <a:srgbClr val="000000"/>
                </a:solidFill>
              </a:rPr>
              <a:t>transcription:  </a:t>
            </a:r>
            <a:r>
              <a:rPr sz="2400" dirty="0">
                <a:solidFill>
                  <a:srgbClr val="000000"/>
                </a:solidFill>
              </a:rPr>
              <a:t>protéi</a:t>
            </a:r>
            <a:r>
              <a:rPr sz="2400" spc="-5" dirty="0">
                <a:solidFill>
                  <a:srgbClr val="000000"/>
                </a:solidFill>
              </a:rPr>
              <a:t>n</a:t>
            </a:r>
            <a:r>
              <a:rPr sz="2400" dirty="0">
                <a:solidFill>
                  <a:srgbClr val="000000"/>
                </a:solidFill>
              </a:rPr>
              <a:t>es</a:t>
            </a:r>
            <a:r>
              <a:rPr sz="2400" b="0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solidFill>
                  <a:srgbClr val="000000"/>
                </a:solidFill>
              </a:rPr>
              <a:t>a</a:t>
            </a:r>
            <a:r>
              <a:rPr sz="2400" spc="-5" dirty="0">
                <a:solidFill>
                  <a:srgbClr val="000000"/>
                </a:solidFill>
              </a:rPr>
              <a:t>ll</a:t>
            </a:r>
            <a:r>
              <a:rPr sz="2400" dirty="0">
                <a:solidFill>
                  <a:srgbClr val="000000"/>
                </a:solidFill>
              </a:rPr>
              <a:t>ostériques</a:t>
            </a:r>
            <a:r>
              <a:rPr sz="2400" b="0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solidFill>
                  <a:srgbClr val="000000"/>
                </a:solidFill>
              </a:rPr>
              <a:t>se</a:t>
            </a:r>
            <a:r>
              <a:rPr sz="2400" b="0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2400" spc="-5" dirty="0">
                <a:solidFill>
                  <a:srgbClr val="000000"/>
                </a:solidFill>
              </a:rPr>
              <a:t>l</a:t>
            </a:r>
            <a:r>
              <a:rPr sz="2400" dirty="0">
                <a:solidFill>
                  <a:srgbClr val="000000"/>
                </a:solidFill>
              </a:rPr>
              <a:t>ia</a:t>
            </a:r>
            <a:r>
              <a:rPr sz="2400" spc="-5" dirty="0">
                <a:solidFill>
                  <a:srgbClr val="000000"/>
                </a:solidFill>
              </a:rPr>
              <a:t>n</a:t>
            </a:r>
            <a:r>
              <a:rPr sz="2400" dirty="0">
                <a:solidFill>
                  <a:srgbClr val="000000"/>
                </a:solidFill>
              </a:rPr>
              <a:t>t</a:t>
            </a:r>
            <a:r>
              <a:rPr sz="2400" b="0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solidFill>
                  <a:srgbClr val="000000"/>
                </a:solidFill>
              </a:rPr>
              <a:t>à</a:t>
            </a:r>
            <a:r>
              <a:rPr sz="2400" b="0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2400" spc="-5" dirty="0">
                <a:solidFill>
                  <a:srgbClr val="000000"/>
                </a:solidFill>
              </a:rPr>
              <a:t>l</a:t>
            </a:r>
            <a:r>
              <a:rPr sz="2400" spc="285" dirty="0">
                <a:solidFill>
                  <a:srgbClr val="000000"/>
                </a:solidFill>
                <a:latin typeface="DejaVu Sans"/>
                <a:cs typeface="DejaVu Sans"/>
              </a:rPr>
              <a:t>ʼ</a:t>
            </a:r>
            <a:r>
              <a:rPr sz="2400" spc="-5" dirty="0">
                <a:solidFill>
                  <a:srgbClr val="000000"/>
                </a:solidFill>
              </a:rPr>
              <a:t>A</a:t>
            </a:r>
            <a:r>
              <a:rPr sz="2400" dirty="0">
                <a:solidFill>
                  <a:srgbClr val="000000"/>
                </a:solidFill>
              </a:rPr>
              <a:t>DN</a:t>
            </a:r>
            <a:endParaRPr sz="2400">
              <a:latin typeface="DejaVu Sans"/>
              <a:cs typeface="DejaVu San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31127" y="995045"/>
            <a:ext cx="8626475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3366FF"/>
                </a:solidFill>
                <a:latin typeface="Comic Sans MS"/>
                <a:cs typeface="Comic Sans MS"/>
              </a:rPr>
              <a:t>Transcription </a:t>
            </a:r>
            <a:r>
              <a:rPr sz="2000" b="1" dirty="0">
                <a:solidFill>
                  <a:srgbClr val="3366FF"/>
                </a:solidFill>
                <a:latin typeface="Comic Sans MS"/>
                <a:cs typeface="Comic Sans MS"/>
              </a:rPr>
              <a:t>de </a:t>
            </a:r>
            <a:r>
              <a:rPr sz="2000" b="1" spc="35" dirty="0">
                <a:latin typeface="Comic Sans MS"/>
                <a:cs typeface="Comic Sans MS"/>
              </a:rPr>
              <a:t>l</a:t>
            </a:r>
            <a:r>
              <a:rPr sz="2000" b="1" spc="35" dirty="0">
                <a:latin typeface="DejaVu Sans"/>
                <a:cs typeface="DejaVu Sans"/>
              </a:rPr>
              <a:t>ʼ</a:t>
            </a:r>
            <a:r>
              <a:rPr sz="2000" b="1" spc="35" dirty="0">
                <a:latin typeface="Comic Sans MS"/>
                <a:cs typeface="Comic Sans MS"/>
              </a:rPr>
              <a:t>ARNm </a:t>
            </a:r>
            <a:r>
              <a:rPr sz="2000" b="1" spc="60" dirty="0">
                <a:latin typeface="Comic Sans MS"/>
                <a:cs typeface="Comic Sans MS"/>
              </a:rPr>
              <a:t>d</a:t>
            </a:r>
            <a:r>
              <a:rPr sz="2000" b="1" spc="60" dirty="0">
                <a:latin typeface="DejaVu Sans"/>
                <a:cs typeface="DejaVu Sans"/>
              </a:rPr>
              <a:t>ʼ</a:t>
            </a:r>
            <a:r>
              <a:rPr sz="2000" b="1" spc="60" dirty="0">
                <a:latin typeface="Comic Sans MS"/>
                <a:cs typeface="Comic Sans MS"/>
              </a:rPr>
              <a:t>un </a:t>
            </a:r>
            <a:r>
              <a:rPr sz="2000" b="1" dirty="0">
                <a:latin typeface="Comic Sans MS"/>
                <a:cs typeface="Comic Sans MS"/>
              </a:rPr>
              <a:t>opéron </a:t>
            </a:r>
            <a:r>
              <a:rPr sz="2000" b="1" dirty="0">
                <a:solidFill>
                  <a:srgbClr val="3366FF"/>
                </a:solidFill>
                <a:latin typeface="Comic Sans MS"/>
                <a:cs typeface="Comic Sans MS"/>
              </a:rPr>
              <a:t>peut être sous le </a:t>
            </a:r>
            <a:r>
              <a:rPr sz="2000" b="1" spc="-5" dirty="0">
                <a:solidFill>
                  <a:srgbClr val="3366FF"/>
                </a:solidFill>
                <a:latin typeface="Comic Sans MS"/>
                <a:cs typeface="Comic Sans MS"/>
              </a:rPr>
              <a:t>contrôle</a:t>
            </a:r>
            <a:r>
              <a:rPr sz="2000" b="1" spc="-100" dirty="0">
                <a:solidFill>
                  <a:srgbClr val="3366FF"/>
                </a:solidFill>
                <a:latin typeface="Comic Sans MS"/>
                <a:cs typeface="Comic Sans MS"/>
              </a:rPr>
              <a:t> </a:t>
            </a:r>
            <a:r>
              <a:rPr sz="2000" b="1" spc="55" dirty="0">
                <a:solidFill>
                  <a:srgbClr val="3366FF"/>
                </a:solidFill>
                <a:latin typeface="Comic Sans MS"/>
                <a:cs typeface="Comic Sans MS"/>
              </a:rPr>
              <a:t>d</a:t>
            </a:r>
            <a:r>
              <a:rPr sz="2000" b="1" spc="55" dirty="0">
                <a:solidFill>
                  <a:srgbClr val="407EFF"/>
                </a:solidFill>
                <a:latin typeface="DejaVu Sans"/>
                <a:cs typeface="DejaVu Sans"/>
              </a:rPr>
              <a:t>ʼ</a:t>
            </a:r>
            <a:r>
              <a:rPr sz="2000" b="1" spc="55" dirty="0">
                <a:solidFill>
                  <a:srgbClr val="3366FF"/>
                </a:solidFill>
                <a:latin typeface="Comic Sans MS"/>
                <a:cs typeface="Comic Sans MS"/>
              </a:rPr>
              <a:t>un  </a:t>
            </a:r>
            <a:r>
              <a:rPr sz="2000" b="1" dirty="0">
                <a:latin typeface="Comic Sans MS"/>
                <a:cs typeface="Comic Sans MS"/>
              </a:rPr>
              <a:t>opérateur </a:t>
            </a:r>
            <a:r>
              <a:rPr sz="2000" b="1" dirty="0">
                <a:solidFill>
                  <a:srgbClr val="3366FF"/>
                </a:solidFill>
                <a:latin typeface="Comic Sans MS"/>
                <a:cs typeface="Comic Sans MS"/>
              </a:rPr>
              <a:t>qui </a:t>
            </a:r>
            <a:r>
              <a:rPr sz="2000" b="1" spc="-5" dirty="0">
                <a:solidFill>
                  <a:srgbClr val="3366FF"/>
                </a:solidFill>
                <a:latin typeface="Comic Sans MS"/>
                <a:cs typeface="Comic Sans MS"/>
              </a:rPr>
              <a:t>régule </a:t>
            </a:r>
            <a:r>
              <a:rPr sz="2000" b="1" dirty="0">
                <a:solidFill>
                  <a:srgbClr val="3366FF"/>
                </a:solidFill>
                <a:latin typeface="Comic Sans MS"/>
                <a:cs typeface="Comic Sans MS"/>
              </a:rPr>
              <a:t>le processus </a:t>
            </a:r>
            <a:r>
              <a:rPr sz="2000" b="1" spc="-5" dirty="0">
                <a:solidFill>
                  <a:srgbClr val="3366FF"/>
                </a:solidFill>
                <a:latin typeface="Comic Sans MS"/>
                <a:cs typeface="Comic Sans MS"/>
              </a:rPr>
              <a:t>transcriptionnel </a:t>
            </a:r>
            <a:r>
              <a:rPr sz="2000" b="1" dirty="0">
                <a:solidFill>
                  <a:srgbClr val="3366FF"/>
                </a:solidFill>
                <a:latin typeface="Comic Sans MS"/>
                <a:cs typeface="Comic Sans MS"/>
              </a:rPr>
              <a:t>par liaison avec  </a:t>
            </a:r>
            <a:r>
              <a:rPr sz="2000" b="1" spc="30" dirty="0">
                <a:solidFill>
                  <a:srgbClr val="3366FF"/>
                </a:solidFill>
                <a:latin typeface="Comic Sans MS"/>
                <a:cs typeface="Comic Sans MS"/>
              </a:rPr>
              <a:t>d</a:t>
            </a:r>
            <a:r>
              <a:rPr sz="2000" b="1" spc="30" dirty="0">
                <a:solidFill>
                  <a:srgbClr val="407EFF"/>
                </a:solidFill>
                <a:latin typeface="DejaVu Sans"/>
                <a:cs typeface="DejaVu Sans"/>
              </a:rPr>
              <a:t>ʼ</a:t>
            </a:r>
            <a:r>
              <a:rPr sz="2000" b="1" spc="30" dirty="0">
                <a:solidFill>
                  <a:srgbClr val="3366FF"/>
                </a:solidFill>
                <a:latin typeface="Comic Sans MS"/>
                <a:cs typeface="Comic Sans MS"/>
              </a:rPr>
              <a:t>autres </a:t>
            </a:r>
            <a:r>
              <a:rPr sz="2000" b="1" spc="-5" dirty="0">
                <a:solidFill>
                  <a:srgbClr val="007E00"/>
                </a:solidFill>
                <a:latin typeface="Comic Sans MS"/>
                <a:cs typeface="Comic Sans MS"/>
              </a:rPr>
              <a:t>protéines</a:t>
            </a:r>
            <a:r>
              <a:rPr sz="2000" b="1" spc="-40" dirty="0">
                <a:solidFill>
                  <a:srgbClr val="007E00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007E00"/>
                </a:solidFill>
                <a:latin typeface="Comic Sans MS"/>
                <a:cs typeface="Comic Sans MS"/>
              </a:rPr>
              <a:t>spécifiques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54939" y="3157220"/>
            <a:ext cx="10687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omic Sans MS"/>
                <a:cs typeface="Comic Sans MS"/>
              </a:rPr>
              <a:t>Op</a:t>
            </a:r>
            <a:r>
              <a:rPr sz="2400" b="1" dirty="0">
                <a:latin typeface="Comic Sans MS"/>
                <a:cs typeface="Comic Sans MS"/>
              </a:rPr>
              <a:t>éron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618511" y="4771509"/>
            <a:ext cx="403166" cy="48213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667000" y="4800600"/>
            <a:ext cx="304794" cy="3810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667000" y="4800600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0" y="190500"/>
                </a:moveTo>
                <a:lnTo>
                  <a:pt x="5444" y="139858"/>
                </a:lnTo>
                <a:lnTo>
                  <a:pt x="20808" y="94352"/>
                </a:lnTo>
                <a:lnTo>
                  <a:pt x="44638" y="55797"/>
                </a:lnTo>
                <a:lnTo>
                  <a:pt x="75483" y="26009"/>
                </a:lnTo>
                <a:lnTo>
                  <a:pt x="111887" y="6805"/>
                </a:lnTo>
                <a:lnTo>
                  <a:pt x="152400" y="0"/>
                </a:lnTo>
                <a:lnTo>
                  <a:pt x="192912" y="6805"/>
                </a:lnTo>
                <a:lnTo>
                  <a:pt x="229316" y="26009"/>
                </a:lnTo>
                <a:lnTo>
                  <a:pt x="260161" y="55797"/>
                </a:lnTo>
                <a:lnTo>
                  <a:pt x="283991" y="94352"/>
                </a:lnTo>
                <a:lnTo>
                  <a:pt x="299355" y="139858"/>
                </a:lnTo>
                <a:lnTo>
                  <a:pt x="304800" y="190500"/>
                </a:lnTo>
                <a:lnTo>
                  <a:pt x="299355" y="241141"/>
                </a:lnTo>
                <a:lnTo>
                  <a:pt x="283991" y="286647"/>
                </a:lnTo>
                <a:lnTo>
                  <a:pt x="260161" y="325202"/>
                </a:lnTo>
                <a:lnTo>
                  <a:pt x="229316" y="354990"/>
                </a:lnTo>
                <a:lnTo>
                  <a:pt x="192912" y="374194"/>
                </a:lnTo>
                <a:lnTo>
                  <a:pt x="152400" y="381000"/>
                </a:lnTo>
                <a:lnTo>
                  <a:pt x="111887" y="374194"/>
                </a:lnTo>
                <a:lnTo>
                  <a:pt x="75483" y="354990"/>
                </a:lnTo>
                <a:lnTo>
                  <a:pt x="44638" y="325202"/>
                </a:lnTo>
                <a:lnTo>
                  <a:pt x="20808" y="286647"/>
                </a:lnTo>
                <a:lnTo>
                  <a:pt x="5444" y="241141"/>
                </a:lnTo>
                <a:lnTo>
                  <a:pt x="0" y="190500"/>
                </a:lnTo>
                <a:close/>
              </a:path>
            </a:pathLst>
          </a:custGeom>
          <a:ln w="9525">
            <a:solidFill>
              <a:srgbClr val="CA5F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1181159" y="5290820"/>
            <a:ext cx="3148965" cy="845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13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00"/>
                </a:solidFill>
                <a:latin typeface="Comic Sans MS"/>
                <a:cs typeface="Comic Sans MS"/>
              </a:rPr>
              <a:t>Corégulateurs </a:t>
            </a:r>
            <a:r>
              <a:rPr sz="1800" b="1" dirty="0">
                <a:solidFill>
                  <a:srgbClr val="FF0000"/>
                </a:solidFill>
                <a:latin typeface="Comic Sans MS"/>
                <a:cs typeface="Comic Sans MS"/>
              </a:rPr>
              <a:t>ou</a:t>
            </a:r>
            <a:r>
              <a:rPr sz="1800" b="1" spc="-3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omic Sans MS"/>
                <a:cs typeface="Comic Sans MS"/>
              </a:rPr>
              <a:t>effecteurs</a:t>
            </a:r>
            <a:endParaRPr sz="1800">
              <a:latin typeface="Comic Sans MS"/>
              <a:cs typeface="Comic Sans MS"/>
            </a:endParaRPr>
          </a:p>
          <a:p>
            <a:pPr marR="92075" algn="ctr">
              <a:lnSpc>
                <a:spcPts val="2130"/>
              </a:lnSpc>
            </a:pPr>
            <a:r>
              <a:rPr sz="1800" dirty="0">
                <a:latin typeface="Comic Sans MS"/>
                <a:cs typeface="Comic Sans MS"/>
              </a:rPr>
              <a:t>-</a:t>
            </a:r>
            <a:r>
              <a:rPr sz="1800" spc="-1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Inducteur</a:t>
            </a:r>
            <a:endParaRPr sz="1800">
              <a:latin typeface="Comic Sans MS"/>
              <a:cs typeface="Comic Sans MS"/>
            </a:endParaRPr>
          </a:p>
          <a:p>
            <a:pPr marR="73025" algn="ctr">
              <a:lnSpc>
                <a:spcPct val="100000"/>
              </a:lnSpc>
              <a:spcBef>
                <a:spcPts val="40"/>
              </a:spcBef>
            </a:pPr>
            <a:r>
              <a:rPr sz="1800" dirty="0">
                <a:latin typeface="Comic Sans MS"/>
                <a:cs typeface="Comic Sans MS"/>
              </a:rPr>
              <a:t>-</a:t>
            </a:r>
            <a:r>
              <a:rPr sz="1800" spc="-1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Corépresseur</a:t>
            </a:r>
            <a:endParaRPr sz="18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13608" y="2946858"/>
            <a:ext cx="116378" cy="3948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1424" y="2946858"/>
            <a:ext cx="120534" cy="3948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49240" y="2946858"/>
            <a:ext cx="120534" cy="3948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92240" y="2946858"/>
            <a:ext cx="120534" cy="3948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78040" y="2946858"/>
            <a:ext cx="120534" cy="3948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21727" y="3250280"/>
            <a:ext cx="6043345" cy="4031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71600" y="3276600"/>
            <a:ext cx="5943599" cy="3047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1366837" y="2959100"/>
          <a:ext cx="5944234" cy="6223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9565"/>
                <a:gridCol w="1221105"/>
                <a:gridCol w="1217929"/>
                <a:gridCol w="1143000"/>
                <a:gridCol w="685800"/>
                <a:gridCol w="76835"/>
              </a:tblGrid>
              <a:tr h="317500">
                <a:tc>
                  <a:txBody>
                    <a:bodyPr/>
                    <a:lstStyle/>
                    <a:p>
                      <a:pPr marL="222250">
                        <a:lnSpc>
                          <a:spcPts val="1720"/>
                        </a:lnSpc>
                      </a:pPr>
                      <a:r>
                        <a:rPr sz="1800" spc="30" dirty="0">
                          <a:latin typeface="Comic Sans MS"/>
                          <a:cs typeface="Comic Sans MS"/>
                        </a:rPr>
                        <a:t>l</a:t>
                      </a:r>
                      <a:r>
                        <a:rPr sz="1800" spc="30" dirty="0">
                          <a:latin typeface="DejaVu Sans"/>
                          <a:cs typeface="DejaVu Sans"/>
                        </a:rPr>
                        <a:t>ʼ</a:t>
                      </a:r>
                      <a:r>
                        <a:rPr sz="1800" spc="30" dirty="0">
                          <a:latin typeface="Comic Sans MS"/>
                          <a:cs typeface="Comic Sans MS"/>
                        </a:rPr>
                        <a:t>arginine</a:t>
                      </a:r>
                      <a:endParaRPr sz="18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R w="28575">
                      <a:solidFill>
                        <a:srgbClr val="5F93C8"/>
                      </a:solidFill>
                      <a:prstDash val="solid"/>
                    </a:lnR>
                    <a:lnB w="12700">
                      <a:solidFill>
                        <a:srgbClr val="5A91C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ts val="1720"/>
                        </a:lnSpc>
                      </a:pPr>
                      <a:r>
                        <a:rPr sz="1800" dirty="0">
                          <a:latin typeface="Comic Sans MS"/>
                          <a:cs typeface="Comic Sans MS"/>
                        </a:rPr>
                        <a:t>arg</a:t>
                      </a:r>
                      <a:endParaRPr sz="18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28575">
                      <a:solidFill>
                        <a:srgbClr val="5F93C8"/>
                      </a:solidFill>
                      <a:prstDash val="solid"/>
                    </a:lnL>
                    <a:lnR w="28575">
                      <a:solidFill>
                        <a:srgbClr val="5F93C8"/>
                      </a:solidFill>
                      <a:prstDash val="solid"/>
                    </a:lnR>
                    <a:lnB w="12700">
                      <a:solidFill>
                        <a:srgbClr val="5A91C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9415">
                        <a:lnSpc>
                          <a:spcPts val="1420"/>
                        </a:lnSpc>
                      </a:pPr>
                      <a:r>
                        <a:rPr sz="1800" dirty="0">
                          <a:latin typeface="Comic Sans MS"/>
                          <a:cs typeface="Comic Sans MS"/>
                        </a:rPr>
                        <a:t>argC</a:t>
                      </a:r>
                      <a:endParaRPr sz="18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28575">
                      <a:solidFill>
                        <a:srgbClr val="5F93C8"/>
                      </a:solidFill>
                      <a:prstDash val="solid"/>
                    </a:lnL>
                    <a:lnR w="28575">
                      <a:solidFill>
                        <a:srgbClr val="5F93C8"/>
                      </a:solidFill>
                      <a:prstDash val="solid"/>
                    </a:lnR>
                    <a:lnB w="12700">
                      <a:solidFill>
                        <a:srgbClr val="5A91C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8285">
                        <a:lnSpc>
                          <a:spcPts val="1420"/>
                        </a:lnSpc>
                      </a:pPr>
                      <a:r>
                        <a:rPr sz="1800" spc="-5" dirty="0">
                          <a:latin typeface="Comic Sans MS"/>
                          <a:cs typeface="Comic Sans MS"/>
                        </a:rPr>
                        <a:t>argB</a:t>
                      </a:r>
                      <a:endParaRPr sz="18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28575">
                      <a:solidFill>
                        <a:srgbClr val="5F93C8"/>
                      </a:solidFill>
                      <a:prstDash val="solid"/>
                    </a:lnL>
                    <a:lnR w="28575">
                      <a:solidFill>
                        <a:srgbClr val="5F93C8"/>
                      </a:solidFill>
                      <a:prstDash val="solid"/>
                    </a:lnR>
                    <a:lnB w="12700">
                      <a:solidFill>
                        <a:srgbClr val="5A91C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ts val="1420"/>
                        </a:lnSpc>
                      </a:pPr>
                      <a:r>
                        <a:rPr sz="1800" dirty="0">
                          <a:latin typeface="Comic Sans MS"/>
                          <a:cs typeface="Comic Sans MS"/>
                        </a:rPr>
                        <a:t>argH</a:t>
                      </a:r>
                      <a:endParaRPr sz="18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28575">
                      <a:solidFill>
                        <a:srgbClr val="5F93C8"/>
                      </a:solidFill>
                      <a:prstDash val="solid"/>
                    </a:lnL>
                    <a:lnR w="28575">
                      <a:solidFill>
                        <a:srgbClr val="5F93C8"/>
                      </a:solidFill>
                      <a:prstDash val="solid"/>
                    </a:lnR>
                    <a:lnB w="12700">
                      <a:solidFill>
                        <a:srgbClr val="5A91C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5F93C8"/>
                      </a:solidFill>
                      <a:prstDash val="solid"/>
                    </a:lnL>
                    <a:lnB w="12700">
                      <a:solidFill>
                        <a:srgbClr val="5A91C6"/>
                      </a:solidFill>
                      <a:prstDash val="solid"/>
                    </a:lnB>
                  </a:tcPr>
                </a:tc>
              </a:tr>
              <a:tr h="304800"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A91C6"/>
                      </a:solidFill>
                      <a:prstDash val="solid"/>
                    </a:lnL>
                    <a:lnR w="12700">
                      <a:solidFill>
                        <a:srgbClr val="5A91C6"/>
                      </a:solidFill>
                      <a:prstDash val="solid"/>
                    </a:lnR>
                    <a:lnT w="12700">
                      <a:solidFill>
                        <a:srgbClr val="5A91C6"/>
                      </a:solidFill>
                      <a:prstDash val="solid"/>
                    </a:lnT>
                    <a:lnB w="12700">
                      <a:solidFill>
                        <a:srgbClr val="5A91C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1550327" y="3478880"/>
            <a:ext cx="1471358" cy="63176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57895" y="3545373"/>
            <a:ext cx="843742" cy="4987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00200" y="3505200"/>
            <a:ext cx="1371600" cy="533400"/>
          </a:xfrm>
          <a:custGeom>
            <a:avLst/>
            <a:gdLst/>
            <a:ahLst/>
            <a:cxnLst/>
            <a:rect l="l" t="t" r="r" b="b"/>
            <a:pathLst>
              <a:path w="1371600" h="533400">
                <a:moveTo>
                  <a:pt x="685800" y="0"/>
                </a:moveTo>
                <a:lnTo>
                  <a:pt x="619753" y="1220"/>
                </a:lnTo>
                <a:lnTo>
                  <a:pt x="555483" y="4808"/>
                </a:lnTo>
                <a:lnTo>
                  <a:pt x="493276" y="10652"/>
                </a:lnTo>
                <a:lnTo>
                  <a:pt x="433420" y="18639"/>
                </a:lnTo>
                <a:lnTo>
                  <a:pt x="376203" y="28659"/>
                </a:lnTo>
                <a:lnTo>
                  <a:pt x="321911" y="40598"/>
                </a:lnTo>
                <a:lnTo>
                  <a:pt x="270832" y="54346"/>
                </a:lnTo>
                <a:lnTo>
                  <a:pt x="223254" y="69790"/>
                </a:lnTo>
                <a:lnTo>
                  <a:pt x="179464" y="86820"/>
                </a:lnTo>
                <a:lnTo>
                  <a:pt x="139749" y="105322"/>
                </a:lnTo>
                <a:lnTo>
                  <a:pt x="104397" y="125186"/>
                </a:lnTo>
                <a:lnTo>
                  <a:pt x="47931" y="168551"/>
                </a:lnTo>
                <a:lnTo>
                  <a:pt x="12366" y="216020"/>
                </a:lnTo>
                <a:lnTo>
                  <a:pt x="0" y="266700"/>
                </a:lnTo>
                <a:lnTo>
                  <a:pt x="3139" y="292385"/>
                </a:lnTo>
                <a:lnTo>
                  <a:pt x="27392" y="341571"/>
                </a:lnTo>
                <a:lnTo>
                  <a:pt x="73695" y="387099"/>
                </a:lnTo>
                <a:lnTo>
                  <a:pt x="139749" y="428077"/>
                </a:lnTo>
                <a:lnTo>
                  <a:pt x="179464" y="446579"/>
                </a:lnTo>
                <a:lnTo>
                  <a:pt x="223254" y="463609"/>
                </a:lnTo>
                <a:lnTo>
                  <a:pt x="270832" y="479053"/>
                </a:lnTo>
                <a:lnTo>
                  <a:pt x="321911" y="492801"/>
                </a:lnTo>
                <a:lnTo>
                  <a:pt x="376203" y="504740"/>
                </a:lnTo>
                <a:lnTo>
                  <a:pt x="433420" y="514760"/>
                </a:lnTo>
                <a:lnTo>
                  <a:pt x="493276" y="522747"/>
                </a:lnTo>
                <a:lnTo>
                  <a:pt x="555483" y="528591"/>
                </a:lnTo>
                <a:lnTo>
                  <a:pt x="619753" y="532179"/>
                </a:lnTo>
                <a:lnTo>
                  <a:pt x="685800" y="533400"/>
                </a:lnTo>
                <a:lnTo>
                  <a:pt x="751846" y="532179"/>
                </a:lnTo>
                <a:lnTo>
                  <a:pt x="816116" y="528591"/>
                </a:lnTo>
                <a:lnTo>
                  <a:pt x="878323" y="522747"/>
                </a:lnTo>
                <a:lnTo>
                  <a:pt x="938179" y="514760"/>
                </a:lnTo>
                <a:lnTo>
                  <a:pt x="995396" y="504740"/>
                </a:lnTo>
                <a:lnTo>
                  <a:pt x="1049688" y="492801"/>
                </a:lnTo>
                <a:lnTo>
                  <a:pt x="1100767" y="479053"/>
                </a:lnTo>
                <a:lnTo>
                  <a:pt x="1148345" y="463609"/>
                </a:lnTo>
                <a:lnTo>
                  <a:pt x="1192135" y="446579"/>
                </a:lnTo>
                <a:lnTo>
                  <a:pt x="1231850" y="428077"/>
                </a:lnTo>
                <a:lnTo>
                  <a:pt x="1267202" y="408213"/>
                </a:lnTo>
                <a:lnTo>
                  <a:pt x="1323668" y="364848"/>
                </a:lnTo>
                <a:lnTo>
                  <a:pt x="1359233" y="317379"/>
                </a:lnTo>
                <a:lnTo>
                  <a:pt x="1371600" y="266700"/>
                </a:lnTo>
                <a:lnTo>
                  <a:pt x="1368460" y="241014"/>
                </a:lnTo>
                <a:lnTo>
                  <a:pt x="1344207" y="191829"/>
                </a:lnTo>
                <a:lnTo>
                  <a:pt x="1297904" y="146300"/>
                </a:lnTo>
                <a:lnTo>
                  <a:pt x="1231850" y="105322"/>
                </a:lnTo>
                <a:lnTo>
                  <a:pt x="1192135" y="86820"/>
                </a:lnTo>
                <a:lnTo>
                  <a:pt x="1148345" y="69790"/>
                </a:lnTo>
                <a:lnTo>
                  <a:pt x="1100767" y="54346"/>
                </a:lnTo>
                <a:lnTo>
                  <a:pt x="1049688" y="40598"/>
                </a:lnTo>
                <a:lnTo>
                  <a:pt x="995396" y="28659"/>
                </a:lnTo>
                <a:lnTo>
                  <a:pt x="938179" y="18639"/>
                </a:lnTo>
                <a:lnTo>
                  <a:pt x="878323" y="10652"/>
                </a:lnTo>
                <a:lnTo>
                  <a:pt x="816116" y="4808"/>
                </a:lnTo>
                <a:lnTo>
                  <a:pt x="751846" y="1220"/>
                </a:lnTo>
                <a:lnTo>
                  <a:pt x="685800" y="0"/>
                </a:lnTo>
                <a:close/>
              </a:path>
            </a:pathLst>
          </a:custGeom>
          <a:solidFill>
            <a:srgbClr val="EB80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00200" y="3505200"/>
            <a:ext cx="1371600" cy="533400"/>
          </a:xfrm>
          <a:custGeom>
            <a:avLst/>
            <a:gdLst/>
            <a:ahLst/>
            <a:cxnLst/>
            <a:rect l="l" t="t" r="r" b="b"/>
            <a:pathLst>
              <a:path w="1371600" h="533400">
                <a:moveTo>
                  <a:pt x="0" y="266700"/>
                </a:moveTo>
                <a:lnTo>
                  <a:pt x="12366" y="216020"/>
                </a:lnTo>
                <a:lnTo>
                  <a:pt x="47931" y="168551"/>
                </a:lnTo>
                <a:lnTo>
                  <a:pt x="104397" y="125186"/>
                </a:lnTo>
                <a:lnTo>
                  <a:pt x="139749" y="105322"/>
                </a:lnTo>
                <a:lnTo>
                  <a:pt x="179464" y="86820"/>
                </a:lnTo>
                <a:lnTo>
                  <a:pt x="223254" y="69790"/>
                </a:lnTo>
                <a:lnTo>
                  <a:pt x="270832" y="54346"/>
                </a:lnTo>
                <a:lnTo>
                  <a:pt x="321911" y="40598"/>
                </a:lnTo>
                <a:lnTo>
                  <a:pt x="376203" y="28659"/>
                </a:lnTo>
                <a:lnTo>
                  <a:pt x="433420" y="18639"/>
                </a:lnTo>
                <a:lnTo>
                  <a:pt x="493276" y="10652"/>
                </a:lnTo>
                <a:lnTo>
                  <a:pt x="555483" y="4808"/>
                </a:lnTo>
                <a:lnTo>
                  <a:pt x="619753" y="1220"/>
                </a:lnTo>
                <a:lnTo>
                  <a:pt x="685800" y="0"/>
                </a:lnTo>
                <a:lnTo>
                  <a:pt x="751846" y="1220"/>
                </a:lnTo>
                <a:lnTo>
                  <a:pt x="816116" y="4808"/>
                </a:lnTo>
                <a:lnTo>
                  <a:pt x="878323" y="10652"/>
                </a:lnTo>
                <a:lnTo>
                  <a:pt x="938179" y="18639"/>
                </a:lnTo>
                <a:lnTo>
                  <a:pt x="995396" y="28659"/>
                </a:lnTo>
                <a:lnTo>
                  <a:pt x="1049688" y="40598"/>
                </a:lnTo>
                <a:lnTo>
                  <a:pt x="1100767" y="54346"/>
                </a:lnTo>
                <a:lnTo>
                  <a:pt x="1148345" y="69790"/>
                </a:lnTo>
                <a:lnTo>
                  <a:pt x="1192135" y="86820"/>
                </a:lnTo>
                <a:lnTo>
                  <a:pt x="1231850" y="105322"/>
                </a:lnTo>
                <a:lnTo>
                  <a:pt x="1267202" y="125186"/>
                </a:lnTo>
                <a:lnTo>
                  <a:pt x="1323668" y="168551"/>
                </a:lnTo>
                <a:lnTo>
                  <a:pt x="1359233" y="216020"/>
                </a:lnTo>
                <a:lnTo>
                  <a:pt x="1371600" y="266700"/>
                </a:lnTo>
                <a:lnTo>
                  <a:pt x="1368460" y="292385"/>
                </a:lnTo>
                <a:lnTo>
                  <a:pt x="1344207" y="341570"/>
                </a:lnTo>
                <a:lnTo>
                  <a:pt x="1297904" y="387099"/>
                </a:lnTo>
                <a:lnTo>
                  <a:pt x="1231850" y="428077"/>
                </a:lnTo>
                <a:lnTo>
                  <a:pt x="1192135" y="446579"/>
                </a:lnTo>
                <a:lnTo>
                  <a:pt x="1148345" y="463609"/>
                </a:lnTo>
                <a:lnTo>
                  <a:pt x="1100767" y="479053"/>
                </a:lnTo>
                <a:lnTo>
                  <a:pt x="1049688" y="492801"/>
                </a:lnTo>
                <a:lnTo>
                  <a:pt x="995396" y="504740"/>
                </a:lnTo>
                <a:lnTo>
                  <a:pt x="938179" y="514760"/>
                </a:lnTo>
                <a:lnTo>
                  <a:pt x="878323" y="522747"/>
                </a:lnTo>
                <a:lnTo>
                  <a:pt x="816116" y="528591"/>
                </a:lnTo>
                <a:lnTo>
                  <a:pt x="751846" y="532179"/>
                </a:lnTo>
                <a:lnTo>
                  <a:pt x="685800" y="533400"/>
                </a:lnTo>
                <a:lnTo>
                  <a:pt x="619753" y="532179"/>
                </a:lnTo>
                <a:lnTo>
                  <a:pt x="555483" y="528591"/>
                </a:lnTo>
                <a:lnTo>
                  <a:pt x="493276" y="522747"/>
                </a:lnTo>
                <a:lnTo>
                  <a:pt x="433420" y="514760"/>
                </a:lnTo>
                <a:lnTo>
                  <a:pt x="376203" y="504740"/>
                </a:lnTo>
                <a:lnTo>
                  <a:pt x="321911" y="492801"/>
                </a:lnTo>
                <a:lnTo>
                  <a:pt x="270832" y="479053"/>
                </a:lnTo>
                <a:lnTo>
                  <a:pt x="223254" y="463609"/>
                </a:lnTo>
                <a:lnTo>
                  <a:pt x="179464" y="446579"/>
                </a:lnTo>
                <a:lnTo>
                  <a:pt x="139749" y="428077"/>
                </a:lnTo>
                <a:lnTo>
                  <a:pt x="104397" y="408213"/>
                </a:lnTo>
                <a:lnTo>
                  <a:pt x="47931" y="364848"/>
                </a:lnTo>
                <a:lnTo>
                  <a:pt x="12366" y="317379"/>
                </a:lnTo>
                <a:lnTo>
                  <a:pt x="0" y="266700"/>
                </a:lnTo>
                <a:close/>
              </a:path>
            </a:pathLst>
          </a:custGeom>
          <a:ln w="9525">
            <a:solidFill>
              <a:srgbClr val="5A91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930539" y="3606800"/>
            <a:ext cx="71628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FFFFFF"/>
                </a:solidFill>
                <a:latin typeface="Comic Sans MS"/>
                <a:cs typeface="Comic Sans MS"/>
              </a:rPr>
              <a:t>AR</a:t>
            </a:r>
            <a:r>
              <a:rPr sz="2000" b="1" dirty="0">
                <a:solidFill>
                  <a:srgbClr val="FFFFFF"/>
                </a:solidFill>
                <a:latin typeface="Comic Sans MS"/>
                <a:cs typeface="Comic Sans MS"/>
              </a:rPr>
              <a:t>Np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526279" y="3686694"/>
            <a:ext cx="1413167" cy="29094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72000" y="3810000"/>
            <a:ext cx="1194435" cy="1905"/>
          </a:xfrm>
          <a:custGeom>
            <a:avLst/>
            <a:gdLst/>
            <a:ahLst/>
            <a:cxnLst/>
            <a:rect l="l" t="t" r="r" b="b"/>
            <a:pathLst>
              <a:path w="1194435" h="1904">
                <a:moveTo>
                  <a:pt x="0" y="0"/>
                </a:moveTo>
                <a:lnTo>
                  <a:pt x="1193990" y="1549"/>
                </a:lnTo>
              </a:path>
            </a:pathLst>
          </a:custGeom>
          <a:ln w="25400">
            <a:solidFill>
              <a:srgbClr val="5F93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675236" y="3752506"/>
            <a:ext cx="115963" cy="11790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869940" y="3614420"/>
            <a:ext cx="27165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omic Sans MS"/>
                <a:cs typeface="Comic Sans MS"/>
              </a:rPr>
              <a:t>Transcription </a:t>
            </a:r>
            <a:r>
              <a:rPr sz="1800" b="1" dirty="0">
                <a:latin typeface="Comic Sans MS"/>
                <a:cs typeface="Comic Sans MS"/>
              </a:rPr>
              <a:t>se</a:t>
            </a:r>
            <a:r>
              <a:rPr sz="1800" b="1" spc="-10" dirty="0">
                <a:latin typeface="Comic Sans MS"/>
                <a:cs typeface="Comic Sans MS"/>
              </a:rPr>
              <a:t> </a:t>
            </a:r>
            <a:r>
              <a:rPr sz="1800" b="1" spc="-5" dirty="0">
                <a:latin typeface="Comic Sans MS"/>
                <a:cs typeface="Comic Sans MS"/>
              </a:rPr>
              <a:t>déroule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229495" y="3861260"/>
            <a:ext cx="931025" cy="7730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282039" y="3888257"/>
            <a:ext cx="827405" cy="673735"/>
          </a:xfrm>
          <a:custGeom>
            <a:avLst/>
            <a:gdLst/>
            <a:ahLst/>
            <a:cxnLst/>
            <a:rect l="l" t="t" r="r" b="b"/>
            <a:pathLst>
              <a:path w="827404" h="673735">
                <a:moveTo>
                  <a:pt x="65527" y="0"/>
                </a:moveTo>
                <a:lnTo>
                  <a:pt x="41824" y="34384"/>
                </a:lnTo>
                <a:lnTo>
                  <a:pt x="23513" y="71282"/>
                </a:lnTo>
                <a:lnTo>
                  <a:pt x="10501" y="110273"/>
                </a:lnTo>
                <a:lnTo>
                  <a:pt x="2695" y="150940"/>
                </a:lnTo>
                <a:lnTo>
                  <a:pt x="0" y="192863"/>
                </a:lnTo>
                <a:lnTo>
                  <a:pt x="2322" y="235625"/>
                </a:lnTo>
                <a:lnTo>
                  <a:pt x="9569" y="278807"/>
                </a:lnTo>
                <a:lnTo>
                  <a:pt x="21647" y="321991"/>
                </a:lnTo>
                <a:lnTo>
                  <a:pt x="38462" y="364757"/>
                </a:lnTo>
                <a:lnTo>
                  <a:pt x="59921" y="406687"/>
                </a:lnTo>
                <a:lnTo>
                  <a:pt x="85929" y="447363"/>
                </a:lnTo>
                <a:lnTo>
                  <a:pt x="116394" y="486367"/>
                </a:lnTo>
                <a:lnTo>
                  <a:pt x="151221" y="523279"/>
                </a:lnTo>
                <a:lnTo>
                  <a:pt x="190317" y="557682"/>
                </a:lnTo>
                <a:lnTo>
                  <a:pt x="232421" y="588336"/>
                </a:lnTo>
                <a:lnTo>
                  <a:pt x="276043" y="614277"/>
                </a:lnTo>
                <a:lnTo>
                  <a:pt x="320753" y="635503"/>
                </a:lnTo>
                <a:lnTo>
                  <a:pt x="366123" y="652016"/>
                </a:lnTo>
                <a:lnTo>
                  <a:pt x="411725" y="663815"/>
                </a:lnTo>
                <a:lnTo>
                  <a:pt x="457128" y="670900"/>
                </a:lnTo>
                <a:lnTo>
                  <a:pt x="501906" y="673271"/>
                </a:lnTo>
                <a:lnTo>
                  <a:pt x="545628" y="670927"/>
                </a:lnTo>
                <a:lnTo>
                  <a:pt x="587866" y="663869"/>
                </a:lnTo>
                <a:lnTo>
                  <a:pt x="628192" y="652097"/>
                </a:lnTo>
                <a:lnTo>
                  <a:pt x="666176" y="635610"/>
                </a:lnTo>
                <a:lnTo>
                  <a:pt x="701390" y="614408"/>
                </a:lnTo>
                <a:lnTo>
                  <a:pt x="733405" y="588491"/>
                </a:lnTo>
                <a:lnTo>
                  <a:pt x="761792" y="557860"/>
                </a:lnTo>
                <a:lnTo>
                  <a:pt x="785495" y="523475"/>
                </a:lnTo>
                <a:lnTo>
                  <a:pt x="803806" y="486578"/>
                </a:lnTo>
                <a:lnTo>
                  <a:pt x="816818" y="447588"/>
                </a:lnTo>
                <a:lnTo>
                  <a:pt x="824624" y="406922"/>
                </a:lnTo>
                <a:lnTo>
                  <a:pt x="827320" y="364999"/>
                </a:lnTo>
                <a:lnTo>
                  <a:pt x="824997" y="322238"/>
                </a:lnTo>
                <a:lnTo>
                  <a:pt x="817750" y="279057"/>
                </a:lnTo>
                <a:lnTo>
                  <a:pt x="817714" y="278930"/>
                </a:lnTo>
                <a:lnTo>
                  <a:pt x="413660" y="278930"/>
                </a:lnTo>
                <a:lnTo>
                  <a:pt x="65527" y="0"/>
                </a:lnTo>
                <a:close/>
              </a:path>
              <a:path w="827404" h="673735">
                <a:moveTo>
                  <a:pt x="637002" y="177"/>
                </a:moveTo>
                <a:lnTo>
                  <a:pt x="413660" y="278930"/>
                </a:lnTo>
                <a:lnTo>
                  <a:pt x="817714" y="278930"/>
                </a:lnTo>
                <a:lnTo>
                  <a:pt x="805672" y="235874"/>
                </a:lnTo>
                <a:lnTo>
                  <a:pt x="788857" y="193108"/>
                </a:lnTo>
                <a:lnTo>
                  <a:pt x="767399" y="151178"/>
                </a:lnTo>
                <a:lnTo>
                  <a:pt x="741390" y="110501"/>
                </a:lnTo>
                <a:lnTo>
                  <a:pt x="710925" y="71496"/>
                </a:lnTo>
                <a:lnTo>
                  <a:pt x="676098" y="34582"/>
                </a:lnTo>
                <a:lnTo>
                  <a:pt x="637002" y="177"/>
                </a:lnTo>
                <a:close/>
              </a:path>
            </a:pathLst>
          </a:custGeom>
          <a:solidFill>
            <a:srgbClr val="008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82039" y="3888257"/>
            <a:ext cx="827405" cy="673735"/>
          </a:xfrm>
          <a:custGeom>
            <a:avLst/>
            <a:gdLst/>
            <a:ahLst/>
            <a:cxnLst/>
            <a:rect l="l" t="t" r="r" b="b"/>
            <a:pathLst>
              <a:path w="827404" h="673735">
                <a:moveTo>
                  <a:pt x="637002" y="177"/>
                </a:moveTo>
                <a:lnTo>
                  <a:pt x="676098" y="34582"/>
                </a:lnTo>
                <a:lnTo>
                  <a:pt x="710925" y="71496"/>
                </a:lnTo>
                <a:lnTo>
                  <a:pt x="741390" y="110501"/>
                </a:lnTo>
                <a:lnTo>
                  <a:pt x="767398" y="151178"/>
                </a:lnTo>
                <a:lnTo>
                  <a:pt x="788857" y="193108"/>
                </a:lnTo>
                <a:lnTo>
                  <a:pt x="805672" y="235874"/>
                </a:lnTo>
                <a:lnTo>
                  <a:pt x="817750" y="279057"/>
                </a:lnTo>
                <a:lnTo>
                  <a:pt x="824997" y="322238"/>
                </a:lnTo>
                <a:lnTo>
                  <a:pt x="827320" y="364999"/>
                </a:lnTo>
                <a:lnTo>
                  <a:pt x="824624" y="406922"/>
                </a:lnTo>
                <a:lnTo>
                  <a:pt x="816818" y="447588"/>
                </a:lnTo>
                <a:lnTo>
                  <a:pt x="803806" y="486578"/>
                </a:lnTo>
                <a:lnTo>
                  <a:pt x="785495" y="523475"/>
                </a:lnTo>
                <a:lnTo>
                  <a:pt x="761792" y="557860"/>
                </a:lnTo>
                <a:lnTo>
                  <a:pt x="733405" y="588491"/>
                </a:lnTo>
                <a:lnTo>
                  <a:pt x="701390" y="614408"/>
                </a:lnTo>
                <a:lnTo>
                  <a:pt x="666176" y="635610"/>
                </a:lnTo>
                <a:lnTo>
                  <a:pt x="628192" y="652097"/>
                </a:lnTo>
                <a:lnTo>
                  <a:pt x="587866" y="663869"/>
                </a:lnTo>
                <a:lnTo>
                  <a:pt x="545628" y="670927"/>
                </a:lnTo>
                <a:lnTo>
                  <a:pt x="501906" y="673271"/>
                </a:lnTo>
                <a:lnTo>
                  <a:pt x="457128" y="670900"/>
                </a:lnTo>
                <a:lnTo>
                  <a:pt x="411725" y="663815"/>
                </a:lnTo>
                <a:lnTo>
                  <a:pt x="366123" y="652016"/>
                </a:lnTo>
                <a:lnTo>
                  <a:pt x="320753" y="635503"/>
                </a:lnTo>
                <a:lnTo>
                  <a:pt x="276043" y="614277"/>
                </a:lnTo>
                <a:lnTo>
                  <a:pt x="232421" y="588336"/>
                </a:lnTo>
                <a:lnTo>
                  <a:pt x="190317" y="557682"/>
                </a:lnTo>
                <a:lnTo>
                  <a:pt x="151221" y="523279"/>
                </a:lnTo>
                <a:lnTo>
                  <a:pt x="116394" y="486367"/>
                </a:lnTo>
                <a:lnTo>
                  <a:pt x="85929" y="447363"/>
                </a:lnTo>
                <a:lnTo>
                  <a:pt x="59921" y="406687"/>
                </a:lnTo>
                <a:lnTo>
                  <a:pt x="38462" y="364757"/>
                </a:lnTo>
                <a:lnTo>
                  <a:pt x="21647" y="321991"/>
                </a:lnTo>
                <a:lnTo>
                  <a:pt x="9569" y="278807"/>
                </a:lnTo>
                <a:lnTo>
                  <a:pt x="2322" y="235625"/>
                </a:lnTo>
                <a:lnTo>
                  <a:pt x="0" y="192863"/>
                </a:lnTo>
                <a:lnTo>
                  <a:pt x="2695" y="150940"/>
                </a:lnTo>
                <a:lnTo>
                  <a:pt x="10501" y="110273"/>
                </a:lnTo>
                <a:lnTo>
                  <a:pt x="23513" y="71282"/>
                </a:lnTo>
                <a:lnTo>
                  <a:pt x="41824" y="34384"/>
                </a:lnTo>
                <a:lnTo>
                  <a:pt x="65527" y="0"/>
                </a:lnTo>
                <a:lnTo>
                  <a:pt x="413660" y="278930"/>
                </a:lnTo>
                <a:lnTo>
                  <a:pt x="637002" y="177"/>
                </a:lnTo>
                <a:close/>
              </a:path>
            </a:pathLst>
          </a:custGeom>
          <a:ln w="9525">
            <a:solidFill>
              <a:srgbClr val="5A91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189082" y="3943032"/>
            <a:ext cx="1228725" cy="56642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260985" marR="5080" indent="-248920">
              <a:lnSpc>
                <a:spcPts val="2100"/>
              </a:lnSpc>
              <a:spcBef>
                <a:spcPts val="219"/>
              </a:spcBef>
            </a:pPr>
            <a:r>
              <a:rPr sz="1800" dirty="0">
                <a:latin typeface="Comic Sans MS"/>
                <a:cs typeface="Comic Sans MS"/>
              </a:rPr>
              <a:t>Répresseur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inactif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913608" y="5166357"/>
            <a:ext cx="116378" cy="39901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970212" y="5192712"/>
            <a:ext cx="1905" cy="304800"/>
          </a:xfrm>
          <a:custGeom>
            <a:avLst/>
            <a:gdLst/>
            <a:ahLst/>
            <a:cxnLst/>
            <a:rect l="l" t="t" r="r" b="b"/>
            <a:pathLst>
              <a:path w="1905" h="304800">
                <a:moveTo>
                  <a:pt x="1587" y="0"/>
                </a:moveTo>
                <a:lnTo>
                  <a:pt x="0" y="304800"/>
                </a:lnTo>
              </a:path>
            </a:pathLst>
          </a:custGeom>
          <a:ln w="25400">
            <a:solidFill>
              <a:srgbClr val="5F93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131424" y="5166357"/>
            <a:ext cx="120534" cy="39901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191000" y="5192712"/>
            <a:ext cx="1905" cy="304800"/>
          </a:xfrm>
          <a:custGeom>
            <a:avLst/>
            <a:gdLst/>
            <a:ahLst/>
            <a:cxnLst/>
            <a:rect l="l" t="t" r="r" b="b"/>
            <a:pathLst>
              <a:path w="1904" h="304800">
                <a:moveTo>
                  <a:pt x="1587" y="0"/>
                </a:moveTo>
                <a:lnTo>
                  <a:pt x="0" y="304800"/>
                </a:lnTo>
              </a:path>
            </a:pathLst>
          </a:custGeom>
          <a:ln w="25400">
            <a:solidFill>
              <a:srgbClr val="5F93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349240" y="5166357"/>
            <a:ext cx="120534" cy="39901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408612" y="5192712"/>
            <a:ext cx="1905" cy="304800"/>
          </a:xfrm>
          <a:custGeom>
            <a:avLst/>
            <a:gdLst/>
            <a:ahLst/>
            <a:cxnLst/>
            <a:rect l="l" t="t" r="r" b="b"/>
            <a:pathLst>
              <a:path w="1904" h="304800">
                <a:moveTo>
                  <a:pt x="1587" y="0"/>
                </a:moveTo>
                <a:lnTo>
                  <a:pt x="0" y="304800"/>
                </a:lnTo>
              </a:path>
            </a:pathLst>
          </a:custGeom>
          <a:ln w="25400">
            <a:solidFill>
              <a:srgbClr val="5F93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492240" y="5166357"/>
            <a:ext cx="120534" cy="39901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551612" y="5192712"/>
            <a:ext cx="1905" cy="304800"/>
          </a:xfrm>
          <a:custGeom>
            <a:avLst/>
            <a:gdLst/>
            <a:ahLst/>
            <a:cxnLst/>
            <a:rect l="l" t="t" r="r" b="b"/>
            <a:pathLst>
              <a:path w="1904" h="304800">
                <a:moveTo>
                  <a:pt x="1587" y="0"/>
                </a:moveTo>
                <a:lnTo>
                  <a:pt x="0" y="304800"/>
                </a:lnTo>
              </a:path>
            </a:pathLst>
          </a:custGeom>
          <a:ln w="25400">
            <a:solidFill>
              <a:srgbClr val="5F93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178040" y="5166357"/>
            <a:ext cx="120534" cy="39901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237412" y="5192712"/>
            <a:ext cx="1905" cy="304800"/>
          </a:xfrm>
          <a:custGeom>
            <a:avLst/>
            <a:gdLst/>
            <a:ahLst/>
            <a:cxnLst/>
            <a:rect l="l" t="t" r="r" b="b"/>
            <a:pathLst>
              <a:path w="1904" h="304800">
                <a:moveTo>
                  <a:pt x="1587" y="0"/>
                </a:moveTo>
                <a:lnTo>
                  <a:pt x="0" y="304800"/>
                </a:lnTo>
              </a:path>
            </a:pathLst>
          </a:custGeom>
          <a:ln w="25400">
            <a:solidFill>
              <a:srgbClr val="5F93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321727" y="5469774"/>
            <a:ext cx="6043345" cy="40732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371600" y="5497829"/>
            <a:ext cx="5943599" cy="30448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371600" y="5497512"/>
            <a:ext cx="5943600" cy="304800"/>
          </a:xfrm>
          <a:custGeom>
            <a:avLst/>
            <a:gdLst/>
            <a:ahLst/>
            <a:cxnLst/>
            <a:rect l="l" t="t" r="r" b="b"/>
            <a:pathLst>
              <a:path w="5943600" h="304800">
                <a:moveTo>
                  <a:pt x="0" y="304800"/>
                </a:moveTo>
                <a:lnTo>
                  <a:pt x="5943600" y="304800"/>
                </a:lnTo>
                <a:lnTo>
                  <a:pt x="59436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525">
            <a:solidFill>
              <a:srgbClr val="5A91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1531086" y="4844732"/>
            <a:ext cx="1134110" cy="56642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57785" marR="5080" indent="-45720">
              <a:lnSpc>
                <a:spcPts val="2100"/>
              </a:lnSpc>
              <a:spcBef>
                <a:spcPts val="219"/>
              </a:spcBef>
            </a:pPr>
            <a:r>
              <a:rPr sz="1800" dirty="0">
                <a:latin typeface="Comic Sans MS"/>
                <a:cs typeface="Comic Sans MS"/>
              </a:rPr>
              <a:t>Promoteur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30" dirty="0">
                <a:latin typeface="Comic Sans MS"/>
                <a:cs typeface="Comic Sans MS"/>
              </a:rPr>
              <a:t>l</a:t>
            </a:r>
            <a:r>
              <a:rPr sz="1800" spc="30" dirty="0">
                <a:latin typeface="DejaVu Sans"/>
                <a:cs typeface="DejaVu Sans"/>
              </a:rPr>
              <a:t>ʼ</a:t>
            </a:r>
            <a:r>
              <a:rPr sz="1800" spc="30" dirty="0">
                <a:latin typeface="Comic Sans MS"/>
                <a:cs typeface="Comic Sans MS"/>
              </a:rPr>
              <a:t>arginine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050114" y="4844732"/>
            <a:ext cx="11442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omic Sans MS"/>
                <a:cs typeface="Comic Sans MS"/>
              </a:rPr>
              <a:t>Opérateur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435262" y="5111432"/>
            <a:ext cx="3740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mic Sans MS"/>
                <a:cs typeface="Comic Sans MS"/>
              </a:rPr>
              <a:t>arg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574536" y="5073332"/>
            <a:ext cx="51180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mic Sans MS"/>
                <a:cs typeface="Comic Sans MS"/>
              </a:rPr>
              <a:t>argC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641565" y="5073332"/>
            <a:ext cx="51815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mic Sans MS"/>
                <a:cs typeface="Comic Sans MS"/>
              </a:rPr>
              <a:t>ar</a:t>
            </a:r>
            <a:r>
              <a:rPr sz="1800" spc="-5" dirty="0">
                <a:latin typeface="Comic Sans MS"/>
                <a:cs typeface="Comic Sans MS"/>
              </a:rPr>
              <a:t>gB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632474" y="5073332"/>
            <a:ext cx="5499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mic Sans MS"/>
                <a:cs typeface="Comic Sans MS"/>
              </a:rPr>
              <a:t>argH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550327" y="5698374"/>
            <a:ext cx="1471358" cy="63592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857895" y="5764876"/>
            <a:ext cx="843742" cy="4987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600200" y="5726112"/>
            <a:ext cx="1371600" cy="533400"/>
          </a:xfrm>
          <a:custGeom>
            <a:avLst/>
            <a:gdLst/>
            <a:ahLst/>
            <a:cxnLst/>
            <a:rect l="l" t="t" r="r" b="b"/>
            <a:pathLst>
              <a:path w="1371600" h="533400">
                <a:moveTo>
                  <a:pt x="685800" y="0"/>
                </a:moveTo>
                <a:lnTo>
                  <a:pt x="619753" y="1220"/>
                </a:lnTo>
                <a:lnTo>
                  <a:pt x="555483" y="4808"/>
                </a:lnTo>
                <a:lnTo>
                  <a:pt x="493276" y="10652"/>
                </a:lnTo>
                <a:lnTo>
                  <a:pt x="433420" y="18639"/>
                </a:lnTo>
                <a:lnTo>
                  <a:pt x="376203" y="28659"/>
                </a:lnTo>
                <a:lnTo>
                  <a:pt x="321911" y="40598"/>
                </a:lnTo>
                <a:lnTo>
                  <a:pt x="270832" y="54346"/>
                </a:lnTo>
                <a:lnTo>
                  <a:pt x="223254" y="69790"/>
                </a:lnTo>
                <a:lnTo>
                  <a:pt x="179464" y="86820"/>
                </a:lnTo>
                <a:lnTo>
                  <a:pt x="139749" y="105322"/>
                </a:lnTo>
                <a:lnTo>
                  <a:pt x="104397" y="125186"/>
                </a:lnTo>
                <a:lnTo>
                  <a:pt x="47931" y="168551"/>
                </a:lnTo>
                <a:lnTo>
                  <a:pt x="12366" y="216020"/>
                </a:lnTo>
                <a:lnTo>
                  <a:pt x="0" y="266700"/>
                </a:lnTo>
                <a:lnTo>
                  <a:pt x="3139" y="292385"/>
                </a:lnTo>
                <a:lnTo>
                  <a:pt x="27392" y="341571"/>
                </a:lnTo>
                <a:lnTo>
                  <a:pt x="73695" y="387099"/>
                </a:lnTo>
                <a:lnTo>
                  <a:pt x="139749" y="428077"/>
                </a:lnTo>
                <a:lnTo>
                  <a:pt x="179464" y="446579"/>
                </a:lnTo>
                <a:lnTo>
                  <a:pt x="223254" y="463609"/>
                </a:lnTo>
                <a:lnTo>
                  <a:pt x="270832" y="479053"/>
                </a:lnTo>
                <a:lnTo>
                  <a:pt x="321911" y="492801"/>
                </a:lnTo>
                <a:lnTo>
                  <a:pt x="376203" y="504740"/>
                </a:lnTo>
                <a:lnTo>
                  <a:pt x="433420" y="514760"/>
                </a:lnTo>
                <a:lnTo>
                  <a:pt x="493276" y="522747"/>
                </a:lnTo>
                <a:lnTo>
                  <a:pt x="555483" y="528591"/>
                </a:lnTo>
                <a:lnTo>
                  <a:pt x="619753" y="532179"/>
                </a:lnTo>
                <a:lnTo>
                  <a:pt x="685800" y="533400"/>
                </a:lnTo>
                <a:lnTo>
                  <a:pt x="751846" y="532179"/>
                </a:lnTo>
                <a:lnTo>
                  <a:pt x="816116" y="528591"/>
                </a:lnTo>
                <a:lnTo>
                  <a:pt x="878323" y="522747"/>
                </a:lnTo>
                <a:lnTo>
                  <a:pt x="938179" y="514760"/>
                </a:lnTo>
                <a:lnTo>
                  <a:pt x="995396" y="504740"/>
                </a:lnTo>
                <a:lnTo>
                  <a:pt x="1049688" y="492801"/>
                </a:lnTo>
                <a:lnTo>
                  <a:pt x="1100767" y="479053"/>
                </a:lnTo>
                <a:lnTo>
                  <a:pt x="1148345" y="463609"/>
                </a:lnTo>
                <a:lnTo>
                  <a:pt x="1192135" y="446579"/>
                </a:lnTo>
                <a:lnTo>
                  <a:pt x="1231850" y="428077"/>
                </a:lnTo>
                <a:lnTo>
                  <a:pt x="1267202" y="408213"/>
                </a:lnTo>
                <a:lnTo>
                  <a:pt x="1323668" y="364848"/>
                </a:lnTo>
                <a:lnTo>
                  <a:pt x="1359233" y="317379"/>
                </a:lnTo>
                <a:lnTo>
                  <a:pt x="1371600" y="266700"/>
                </a:lnTo>
                <a:lnTo>
                  <a:pt x="1368460" y="241014"/>
                </a:lnTo>
                <a:lnTo>
                  <a:pt x="1344207" y="191829"/>
                </a:lnTo>
                <a:lnTo>
                  <a:pt x="1297904" y="146300"/>
                </a:lnTo>
                <a:lnTo>
                  <a:pt x="1231850" y="105322"/>
                </a:lnTo>
                <a:lnTo>
                  <a:pt x="1192135" y="86820"/>
                </a:lnTo>
                <a:lnTo>
                  <a:pt x="1148345" y="69790"/>
                </a:lnTo>
                <a:lnTo>
                  <a:pt x="1100767" y="54346"/>
                </a:lnTo>
                <a:lnTo>
                  <a:pt x="1049688" y="40598"/>
                </a:lnTo>
                <a:lnTo>
                  <a:pt x="995396" y="28659"/>
                </a:lnTo>
                <a:lnTo>
                  <a:pt x="938179" y="18639"/>
                </a:lnTo>
                <a:lnTo>
                  <a:pt x="878323" y="10652"/>
                </a:lnTo>
                <a:lnTo>
                  <a:pt x="816116" y="4808"/>
                </a:lnTo>
                <a:lnTo>
                  <a:pt x="751846" y="1220"/>
                </a:lnTo>
                <a:lnTo>
                  <a:pt x="685800" y="0"/>
                </a:lnTo>
                <a:close/>
              </a:path>
            </a:pathLst>
          </a:custGeom>
          <a:solidFill>
            <a:srgbClr val="EB80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600200" y="5726112"/>
            <a:ext cx="1371600" cy="533400"/>
          </a:xfrm>
          <a:custGeom>
            <a:avLst/>
            <a:gdLst/>
            <a:ahLst/>
            <a:cxnLst/>
            <a:rect l="l" t="t" r="r" b="b"/>
            <a:pathLst>
              <a:path w="1371600" h="533400">
                <a:moveTo>
                  <a:pt x="0" y="266700"/>
                </a:moveTo>
                <a:lnTo>
                  <a:pt x="12366" y="216020"/>
                </a:lnTo>
                <a:lnTo>
                  <a:pt x="47931" y="168551"/>
                </a:lnTo>
                <a:lnTo>
                  <a:pt x="104397" y="125186"/>
                </a:lnTo>
                <a:lnTo>
                  <a:pt x="139749" y="105322"/>
                </a:lnTo>
                <a:lnTo>
                  <a:pt x="179464" y="86820"/>
                </a:lnTo>
                <a:lnTo>
                  <a:pt x="223254" y="69790"/>
                </a:lnTo>
                <a:lnTo>
                  <a:pt x="270832" y="54346"/>
                </a:lnTo>
                <a:lnTo>
                  <a:pt x="321911" y="40598"/>
                </a:lnTo>
                <a:lnTo>
                  <a:pt x="376203" y="28659"/>
                </a:lnTo>
                <a:lnTo>
                  <a:pt x="433420" y="18639"/>
                </a:lnTo>
                <a:lnTo>
                  <a:pt x="493276" y="10652"/>
                </a:lnTo>
                <a:lnTo>
                  <a:pt x="555483" y="4808"/>
                </a:lnTo>
                <a:lnTo>
                  <a:pt x="619753" y="1220"/>
                </a:lnTo>
                <a:lnTo>
                  <a:pt x="685800" y="0"/>
                </a:lnTo>
                <a:lnTo>
                  <a:pt x="751846" y="1220"/>
                </a:lnTo>
                <a:lnTo>
                  <a:pt x="816116" y="4808"/>
                </a:lnTo>
                <a:lnTo>
                  <a:pt x="878323" y="10652"/>
                </a:lnTo>
                <a:lnTo>
                  <a:pt x="938179" y="18639"/>
                </a:lnTo>
                <a:lnTo>
                  <a:pt x="995396" y="28659"/>
                </a:lnTo>
                <a:lnTo>
                  <a:pt x="1049688" y="40598"/>
                </a:lnTo>
                <a:lnTo>
                  <a:pt x="1100767" y="54346"/>
                </a:lnTo>
                <a:lnTo>
                  <a:pt x="1148345" y="69790"/>
                </a:lnTo>
                <a:lnTo>
                  <a:pt x="1192135" y="86820"/>
                </a:lnTo>
                <a:lnTo>
                  <a:pt x="1231850" y="105322"/>
                </a:lnTo>
                <a:lnTo>
                  <a:pt x="1267202" y="125186"/>
                </a:lnTo>
                <a:lnTo>
                  <a:pt x="1323668" y="168551"/>
                </a:lnTo>
                <a:lnTo>
                  <a:pt x="1359233" y="216020"/>
                </a:lnTo>
                <a:lnTo>
                  <a:pt x="1371600" y="266700"/>
                </a:lnTo>
                <a:lnTo>
                  <a:pt x="1368460" y="292385"/>
                </a:lnTo>
                <a:lnTo>
                  <a:pt x="1344207" y="341570"/>
                </a:lnTo>
                <a:lnTo>
                  <a:pt x="1297904" y="387099"/>
                </a:lnTo>
                <a:lnTo>
                  <a:pt x="1231850" y="428077"/>
                </a:lnTo>
                <a:lnTo>
                  <a:pt x="1192135" y="446579"/>
                </a:lnTo>
                <a:lnTo>
                  <a:pt x="1148345" y="463609"/>
                </a:lnTo>
                <a:lnTo>
                  <a:pt x="1100767" y="479053"/>
                </a:lnTo>
                <a:lnTo>
                  <a:pt x="1049688" y="492801"/>
                </a:lnTo>
                <a:lnTo>
                  <a:pt x="995396" y="504740"/>
                </a:lnTo>
                <a:lnTo>
                  <a:pt x="938179" y="514760"/>
                </a:lnTo>
                <a:lnTo>
                  <a:pt x="878323" y="522747"/>
                </a:lnTo>
                <a:lnTo>
                  <a:pt x="816116" y="528591"/>
                </a:lnTo>
                <a:lnTo>
                  <a:pt x="751846" y="532179"/>
                </a:lnTo>
                <a:lnTo>
                  <a:pt x="685800" y="533400"/>
                </a:lnTo>
                <a:lnTo>
                  <a:pt x="619753" y="532179"/>
                </a:lnTo>
                <a:lnTo>
                  <a:pt x="555483" y="528591"/>
                </a:lnTo>
                <a:lnTo>
                  <a:pt x="493276" y="522747"/>
                </a:lnTo>
                <a:lnTo>
                  <a:pt x="433420" y="514760"/>
                </a:lnTo>
                <a:lnTo>
                  <a:pt x="376203" y="504740"/>
                </a:lnTo>
                <a:lnTo>
                  <a:pt x="321911" y="492801"/>
                </a:lnTo>
                <a:lnTo>
                  <a:pt x="270832" y="479053"/>
                </a:lnTo>
                <a:lnTo>
                  <a:pt x="223254" y="463609"/>
                </a:lnTo>
                <a:lnTo>
                  <a:pt x="179464" y="446579"/>
                </a:lnTo>
                <a:lnTo>
                  <a:pt x="139749" y="428077"/>
                </a:lnTo>
                <a:lnTo>
                  <a:pt x="104397" y="408213"/>
                </a:lnTo>
                <a:lnTo>
                  <a:pt x="47931" y="364848"/>
                </a:lnTo>
                <a:lnTo>
                  <a:pt x="12366" y="317379"/>
                </a:lnTo>
                <a:lnTo>
                  <a:pt x="0" y="266700"/>
                </a:lnTo>
                <a:close/>
              </a:path>
            </a:pathLst>
          </a:custGeom>
          <a:ln w="9525">
            <a:solidFill>
              <a:srgbClr val="5A91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1930539" y="5827712"/>
            <a:ext cx="71628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FFFFFF"/>
                </a:solidFill>
                <a:latin typeface="Comic Sans MS"/>
                <a:cs typeface="Comic Sans MS"/>
              </a:rPr>
              <a:t>AR</a:t>
            </a:r>
            <a:r>
              <a:rPr sz="2000" b="1" dirty="0">
                <a:solidFill>
                  <a:srgbClr val="FFFFFF"/>
                </a:solidFill>
                <a:latin typeface="Comic Sans MS"/>
                <a:cs typeface="Comic Sans MS"/>
              </a:rPr>
              <a:t>Np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4372495" y="5906192"/>
            <a:ext cx="1413167" cy="29094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419600" y="6030912"/>
            <a:ext cx="1194435" cy="1905"/>
          </a:xfrm>
          <a:custGeom>
            <a:avLst/>
            <a:gdLst/>
            <a:ahLst/>
            <a:cxnLst/>
            <a:rect l="l" t="t" r="r" b="b"/>
            <a:pathLst>
              <a:path w="1194435" h="1904">
                <a:moveTo>
                  <a:pt x="0" y="0"/>
                </a:moveTo>
                <a:lnTo>
                  <a:pt x="1193990" y="1553"/>
                </a:lnTo>
              </a:path>
            </a:pathLst>
          </a:custGeom>
          <a:ln w="25400">
            <a:solidFill>
              <a:srgbClr val="5F93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522836" y="5973415"/>
            <a:ext cx="115963" cy="11790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5641340" y="5835332"/>
            <a:ext cx="352297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omic Sans MS"/>
                <a:cs typeface="Comic Sans MS"/>
              </a:rPr>
              <a:t>Transcription ne </a:t>
            </a:r>
            <a:r>
              <a:rPr sz="1800" b="1" dirty="0">
                <a:latin typeface="Comic Sans MS"/>
                <a:cs typeface="Comic Sans MS"/>
              </a:rPr>
              <a:t>se </a:t>
            </a:r>
            <a:r>
              <a:rPr sz="1800" b="1" spc="-5" dirty="0">
                <a:latin typeface="Comic Sans MS"/>
                <a:cs typeface="Comic Sans MS"/>
              </a:rPr>
              <a:t>déroule</a:t>
            </a:r>
            <a:r>
              <a:rPr sz="1800" b="1" dirty="0">
                <a:latin typeface="Comic Sans MS"/>
                <a:cs typeface="Comic Sans MS"/>
              </a:rPr>
              <a:t> pas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3229495" y="5735780"/>
            <a:ext cx="931025" cy="77724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282039" y="5764688"/>
            <a:ext cx="827405" cy="673735"/>
          </a:xfrm>
          <a:custGeom>
            <a:avLst/>
            <a:gdLst/>
            <a:ahLst/>
            <a:cxnLst/>
            <a:rect l="l" t="t" r="r" b="b"/>
            <a:pathLst>
              <a:path w="827404" h="673735">
                <a:moveTo>
                  <a:pt x="65527" y="0"/>
                </a:moveTo>
                <a:lnTo>
                  <a:pt x="41824" y="34384"/>
                </a:lnTo>
                <a:lnTo>
                  <a:pt x="23513" y="71281"/>
                </a:lnTo>
                <a:lnTo>
                  <a:pt x="10501" y="110271"/>
                </a:lnTo>
                <a:lnTo>
                  <a:pt x="2695" y="150937"/>
                </a:lnTo>
                <a:lnTo>
                  <a:pt x="0" y="192860"/>
                </a:lnTo>
                <a:lnTo>
                  <a:pt x="2322" y="235621"/>
                </a:lnTo>
                <a:lnTo>
                  <a:pt x="9569" y="278802"/>
                </a:lnTo>
                <a:lnTo>
                  <a:pt x="21647" y="321984"/>
                </a:lnTo>
                <a:lnTo>
                  <a:pt x="38462" y="364750"/>
                </a:lnTo>
                <a:lnTo>
                  <a:pt x="59921" y="406680"/>
                </a:lnTo>
                <a:lnTo>
                  <a:pt x="85929" y="447356"/>
                </a:lnTo>
                <a:lnTo>
                  <a:pt x="116394" y="486361"/>
                </a:lnTo>
                <a:lnTo>
                  <a:pt x="151221" y="523274"/>
                </a:lnTo>
                <a:lnTo>
                  <a:pt x="190317" y="557678"/>
                </a:lnTo>
                <a:lnTo>
                  <a:pt x="232421" y="588331"/>
                </a:lnTo>
                <a:lnTo>
                  <a:pt x="276043" y="614270"/>
                </a:lnTo>
                <a:lnTo>
                  <a:pt x="320753" y="635495"/>
                </a:lnTo>
                <a:lnTo>
                  <a:pt x="366123" y="652008"/>
                </a:lnTo>
                <a:lnTo>
                  <a:pt x="411725" y="663806"/>
                </a:lnTo>
                <a:lnTo>
                  <a:pt x="457128" y="670890"/>
                </a:lnTo>
                <a:lnTo>
                  <a:pt x="501906" y="673261"/>
                </a:lnTo>
                <a:lnTo>
                  <a:pt x="545628" y="670917"/>
                </a:lnTo>
                <a:lnTo>
                  <a:pt x="587866" y="663859"/>
                </a:lnTo>
                <a:lnTo>
                  <a:pt x="628192" y="652086"/>
                </a:lnTo>
                <a:lnTo>
                  <a:pt x="666176" y="635599"/>
                </a:lnTo>
                <a:lnTo>
                  <a:pt x="701390" y="614397"/>
                </a:lnTo>
                <a:lnTo>
                  <a:pt x="733405" y="588479"/>
                </a:lnTo>
                <a:lnTo>
                  <a:pt x="761792" y="557847"/>
                </a:lnTo>
                <a:lnTo>
                  <a:pt x="785495" y="523463"/>
                </a:lnTo>
                <a:lnTo>
                  <a:pt x="803806" y="486566"/>
                </a:lnTo>
                <a:lnTo>
                  <a:pt x="816818" y="447576"/>
                </a:lnTo>
                <a:lnTo>
                  <a:pt x="824624" y="406911"/>
                </a:lnTo>
                <a:lnTo>
                  <a:pt x="827320" y="364988"/>
                </a:lnTo>
                <a:lnTo>
                  <a:pt x="824997" y="322228"/>
                </a:lnTo>
                <a:lnTo>
                  <a:pt x="817750" y="279047"/>
                </a:lnTo>
                <a:lnTo>
                  <a:pt x="413660" y="278923"/>
                </a:lnTo>
                <a:lnTo>
                  <a:pt x="65527" y="0"/>
                </a:lnTo>
                <a:close/>
              </a:path>
              <a:path w="827404" h="673735">
                <a:moveTo>
                  <a:pt x="637002" y="173"/>
                </a:moveTo>
                <a:lnTo>
                  <a:pt x="413660" y="278923"/>
                </a:lnTo>
                <a:lnTo>
                  <a:pt x="817715" y="278923"/>
                </a:lnTo>
                <a:lnTo>
                  <a:pt x="805672" y="235865"/>
                </a:lnTo>
                <a:lnTo>
                  <a:pt x="788857" y="193100"/>
                </a:lnTo>
                <a:lnTo>
                  <a:pt x="767399" y="151171"/>
                </a:lnTo>
                <a:lnTo>
                  <a:pt x="741390" y="110495"/>
                </a:lnTo>
                <a:lnTo>
                  <a:pt x="710925" y="71491"/>
                </a:lnTo>
                <a:lnTo>
                  <a:pt x="676098" y="34578"/>
                </a:lnTo>
                <a:lnTo>
                  <a:pt x="637002" y="173"/>
                </a:lnTo>
                <a:close/>
              </a:path>
            </a:pathLst>
          </a:custGeom>
          <a:solidFill>
            <a:srgbClr val="008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282039" y="5764688"/>
            <a:ext cx="827405" cy="673735"/>
          </a:xfrm>
          <a:custGeom>
            <a:avLst/>
            <a:gdLst/>
            <a:ahLst/>
            <a:cxnLst/>
            <a:rect l="l" t="t" r="r" b="b"/>
            <a:pathLst>
              <a:path w="827404" h="673735">
                <a:moveTo>
                  <a:pt x="637002" y="173"/>
                </a:moveTo>
                <a:lnTo>
                  <a:pt x="676098" y="34577"/>
                </a:lnTo>
                <a:lnTo>
                  <a:pt x="710925" y="71489"/>
                </a:lnTo>
                <a:lnTo>
                  <a:pt x="741390" y="110493"/>
                </a:lnTo>
                <a:lnTo>
                  <a:pt x="767398" y="151168"/>
                </a:lnTo>
                <a:lnTo>
                  <a:pt x="788857" y="193098"/>
                </a:lnTo>
                <a:lnTo>
                  <a:pt x="805672" y="235863"/>
                </a:lnTo>
                <a:lnTo>
                  <a:pt x="817750" y="279045"/>
                </a:lnTo>
                <a:lnTo>
                  <a:pt x="824997" y="322226"/>
                </a:lnTo>
                <a:lnTo>
                  <a:pt x="827320" y="364987"/>
                </a:lnTo>
                <a:lnTo>
                  <a:pt x="824624" y="406910"/>
                </a:lnTo>
                <a:lnTo>
                  <a:pt x="816818" y="447575"/>
                </a:lnTo>
                <a:lnTo>
                  <a:pt x="803806" y="486566"/>
                </a:lnTo>
                <a:lnTo>
                  <a:pt x="785495" y="523463"/>
                </a:lnTo>
                <a:lnTo>
                  <a:pt x="761792" y="557847"/>
                </a:lnTo>
                <a:lnTo>
                  <a:pt x="733405" y="588479"/>
                </a:lnTo>
                <a:lnTo>
                  <a:pt x="701390" y="614397"/>
                </a:lnTo>
                <a:lnTo>
                  <a:pt x="666176" y="635599"/>
                </a:lnTo>
                <a:lnTo>
                  <a:pt x="628192" y="652086"/>
                </a:lnTo>
                <a:lnTo>
                  <a:pt x="587866" y="663859"/>
                </a:lnTo>
                <a:lnTo>
                  <a:pt x="545628" y="670917"/>
                </a:lnTo>
                <a:lnTo>
                  <a:pt x="501906" y="673261"/>
                </a:lnTo>
                <a:lnTo>
                  <a:pt x="457128" y="670890"/>
                </a:lnTo>
                <a:lnTo>
                  <a:pt x="411725" y="663806"/>
                </a:lnTo>
                <a:lnTo>
                  <a:pt x="366123" y="652008"/>
                </a:lnTo>
                <a:lnTo>
                  <a:pt x="320753" y="635495"/>
                </a:lnTo>
                <a:lnTo>
                  <a:pt x="276043" y="614270"/>
                </a:lnTo>
                <a:lnTo>
                  <a:pt x="232421" y="588331"/>
                </a:lnTo>
                <a:lnTo>
                  <a:pt x="190317" y="557678"/>
                </a:lnTo>
                <a:lnTo>
                  <a:pt x="151221" y="523274"/>
                </a:lnTo>
                <a:lnTo>
                  <a:pt x="116394" y="486361"/>
                </a:lnTo>
                <a:lnTo>
                  <a:pt x="85929" y="447356"/>
                </a:lnTo>
                <a:lnTo>
                  <a:pt x="59921" y="406680"/>
                </a:lnTo>
                <a:lnTo>
                  <a:pt x="38462" y="364750"/>
                </a:lnTo>
                <a:lnTo>
                  <a:pt x="21647" y="321984"/>
                </a:lnTo>
                <a:lnTo>
                  <a:pt x="9569" y="278802"/>
                </a:lnTo>
                <a:lnTo>
                  <a:pt x="2322" y="235621"/>
                </a:lnTo>
                <a:lnTo>
                  <a:pt x="0" y="192860"/>
                </a:lnTo>
                <a:lnTo>
                  <a:pt x="2695" y="150937"/>
                </a:lnTo>
                <a:lnTo>
                  <a:pt x="10501" y="110271"/>
                </a:lnTo>
                <a:lnTo>
                  <a:pt x="23513" y="71281"/>
                </a:lnTo>
                <a:lnTo>
                  <a:pt x="41824" y="34384"/>
                </a:lnTo>
                <a:lnTo>
                  <a:pt x="65527" y="0"/>
                </a:lnTo>
                <a:lnTo>
                  <a:pt x="413660" y="278923"/>
                </a:lnTo>
                <a:lnTo>
                  <a:pt x="637002" y="173"/>
                </a:lnTo>
                <a:close/>
              </a:path>
            </a:pathLst>
          </a:custGeom>
          <a:ln w="9525">
            <a:solidFill>
              <a:srgbClr val="5A91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532911" y="6068291"/>
            <a:ext cx="403166" cy="48213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581400" y="6096000"/>
            <a:ext cx="304794" cy="38100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581400" y="6096000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0" y="190500"/>
                </a:moveTo>
                <a:lnTo>
                  <a:pt x="5444" y="139856"/>
                </a:lnTo>
                <a:lnTo>
                  <a:pt x="20808" y="94350"/>
                </a:lnTo>
                <a:lnTo>
                  <a:pt x="44638" y="55795"/>
                </a:lnTo>
                <a:lnTo>
                  <a:pt x="75483" y="26008"/>
                </a:lnTo>
                <a:lnTo>
                  <a:pt x="111887" y="6804"/>
                </a:lnTo>
                <a:lnTo>
                  <a:pt x="152400" y="0"/>
                </a:lnTo>
                <a:lnTo>
                  <a:pt x="192912" y="6804"/>
                </a:lnTo>
                <a:lnTo>
                  <a:pt x="229316" y="26008"/>
                </a:lnTo>
                <a:lnTo>
                  <a:pt x="260161" y="55795"/>
                </a:lnTo>
                <a:lnTo>
                  <a:pt x="283991" y="94350"/>
                </a:lnTo>
                <a:lnTo>
                  <a:pt x="299355" y="139856"/>
                </a:lnTo>
                <a:lnTo>
                  <a:pt x="304800" y="190500"/>
                </a:lnTo>
                <a:lnTo>
                  <a:pt x="299355" y="241143"/>
                </a:lnTo>
                <a:lnTo>
                  <a:pt x="283991" y="286649"/>
                </a:lnTo>
                <a:lnTo>
                  <a:pt x="260161" y="325204"/>
                </a:lnTo>
                <a:lnTo>
                  <a:pt x="229316" y="354991"/>
                </a:lnTo>
                <a:lnTo>
                  <a:pt x="192912" y="374195"/>
                </a:lnTo>
                <a:lnTo>
                  <a:pt x="152400" y="381000"/>
                </a:lnTo>
                <a:lnTo>
                  <a:pt x="111887" y="374195"/>
                </a:lnTo>
                <a:lnTo>
                  <a:pt x="75483" y="354991"/>
                </a:lnTo>
                <a:lnTo>
                  <a:pt x="44638" y="325204"/>
                </a:lnTo>
                <a:lnTo>
                  <a:pt x="20808" y="286649"/>
                </a:lnTo>
                <a:lnTo>
                  <a:pt x="5444" y="241143"/>
                </a:lnTo>
                <a:lnTo>
                  <a:pt x="0" y="190500"/>
                </a:lnTo>
                <a:close/>
              </a:path>
            </a:pathLst>
          </a:custGeom>
          <a:ln w="9525">
            <a:solidFill>
              <a:srgbClr val="CA5F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2059939" y="6033452"/>
            <a:ext cx="387032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051050">
              <a:lnSpc>
                <a:spcPct val="138900"/>
              </a:lnSpc>
              <a:spcBef>
                <a:spcPts val="100"/>
              </a:spcBef>
            </a:pPr>
            <a:r>
              <a:rPr sz="1800" dirty="0">
                <a:latin typeface="Comic Sans MS"/>
                <a:cs typeface="Comic Sans MS"/>
              </a:rPr>
              <a:t>Répresseur</a:t>
            </a:r>
            <a:r>
              <a:rPr sz="1800" spc="-10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actif  </a:t>
            </a:r>
            <a:r>
              <a:rPr sz="1800" spc="-5" dirty="0">
                <a:latin typeface="Comic Sans MS"/>
                <a:cs typeface="Comic Sans MS"/>
              </a:rPr>
              <a:t>Corépresseur </a:t>
            </a:r>
            <a:r>
              <a:rPr sz="1800" dirty="0">
                <a:latin typeface="Comic Sans MS"/>
                <a:cs typeface="Comic Sans MS"/>
              </a:rPr>
              <a:t>:</a:t>
            </a:r>
            <a:r>
              <a:rPr sz="1800" spc="-5" dirty="0">
                <a:latin typeface="Comic Sans MS"/>
                <a:cs typeface="Comic Sans MS"/>
              </a:rPr>
              <a:t> Arginine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3283521" y="6384174"/>
            <a:ext cx="394854" cy="33666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429000" y="6408737"/>
            <a:ext cx="209549" cy="14446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>
            <a:spLocks noGrp="1"/>
          </p:cNvSpPr>
          <p:nvPr>
            <p:ph type="title"/>
          </p:nvPr>
        </p:nvSpPr>
        <p:spPr>
          <a:xfrm>
            <a:off x="1443812" y="185420"/>
            <a:ext cx="62617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53720" algn="l"/>
                <a:tab pos="2172970" algn="l"/>
                <a:tab pos="3514090" algn="l"/>
                <a:tab pos="3995420" algn="l"/>
                <a:tab pos="4380865" algn="l"/>
              </a:tabLst>
            </a:pPr>
            <a:r>
              <a:rPr sz="2400" spc="-5" dirty="0"/>
              <a:t>A-</a:t>
            </a:r>
            <a:r>
              <a:rPr sz="2400" b="0" spc="-5" dirty="0">
                <a:latin typeface="Times New Roman"/>
                <a:cs typeface="Times New Roman"/>
              </a:rPr>
              <a:t>	</a:t>
            </a:r>
            <a:r>
              <a:rPr sz="2400" spc="-5" dirty="0"/>
              <a:t>Régulation</a:t>
            </a:r>
            <a:r>
              <a:rPr sz="2400" b="0" spc="-5" dirty="0">
                <a:latin typeface="Times New Roman"/>
                <a:cs typeface="Times New Roman"/>
              </a:rPr>
              <a:t>	</a:t>
            </a:r>
            <a:r>
              <a:rPr sz="2400" spc="-5" dirty="0"/>
              <a:t>négative</a:t>
            </a:r>
            <a:r>
              <a:rPr sz="2400" b="0" spc="-5" dirty="0">
                <a:latin typeface="Times New Roman"/>
                <a:cs typeface="Times New Roman"/>
              </a:rPr>
              <a:t>	</a:t>
            </a:r>
            <a:r>
              <a:rPr sz="2400" dirty="0"/>
              <a:t>de</a:t>
            </a:r>
            <a:r>
              <a:rPr sz="2400" b="0" dirty="0">
                <a:latin typeface="Times New Roman"/>
                <a:cs typeface="Times New Roman"/>
              </a:rPr>
              <a:t>	</a:t>
            </a:r>
            <a:r>
              <a:rPr sz="2400" spc="-5" dirty="0"/>
              <a:t>la</a:t>
            </a:r>
            <a:r>
              <a:rPr sz="2400" b="0" spc="-5" dirty="0">
                <a:latin typeface="Times New Roman"/>
                <a:cs typeface="Times New Roman"/>
              </a:rPr>
              <a:t>	</a:t>
            </a:r>
            <a:r>
              <a:rPr sz="2400" spc="-5" dirty="0"/>
              <a:t>transcription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407323" y="1263539"/>
            <a:ext cx="8483142" cy="109312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77982" y="1288472"/>
            <a:ext cx="8333511" cy="105987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57200" y="1295399"/>
            <a:ext cx="8381999" cy="99060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57200" y="1295399"/>
            <a:ext cx="8382000" cy="990600"/>
          </a:xfrm>
          <a:custGeom>
            <a:avLst/>
            <a:gdLst/>
            <a:ahLst/>
            <a:cxnLst/>
            <a:rect l="l" t="t" r="r" b="b"/>
            <a:pathLst>
              <a:path w="8382000" h="990600">
                <a:moveTo>
                  <a:pt x="0" y="990600"/>
                </a:moveTo>
                <a:lnTo>
                  <a:pt x="8382000" y="990600"/>
                </a:lnTo>
                <a:lnTo>
                  <a:pt x="83820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ln w="9525">
            <a:solidFill>
              <a:srgbClr val="CA5F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548640" y="731520"/>
            <a:ext cx="8201025" cy="2192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1945">
              <a:lnSpc>
                <a:spcPct val="100000"/>
              </a:lnSpc>
              <a:spcBef>
                <a:spcPts val="100"/>
              </a:spcBef>
              <a:tabLst>
                <a:tab pos="825500" algn="l"/>
                <a:tab pos="2125980" algn="l"/>
                <a:tab pos="2908300" algn="l"/>
                <a:tab pos="4609465" algn="l"/>
                <a:tab pos="5071745" algn="l"/>
                <a:tab pos="5774055" algn="l"/>
                <a:tab pos="6243955" algn="l"/>
              </a:tabLst>
            </a:pPr>
            <a:r>
              <a:rPr sz="2400" b="1" spc="-5" dirty="0">
                <a:latin typeface="Comic Sans MS"/>
                <a:cs typeface="Comic Sans MS"/>
              </a:rPr>
              <a:t>1-</a:t>
            </a:r>
            <a:r>
              <a:rPr sz="2400" spc="-5" dirty="0">
                <a:latin typeface="Times New Roman"/>
                <a:cs typeface="Times New Roman"/>
              </a:rPr>
              <a:t>	</a:t>
            </a:r>
            <a:r>
              <a:rPr sz="2400" b="1" spc="-5" dirty="0">
                <a:latin typeface="Comic Sans MS"/>
                <a:cs typeface="Comic Sans MS"/>
              </a:rPr>
              <a:t>Fixation</a:t>
            </a:r>
            <a:r>
              <a:rPr sz="2400" spc="-5" dirty="0">
                <a:latin typeface="Times New Roman"/>
                <a:cs typeface="Times New Roman"/>
              </a:rPr>
              <a:t>	</a:t>
            </a:r>
            <a:r>
              <a:rPr sz="2400" b="1" spc="70" dirty="0">
                <a:latin typeface="Comic Sans MS"/>
                <a:cs typeface="Comic Sans MS"/>
              </a:rPr>
              <a:t>d</a:t>
            </a:r>
            <a:r>
              <a:rPr sz="2400" b="1" spc="70" dirty="0">
                <a:latin typeface="DejaVu Sans"/>
                <a:cs typeface="DejaVu Sans"/>
              </a:rPr>
              <a:t>ʼ</a:t>
            </a:r>
            <a:r>
              <a:rPr sz="2400" b="1" spc="70" dirty="0">
                <a:latin typeface="Comic Sans MS"/>
                <a:cs typeface="Comic Sans MS"/>
              </a:rPr>
              <a:t>un</a:t>
            </a:r>
            <a:r>
              <a:rPr sz="2400" spc="70" dirty="0">
                <a:latin typeface="Times New Roman"/>
                <a:cs typeface="Times New Roman"/>
              </a:rPr>
              <a:t>	</a:t>
            </a:r>
            <a:r>
              <a:rPr sz="2400" b="1" dirty="0">
                <a:latin typeface="Comic Sans MS"/>
                <a:cs typeface="Comic Sans MS"/>
              </a:rPr>
              <a:t>répresseur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b="1" dirty="0">
                <a:latin typeface="Comic Sans MS"/>
                <a:cs typeface="Comic Sans MS"/>
              </a:rPr>
              <a:t>en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b="1" spc="-5" dirty="0">
                <a:latin typeface="Comic Sans MS"/>
                <a:cs typeface="Comic Sans MS"/>
              </a:rPr>
              <a:t>aval</a:t>
            </a:r>
            <a:r>
              <a:rPr sz="2400" spc="-5" dirty="0">
                <a:latin typeface="Times New Roman"/>
                <a:cs typeface="Times New Roman"/>
              </a:rPr>
              <a:t>	</a:t>
            </a:r>
            <a:r>
              <a:rPr sz="2400" b="1" dirty="0">
                <a:latin typeface="Comic Sans MS"/>
                <a:cs typeface="Comic Sans MS"/>
              </a:rPr>
              <a:t>du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b="1" dirty="0">
                <a:latin typeface="Comic Sans MS"/>
                <a:cs typeface="Comic Sans MS"/>
              </a:rPr>
              <a:t>promoteur</a:t>
            </a:r>
            <a:endParaRPr sz="2400">
              <a:latin typeface="Comic Sans MS"/>
              <a:cs typeface="Comic Sans MS"/>
            </a:endParaRPr>
          </a:p>
          <a:p>
            <a:pPr marR="5080">
              <a:lnSpc>
                <a:spcPct val="150000"/>
              </a:lnSpc>
              <a:spcBef>
                <a:spcPts val="1620"/>
              </a:spcBef>
              <a:tabLst>
                <a:tab pos="4761865" algn="l"/>
              </a:tabLst>
            </a:pPr>
            <a:r>
              <a:rPr sz="2000" b="1" dirty="0">
                <a:latin typeface="Comic Sans MS"/>
                <a:cs typeface="Comic Sans MS"/>
              </a:rPr>
              <a:t>En se </a:t>
            </a:r>
            <a:r>
              <a:rPr sz="2000" b="1" spc="-5" dirty="0">
                <a:latin typeface="Comic Sans MS"/>
                <a:cs typeface="Comic Sans MS"/>
              </a:rPr>
              <a:t>liant </a:t>
            </a:r>
            <a:r>
              <a:rPr sz="2000" b="1" dirty="0">
                <a:latin typeface="Comic Sans MS"/>
                <a:cs typeface="Comic Sans MS"/>
              </a:rPr>
              <a:t>à son effecteur (corépresseur), la </a:t>
            </a:r>
            <a:r>
              <a:rPr sz="2000" b="1" spc="-5" dirty="0">
                <a:latin typeface="Comic Sans MS"/>
                <a:cs typeface="Comic Sans MS"/>
              </a:rPr>
              <a:t>protéine</a:t>
            </a:r>
            <a:r>
              <a:rPr sz="2000" b="1" spc="-65" dirty="0">
                <a:latin typeface="Comic Sans MS"/>
                <a:cs typeface="Comic Sans MS"/>
              </a:rPr>
              <a:t> </a:t>
            </a:r>
            <a:r>
              <a:rPr sz="2000" b="1" dirty="0">
                <a:latin typeface="Comic Sans MS"/>
                <a:cs typeface="Comic Sans MS"/>
              </a:rPr>
              <a:t>répresseur  </a:t>
            </a:r>
            <a:r>
              <a:rPr sz="2000" b="1" spc="-5" dirty="0">
                <a:latin typeface="Comic Sans MS"/>
                <a:cs typeface="Comic Sans MS"/>
              </a:rPr>
              <a:t>est </a:t>
            </a:r>
            <a:r>
              <a:rPr sz="2000" b="1" dirty="0">
                <a:latin typeface="Comic Sans MS"/>
                <a:cs typeface="Comic Sans MS"/>
              </a:rPr>
              <a:t>active </a:t>
            </a:r>
            <a:r>
              <a:rPr sz="2000" b="1" spc="-5" dirty="0">
                <a:latin typeface="Comic Sans MS"/>
                <a:cs typeface="Comic Sans MS"/>
              </a:rPr>
              <a:t>et </a:t>
            </a:r>
            <a:r>
              <a:rPr sz="2000" b="1" dirty="0">
                <a:latin typeface="Comic Sans MS"/>
                <a:cs typeface="Comic Sans MS"/>
              </a:rPr>
              <a:t>se </a:t>
            </a:r>
            <a:r>
              <a:rPr sz="2000" b="1" spc="-5" dirty="0">
                <a:latin typeface="Comic Sans MS"/>
                <a:cs typeface="Comic Sans MS"/>
              </a:rPr>
              <a:t>fixe</a:t>
            </a:r>
            <a:r>
              <a:rPr sz="2000" b="1" spc="15" dirty="0">
                <a:latin typeface="Comic Sans MS"/>
                <a:cs typeface="Comic Sans MS"/>
              </a:rPr>
              <a:t> </a:t>
            </a:r>
            <a:r>
              <a:rPr sz="2000" b="1" dirty="0">
                <a:latin typeface="Comic Sans MS"/>
                <a:cs typeface="Comic Sans MS"/>
              </a:rPr>
              <a:t>à</a:t>
            </a:r>
            <a:r>
              <a:rPr sz="2000" b="1" spc="5" dirty="0">
                <a:latin typeface="Comic Sans MS"/>
                <a:cs typeface="Comic Sans MS"/>
              </a:rPr>
              <a:t> </a:t>
            </a:r>
            <a:r>
              <a:rPr sz="2000" b="1" spc="20" dirty="0">
                <a:latin typeface="Comic Sans MS"/>
                <a:cs typeface="Comic Sans MS"/>
              </a:rPr>
              <a:t>l</a:t>
            </a:r>
            <a:r>
              <a:rPr sz="2000" b="1" spc="20" dirty="0">
                <a:latin typeface="DejaVu Sans"/>
                <a:cs typeface="DejaVu Sans"/>
              </a:rPr>
              <a:t>ʼ</a:t>
            </a:r>
            <a:r>
              <a:rPr sz="2000" b="1" spc="20" dirty="0">
                <a:latin typeface="Comic Sans MS"/>
                <a:cs typeface="Comic Sans MS"/>
              </a:rPr>
              <a:t>opérateur</a:t>
            </a:r>
            <a:r>
              <a:rPr sz="2000" spc="20" dirty="0">
                <a:latin typeface="Times New Roman"/>
                <a:cs typeface="Times New Roman"/>
              </a:rPr>
              <a:t>	</a:t>
            </a:r>
            <a:r>
              <a:rPr sz="2000" b="1" dirty="0">
                <a:solidFill>
                  <a:srgbClr val="3366FF"/>
                </a:solidFill>
                <a:latin typeface="Comic Sans MS"/>
                <a:cs typeface="Comic Sans MS"/>
              </a:rPr>
              <a:t>Ex: </a:t>
            </a:r>
            <a:r>
              <a:rPr sz="2000" b="1" spc="25" dirty="0">
                <a:solidFill>
                  <a:srgbClr val="3366FF"/>
                </a:solidFill>
                <a:latin typeface="Comic Sans MS"/>
                <a:cs typeface="Comic Sans MS"/>
              </a:rPr>
              <a:t>l</a:t>
            </a:r>
            <a:r>
              <a:rPr sz="2000" b="1" spc="25" dirty="0">
                <a:solidFill>
                  <a:srgbClr val="407EFF"/>
                </a:solidFill>
                <a:latin typeface="DejaVu Sans"/>
                <a:cs typeface="DejaVu Sans"/>
              </a:rPr>
              <a:t>ʼ</a:t>
            </a:r>
            <a:r>
              <a:rPr sz="2000" b="1" spc="25" dirty="0">
                <a:solidFill>
                  <a:srgbClr val="3366FF"/>
                </a:solidFill>
                <a:latin typeface="Comic Sans MS"/>
                <a:cs typeface="Comic Sans MS"/>
              </a:rPr>
              <a:t>opéron</a:t>
            </a:r>
            <a:r>
              <a:rPr sz="2000" b="1" spc="-10" dirty="0">
                <a:solidFill>
                  <a:srgbClr val="3366FF"/>
                </a:solidFill>
                <a:latin typeface="Comic Sans MS"/>
                <a:cs typeface="Comic Sans MS"/>
              </a:rPr>
              <a:t> </a:t>
            </a:r>
            <a:r>
              <a:rPr sz="2000" b="1" spc="-5" dirty="0">
                <a:solidFill>
                  <a:srgbClr val="3366FF"/>
                </a:solidFill>
                <a:latin typeface="Comic Sans MS"/>
                <a:cs typeface="Comic Sans MS"/>
              </a:rPr>
              <a:t>arginine</a:t>
            </a:r>
            <a:endParaRPr sz="20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750">
              <a:latin typeface="Times New Roman"/>
              <a:cs typeface="Times New Roman"/>
            </a:endParaRPr>
          </a:p>
          <a:p>
            <a:pPr marL="995044">
              <a:lnSpc>
                <a:spcPct val="100000"/>
              </a:lnSpc>
              <a:tabLst>
                <a:tab pos="2475865" algn="l"/>
              </a:tabLst>
            </a:pPr>
            <a:r>
              <a:rPr sz="1800" dirty="0">
                <a:latin typeface="Comic Sans MS"/>
                <a:cs typeface="Comic Sans MS"/>
              </a:rPr>
              <a:t>Promoteur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5" dirty="0">
                <a:latin typeface="Comic Sans MS"/>
                <a:cs typeface="Comic Sans MS"/>
              </a:rPr>
              <a:t>Opérateur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4842167" y="5831377"/>
            <a:ext cx="453043" cy="42394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893716" y="5860186"/>
            <a:ext cx="347345" cy="319405"/>
          </a:xfrm>
          <a:custGeom>
            <a:avLst/>
            <a:gdLst/>
            <a:ahLst/>
            <a:cxnLst/>
            <a:rect l="l" t="t" r="r" b="b"/>
            <a:pathLst>
              <a:path w="347345" h="319404">
                <a:moveTo>
                  <a:pt x="69989" y="0"/>
                </a:moveTo>
                <a:lnTo>
                  <a:pt x="0" y="81641"/>
                </a:lnTo>
                <a:lnTo>
                  <a:pt x="90970" y="159613"/>
                </a:lnTo>
                <a:lnTo>
                  <a:pt x="0" y="237585"/>
                </a:lnTo>
                <a:lnTo>
                  <a:pt x="69989" y="319227"/>
                </a:lnTo>
                <a:lnTo>
                  <a:pt x="173583" y="230431"/>
                </a:lnTo>
                <a:lnTo>
                  <a:pt x="338820" y="230431"/>
                </a:lnTo>
                <a:lnTo>
                  <a:pt x="256197" y="159613"/>
                </a:lnTo>
                <a:lnTo>
                  <a:pt x="338820" y="88795"/>
                </a:lnTo>
                <a:lnTo>
                  <a:pt x="173583" y="88795"/>
                </a:lnTo>
                <a:lnTo>
                  <a:pt x="69989" y="0"/>
                </a:lnTo>
                <a:close/>
              </a:path>
              <a:path w="347345" h="319404">
                <a:moveTo>
                  <a:pt x="338820" y="230431"/>
                </a:moveTo>
                <a:lnTo>
                  <a:pt x="173583" y="230431"/>
                </a:lnTo>
                <a:lnTo>
                  <a:pt x="277177" y="319227"/>
                </a:lnTo>
                <a:lnTo>
                  <a:pt x="347167" y="237585"/>
                </a:lnTo>
                <a:lnTo>
                  <a:pt x="338820" y="230431"/>
                </a:lnTo>
                <a:close/>
              </a:path>
              <a:path w="347345" h="319404">
                <a:moveTo>
                  <a:pt x="277177" y="0"/>
                </a:moveTo>
                <a:lnTo>
                  <a:pt x="173583" y="88795"/>
                </a:lnTo>
                <a:lnTo>
                  <a:pt x="338820" y="88795"/>
                </a:lnTo>
                <a:lnTo>
                  <a:pt x="347167" y="81641"/>
                </a:lnTo>
                <a:lnTo>
                  <a:pt x="277177" y="0"/>
                </a:lnTo>
                <a:close/>
              </a:path>
            </a:pathLst>
          </a:custGeom>
          <a:solidFill>
            <a:srgbClr val="FF2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893716" y="5860186"/>
            <a:ext cx="347345" cy="319405"/>
          </a:xfrm>
          <a:custGeom>
            <a:avLst/>
            <a:gdLst/>
            <a:ahLst/>
            <a:cxnLst/>
            <a:rect l="l" t="t" r="r" b="b"/>
            <a:pathLst>
              <a:path w="347345" h="319404">
                <a:moveTo>
                  <a:pt x="0" y="81641"/>
                </a:moveTo>
                <a:lnTo>
                  <a:pt x="69989" y="0"/>
                </a:lnTo>
                <a:lnTo>
                  <a:pt x="173583" y="88800"/>
                </a:lnTo>
                <a:lnTo>
                  <a:pt x="277177" y="0"/>
                </a:lnTo>
                <a:lnTo>
                  <a:pt x="347167" y="81641"/>
                </a:lnTo>
                <a:lnTo>
                  <a:pt x="256197" y="159613"/>
                </a:lnTo>
                <a:lnTo>
                  <a:pt x="347167" y="237585"/>
                </a:lnTo>
                <a:lnTo>
                  <a:pt x="277177" y="319227"/>
                </a:lnTo>
                <a:lnTo>
                  <a:pt x="173583" y="230431"/>
                </a:lnTo>
                <a:lnTo>
                  <a:pt x="69989" y="319227"/>
                </a:lnTo>
                <a:lnTo>
                  <a:pt x="0" y="237585"/>
                </a:lnTo>
                <a:lnTo>
                  <a:pt x="90970" y="159613"/>
                </a:lnTo>
                <a:lnTo>
                  <a:pt x="0" y="81641"/>
                </a:lnTo>
                <a:close/>
              </a:path>
            </a:pathLst>
          </a:custGeom>
          <a:ln w="9525">
            <a:solidFill>
              <a:srgbClr val="5A91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79864" y="5968538"/>
            <a:ext cx="1001683" cy="8063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24479" y="5989354"/>
            <a:ext cx="911225" cy="716280"/>
          </a:xfrm>
          <a:custGeom>
            <a:avLst/>
            <a:gdLst/>
            <a:ahLst/>
            <a:cxnLst/>
            <a:rect l="l" t="t" r="r" b="b"/>
            <a:pathLst>
              <a:path w="911225" h="716279">
                <a:moveTo>
                  <a:pt x="201320" y="84743"/>
                </a:moveTo>
                <a:lnTo>
                  <a:pt x="0" y="313596"/>
                </a:lnTo>
                <a:lnTo>
                  <a:pt x="457695" y="716235"/>
                </a:lnTo>
                <a:lnTo>
                  <a:pt x="836118" y="286062"/>
                </a:lnTo>
                <a:lnTo>
                  <a:pt x="430161" y="286062"/>
                </a:lnTo>
                <a:lnTo>
                  <a:pt x="201320" y="84743"/>
                </a:lnTo>
                <a:close/>
              </a:path>
              <a:path w="911225" h="716279">
                <a:moveTo>
                  <a:pt x="681824" y="0"/>
                </a:moveTo>
                <a:lnTo>
                  <a:pt x="430161" y="286062"/>
                </a:lnTo>
                <a:lnTo>
                  <a:pt x="836118" y="286062"/>
                </a:lnTo>
                <a:lnTo>
                  <a:pt x="910666" y="201320"/>
                </a:lnTo>
                <a:lnTo>
                  <a:pt x="681824" y="0"/>
                </a:lnTo>
                <a:close/>
              </a:path>
            </a:pathLst>
          </a:custGeom>
          <a:solidFill>
            <a:srgbClr val="A49A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38200" y="1295399"/>
            <a:ext cx="7315200" cy="990600"/>
          </a:xfrm>
          <a:custGeom>
            <a:avLst/>
            <a:gdLst/>
            <a:ahLst/>
            <a:cxnLst/>
            <a:rect l="l" t="t" r="r" b="b"/>
            <a:pathLst>
              <a:path w="7315200" h="990600">
                <a:moveTo>
                  <a:pt x="0" y="990600"/>
                </a:moveTo>
                <a:lnTo>
                  <a:pt x="7315200" y="990600"/>
                </a:lnTo>
                <a:lnTo>
                  <a:pt x="73152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solidFill>
            <a:srgbClr val="D0DF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29639" y="1303020"/>
            <a:ext cx="698436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50000"/>
              </a:lnSpc>
              <a:spcBef>
                <a:spcPts val="100"/>
              </a:spcBef>
              <a:tabLst>
                <a:tab pos="2351405" algn="l"/>
              </a:tabLst>
            </a:pPr>
            <a:r>
              <a:rPr sz="2000" dirty="0">
                <a:latin typeface="Comic Sans MS"/>
                <a:cs typeface="Comic Sans MS"/>
              </a:rPr>
              <a:t>En </a:t>
            </a:r>
            <a:r>
              <a:rPr sz="2000" spc="-5" dirty="0">
                <a:latin typeface="Comic Sans MS"/>
                <a:cs typeface="Comic Sans MS"/>
              </a:rPr>
              <a:t>absence </a:t>
            </a:r>
            <a:r>
              <a:rPr sz="2000" dirty="0">
                <a:latin typeface="Comic Sans MS"/>
                <a:cs typeface="Comic Sans MS"/>
              </a:rPr>
              <a:t>de son </a:t>
            </a:r>
            <a:r>
              <a:rPr sz="2000" spc="-5" dirty="0">
                <a:latin typeface="Comic Sans MS"/>
                <a:cs typeface="Comic Sans MS"/>
              </a:rPr>
              <a:t>inducteur, </a:t>
            </a:r>
            <a:r>
              <a:rPr sz="2000" dirty="0">
                <a:latin typeface="Comic Sans MS"/>
                <a:cs typeface="Comic Sans MS"/>
              </a:rPr>
              <a:t>la </a:t>
            </a:r>
            <a:r>
              <a:rPr sz="2000" spc="-5" dirty="0">
                <a:latin typeface="Comic Sans MS"/>
                <a:cs typeface="Comic Sans MS"/>
              </a:rPr>
              <a:t>protéine </a:t>
            </a:r>
            <a:r>
              <a:rPr sz="2000" dirty="0">
                <a:latin typeface="Comic Sans MS"/>
                <a:cs typeface="Comic Sans MS"/>
              </a:rPr>
              <a:t>répresseur </a:t>
            </a:r>
            <a:r>
              <a:rPr sz="2000" spc="-5" dirty="0">
                <a:latin typeface="Comic Sans MS"/>
                <a:cs typeface="Comic Sans MS"/>
              </a:rPr>
              <a:t>bloque  </a:t>
            </a:r>
            <a:r>
              <a:rPr sz="2000" dirty="0">
                <a:latin typeface="Comic Sans MS"/>
                <a:cs typeface="Comic Sans MS"/>
              </a:rPr>
              <a:t>la</a:t>
            </a:r>
            <a:r>
              <a:rPr sz="2000" spc="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transcription</a:t>
            </a:r>
            <a:r>
              <a:rPr sz="2000" spc="-5" dirty="0">
                <a:latin typeface="Times New Roman"/>
                <a:cs typeface="Times New Roman"/>
              </a:rPr>
              <a:t>	</a:t>
            </a:r>
            <a:r>
              <a:rPr sz="2000" b="1" dirty="0">
                <a:solidFill>
                  <a:srgbClr val="0000FF"/>
                </a:solidFill>
                <a:latin typeface="Comic Sans MS"/>
                <a:cs typeface="Comic Sans MS"/>
              </a:rPr>
              <a:t>Ex: </a:t>
            </a:r>
            <a:r>
              <a:rPr sz="2000" b="1" spc="25" dirty="0">
                <a:solidFill>
                  <a:srgbClr val="0000FF"/>
                </a:solidFill>
                <a:latin typeface="Comic Sans MS"/>
                <a:cs typeface="Comic Sans MS"/>
              </a:rPr>
              <a:t>l</a:t>
            </a:r>
            <a:r>
              <a:rPr sz="2000" b="1" spc="25" dirty="0">
                <a:solidFill>
                  <a:srgbClr val="0431FF"/>
                </a:solidFill>
                <a:latin typeface="DejaVu Sans"/>
                <a:cs typeface="DejaVu Sans"/>
              </a:rPr>
              <a:t>ʼ</a:t>
            </a:r>
            <a:r>
              <a:rPr sz="2000" b="1" spc="25" dirty="0">
                <a:solidFill>
                  <a:srgbClr val="0000FF"/>
                </a:solidFill>
                <a:latin typeface="Comic Sans MS"/>
                <a:cs typeface="Comic Sans MS"/>
              </a:rPr>
              <a:t>opéron</a:t>
            </a:r>
            <a:r>
              <a:rPr sz="2000" b="1" spc="-1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0000FF"/>
                </a:solidFill>
                <a:latin typeface="Comic Sans MS"/>
                <a:cs typeface="Comic Sans MS"/>
              </a:rPr>
              <a:t>lactose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37639" y="185420"/>
            <a:ext cx="6307455" cy="746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8255" algn="ctr">
              <a:lnSpc>
                <a:spcPts val="2840"/>
              </a:lnSpc>
              <a:spcBef>
                <a:spcPts val="100"/>
              </a:spcBef>
              <a:tabLst>
                <a:tab pos="541020" algn="l"/>
                <a:tab pos="2160270" algn="l"/>
              </a:tabLst>
            </a:pPr>
            <a:r>
              <a:rPr sz="2400" spc="-5" dirty="0"/>
              <a:t>A-</a:t>
            </a:r>
            <a:r>
              <a:rPr sz="2400" b="0" spc="-5" dirty="0">
                <a:latin typeface="Times New Roman"/>
                <a:cs typeface="Times New Roman"/>
              </a:rPr>
              <a:t>	</a:t>
            </a:r>
            <a:r>
              <a:rPr sz="2400" spc="-5" dirty="0"/>
              <a:t>Régulation</a:t>
            </a:r>
            <a:r>
              <a:rPr sz="2400" b="0" spc="-5" dirty="0">
                <a:latin typeface="Times New Roman"/>
                <a:cs typeface="Times New Roman"/>
              </a:rPr>
              <a:t>	</a:t>
            </a:r>
            <a:r>
              <a:rPr sz="2400" spc="-5" dirty="0"/>
              <a:t>négative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ts val="2840"/>
              </a:lnSpc>
            </a:pPr>
            <a:r>
              <a:rPr sz="2400" b="0" dirty="0">
                <a:solidFill>
                  <a:srgbClr val="000000"/>
                </a:solidFill>
                <a:latin typeface="Comic Sans MS"/>
                <a:cs typeface="Comic Sans MS"/>
              </a:rPr>
              <a:t>2- </a:t>
            </a:r>
            <a:r>
              <a:rPr sz="2400" b="0" spc="-5" dirty="0">
                <a:solidFill>
                  <a:srgbClr val="000000"/>
                </a:solidFill>
                <a:latin typeface="Comic Sans MS"/>
                <a:cs typeface="Comic Sans MS"/>
              </a:rPr>
              <a:t>Fixation </a:t>
            </a:r>
            <a:r>
              <a:rPr sz="2400" b="0" spc="110" dirty="0">
                <a:solidFill>
                  <a:srgbClr val="000000"/>
                </a:solidFill>
                <a:latin typeface="Comic Sans MS"/>
                <a:cs typeface="Comic Sans MS"/>
              </a:rPr>
              <a:t>d</a:t>
            </a:r>
            <a:r>
              <a:rPr sz="2400" b="0" spc="110" dirty="0">
                <a:solidFill>
                  <a:srgbClr val="000000"/>
                </a:solidFill>
                <a:latin typeface="DejaVu Sans"/>
                <a:cs typeface="DejaVu Sans"/>
              </a:rPr>
              <a:t>ʼ</a:t>
            </a:r>
            <a:r>
              <a:rPr sz="2400" b="0" spc="110" dirty="0">
                <a:solidFill>
                  <a:srgbClr val="000000"/>
                </a:solidFill>
                <a:latin typeface="Comic Sans MS"/>
                <a:cs typeface="Comic Sans MS"/>
              </a:rPr>
              <a:t>un </a:t>
            </a:r>
            <a:r>
              <a:rPr sz="2400" b="0" spc="-5" dirty="0">
                <a:solidFill>
                  <a:srgbClr val="000000"/>
                </a:solidFill>
                <a:latin typeface="Comic Sans MS"/>
                <a:cs typeface="Comic Sans MS"/>
              </a:rPr>
              <a:t>inducteur </a:t>
            </a:r>
            <a:r>
              <a:rPr sz="2400" b="0" dirty="0">
                <a:solidFill>
                  <a:srgbClr val="000000"/>
                </a:solidFill>
                <a:latin typeface="Comic Sans MS"/>
                <a:cs typeface="Comic Sans MS"/>
              </a:rPr>
              <a:t>sur </a:t>
            </a:r>
            <a:r>
              <a:rPr sz="2400" b="0" spc="-5" dirty="0">
                <a:solidFill>
                  <a:srgbClr val="000000"/>
                </a:solidFill>
                <a:latin typeface="Comic Sans MS"/>
                <a:cs typeface="Comic Sans MS"/>
              </a:rPr>
              <a:t>le</a:t>
            </a:r>
            <a:r>
              <a:rPr sz="2400" b="0" spc="-155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2400" b="0" dirty="0">
                <a:solidFill>
                  <a:srgbClr val="000000"/>
                </a:solidFill>
                <a:latin typeface="Comic Sans MS"/>
                <a:cs typeface="Comic Sans MS"/>
              </a:rPr>
              <a:t>répresseur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913608" y="2946858"/>
            <a:ext cx="116378" cy="3948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70212" y="2971800"/>
            <a:ext cx="1905" cy="304800"/>
          </a:xfrm>
          <a:custGeom>
            <a:avLst/>
            <a:gdLst/>
            <a:ahLst/>
            <a:cxnLst/>
            <a:rect l="l" t="t" r="r" b="b"/>
            <a:pathLst>
              <a:path w="1905" h="304800">
                <a:moveTo>
                  <a:pt x="1587" y="0"/>
                </a:moveTo>
                <a:lnTo>
                  <a:pt x="0" y="304800"/>
                </a:lnTo>
              </a:path>
            </a:pathLst>
          </a:custGeom>
          <a:ln w="25400">
            <a:solidFill>
              <a:srgbClr val="5F93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31424" y="2946858"/>
            <a:ext cx="120534" cy="3948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91000" y="2971800"/>
            <a:ext cx="1905" cy="304800"/>
          </a:xfrm>
          <a:custGeom>
            <a:avLst/>
            <a:gdLst/>
            <a:ahLst/>
            <a:cxnLst/>
            <a:rect l="l" t="t" r="r" b="b"/>
            <a:pathLst>
              <a:path w="1904" h="304800">
                <a:moveTo>
                  <a:pt x="1587" y="0"/>
                </a:moveTo>
                <a:lnTo>
                  <a:pt x="0" y="304800"/>
                </a:lnTo>
              </a:path>
            </a:pathLst>
          </a:custGeom>
          <a:ln w="25400">
            <a:solidFill>
              <a:srgbClr val="5F93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349240" y="2946858"/>
            <a:ext cx="120534" cy="39485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08612" y="2971800"/>
            <a:ext cx="1905" cy="304800"/>
          </a:xfrm>
          <a:custGeom>
            <a:avLst/>
            <a:gdLst/>
            <a:ahLst/>
            <a:cxnLst/>
            <a:rect l="l" t="t" r="r" b="b"/>
            <a:pathLst>
              <a:path w="1904" h="304800">
                <a:moveTo>
                  <a:pt x="1587" y="0"/>
                </a:moveTo>
                <a:lnTo>
                  <a:pt x="0" y="304800"/>
                </a:lnTo>
              </a:path>
            </a:pathLst>
          </a:custGeom>
          <a:ln w="25400">
            <a:solidFill>
              <a:srgbClr val="5F93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492240" y="2946858"/>
            <a:ext cx="120534" cy="39485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551612" y="2971800"/>
            <a:ext cx="1905" cy="304800"/>
          </a:xfrm>
          <a:custGeom>
            <a:avLst/>
            <a:gdLst/>
            <a:ahLst/>
            <a:cxnLst/>
            <a:rect l="l" t="t" r="r" b="b"/>
            <a:pathLst>
              <a:path w="1904" h="304800">
                <a:moveTo>
                  <a:pt x="1587" y="0"/>
                </a:moveTo>
                <a:lnTo>
                  <a:pt x="0" y="304800"/>
                </a:lnTo>
              </a:path>
            </a:pathLst>
          </a:custGeom>
          <a:ln w="25400">
            <a:solidFill>
              <a:srgbClr val="5F93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178040" y="2946858"/>
            <a:ext cx="120534" cy="39485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237412" y="2971800"/>
            <a:ext cx="1905" cy="304800"/>
          </a:xfrm>
          <a:custGeom>
            <a:avLst/>
            <a:gdLst/>
            <a:ahLst/>
            <a:cxnLst/>
            <a:rect l="l" t="t" r="r" b="b"/>
            <a:pathLst>
              <a:path w="1904" h="304800">
                <a:moveTo>
                  <a:pt x="1587" y="0"/>
                </a:moveTo>
                <a:lnTo>
                  <a:pt x="0" y="304800"/>
                </a:lnTo>
              </a:path>
            </a:pathLst>
          </a:custGeom>
          <a:ln w="25400">
            <a:solidFill>
              <a:srgbClr val="5F93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21727" y="3250280"/>
            <a:ext cx="6043345" cy="40316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71600" y="3276600"/>
            <a:ext cx="5943599" cy="3047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71600" y="3276600"/>
            <a:ext cx="5943600" cy="304800"/>
          </a:xfrm>
          <a:custGeom>
            <a:avLst/>
            <a:gdLst/>
            <a:ahLst/>
            <a:cxnLst/>
            <a:rect l="l" t="t" r="r" b="b"/>
            <a:pathLst>
              <a:path w="5943600" h="304800">
                <a:moveTo>
                  <a:pt x="0" y="304800"/>
                </a:moveTo>
                <a:lnTo>
                  <a:pt x="5943600" y="304800"/>
                </a:lnTo>
                <a:lnTo>
                  <a:pt x="59436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525">
            <a:solidFill>
              <a:srgbClr val="5A91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531086" y="2623820"/>
            <a:ext cx="1134110" cy="56642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417830" marR="5080" indent="-405765">
              <a:lnSpc>
                <a:spcPts val="2100"/>
              </a:lnSpc>
              <a:spcBef>
                <a:spcPts val="219"/>
              </a:spcBef>
            </a:pPr>
            <a:r>
              <a:rPr sz="1800" dirty="0">
                <a:latin typeface="Comic Sans MS"/>
                <a:cs typeface="Comic Sans MS"/>
              </a:rPr>
              <a:t>Promoteur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omic Sans MS"/>
                <a:cs typeface="Comic Sans MS"/>
              </a:rPr>
              <a:t>lac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012020" y="2623820"/>
            <a:ext cx="1144270" cy="56642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422909" marR="5080" indent="-410845">
              <a:lnSpc>
                <a:spcPts val="2100"/>
              </a:lnSpc>
              <a:spcBef>
                <a:spcPts val="219"/>
              </a:spcBef>
            </a:pPr>
            <a:r>
              <a:rPr sz="1800" spc="-5" dirty="0">
                <a:latin typeface="Comic Sans MS"/>
                <a:cs typeface="Comic Sans MS"/>
              </a:rPr>
              <a:t>O</a:t>
            </a:r>
            <a:r>
              <a:rPr sz="1800" dirty="0">
                <a:latin typeface="Comic Sans MS"/>
                <a:cs typeface="Comic Sans MS"/>
              </a:rPr>
              <a:t>pérateur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omic Sans MS"/>
                <a:cs typeface="Comic Sans MS"/>
              </a:rPr>
              <a:t>lac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574541" y="2852420"/>
            <a:ext cx="481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mic Sans MS"/>
                <a:cs typeface="Comic Sans MS"/>
              </a:rPr>
              <a:t>lacZ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641335" y="2852420"/>
            <a:ext cx="4679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mic Sans MS"/>
                <a:cs typeface="Comic Sans MS"/>
              </a:rPr>
              <a:t>lacY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631972" y="2852420"/>
            <a:ext cx="4902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mic Sans MS"/>
                <a:cs typeface="Comic Sans MS"/>
              </a:rPr>
              <a:t>lacA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550327" y="3478880"/>
            <a:ext cx="1471358" cy="63176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857895" y="3545373"/>
            <a:ext cx="843742" cy="49876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600200" y="3505200"/>
            <a:ext cx="1371600" cy="533400"/>
          </a:xfrm>
          <a:custGeom>
            <a:avLst/>
            <a:gdLst/>
            <a:ahLst/>
            <a:cxnLst/>
            <a:rect l="l" t="t" r="r" b="b"/>
            <a:pathLst>
              <a:path w="1371600" h="533400">
                <a:moveTo>
                  <a:pt x="685800" y="0"/>
                </a:moveTo>
                <a:lnTo>
                  <a:pt x="619753" y="1220"/>
                </a:lnTo>
                <a:lnTo>
                  <a:pt x="555483" y="4808"/>
                </a:lnTo>
                <a:lnTo>
                  <a:pt x="493276" y="10652"/>
                </a:lnTo>
                <a:lnTo>
                  <a:pt x="433420" y="18639"/>
                </a:lnTo>
                <a:lnTo>
                  <a:pt x="376203" y="28659"/>
                </a:lnTo>
                <a:lnTo>
                  <a:pt x="321911" y="40598"/>
                </a:lnTo>
                <a:lnTo>
                  <a:pt x="270832" y="54346"/>
                </a:lnTo>
                <a:lnTo>
                  <a:pt x="223254" y="69790"/>
                </a:lnTo>
                <a:lnTo>
                  <a:pt x="179464" y="86820"/>
                </a:lnTo>
                <a:lnTo>
                  <a:pt x="139749" y="105322"/>
                </a:lnTo>
                <a:lnTo>
                  <a:pt x="104397" y="125186"/>
                </a:lnTo>
                <a:lnTo>
                  <a:pt x="47931" y="168551"/>
                </a:lnTo>
                <a:lnTo>
                  <a:pt x="12366" y="216020"/>
                </a:lnTo>
                <a:lnTo>
                  <a:pt x="0" y="266700"/>
                </a:lnTo>
                <a:lnTo>
                  <a:pt x="3139" y="292385"/>
                </a:lnTo>
                <a:lnTo>
                  <a:pt x="27392" y="341571"/>
                </a:lnTo>
                <a:lnTo>
                  <a:pt x="73695" y="387099"/>
                </a:lnTo>
                <a:lnTo>
                  <a:pt x="139749" y="428077"/>
                </a:lnTo>
                <a:lnTo>
                  <a:pt x="179464" y="446579"/>
                </a:lnTo>
                <a:lnTo>
                  <a:pt x="223254" y="463609"/>
                </a:lnTo>
                <a:lnTo>
                  <a:pt x="270832" y="479053"/>
                </a:lnTo>
                <a:lnTo>
                  <a:pt x="321911" y="492801"/>
                </a:lnTo>
                <a:lnTo>
                  <a:pt x="376203" y="504740"/>
                </a:lnTo>
                <a:lnTo>
                  <a:pt x="433420" y="514760"/>
                </a:lnTo>
                <a:lnTo>
                  <a:pt x="493276" y="522747"/>
                </a:lnTo>
                <a:lnTo>
                  <a:pt x="555483" y="528591"/>
                </a:lnTo>
                <a:lnTo>
                  <a:pt x="619753" y="532179"/>
                </a:lnTo>
                <a:lnTo>
                  <a:pt x="685800" y="533400"/>
                </a:lnTo>
                <a:lnTo>
                  <a:pt x="751846" y="532179"/>
                </a:lnTo>
                <a:lnTo>
                  <a:pt x="816116" y="528591"/>
                </a:lnTo>
                <a:lnTo>
                  <a:pt x="878323" y="522747"/>
                </a:lnTo>
                <a:lnTo>
                  <a:pt x="938179" y="514760"/>
                </a:lnTo>
                <a:lnTo>
                  <a:pt x="995396" y="504740"/>
                </a:lnTo>
                <a:lnTo>
                  <a:pt x="1049688" y="492801"/>
                </a:lnTo>
                <a:lnTo>
                  <a:pt x="1100767" y="479053"/>
                </a:lnTo>
                <a:lnTo>
                  <a:pt x="1148345" y="463609"/>
                </a:lnTo>
                <a:lnTo>
                  <a:pt x="1192135" y="446579"/>
                </a:lnTo>
                <a:lnTo>
                  <a:pt x="1231850" y="428077"/>
                </a:lnTo>
                <a:lnTo>
                  <a:pt x="1267202" y="408213"/>
                </a:lnTo>
                <a:lnTo>
                  <a:pt x="1323668" y="364848"/>
                </a:lnTo>
                <a:lnTo>
                  <a:pt x="1359233" y="317379"/>
                </a:lnTo>
                <a:lnTo>
                  <a:pt x="1371600" y="266700"/>
                </a:lnTo>
                <a:lnTo>
                  <a:pt x="1368460" y="241014"/>
                </a:lnTo>
                <a:lnTo>
                  <a:pt x="1344207" y="191829"/>
                </a:lnTo>
                <a:lnTo>
                  <a:pt x="1297904" y="146300"/>
                </a:lnTo>
                <a:lnTo>
                  <a:pt x="1231850" y="105322"/>
                </a:lnTo>
                <a:lnTo>
                  <a:pt x="1192135" y="86820"/>
                </a:lnTo>
                <a:lnTo>
                  <a:pt x="1148345" y="69790"/>
                </a:lnTo>
                <a:lnTo>
                  <a:pt x="1100767" y="54346"/>
                </a:lnTo>
                <a:lnTo>
                  <a:pt x="1049688" y="40598"/>
                </a:lnTo>
                <a:lnTo>
                  <a:pt x="995396" y="28659"/>
                </a:lnTo>
                <a:lnTo>
                  <a:pt x="938179" y="18639"/>
                </a:lnTo>
                <a:lnTo>
                  <a:pt x="878323" y="10652"/>
                </a:lnTo>
                <a:lnTo>
                  <a:pt x="816116" y="4808"/>
                </a:lnTo>
                <a:lnTo>
                  <a:pt x="751846" y="1220"/>
                </a:lnTo>
                <a:lnTo>
                  <a:pt x="685800" y="0"/>
                </a:lnTo>
                <a:close/>
              </a:path>
            </a:pathLst>
          </a:custGeom>
          <a:solidFill>
            <a:srgbClr val="EB80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600200" y="3505200"/>
            <a:ext cx="1371600" cy="533400"/>
          </a:xfrm>
          <a:custGeom>
            <a:avLst/>
            <a:gdLst/>
            <a:ahLst/>
            <a:cxnLst/>
            <a:rect l="l" t="t" r="r" b="b"/>
            <a:pathLst>
              <a:path w="1371600" h="533400">
                <a:moveTo>
                  <a:pt x="0" y="266700"/>
                </a:moveTo>
                <a:lnTo>
                  <a:pt x="12366" y="216020"/>
                </a:lnTo>
                <a:lnTo>
                  <a:pt x="47931" y="168551"/>
                </a:lnTo>
                <a:lnTo>
                  <a:pt x="104397" y="125186"/>
                </a:lnTo>
                <a:lnTo>
                  <a:pt x="139749" y="105322"/>
                </a:lnTo>
                <a:lnTo>
                  <a:pt x="179464" y="86820"/>
                </a:lnTo>
                <a:lnTo>
                  <a:pt x="223254" y="69790"/>
                </a:lnTo>
                <a:lnTo>
                  <a:pt x="270832" y="54346"/>
                </a:lnTo>
                <a:lnTo>
                  <a:pt x="321911" y="40598"/>
                </a:lnTo>
                <a:lnTo>
                  <a:pt x="376203" y="28659"/>
                </a:lnTo>
                <a:lnTo>
                  <a:pt x="433420" y="18639"/>
                </a:lnTo>
                <a:lnTo>
                  <a:pt x="493276" y="10652"/>
                </a:lnTo>
                <a:lnTo>
                  <a:pt x="555483" y="4808"/>
                </a:lnTo>
                <a:lnTo>
                  <a:pt x="619753" y="1220"/>
                </a:lnTo>
                <a:lnTo>
                  <a:pt x="685800" y="0"/>
                </a:lnTo>
                <a:lnTo>
                  <a:pt x="751846" y="1220"/>
                </a:lnTo>
                <a:lnTo>
                  <a:pt x="816116" y="4808"/>
                </a:lnTo>
                <a:lnTo>
                  <a:pt x="878323" y="10652"/>
                </a:lnTo>
                <a:lnTo>
                  <a:pt x="938179" y="18639"/>
                </a:lnTo>
                <a:lnTo>
                  <a:pt x="995396" y="28659"/>
                </a:lnTo>
                <a:lnTo>
                  <a:pt x="1049688" y="40598"/>
                </a:lnTo>
                <a:lnTo>
                  <a:pt x="1100767" y="54346"/>
                </a:lnTo>
                <a:lnTo>
                  <a:pt x="1148345" y="69790"/>
                </a:lnTo>
                <a:lnTo>
                  <a:pt x="1192135" y="86820"/>
                </a:lnTo>
                <a:lnTo>
                  <a:pt x="1231850" y="105322"/>
                </a:lnTo>
                <a:lnTo>
                  <a:pt x="1267202" y="125186"/>
                </a:lnTo>
                <a:lnTo>
                  <a:pt x="1323668" y="168551"/>
                </a:lnTo>
                <a:lnTo>
                  <a:pt x="1359233" y="216020"/>
                </a:lnTo>
                <a:lnTo>
                  <a:pt x="1371600" y="266700"/>
                </a:lnTo>
                <a:lnTo>
                  <a:pt x="1368460" y="292385"/>
                </a:lnTo>
                <a:lnTo>
                  <a:pt x="1344207" y="341570"/>
                </a:lnTo>
                <a:lnTo>
                  <a:pt x="1297904" y="387099"/>
                </a:lnTo>
                <a:lnTo>
                  <a:pt x="1231850" y="428077"/>
                </a:lnTo>
                <a:lnTo>
                  <a:pt x="1192135" y="446579"/>
                </a:lnTo>
                <a:lnTo>
                  <a:pt x="1148345" y="463609"/>
                </a:lnTo>
                <a:lnTo>
                  <a:pt x="1100767" y="479053"/>
                </a:lnTo>
                <a:lnTo>
                  <a:pt x="1049688" y="492801"/>
                </a:lnTo>
                <a:lnTo>
                  <a:pt x="995396" y="504740"/>
                </a:lnTo>
                <a:lnTo>
                  <a:pt x="938179" y="514760"/>
                </a:lnTo>
                <a:lnTo>
                  <a:pt x="878323" y="522747"/>
                </a:lnTo>
                <a:lnTo>
                  <a:pt x="816116" y="528591"/>
                </a:lnTo>
                <a:lnTo>
                  <a:pt x="751846" y="532179"/>
                </a:lnTo>
                <a:lnTo>
                  <a:pt x="685800" y="533400"/>
                </a:lnTo>
                <a:lnTo>
                  <a:pt x="619753" y="532179"/>
                </a:lnTo>
                <a:lnTo>
                  <a:pt x="555483" y="528591"/>
                </a:lnTo>
                <a:lnTo>
                  <a:pt x="493276" y="522747"/>
                </a:lnTo>
                <a:lnTo>
                  <a:pt x="433420" y="514760"/>
                </a:lnTo>
                <a:lnTo>
                  <a:pt x="376203" y="504740"/>
                </a:lnTo>
                <a:lnTo>
                  <a:pt x="321911" y="492801"/>
                </a:lnTo>
                <a:lnTo>
                  <a:pt x="270832" y="479053"/>
                </a:lnTo>
                <a:lnTo>
                  <a:pt x="223254" y="463609"/>
                </a:lnTo>
                <a:lnTo>
                  <a:pt x="179464" y="446579"/>
                </a:lnTo>
                <a:lnTo>
                  <a:pt x="139749" y="428077"/>
                </a:lnTo>
                <a:lnTo>
                  <a:pt x="104397" y="408213"/>
                </a:lnTo>
                <a:lnTo>
                  <a:pt x="47931" y="364848"/>
                </a:lnTo>
                <a:lnTo>
                  <a:pt x="12366" y="317379"/>
                </a:lnTo>
                <a:lnTo>
                  <a:pt x="0" y="266700"/>
                </a:lnTo>
                <a:close/>
              </a:path>
            </a:pathLst>
          </a:custGeom>
          <a:ln w="9525">
            <a:solidFill>
              <a:srgbClr val="5A91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930539" y="3606800"/>
            <a:ext cx="71628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FFFFFF"/>
                </a:solidFill>
                <a:latin typeface="Comic Sans MS"/>
                <a:cs typeface="Comic Sans MS"/>
              </a:rPr>
              <a:t>AR</a:t>
            </a:r>
            <a:r>
              <a:rPr sz="2000" b="1" dirty="0">
                <a:solidFill>
                  <a:srgbClr val="FFFFFF"/>
                </a:solidFill>
                <a:latin typeface="Comic Sans MS"/>
                <a:cs typeface="Comic Sans MS"/>
              </a:rPr>
              <a:t>Np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526279" y="3686694"/>
            <a:ext cx="1413167" cy="29094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572000" y="3810000"/>
            <a:ext cx="1194435" cy="1905"/>
          </a:xfrm>
          <a:custGeom>
            <a:avLst/>
            <a:gdLst/>
            <a:ahLst/>
            <a:cxnLst/>
            <a:rect l="l" t="t" r="r" b="b"/>
            <a:pathLst>
              <a:path w="1194435" h="1904">
                <a:moveTo>
                  <a:pt x="0" y="0"/>
                </a:moveTo>
                <a:lnTo>
                  <a:pt x="1193990" y="1549"/>
                </a:lnTo>
              </a:path>
            </a:pathLst>
          </a:custGeom>
          <a:ln w="25400">
            <a:solidFill>
              <a:srgbClr val="5F93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675236" y="3752506"/>
            <a:ext cx="115963" cy="11790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5869940" y="3614420"/>
            <a:ext cx="28346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omic Sans MS"/>
                <a:cs typeface="Comic Sans MS"/>
              </a:rPr>
              <a:t>Transcription </a:t>
            </a:r>
            <a:r>
              <a:rPr sz="1800" b="1" dirty="0">
                <a:latin typeface="Comic Sans MS"/>
                <a:cs typeface="Comic Sans MS"/>
              </a:rPr>
              <a:t>est</a:t>
            </a:r>
            <a:r>
              <a:rPr sz="1800" b="1" spc="-10" dirty="0">
                <a:latin typeface="Comic Sans MS"/>
                <a:cs typeface="Comic Sans MS"/>
              </a:rPr>
              <a:t> </a:t>
            </a:r>
            <a:r>
              <a:rPr sz="1800" b="1" spc="-5" dirty="0">
                <a:latin typeface="Comic Sans MS"/>
                <a:cs typeface="Comic Sans MS"/>
              </a:rPr>
              <a:t>bloquée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888740" y="3943032"/>
            <a:ext cx="12287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mic Sans MS"/>
                <a:cs typeface="Comic Sans MS"/>
              </a:rPr>
              <a:t>Répresseur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913608" y="5166357"/>
            <a:ext cx="116378" cy="39901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131424" y="5166357"/>
            <a:ext cx="120534" cy="39901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349240" y="5166357"/>
            <a:ext cx="120534" cy="39901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492240" y="5166357"/>
            <a:ext cx="120534" cy="39901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178040" y="5166357"/>
            <a:ext cx="120534" cy="39901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321727" y="5469774"/>
            <a:ext cx="6043345" cy="40732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371600" y="5497829"/>
            <a:ext cx="5943599" cy="30448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1531086" y="4844732"/>
            <a:ext cx="11341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mic Sans MS"/>
                <a:cs typeface="Comic Sans MS"/>
              </a:rPr>
              <a:t>Promoteur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050120" y="4844732"/>
            <a:ext cx="11442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omic Sans MS"/>
                <a:cs typeface="Comic Sans MS"/>
              </a:rPr>
              <a:t>Opérateur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550327" y="5698374"/>
            <a:ext cx="1471358" cy="63592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857895" y="5764876"/>
            <a:ext cx="843742" cy="49876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600200" y="5726112"/>
            <a:ext cx="1371600" cy="533400"/>
          </a:xfrm>
          <a:custGeom>
            <a:avLst/>
            <a:gdLst/>
            <a:ahLst/>
            <a:cxnLst/>
            <a:rect l="l" t="t" r="r" b="b"/>
            <a:pathLst>
              <a:path w="1371600" h="533400">
                <a:moveTo>
                  <a:pt x="685800" y="0"/>
                </a:moveTo>
                <a:lnTo>
                  <a:pt x="619753" y="1220"/>
                </a:lnTo>
                <a:lnTo>
                  <a:pt x="555483" y="4808"/>
                </a:lnTo>
                <a:lnTo>
                  <a:pt x="493276" y="10652"/>
                </a:lnTo>
                <a:lnTo>
                  <a:pt x="433420" y="18639"/>
                </a:lnTo>
                <a:lnTo>
                  <a:pt x="376203" y="28659"/>
                </a:lnTo>
                <a:lnTo>
                  <a:pt x="321911" y="40598"/>
                </a:lnTo>
                <a:lnTo>
                  <a:pt x="270832" y="54346"/>
                </a:lnTo>
                <a:lnTo>
                  <a:pt x="223254" y="69790"/>
                </a:lnTo>
                <a:lnTo>
                  <a:pt x="179464" y="86820"/>
                </a:lnTo>
                <a:lnTo>
                  <a:pt x="139749" y="105322"/>
                </a:lnTo>
                <a:lnTo>
                  <a:pt x="104397" y="125186"/>
                </a:lnTo>
                <a:lnTo>
                  <a:pt x="47931" y="168551"/>
                </a:lnTo>
                <a:lnTo>
                  <a:pt x="12366" y="216020"/>
                </a:lnTo>
                <a:lnTo>
                  <a:pt x="0" y="266700"/>
                </a:lnTo>
                <a:lnTo>
                  <a:pt x="3139" y="292385"/>
                </a:lnTo>
                <a:lnTo>
                  <a:pt x="27392" y="341571"/>
                </a:lnTo>
                <a:lnTo>
                  <a:pt x="73695" y="387099"/>
                </a:lnTo>
                <a:lnTo>
                  <a:pt x="139749" y="428077"/>
                </a:lnTo>
                <a:lnTo>
                  <a:pt x="179464" y="446579"/>
                </a:lnTo>
                <a:lnTo>
                  <a:pt x="223254" y="463609"/>
                </a:lnTo>
                <a:lnTo>
                  <a:pt x="270832" y="479053"/>
                </a:lnTo>
                <a:lnTo>
                  <a:pt x="321911" y="492801"/>
                </a:lnTo>
                <a:lnTo>
                  <a:pt x="376203" y="504740"/>
                </a:lnTo>
                <a:lnTo>
                  <a:pt x="433420" y="514760"/>
                </a:lnTo>
                <a:lnTo>
                  <a:pt x="493276" y="522747"/>
                </a:lnTo>
                <a:lnTo>
                  <a:pt x="555483" y="528591"/>
                </a:lnTo>
                <a:lnTo>
                  <a:pt x="619753" y="532179"/>
                </a:lnTo>
                <a:lnTo>
                  <a:pt x="685800" y="533400"/>
                </a:lnTo>
                <a:lnTo>
                  <a:pt x="751846" y="532179"/>
                </a:lnTo>
                <a:lnTo>
                  <a:pt x="816116" y="528591"/>
                </a:lnTo>
                <a:lnTo>
                  <a:pt x="878323" y="522747"/>
                </a:lnTo>
                <a:lnTo>
                  <a:pt x="938179" y="514760"/>
                </a:lnTo>
                <a:lnTo>
                  <a:pt x="995396" y="504740"/>
                </a:lnTo>
                <a:lnTo>
                  <a:pt x="1049688" y="492801"/>
                </a:lnTo>
                <a:lnTo>
                  <a:pt x="1100767" y="479053"/>
                </a:lnTo>
                <a:lnTo>
                  <a:pt x="1148345" y="463609"/>
                </a:lnTo>
                <a:lnTo>
                  <a:pt x="1192135" y="446579"/>
                </a:lnTo>
                <a:lnTo>
                  <a:pt x="1231850" y="428077"/>
                </a:lnTo>
                <a:lnTo>
                  <a:pt x="1267202" y="408213"/>
                </a:lnTo>
                <a:lnTo>
                  <a:pt x="1323668" y="364848"/>
                </a:lnTo>
                <a:lnTo>
                  <a:pt x="1359233" y="317379"/>
                </a:lnTo>
                <a:lnTo>
                  <a:pt x="1371600" y="266700"/>
                </a:lnTo>
                <a:lnTo>
                  <a:pt x="1368460" y="241014"/>
                </a:lnTo>
                <a:lnTo>
                  <a:pt x="1344207" y="191829"/>
                </a:lnTo>
                <a:lnTo>
                  <a:pt x="1297904" y="146300"/>
                </a:lnTo>
                <a:lnTo>
                  <a:pt x="1231850" y="105322"/>
                </a:lnTo>
                <a:lnTo>
                  <a:pt x="1192135" y="86820"/>
                </a:lnTo>
                <a:lnTo>
                  <a:pt x="1148345" y="69790"/>
                </a:lnTo>
                <a:lnTo>
                  <a:pt x="1100767" y="54346"/>
                </a:lnTo>
                <a:lnTo>
                  <a:pt x="1049688" y="40598"/>
                </a:lnTo>
                <a:lnTo>
                  <a:pt x="995396" y="28659"/>
                </a:lnTo>
                <a:lnTo>
                  <a:pt x="938179" y="18639"/>
                </a:lnTo>
                <a:lnTo>
                  <a:pt x="878323" y="10652"/>
                </a:lnTo>
                <a:lnTo>
                  <a:pt x="816116" y="4808"/>
                </a:lnTo>
                <a:lnTo>
                  <a:pt x="751846" y="1220"/>
                </a:lnTo>
                <a:lnTo>
                  <a:pt x="685800" y="0"/>
                </a:lnTo>
                <a:close/>
              </a:path>
            </a:pathLst>
          </a:custGeom>
          <a:solidFill>
            <a:srgbClr val="EB80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600200" y="5726112"/>
            <a:ext cx="1371600" cy="533400"/>
          </a:xfrm>
          <a:custGeom>
            <a:avLst/>
            <a:gdLst/>
            <a:ahLst/>
            <a:cxnLst/>
            <a:rect l="l" t="t" r="r" b="b"/>
            <a:pathLst>
              <a:path w="1371600" h="533400">
                <a:moveTo>
                  <a:pt x="0" y="266700"/>
                </a:moveTo>
                <a:lnTo>
                  <a:pt x="12366" y="216020"/>
                </a:lnTo>
                <a:lnTo>
                  <a:pt x="47931" y="168551"/>
                </a:lnTo>
                <a:lnTo>
                  <a:pt x="104397" y="125186"/>
                </a:lnTo>
                <a:lnTo>
                  <a:pt x="139749" y="105322"/>
                </a:lnTo>
                <a:lnTo>
                  <a:pt x="179464" y="86820"/>
                </a:lnTo>
                <a:lnTo>
                  <a:pt x="223254" y="69790"/>
                </a:lnTo>
                <a:lnTo>
                  <a:pt x="270832" y="54346"/>
                </a:lnTo>
                <a:lnTo>
                  <a:pt x="321911" y="40598"/>
                </a:lnTo>
                <a:lnTo>
                  <a:pt x="376203" y="28659"/>
                </a:lnTo>
                <a:lnTo>
                  <a:pt x="433420" y="18639"/>
                </a:lnTo>
                <a:lnTo>
                  <a:pt x="493276" y="10652"/>
                </a:lnTo>
                <a:lnTo>
                  <a:pt x="555483" y="4808"/>
                </a:lnTo>
                <a:lnTo>
                  <a:pt x="619753" y="1220"/>
                </a:lnTo>
                <a:lnTo>
                  <a:pt x="685800" y="0"/>
                </a:lnTo>
                <a:lnTo>
                  <a:pt x="751846" y="1220"/>
                </a:lnTo>
                <a:lnTo>
                  <a:pt x="816116" y="4808"/>
                </a:lnTo>
                <a:lnTo>
                  <a:pt x="878323" y="10652"/>
                </a:lnTo>
                <a:lnTo>
                  <a:pt x="938179" y="18639"/>
                </a:lnTo>
                <a:lnTo>
                  <a:pt x="995396" y="28659"/>
                </a:lnTo>
                <a:lnTo>
                  <a:pt x="1049688" y="40598"/>
                </a:lnTo>
                <a:lnTo>
                  <a:pt x="1100767" y="54346"/>
                </a:lnTo>
                <a:lnTo>
                  <a:pt x="1148345" y="69790"/>
                </a:lnTo>
                <a:lnTo>
                  <a:pt x="1192135" y="86820"/>
                </a:lnTo>
                <a:lnTo>
                  <a:pt x="1231850" y="105322"/>
                </a:lnTo>
                <a:lnTo>
                  <a:pt x="1267202" y="125186"/>
                </a:lnTo>
                <a:lnTo>
                  <a:pt x="1323668" y="168551"/>
                </a:lnTo>
                <a:lnTo>
                  <a:pt x="1359233" y="216020"/>
                </a:lnTo>
                <a:lnTo>
                  <a:pt x="1371600" y="266700"/>
                </a:lnTo>
                <a:lnTo>
                  <a:pt x="1368460" y="292385"/>
                </a:lnTo>
                <a:lnTo>
                  <a:pt x="1344207" y="341570"/>
                </a:lnTo>
                <a:lnTo>
                  <a:pt x="1297904" y="387099"/>
                </a:lnTo>
                <a:lnTo>
                  <a:pt x="1231850" y="428077"/>
                </a:lnTo>
                <a:lnTo>
                  <a:pt x="1192135" y="446579"/>
                </a:lnTo>
                <a:lnTo>
                  <a:pt x="1148345" y="463609"/>
                </a:lnTo>
                <a:lnTo>
                  <a:pt x="1100767" y="479053"/>
                </a:lnTo>
                <a:lnTo>
                  <a:pt x="1049688" y="492801"/>
                </a:lnTo>
                <a:lnTo>
                  <a:pt x="995396" y="504740"/>
                </a:lnTo>
                <a:lnTo>
                  <a:pt x="938179" y="514760"/>
                </a:lnTo>
                <a:lnTo>
                  <a:pt x="878323" y="522747"/>
                </a:lnTo>
                <a:lnTo>
                  <a:pt x="816116" y="528591"/>
                </a:lnTo>
                <a:lnTo>
                  <a:pt x="751846" y="532179"/>
                </a:lnTo>
                <a:lnTo>
                  <a:pt x="685800" y="533400"/>
                </a:lnTo>
                <a:lnTo>
                  <a:pt x="619753" y="532179"/>
                </a:lnTo>
                <a:lnTo>
                  <a:pt x="555483" y="528591"/>
                </a:lnTo>
                <a:lnTo>
                  <a:pt x="493276" y="522747"/>
                </a:lnTo>
                <a:lnTo>
                  <a:pt x="433420" y="514760"/>
                </a:lnTo>
                <a:lnTo>
                  <a:pt x="376203" y="504740"/>
                </a:lnTo>
                <a:lnTo>
                  <a:pt x="321911" y="492801"/>
                </a:lnTo>
                <a:lnTo>
                  <a:pt x="270832" y="479053"/>
                </a:lnTo>
                <a:lnTo>
                  <a:pt x="223254" y="463609"/>
                </a:lnTo>
                <a:lnTo>
                  <a:pt x="179464" y="446579"/>
                </a:lnTo>
                <a:lnTo>
                  <a:pt x="139749" y="428077"/>
                </a:lnTo>
                <a:lnTo>
                  <a:pt x="104397" y="408213"/>
                </a:lnTo>
                <a:lnTo>
                  <a:pt x="47931" y="364848"/>
                </a:lnTo>
                <a:lnTo>
                  <a:pt x="12366" y="317379"/>
                </a:lnTo>
                <a:lnTo>
                  <a:pt x="0" y="266700"/>
                </a:lnTo>
                <a:close/>
              </a:path>
            </a:pathLst>
          </a:custGeom>
          <a:ln w="9525">
            <a:solidFill>
              <a:srgbClr val="5A91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1930539" y="5827712"/>
            <a:ext cx="71628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FFFFFF"/>
                </a:solidFill>
                <a:latin typeface="Comic Sans MS"/>
                <a:cs typeface="Comic Sans MS"/>
              </a:rPr>
              <a:t>AR</a:t>
            </a:r>
            <a:r>
              <a:rPr sz="2000" b="1" dirty="0">
                <a:solidFill>
                  <a:srgbClr val="FFFFFF"/>
                </a:solidFill>
                <a:latin typeface="Comic Sans MS"/>
                <a:cs typeface="Comic Sans MS"/>
              </a:rPr>
              <a:t>Np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641340" y="5835332"/>
            <a:ext cx="27165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omic Sans MS"/>
                <a:cs typeface="Comic Sans MS"/>
              </a:rPr>
              <a:t>Transcription </a:t>
            </a:r>
            <a:r>
              <a:rPr sz="1800" b="1" dirty="0">
                <a:latin typeface="Comic Sans MS"/>
                <a:cs typeface="Comic Sans MS"/>
              </a:rPr>
              <a:t>se</a:t>
            </a:r>
            <a:r>
              <a:rPr sz="1800" b="1" spc="-10" dirty="0">
                <a:latin typeface="Comic Sans MS"/>
                <a:cs typeface="Comic Sans MS"/>
              </a:rPr>
              <a:t> </a:t>
            </a:r>
            <a:r>
              <a:rPr sz="1800" b="1" spc="-5" dirty="0">
                <a:latin typeface="Comic Sans MS"/>
                <a:cs typeface="Comic Sans MS"/>
              </a:rPr>
              <a:t>déroule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110990" y="6368732"/>
            <a:ext cx="12287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mic Sans MS"/>
                <a:cs typeface="Comic Sans MS"/>
              </a:rPr>
              <a:t>Répresseur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907539" y="6510019"/>
            <a:ext cx="11023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omic Sans MS"/>
                <a:cs typeface="Comic Sans MS"/>
              </a:rPr>
              <a:t>Inducteur</a:t>
            </a:r>
            <a:endParaRPr sz="1800">
              <a:latin typeface="Comic Sans MS"/>
              <a:cs typeface="Comic Sans MS"/>
            </a:endParaRPr>
          </a:p>
        </p:txBody>
      </p:sp>
      <p:graphicFrame>
        <p:nvGraphicFramePr>
          <p:cNvPr id="52" name="object 52"/>
          <p:cNvGraphicFramePr>
            <a:graphicFrameLocks noGrp="1"/>
          </p:cNvGraphicFramePr>
          <p:nvPr/>
        </p:nvGraphicFramePr>
        <p:xfrm>
          <a:off x="1366837" y="5180012"/>
          <a:ext cx="5944234" cy="6223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9565"/>
                <a:gridCol w="1221105"/>
                <a:gridCol w="1217929"/>
                <a:gridCol w="1143000"/>
                <a:gridCol w="685800"/>
                <a:gridCol w="76835"/>
              </a:tblGrid>
              <a:tr h="317500">
                <a:tc>
                  <a:txBody>
                    <a:bodyPr/>
                    <a:lstStyle/>
                    <a:p>
                      <a:pPr marR="128905" algn="ctr">
                        <a:lnSpc>
                          <a:spcPts val="1720"/>
                        </a:lnSpc>
                      </a:pPr>
                      <a:r>
                        <a:rPr sz="1800" dirty="0">
                          <a:latin typeface="Comic Sans MS"/>
                          <a:cs typeface="Comic Sans MS"/>
                        </a:rPr>
                        <a:t>lac</a:t>
                      </a:r>
                      <a:endParaRPr sz="18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R w="28575">
                      <a:solidFill>
                        <a:srgbClr val="5F93C8"/>
                      </a:solidFill>
                      <a:prstDash val="solid"/>
                    </a:lnR>
                    <a:lnB w="12700">
                      <a:solidFill>
                        <a:srgbClr val="5A91C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ts val="1720"/>
                        </a:lnSpc>
                      </a:pPr>
                      <a:r>
                        <a:rPr sz="1800" dirty="0">
                          <a:latin typeface="Comic Sans MS"/>
                          <a:cs typeface="Comic Sans MS"/>
                        </a:rPr>
                        <a:t>lac</a:t>
                      </a:r>
                      <a:endParaRPr sz="18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28575">
                      <a:solidFill>
                        <a:srgbClr val="5F93C8"/>
                      </a:solidFill>
                      <a:prstDash val="solid"/>
                    </a:lnL>
                    <a:lnR w="28575">
                      <a:solidFill>
                        <a:srgbClr val="5F93C8"/>
                      </a:solidFill>
                      <a:prstDash val="solid"/>
                    </a:lnR>
                    <a:lnB w="12700">
                      <a:solidFill>
                        <a:srgbClr val="5A91C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9415">
                        <a:lnSpc>
                          <a:spcPts val="2020"/>
                        </a:lnSpc>
                      </a:pPr>
                      <a:r>
                        <a:rPr sz="1800" dirty="0">
                          <a:latin typeface="Comic Sans MS"/>
                          <a:cs typeface="Comic Sans MS"/>
                        </a:rPr>
                        <a:t>lacZ</a:t>
                      </a:r>
                      <a:endParaRPr sz="18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28575">
                      <a:solidFill>
                        <a:srgbClr val="5F93C8"/>
                      </a:solidFill>
                      <a:prstDash val="solid"/>
                    </a:lnL>
                    <a:lnR w="28575">
                      <a:solidFill>
                        <a:srgbClr val="5F93C8"/>
                      </a:solidFill>
                      <a:prstDash val="solid"/>
                    </a:lnR>
                    <a:lnB w="12700">
                      <a:solidFill>
                        <a:srgbClr val="5A91C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8285">
                        <a:lnSpc>
                          <a:spcPts val="2020"/>
                        </a:lnSpc>
                      </a:pPr>
                      <a:r>
                        <a:rPr sz="1800" dirty="0">
                          <a:latin typeface="Comic Sans MS"/>
                          <a:cs typeface="Comic Sans MS"/>
                        </a:rPr>
                        <a:t>lacY</a:t>
                      </a:r>
                      <a:endParaRPr sz="18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28575">
                      <a:solidFill>
                        <a:srgbClr val="5F93C8"/>
                      </a:solidFill>
                      <a:prstDash val="solid"/>
                    </a:lnL>
                    <a:lnR w="28575">
                      <a:solidFill>
                        <a:srgbClr val="5F93C8"/>
                      </a:solidFill>
                      <a:prstDash val="solid"/>
                    </a:lnR>
                    <a:lnB w="12700">
                      <a:solidFill>
                        <a:srgbClr val="5A91C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ts val="2020"/>
                        </a:lnSpc>
                      </a:pPr>
                      <a:r>
                        <a:rPr sz="1800" dirty="0">
                          <a:latin typeface="Comic Sans MS"/>
                          <a:cs typeface="Comic Sans MS"/>
                        </a:rPr>
                        <a:t>lacA</a:t>
                      </a:r>
                      <a:endParaRPr sz="18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28575">
                      <a:solidFill>
                        <a:srgbClr val="5F93C8"/>
                      </a:solidFill>
                      <a:prstDash val="solid"/>
                    </a:lnL>
                    <a:lnR w="28575">
                      <a:solidFill>
                        <a:srgbClr val="5F93C8"/>
                      </a:solidFill>
                      <a:prstDash val="solid"/>
                    </a:lnR>
                    <a:lnB w="12700">
                      <a:solidFill>
                        <a:srgbClr val="5A91C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5F93C8"/>
                      </a:solidFill>
                      <a:prstDash val="solid"/>
                    </a:lnL>
                    <a:lnB w="12700">
                      <a:solidFill>
                        <a:srgbClr val="5A91C6"/>
                      </a:solidFill>
                      <a:prstDash val="solid"/>
                    </a:lnB>
                  </a:tcPr>
                </a:tc>
              </a:tr>
              <a:tr h="304800"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A91C6"/>
                      </a:solidFill>
                      <a:prstDash val="solid"/>
                    </a:lnL>
                    <a:lnR w="12700">
                      <a:solidFill>
                        <a:srgbClr val="5A91C6"/>
                      </a:solidFill>
                      <a:prstDash val="solid"/>
                    </a:lnR>
                    <a:lnT w="12700">
                      <a:solidFill>
                        <a:srgbClr val="5A91C6"/>
                      </a:solidFill>
                      <a:prstDash val="solid"/>
                    </a:lnT>
                    <a:lnB w="12700">
                      <a:solidFill>
                        <a:srgbClr val="5A91C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53" name="object 53"/>
          <p:cNvSpPr/>
          <p:nvPr/>
        </p:nvSpPr>
        <p:spPr>
          <a:xfrm>
            <a:off x="4372495" y="5906192"/>
            <a:ext cx="1413167" cy="29094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419600" y="6030912"/>
            <a:ext cx="1194435" cy="1905"/>
          </a:xfrm>
          <a:custGeom>
            <a:avLst/>
            <a:gdLst/>
            <a:ahLst/>
            <a:cxnLst/>
            <a:rect l="l" t="t" r="r" b="b"/>
            <a:pathLst>
              <a:path w="1194435" h="1904">
                <a:moveTo>
                  <a:pt x="0" y="0"/>
                </a:moveTo>
                <a:lnTo>
                  <a:pt x="1193990" y="1553"/>
                </a:lnTo>
              </a:path>
            </a:pathLst>
          </a:custGeom>
          <a:ln w="25400">
            <a:solidFill>
              <a:srgbClr val="5F93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522836" y="5973415"/>
            <a:ext cx="115963" cy="11790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379127" y="6222076"/>
            <a:ext cx="403166" cy="48213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429000" y="6248400"/>
            <a:ext cx="304794" cy="38100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429000" y="6248400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0" y="190500"/>
                </a:moveTo>
                <a:lnTo>
                  <a:pt x="5444" y="139856"/>
                </a:lnTo>
                <a:lnTo>
                  <a:pt x="20808" y="94350"/>
                </a:lnTo>
                <a:lnTo>
                  <a:pt x="44638" y="55795"/>
                </a:lnTo>
                <a:lnTo>
                  <a:pt x="75483" y="26008"/>
                </a:lnTo>
                <a:lnTo>
                  <a:pt x="111887" y="6804"/>
                </a:lnTo>
                <a:lnTo>
                  <a:pt x="152400" y="0"/>
                </a:lnTo>
                <a:lnTo>
                  <a:pt x="192912" y="6804"/>
                </a:lnTo>
                <a:lnTo>
                  <a:pt x="229316" y="26008"/>
                </a:lnTo>
                <a:lnTo>
                  <a:pt x="260161" y="55795"/>
                </a:lnTo>
                <a:lnTo>
                  <a:pt x="283991" y="94350"/>
                </a:lnTo>
                <a:lnTo>
                  <a:pt x="299355" y="139856"/>
                </a:lnTo>
                <a:lnTo>
                  <a:pt x="304800" y="190500"/>
                </a:lnTo>
                <a:lnTo>
                  <a:pt x="299355" y="241143"/>
                </a:lnTo>
                <a:lnTo>
                  <a:pt x="283991" y="286649"/>
                </a:lnTo>
                <a:lnTo>
                  <a:pt x="260161" y="325204"/>
                </a:lnTo>
                <a:lnTo>
                  <a:pt x="229316" y="354991"/>
                </a:lnTo>
                <a:lnTo>
                  <a:pt x="192912" y="374195"/>
                </a:lnTo>
                <a:lnTo>
                  <a:pt x="152400" y="381000"/>
                </a:lnTo>
                <a:lnTo>
                  <a:pt x="111887" y="374195"/>
                </a:lnTo>
                <a:lnTo>
                  <a:pt x="75483" y="354991"/>
                </a:lnTo>
                <a:lnTo>
                  <a:pt x="44638" y="325204"/>
                </a:lnTo>
                <a:lnTo>
                  <a:pt x="20808" y="286649"/>
                </a:lnTo>
                <a:lnTo>
                  <a:pt x="5444" y="241143"/>
                </a:lnTo>
                <a:lnTo>
                  <a:pt x="0" y="190500"/>
                </a:lnTo>
                <a:close/>
              </a:path>
            </a:pathLst>
          </a:custGeom>
          <a:ln w="9525">
            <a:solidFill>
              <a:srgbClr val="CA5F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975952" y="6537959"/>
            <a:ext cx="548639" cy="32004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145853" y="6573837"/>
            <a:ext cx="327660" cy="195580"/>
          </a:xfrm>
          <a:custGeom>
            <a:avLst/>
            <a:gdLst/>
            <a:ahLst/>
            <a:cxnLst/>
            <a:rect l="l" t="t" r="r" b="b"/>
            <a:pathLst>
              <a:path w="327660" h="195579">
                <a:moveTo>
                  <a:pt x="327596" y="0"/>
                </a:moveTo>
                <a:lnTo>
                  <a:pt x="0" y="195069"/>
                </a:lnTo>
              </a:path>
            </a:pathLst>
          </a:custGeom>
          <a:ln w="25400">
            <a:solidFill>
              <a:srgbClr val="5F93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124200" y="6677218"/>
            <a:ext cx="122631" cy="10458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079864" y="3453940"/>
            <a:ext cx="1001683" cy="81049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124479" y="3477933"/>
            <a:ext cx="911225" cy="716280"/>
          </a:xfrm>
          <a:custGeom>
            <a:avLst/>
            <a:gdLst/>
            <a:ahLst/>
            <a:cxnLst/>
            <a:rect l="l" t="t" r="r" b="b"/>
            <a:pathLst>
              <a:path w="911225" h="716279">
                <a:moveTo>
                  <a:pt x="201320" y="84734"/>
                </a:moveTo>
                <a:lnTo>
                  <a:pt x="0" y="313588"/>
                </a:lnTo>
                <a:lnTo>
                  <a:pt x="457695" y="716229"/>
                </a:lnTo>
                <a:lnTo>
                  <a:pt x="836124" y="286054"/>
                </a:lnTo>
                <a:lnTo>
                  <a:pt x="430161" y="286054"/>
                </a:lnTo>
                <a:lnTo>
                  <a:pt x="201320" y="84734"/>
                </a:lnTo>
                <a:close/>
              </a:path>
              <a:path w="911225" h="716279">
                <a:moveTo>
                  <a:pt x="681824" y="0"/>
                </a:moveTo>
                <a:lnTo>
                  <a:pt x="430161" y="286054"/>
                </a:lnTo>
                <a:lnTo>
                  <a:pt x="836124" y="286054"/>
                </a:lnTo>
                <a:lnTo>
                  <a:pt x="910666" y="201320"/>
                </a:lnTo>
                <a:lnTo>
                  <a:pt x="681824" y="0"/>
                </a:lnTo>
                <a:close/>
              </a:path>
            </a:pathLst>
          </a:custGeom>
          <a:solidFill>
            <a:srgbClr val="A49A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991785" y="3620188"/>
            <a:ext cx="453043" cy="42394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046116" y="3650386"/>
            <a:ext cx="347345" cy="319405"/>
          </a:xfrm>
          <a:custGeom>
            <a:avLst/>
            <a:gdLst/>
            <a:ahLst/>
            <a:cxnLst/>
            <a:rect l="l" t="t" r="r" b="b"/>
            <a:pathLst>
              <a:path w="347345" h="319404">
                <a:moveTo>
                  <a:pt x="69989" y="0"/>
                </a:moveTo>
                <a:lnTo>
                  <a:pt x="0" y="81648"/>
                </a:lnTo>
                <a:lnTo>
                  <a:pt x="90970" y="159613"/>
                </a:lnTo>
                <a:lnTo>
                  <a:pt x="0" y="237578"/>
                </a:lnTo>
                <a:lnTo>
                  <a:pt x="69989" y="319227"/>
                </a:lnTo>
                <a:lnTo>
                  <a:pt x="173583" y="230428"/>
                </a:lnTo>
                <a:lnTo>
                  <a:pt x="338824" y="230428"/>
                </a:lnTo>
                <a:lnTo>
                  <a:pt x="256197" y="159613"/>
                </a:lnTo>
                <a:lnTo>
                  <a:pt x="338824" y="88798"/>
                </a:lnTo>
                <a:lnTo>
                  <a:pt x="173583" y="88798"/>
                </a:lnTo>
                <a:lnTo>
                  <a:pt x="69989" y="0"/>
                </a:lnTo>
                <a:close/>
              </a:path>
              <a:path w="347345" h="319404">
                <a:moveTo>
                  <a:pt x="338824" y="230428"/>
                </a:moveTo>
                <a:lnTo>
                  <a:pt x="173583" y="230428"/>
                </a:lnTo>
                <a:lnTo>
                  <a:pt x="277177" y="319227"/>
                </a:lnTo>
                <a:lnTo>
                  <a:pt x="347167" y="237578"/>
                </a:lnTo>
                <a:lnTo>
                  <a:pt x="338824" y="230428"/>
                </a:lnTo>
                <a:close/>
              </a:path>
              <a:path w="347345" h="319404">
                <a:moveTo>
                  <a:pt x="277177" y="0"/>
                </a:moveTo>
                <a:lnTo>
                  <a:pt x="173583" y="88798"/>
                </a:lnTo>
                <a:lnTo>
                  <a:pt x="338824" y="88798"/>
                </a:lnTo>
                <a:lnTo>
                  <a:pt x="347167" y="81648"/>
                </a:lnTo>
                <a:lnTo>
                  <a:pt x="277177" y="0"/>
                </a:lnTo>
                <a:close/>
              </a:path>
            </a:pathLst>
          </a:custGeom>
          <a:solidFill>
            <a:srgbClr val="FF2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046116" y="3650386"/>
            <a:ext cx="347345" cy="319405"/>
          </a:xfrm>
          <a:custGeom>
            <a:avLst/>
            <a:gdLst/>
            <a:ahLst/>
            <a:cxnLst/>
            <a:rect l="l" t="t" r="r" b="b"/>
            <a:pathLst>
              <a:path w="347345" h="319404">
                <a:moveTo>
                  <a:pt x="0" y="81648"/>
                </a:moveTo>
                <a:lnTo>
                  <a:pt x="69989" y="0"/>
                </a:lnTo>
                <a:lnTo>
                  <a:pt x="173583" y="88798"/>
                </a:lnTo>
                <a:lnTo>
                  <a:pt x="277177" y="0"/>
                </a:lnTo>
                <a:lnTo>
                  <a:pt x="347167" y="81648"/>
                </a:lnTo>
                <a:lnTo>
                  <a:pt x="256197" y="159613"/>
                </a:lnTo>
                <a:lnTo>
                  <a:pt x="347167" y="237578"/>
                </a:lnTo>
                <a:lnTo>
                  <a:pt x="277177" y="319227"/>
                </a:lnTo>
                <a:lnTo>
                  <a:pt x="173583" y="230428"/>
                </a:lnTo>
                <a:lnTo>
                  <a:pt x="69989" y="319227"/>
                </a:lnTo>
                <a:lnTo>
                  <a:pt x="0" y="237578"/>
                </a:lnTo>
                <a:lnTo>
                  <a:pt x="90970" y="159613"/>
                </a:lnTo>
                <a:lnTo>
                  <a:pt x="0" y="81648"/>
                </a:lnTo>
                <a:close/>
              </a:path>
            </a:pathLst>
          </a:custGeom>
          <a:ln w="9525">
            <a:solidFill>
              <a:srgbClr val="5A91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13608" y="2946858"/>
            <a:ext cx="116378" cy="3948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970212" y="2971800"/>
            <a:ext cx="1905" cy="304800"/>
          </a:xfrm>
          <a:custGeom>
            <a:avLst/>
            <a:gdLst/>
            <a:ahLst/>
            <a:cxnLst/>
            <a:rect l="l" t="t" r="r" b="b"/>
            <a:pathLst>
              <a:path w="1905" h="304800">
                <a:moveTo>
                  <a:pt x="1587" y="0"/>
                </a:moveTo>
                <a:lnTo>
                  <a:pt x="0" y="304800"/>
                </a:lnTo>
              </a:path>
            </a:pathLst>
          </a:custGeom>
          <a:ln w="25400">
            <a:solidFill>
              <a:srgbClr val="5F93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31424" y="2946858"/>
            <a:ext cx="120534" cy="3948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91000" y="2971800"/>
            <a:ext cx="1905" cy="304800"/>
          </a:xfrm>
          <a:custGeom>
            <a:avLst/>
            <a:gdLst/>
            <a:ahLst/>
            <a:cxnLst/>
            <a:rect l="l" t="t" r="r" b="b"/>
            <a:pathLst>
              <a:path w="1904" h="304800">
                <a:moveTo>
                  <a:pt x="1587" y="0"/>
                </a:moveTo>
                <a:lnTo>
                  <a:pt x="0" y="304800"/>
                </a:lnTo>
              </a:path>
            </a:pathLst>
          </a:custGeom>
          <a:ln w="25400">
            <a:solidFill>
              <a:srgbClr val="5F93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49240" y="2946858"/>
            <a:ext cx="120534" cy="3948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08612" y="2971800"/>
            <a:ext cx="1905" cy="304800"/>
          </a:xfrm>
          <a:custGeom>
            <a:avLst/>
            <a:gdLst/>
            <a:ahLst/>
            <a:cxnLst/>
            <a:rect l="l" t="t" r="r" b="b"/>
            <a:pathLst>
              <a:path w="1904" h="304800">
                <a:moveTo>
                  <a:pt x="1587" y="0"/>
                </a:moveTo>
                <a:lnTo>
                  <a:pt x="0" y="304800"/>
                </a:lnTo>
              </a:path>
            </a:pathLst>
          </a:custGeom>
          <a:ln w="25400">
            <a:solidFill>
              <a:srgbClr val="5F93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92240" y="2946858"/>
            <a:ext cx="120534" cy="3948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51612" y="2971800"/>
            <a:ext cx="1905" cy="304800"/>
          </a:xfrm>
          <a:custGeom>
            <a:avLst/>
            <a:gdLst/>
            <a:ahLst/>
            <a:cxnLst/>
            <a:rect l="l" t="t" r="r" b="b"/>
            <a:pathLst>
              <a:path w="1904" h="304800">
                <a:moveTo>
                  <a:pt x="1587" y="0"/>
                </a:moveTo>
                <a:lnTo>
                  <a:pt x="0" y="304800"/>
                </a:lnTo>
              </a:path>
            </a:pathLst>
          </a:custGeom>
          <a:ln w="25400">
            <a:solidFill>
              <a:srgbClr val="5F93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178040" y="2946858"/>
            <a:ext cx="120534" cy="3948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37412" y="2971800"/>
            <a:ext cx="1905" cy="304800"/>
          </a:xfrm>
          <a:custGeom>
            <a:avLst/>
            <a:gdLst/>
            <a:ahLst/>
            <a:cxnLst/>
            <a:rect l="l" t="t" r="r" b="b"/>
            <a:pathLst>
              <a:path w="1904" h="304800">
                <a:moveTo>
                  <a:pt x="1587" y="0"/>
                </a:moveTo>
                <a:lnTo>
                  <a:pt x="0" y="304800"/>
                </a:lnTo>
              </a:path>
            </a:pathLst>
          </a:custGeom>
          <a:ln w="25400">
            <a:solidFill>
              <a:srgbClr val="5F93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21727" y="3250280"/>
            <a:ext cx="6043345" cy="4031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71600" y="3276600"/>
            <a:ext cx="5943599" cy="3047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71600" y="3276600"/>
            <a:ext cx="5943600" cy="304800"/>
          </a:xfrm>
          <a:custGeom>
            <a:avLst/>
            <a:gdLst/>
            <a:ahLst/>
            <a:cxnLst/>
            <a:rect l="l" t="t" r="r" b="b"/>
            <a:pathLst>
              <a:path w="5943600" h="304800">
                <a:moveTo>
                  <a:pt x="0" y="304800"/>
                </a:moveTo>
                <a:lnTo>
                  <a:pt x="5943600" y="304800"/>
                </a:lnTo>
                <a:lnTo>
                  <a:pt x="59436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525">
            <a:solidFill>
              <a:srgbClr val="5A91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22465" y="3557840"/>
            <a:ext cx="2069871" cy="7024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88224" y="3537068"/>
            <a:ext cx="1325880" cy="7273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66800" y="3581400"/>
            <a:ext cx="1981200" cy="609600"/>
          </a:xfrm>
          <a:custGeom>
            <a:avLst/>
            <a:gdLst/>
            <a:ahLst/>
            <a:cxnLst/>
            <a:rect l="l" t="t" r="r" b="b"/>
            <a:pathLst>
              <a:path w="1981200" h="609600">
                <a:moveTo>
                  <a:pt x="1981200" y="0"/>
                </a:moveTo>
                <a:lnTo>
                  <a:pt x="990600" y="0"/>
                </a:lnTo>
                <a:lnTo>
                  <a:pt x="919855" y="765"/>
                </a:lnTo>
                <a:lnTo>
                  <a:pt x="850453" y="3026"/>
                </a:lnTo>
                <a:lnTo>
                  <a:pt x="782562" y="6732"/>
                </a:lnTo>
                <a:lnTo>
                  <a:pt x="716348" y="11832"/>
                </a:lnTo>
                <a:lnTo>
                  <a:pt x="651979" y="18272"/>
                </a:lnTo>
                <a:lnTo>
                  <a:pt x="589623" y="26003"/>
                </a:lnTo>
                <a:lnTo>
                  <a:pt x="529448" y="34971"/>
                </a:lnTo>
                <a:lnTo>
                  <a:pt x="471622" y="45127"/>
                </a:lnTo>
                <a:lnTo>
                  <a:pt x="416311" y="56418"/>
                </a:lnTo>
                <a:lnTo>
                  <a:pt x="363683" y="68792"/>
                </a:lnTo>
                <a:lnTo>
                  <a:pt x="313907" y="82198"/>
                </a:lnTo>
                <a:lnTo>
                  <a:pt x="267150" y="96585"/>
                </a:lnTo>
                <a:lnTo>
                  <a:pt x="223579" y="111901"/>
                </a:lnTo>
                <a:lnTo>
                  <a:pt x="183362" y="128094"/>
                </a:lnTo>
                <a:lnTo>
                  <a:pt x="146666" y="145113"/>
                </a:lnTo>
                <a:lnTo>
                  <a:pt x="84511" y="181421"/>
                </a:lnTo>
                <a:lnTo>
                  <a:pt x="38454" y="220413"/>
                </a:lnTo>
                <a:lnTo>
                  <a:pt x="9837" y="261677"/>
                </a:lnTo>
                <a:lnTo>
                  <a:pt x="0" y="304800"/>
                </a:lnTo>
                <a:lnTo>
                  <a:pt x="2487" y="326567"/>
                </a:lnTo>
                <a:lnTo>
                  <a:pt x="21882" y="368812"/>
                </a:lnTo>
                <a:lnTo>
                  <a:pt x="59387" y="408992"/>
                </a:lnTo>
                <a:lnTo>
                  <a:pt x="113660" y="446693"/>
                </a:lnTo>
                <a:lnTo>
                  <a:pt x="183362" y="481505"/>
                </a:lnTo>
                <a:lnTo>
                  <a:pt x="223579" y="497698"/>
                </a:lnTo>
                <a:lnTo>
                  <a:pt x="267150" y="513014"/>
                </a:lnTo>
                <a:lnTo>
                  <a:pt x="313907" y="527401"/>
                </a:lnTo>
                <a:lnTo>
                  <a:pt x="363683" y="540807"/>
                </a:lnTo>
                <a:lnTo>
                  <a:pt x="416311" y="553181"/>
                </a:lnTo>
                <a:lnTo>
                  <a:pt x="471622" y="564472"/>
                </a:lnTo>
                <a:lnTo>
                  <a:pt x="529448" y="574628"/>
                </a:lnTo>
                <a:lnTo>
                  <a:pt x="589623" y="583596"/>
                </a:lnTo>
                <a:lnTo>
                  <a:pt x="651979" y="591327"/>
                </a:lnTo>
                <a:lnTo>
                  <a:pt x="716348" y="597768"/>
                </a:lnTo>
                <a:lnTo>
                  <a:pt x="782562" y="602867"/>
                </a:lnTo>
                <a:lnTo>
                  <a:pt x="850453" y="606573"/>
                </a:lnTo>
                <a:lnTo>
                  <a:pt x="919855" y="608834"/>
                </a:lnTo>
                <a:lnTo>
                  <a:pt x="990600" y="609600"/>
                </a:lnTo>
                <a:lnTo>
                  <a:pt x="1061344" y="608834"/>
                </a:lnTo>
                <a:lnTo>
                  <a:pt x="1130746" y="606573"/>
                </a:lnTo>
                <a:lnTo>
                  <a:pt x="1198637" y="602867"/>
                </a:lnTo>
                <a:lnTo>
                  <a:pt x="1264851" y="597768"/>
                </a:lnTo>
                <a:lnTo>
                  <a:pt x="1329220" y="591327"/>
                </a:lnTo>
                <a:lnTo>
                  <a:pt x="1391576" y="583596"/>
                </a:lnTo>
                <a:lnTo>
                  <a:pt x="1451751" y="574628"/>
                </a:lnTo>
                <a:lnTo>
                  <a:pt x="1509577" y="564472"/>
                </a:lnTo>
                <a:lnTo>
                  <a:pt x="1564888" y="553181"/>
                </a:lnTo>
                <a:lnTo>
                  <a:pt x="1617516" y="540807"/>
                </a:lnTo>
                <a:lnTo>
                  <a:pt x="1667292" y="527401"/>
                </a:lnTo>
                <a:lnTo>
                  <a:pt x="1714049" y="513014"/>
                </a:lnTo>
                <a:lnTo>
                  <a:pt x="1757620" y="497698"/>
                </a:lnTo>
                <a:lnTo>
                  <a:pt x="1797837" y="481505"/>
                </a:lnTo>
                <a:lnTo>
                  <a:pt x="1834533" y="464486"/>
                </a:lnTo>
                <a:lnTo>
                  <a:pt x="1896688" y="428178"/>
                </a:lnTo>
                <a:lnTo>
                  <a:pt x="1942745" y="389186"/>
                </a:lnTo>
                <a:lnTo>
                  <a:pt x="1971362" y="347922"/>
                </a:lnTo>
                <a:lnTo>
                  <a:pt x="1981200" y="304800"/>
                </a:lnTo>
                <a:lnTo>
                  <a:pt x="1981200" y="0"/>
                </a:lnTo>
                <a:close/>
              </a:path>
            </a:pathLst>
          </a:custGeom>
          <a:solidFill>
            <a:srgbClr val="E0A7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457011" y="3599179"/>
            <a:ext cx="1207770" cy="56642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 indent="474345">
              <a:lnSpc>
                <a:spcPts val="2100"/>
              </a:lnSpc>
              <a:spcBef>
                <a:spcPts val="219"/>
              </a:spcBef>
            </a:pPr>
            <a:r>
              <a:rPr sz="1800" b="1" dirty="0">
                <a:solidFill>
                  <a:srgbClr val="0000FF"/>
                </a:solidFill>
                <a:latin typeface="Comic Sans MS"/>
                <a:cs typeface="Comic Sans MS"/>
              </a:rPr>
              <a:t>Pr  activatrice</a:t>
            </a:r>
            <a:endParaRPr sz="1800" dirty="0">
              <a:latin typeface="Comic Sans MS"/>
              <a:cs typeface="Comic Sans M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093123" y="3707477"/>
            <a:ext cx="403166" cy="4821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43000" y="3733800"/>
            <a:ext cx="304794" cy="3810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43000" y="3733800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0" y="190500"/>
                </a:moveTo>
                <a:lnTo>
                  <a:pt x="5443" y="139858"/>
                </a:lnTo>
                <a:lnTo>
                  <a:pt x="20807" y="94352"/>
                </a:lnTo>
                <a:lnTo>
                  <a:pt x="44637" y="55797"/>
                </a:lnTo>
                <a:lnTo>
                  <a:pt x="75481" y="26009"/>
                </a:lnTo>
                <a:lnTo>
                  <a:pt x="111886" y="6805"/>
                </a:lnTo>
                <a:lnTo>
                  <a:pt x="152400" y="0"/>
                </a:lnTo>
                <a:lnTo>
                  <a:pt x="192912" y="6805"/>
                </a:lnTo>
                <a:lnTo>
                  <a:pt x="229316" y="26009"/>
                </a:lnTo>
                <a:lnTo>
                  <a:pt x="260161" y="55797"/>
                </a:lnTo>
                <a:lnTo>
                  <a:pt x="283991" y="94352"/>
                </a:lnTo>
                <a:lnTo>
                  <a:pt x="299355" y="139858"/>
                </a:lnTo>
                <a:lnTo>
                  <a:pt x="304800" y="190500"/>
                </a:lnTo>
                <a:lnTo>
                  <a:pt x="299355" y="241141"/>
                </a:lnTo>
                <a:lnTo>
                  <a:pt x="283991" y="286647"/>
                </a:lnTo>
                <a:lnTo>
                  <a:pt x="260161" y="325202"/>
                </a:lnTo>
                <a:lnTo>
                  <a:pt x="229316" y="354990"/>
                </a:lnTo>
                <a:lnTo>
                  <a:pt x="192912" y="374194"/>
                </a:lnTo>
                <a:lnTo>
                  <a:pt x="152400" y="381000"/>
                </a:lnTo>
                <a:lnTo>
                  <a:pt x="111886" y="374194"/>
                </a:lnTo>
                <a:lnTo>
                  <a:pt x="75481" y="354990"/>
                </a:lnTo>
                <a:lnTo>
                  <a:pt x="44637" y="325202"/>
                </a:lnTo>
                <a:lnTo>
                  <a:pt x="20807" y="286647"/>
                </a:lnTo>
                <a:lnTo>
                  <a:pt x="5443" y="241141"/>
                </a:lnTo>
                <a:lnTo>
                  <a:pt x="0" y="190500"/>
                </a:lnTo>
                <a:close/>
              </a:path>
            </a:pathLst>
          </a:custGeom>
          <a:ln w="9525">
            <a:solidFill>
              <a:srgbClr val="CA5F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847111" y="3478880"/>
            <a:ext cx="1471358" cy="63176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154679" y="3545373"/>
            <a:ext cx="839585" cy="49876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895600" y="3505200"/>
            <a:ext cx="1371600" cy="533400"/>
          </a:xfrm>
          <a:custGeom>
            <a:avLst/>
            <a:gdLst/>
            <a:ahLst/>
            <a:cxnLst/>
            <a:rect l="l" t="t" r="r" b="b"/>
            <a:pathLst>
              <a:path w="1371600" h="533400">
                <a:moveTo>
                  <a:pt x="685800" y="0"/>
                </a:moveTo>
                <a:lnTo>
                  <a:pt x="619753" y="1220"/>
                </a:lnTo>
                <a:lnTo>
                  <a:pt x="555483" y="4808"/>
                </a:lnTo>
                <a:lnTo>
                  <a:pt x="493276" y="10652"/>
                </a:lnTo>
                <a:lnTo>
                  <a:pt x="433420" y="18639"/>
                </a:lnTo>
                <a:lnTo>
                  <a:pt x="376203" y="28659"/>
                </a:lnTo>
                <a:lnTo>
                  <a:pt x="321911" y="40598"/>
                </a:lnTo>
                <a:lnTo>
                  <a:pt x="270832" y="54346"/>
                </a:lnTo>
                <a:lnTo>
                  <a:pt x="223254" y="69790"/>
                </a:lnTo>
                <a:lnTo>
                  <a:pt x="179464" y="86820"/>
                </a:lnTo>
                <a:lnTo>
                  <a:pt x="139749" y="105322"/>
                </a:lnTo>
                <a:lnTo>
                  <a:pt x="104397" y="125186"/>
                </a:lnTo>
                <a:lnTo>
                  <a:pt x="47931" y="168551"/>
                </a:lnTo>
                <a:lnTo>
                  <a:pt x="12366" y="216020"/>
                </a:lnTo>
                <a:lnTo>
                  <a:pt x="0" y="266700"/>
                </a:lnTo>
                <a:lnTo>
                  <a:pt x="3139" y="292385"/>
                </a:lnTo>
                <a:lnTo>
                  <a:pt x="27392" y="341571"/>
                </a:lnTo>
                <a:lnTo>
                  <a:pt x="73695" y="387099"/>
                </a:lnTo>
                <a:lnTo>
                  <a:pt x="139749" y="428077"/>
                </a:lnTo>
                <a:lnTo>
                  <a:pt x="179464" y="446579"/>
                </a:lnTo>
                <a:lnTo>
                  <a:pt x="223254" y="463609"/>
                </a:lnTo>
                <a:lnTo>
                  <a:pt x="270832" y="479053"/>
                </a:lnTo>
                <a:lnTo>
                  <a:pt x="321911" y="492801"/>
                </a:lnTo>
                <a:lnTo>
                  <a:pt x="376203" y="504740"/>
                </a:lnTo>
                <a:lnTo>
                  <a:pt x="433420" y="514760"/>
                </a:lnTo>
                <a:lnTo>
                  <a:pt x="493276" y="522747"/>
                </a:lnTo>
                <a:lnTo>
                  <a:pt x="555483" y="528591"/>
                </a:lnTo>
                <a:lnTo>
                  <a:pt x="619753" y="532179"/>
                </a:lnTo>
                <a:lnTo>
                  <a:pt x="685800" y="533400"/>
                </a:lnTo>
                <a:lnTo>
                  <a:pt x="751846" y="532179"/>
                </a:lnTo>
                <a:lnTo>
                  <a:pt x="816116" y="528591"/>
                </a:lnTo>
                <a:lnTo>
                  <a:pt x="878323" y="522747"/>
                </a:lnTo>
                <a:lnTo>
                  <a:pt x="938179" y="514760"/>
                </a:lnTo>
                <a:lnTo>
                  <a:pt x="995396" y="504740"/>
                </a:lnTo>
                <a:lnTo>
                  <a:pt x="1049688" y="492801"/>
                </a:lnTo>
                <a:lnTo>
                  <a:pt x="1100767" y="479053"/>
                </a:lnTo>
                <a:lnTo>
                  <a:pt x="1148345" y="463609"/>
                </a:lnTo>
                <a:lnTo>
                  <a:pt x="1192135" y="446579"/>
                </a:lnTo>
                <a:lnTo>
                  <a:pt x="1231850" y="428077"/>
                </a:lnTo>
                <a:lnTo>
                  <a:pt x="1267202" y="408213"/>
                </a:lnTo>
                <a:lnTo>
                  <a:pt x="1323668" y="364848"/>
                </a:lnTo>
                <a:lnTo>
                  <a:pt x="1359233" y="317379"/>
                </a:lnTo>
                <a:lnTo>
                  <a:pt x="1371600" y="266700"/>
                </a:lnTo>
                <a:lnTo>
                  <a:pt x="1368460" y="241014"/>
                </a:lnTo>
                <a:lnTo>
                  <a:pt x="1344207" y="191829"/>
                </a:lnTo>
                <a:lnTo>
                  <a:pt x="1297904" y="146300"/>
                </a:lnTo>
                <a:lnTo>
                  <a:pt x="1231850" y="105322"/>
                </a:lnTo>
                <a:lnTo>
                  <a:pt x="1192135" y="86820"/>
                </a:lnTo>
                <a:lnTo>
                  <a:pt x="1148345" y="69790"/>
                </a:lnTo>
                <a:lnTo>
                  <a:pt x="1100767" y="54346"/>
                </a:lnTo>
                <a:lnTo>
                  <a:pt x="1049688" y="40598"/>
                </a:lnTo>
                <a:lnTo>
                  <a:pt x="995396" y="28659"/>
                </a:lnTo>
                <a:lnTo>
                  <a:pt x="938179" y="18639"/>
                </a:lnTo>
                <a:lnTo>
                  <a:pt x="878323" y="10652"/>
                </a:lnTo>
                <a:lnTo>
                  <a:pt x="816116" y="4808"/>
                </a:lnTo>
                <a:lnTo>
                  <a:pt x="751846" y="1220"/>
                </a:lnTo>
                <a:lnTo>
                  <a:pt x="685800" y="0"/>
                </a:lnTo>
                <a:close/>
              </a:path>
            </a:pathLst>
          </a:custGeom>
          <a:solidFill>
            <a:srgbClr val="EB80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895600" y="3505200"/>
            <a:ext cx="1371600" cy="533400"/>
          </a:xfrm>
          <a:custGeom>
            <a:avLst/>
            <a:gdLst/>
            <a:ahLst/>
            <a:cxnLst/>
            <a:rect l="l" t="t" r="r" b="b"/>
            <a:pathLst>
              <a:path w="1371600" h="533400">
                <a:moveTo>
                  <a:pt x="0" y="266700"/>
                </a:moveTo>
                <a:lnTo>
                  <a:pt x="12366" y="216020"/>
                </a:lnTo>
                <a:lnTo>
                  <a:pt x="47931" y="168551"/>
                </a:lnTo>
                <a:lnTo>
                  <a:pt x="104397" y="125186"/>
                </a:lnTo>
                <a:lnTo>
                  <a:pt x="139749" y="105322"/>
                </a:lnTo>
                <a:lnTo>
                  <a:pt x="179464" y="86820"/>
                </a:lnTo>
                <a:lnTo>
                  <a:pt x="223254" y="69790"/>
                </a:lnTo>
                <a:lnTo>
                  <a:pt x="270832" y="54346"/>
                </a:lnTo>
                <a:lnTo>
                  <a:pt x="321911" y="40598"/>
                </a:lnTo>
                <a:lnTo>
                  <a:pt x="376203" y="28659"/>
                </a:lnTo>
                <a:lnTo>
                  <a:pt x="433420" y="18639"/>
                </a:lnTo>
                <a:lnTo>
                  <a:pt x="493276" y="10652"/>
                </a:lnTo>
                <a:lnTo>
                  <a:pt x="555483" y="4808"/>
                </a:lnTo>
                <a:lnTo>
                  <a:pt x="619753" y="1220"/>
                </a:lnTo>
                <a:lnTo>
                  <a:pt x="685800" y="0"/>
                </a:lnTo>
                <a:lnTo>
                  <a:pt x="751846" y="1220"/>
                </a:lnTo>
                <a:lnTo>
                  <a:pt x="816116" y="4808"/>
                </a:lnTo>
                <a:lnTo>
                  <a:pt x="878323" y="10652"/>
                </a:lnTo>
                <a:lnTo>
                  <a:pt x="938179" y="18639"/>
                </a:lnTo>
                <a:lnTo>
                  <a:pt x="995396" y="28659"/>
                </a:lnTo>
                <a:lnTo>
                  <a:pt x="1049688" y="40598"/>
                </a:lnTo>
                <a:lnTo>
                  <a:pt x="1100767" y="54346"/>
                </a:lnTo>
                <a:lnTo>
                  <a:pt x="1148345" y="69790"/>
                </a:lnTo>
                <a:lnTo>
                  <a:pt x="1192135" y="86820"/>
                </a:lnTo>
                <a:lnTo>
                  <a:pt x="1231850" y="105322"/>
                </a:lnTo>
                <a:lnTo>
                  <a:pt x="1267202" y="125186"/>
                </a:lnTo>
                <a:lnTo>
                  <a:pt x="1323668" y="168551"/>
                </a:lnTo>
                <a:lnTo>
                  <a:pt x="1359233" y="216020"/>
                </a:lnTo>
                <a:lnTo>
                  <a:pt x="1371600" y="266700"/>
                </a:lnTo>
                <a:lnTo>
                  <a:pt x="1368460" y="292385"/>
                </a:lnTo>
                <a:lnTo>
                  <a:pt x="1344207" y="341570"/>
                </a:lnTo>
                <a:lnTo>
                  <a:pt x="1297904" y="387099"/>
                </a:lnTo>
                <a:lnTo>
                  <a:pt x="1231850" y="428077"/>
                </a:lnTo>
                <a:lnTo>
                  <a:pt x="1192135" y="446579"/>
                </a:lnTo>
                <a:lnTo>
                  <a:pt x="1148345" y="463609"/>
                </a:lnTo>
                <a:lnTo>
                  <a:pt x="1100767" y="479053"/>
                </a:lnTo>
                <a:lnTo>
                  <a:pt x="1049688" y="492801"/>
                </a:lnTo>
                <a:lnTo>
                  <a:pt x="995396" y="504740"/>
                </a:lnTo>
                <a:lnTo>
                  <a:pt x="938179" y="514760"/>
                </a:lnTo>
                <a:lnTo>
                  <a:pt x="878323" y="522747"/>
                </a:lnTo>
                <a:lnTo>
                  <a:pt x="816116" y="528591"/>
                </a:lnTo>
                <a:lnTo>
                  <a:pt x="751846" y="532179"/>
                </a:lnTo>
                <a:lnTo>
                  <a:pt x="685800" y="533400"/>
                </a:lnTo>
                <a:lnTo>
                  <a:pt x="619753" y="532179"/>
                </a:lnTo>
                <a:lnTo>
                  <a:pt x="555483" y="528591"/>
                </a:lnTo>
                <a:lnTo>
                  <a:pt x="493276" y="522747"/>
                </a:lnTo>
                <a:lnTo>
                  <a:pt x="433420" y="514760"/>
                </a:lnTo>
                <a:lnTo>
                  <a:pt x="376203" y="504740"/>
                </a:lnTo>
                <a:lnTo>
                  <a:pt x="321911" y="492801"/>
                </a:lnTo>
                <a:lnTo>
                  <a:pt x="270832" y="479053"/>
                </a:lnTo>
                <a:lnTo>
                  <a:pt x="223254" y="463609"/>
                </a:lnTo>
                <a:lnTo>
                  <a:pt x="179464" y="446579"/>
                </a:lnTo>
                <a:lnTo>
                  <a:pt x="139749" y="428077"/>
                </a:lnTo>
                <a:lnTo>
                  <a:pt x="104397" y="408213"/>
                </a:lnTo>
                <a:lnTo>
                  <a:pt x="47931" y="364848"/>
                </a:lnTo>
                <a:lnTo>
                  <a:pt x="12366" y="317379"/>
                </a:lnTo>
                <a:lnTo>
                  <a:pt x="0" y="266700"/>
                </a:lnTo>
                <a:close/>
              </a:path>
            </a:pathLst>
          </a:custGeom>
          <a:ln w="9525">
            <a:solidFill>
              <a:srgbClr val="5A91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225939" y="3606800"/>
            <a:ext cx="71628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FFFFFF"/>
                </a:solidFill>
                <a:latin typeface="Comic Sans MS"/>
                <a:cs typeface="Comic Sans MS"/>
              </a:rPr>
              <a:t>AR</a:t>
            </a:r>
            <a:r>
              <a:rPr sz="2000" b="1" dirty="0">
                <a:solidFill>
                  <a:srgbClr val="FFFFFF"/>
                </a:solidFill>
                <a:latin typeface="Comic Sans MS"/>
                <a:cs typeface="Comic Sans MS"/>
              </a:rPr>
              <a:t>Np</a:t>
            </a:r>
            <a:endParaRPr sz="2000" dirty="0">
              <a:latin typeface="Comic Sans MS"/>
              <a:cs typeface="Comic Sans M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918556" y="4027518"/>
            <a:ext cx="328352" cy="48213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76652" y="4059237"/>
            <a:ext cx="111125" cy="260985"/>
          </a:xfrm>
          <a:custGeom>
            <a:avLst/>
            <a:gdLst/>
            <a:ahLst/>
            <a:cxnLst/>
            <a:rect l="l" t="t" r="r" b="b"/>
            <a:pathLst>
              <a:path w="111125" h="260985">
                <a:moveTo>
                  <a:pt x="110797" y="0"/>
                </a:moveTo>
                <a:lnTo>
                  <a:pt x="0" y="260959"/>
                </a:lnTo>
              </a:path>
            </a:pathLst>
          </a:custGeom>
          <a:ln w="25400">
            <a:solidFill>
              <a:srgbClr val="5F93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52031" y="4219206"/>
            <a:ext cx="109686" cy="12419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526279" y="3686694"/>
            <a:ext cx="1413167" cy="29094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572000" y="3810000"/>
            <a:ext cx="1194435" cy="1905"/>
          </a:xfrm>
          <a:custGeom>
            <a:avLst/>
            <a:gdLst/>
            <a:ahLst/>
            <a:cxnLst/>
            <a:rect l="l" t="t" r="r" b="b"/>
            <a:pathLst>
              <a:path w="1194435" h="1904">
                <a:moveTo>
                  <a:pt x="0" y="0"/>
                </a:moveTo>
                <a:lnTo>
                  <a:pt x="1193990" y="1549"/>
                </a:lnTo>
              </a:path>
            </a:pathLst>
          </a:custGeom>
          <a:ln w="25400">
            <a:solidFill>
              <a:srgbClr val="5F93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675236" y="3752506"/>
            <a:ext cx="115963" cy="11790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5960427" y="3614420"/>
            <a:ext cx="26333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omic Sans MS"/>
                <a:cs typeface="Comic Sans MS"/>
              </a:rPr>
              <a:t>Transcription </a:t>
            </a:r>
            <a:r>
              <a:rPr sz="1800" dirty="0">
                <a:latin typeface="Comic Sans MS"/>
                <a:cs typeface="Comic Sans MS"/>
              </a:rPr>
              <a:t>se</a:t>
            </a:r>
            <a:r>
              <a:rPr sz="1800" spc="-1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déroule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81000" y="530224"/>
            <a:ext cx="8382000" cy="1450975"/>
          </a:xfrm>
          <a:prstGeom prst="rect">
            <a:avLst/>
          </a:prstGeom>
          <a:solidFill>
            <a:srgbClr val="D0DFF3"/>
          </a:solidFill>
        </p:spPr>
        <p:txBody>
          <a:bodyPr vert="horz" wrap="square" lIns="0" tIns="20320" rIns="0" bIns="0" rtlCol="0">
            <a:spAutoFit/>
          </a:bodyPr>
          <a:lstStyle/>
          <a:p>
            <a:pPr marL="90805" marR="397510">
              <a:lnSpc>
                <a:spcPct val="150000"/>
              </a:lnSpc>
              <a:spcBef>
                <a:spcPts val="160"/>
              </a:spcBef>
            </a:pPr>
            <a:r>
              <a:rPr sz="2000" dirty="0">
                <a:latin typeface="Comic Sans MS"/>
                <a:cs typeface="Comic Sans MS"/>
              </a:rPr>
              <a:t>Promoteur possède des </a:t>
            </a:r>
            <a:r>
              <a:rPr sz="2000" spc="-5" dirty="0">
                <a:latin typeface="Comic Sans MS"/>
                <a:cs typeface="Comic Sans MS"/>
              </a:rPr>
              <a:t>séquences différentes </a:t>
            </a:r>
            <a:r>
              <a:rPr sz="2000" dirty="0">
                <a:latin typeface="Comic Sans MS"/>
                <a:cs typeface="Comic Sans MS"/>
              </a:rPr>
              <a:t>de la </a:t>
            </a:r>
            <a:r>
              <a:rPr sz="2000" spc="-5" dirty="0">
                <a:latin typeface="Comic Sans MS"/>
                <a:cs typeface="Comic Sans MS"/>
              </a:rPr>
              <a:t>séquence  consensus, </a:t>
            </a:r>
            <a:r>
              <a:rPr sz="2000" spc="90" dirty="0">
                <a:latin typeface="Comic Sans MS"/>
                <a:cs typeface="Comic Sans MS"/>
              </a:rPr>
              <a:t>d</a:t>
            </a:r>
            <a:r>
              <a:rPr sz="2000" spc="90" dirty="0">
                <a:latin typeface="DejaVu Sans"/>
                <a:cs typeface="DejaVu Sans"/>
              </a:rPr>
              <a:t>ʼ</a:t>
            </a:r>
            <a:r>
              <a:rPr sz="2000" spc="90" dirty="0">
                <a:latin typeface="Comic Sans MS"/>
                <a:cs typeface="Comic Sans MS"/>
              </a:rPr>
              <a:t>où </a:t>
            </a:r>
            <a:r>
              <a:rPr sz="2000" dirty="0">
                <a:latin typeface="Comic Sans MS"/>
                <a:cs typeface="Comic Sans MS"/>
              </a:rPr>
              <a:t>besoin </a:t>
            </a:r>
            <a:r>
              <a:rPr sz="2000" spc="85" dirty="0">
                <a:latin typeface="Comic Sans MS"/>
                <a:cs typeface="Comic Sans MS"/>
              </a:rPr>
              <a:t>d</a:t>
            </a:r>
            <a:r>
              <a:rPr sz="2000" spc="85" dirty="0">
                <a:latin typeface="DejaVu Sans"/>
                <a:cs typeface="DejaVu Sans"/>
              </a:rPr>
              <a:t>ʼ</a:t>
            </a:r>
            <a:r>
              <a:rPr sz="2000" spc="85" dirty="0">
                <a:latin typeface="Comic Sans MS"/>
                <a:cs typeface="Comic Sans MS"/>
              </a:rPr>
              <a:t>un </a:t>
            </a:r>
            <a:r>
              <a:rPr sz="2000" dirty="0">
                <a:latin typeface="Comic Sans MS"/>
                <a:cs typeface="Comic Sans MS"/>
              </a:rPr>
              <a:t>activateur et </a:t>
            </a:r>
            <a:r>
              <a:rPr sz="2000" spc="85" dirty="0">
                <a:latin typeface="Comic Sans MS"/>
                <a:cs typeface="Comic Sans MS"/>
              </a:rPr>
              <a:t>d</a:t>
            </a:r>
            <a:r>
              <a:rPr sz="2000" spc="85" dirty="0">
                <a:latin typeface="DejaVu Sans"/>
                <a:cs typeface="DejaVu Sans"/>
              </a:rPr>
              <a:t>ʼ</a:t>
            </a:r>
            <a:r>
              <a:rPr sz="2000" spc="85" dirty="0">
                <a:latin typeface="Comic Sans MS"/>
                <a:cs typeface="Comic Sans MS"/>
              </a:rPr>
              <a:t>un </a:t>
            </a:r>
            <a:r>
              <a:rPr sz="2000" spc="-5" dirty="0">
                <a:latin typeface="Comic Sans MS"/>
                <a:cs typeface="Comic Sans MS"/>
              </a:rPr>
              <a:t>inducteur </a:t>
            </a:r>
            <a:r>
              <a:rPr sz="2000" dirty="0">
                <a:latin typeface="Comic Sans MS"/>
                <a:cs typeface="Comic Sans MS"/>
              </a:rPr>
              <a:t>pour que  </a:t>
            </a:r>
            <a:r>
              <a:rPr sz="2000" spc="55" dirty="0">
                <a:latin typeface="Comic Sans MS"/>
                <a:cs typeface="Comic Sans MS"/>
              </a:rPr>
              <a:t>l</a:t>
            </a:r>
            <a:r>
              <a:rPr sz="2000" spc="55" dirty="0">
                <a:latin typeface="DejaVu Sans"/>
                <a:cs typeface="DejaVu Sans"/>
              </a:rPr>
              <a:t>ʼ</a:t>
            </a:r>
            <a:r>
              <a:rPr sz="2000" spc="55" dirty="0">
                <a:latin typeface="Comic Sans MS"/>
                <a:cs typeface="Comic Sans MS"/>
              </a:rPr>
              <a:t>ARNp </a:t>
            </a:r>
            <a:r>
              <a:rPr sz="2000" spc="-5" dirty="0">
                <a:latin typeface="Comic Sans MS"/>
                <a:cs typeface="Comic Sans MS"/>
              </a:rPr>
              <a:t>reconnaisse </a:t>
            </a:r>
            <a:r>
              <a:rPr sz="2000" dirty="0">
                <a:latin typeface="Comic Sans MS"/>
                <a:cs typeface="Comic Sans MS"/>
              </a:rPr>
              <a:t>le site de </a:t>
            </a:r>
            <a:r>
              <a:rPr sz="2000" spc="-5" dirty="0">
                <a:latin typeface="Comic Sans MS"/>
                <a:cs typeface="Comic Sans MS"/>
              </a:rPr>
              <a:t>fixation </a:t>
            </a:r>
            <a:r>
              <a:rPr sz="2000" dirty="0">
                <a:latin typeface="Comic Sans MS"/>
                <a:cs typeface="Comic Sans MS"/>
              </a:rPr>
              <a:t>malgré le bon facteur</a:t>
            </a:r>
            <a:r>
              <a:rPr sz="2000" spc="-6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sigma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59740" y="2090420"/>
            <a:ext cx="3653154" cy="1063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0000FF"/>
                </a:solidFill>
                <a:latin typeface="Comic Sans MS"/>
                <a:cs typeface="Comic Sans MS"/>
              </a:rPr>
              <a:t>Ex: </a:t>
            </a:r>
            <a:r>
              <a:rPr sz="2000" b="1" dirty="0">
                <a:solidFill>
                  <a:srgbClr val="0000FF"/>
                </a:solidFill>
                <a:latin typeface="Comic Sans MS"/>
                <a:cs typeface="Comic Sans MS"/>
              </a:rPr>
              <a:t>catabolisme du</a:t>
            </a:r>
            <a:r>
              <a:rPr sz="2000" b="1" spc="-55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0000FF"/>
                </a:solidFill>
                <a:latin typeface="Comic Sans MS"/>
                <a:cs typeface="Comic Sans MS"/>
              </a:rPr>
              <a:t>maltose</a:t>
            </a:r>
            <a:endParaRPr sz="2000">
              <a:latin typeface="Comic Sans MS"/>
              <a:cs typeface="Comic Sans MS"/>
            </a:endParaRPr>
          </a:p>
          <a:p>
            <a:pPr marL="698500" marR="5080">
              <a:lnSpc>
                <a:spcPts val="2100"/>
              </a:lnSpc>
              <a:spcBef>
                <a:spcPts val="1630"/>
              </a:spcBef>
              <a:tabLst>
                <a:tab pos="2531745" algn="l"/>
                <a:tab pos="2907030" algn="l"/>
              </a:tabLst>
            </a:pPr>
            <a:r>
              <a:rPr sz="1800" dirty="0">
                <a:latin typeface="Comic Sans MS"/>
                <a:cs typeface="Comic Sans MS"/>
              </a:rPr>
              <a:t>Site</a:t>
            </a:r>
            <a:r>
              <a:rPr sz="1800" spc="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omic Sans MS"/>
                <a:cs typeface="Comic Sans MS"/>
              </a:rPr>
              <a:t>de</a:t>
            </a:r>
            <a:r>
              <a:rPr sz="1800" spc="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omic Sans MS"/>
                <a:cs typeface="Comic Sans MS"/>
              </a:rPr>
              <a:t>fix</a:t>
            </a:r>
            <a:r>
              <a:rPr sz="1800" spc="-5" dirty="0">
                <a:latin typeface="Comic Sans MS"/>
                <a:cs typeface="Comic Sans MS"/>
              </a:rPr>
              <a:t>a</a:t>
            </a:r>
            <a:r>
              <a:rPr sz="1800" dirty="0">
                <a:latin typeface="Comic Sans MS"/>
                <a:cs typeface="Comic Sans MS"/>
              </a:rPr>
              <a:t>ti</a:t>
            </a:r>
            <a:r>
              <a:rPr sz="1800" spc="-5" dirty="0">
                <a:latin typeface="Comic Sans MS"/>
                <a:cs typeface="Comic Sans MS"/>
              </a:rPr>
              <a:t>o</a:t>
            </a:r>
            <a:r>
              <a:rPr sz="1800" dirty="0">
                <a:latin typeface="Comic Sans MS"/>
                <a:cs typeface="Comic Sans MS"/>
              </a:rPr>
              <a:t>n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dirty="0">
                <a:latin typeface="Comic Sans MS"/>
                <a:cs typeface="Comic Sans MS"/>
              </a:rPr>
              <a:t>Promoteur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omic Sans MS"/>
                <a:cs typeface="Comic Sans MS"/>
              </a:rPr>
              <a:t>de</a:t>
            </a:r>
            <a:r>
              <a:rPr sz="1800" spc="5" dirty="0">
                <a:latin typeface="Comic Sans MS"/>
                <a:cs typeface="Comic Sans MS"/>
              </a:rPr>
              <a:t> </a:t>
            </a:r>
            <a:r>
              <a:rPr sz="1800" spc="25" dirty="0">
                <a:latin typeface="Comic Sans MS"/>
                <a:cs typeface="Comic Sans MS"/>
              </a:rPr>
              <a:t>l</a:t>
            </a:r>
            <a:r>
              <a:rPr sz="1800" spc="25" dirty="0">
                <a:latin typeface="DejaVu Sans"/>
                <a:cs typeface="DejaVu Sans"/>
              </a:rPr>
              <a:t>ʼ</a:t>
            </a:r>
            <a:r>
              <a:rPr sz="1800" spc="25" dirty="0">
                <a:latin typeface="Comic Sans MS"/>
                <a:cs typeface="Comic Sans MS"/>
              </a:rPr>
              <a:t>activateur</a:t>
            </a:r>
            <a:r>
              <a:rPr sz="1800" spc="25" dirty="0">
                <a:latin typeface="Times New Roman"/>
                <a:cs typeface="Times New Roman"/>
              </a:rPr>
              <a:t>		</a:t>
            </a:r>
            <a:r>
              <a:rPr sz="1800" dirty="0">
                <a:latin typeface="Comic Sans MS"/>
                <a:cs typeface="Comic Sans MS"/>
              </a:rPr>
              <a:t>mal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475511" y="5685905"/>
            <a:ext cx="6043345" cy="40732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24000" y="5715000"/>
            <a:ext cx="5943599" cy="3047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612140" y="4452620"/>
            <a:ext cx="3691254" cy="1176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omic Sans MS"/>
                <a:cs typeface="Comic Sans MS"/>
              </a:rPr>
              <a:t>Inducteur </a:t>
            </a:r>
            <a:r>
              <a:rPr sz="1800" dirty="0">
                <a:latin typeface="Comic Sans MS"/>
                <a:cs typeface="Comic Sans MS"/>
              </a:rPr>
              <a:t>=</a:t>
            </a:r>
            <a:r>
              <a:rPr sz="1800" spc="-5" dirty="0">
                <a:latin typeface="Comic Sans MS"/>
                <a:cs typeface="Comic Sans MS"/>
              </a:rPr>
              <a:t> maltose</a:t>
            </a:r>
            <a:endParaRPr sz="1800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 marL="752475" marR="5080">
              <a:lnSpc>
                <a:spcPts val="2100"/>
              </a:lnSpc>
            </a:pPr>
            <a:r>
              <a:rPr sz="1800" dirty="0">
                <a:latin typeface="Comic Sans MS"/>
                <a:cs typeface="Comic Sans MS"/>
              </a:rPr>
              <a:t>Site de </a:t>
            </a:r>
            <a:r>
              <a:rPr sz="1800" spc="-5" dirty="0">
                <a:latin typeface="Comic Sans MS"/>
                <a:cs typeface="Comic Sans MS"/>
              </a:rPr>
              <a:t>fixation </a:t>
            </a:r>
            <a:r>
              <a:rPr sz="1800" dirty="0">
                <a:latin typeface="Comic Sans MS"/>
                <a:cs typeface="Comic Sans MS"/>
              </a:rPr>
              <a:t>Promoteur  d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1380811" y="6228079"/>
            <a:ext cx="1207770" cy="56642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 indent="474345">
              <a:lnSpc>
                <a:spcPts val="2100"/>
              </a:lnSpc>
              <a:spcBef>
                <a:spcPts val="220"/>
              </a:spcBef>
            </a:pPr>
            <a:r>
              <a:rPr sz="1800" b="1" dirty="0">
                <a:solidFill>
                  <a:srgbClr val="0000FF"/>
                </a:solidFill>
                <a:latin typeface="Comic Sans MS"/>
                <a:cs typeface="Comic Sans MS"/>
              </a:rPr>
              <a:t>Pr  activatrice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378339" y="6273800"/>
            <a:ext cx="71628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FFFFFF"/>
                </a:solidFill>
                <a:latin typeface="Comic Sans MS"/>
                <a:cs typeface="Comic Sans MS"/>
              </a:rPr>
              <a:t>AR</a:t>
            </a:r>
            <a:r>
              <a:rPr sz="2000" b="1" dirty="0">
                <a:solidFill>
                  <a:srgbClr val="FFFFFF"/>
                </a:solidFill>
                <a:latin typeface="Comic Sans MS"/>
                <a:cs typeface="Comic Sans MS"/>
              </a:rPr>
              <a:t>Np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793740" y="6052820"/>
            <a:ext cx="1778635" cy="56642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>
              <a:lnSpc>
                <a:spcPts val="2100"/>
              </a:lnSpc>
              <a:spcBef>
                <a:spcPts val="220"/>
              </a:spcBef>
            </a:pPr>
            <a:r>
              <a:rPr sz="1800" spc="-5" dirty="0">
                <a:latin typeface="Comic Sans MS"/>
                <a:cs typeface="Comic Sans MS"/>
              </a:rPr>
              <a:t>Transcription</a:t>
            </a:r>
            <a:r>
              <a:rPr sz="1800" spc="-5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ne  se </a:t>
            </a:r>
            <a:r>
              <a:rPr sz="1800" spc="-5" dirty="0">
                <a:latin typeface="Comic Sans MS"/>
                <a:cs typeface="Comic Sans MS"/>
              </a:rPr>
              <a:t>déroule</a:t>
            </a:r>
            <a:r>
              <a:rPr sz="1800" spc="-3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pas</a:t>
            </a:r>
            <a:endParaRPr sz="1800">
              <a:latin typeface="Comic Sans MS"/>
              <a:cs typeface="Comic Sans MS"/>
            </a:endParaRPr>
          </a:p>
        </p:txBody>
      </p:sp>
      <p:graphicFrame>
        <p:nvGraphicFramePr>
          <p:cNvPr id="42" name="object 42"/>
          <p:cNvGraphicFramePr>
            <a:graphicFrameLocks noGrp="1"/>
          </p:cNvGraphicFramePr>
          <p:nvPr/>
        </p:nvGraphicFramePr>
        <p:xfrm>
          <a:off x="1519237" y="5397500"/>
          <a:ext cx="5942963" cy="6223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635"/>
                <a:gridCol w="1219200"/>
                <a:gridCol w="1143000"/>
                <a:gridCol w="1142364"/>
                <a:gridCol w="913764"/>
              </a:tblGrid>
              <a:tr h="317500">
                <a:tc>
                  <a:txBody>
                    <a:bodyPr/>
                    <a:lstStyle/>
                    <a:p>
                      <a:pPr>
                        <a:lnSpc>
                          <a:spcPts val="1720"/>
                        </a:lnSpc>
                      </a:pPr>
                      <a:r>
                        <a:rPr sz="1800" dirty="0">
                          <a:latin typeface="Comic Sans MS"/>
                          <a:cs typeface="Comic Sans MS"/>
                        </a:rPr>
                        <a:t>e</a:t>
                      </a:r>
                      <a:r>
                        <a:rPr sz="1800" spc="-4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800" spc="25" dirty="0">
                          <a:latin typeface="Comic Sans MS"/>
                          <a:cs typeface="Comic Sans MS"/>
                        </a:rPr>
                        <a:t>l</a:t>
                      </a:r>
                      <a:r>
                        <a:rPr sz="1800" spc="25" dirty="0">
                          <a:latin typeface="DejaVu Sans"/>
                          <a:cs typeface="DejaVu Sans"/>
                        </a:rPr>
                        <a:t>ʼ</a:t>
                      </a:r>
                      <a:r>
                        <a:rPr sz="1800" spc="25" dirty="0">
                          <a:latin typeface="Comic Sans MS"/>
                          <a:cs typeface="Comic Sans MS"/>
                        </a:rPr>
                        <a:t>activateur</a:t>
                      </a:r>
                      <a:endParaRPr sz="18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R w="28575">
                      <a:solidFill>
                        <a:srgbClr val="5F93C8"/>
                      </a:solidFill>
                      <a:prstDash val="solid"/>
                    </a:lnR>
                    <a:lnB w="12700">
                      <a:solidFill>
                        <a:srgbClr val="5A91C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3715">
                        <a:lnSpc>
                          <a:spcPts val="1720"/>
                        </a:lnSpc>
                      </a:pPr>
                      <a:r>
                        <a:rPr sz="1800" dirty="0">
                          <a:latin typeface="Comic Sans MS"/>
                          <a:cs typeface="Comic Sans MS"/>
                        </a:rPr>
                        <a:t>mal</a:t>
                      </a:r>
                      <a:endParaRPr sz="18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28575">
                      <a:solidFill>
                        <a:srgbClr val="5F93C8"/>
                      </a:solidFill>
                      <a:prstDash val="solid"/>
                    </a:lnL>
                    <a:lnR w="28575">
                      <a:solidFill>
                        <a:srgbClr val="5F93C8"/>
                      </a:solidFill>
                      <a:prstDash val="solid"/>
                    </a:lnR>
                    <a:lnB w="12700">
                      <a:solidFill>
                        <a:srgbClr val="5A91C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0">
                        <a:lnSpc>
                          <a:spcPts val="1420"/>
                        </a:lnSpc>
                      </a:pPr>
                      <a:r>
                        <a:rPr sz="1800" dirty="0">
                          <a:latin typeface="Comic Sans MS"/>
                          <a:cs typeface="Comic Sans MS"/>
                        </a:rPr>
                        <a:t>malE</a:t>
                      </a:r>
                      <a:endParaRPr sz="18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28575">
                      <a:solidFill>
                        <a:srgbClr val="5F93C8"/>
                      </a:solidFill>
                      <a:prstDash val="solid"/>
                    </a:lnL>
                    <a:lnR w="28575">
                      <a:solidFill>
                        <a:srgbClr val="5F93C8"/>
                      </a:solidFill>
                      <a:prstDash val="solid"/>
                    </a:lnR>
                    <a:lnB w="12700">
                      <a:solidFill>
                        <a:srgbClr val="5A91C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0050">
                        <a:lnSpc>
                          <a:spcPts val="1420"/>
                        </a:lnSpc>
                      </a:pPr>
                      <a:r>
                        <a:rPr sz="1800" dirty="0">
                          <a:latin typeface="Comic Sans MS"/>
                          <a:cs typeface="Comic Sans MS"/>
                        </a:rPr>
                        <a:t>malF</a:t>
                      </a:r>
                      <a:endParaRPr sz="18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28575">
                      <a:solidFill>
                        <a:srgbClr val="5F93C8"/>
                      </a:solidFill>
                      <a:prstDash val="solid"/>
                    </a:lnL>
                    <a:lnR w="38100">
                      <a:solidFill>
                        <a:srgbClr val="5F93C8"/>
                      </a:solidFill>
                      <a:prstDash val="solid"/>
                    </a:lnR>
                    <a:lnB w="12700">
                      <a:solidFill>
                        <a:srgbClr val="5A91C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8285">
                        <a:lnSpc>
                          <a:spcPts val="1420"/>
                        </a:lnSpc>
                      </a:pPr>
                      <a:r>
                        <a:rPr sz="1800" dirty="0">
                          <a:latin typeface="Comic Sans MS"/>
                          <a:cs typeface="Comic Sans MS"/>
                        </a:rPr>
                        <a:t>malG</a:t>
                      </a:r>
                      <a:endParaRPr sz="18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38100">
                      <a:solidFill>
                        <a:srgbClr val="5F93C8"/>
                      </a:solidFill>
                      <a:prstDash val="solid"/>
                    </a:lnL>
                    <a:lnR w="28575">
                      <a:solidFill>
                        <a:srgbClr val="5F93C8"/>
                      </a:solidFill>
                      <a:prstDash val="solid"/>
                    </a:lnR>
                    <a:lnB w="12700">
                      <a:solidFill>
                        <a:srgbClr val="5A91C6"/>
                      </a:solidFill>
                      <a:prstDash val="solid"/>
                    </a:lnB>
                  </a:tcPr>
                </a:tc>
              </a:tr>
              <a:tr h="304800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A91C6"/>
                      </a:solidFill>
                      <a:prstDash val="solid"/>
                    </a:lnL>
                    <a:lnR w="12700">
                      <a:solidFill>
                        <a:srgbClr val="5A91C6"/>
                      </a:solidFill>
                      <a:prstDash val="solid"/>
                    </a:lnR>
                    <a:lnT w="12700">
                      <a:solidFill>
                        <a:srgbClr val="5A91C6"/>
                      </a:solidFill>
                      <a:prstDash val="solid"/>
                    </a:lnT>
                    <a:lnB w="12700">
                      <a:solidFill>
                        <a:srgbClr val="5A91C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43" name="object 43"/>
          <p:cNvSpPr/>
          <p:nvPr/>
        </p:nvSpPr>
        <p:spPr>
          <a:xfrm>
            <a:off x="943494" y="6151417"/>
            <a:ext cx="2074024" cy="70658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13408" y="6168042"/>
            <a:ext cx="1321727" cy="68995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90600" y="6172200"/>
            <a:ext cx="1981200" cy="685800"/>
          </a:xfrm>
          <a:custGeom>
            <a:avLst/>
            <a:gdLst/>
            <a:ahLst/>
            <a:cxnLst/>
            <a:rect l="l" t="t" r="r" b="b"/>
            <a:pathLst>
              <a:path w="1981200" h="685800">
                <a:moveTo>
                  <a:pt x="1981200" y="0"/>
                </a:moveTo>
                <a:lnTo>
                  <a:pt x="990600" y="0"/>
                </a:lnTo>
                <a:lnTo>
                  <a:pt x="922777" y="791"/>
                </a:lnTo>
                <a:lnTo>
                  <a:pt x="856182" y="3130"/>
                </a:lnTo>
                <a:lnTo>
                  <a:pt x="790960" y="6966"/>
                </a:lnTo>
                <a:lnTo>
                  <a:pt x="727260" y="12248"/>
                </a:lnTo>
                <a:lnTo>
                  <a:pt x="665229" y="18925"/>
                </a:lnTo>
                <a:lnTo>
                  <a:pt x="605014" y="26946"/>
                </a:lnTo>
                <a:lnTo>
                  <a:pt x="546764" y="36260"/>
                </a:lnTo>
                <a:lnTo>
                  <a:pt x="490626" y="46815"/>
                </a:lnTo>
                <a:lnTo>
                  <a:pt x="436747" y="58561"/>
                </a:lnTo>
                <a:lnTo>
                  <a:pt x="385275" y="71447"/>
                </a:lnTo>
                <a:lnTo>
                  <a:pt x="336357" y="85421"/>
                </a:lnTo>
                <a:lnTo>
                  <a:pt x="290141" y="100433"/>
                </a:lnTo>
                <a:lnTo>
                  <a:pt x="246774" y="116430"/>
                </a:lnTo>
                <a:lnTo>
                  <a:pt x="206404" y="133363"/>
                </a:lnTo>
                <a:lnTo>
                  <a:pt x="169179" y="151181"/>
                </a:lnTo>
                <a:lnTo>
                  <a:pt x="135246" y="169831"/>
                </a:lnTo>
                <a:lnTo>
                  <a:pt x="77846" y="209427"/>
                </a:lnTo>
                <a:lnTo>
                  <a:pt x="35385" y="251743"/>
                </a:lnTo>
                <a:lnTo>
                  <a:pt x="9043" y="296370"/>
                </a:lnTo>
                <a:lnTo>
                  <a:pt x="0" y="342900"/>
                </a:lnTo>
                <a:lnTo>
                  <a:pt x="2285" y="366377"/>
                </a:lnTo>
                <a:lnTo>
                  <a:pt x="20125" y="412006"/>
                </a:lnTo>
                <a:lnTo>
                  <a:pt x="54674" y="455528"/>
                </a:lnTo>
                <a:lnTo>
                  <a:pt x="104753" y="496535"/>
                </a:lnTo>
                <a:lnTo>
                  <a:pt x="169179" y="534618"/>
                </a:lnTo>
                <a:lnTo>
                  <a:pt x="206404" y="552436"/>
                </a:lnTo>
                <a:lnTo>
                  <a:pt x="246774" y="569369"/>
                </a:lnTo>
                <a:lnTo>
                  <a:pt x="290141" y="585366"/>
                </a:lnTo>
                <a:lnTo>
                  <a:pt x="336357" y="600378"/>
                </a:lnTo>
                <a:lnTo>
                  <a:pt x="385275" y="614352"/>
                </a:lnTo>
                <a:lnTo>
                  <a:pt x="436747" y="627238"/>
                </a:lnTo>
                <a:lnTo>
                  <a:pt x="490626" y="638984"/>
                </a:lnTo>
                <a:lnTo>
                  <a:pt x="546764" y="649539"/>
                </a:lnTo>
                <a:lnTo>
                  <a:pt x="605014" y="658853"/>
                </a:lnTo>
                <a:lnTo>
                  <a:pt x="665229" y="666874"/>
                </a:lnTo>
                <a:lnTo>
                  <a:pt x="727260" y="673551"/>
                </a:lnTo>
                <a:lnTo>
                  <a:pt x="790960" y="678833"/>
                </a:lnTo>
                <a:lnTo>
                  <a:pt x="856182" y="682669"/>
                </a:lnTo>
                <a:lnTo>
                  <a:pt x="922777" y="685008"/>
                </a:lnTo>
                <a:lnTo>
                  <a:pt x="990600" y="685800"/>
                </a:lnTo>
                <a:lnTo>
                  <a:pt x="1058422" y="685008"/>
                </a:lnTo>
                <a:lnTo>
                  <a:pt x="1125018" y="682669"/>
                </a:lnTo>
                <a:lnTo>
                  <a:pt x="1190239" y="678833"/>
                </a:lnTo>
                <a:lnTo>
                  <a:pt x="1253939" y="673551"/>
                </a:lnTo>
                <a:lnTo>
                  <a:pt x="1315970" y="666874"/>
                </a:lnTo>
                <a:lnTo>
                  <a:pt x="1376185" y="658853"/>
                </a:lnTo>
                <a:lnTo>
                  <a:pt x="1434435" y="649539"/>
                </a:lnTo>
                <a:lnTo>
                  <a:pt x="1490573" y="638984"/>
                </a:lnTo>
                <a:lnTo>
                  <a:pt x="1544452" y="627238"/>
                </a:lnTo>
                <a:lnTo>
                  <a:pt x="1595925" y="614352"/>
                </a:lnTo>
                <a:lnTo>
                  <a:pt x="1644842" y="600378"/>
                </a:lnTo>
                <a:lnTo>
                  <a:pt x="1691059" y="585366"/>
                </a:lnTo>
                <a:lnTo>
                  <a:pt x="1734425" y="569369"/>
                </a:lnTo>
                <a:lnTo>
                  <a:pt x="1774795" y="552436"/>
                </a:lnTo>
                <a:lnTo>
                  <a:pt x="1812020" y="534618"/>
                </a:lnTo>
                <a:lnTo>
                  <a:pt x="1845953" y="515968"/>
                </a:lnTo>
                <a:lnTo>
                  <a:pt x="1903353" y="476372"/>
                </a:lnTo>
                <a:lnTo>
                  <a:pt x="1945814" y="434056"/>
                </a:lnTo>
                <a:lnTo>
                  <a:pt x="1972156" y="389429"/>
                </a:lnTo>
                <a:lnTo>
                  <a:pt x="1981200" y="342900"/>
                </a:lnTo>
                <a:lnTo>
                  <a:pt x="1981200" y="0"/>
                </a:lnTo>
                <a:close/>
              </a:path>
            </a:pathLst>
          </a:custGeom>
          <a:solidFill>
            <a:srgbClr val="E0A7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996742" y="6143105"/>
            <a:ext cx="1471358" cy="63592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308464" y="6213763"/>
            <a:ext cx="839585" cy="49876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048000" y="6172200"/>
            <a:ext cx="1371600" cy="533400"/>
          </a:xfrm>
          <a:custGeom>
            <a:avLst/>
            <a:gdLst/>
            <a:ahLst/>
            <a:cxnLst/>
            <a:rect l="l" t="t" r="r" b="b"/>
            <a:pathLst>
              <a:path w="1371600" h="533400">
                <a:moveTo>
                  <a:pt x="685800" y="0"/>
                </a:moveTo>
                <a:lnTo>
                  <a:pt x="619753" y="1220"/>
                </a:lnTo>
                <a:lnTo>
                  <a:pt x="555483" y="4808"/>
                </a:lnTo>
                <a:lnTo>
                  <a:pt x="493276" y="10652"/>
                </a:lnTo>
                <a:lnTo>
                  <a:pt x="433420" y="18639"/>
                </a:lnTo>
                <a:lnTo>
                  <a:pt x="376203" y="28659"/>
                </a:lnTo>
                <a:lnTo>
                  <a:pt x="321911" y="40598"/>
                </a:lnTo>
                <a:lnTo>
                  <a:pt x="270832" y="54346"/>
                </a:lnTo>
                <a:lnTo>
                  <a:pt x="223254" y="69790"/>
                </a:lnTo>
                <a:lnTo>
                  <a:pt x="179464" y="86820"/>
                </a:lnTo>
                <a:lnTo>
                  <a:pt x="139749" y="105322"/>
                </a:lnTo>
                <a:lnTo>
                  <a:pt x="104397" y="125186"/>
                </a:lnTo>
                <a:lnTo>
                  <a:pt x="47931" y="168551"/>
                </a:lnTo>
                <a:lnTo>
                  <a:pt x="12366" y="216020"/>
                </a:lnTo>
                <a:lnTo>
                  <a:pt x="0" y="266700"/>
                </a:lnTo>
                <a:lnTo>
                  <a:pt x="3139" y="292385"/>
                </a:lnTo>
                <a:lnTo>
                  <a:pt x="27392" y="341571"/>
                </a:lnTo>
                <a:lnTo>
                  <a:pt x="73695" y="387099"/>
                </a:lnTo>
                <a:lnTo>
                  <a:pt x="139749" y="428077"/>
                </a:lnTo>
                <a:lnTo>
                  <a:pt x="179464" y="446579"/>
                </a:lnTo>
                <a:lnTo>
                  <a:pt x="223254" y="463609"/>
                </a:lnTo>
                <a:lnTo>
                  <a:pt x="270832" y="479053"/>
                </a:lnTo>
                <a:lnTo>
                  <a:pt x="321911" y="492801"/>
                </a:lnTo>
                <a:lnTo>
                  <a:pt x="376203" y="504740"/>
                </a:lnTo>
                <a:lnTo>
                  <a:pt x="433420" y="514760"/>
                </a:lnTo>
                <a:lnTo>
                  <a:pt x="493276" y="522747"/>
                </a:lnTo>
                <a:lnTo>
                  <a:pt x="555483" y="528591"/>
                </a:lnTo>
                <a:lnTo>
                  <a:pt x="619753" y="532179"/>
                </a:lnTo>
                <a:lnTo>
                  <a:pt x="685800" y="533400"/>
                </a:lnTo>
                <a:lnTo>
                  <a:pt x="751846" y="532179"/>
                </a:lnTo>
                <a:lnTo>
                  <a:pt x="816116" y="528591"/>
                </a:lnTo>
                <a:lnTo>
                  <a:pt x="878323" y="522747"/>
                </a:lnTo>
                <a:lnTo>
                  <a:pt x="938179" y="514760"/>
                </a:lnTo>
                <a:lnTo>
                  <a:pt x="995396" y="504740"/>
                </a:lnTo>
                <a:lnTo>
                  <a:pt x="1049688" y="492801"/>
                </a:lnTo>
                <a:lnTo>
                  <a:pt x="1100767" y="479053"/>
                </a:lnTo>
                <a:lnTo>
                  <a:pt x="1148345" y="463609"/>
                </a:lnTo>
                <a:lnTo>
                  <a:pt x="1192135" y="446579"/>
                </a:lnTo>
                <a:lnTo>
                  <a:pt x="1231850" y="428077"/>
                </a:lnTo>
                <a:lnTo>
                  <a:pt x="1267202" y="408213"/>
                </a:lnTo>
                <a:lnTo>
                  <a:pt x="1323668" y="364848"/>
                </a:lnTo>
                <a:lnTo>
                  <a:pt x="1359233" y="317379"/>
                </a:lnTo>
                <a:lnTo>
                  <a:pt x="1371600" y="266700"/>
                </a:lnTo>
                <a:lnTo>
                  <a:pt x="1368460" y="241014"/>
                </a:lnTo>
                <a:lnTo>
                  <a:pt x="1344207" y="191829"/>
                </a:lnTo>
                <a:lnTo>
                  <a:pt x="1297904" y="146300"/>
                </a:lnTo>
                <a:lnTo>
                  <a:pt x="1231850" y="105322"/>
                </a:lnTo>
                <a:lnTo>
                  <a:pt x="1192135" y="86820"/>
                </a:lnTo>
                <a:lnTo>
                  <a:pt x="1148345" y="69790"/>
                </a:lnTo>
                <a:lnTo>
                  <a:pt x="1100767" y="54346"/>
                </a:lnTo>
                <a:lnTo>
                  <a:pt x="1049688" y="40598"/>
                </a:lnTo>
                <a:lnTo>
                  <a:pt x="995396" y="28659"/>
                </a:lnTo>
                <a:lnTo>
                  <a:pt x="938179" y="18639"/>
                </a:lnTo>
                <a:lnTo>
                  <a:pt x="878323" y="10652"/>
                </a:lnTo>
                <a:lnTo>
                  <a:pt x="816116" y="4808"/>
                </a:lnTo>
                <a:lnTo>
                  <a:pt x="751846" y="1220"/>
                </a:lnTo>
                <a:lnTo>
                  <a:pt x="685800" y="0"/>
                </a:lnTo>
                <a:close/>
              </a:path>
            </a:pathLst>
          </a:custGeom>
          <a:solidFill>
            <a:srgbClr val="EB80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048000" y="6172200"/>
            <a:ext cx="1371600" cy="533400"/>
          </a:xfrm>
          <a:custGeom>
            <a:avLst/>
            <a:gdLst/>
            <a:ahLst/>
            <a:cxnLst/>
            <a:rect l="l" t="t" r="r" b="b"/>
            <a:pathLst>
              <a:path w="1371600" h="533400">
                <a:moveTo>
                  <a:pt x="0" y="266700"/>
                </a:moveTo>
                <a:lnTo>
                  <a:pt x="12366" y="216020"/>
                </a:lnTo>
                <a:lnTo>
                  <a:pt x="47931" y="168551"/>
                </a:lnTo>
                <a:lnTo>
                  <a:pt x="104397" y="125186"/>
                </a:lnTo>
                <a:lnTo>
                  <a:pt x="139749" y="105322"/>
                </a:lnTo>
                <a:lnTo>
                  <a:pt x="179464" y="86820"/>
                </a:lnTo>
                <a:lnTo>
                  <a:pt x="223254" y="69790"/>
                </a:lnTo>
                <a:lnTo>
                  <a:pt x="270832" y="54346"/>
                </a:lnTo>
                <a:lnTo>
                  <a:pt x="321911" y="40598"/>
                </a:lnTo>
                <a:lnTo>
                  <a:pt x="376203" y="28659"/>
                </a:lnTo>
                <a:lnTo>
                  <a:pt x="433420" y="18639"/>
                </a:lnTo>
                <a:lnTo>
                  <a:pt x="493276" y="10652"/>
                </a:lnTo>
                <a:lnTo>
                  <a:pt x="555483" y="4808"/>
                </a:lnTo>
                <a:lnTo>
                  <a:pt x="619753" y="1220"/>
                </a:lnTo>
                <a:lnTo>
                  <a:pt x="685800" y="0"/>
                </a:lnTo>
                <a:lnTo>
                  <a:pt x="751846" y="1220"/>
                </a:lnTo>
                <a:lnTo>
                  <a:pt x="816116" y="4808"/>
                </a:lnTo>
                <a:lnTo>
                  <a:pt x="878323" y="10652"/>
                </a:lnTo>
                <a:lnTo>
                  <a:pt x="938179" y="18639"/>
                </a:lnTo>
                <a:lnTo>
                  <a:pt x="995396" y="28659"/>
                </a:lnTo>
                <a:lnTo>
                  <a:pt x="1049688" y="40598"/>
                </a:lnTo>
                <a:lnTo>
                  <a:pt x="1100767" y="54346"/>
                </a:lnTo>
                <a:lnTo>
                  <a:pt x="1148345" y="69790"/>
                </a:lnTo>
                <a:lnTo>
                  <a:pt x="1192135" y="86820"/>
                </a:lnTo>
                <a:lnTo>
                  <a:pt x="1231850" y="105322"/>
                </a:lnTo>
                <a:lnTo>
                  <a:pt x="1267202" y="125186"/>
                </a:lnTo>
                <a:lnTo>
                  <a:pt x="1323668" y="168551"/>
                </a:lnTo>
                <a:lnTo>
                  <a:pt x="1359233" y="216020"/>
                </a:lnTo>
                <a:lnTo>
                  <a:pt x="1371600" y="266700"/>
                </a:lnTo>
                <a:lnTo>
                  <a:pt x="1368460" y="292385"/>
                </a:lnTo>
                <a:lnTo>
                  <a:pt x="1344207" y="341570"/>
                </a:lnTo>
                <a:lnTo>
                  <a:pt x="1297904" y="387099"/>
                </a:lnTo>
                <a:lnTo>
                  <a:pt x="1231850" y="428077"/>
                </a:lnTo>
                <a:lnTo>
                  <a:pt x="1192135" y="446579"/>
                </a:lnTo>
                <a:lnTo>
                  <a:pt x="1148345" y="463609"/>
                </a:lnTo>
                <a:lnTo>
                  <a:pt x="1100767" y="479053"/>
                </a:lnTo>
                <a:lnTo>
                  <a:pt x="1049688" y="492801"/>
                </a:lnTo>
                <a:lnTo>
                  <a:pt x="995396" y="504740"/>
                </a:lnTo>
                <a:lnTo>
                  <a:pt x="938179" y="514760"/>
                </a:lnTo>
                <a:lnTo>
                  <a:pt x="878323" y="522747"/>
                </a:lnTo>
                <a:lnTo>
                  <a:pt x="816116" y="528591"/>
                </a:lnTo>
                <a:lnTo>
                  <a:pt x="751846" y="532179"/>
                </a:lnTo>
                <a:lnTo>
                  <a:pt x="685800" y="533400"/>
                </a:lnTo>
                <a:lnTo>
                  <a:pt x="619753" y="532179"/>
                </a:lnTo>
                <a:lnTo>
                  <a:pt x="555483" y="528591"/>
                </a:lnTo>
                <a:lnTo>
                  <a:pt x="493276" y="522747"/>
                </a:lnTo>
                <a:lnTo>
                  <a:pt x="433420" y="514760"/>
                </a:lnTo>
                <a:lnTo>
                  <a:pt x="376203" y="504740"/>
                </a:lnTo>
                <a:lnTo>
                  <a:pt x="321911" y="492801"/>
                </a:lnTo>
                <a:lnTo>
                  <a:pt x="270832" y="479053"/>
                </a:lnTo>
                <a:lnTo>
                  <a:pt x="223254" y="463609"/>
                </a:lnTo>
                <a:lnTo>
                  <a:pt x="179464" y="446579"/>
                </a:lnTo>
                <a:lnTo>
                  <a:pt x="139749" y="428077"/>
                </a:lnTo>
                <a:lnTo>
                  <a:pt x="104397" y="408213"/>
                </a:lnTo>
                <a:lnTo>
                  <a:pt x="47931" y="364848"/>
                </a:lnTo>
                <a:lnTo>
                  <a:pt x="12366" y="317379"/>
                </a:lnTo>
                <a:lnTo>
                  <a:pt x="0" y="266700"/>
                </a:lnTo>
                <a:close/>
              </a:path>
            </a:pathLst>
          </a:custGeom>
          <a:ln w="9525">
            <a:solidFill>
              <a:srgbClr val="5A91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526279" y="6122323"/>
            <a:ext cx="1184563" cy="29510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572000" y="6248400"/>
            <a:ext cx="965835" cy="1905"/>
          </a:xfrm>
          <a:custGeom>
            <a:avLst/>
            <a:gdLst/>
            <a:ahLst/>
            <a:cxnLst/>
            <a:rect l="l" t="t" r="r" b="b"/>
            <a:pathLst>
              <a:path w="965835" h="1904">
                <a:moveTo>
                  <a:pt x="0" y="0"/>
                </a:moveTo>
                <a:lnTo>
                  <a:pt x="965390" y="1548"/>
                </a:lnTo>
              </a:path>
            </a:pathLst>
          </a:custGeom>
          <a:ln w="25400">
            <a:solidFill>
              <a:srgbClr val="5F93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446623" y="6190872"/>
            <a:ext cx="115976" cy="11790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492240" y="5382490"/>
            <a:ext cx="120534" cy="39901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353393" y="5382490"/>
            <a:ext cx="116378" cy="39901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988424" y="5382490"/>
            <a:ext cx="120534" cy="39901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210393" y="5382490"/>
            <a:ext cx="116378" cy="39901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406640" y="5382490"/>
            <a:ext cx="120534" cy="39901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>
            <a:spLocks noGrp="1"/>
          </p:cNvSpPr>
          <p:nvPr>
            <p:ph type="title"/>
          </p:nvPr>
        </p:nvSpPr>
        <p:spPr>
          <a:xfrm>
            <a:off x="3202939" y="109220"/>
            <a:ext cx="32607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2605" algn="l"/>
                <a:tab pos="2142490" algn="l"/>
              </a:tabLst>
            </a:pPr>
            <a:r>
              <a:rPr sz="2400" dirty="0"/>
              <a:t>B-</a:t>
            </a:r>
            <a:r>
              <a:rPr sz="2400" b="0" dirty="0">
                <a:latin typeface="Times New Roman"/>
                <a:cs typeface="Times New Roman"/>
              </a:rPr>
              <a:t>	</a:t>
            </a:r>
            <a:r>
              <a:rPr sz="2400" spc="-5" dirty="0"/>
              <a:t>Régulation</a:t>
            </a:r>
            <a:r>
              <a:rPr sz="2400" b="0" spc="-5" dirty="0">
                <a:latin typeface="Times New Roman"/>
                <a:cs typeface="Times New Roman"/>
              </a:rPr>
              <a:t>	</a:t>
            </a:r>
            <a:r>
              <a:rPr sz="2400" spc="-5" dirty="0"/>
              <a:t>positive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574542" y="2090420"/>
            <a:ext cx="2595880" cy="106172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37795" marR="58419" algn="ctr">
              <a:lnSpc>
                <a:spcPts val="2100"/>
              </a:lnSpc>
              <a:spcBef>
                <a:spcPts val="219"/>
              </a:spcBef>
            </a:pPr>
            <a:r>
              <a:rPr sz="1800" dirty="0">
                <a:latin typeface="Comic Sans MS"/>
                <a:cs typeface="Comic Sans MS"/>
              </a:rPr>
              <a:t>Gènes codant</a:t>
            </a:r>
            <a:r>
              <a:rPr sz="1800" spc="-10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enzymes  </a:t>
            </a:r>
            <a:r>
              <a:rPr sz="1800" dirty="0">
                <a:latin typeface="Comic Sans MS"/>
                <a:cs typeface="Comic Sans MS"/>
              </a:rPr>
              <a:t>de</a:t>
            </a:r>
            <a:r>
              <a:rPr sz="1800" spc="-1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catabolisme</a:t>
            </a:r>
            <a:endParaRPr sz="1800">
              <a:latin typeface="Comic Sans MS"/>
              <a:cs typeface="Comic Sans MS"/>
            </a:endParaRPr>
          </a:p>
          <a:p>
            <a:pPr algn="ctr">
              <a:lnSpc>
                <a:spcPct val="100000"/>
              </a:lnSpc>
              <a:spcBef>
                <a:spcPts val="1680"/>
              </a:spcBef>
              <a:tabLst>
                <a:tab pos="1066165" algn="l"/>
                <a:tab pos="2057400" algn="l"/>
              </a:tabLst>
            </a:pPr>
            <a:r>
              <a:rPr sz="1800" dirty="0">
                <a:latin typeface="Comic Sans MS"/>
                <a:cs typeface="Comic Sans MS"/>
              </a:rPr>
              <a:t>malE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dirty="0">
                <a:latin typeface="Comic Sans MS"/>
                <a:cs typeface="Comic Sans MS"/>
              </a:rPr>
              <a:t>malF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dirty="0">
                <a:latin typeface="Comic Sans MS"/>
                <a:cs typeface="Comic Sans MS"/>
              </a:rPr>
              <a:t>malG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4513808" y="2552005"/>
            <a:ext cx="2630982" cy="40732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572000" y="2590800"/>
            <a:ext cx="2514600" cy="304800"/>
          </a:xfrm>
          <a:custGeom>
            <a:avLst/>
            <a:gdLst/>
            <a:ahLst/>
            <a:cxnLst/>
            <a:rect l="l" t="t" r="r" b="b"/>
            <a:pathLst>
              <a:path w="2514600" h="304800">
                <a:moveTo>
                  <a:pt x="0" y="304800"/>
                </a:moveTo>
                <a:lnTo>
                  <a:pt x="1995" y="245481"/>
                </a:lnTo>
                <a:lnTo>
                  <a:pt x="7437" y="197038"/>
                </a:lnTo>
                <a:lnTo>
                  <a:pt x="15510" y="164377"/>
                </a:lnTo>
                <a:lnTo>
                  <a:pt x="25400" y="152400"/>
                </a:lnTo>
                <a:lnTo>
                  <a:pt x="1231900" y="152400"/>
                </a:lnTo>
                <a:lnTo>
                  <a:pt x="1241783" y="140422"/>
                </a:lnTo>
                <a:lnTo>
                  <a:pt x="1249857" y="107761"/>
                </a:lnTo>
                <a:lnTo>
                  <a:pt x="1255302" y="59318"/>
                </a:lnTo>
                <a:lnTo>
                  <a:pt x="1257300" y="0"/>
                </a:lnTo>
                <a:lnTo>
                  <a:pt x="1259295" y="59318"/>
                </a:lnTo>
                <a:lnTo>
                  <a:pt x="1264737" y="107761"/>
                </a:lnTo>
                <a:lnTo>
                  <a:pt x="1272810" y="140422"/>
                </a:lnTo>
                <a:lnTo>
                  <a:pt x="1282700" y="152400"/>
                </a:lnTo>
                <a:lnTo>
                  <a:pt x="2489200" y="152400"/>
                </a:lnTo>
                <a:lnTo>
                  <a:pt x="2499083" y="164377"/>
                </a:lnTo>
                <a:lnTo>
                  <a:pt x="2507157" y="197038"/>
                </a:lnTo>
                <a:lnTo>
                  <a:pt x="2512602" y="245481"/>
                </a:lnTo>
                <a:lnTo>
                  <a:pt x="2514600" y="304800"/>
                </a:lnTo>
              </a:path>
            </a:pathLst>
          </a:custGeom>
          <a:ln w="25400">
            <a:solidFill>
              <a:srgbClr val="5F93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842167" y="6059977"/>
            <a:ext cx="453043" cy="42394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893716" y="6088786"/>
            <a:ext cx="347345" cy="319405"/>
          </a:xfrm>
          <a:custGeom>
            <a:avLst/>
            <a:gdLst/>
            <a:ahLst/>
            <a:cxnLst/>
            <a:rect l="l" t="t" r="r" b="b"/>
            <a:pathLst>
              <a:path w="347345" h="319404">
                <a:moveTo>
                  <a:pt x="69989" y="0"/>
                </a:moveTo>
                <a:lnTo>
                  <a:pt x="0" y="81641"/>
                </a:lnTo>
                <a:lnTo>
                  <a:pt x="90970" y="159613"/>
                </a:lnTo>
                <a:lnTo>
                  <a:pt x="0" y="237585"/>
                </a:lnTo>
                <a:lnTo>
                  <a:pt x="69989" y="319227"/>
                </a:lnTo>
                <a:lnTo>
                  <a:pt x="173583" y="230431"/>
                </a:lnTo>
                <a:lnTo>
                  <a:pt x="338820" y="230431"/>
                </a:lnTo>
                <a:lnTo>
                  <a:pt x="256197" y="159613"/>
                </a:lnTo>
                <a:lnTo>
                  <a:pt x="338820" y="88795"/>
                </a:lnTo>
                <a:lnTo>
                  <a:pt x="173583" y="88795"/>
                </a:lnTo>
                <a:lnTo>
                  <a:pt x="69989" y="0"/>
                </a:lnTo>
                <a:close/>
              </a:path>
              <a:path w="347345" h="319404">
                <a:moveTo>
                  <a:pt x="338820" y="230431"/>
                </a:moveTo>
                <a:lnTo>
                  <a:pt x="173583" y="230431"/>
                </a:lnTo>
                <a:lnTo>
                  <a:pt x="277177" y="319227"/>
                </a:lnTo>
                <a:lnTo>
                  <a:pt x="347167" y="237585"/>
                </a:lnTo>
                <a:lnTo>
                  <a:pt x="338820" y="230431"/>
                </a:lnTo>
                <a:close/>
              </a:path>
              <a:path w="347345" h="319404">
                <a:moveTo>
                  <a:pt x="277177" y="0"/>
                </a:moveTo>
                <a:lnTo>
                  <a:pt x="173583" y="88795"/>
                </a:lnTo>
                <a:lnTo>
                  <a:pt x="338820" y="88795"/>
                </a:lnTo>
                <a:lnTo>
                  <a:pt x="347167" y="81641"/>
                </a:lnTo>
                <a:lnTo>
                  <a:pt x="277177" y="0"/>
                </a:lnTo>
                <a:close/>
              </a:path>
            </a:pathLst>
          </a:custGeom>
          <a:solidFill>
            <a:srgbClr val="FF2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893716" y="6088786"/>
            <a:ext cx="347345" cy="319405"/>
          </a:xfrm>
          <a:custGeom>
            <a:avLst/>
            <a:gdLst/>
            <a:ahLst/>
            <a:cxnLst/>
            <a:rect l="l" t="t" r="r" b="b"/>
            <a:pathLst>
              <a:path w="347345" h="319404">
                <a:moveTo>
                  <a:pt x="0" y="81641"/>
                </a:moveTo>
                <a:lnTo>
                  <a:pt x="69989" y="0"/>
                </a:lnTo>
                <a:lnTo>
                  <a:pt x="173583" y="88795"/>
                </a:lnTo>
                <a:lnTo>
                  <a:pt x="277177" y="0"/>
                </a:lnTo>
                <a:lnTo>
                  <a:pt x="347167" y="81641"/>
                </a:lnTo>
                <a:lnTo>
                  <a:pt x="256197" y="159613"/>
                </a:lnTo>
                <a:lnTo>
                  <a:pt x="347167" y="237585"/>
                </a:lnTo>
                <a:lnTo>
                  <a:pt x="277177" y="319227"/>
                </a:lnTo>
                <a:lnTo>
                  <a:pt x="173583" y="230431"/>
                </a:lnTo>
                <a:lnTo>
                  <a:pt x="69989" y="319227"/>
                </a:lnTo>
                <a:lnTo>
                  <a:pt x="0" y="237585"/>
                </a:lnTo>
                <a:lnTo>
                  <a:pt x="90970" y="159613"/>
                </a:lnTo>
                <a:lnTo>
                  <a:pt x="0" y="81641"/>
                </a:lnTo>
                <a:close/>
              </a:path>
            </a:pathLst>
          </a:custGeom>
          <a:ln w="9525">
            <a:solidFill>
              <a:srgbClr val="5A91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18"/>
          <p:cNvSpPr txBox="1"/>
          <p:nvPr/>
        </p:nvSpPr>
        <p:spPr>
          <a:xfrm>
            <a:off x="1438990" y="6172200"/>
            <a:ext cx="1207770" cy="56642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 indent="474345">
              <a:lnSpc>
                <a:spcPts val="2100"/>
              </a:lnSpc>
              <a:spcBef>
                <a:spcPts val="219"/>
              </a:spcBef>
            </a:pPr>
            <a:r>
              <a:rPr sz="1800" b="1" dirty="0">
                <a:solidFill>
                  <a:srgbClr val="0000FF"/>
                </a:solidFill>
                <a:latin typeface="Comic Sans MS"/>
                <a:cs typeface="Comic Sans MS"/>
              </a:rPr>
              <a:t>Pr  activatrice</a:t>
            </a:r>
            <a:endParaRPr sz="1800" dirty="0">
              <a:latin typeface="Comic Sans MS"/>
              <a:cs typeface="Comic Sans MS"/>
            </a:endParaRPr>
          </a:p>
        </p:txBody>
      </p:sp>
      <p:sp>
        <p:nvSpPr>
          <p:cNvPr id="69" name="object 26"/>
          <p:cNvSpPr txBox="1"/>
          <p:nvPr/>
        </p:nvSpPr>
        <p:spPr>
          <a:xfrm>
            <a:off x="3339636" y="6206837"/>
            <a:ext cx="71628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FFFFFF"/>
                </a:solidFill>
                <a:latin typeface="Comic Sans MS"/>
                <a:cs typeface="Comic Sans MS"/>
              </a:rPr>
              <a:t>AR</a:t>
            </a:r>
            <a:r>
              <a:rPr sz="2000" b="1" dirty="0">
                <a:solidFill>
                  <a:srgbClr val="FFFFFF"/>
                </a:solidFill>
                <a:latin typeface="Comic Sans MS"/>
                <a:cs typeface="Comic Sans MS"/>
              </a:rPr>
              <a:t>Np</a:t>
            </a:r>
            <a:endParaRPr sz="20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2590" y="437832"/>
            <a:ext cx="51269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16255" algn="l"/>
                <a:tab pos="2381250" algn="l"/>
                <a:tab pos="2862580" algn="l"/>
                <a:tab pos="3247390" algn="l"/>
              </a:tabLst>
            </a:pPr>
            <a:r>
              <a:rPr sz="2400" spc="-5" dirty="0">
                <a:solidFill>
                  <a:srgbClr val="000000"/>
                </a:solidFill>
              </a:rPr>
              <a:t>5-</a:t>
            </a:r>
            <a:r>
              <a:rPr sz="24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2400" spc="-5" dirty="0">
                <a:solidFill>
                  <a:srgbClr val="000000"/>
                </a:solidFill>
              </a:rPr>
              <a:t>Terminaison</a:t>
            </a:r>
            <a:r>
              <a:rPr sz="24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2400" spc="-5" dirty="0">
                <a:solidFill>
                  <a:srgbClr val="000000"/>
                </a:solidFill>
              </a:rPr>
              <a:t>de</a:t>
            </a:r>
            <a:r>
              <a:rPr sz="24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2400" spc="-5" dirty="0">
                <a:solidFill>
                  <a:srgbClr val="000000"/>
                </a:solidFill>
              </a:rPr>
              <a:t>la</a:t>
            </a:r>
            <a:r>
              <a:rPr sz="24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2400" spc="-5" dirty="0">
                <a:solidFill>
                  <a:srgbClr val="000000"/>
                </a:solidFill>
              </a:rPr>
              <a:t>transcription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2140" y="1452880"/>
            <a:ext cx="8035925" cy="4399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930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Processus </a:t>
            </a:r>
            <a:r>
              <a:rPr sz="2400" spc="-5" dirty="0">
                <a:latin typeface="Comic Sans MS"/>
                <a:cs typeface="Comic Sans MS"/>
              </a:rPr>
              <a:t>conduisant </a:t>
            </a:r>
            <a:r>
              <a:rPr sz="2400" dirty="0">
                <a:latin typeface="Comic Sans MS"/>
                <a:cs typeface="Comic Sans MS"/>
              </a:rPr>
              <a:t>à </a:t>
            </a:r>
            <a:r>
              <a:rPr sz="2400" spc="-5" dirty="0">
                <a:latin typeface="Comic Sans MS"/>
                <a:cs typeface="Comic Sans MS"/>
              </a:rPr>
              <a:t>la </a:t>
            </a:r>
            <a:r>
              <a:rPr sz="2400" spc="-5" dirty="0">
                <a:solidFill>
                  <a:srgbClr val="BE0000"/>
                </a:solidFill>
                <a:latin typeface="Comic Sans MS"/>
                <a:cs typeface="Comic Sans MS"/>
              </a:rPr>
              <a:t>dissociation </a:t>
            </a:r>
            <a:r>
              <a:rPr sz="2400" dirty="0">
                <a:latin typeface="Comic Sans MS"/>
                <a:cs typeface="Comic Sans MS"/>
              </a:rPr>
              <a:t>des sous unités de  </a:t>
            </a:r>
            <a:r>
              <a:rPr sz="2400" spc="70" dirty="0">
                <a:latin typeface="Comic Sans MS"/>
                <a:cs typeface="Comic Sans MS"/>
              </a:rPr>
              <a:t>l</a:t>
            </a:r>
            <a:r>
              <a:rPr sz="2400" spc="70" dirty="0">
                <a:latin typeface="DejaVu Sans"/>
                <a:cs typeface="DejaVu Sans"/>
              </a:rPr>
              <a:t>ʼ</a:t>
            </a:r>
            <a:r>
              <a:rPr sz="2400" spc="70" dirty="0">
                <a:latin typeface="Comic Sans MS"/>
                <a:cs typeface="Comic Sans MS"/>
              </a:rPr>
              <a:t>ARNp </a:t>
            </a:r>
            <a:r>
              <a:rPr sz="2400" spc="-5" dirty="0">
                <a:latin typeface="Comic Sans MS"/>
                <a:cs typeface="Comic Sans MS"/>
              </a:rPr>
              <a:t>après la rencontre des </a:t>
            </a:r>
            <a:r>
              <a:rPr sz="2400" spc="-5" dirty="0">
                <a:solidFill>
                  <a:srgbClr val="BE0000"/>
                </a:solidFill>
                <a:latin typeface="Comic Sans MS"/>
                <a:cs typeface="Comic Sans MS"/>
              </a:rPr>
              <a:t>signaux </a:t>
            </a:r>
            <a:r>
              <a:rPr sz="2400" dirty="0">
                <a:solidFill>
                  <a:srgbClr val="BE0000"/>
                </a:solidFill>
                <a:latin typeface="Comic Sans MS"/>
                <a:cs typeface="Comic Sans MS"/>
              </a:rPr>
              <a:t>de</a:t>
            </a:r>
            <a:r>
              <a:rPr sz="2400" spc="-40" dirty="0">
                <a:solidFill>
                  <a:srgbClr val="BE0000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BE0000"/>
                </a:solidFill>
                <a:latin typeface="Comic Sans MS"/>
                <a:cs typeface="Comic Sans MS"/>
              </a:rPr>
              <a:t>terminaison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</a:pPr>
            <a:endParaRPr sz="3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860"/>
              </a:spcBef>
            </a:pPr>
            <a:r>
              <a:rPr sz="2400" dirty="0">
                <a:latin typeface="Comic Sans MS"/>
                <a:cs typeface="Comic Sans MS"/>
              </a:rPr>
              <a:t>Deux</a:t>
            </a:r>
            <a:r>
              <a:rPr sz="2400" spc="-5" dirty="0">
                <a:latin typeface="Comic Sans MS"/>
                <a:cs typeface="Comic Sans MS"/>
              </a:rPr>
              <a:t> mécanismes:</a:t>
            </a:r>
            <a:endParaRPr sz="2400">
              <a:latin typeface="Comic Sans MS"/>
              <a:cs typeface="Comic Sans MS"/>
            </a:endParaRPr>
          </a:p>
          <a:p>
            <a:pPr marL="444500" marR="519430">
              <a:lnSpc>
                <a:spcPct val="100699"/>
              </a:lnSpc>
              <a:spcBef>
                <a:spcPts val="2300"/>
              </a:spcBef>
              <a:buClr>
                <a:srgbClr val="B80700"/>
              </a:buClr>
              <a:buSzPct val="64583"/>
              <a:buFont typeface="Wingdings"/>
              <a:buChar char=""/>
              <a:tabLst>
                <a:tab pos="635635" algn="l"/>
              </a:tabLst>
            </a:pPr>
            <a:r>
              <a:rPr sz="2400" spc="-5" dirty="0">
                <a:latin typeface="Comic Sans MS"/>
                <a:cs typeface="Comic Sans MS"/>
              </a:rPr>
              <a:t>Terminaison </a:t>
            </a:r>
            <a:r>
              <a:rPr sz="2400" dirty="0">
                <a:latin typeface="Comic Sans MS"/>
                <a:cs typeface="Comic Sans MS"/>
              </a:rPr>
              <a:t>« </a:t>
            </a:r>
            <a:r>
              <a:rPr sz="2400" spc="-5" dirty="0">
                <a:latin typeface="Comic Sans MS"/>
                <a:cs typeface="Comic Sans MS"/>
              </a:rPr>
              <a:t>rhô-indépendante »: terminateurs  intrinsèques</a:t>
            </a:r>
            <a:endParaRPr sz="2400">
              <a:latin typeface="Comic Sans MS"/>
              <a:cs typeface="Comic Sans MS"/>
            </a:endParaRPr>
          </a:p>
          <a:p>
            <a:pPr marL="444500" marR="840105">
              <a:lnSpc>
                <a:spcPct val="100699"/>
              </a:lnSpc>
              <a:spcBef>
                <a:spcPts val="2400"/>
              </a:spcBef>
              <a:buClr>
                <a:srgbClr val="B80700"/>
              </a:buClr>
              <a:buSzPct val="64583"/>
              <a:buFont typeface="Wingdings"/>
              <a:buChar char=""/>
              <a:tabLst>
                <a:tab pos="635635" algn="l"/>
              </a:tabLst>
            </a:pPr>
            <a:r>
              <a:rPr sz="2400" spc="-5" dirty="0">
                <a:latin typeface="Comic Sans MS"/>
                <a:cs typeface="Comic Sans MS"/>
              </a:rPr>
              <a:t>Terminaison </a:t>
            </a:r>
            <a:r>
              <a:rPr sz="2400" dirty="0">
                <a:latin typeface="Comic Sans MS"/>
                <a:cs typeface="Comic Sans MS"/>
              </a:rPr>
              <a:t>« </a:t>
            </a:r>
            <a:r>
              <a:rPr sz="2400" spc="-5" dirty="0">
                <a:latin typeface="Comic Sans MS"/>
                <a:cs typeface="Comic Sans MS"/>
              </a:rPr>
              <a:t>rhô-dépendante </a:t>
            </a:r>
            <a:r>
              <a:rPr sz="2400" dirty="0">
                <a:latin typeface="Comic Sans MS"/>
                <a:cs typeface="Comic Sans MS"/>
              </a:rPr>
              <a:t>»: </a:t>
            </a:r>
            <a:r>
              <a:rPr sz="2400" spc="-5" dirty="0">
                <a:latin typeface="Comic Sans MS"/>
                <a:cs typeface="Comic Sans MS"/>
              </a:rPr>
              <a:t>dépend </a:t>
            </a:r>
            <a:r>
              <a:rPr sz="2400" dirty="0">
                <a:latin typeface="Comic Sans MS"/>
                <a:cs typeface="Comic Sans MS"/>
              </a:rPr>
              <a:t>de </a:t>
            </a:r>
            <a:r>
              <a:rPr sz="2400" spc="-5" dirty="0">
                <a:latin typeface="Comic Sans MS"/>
                <a:cs typeface="Comic Sans MS"/>
              </a:rPr>
              <a:t>la  présence </a:t>
            </a:r>
            <a:r>
              <a:rPr sz="2400" spc="85" dirty="0">
                <a:latin typeface="Comic Sans MS"/>
                <a:cs typeface="Comic Sans MS"/>
              </a:rPr>
              <a:t>d</a:t>
            </a:r>
            <a:r>
              <a:rPr sz="2400" spc="85" dirty="0">
                <a:latin typeface="DejaVu Sans"/>
                <a:cs typeface="DejaVu Sans"/>
              </a:rPr>
              <a:t>ʼ</a:t>
            </a:r>
            <a:r>
              <a:rPr sz="2400" spc="85" dirty="0">
                <a:latin typeface="Comic Sans MS"/>
                <a:cs typeface="Comic Sans MS"/>
              </a:rPr>
              <a:t>une </a:t>
            </a:r>
            <a:r>
              <a:rPr sz="2400" spc="-5" dirty="0">
                <a:latin typeface="Comic Sans MS"/>
                <a:cs typeface="Comic Sans MS"/>
              </a:rPr>
              <a:t>protéine</a:t>
            </a:r>
            <a:r>
              <a:rPr sz="2400" spc="-9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rho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0825" y="260349"/>
            <a:ext cx="4805680" cy="462280"/>
          </a:xfrm>
          <a:prstGeom prst="rect">
            <a:avLst/>
          </a:prstGeom>
          <a:solidFill>
            <a:srgbClr val="A4C0DE"/>
          </a:solidFill>
        </p:spPr>
        <p:txBody>
          <a:bodyPr vert="horz" wrap="square" lIns="0" tIns="4572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60"/>
              </a:spcBef>
              <a:tabLst>
                <a:tab pos="1958339" algn="l"/>
              </a:tabLst>
            </a:pPr>
            <a:r>
              <a:rPr sz="2400" b="1" spc="-5" dirty="0">
                <a:latin typeface="Comic Sans MS"/>
                <a:cs typeface="Comic Sans MS"/>
              </a:rPr>
              <a:t>Terminaison</a:t>
            </a:r>
            <a:r>
              <a:rPr sz="2400" spc="-5" dirty="0">
                <a:latin typeface="Times New Roman"/>
                <a:cs typeface="Times New Roman"/>
              </a:rPr>
              <a:t>	</a:t>
            </a:r>
            <a:r>
              <a:rPr sz="2400" b="1" spc="-5" dirty="0">
                <a:latin typeface="Comic Sans MS"/>
                <a:cs typeface="Comic Sans MS"/>
              </a:rPr>
              <a:t>rho-indépendante: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71600" y="1587499"/>
            <a:ext cx="6248400" cy="1200150"/>
          </a:xfrm>
          <a:custGeom>
            <a:avLst/>
            <a:gdLst/>
            <a:ahLst/>
            <a:cxnLst/>
            <a:rect l="l" t="t" r="r" b="b"/>
            <a:pathLst>
              <a:path w="6248400" h="1200150">
                <a:moveTo>
                  <a:pt x="0" y="1200150"/>
                </a:moveTo>
                <a:lnTo>
                  <a:pt x="6248400" y="1200150"/>
                </a:lnTo>
                <a:lnTo>
                  <a:pt x="6248400" y="0"/>
                </a:lnTo>
                <a:lnTo>
                  <a:pt x="0" y="0"/>
                </a:lnTo>
                <a:lnTo>
                  <a:pt x="0" y="1200150"/>
                </a:lnTo>
                <a:close/>
              </a:path>
            </a:pathLst>
          </a:custGeom>
          <a:solidFill>
            <a:srgbClr val="C5D5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463039" y="1620520"/>
            <a:ext cx="60642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5744210" algn="l"/>
              </a:tabLst>
            </a:pPr>
            <a:r>
              <a:rPr sz="2400" spc="-310" dirty="0">
                <a:solidFill>
                  <a:srgbClr val="1F477C"/>
                </a:solidFill>
                <a:latin typeface="Verdana"/>
                <a:cs typeface="Verdana"/>
              </a:rPr>
              <a:t>3</a:t>
            </a:r>
            <a:r>
              <a:rPr sz="2400" spc="434" dirty="0">
                <a:solidFill>
                  <a:srgbClr val="275C8F"/>
                </a:solidFill>
                <a:latin typeface="DejaVu Sans"/>
                <a:cs typeface="DejaVu Sans"/>
              </a:rPr>
              <a:t>ʼ</a:t>
            </a:r>
            <a:r>
              <a:rPr sz="2400" spc="320" dirty="0">
                <a:solidFill>
                  <a:srgbClr val="275C8F"/>
                </a:solidFill>
                <a:latin typeface="DejaVu Sans"/>
                <a:cs typeface="DejaVu Sans"/>
              </a:rPr>
              <a:t> </a:t>
            </a:r>
            <a:r>
              <a:rPr sz="2400" spc="-290" dirty="0">
                <a:latin typeface="Verdana"/>
                <a:cs typeface="Verdana"/>
              </a:rPr>
              <a:t>TA</a:t>
            </a:r>
            <a:r>
              <a:rPr sz="2400" spc="-260" dirty="0">
                <a:latin typeface="Verdana"/>
                <a:cs typeface="Verdana"/>
              </a:rPr>
              <a:t>A</a:t>
            </a:r>
            <a:r>
              <a:rPr sz="2400" spc="-340" dirty="0">
                <a:latin typeface="Verdana"/>
                <a:cs typeface="Verdana"/>
              </a:rPr>
              <a:t>TTTCCGA</a:t>
            </a:r>
            <a:r>
              <a:rPr sz="2400" spc="-330" dirty="0">
                <a:latin typeface="Verdana"/>
                <a:cs typeface="Verdana"/>
              </a:rPr>
              <a:t>GG</a:t>
            </a:r>
            <a:r>
              <a:rPr sz="2400" spc="-295" dirty="0">
                <a:latin typeface="Verdana"/>
                <a:cs typeface="Verdana"/>
              </a:rPr>
              <a:t>A</a:t>
            </a:r>
            <a:r>
              <a:rPr sz="2400" spc="-260" dirty="0">
                <a:latin typeface="Verdana"/>
                <a:cs typeface="Verdana"/>
              </a:rPr>
              <a:t>AAA</a:t>
            </a:r>
            <a:r>
              <a:rPr sz="2400" spc="-355" dirty="0">
                <a:latin typeface="Verdana"/>
                <a:cs typeface="Verdana"/>
              </a:rPr>
              <a:t>CCTCGGA</a:t>
            </a:r>
            <a:r>
              <a:rPr sz="2400" spc="-260" dirty="0">
                <a:latin typeface="Verdana"/>
                <a:cs typeface="Verdana"/>
              </a:rPr>
              <a:t>AAAAAA</a:t>
            </a:r>
            <a:r>
              <a:rPr sz="2400" spc="-254" dirty="0">
                <a:latin typeface="Verdana"/>
                <a:cs typeface="Verdana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310" dirty="0">
                <a:solidFill>
                  <a:srgbClr val="1F477C"/>
                </a:solidFill>
                <a:latin typeface="Verdana"/>
                <a:cs typeface="Verdana"/>
              </a:rPr>
              <a:t>5</a:t>
            </a:r>
            <a:r>
              <a:rPr sz="2400" spc="434" dirty="0">
                <a:solidFill>
                  <a:srgbClr val="275C8F"/>
                </a:solidFill>
                <a:latin typeface="DejaVu Sans"/>
                <a:cs typeface="DejaVu Sans"/>
              </a:rPr>
              <a:t>ʼ</a:t>
            </a:r>
            <a:endParaRPr sz="2400">
              <a:latin typeface="DejaVu Sans"/>
              <a:cs typeface="DejaVu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63039" y="2344420"/>
            <a:ext cx="59347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5614670" algn="l"/>
              </a:tabLst>
            </a:pPr>
            <a:r>
              <a:rPr sz="2400" spc="-310" dirty="0">
                <a:solidFill>
                  <a:srgbClr val="1F477C"/>
                </a:solidFill>
                <a:latin typeface="Verdana"/>
                <a:cs typeface="Verdana"/>
              </a:rPr>
              <a:t>5</a:t>
            </a:r>
            <a:r>
              <a:rPr sz="2400" spc="434" dirty="0">
                <a:solidFill>
                  <a:srgbClr val="275C8F"/>
                </a:solidFill>
                <a:latin typeface="DejaVu Sans"/>
                <a:cs typeface="DejaVu Sans"/>
              </a:rPr>
              <a:t>ʼ</a:t>
            </a:r>
            <a:r>
              <a:rPr sz="2400" spc="320" dirty="0">
                <a:solidFill>
                  <a:srgbClr val="275C8F"/>
                </a:solidFill>
                <a:latin typeface="DejaVu Sans"/>
                <a:cs typeface="DejaVu Sans"/>
              </a:rPr>
              <a:t> </a:t>
            </a:r>
            <a:r>
              <a:rPr sz="2400" spc="-260" dirty="0">
                <a:latin typeface="Verdana"/>
                <a:cs typeface="Verdana"/>
              </a:rPr>
              <a:t>A</a:t>
            </a:r>
            <a:r>
              <a:rPr sz="2400" spc="-300" dirty="0">
                <a:latin typeface="Verdana"/>
                <a:cs typeface="Verdana"/>
              </a:rPr>
              <a:t>TTA</a:t>
            </a:r>
            <a:r>
              <a:rPr sz="2400" spc="-260" dirty="0">
                <a:latin typeface="Verdana"/>
                <a:cs typeface="Verdana"/>
              </a:rPr>
              <a:t>AA</a:t>
            </a:r>
            <a:r>
              <a:rPr sz="2400" spc="-340" dirty="0">
                <a:latin typeface="Verdana"/>
                <a:cs typeface="Verdana"/>
              </a:rPr>
              <a:t>GGCTCCTTTTGGA</a:t>
            </a:r>
            <a:r>
              <a:rPr sz="2400" spc="-330" dirty="0">
                <a:latin typeface="Verdana"/>
                <a:cs typeface="Verdana"/>
              </a:rPr>
              <a:t>GCCTTTTTTTTT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310" dirty="0">
                <a:solidFill>
                  <a:srgbClr val="1F477C"/>
                </a:solidFill>
                <a:latin typeface="Verdana"/>
                <a:cs typeface="Verdana"/>
              </a:rPr>
              <a:t>3</a:t>
            </a:r>
            <a:r>
              <a:rPr sz="2400" spc="434" dirty="0">
                <a:solidFill>
                  <a:srgbClr val="275C8F"/>
                </a:solidFill>
                <a:latin typeface="DejaVu Sans"/>
                <a:cs typeface="DejaVu Sans"/>
              </a:rPr>
              <a:t>ʼ</a:t>
            </a:r>
            <a:endParaRPr sz="2400">
              <a:latin typeface="DejaVu Sans"/>
              <a:cs typeface="DejaVu San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858000" y="1266824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28575">
            <a:solidFill>
              <a:srgbClr val="011C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15137" y="1514474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85725" y="0"/>
                </a:moveTo>
                <a:lnTo>
                  <a:pt x="0" y="0"/>
                </a:lnTo>
                <a:lnTo>
                  <a:pt x="42862" y="85725"/>
                </a:lnTo>
                <a:lnTo>
                  <a:pt x="85725" y="0"/>
                </a:lnTo>
                <a:close/>
              </a:path>
            </a:pathLst>
          </a:custGeom>
          <a:solidFill>
            <a:srgbClr val="011C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554027" y="871220"/>
            <a:ext cx="24752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Comic Sans MS"/>
                <a:cs typeface="Comic Sans MS"/>
              </a:rPr>
              <a:t>Dernière </a:t>
            </a:r>
            <a:r>
              <a:rPr sz="1600" b="1" dirty="0">
                <a:latin typeface="Comic Sans MS"/>
                <a:cs typeface="Comic Sans MS"/>
              </a:rPr>
              <a:t>base</a:t>
            </a:r>
            <a:r>
              <a:rPr sz="1600" b="1" spc="-30" dirty="0">
                <a:latin typeface="Comic Sans MS"/>
                <a:cs typeface="Comic Sans MS"/>
              </a:rPr>
              <a:t> </a:t>
            </a:r>
            <a:r>
              <a:rPr sz="1600" b="1" spc="-5" dirty="0">
                <a:latin typeface="Comic Sans MS"/>
                <a:cs typeface="Comic Sans MS"/>
              </a:rPr>
              <a:t>transcrite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04800" y="3047999"/>
            <a:ext cx="2514600" cy="381000"/>
          </a:xfrm>
          <a:custGeom>
            <a:avLst/>
            <a:gdLst/>
            <a:ahLst/>
            <a:cxnLst/>
            <a:rect l="l" t="t" r="r" b="b"/>
            <a:pathLst>
              <a:path w="2514600" h="381000">
                <a:moveTo>
                  <a:pt x="1974621" y="0"/>
                </a:moveTo>
                <a:lnTo>
                  <a:pt x="1974621" y="95250"/>
                </a:lnTo>
                <a:lnTo>
                  <a:pt x="0" y="95250"/>
                </a:lnTo>
                <a:lnTo>
                  <a:pt x="0" y="285750"/>
                </a:lnTo>
                <a:lnTo>
                  <a:pt x="1974621" y="285750"/>
                </a:lnTo>
                <a:lnTo>
                  <a:pt x="1974621" y="381000"/>
                </a:lnTo>
                <a:lnTo>
                  <a:pt x="2514600" y="190500"/>
                </a:lnTo>
                <a:lnTo>
                  <a:pt x="1974621" y="0"/>
                </a:lnTo>
                <a:close/>
              </a:path>
            </a:pathLst>
          </a:custGeom>
          <a:solidFill>
            <a:srgbClr val="D0DF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4800" y="3048000"/>
            <a:ext cx="2514600" cy="381000"/>
          </a:xfrm>
          <a:custGeom>
            <a:avLst/>
            <a:gdLst/>
            <a:ahLst/>
            <a:cxnLst/>
            <a:rect l="l" t="t" r="r" b="b"/>
            <a:pathLst>
              <a:path w="2514600" h="381000">
                <a:moveTo>
                  <a:pt x="0" y="95250"/>
                </a:moveTo>
                <a:lnTo>
                  <a:pt x="1974621" y="95250"/>
                </a:lnTo>
                <a:lnTo>
                  <a:pt x="1974621" y="0"/>
                </a:lnTo>
                <a:lnTo>
                  <a:pt x="2514600" y="190500"/>
                </a:lnTo>
                <a:lnTo>
                  <a:pt x="1974621" y="381000"/>
                </a:lnTo>
                <a:lnTo>
                  <a:pt x="1974621" y="285750"/>
                </a:lnTo>
                <a:lnTo>
                  <a:pt x="0" y="285750"/>
                </a:lnTo>
                <a:lnTo>
                  <a:pt x="0" y="952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260340" y="256857"/>
            <a:ext cx="35433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43735" algn="l"/>
              </a:tabLst>
            </a:pPr>
            <a:r>
              <a:rPr sz="2400" spc="-5" dirty="0">
                <a:solidFill>
                  <a:srgbClr val="0000FF"/>
                </a:solidFill>
              </a:rPr>
              <a:t>Terminateur</a:t>
            </a:r>
            <a:r>
              <a:rPr sz="2400" b="0" spc="-5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sz="2400" spc="-5" dirty="0">
                <a:solidFill>
                  <a:srgbClr val="0000FF"/>
                </a:solidFill>
              </a:rPr>
              <a:t>intrinsèque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484713" y="1251061"/>
            <a:ext cx="1629295" cy="3990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35487" y="1285874"/>
            <a:ext cx="1524000" cy="282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35487" y="1285874"/>
            <a:ext cx="1524000" cy="282575"/>
          </a:xfrm>
          <a:custGeom>
            <a:avLst/>
            <a:gdLst/>
            <a:ahLst/>
            <a:cxnLst/>
            <a:rect l="l" t="t" r="r" b="b"/>
            <a:pathLst>
              <a:path w="1524000" h="282575">
                <a:moveTo>
                  <a:pt x="0" y="70637"/>
                </a:moveTo>
                <a:lnTo>
                  <a:pt x="1382712" y="70637"/>
                </a:lnTo>
                <a:lnTo>
                  <a:pt x="1382712" y="0"/>
                </a:lnTo>
                <a:lnTo>
                  <a:pt x="1524000" y="141287"/>
                </a:lnTo>
                <a:lnTo>
                  <a:pt x="1382712" y="282575"/>
                </a:lnTo>
                <a:lnTo>
                  <a:pt x="1382712" y="211924"/>
                </a:lnTo>
                <a:lnTo>
                  <a:pt x="0" y="211924"/>
                </a:lnTo>
                <a:lnTo>
                  <a:pt x="0" y="70637"/>
                </a:lnTo>
                <a:close/>
              </a:path>
            </a:pathLst>
          </a:custGeom>
          <a:ln w="9525">
            <a:solidFill>
              <a:srgbClr val="5A91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414062" y="2689167"/>
            <a:ext cx="1616824" cy="3740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459287" y="2711449"/>
            <a:ext cx="1524000" cy="282575"/>
          </a:xfrm>
          <a:custGeom>
            <a:avLst/>
            <a:gdLst/>
            <a:ahLst/>
            <a:cxnLst/>
            <a:rect l="l" t="t" r="r" b="b"/>
            <a:pathLst>
              <a:path w="1524000" h="282575">
                <a:moveTo>
                  <a:pt x="1382712" y="0"/>
                </a:moveTo>
                <a:lnTo>
                  <a:pt x="1382712" y="70637"/>
                </a:lnTo>
                <a:lnTo>
                  <a:pt x="0" y="70637"/>
                </a:lnTo>
                <a:lnTo>
                  <a:pt x="0" y="211924"/>
                </a:lnTo>
                <a:lnTo>
                  <a:pt x="1382712" y="211924"/>
                </a:lnTo>
                <a:lnTo>
                  <a:pt x="1382712" y="282575"/>
                </a:lnTo>
                <a:lnTo>
                  <a:pt x="1524000" y="141287"/>
                </a:lnTo>
                <a:lnTo>
                  <a:pt x="1382712" y="0"/>
                </a:lnTo>
                <a:close/>
              </a:path>
            </a:pathLst>
          </a:custGeom>
          <a:solidFill>
            <a:srgbClr val="F9A6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98712" y="2705797"/>
            <a:ext cx="1625142" cy="38238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49487" y="2733675"/>
            <a:ext cx="1524000" cy="2825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49487" y="2733675"/>
            <a:ext cx="1524000" cy="282575"/>
          </a:xfrm>
          <a:custGeom>
            <a:avLst/>
            <a:gdLst/>
            <a:ahLst/>
            <a:cxnLst/>
            <a:rect l="l" t="t" r="r" b="b"/>
            <a:pathLst>
              <a:path w="1524000" h="282575">
                <a:moveTo>
                  <a:pt x="0" y="141287"/>
                </a:moveTo>
                <a:lnTo>
                  <a:pt x="141287" y="0"/>
                </a:lnTo>
                <a:lnTo>
                  <a:pt x="141287" y="70637"/>
                </a:lnTo>
                <a:lnTo>
                  <a:pt x="1524000" y="70637"/>
                </a:lnTo>
                <a:lnTo>
                  <a:pt x="1524000" y="211924"/>
                </a:lnTo>
                <a:lnTo>
                  <a:pt x="141287" y="211924"/>
                </a:lnTo>
                <a:lnTo>
                  <a:pt x="141287" y="282575"/>
                </a:lnTo>
                <a:lnTo>
                  <a:pt x="0" y="141287"/>
                </a:lnTo>
                <a:close/>
              </a:path>
            </a:pathLst>
          </a:custGeom>
          <a:ln w="9525">
            <a:solidFill>
              <a:srgbClr val="5A91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202865" y="1263529"/>
            <a:ext cx="1616824" cy="3740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249487" y="1285874"/>
            <a:ext cx="1524000" cy="282575"/>
          </a:xfrm>
          <a:custGeom>
            <a:avLst/>
            <a:gdLst/>
            <a:ahLst/>
            <a:cxnLst/>
            <a:rect l="l" t="t" r="r" b="b"/>
            <a:pathLst>
              <a:path w="1524000" h="282575">
                <a:moveTo>
                  <a:pt x="141287" y="0"/>
                </a:moveTo>
                <a:lnTo>
                  <a:pt x="0" y="141287"/>
                </a:lnTo>
                <a:lnTo>
                  <a:pt x="141287" y="282575"/>
                </a:lnTo>
                <a:lnTo>
                  <a:pt x="141287" y="211924"/>
                </a:lnTo>
                <a:lnTo>
                  <a:pt x="1524000" y="211924"/>
                </a:lnTo>
                <a:lnTo>
                  <a:pt x="1524000" y="70637"/>
                </a:lnTo>
                <a:lnTo>
                  <a:pt x="141287" y="70637"/>
                </a:lnTo>
                <a:lnTo>
                  <a:pt x="141287" y="0"/>
                </a:lnTo>
                <a:close/>
              </a:path>
            </a:pathLst>
          </a:custGeom>
          <a:solidFill>
            <a:srgbClr val="F9A6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35487" y="1543049"/>
            <a:ext cx="1524000" cy="479425"/>
          </a:xfrm>
          <a:custGeom>
            <a:avLst/>
            <a:gdLst/>
            <a:ahLst/>
            <a:cxnLst/>
            <a:rect l="l" t="t" r="r" b="b"/>
            <a:pathLst>
              <a:path w="1524000" h="479425">
                <a:moveTo>
                  <a:pt x="0" y="479425"/>
                </a:moveTo>
                <a:lnTo>
                  <a:pt x="1524000" y="479425"/>
                </a:lnTo>
                <a:lnTo>
                  <a:pt x="1524000" y="0"/>
                </a:lnTo>
                <a:lnTo>
                  <a:pt x="0" y="0"/>
                </a:lnTo>
                <a:lnTo>
                  <a:pt x="0" y="4794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325687" y="1565274"/>
            <a:ext cx="1487805" cy="479425"/>
          </a:xfrm>
          <a:custGeom>
            <a:avLst/>
            <a:gdLst/>
            <a:ahLst/>
            <a:cxnLst/>
            <a:rect l="l" t="t" r="r" b="b"/>
            <a:pathLst>
              <a:path w="1487804" h="479425">
                <a:moveTo>
                  <a:pt x="0" y="479425"/>
                </a:moveTo>
                <a:lnTo>
                  <a:pt x="1487487" y="479425"/>
                </a:lnTo>
                <a:lnTo>
                  <a:pt x="1487487" y="0"/>
                </a:lnTo>
                <a:lnTo>
                  <a:pt x="0" y="0"/>
                </a:lnTo>
                <a:lnTo>
                  <a:pt x="0" y="4794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968542" y="1342504"/>
            <a:ext cx="1014152" cy="170411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019800" y="1371599"/>
            <a:ext cx="914400" cy="1600200"/>
          </a:xfrm>
          <a:custGeom>
            <a:avLst/>
            <a:gdLst/>
            <a:ahLst/>
            <a:cxnLst/>
            <a:rect l="l" t="t" r="r" b="b"/>
            <a:pathLst>
              <a:path w="914400" h="1600200">
                <a:moveTo>
                  <a:pt x="0" y="800100"/>
                </a:moveTo>
                <a:lnTo>
                  <a:pt x="1254" y="740387"/>
                </a:lnTo>
                <a:lnTo>
                  <a:pt x="4957" y="681866"/>
                </a:lnTo>
                <a:lnTo>
                  <a:pt x="11021" y="624692"/>
                </a:lnTo>
                <a:lnTo>
                  <a:pt x="19357" y="569020"/>
                </a:lnTo>
                <a:lnTo>
                  <a:pt x="29877" y="515003"/>
                </a:lnTo>
                <a:lnTo>
                  <a:pt x="42493" y="462797"/>
                </a:lnTo>
                <a:lnTo>
                  <a:pt x="57116" y="412557"/>
                </a:lnTo>
                <a:lnTo>
                  <a:pt x="73658" y="364436"/>
                </a:lnTo>
                <a:lnTo>
                  <a:pt x="92030" y="318591"/>
                </a:lnTo>
                <a:lnTo>
                  <a:pt x="112144" y="275175"/>
                </a:lnTo>
                <a:lnTo>
                  <a:pt x="133911" y="234343"/>
                </a:lnTo>
                <a:lnTo>
                  <a:pt x="157244" y="196250"/>
                </a:lnTo>
                <a:lnTo>
                  <a:pt x="182053" y="161051"/>
                </a:lnTo>
                <a:lnTo>
                  <a:pt x="208251" y="128900"/>
                </a:lnTo>
                <a:lnTo>
                  <a:pt x="235748" y="99953"/>
                </a:lnTo>
                <a:lnTo>
                  <a:pt x="264457" y="74363"/>
                </a:lnTo>
                <a:lnTo>
                  <a:pt x="325155" y="33875"/>
                </a:lnTo>
                <a:lnTo>
                  <a:pt x="389639" y="8675"/>
                </a:lnTo>
                <a:lnTo>
                  <a:pt x="457200" y="0"/>
                </a:lnTo>
                <a:lnTo>
                  <a:pt x="491320" y="2194"/>
                </a:lnTo>
                <a:lnTo>
                  <a:pt x="557431" y="19286"/>
                </a:lnTo>
                <a:lnTo>
                  <a:pt x="620110" y="52285"/>
                </a:lnTo>
                <a:lnTo>
                  <a:pt x="678651" y="99953"/>
                </a:lnTo>
                <a:lnTo>
                  <a:pt x="706148" y="128900"/>
                </a:lnTo>
                <a:lnTo>
                  <a:pt x="732346" y="161051"/>
                </a:lnTo>
                <a:lnTo>
                  <a:pt x="757155" y="196250"/>
                </a:lnTo>
                <a:lnTo>
                  <a:pt x="780488" y="234343"/>
                </a:lnTo>
                <a:lnTo>
                  <a:pt x="802255" y="275175"/>
                </a:lnTo>
                <a:lnTo>
                  <a:pt x="822369" y="318591"/>
                </a:lnTo>
                <a:lnTo>
                  <a:pt x="840741" y="364436"/>
                </a:lnTo>
                <a:lnTo>
                  <a:pt x="857283" y="412557"/>
                </a:lnTo>
                <a:lnTo>
                  <a:pt x="871906" y="462797"/>
                </a:lnTo>
                <a:lnTo>
                  <a:pt x="884522" y="515003"/>
                </a:lnTo>
                <a:lnTo>
                  <a:pt x="895042" y="569020"/>
                </a:lnTo>
                <a:lnTo>
                  <a:pt x="903378" y="624692"/>
                </a:lnTo>
                <a:lnTo>
                  <a:pt x="909442" y="681866"/>
                </a:lnTo>
                <a:lnTo>
                  <a:pt x="913145" y="740387"/>
                </a:lnTo>
                <a:lnTo>
                  <a:pt x="914400" y="800100"/>
                </a:lnTo>
                <a:lnTo>
                  <a:pt x="913145" y="859812"/>
                </a:lnTo>
                <a:lnTo>
                  <a:pt x="909442" y="918333"/>
                </a:lnTo>
                <a:lnTo>
                  <a:pt x="903378" y="975507"/>
                </a:lnTo>
                <a:lnTo>
                  <a:pt x="895042" y="1031179"/>
                </a:lnTo>
                <a:lnTo>
                  <a:pt x="884522" y="1085196"/>
                </a:lnTo>
                <a:lnTo>
                  <a:pt x="871906" y="1137402"/>
                </a:lnTo>
                <a:lnTo>
                  <a:pt x="857283" y="1187642"/>
                </a:lnTo>
                <a:lnTo>
                  <a:pt x="840741" y="1235763"/>
                </a:lnTo>
                <a:lnTo>
                  <a:pt x="822369" y="1281608"/>
                </a:lnTo>
                <a:lnTo>
                  <a:pt x="802255" y="1325024"/>
                </a:lnTo>
                <a:lnTo>
                  <a:pt x="780488" y="1365856"/>
                </a:lnTo>
                <a:lnTo>
                  <a:pt x="757155" y="1403949"/>
                </a:lnTo>
                <a:lnTo>
                  <a:pt x="732346" y="1439148"/>
                </a:lnTo>
                <a:lnTo>
                  <a:pt x="706148" y="1471299"/>
                </a:lnTo>
                <a:lnTo>
                  <a:pt x="678651" y="1500246"/>
                </a:lnTo>
                <a:lnTo>
                  <a:pt x="649942" y="1525836"/>
                </a:lnTo>
                <a:lnTo>
                  <a:pt x="589244" y="1566324"/>
                </a:lnTo>
                <a:lnTo>
                  <a:pt x="524760" y="1591524"/>
                </a:lnTo>
                <a:lnTo>
                  <a:pt x="457200" y="1600200"/>
                </a:lnTo>
                <a:lnTo>
                  <a:pt x="423079" y="1598005"/>
                </a:lnTo>
                <a:lnTo>
                  <a:pt x="356968" y="1580913"/>
                </a:lnTo>
                <a:lnTo>
                  <a:pt x="294289" y="1547914"/>
                </a:lnTo>
                <a:lnTo>
                  <a:pt x="235748" y="1500246"/>
                </a:lnTo>
                <a:lnTo>
                  <a:pt x="208251" y="1471299"/>
                </a:lnTo>
                <a:lnTo>
                  <a:pt x="182053" y="1439148"/>
                </a:lnTo>
                <a:lnTo>
                  <a:pt x="157244" y="1403949"/>
                </a:lnTo>
                <a:lnTo>
                  <a:pt x="133911" y="1365856"/>
                </a:lnTo>
                <a:lnTo>
                  <a:pt x="112144" y="1325024"/>
                </a:lnTo>
                <a:lnTo>
                  <a:pt x="92030" y="1281608"/>
                </a:lnTo>
                <a:lnTo>
                  <a:pt x="73658" y="1235763"/>
                </a:lnTo>
                <a:lnTo>
                  <a:pt x="57116" y="1187642"/>
                </a:lnTo>
                <a:lnTo>
                  <a:pt x="42493" y="1137402"/>
                </a:lnTo>
                <a:lnTo>
                  <a:pt x="29877" y="1085196"/>
                </a:lnTo>
                <a:lnTo>
                  <a:pt x="19357" y="1031179"/>
                </a:lnTo>
                <a:lnTo>
                  <a:pt x="11021" y="975507"/>
                </a:lnTo>
                <a:lnTo>
                  <a:pt x="4957" y="918333"/>
                </a:lnTo>
                <a:lnTo>
                  <a:pt x="1254" y="859812"/>
                </a:lnTo>
                <a:lnTo>
                  <a:pt x="0" y="800100"/>
                </a:lnTo>
                <a:close/>
              </a:path>
            </a:pathLst>
          </a:custGeom>
          <a:ln w="9525">
            <a:solidFill>
              <a:srgbClr val="5A91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827226" y="1557020"/>
            <a:ext cx="1189990" cy="5105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12420" marR="5080" indent="-300355">
              <a:lnSpc>
                <a:spcPts val="1900"/>
              </a:lnSpc>
              <a:spcBef>
                <a:spcPts val="180"/>
              </a:spcBef>
            </a:pPr>
            <a:r>
              <a:rPr sz="1600" spc="-5" dirty="0">
                <a:latin typeface="Comic Sans MS"/>
                <a:cs typeface="Comic Sans MS"/>
              </a:rPr>
              <a:t>Région</a:t>
            </a:r>
            <a:r>
              <a:rPr sz="1600" spc="-80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riche  </a:t>
            </a:r>
            <a:r>
              <a:rPr sz="1600" dirty="0">
                <a:latin typeface="Comic Sans MS"/>
                <a:cs typeface="Comic Sans MS"/>
              </a:rPr>
              <a:t>en</a:t>
            </a:r>
            <a:r>
              <a:rPr sz="1600" spc="-20" dirty="0">
                <a:latin typeface="Comic Sans MS"/>
                <a:cs typeface="Comic Sans MS"/>
              </a:rPr>
              <a:t> </a:t>
            </a:r>
            <a:r>
              <a:rPr sz="1600" dirty="0">
                <a:latin typeface="Comic Sans MS"/>
                <a:cs typeface="Comic Sans MS"/>
              </a:rPr>
              <a:t>AT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862153" y="1866207"/>
            <a:ext cx="1113905" cy="51123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034314" y="1905000"/>
            <a:ext cx="890905" cy="297180"/>
          </a:xfrm>
          <a:custGeom>
            <a:avLst/>
            <a:gdLst/>
            <a:ahLst/>
            <a:cxnLst/>
            <a:rect l="l" t="t" r="r" b="b"/>
            <a:pathLst>
              <a:path w="890904" h="297180">
                <a:moveTo>
                  <a:pt x="890485" y="0"/>
                </a:moveTo>
                <a:lnTo>
                  <a:pt x="0" y="296824"/>
                </a:lnTo>
              </a:path>
            </a:pathLst>
          </a:custGeom>
          <a:ln w="25400">
            <a:solidFill>
              <a:srgbClr val="5F93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010400" y="2121395"/>
            <a:ext cx="124117" cy="11236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3714750"/>
            <a:ext cx="9144000" cy="400050"/>
          </a:xfrm>
          <a:custGeom>
            <a:avLst/>
            <a:gdLst/>
            <a:ahLst/>
            <a:cxnLst/>
            <a:rect l="l" t="t" r="r" b="b"/>
            <a:pathLst>
              <a:path w="9144000" h="400050">
                <a:moveTo>
                  <a:pt x="0" y="400050"/>
                </a:moveTo>
                <a:lnTo>
                  <a:pt x="9144000" y="400050"/>
                </a:lnTo>
                <a:lnTo>
                  <a:pt x="9144000" y="0"/>
                </a:lnTo>
                <a:lnTo>
                  <a:pt x="0" y="0"/>
                </a:lnTo>
                <a:lnTo>
                  <a:pt x="0" y="400050"/>
                </a:lnTo>
                <a:close/>
              </a:path>
            </a:pathLst>
          </a:custGeom>
          <a:solidFill>
            <a:srgbClr val="E1EB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78739" y="3119120"/>
            <a:ext cx="8921115" cy="34563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omic Sans MS"/>
                <a:cs typeface="Comic Sans MS"/>
              </a:rPr>
              <a:t>Sens </a:t>
            </a:r>
            <a:r>
              <a:rPr sz="1400" b="1" spc="-5" dirty="0">
                <a:latin typeface="Comic Sans MS"/>
                <a:cs typeface="Comic Sans MS"/>
              </a:rPr>
              <a:t>de la transcription</a:t>
            </a:r>
            <a:endParaRPr sz="14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Comic Sans MS"/>
                <a:cs typeface="Comic Sans MS"/>
              </a:rPr>
              <a:t>Sites </a:t>
            </a:r>
            <a:r>
              <a:rPr sz="2000" spc="-5" dirty="0">
                <a:latin typeface="Comic Sans MS"/>
                <a:cs typeface="Comic Sans MS"/>
              </a:rPr>
              <a:t>spécifiques </a:t>
            </a:r>
            <a:r>
              <a:rPr sz="2000" dirty="0">
                <a:latin typeface="Comic Sans MS"/>
                <a:cs typeface="Comic Sans MS"/>
              </a:rPr>
              <a:t>de </a:t>
            </a:r>
            <a:r>
              <a:rPr sz="2000" spc="-5" dirty="0">
                <a:latin typeface="Comic Sans MS"/>
                <a:cs typeface="Comic Sans MS"/>
              </a:rPr>
              <a:t>terminaison: constitué </a:t>
            </a:r>
            <a:r>
              <a:rPr sz="2000" dirty="0">
                <a:latin typeface="Comic Sans MS"/>
                <a:cs typeface="Comic Sans MS"/>
              </a:rPr>
              <a:t>de 3 </a:t>
            </a:r>
            <a:r>
              <a:rPr sz="2000" spc="-5" dirty="0">
                <a:latin typeface="Comic Sans MS"/>
                <a:cs typeface="Comic Sans MS"/>
              </a:rPr>
              <a:t>segments</a:t>
            </a:r>
            <a:r>
              <a:rPr sz="2000" spc="13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caractéristiques</a:t>
            </a:r>
            <a:endParaRPr sz="20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50">
              <a:latin typeface="Times New Roman"/>
              <a:cs typeface="Times New Roman"/>
            </a:endParaRPr>
          </a:p>
          <a:p>
            <a:pPr marL="622300" marR="748665">
              <a:lnSpc>
                <a:spcPct val="100000"/>
              </a:lnSpc>
              <a:buChar char="•"/>
              <a:tabLst>
                <a:tab pos="796925" algn="l"/>
              </a:tabLst>
            </a:pPr>
            <a:r>
              <a:rPr sz="2000" dirty="0">
                <a:latin typeface="Comic Sans MS"/>
                <a:cs typeface="Comic Sans MS"/>
              </a:rPr>
              <a:t>deux </a:t>
            </a:r>
            <a:r>
              <a:rPr sz="2000" spc="-5" dirty="0">
                <a:latin typeface="Comic Sans MS"/>
                <a:cs typeface="Comic Sans MS"/>
              </a:rPr>
              <a:t>séquences </a:t>
            </a:r>
            <a:r>
              <a:rPr sz="2000" dirty="0">
                <a:latin typeface="Comic Sans MS"/>
                <a:cs typeface="Comic Sans MS"/>
              </a:rPr>
              <a:t>répétées </a:t>
            </a:r>
            <a:r>
              <a:rPr sz="2000" spc="-5" dirty="0">
                <a:latin typeface="Comic Sans MS"/>
                <a:cs typeface="Comic Sans MS"/>
              </a:rPr>
              <a:t>inversées particulièrement riches </a:t>
            </a:r>
            <a:r>
              <a:rPr sz="2000" dirty="0">
                <a:latin typeface="Comic Sans MS"/>
                <a:cs typeface="Comic Sans MS"/>
              </a:rPr>
              <a:t>en  G et </a:t>
            </a:r>
            <a:r>
              <a:rPr sz="2000" spc="-5" dirty="0">
                <a:latin typeface="Comic Sans MS"/>
                <a:cs typeface="Comic Sans MS"/>
              </a:rPr>
              <a:t>C, </a:t>
            </a:r>
            <a:r>
              <a:rPr sz="2000" dirty="0">
                <a:latin typeface="Comic Sans MS"/>
                <a:cs typeface="Comic Sans MS"/>
              </a:rPr>
              <a:t>séparées par un court</a:t>
            </a:r>
            <a:r>
              <a:rPr sz="2000" spc="-2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segment</a:t>
            </a:r>
            <a:endParaRPr sz="2000">
              <a:latin typeface="Comic Sans MS"/>
              <a:cs typeface="Comic Sans MS"/>
            </a:endParaRPr>
          </a:p>
          <a:p>
            <a:pPr marL="621665" marR="1139825" indent="635">
              <a:lnSpc>
                <a:spcPct val="100000"/>
              </a:lnSpc>
              <a:spcBef>
                <a:spcPts val="1200"/>
              </a:spcBef>
              <a:buChar char="•"/>
              <a:tabLst>
                <a:tab pos="796925" algn="l"/>
              </a:tabLst>
            </a:pPr>
            <a:r>
              <a:rPr sz="2000" dirty="0">
                <a:latin typeface="Comic Sans MS"/>
                <a:cs typeface="Comic Sans MS"/>
              </a:rPr>
              <a:t>cette région </a:t>
            </a:r>
            <a:r>
              <a:rPr sz="2000" spc="-5" dirty="0">
                <a:latin typeface="Comic Sans MS"/>
                <a:cs typeface="Comic Sans MS"/>
              </a:rPr>
              <a:t>palindromique </a:t>
            </a:r>
            <a:r>
              <a:rPr sz="2000" dirty="0">
                <a:latin typeface="Comic Sans MS"/>
                <a:cs typeface="Comic Sans MS"/>
              </a:rPr>
              <a:t>est </a:t>
            </a:r>
            <a:r>
              <a:rPr sz="2000" spc="-5" dirty="0">
                <a:latin typeface="Comic Sans MS"/>
                <a:cs typeface="Comic Sans MS"/>
              </a:rPr>
              <a:t>terminée </a:t>
            </a:r>
            <a:r>
              <a:rPr sz="2000" dirty="0">
                <a:latin typeface="Comic Sans MS"/>
                <a:cs typeface="Comic Sans MS"/>
              </a:rPr>
              <a:t>par un </a:t>
            </a:r>
            <a:r>
              <a:rPr sz="2000" spc="-5" dirty="0">
                <a:latin typeface="Comic Sans MS"/>
                <a:cs typeface="Comic Sans MS"/>
              </a:rPr>
              <a:t>segment </a:t>
            </a:r>
            <a:r>
              <a:rPr sz="2000" dirty="0">
                <a:latin typeface="Comic Sans MS"/>
                <a:cs typeface="Comic Sans MS"/>
              </a:rPr>
              <a:t>de  </a:t>
            </a:r>
            <a:r>
              <a:rPr sz="2000" spc="-5" dirty="0">
                <a:latin typeface="Comic Sans MS"/>
                <a:cs typeface="Comic Sans MS"/>
              </a:rPr>
              <a:t>bases répétées</a:t>
            </a:r>
            <a:endParaRPr sz="2000">
              <a:latin typeface="Comic Sans MS"/>
              <a:cs typeface="Comic Sans MS"/>
            </a:endParaRPr>
          </a:p>
          <a:p>
            <a:pPr marL="622300" marR="859790">
              <a:lnSpc>
                <a:spcPct val="100000"/>
              </a:lnSpc>
              <a:spcBef>
                <a:spcPts val="1200"/>
              </a:spcBef>
              <a:buChar char="•"/>
              <a:tabLst>
                <a:tab pos="796925" algn="l"/>
              </a:tabLst>
            </a:pPr>
            <a:r>
              <a:rPr sz="2000" spc="-5" dirty="0">
                <a:latin typeface="Comic Sans MS"/>
                <a:cs typeface="Comic Sans MS"/>
              </a:rPr>
              <a:t>Une </a:t>
            </a:r>
            <a:r>
              <a:rPr sz="2000" dirty="0">
                <a:latin typeface="Comic Sans MS"/>
                <a:cs typeface="Comic Sans MS"/>
              </a:rPr>
              <a:t>série de 6 à 8 bases A sur le brin matrice </a:t>
            </a:r>
            <a:r>
              <a:rPr sz="2000" spc="-5" dirty="0">
                <a:latin typeface="Comic Sans MS"/>
                <a:cs typeface="Comic Sans MS"/>
              </a:rPr>
              <a:t>codant </a:t>
            </a:r>
            <a:r>
              <a:rPr sz="2000" dirty="0">
                <a:latin typeface="Comic Sans MS"/>
                <a:cs typeface="Comic Sans MS"/>
              </a:rPr>
              <a:t>pour</a:t>
            </a:r>
            <a:r>
              <a:rPr sz="2000" spc="-10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un  poly-U </a:t>
            </a:r>
            <a:r>
              <a:rPr sz="2000" spc="-5" dirty="0">
                <a:latin typeface="Comic Sans MS"/>
                <a:cs typeface="Comic Sans MS"/>
              </a:rPr>
              <a:t>(région </a:t>
            </a:r>
            <a:r>
              <a:rPr sz="2000" dirty="0">
                <a:latin typeface="Comic Sans MS"/>
                <a:cs typeface="Comic Sans MS"/>
              </a:rPr>
              <a:t>de </a:t>
            </a:r>
            <a:r>
              <a:rPr sz="2000" spc="-5" dirty="0">
                <a:latin typeface="Comic Sans MS"/>
                <a:cs typeface="Comic Sans MS"/>
              </a:rPr>
              <a:t>faible</a:t>
            </a:r>
            <a:r>
              <a:rPr sz="2000" spc="-1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énergie)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54939" y="2406332"/>
            <a:ext cx="1067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Brin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sens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540" y="1709420"/>
            <a:ext cx="13931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omic Sans MS"/>
                <a:cs typeface="Comic Sans MS"/>
              </a:rPr>
              <a:t>Brin</a:t>
            </a:r>
            <a:r>
              <a:rPr sz="1800" b="1" spc="-70" dirty="0">
                <a:latin typeface="Comic Sans MS"/>
                <a:cs typeface="Comic Sans MS"/>
              </a:rPr>
              <a:t> </a:t>
            </a:r>
            <a:r>
              <a:rPr sz="1800" b="1" spc="-5" dirty="0">
                <a:latin typeface="Comic Sans MS"/>
                <a:cs typeface="Comic Sans MS"/>
              </a:rPr>
              <a:t>matrice</a:t>
            </a:r>
            <a:endParaRPr sz="18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44400" y="3581478"/>
            <a:ext cx="3247390" cy="2895600"/>
          </a:xfrm>
          <a:custGeom>
            <a:avLst/>
            <a:gdLst/>
            <a:ahLst/>
            <a:cxnLst/>
            <a:rect l="l" t="t" r="r" b="b"/>
            <a:pathLst>
              <a:path w="3247390" h="2895600">
                <a:moveTo>
                  <a:pt x="0" y="2895600"/>
                </a:moveTo>
                <a:lnTo>
                  <a:pt x="3247199" y="2895600"/>
                </a:lnTo>
                <a:lnTo>
                  <a:pt x="3247199" y="0"/>
                </a:lnTo>
                <a:lnTo>
                  <a:pt x="0" y="0"/>
                </a:lnTo>
                <a:lnTo>
                  <a:pt x="0" y="2895600"/>
                </a:lnTo>
                <a:close/>
              </a:path>
            </a:pathLst>
          </a:custGeom>
          <a:solidFill>
            <a:srgbClr val="87A0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183577" y="4115159"/>
            <a:ext cx="541655" cy="2308860"/>
          </a:xfrm>
          <a:custGeom>
            <a:avLst/>
            <a:gdLst/>
            <a:ahLst/>
            <a:cxnLst/>
            <a:rect l="l" t="t" r="r" b="b"/>
            <a:pathLst>
              <a:path w="541654" h="2308860">
                <a:moveTo>
                  <a:pt x="0" y="2308644"/>
                </a:moveTo>
                <a:lnTo>
                  <a:pt x="541475" y="2308644"/>
                </a:lnTo>
                <a:lnTo>
                  <a:pt x="541475" y="0"/>
                </a:lnTo>
                <a:lnTo>
                  <a:pt x="0" y="0"/>
                </a:lnTo>
                <a:lnTo>
                  <a:pt x="0" y="2308644"/>
                </a:lnTo>
                <a:close/>
              </a:path>
            </a:pathLst>
          </a:custGeom>
          <a:solidFill>
            <a:srgbClr val="87A0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104075" y="3581401"/>
            <a:ext cx="245745" cy="339090"/>
          </a:xfrm>
          <a:custGeom>
            <a:avLst/>
            <a:gdLst/>
            <a:ahLst/>
            <a:cxnLst/>
            <a:rect l="l" t="t" r="r" b="b"/>
            <a:pathLst>
              <a:path w="245745" h="339089">
                <a:moveTo>
                  <a:pt x="0" y="339025"/>
                </a:moveTo>
                <a:lnTo>
                  <a:pt x="245364" y="339025"/>
                </a:lnTo>
                <a:lnTo>
                  <a:pt x="245364" y="0"/>
                </a:lnTo>
                <a:lnTo>
                  <a:pt x="0" y="0"/>
                </a:lnTo>
                <a:lnTo>
                  <a:pt x="0" y="339025"/>
                </a:lnTo>
                <a:close/>
              </a:path>
            </a:pathLst>
          </a:custGeom>
          <a:solidFill>
            <a:srgbClr val="87A0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14972" y="3886404"/>
            <a:ext cx="316865" cy="339090"/>
          </a:xfrm>
          <a:custGeom>
            <a:avLst/>
            <a:gdLst/>
            <a:ahLst/>
            <a:cxnLst/>
            <a:rect l="l" t="t" r="r" b="b"/>
            <a:pathLst>
              <a:path w="316865" h="339089">
                <a:moveTo>
                  <a:pt x="0" y="339025"/>
                </a:moveTo>
                <a:lnTo>
                  <a:pt x="316656" y="339025"/>
                </a:lnTo>
                <a:lnTo>
                  <a:pt x="316656" y="0"/>
                </a:lnTo>
                <a:lnTo>
                  <a:pt x="0" y="0"/>
                </a:lnTo>
                <a:lnTo>
                  <a:pt x="0" y="339025"/>
                </a:lnTo>
                <a:close/>
              </a:path>
            </a:pathLst>
          </a:custGeom>
          <a:solidFill>
            <a:srgbClr val="87A0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486536" y="3886404"/>
            <a:ext cx="440055" cy="339090"/>
          </a:xfrm>
          <a:custGeom>
            <a:avLst/>
            <a:gdLst/>
            <a:ahLst/>
            <a:cxnLst/>
            <a:rect l="l" t="t" r="r" b="b"/>
            <a:pathLst>
              <a:path w="440054" h="339089">
                <a:moveTo>
                  <a:pt x="0" y="339025"/>
                </a:moveTo>
                <a:lnTo>
                  <a:pt x="440029" y="339025"/>
                </a:lnTo>
                <a:lnTo>
                  <a:pt x="440029" y="0"/>
                </a:lnTo>
                <a:lnTo>
                  <a:pt x="0" y="0"/>
                </a:lnTo>
                <a:lnTo>
                  <a:pt x="0" y="339025"/>
                </a:lnTo>
                <a:close/>
              </a:path>
            </a:pathLst>
          </a:custGeom>
          <a:solidFill>
            <a:srgbClr val="87A0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49439" y="3581401"/>
            <a:ext cx="316865" cy="339090"/>
          </a:xfrm>
          <a:custGeom>
            <a:avLst/>
            <a:gdLst/>
            <a:ahLst/>
            <a:cxnLst/>
            <a:rect l="l" t="t" r="r" b="b"/>
            <a:pathLst>
              <a:path w="316865" h="339089">
                <a:moveTo>
                  <a:pt x="0" y="339025"/>
                </a:moveTo>
                <a:lnTo>
                  <a:pt x="316661" y="339025"/>
                </a:lnTo>
                <a:lnTo>
                  <a:pt x="316661" y="0"/>
                </a:lnTo>
                <a:lnTo>
                  <a:pt x="0" y="0"/>
                </a:lnTo>
                <a:lnTo>
                  <a:pt x="0" y="339025"/>
                </a:lnTo>
                <a:close/>
              </a:path>
            </a:pathLst>
          </a:custGeom>
          <a:solidFill>
            <a:srgbClr val="87A0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106411" y="3553257"/>
            <a:ext cx="617220" cy="2324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88900">
              <a:lnSpc>
                <a:spcPct val="125099"/>
              </a:lnSpc>
              <a:spcBef>
                <a:spcPts val="100"/>
              </a:spcBef>
              <a:tabLst>
                <a:tab pos="471170" algn="l"/>
              </a:tabLst>
            </a:pPr>
            <a:r>
              <a:rPr sz="1600" b="1" spc="-254" dirty="0">
                <a:solidFill>
                  <a:srgbClr val="3366FF"/>
                </a:solidFill>
                <a:latin typeface="Verdana"/>
                <a:cs typeface="Verdana"/>
              </a:rPr>
              <a:t>U U  U</a:t>
            </a:r>
            <a:r>
              <a:rPr sz="1600" dirty="0">
                <a:solidFill>
                  <a:srgbClr val="3366FF"/>
                </a:solidFill>
                <a:latin typeface="Times New Roman"/>
                <a:cs typeface="Times New Roman"/>
              </a:rPr>
              <a:t>	</a:t>
            </a:r>
            <a:r>
              <a:rPr sz="1600" b="1" spc="-254" dirty="0">
                <a:solidFill>
                  <a:srgbClr val="3366FF"/>
                </a:solidFill>
                <a:latin typeface="Verdana"/>
                <a:cs typeface="Verdana"/>
              </a:rPr>
              <a:t>U</a:t>
            </a:r>
            <a:endParaRPr sz="1600">
              <a:latin typeface="Verdana"/>
              <a:cs typeface="Verdana"/>
            </a:endParaRPr>
          </a:p>
          <a:p>
            <a:pPr marL="168275">
              <a:lnSpc>
                <a:spcPts val="1789"/>
              </a:lnSpc>
            </a:pPr>
            <a:r>
              <a:rPr sz="1600" b="1" spc="-315" dirty="0">
                <a:latin typeface="Verdana"/>
                <a:cs typeface="Verdana"/>
              </a:rPr>
              <a:t>C</a:t>
            </a:r>
            <a:r>
              <a:rPr sz="1600" b="1" spc="-285" dirty="0">
                <a:latin typeface="Verdana"/>
                <a:cs typeface="Verdana"/>
              </a:rPr>
              <a:t> </a:t>
            </a:r>
            <a:r>
              <a:rPr sz="1600" b="1" spc="-280" dirty="0">
                <a:latin typeface="Verdana"/>
                <a:cs typeface="Verdana"/>
              </a:rPr>
              <a:t>G</a:t>
            </a:r>
            <a:endParaRPr sz="1600">
              <a:latin typeface="Verdana"/>
              <a:cs typeface="Verdana"/>
            </a:endParaRPr>
          </a:p>
          <a:p>
            <a:pPr marL="168275" marR="138430" algn="just">
              <a:lnSpc>
                <a:spcPts val="1900"/>
              </a:lnSpc>
              <a:spcBef>
                <a:spcPts val="70"/>
              </a:spcBef>
            </a:pPr>
            <a:r>
              <a:rPr sz="1600" b="1" spc="-315" dirty="0">
                <a:latin typeface="Verdana"/>
                <a:cs typeface="Verdana"/>
              </a:rPr>
              <a:t>C </a:t>
            </a:r>
            <a:r>
              <a:rPr sz="1600" b="1" spc="-280" dirty="0">
                <a:latin typeface="Verdana"/>
                <a:cs typeface="Verdana"/>
              </a:rPr>
              <a:t>G  </a:t>
            </a:r>
            <a:r>
              <a:rPr sz="1600" b="1" spc="-254" dirty="0">
                <a:latin typeface="Verdana"/>
                <a:cs typeface="Verdana"/>
              </a:rPr>
              <a:t>U</a:t>
            </a:r>
            <a:r>
              <a:rPr sz="1600" b="1" spc="-280" dirty="0">
                <a:latin typeface="Verdana"/>
                <a:cs typeface="Verdana"/>
              </a:rPr>
              <a:t> </a:t>
            </a:r>
            <a:r>
              <a:rPr sz="1600" b="1" spc="-275" dirty="0">
                <a:latin typeface="Verdana"/>
                <a:cs typeface="Verdana"/>
              </a:rPr>
              <a:t>A  </a:t>
            </a:r>
            <a:r>
              <a:rPr sz="1600" b="1" spc="-315" dirty="0">
                <a:latin typeface="Verdana"/>
                <a:cs typeface="Verdana"/>
              </a:rPr>
              <a:t>C </a:t>
            </a:r>
            <a:r>
              <a:rPr sz="1600" b="1" spc="-280" dirty="0">
                <a:latin typeface="Verdana"/>
                <a:cs typeface="Verdana"/>
              </a:rPr>
              <a:t>G  G</a:t>
            </a:r>
            <a:r>
              <a:rPr sz="1600" b="1" spc="-285" dirty="0">
                <a:latin typeface="Verdana"/>
                <a:cs typeface="Verdana"/>
              </a:rPr>
              <a:t> </a:t>
            </a:r>
            <a:r>
              <a:rPr sz="1600" b="1" spc="-315" dirty="0">
                <a:latin typeface="Verdana"/>
                <a:cs typeface="Verdana"/>
              </a:rPr>
              <a:t>C</a:t>
            </a:r>
            <a:endParaRPr sz="1600">
              <a:latin typeface="Verdana"/>
              <a:cs typeface="Verdana"/>
            </a:endParaRPr>
          </a:p>
          <a:p>
            <a:pPr marL="168275" marR="138430" algn="just">
              <a:lnSpc>
                <a:spcPts val="1900"/>
              </a:lnSpc>
              <a:spcBef>
                <a:spcPts val="100"/>
              </a:spcBef>
            </a:pPr>
            <a:r>
              <a:rPr sz="1600" b="1" spc="-280" dirty="0">
                <a:latin typeface="Verdana"/>
                <a:cs typeface="Verdana"/>
              </a:rPr>
              <a:t>G </a:t>
            </a:r>
            <a:r>
              <a:rPr sz="1600" b="1" spc="-315" dirty="0">
                <a:latin typeface="Verdana"/>
                <a:cs typeface="Verdana"/>
              </a:rPr>
              <a:t>C  </a:t>
            </a:r>
            <a:r>
              <a:rPr sz="1600" b="1" spc="-275" dirty="0">
                <a:latin typeface="Verdana"/>
                <a:cs typeface="Verdana"/>
              </a:rPr>
              <a:t>A</a:t>
            </a:r>
            <a:r>
              <a:rPr sz="1600" b="1" spc="-285" dirty="0">
                <a:latin typeface="Verdana"/>
                <a:cs typeface="Verdana"/>
              </a:rPr>
              <a:t> </a:t>
            </a:r>
            <a:r>
              <a:rPr sz="1600" b="1" spc="-254" dirty="0">
                <a:solidFill>
                  <a:srgbClr val="FFFF00"/>
                </a:solidFill>
                <a:latin typeface="Verdana"/>
                <a:cs typeface="Verdana"/>
              </a:rPr>
              <a:t>U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006742" y="4319270"/>
            <a:ext cx="0" cy="1756410"/>
          </a:xfrm>
          <a:custGeom>
            <a:avLst/>
            <a:gdLst/>
            <a:ahLst/>
            <a:cxnLst/>
            <a:rect l="l" t="t" r="r" b="b"/>
            <a:pathLst>
              <a:path h="1756410">
                <a:moveTo>
                  <a:pt x="0" y="0"/>
                </a:moveTo>
                <a:lnTo>
                  <a:pt x="0" y="1756121"/>
                </a:lnTo>
              </a:path>
            </a:pathLst>
          </a:custGeom>
          <a:ln w="3175">
            <a:solidFill>
              <a:srgbClr val="87A0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006742" y="4319270"/>
            <a:ext cx="0" cy="1717675"/>
          </a:xfrm>
          <a:custGeom>
            <a:avLst/>
            <a:gdLst/>
            <a:ahLst/>
            <a:cxnLst/>
            <a:rect l="l" t="t" r="r" b="b"/>
            <a:pathLst>
              <a:path h="1717675">
                <a:moveTo>
                  <a:pt x="0" y="0"/>
                </a:moveTo>
                <a:lnTo>
                  <a:pt x="0" y="1717680"/>
                </a:lnTo>
              </a:path>
            </a:pathLst>
          </a:custGeom>
          <a:ln w="38100">
            <a:solidFill>
              <a:srgbClr val="FF2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49592" y="596075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0"/>
                </a:lnTo>
                <a:lnTo>
                  <a:pt x="57150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FF2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814157" y="4319270"/>
            <a:ext cx="0" cy="1756410"/>
          </a:xfrm>
          <a:custGeom>
            <a:avLst/>
            <a:gdLst/>
            <a:ahLst/>
            <a:cxnLst/>
            <a:rect l="l" t="t" r="r" b="b"/>
            <a:pathLst>
              <a:path h="1756410">
                <a:moveTo>
                  <a:pt x="0" y="0"/>
                </a:moveTo>
                <a:lnTo>
                  <a:pt x="0" y="1756121"/>
                </a:lnTo>
              </a:path>
            </a:pathLst>
          </a:custGeom>
          <a:ln w="3175">
            <a:solidFill>
              <a:srgbClr val="87A0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814157" y="4319270"/>
            <a:ext cx="0" cy="1717675"/>
          </a:xfrm>
          <a:custGeom>
            <a:avLst/>
            <a:gdLst/>
            <a:ahLst/>
            <a:cxnLst/>
            <a:rect l="l" t="t" r="r" b="b"/>
            <a:pathLst>
              <a:path h="1717675">
                <a:moveTo>
                  <a:pt x="0" y="0"/>
                </a:moveTo>
                <a:lnTo>
                  <a:pt x="0" y="1717680"/>
                </a:lnTo>
              </a:path>
            </a:pathLst>
          </a:custGeom>
          <a:ln w="38100">
            <a:solidFill>
              <a:srgbClr val="FF2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57007" y="596075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0"/>
                </a:lnTo>
                <a:lnTo>
                  <a:pt x="57150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FF2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570827" y="6096511"/>
            <a:ext cx="586740" cy="339090"/>
          </a:xfrm>
          <a:custGeom>
            <a:avLst/>
            <a:gdLst/>
            <a:ahLst/>
            <a:cxnLst/>
            <a:rect l="l" t="t" r="r" b="b"/>
            <a:pathLst>
              <a:path w="586740" h="339089">
                <a:moveTo>
                  <a:pt x="0" y="339025"/>
                </a:moveTo>
                <a:lnTo>
                  <a:pt x="586710" y="339025"/>
                </a:lnTo>
                <a:lnTo>
                  <a:pt x="586710" y="0"/>
                </a:lnTo>
                <a:lnTo>
                  <a:pt x="0" y="0"/>
                </a:lnTo>
                <a:lnTo>
                  <a:pt x="0" y="339025"/>
                </a:lnTo>
                <a:close/>
              </a:path>
            </a:pathLst>
          </a:custGeom>
          <a:solidFill>
            <a:srgbClr val="87A0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136271" y="6291242"/>
            <a:ext cx="434975" cy="0"/>
          </a:xfrm>
          <a:custGeom>
            <a:avLst/>
            <a:gdLst/>
            <a:ahLst/>
            <a:cxnLst/>
            <a:rect l="l" t="t" r="r" b="b"/>
            <a:pathLst>
              <a:path w="434975">
                <a:moveTo>
                  <a:pt x="0" y="0"/>
                </a:moveTo>
                <a:lnTo>
                  <a:pt x="434555" y="0"/>
                </a:lnTo>
              </a:path>
            </a:pathLst>
          </a:custGeom>
          <a:ln w="3175">
            <a:solidFill>
              <a:srgbClr val="87A0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136271" y="6291242"/>
            <a:ext cx="434975" cy="0"/>
          </a:xfrm>
          <a:custGeom>
            <a:avLst/>
            <a:gdLst/>
            <a:ahLst/>
            <a:cxnLst/>
            <a:rect l="l" t="t" r="r" b="b"/>
            <a:pathLst>
              <a:path w="434975">
                <a:moveTo>
                  <a:pt x="434555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745594" y="6096511"/>
            <a:ext cx="340360" cy="339090"/>
          </a:xfrm>
          <a:custGeom>
            <a:avLst/>
            <a:gdLst/>
            <a:ahLst/>
            <a:cxnLst/>
            <a:rect l="l" t="t" r="r" b="b"/>
            <a:pathLst>
              <a:path w="340360" h="339089">
                <a:moveTo>
                  <a:pt x="0" y="339025"/>
                </a:moveTo>
                <a:lnTo>
                  <a:pt x="339963" y="339025"/>
                </a:lnTo>
                <a:lnTo>
                  <a:pt x="339963" y="0"/>
                </a:lnTo>
                <a:lnTo>
                  <a:pt x="0" y="0"/>
                </a:lnTo>
                <a:lnTo>
                  <a:pt x="0" y="339025"/>
                </a:lnTo>
                <a:close/>
              </a:path>
            </a:pathLst>
          </a:custGeom>
          <a:solidFill>
            <a:srgbClr val="87A0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837034" y="6129530"/>
            <a:ext cx="12268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824865" algn="l"/>
              </a:tabLst>
            </a:pPr>
            <a:r>
              <a:rPr sz="1600" b="1" spc="-225" dirty="0">
                <a:solidFill>
                  <a:srgbClr val="FFFFFF"/>
                </a:solidFill>
                <a:latin typeface="Verdana"/>
                <a:cs typeface="Verdana"/>
              </a:rPr>
              <a:t>5’</a:t>
            </a:r>
            <a:r>
              <a:rPr sz="1600" spc="-225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600" b="1" spc="-26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600" b="1" spc="-27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600" b="1" spc="-254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618895" y="6062324"/>
            <a:ext cx="1326515" cy="339090"/>
          </a:xfrm>
          <a:custGeom>
            <a:avLst/>
            <a:gdLst/>
            <a:ahLst/>
            <a:cxnLst/>
            <a:rect l="l" t="t" r="r" b="b"/>
            <a:pathLst>
              <a:path w="1326515" h="339089">
                <a:moveTo>
                  <a:pt x="0" y="338554"/>
                </a:moveTo>
                <a:lnTo>
                  <a:pt x="1325905" y="338554"/>
                </a:lnTo>
                <a:lnTo>
                  <a:pt x="1325905" y="0"/>
                </a:lnTo>
                <a:lnTo>
                  <a:pt x="0" y="0"/>
                </a:lnTo>
                <a:lnTo>
                  <a:pt x="0" y="338554"/>
                </a:lnTo>
                <a:close/>
              </a:path>
            </a:pathLst>
          </a:custGeom>
          <a:solidFill>
            <a:srgbClr val="87A0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275017" y="5849977"/>
            <a:ext cx="1578610" cy="5149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600" b="1" spc="-275" dirty="0">
                <a:latin typeface="Verdana"/>
                <a:cs typeface="Verdana"/>
              </a:rPr>
              <a:t>A</a:t>
            </a:r>
            <a:r>
              <a:rPr sz="1600" b="1" spc="-195" dirty="0">
                <a:latin typeface="Verdana"/>
                <a:cs typeface="Verdana"/>
              </a:rPr>
              <a:t> </a:t>
            </a:r>
            <a:r>
              <a:rPr sz="1600" b="1" spc="-254" dirty="0">
                <a:solidFill>
                  <a:srgbClr val="FFFF00"/>
                </a:solidFill>
                <a:latin typeface="Verdana"/>
                <a:cs typeface="Verdana"/>
              </a:rPr>
              <a:t>U</a:t>
            </a:r>
            <a:endParaRPr sz="1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tabLst>
                <a:tab pos="434975" algn="l"/>
              </a:tabLst>
            </a:pPr>
            <a:r>
              <a:rPr sz="2400" b="1" spc="-412" baseline="1736" dirty="0">
                <a:latin typeface="Verdana"/>
                <a:cs typeface="Verdana"/>
              </a:rPr>
              <a:t>A</a:t>
            </a:r>
            <a:r>
              <a:rPr sz="2400" b="1" spc="-284" baseline="1736" dirty="0">
                <a:latin typeface="Verdana"/>
                <a:cs typeface="Verdana"/>
              </a:rPr>
              <a:t> </a:t>
            </a:r>
            <a:r>
              <a:rPr sz="2400" b="1" spc="-382" baseline="1736" dirty="0">
                <a:solidFill>
                  <a:srgbClr val="FFFF00"/>
                </a:solidFill>
                <a:latin typeface="Verdana"/>
                <a:cs typeface="Verdana"/>
              </a:rPr>
              <a:t>U</a:t>
            </a:r>
            <a:r>
              <a:rPr sz="2400" spc="-382" baseline="1736" dirty="0">
                <a:solidFill>
                  <a:srgbClr val="FFFF00"/>
                </a:solidFill>
                <a:latin typeface="Times New Roman"/>
                <a:cs typeface="Times New Roman"/>
              </a:rPr>
              <a:t>	</a:t>
            </a:r>
            <a:r>
              <a:rPr sz="1600" b="1" spc="-275" dirty="0">
                <a:solidFill>
                  <a:srgbClr val="FFFF00"/>
                </a:solidFill>
                <a:latin typeface="Verdana"/>
                <a:cs typeface="Verdana"/>
              </a:rPr>
              <a:t>UUUUUOH</a:t>
            </a:r>
            <a:r>
              <a:rPr sz="1600" b="1" spc="-24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1600" b="1" spc="-225" dirty="0">
                <a:solidFill>
                  <a:srgbClr val="FFFF00"/>
                </a:solidFill>
                <a:latin typeface="Verdana"/>
                <a:cs typeface="Verdana"/>
              </a:rPr>
              <a:t>3’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04800" y="3810000"/>
            <a:ext cx="4926330" cy="370205"/>
          </a:xfrm>
          <a:custGeom>
            <a:avLst/>
            <a:gdLst/>
            <a:ahLst/>
            <a:cxnLst/>
            <a:rect l="l" t="t" r="r" b="b"/>
            <a:pathLst>
              <a:path w="4926330" h="370204">
                <a:moveTo>
                  <a:pt x="0" y="369887"/>
                </a:moveTo>
                <a:lnTo>
                  <a:pt x="4926012" y="369887"/>
                </a:lnTo>
                <a:lnTo>
                  <a:pt x="4926012" y="0"/>
                </a:lnTo>
                <a:lnTo>
                  <a:pt x="0" y="0"/>
                </a:lnTo>
                <a:lnTo>
                  <a:pt x="0" y="369887"/>
                </a:lnTo>
                <a:close/>
              </a:path>
            </a:pathLst>
          </a:custGeom>
          <a:solidFill>
            <a:srgbClr val="87A0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83540" y="3843020"/>
            <a:ext cx="48539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80" dirty="0">
                <a:solidFill>
                  <a:srgbClr val="FFFFFF"/>
                </a:solidFill>
                <a:latin typeface="Verdana"/>
                <a:cs typeface="Verdana"/>
              </a:rPr>
              <a:t>5</a:t>
            </a:r>
            <a:r>
              <a:rPr sz="1800" b="1" spc="-80" dirty="0">
                <a:solidFill>
                  <a:srgbClr val="FFFFFF"/>
                </a:solidFill>
                <a:latin typeface="DejaVu Sans"/>
                <a:cs typeface="DejaVu Sans"/>
              </a:rPr>
              <a:t>ʼ </a:t>
            </a:r>
            <a:r>
              <a:rPr sz="1800" b="1" spc="-310" dirty="0">
                <a:solidFill>
                  <a:srgbClr val="FFFFFF"/>
                </a:solidFill>
                <a:latin typeface="Verdana"/>
                <a:cs typeface="Verdana"/>
              </a:rPr>
              <a:t>AUU</a:t>
            </a:r>
            <a:r>
              <a:rPr sz="1800" b="1" spc="-310" dirty="0">
                <a:latin typeface="Verdana"/>
                <a:cs typeface="Verdana"/>
              </a:rPr>
              <a:t>AAAGGCUCC</a:t>
            </a:r>
            <a:r>
              <a:rPr sz="1800" b="1" spc="-310" dirty="0">
                <a:solidFill>
                  <a:srgbClr val="3366FF"/>
                </a:solidFill>
                <a:latin typeface="Verdana"/>
                <a:cs typeface="Verdana"/>
              </a:rPr>
              <a:t>UUUU</a:t>
            </a:r>
            <a:r>
              <a:rPr sz="1800" b="1" spc="-310" dirty="0">
                <a:latin typeface="Verdana"/>
                <a:cs typeface="Verdana"/>
              </a:rPr>
              <a:t>GGAGCC</a:t>
            </a:r>
            <a:r>
              <a:rPr sz="1800" b="1" spc="-310" dirty="0">
                <a:solidFill>
                  <a:srgbClr val="FFFF00"/>
                </a:solidFill>
                <a:latin typeface="Verdana"/>
                <a:cs typeface="Verdana"/>
              </a:rPr>
              <a:t>UUUUUUUU</a:t>
            </a:r>
            <a:r>
              <a:rPr sz="1800" b="1" spc="-325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1800" b="1" spc="-80" dirty="0">
                <a:solidFill>
                  <a:srgbClr val="FFFF00"/>
                </a:solidFill>
                <a:latin typeface="Verdana"/>
                <a:cs typeface="Verdana"/>
              </a:rPr>
              <a:t>3</a:t>
            </a:r>
            <a:r>
              <a:rPr sz="1800" b="1" spc="-80" dirty="0">
                <a:solidFill>
                  <a:srgbClr val="FDFA00"/>
                </a:solidFill>
                <a:latin typeface="DejaVu Sans"/>
                <a:cs typeface="DejaVu Sans"/>
              </a:rPr>
              <a:t>ʼ</a:t>
            </a:r>
            <a:endParaRPr sz="1800">
              <a:latin typeface="DejaVu Sans"/>
              <a:cs typeface="DejaVu San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822168" y="3557842"/>
            <a:ext cx="1463040" cy="3948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868612" y="3733800"/>
            <a:ext cx="1181735" cy="1905"/>
          </a:xfrm>
          <a:custGeom>
            <a:avLst/>
            <a:gdLst/>
            <a:ahLst/>
            <a:cxnLst/>
            <a:rect l="l" t="t" r="r" b="b"/>
            <a:pathLst>
              <a:path w="1181735" h="1904">
                <a:moveTo>
                  <a:pt x="0" y="0"/>
                </a:moveTo>
                <a:lnTo>
                  <a:pt x="1181392" y="1536"/>
                </a:lnTo>
              </a:path>
            </a:pathLst>
          </a:custGeom>
          <a:ln w="38100">
            <a:solidFill>
              <a:srgbClr val="FF2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916719" y="3649619"/>
            <a:ext cx="171093" cy="1711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18556" y="3557842"/>
            <a:ext cx="1388224" cy="3948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53820" y="3733850"/>
            <a:ext cx="1105535" cy="1905"/>
          </a:xfrm>
          <a:custGeom>
            <a:avLst/>
            <a:gdLst/>
            <a:ahLst/>
            <a:cxnLst/>
            <a:rect l="l" t="t" r="r" b="b"/>
            <a:pathLst>
              <a:path w="1105535" h="1904">
                <a:moveTo>
                  <a:pt x="1105192" y="1536"/>
                </a:moveTo>
                <a:lnTo>
                  <a:pt x="0" y="0"/>
                </a:lnTo>
              </a:path>
            </a:pathLst>
          </a:custGeom>
          <a:ln w="38100">
            <a:solidFill>
              <a:srgbClr val="FF2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16012" y="3648436"/>
            <a:ext cx="171098" cy="1711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5946140" y="6433820"/>
            <a:ext cx="293941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omic Sans MS"/>
                <a:cs typeface="Comic Sans MS"/>
              </a:rPr>
              <a:t>Structure </a:t>
            </a:r>
            <a:r>
              <a:rPr sz="2000" dirty="0">
                <a:latin typeface="Comic Sans MS"/>
                <a:cs typeface="Comic Sans MS"/>
              </a:rPr>
              <a:t>en tige</a:t>
            </a:r>
            <a:r>
              <a:rPr sz="2000" spc="-4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boucle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54939" y="3462020"/>
            <a:ext cx="7029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omic Sans MS"/>
                <a:cs typeface="Comic Sans MS"/>
              </a:rPr>
              <a:t>AR</a:t>
            </a:r>
            <a:r>
              <a:rPr sz="1800" b="1" dirty="0">
                <a:latin typeface="Comic Sans MS"/>
                <a:cs typeface="Comic Sans MS"/>
              </a:rPr>
              <a:t>Nm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83539" y="4351020"/>
            <a:ext cx="486156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  <a:buSzPct val="95000"/>
              <a:buChar char="•"/>
              <a:tabLst>
                <a:tab pos="111760" algn="l"/>
              </a:tabLst>
            </a:pPr>
            <a:r>
              <a:rPr sz="2000" spc="-5" dirty="0">
                <a:latin typeface="Comic Sans MS"/>
                <a:cs typeface="Comic Sans MS"/>
              </a:rPr>
              <a:t>Structure </a:t>
            </a:r>
            <a:r>
              <a:rPr sz="2000" dirty="0">
                <a:latin typeface="Comic Sans MS"/>
                <a:cs typeface="Comic Sans MS"/>
              </a:rPr>
              <a:t>en </a:t>
            </a:r>
            <a:r>
              <a:rPr sz="2000" spc="-5" dirty="0">
                <a:latin typeface="Comic Sans MS"/>
                <a:cs typeface="Comic Sans MS"/>
              </a:rPr>
              <a:t>tige-boucle </a:t>
            </a:r>
            <a:r>
              <a:rPr sz="2000" dirty="0">
                <a:latin typeface="Comic Sans MS"/>
                <a:cs typeface="Comic Sans MS"/>
              </a:rPr>
              <a:t>ou en </a:t>
            </a:r>
            <a:r>
              <a:rPr sz="2000" spc="-5" dirty="0">
                <a:latin typeface="Comic Sans MS"/>
                <a:cs typeface="Comic Sans MS"/>
              </a:rPr>
              <a:t>épingle </a:t>
            </a:r>
            <a:r>
              <a:rPr sz="2000" dirty="0">
                <a:latin typeface="Comic Sans MS"/>
                <a:cs typeface="Comic Sans MS"/>
              </a:rPr>
              <a:t>à  </a:t>
            </a:r>
            <a:r>
              <a:rPr sz="2000" spc="-5" dirty="0">
                <a:latin typeface="Comic Sans MS"/>
                <a:cs typeface="Comic Sans MS"/>
              </a:rPr>
              <a:t>cheveux, </a:t>
            </a:r>
            <a:r>
              <a:rPr sz="2000" dirty="0">
                <a:latin typeface="Comic Sans MS"/>
                <a:cs typeface="Comic Sans MS"/>
              </a:rPr>
              <a:t>déstabilise le</a:t>
            </a:r>
            <a:r>
              <a:rPr sz="2000" spc="-1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complexe</a:t>
            </a:r>
            <a:endParaRPr sz="2000">
              <a:latin typeface="Comic Sans MS"/>
              <a:cs typeface="Comic Sans MS"/>
            </a:endParaRPr>
          </a:p>
          <a:p>
            <a:pPr marL="12700" marR="16510">
              <a:lnSpc>
                <a:spcPct val="150000"/>
              </a:lnSpc>
              <a:buSzPct val="95000"/>
              <a:buChar char="•"/>
              <a:tabLst>
                <a:tab pos="111760" algn="l"/>
              </a:tabLst>
            </a:pPr>
            <a:r>
              <a:rPr sz="2000" spc="-5" dirty="0">
                <a:latin typeface="Comic Sans MS"/>
                <a:cs typeface="Comic Sans MS"/>
              </a:rPr>
              <a:t>Séquence ARN </a:t>
            </a:r>
            <a:r>
              <a:rPr sz="2000" dirty="0">
                <a:latin typeface="Comic Sans MS"/>
                <a:cs typeface="Comic Sans MS"/>
              </a:rPr>
              <a:t>se </a:t>
            </a:r>
            <a:r>
              <a:rPr sz="2000" spc="-5" dirty="0">
                <a:latin typeface="Comic Sans MS"/>
                <a:cs typeface="Comic Sans MS"/>
              </a:rPr>
              <a:t>termine </a:t>
            </a:r>
            <a:r>
              <a:rPr sz="2000" dirty="0">
                <a:latin typeface="Comic Sans MS"/>
                <a:cs typeface="Comic Sans MS"/>
              </a:rPr>
              <a:t>par un poly-U  </a:t>
            </a:r>
            <a:r>
              <a:rPr sz="2000" spc="-5" dirty="0">
                <a:latin typeface="Comic Sans MS"/>
                <a:cs typeface="Comic Sans MS"/>
              </a:rPr>
              <a:t>(région de faible</a:t>
            </a:r>
            <a:r>
              <a:rPr sz="2000" spc="-1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énergie)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520950" y="6411912"/>
            <a:ext cx="2813050" cy="370205"/>
          </a:xfrm>
          <a:custGeom>
            <a:avLst/>
            <a:gdLst/>
            <a:ahLst/>
            <a:cxnLst/>
            <a:rect l="l" t="t" r="r" b="b"/>
            <a:pathLst>
              <a:path w="2813050" h="370204">
                <a:moveTo>
                  <a:pt x="0" y="369887"/>
                </a:moveTo>
                <a:lnTo>
                  <a:pt x="2813050" y="369887"/>
                </a:lnTo>
                <a:lnTo>
                  <a:pt x="2813050" y="0"/>
                </a:lnTo>
                <a:lnTo>
                  <a:pt x="0" y="0"/>
                </a:lnTo>
                <a:lnTo>
                  <a:pt x="0" y="369887"/>
                </a:lnTo>
                <a:close/>
              </a:path>
            </a:pathLst>
          </a:custGeom>
          <a:solidFill>
            <a:srgbClr val="E1EB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2599689" y="6444932"/>
            <a:ext cx="26333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mic Sans MS"/>
                <a:cs typeface="Comic Sans MS"/>
              </a:rPr>
              <a:t>Détachement de</a:t>
            </a:r>
            <a:r>
              <a:rPr sz="1800" spc="-90" dirty="0">
                <a:latin typeface="Comic Sans MS"/>
                <a:cs typeface="Comic Sans MS"/>
              </a:rPr>
              <a:t> </a:t>
            </a:r>
            <a:r>
              <a:rPr sz="1800" spc="50" dirty="0">
                <a:latin typeface="Comic Sans MS"/>
                <a:cs typeface="Comic Sans MS"/>
              </a:rPr>
              <a:t>l</a:t>
            </a:r>
            <a:r>
              <a:rPr sz="1800" spc="50" dirty="0">
                <a:latin typeface="DejaVu Sans"/>
                <a:cs typeface="DejaVu Sans"/>
              </a:rPr>
              <a:t>ʼ</a:t>
            </a:r>
            <a:r>
              <a:rPr sz="1800" spc="50" dirty="0">
                <a:latin typeface="Comic Sans MS"/>
                <a:cs typeface="Comic Sans MS"/>
              </a:rPr>
              <a:t>ARNp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269740" y="2525395"/>
            <a:ext cx="298323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Comic Sans MS"/>
                <a:cs typeface="Comic Sans MS"/>
              </a:rPr>
              <a:t>Après transcription de  </a:t>
            </a:r>
            <a:r>
              <a:rPr sz="2000" b="1" dirty="0">
                <a:latin typeface="Comic Sans MS"/>
                <a:cs typeface="Comic Sans MS"/>
              </a:rPr>
              <a:t>la </a:t>
            </a:r>
            <a:r>
              <a:rPr sz="2000" b="1" spc="-5" dirty="0">
                <a:latin typeface="Comic Sans MS"/>
                <a:cs typeface="Comic Sans MS"/>
              </a:rPr>
              <a:t>région </a:t>
            </a:r>
            <a:r>
              <a:rPr sz="2000" b="1" dirty="0">
                <a:latin typeface="Comic Sans MS"/>
                <a:cs typeface="Comic Sans MS"/>
              </a:rPr>
              <a:t>de</a:t>
            </a:r>
            <a:r>
              <a:rPr sz="2000" b="1" spc="-50" dirty="0">
                <a:latin typeface="Comic Sans MS"/>
                <a:cs typeface="Comic Sans MS"/>
              </a:rPr>
              <a:t> </a:t>
            </a:r>
            <a:r>
              <a:rPr sz="2000" b="1" spc="-5" dirty="0">
                <a:latin typeface="Comic Sans MS"/>
                <a:cs typeface="Comic Sans MS"/>
              </a:rPr>
              <a:t>terminaison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371600" y="520699"/>
            <a:ext cx="6248400" cy="1200150"/>
          </a:xfrm>
          <a:custGeom>
            <a:avLst/>
            <a:gdLst/>
            <a:ahLst/>
            <a:cxnLst/>
            <a:rect l="l" t="t" r="r" b="b"/>
            <a:pathLst>
              <a:path w="6248400" h="1200150">
                <a:moveTo>
                  <a:pt x="0" y="1200150"/>
                </a:moveTo>
                <a:lnTo>
                  <a:pt x="6248400" y="1200150"/>
                </a:lnTo>
                <a:lnTo>
                  <a:pt x="6248400" y="0"/>
                </a:lnTo>
                <a:lnTo>
                  <a:pt x="0" y="0"/>
                </a:lnTo>
                <a:lnTo>
                  <a:pt x="0" y="1200150"/>
                </a:lnTo>
                <a:close/>
              </a:path>
            </a:pathLst>
          </a:custGeom>
          <a:solidFill>
            <a:srgbClr val="C5D5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1450339" y="553720"/>
            <a:ext cx="60769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56910" algn="l"/>
              </a:tabLst>
            </a:pPr>
            <a:r>
              <a:rPr sz="2400" spc="-310" dirty="0">
                <a:solidFill>
                  <a:srgbClr val="1F477C"/>
                </a:solidFill>
                <a:latin typeface="Verdana"/>
                <a:cs typeface="Verdana"/>
              </a:rPr>
              <a:t>3</a:t>
            </a:r>
            <a:r>
              <a:rPr sz="2400" spc="434" dirty="0">
                <a:solidFill>
                  <a:srgbClr val="275C8F"/>
                </a:solidFill>
                <a:latin typeface="DejaVu Sans"/>
                <a:cs typeface="DejaVu Sans"/>
              </a:rPr>
              <a:t>ʼ</a:t>
            </a:r>
            <a:r>
              <a:rPr sz="2400" spc="320" dirty="0">
                <a:solidFill>
                  <a:srgbClr val="275C8F"/>
                </a:solidFill>
                <a:latin typeface="DejaVu Sans"/>
                <a:cs typeface="DejaVu Sans"/>
              </a:rPr>
              <a:t> </a:t>
            </a:r>
            <a:r>
              <a:rPr sz="2400" spc="-290" dirty="0">
                <a:latin typeface="Verdana"/>
                <a:cs typeface="Verdana"/>
              </a:rPr>
              <a:t>TA</a:t>
            </a:r>
            <a:r>
              <a:rPr sz="2400" spc="-260" dirty="0">
                <a:latin typeface="Verdana"/>
                <a:cs typeface="Verdana"/>
              </a:rPr>
              <a:t>A</a:t>
            </a:r>
            <a:r>
              <a:rPr sz="2400" spc="-340" dirty="0">
                <a:latin typeface="Verdana"/>
                <a:cs typeface="Verdana"/>
              </a:rPr>
              <a:t>TTTCCGA</a:t>
            </a:r>
            <a:r>
              <a:rPr sz="2400" spc="-330" dirty="0">
                <a:latin typeface="Verdana"/>
                <a:cs typeface="Verdana"/>
              </a:rPr>
              <a:t>GG</a:t>
            </a:r>
            <a:r>
              <a:rPr sz="2400" spc="-295" dirty="0">
                <a:latin typeface="Verdana"/>
                <a:cs typeface="Verdana"/>
              </a:rPr>
              <a:t>A</a:t>
            </a:r>
            <a:r>
              <a:rPr sz="2400" spc="-260" dirty="0">
                <a:latin typeface="Verdana"/>
                <a:cs typeface="Verdana"/>
              </a:rPr>
              <a:t>AAA</a:t>
            </a:r>
            <a:r>
              <a:rPr sz="2400" spc="-355" dirty="0">
                <a:latin typeface="Verdana"/>
                <a:cs typeface="Verdana"/>
              </a:rPr>
              <a:t>CCTCGGA</a:t>
            </a:r>
            <a:r>
              <a:rPr sz="2400" spc="-260" dirty="0">
                <a:latin typeface="Verdana"/>
                <a:cs typeface="Verdana"/>
              </a:rPr>
              <a:t>AAAAAA</a:t>
            </a:r>
            <a:r>
              <a:rPr sz="2400" spc="-254" dirty="0">
                <a:latin typeface="Verdana"/>
                <a:cs typeface="Verdana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310" dirty="0">
                <a:solidFill>
                  <a:srgbClr val="1F477C"/>
                </a:solidFill>
                <a:latin typeface="Verdana"/>
                <a:cs typeface="Verdana"/>
              </a:rPr>
              <a:t>5</a:t>
            </a:r>
            <a:r>
              <a:rPr sz="2400" spc="434" dirty="0">
                <a:solidFill>
                  <a:srgbClr val="275C8F"/>
                </a:solidFill>
                <a:latin typeface="DejaVu Sans"/>
                <a:cs typeface="DejaVu Sans"/>
              </a:rPr>
              <a:t>ʼ</a:t>
            </a:r>
            <a:endParaRPr sz="2400">
              <a:latin typeface="DejaVu Sans"/>
              <a:cs typeface="DejaVu San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450339" y="1277620"/>
            <a:ext cx="59474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627370" algn="l"/>
              </a:tabLst>
            </a:pPr>
            <a:r>
              <a:rPr sz="2400" spc="-310" dirty="0">
                <a:solidFill>
                  <a:srgbClr val="1F477C"/>
                </a:solidFill>
                <a:latin typeface="Verdana"/>
                <a:cs typeface="Verdana"/>
              </a:rPr>
              <a:t>5</a:t>
            </a:r>
            <a:r>
              <a:rPr sz="2400" spc="434" dirty="0">
                <a:solidFill>
                  <a:srgbClr val="275C8F"/>
                </a:solidFill>
                <a:latin typeface="DejaVu Sans"/>
                <a:cs typeface="DejaVu Sans"/>
              </a:rPr>
              <a:t>ʼ</a:t>
            </a:r>
            <a:r>
              <a:rPr sz="2400" spc="320" dirty="0">
                <a:solidFill>
                  <a:srgbClr val="275C8F"/>
                </a:solidFill>
                <a:latin typeface="DejaVu Sans"/>
                <a:cs typeface="DejaVu Sans"/>
              </a:rPr>
              <a:t> </a:t>
            </a:r>
            <a:r>
              <a:rPr sz="2400" spc="-260" dirty="0">
                <a:latin typeface="Verdana"/>
                <a:cs typeface="Verdana"/>
              </a:rPr>
              <a:t>A</a:t>
            </a:r>
            <a:r>
              <a:rPr sz="2400" spc="-300" dirty="0">
                <a:latin typeface="Verdana"/>
                <a:cs typeface="Verdana"/>
              </a:rPr>
              <a:t>TTA</a:t>
            </a:r>
            <a:r>
              <a:rPr sz="2400" spc="-260" dirty="0">
                <a:latin typeface="Verdana"/>
                <a:cs typeface="Verdana"/>
              </a:rPr>
              <a:t>AA</a:t>
            </a:r>
            <a:r>
              <a:rPr sz="2400" spc="-340" dirty="0">
                <a:latin typeface="Verdana"/>
                <a:cs typeface="Verdana"/>
              </a:rPr>
              <a:t>GGCTCCTTTTGGA</a:t>
            </a:r>
            <a:r>
              <a:rPr sz="2400" spc="-330" dirty="0">
                <a:latin typeface="Verdana"/>
                <a:cs typeface="Verdana"/>
              </a:rPr>
              <a:t>GCCTTTTTTTTT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310" dirty="0">
                <a:solidFill>
                  <a:srgbClr val="1F477C"/>
                </a:solidFill>
                <a:latin typeface="Verdana"/>
                <a:cs typeface="Verdana"/>
              </a:rPr>
              <a:t>3</a:t>
            </a:r>
            <a:r>
              <a:rPr sz="2400" spc="434" dirty="0">
                <a:solidFill>
                  <a:srgbClr val="275C8F"/>
                </a:solidFill>
                <a:latin typeface="DejaVu Sans"/>
                <a:cs typeface="DejaVu Sans"/>
              </a:rPr>
              <a:t>ʼ</a:t>
            </a:r>
            <a:endParaRPr sz="2400">
              <a:latin typeface="DejaVu Sans"/>
              <a:cs typeface="DejaVu San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554027" y="0"/>
            <a:ext cx="24752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Comic Sans MS"/>
                <a:cs typeface="Comic Sans MS"/>
              </a:rPr>
              <a:t>Dernière </a:t>
            </a:r>
            <a:r>
              <a:rPr sz="1600" b="1" dirty="0">
                <a:latin typeface="Comic Sans MS"/>
                <a:cs typeface="Comic Sans MS"/>
              </a:rPr>
              <a:t>base</a:t>
            </a:r>
            <a:r>
              <a:rPr sz="1600" b="1" spc="-30" dirty="0">
                <a:latin typeface="Comic Sans MS"/>
                <a:cs typeface="Comic Sans MS"/>
              </a:rPr>
              <a:t> </a:t>
            </a:r>
            <a:r>
              <a:rPr sz="1600" b="1" spc="-5" dirty="0">
                <a:latin typeface="Comic Sans MS"/>
                <a:cs typeface="Comic Sans MS"/>
              </a:rPr>
              <a:t>transcrite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304800" y="1981199"/>
            <a:ext cx="2514600" cy="457200"/>
          </a:xfrm>
          <a:custGeom>
            <a:avLst/>
            <a:gdLst/>
            <a:ahLst/>
            <a:cxnLst/>
            <a:rect l="l" t="t" r="r" b="b"/>
            <a:pathLst>
              <a:path w="2514600" h="457200">
                <a:moveTo>
                  <a:pt x="1866620" y="0"/>
                </a:moveTo>
                <a:lnTo>
                  <a:pt x="1866620" y="114300"/>
                </a:lnTo>
                <a:lnTo>
                  <a:pt x="0" y="114300"/>
                </a:lnTo>
                <a:lnTo>
                  <a:pt x="0" y="342900"/>
                </a:lnTo>
                <a:lnTo>
                  <a:pt x="1866620" y="342900"/>
                </a:lnTo>
                <a:lnTo>
                  <a:pt x="1866620" y="457200"/>
                </a:lnTo>
                <a:lnTo>
                  <a:pt x="2514600" y="228600"/>
                </a:lnTo>
                <a:lnTo>
                  <a:pt x="1866620" y="0"/>
                </a:lnTo>
                <a:close/>
              </a:path>
            </a:pathLst>
          </a:custGeom>
          <a:solidFill>
            <a:srgbClr val="D0DF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04800" y="1981200"/>
            <a:ext cx="2514600" cy="457200"/>
          </a:xfrm>
          <a:custGeom>
            <a:avLst/>
            <a:gdLst/>
            <a:ahLst/>
            <a:cxnLst/>
            <a:rect l="l" t="t" r="r" b="b"/>
            <a:pathLst>
              <a:path w="2514600" h="457200">
                <a:moveTo>
                  <a:pt x="0" y="114300"/>
                </a:moveTo>
                <a:lnTo>
                  <a:pt x="1866620" y="114300"/>
                </a:lnTo>
                <a:lnTo>
                  <a:pt x="1866620" y="0"/>
                </a:lnTo>
                <a:lnTo>
                  <a:pt x="2514600" y="228600"/>
                </a:lnTo>
                <a:lnTo>
                  <a:pt x="1866620" y="457200"/>
                </a:lnTo>
                <a:lnTo>
                  <a:pt x="1866620" y="342900"/>
                </a:lnTo>
                <a:lnTo>
                  <a:pt x="0" y="342900"/>
                </a:lnTo>
                <a:lnTo>
                  <a:pt x="0" y="1143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345440" y="2090420"/>
            <a:ext cx="20986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omic Sans MS"/>
                <a:cs typeface="Comic Sans MS"/>
              </a:rPr>
              <a:t>Sens </a:t>
            </a:r>
            <a:r>
              <a:rPr sz="1400" b="1" spc="-5" dirty="0">
                <a:latin typeface="Comic Sans MS"/>
                <a:cs typeface="Comic Sans MS"/>
              </a:rPr>
              <a:t>de la</a:t>
            </a:r>
            <a:r>
              <a:rPr sz="1400" b="1" spc="-65" dirty="0">
                <a:latin typeface="Comic Sans MS"/>
                <a:cs typeface="Comic Sans MS"/>
              </a:rPr>
              <a:t> </a:t>
            </a:r>
            <a:r>
              <a:rPr sz="1400" b="1" spc="-5" dirty="0">
                <a:latin typeface="Comic Sans MS"/>
                <a:cs typeface="Comic Sans MS"/>
              </a:rPr>
              <a:t>transcription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4484713" y="182877"/>
            <a:ext cx="1629295" cy="3990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535487" y="219074"/>
            <a:ext cx="1524000" cy="2825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535487" y="219074"/>
            <a:ext cx="1524000" cy="282575"/>
          </a:xfrm>
          <a:custGeom>
            <a:avLst/>
            <a:gdLst/>
            <a:ahLst/>
            <a:cxnLst/>
            <a:rect l="l" t="t" r="r" b="b"/>
            <a:pathLst>
              <a:path w="1524000" h="282575">
                <a:moveTo>
                  <a:pt x="0" y="70637"/>
                </a:moveTo>
                <a:lnTo>
                  <a:pt x="1382712" y="70637"/>
                </a:lnTo>
                <a:lnTo>
                  <a:pt x="1382712" y="0"/>
                </a:lnTo>
                <a:lnTo>
                  <a:pt x="1524000" y="141287"/>
                </a:lnTo>
                <a:lnTo>
                  <a:pt x="1382712" y="282575"/>
                </a:lnTo>
                <a:lnTo>
                  <a:pt x="1382712" y="211924"/>
                </a:lnTo>
                <a:lnTo>
                  <a:pt x="0" y="211924"/>
                </a:lnTo>
                <a:lnTo>
                  <a:pt x="0" y="70637"/>
                </a:lnTo>
                <a:close/>
              </a:path>
            </a:pathLst>
          </a:custGeom>
          <a:ln w="9525">
            <a:solidFill>
              <a:srgbClr val="5A91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414062" y="1620983"/>
            <a:ext cx="1616824" cy="3740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459287" y="1644649"/>
            <a:ext cx="1524000" cy="282575"/>
          </a:xfrm>
          <a:custGeom>
            <a:avLst/>
            <a:gdLst/>
            <a:ahLst/>
            <a:cxnLst/>
            <a:rect l="l" t="t" r="r" b="b"/>
            <a:pathLst>
              <a:path w="1524000" h="282575">
                <a:moveTo>
                  <a:pt x="1382712" y="0"/>
                </a:moveTo>
                <a:lnTo>
                  <a:pt x="1382712" y="70637"/>
                </a:lnTo>
                <a:lnTo>
                  <a:pt x="0" y="70637"/>
                </a:lnTo>
                <a:lnTo>
                  <a:pt x="0" y="211924"/>
                </a:lnTo>
                <a:lnTo>
                  <a:pt x="1382712" y="211924"/>
                </a:lnTo>
                <a:lnTo>
                  <a:pt x="1382712" y="282575"/>
                </a:lnTo>
                <a:lnTo>
                  <a:pt x="1524000" y="141287"/>
                </a:lnTo>
                <a:lnTo>
                  <a:pt x="1382712" y="0"/>
                </a:lnTo>
                <a:close/>
              </a:path>
            </a:pathLst>
          </a:custGeom>
          <a:solidFill>
            <a:srgbClr val="F9A6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202865" y="195345"/>
            <a:ext cx="1616824" cy="3740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249487" y="219074"/>
            <a:ext cx="1524000" cy="282575"/>
          </a:xfrm>
          <a:custGeom>
            <a:avLst/>
            <a:gdLst/>
            <a:ahLst/>
            <a:cxnLst/>
            <a:rect l="l" t="t" r="r" b="b"/>
            <a:pathLst>
              <a:path w="1524000" h="282575">
                <a:moveTo>
                  <a:pt x="141287" y="0"/>
                </a:moveTo>
                <a:lnTo>
                  <a:pt x="0" y="141287"/>
                </a:lnTo>
                <a:lnTo>
                  <a:pt x="141287" y="282575"/>
                </a:lnTo>
                <a:lnTo>
                  <a:pt x="141287" y="211924"/>
                </a:lnTo>
                <a:lnTo>
                  <a:pt x="1524000" y="211924"/>
                </a:lnTo>
                <a:lnTo>
                  <a:pt x="1524000" y="70637"/>
                </a:lnTo>
                <a:lnTo>
                  <a:pt x="141287" y="70637"/>
                </a:lnTo>
                <a:lnTo>
                  <a:pt x="141287" y="0"/>
                </a:lnTo>
                <a:close/>
              </a:path>
            </a:pathLst>
          </a:custGeom>
          <a:solidFill>
            <a:srgbClr val="F9A6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154939" y="1339532"/>
            <a:ext cx="1067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Brin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sens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4535487" y="476249"/>
            <a:ext cx="1524000" cy="479425"/>
          </a:xfrm>
          <a:custGeom>
            <a:avLst/>
            <a:gdLst/>
            <a:ahLst/>
            <a:cxnLst/>
            <a:rect l="l" t="t" r="r" b="b"/>
            <a:pathLst>
              <a:path w="1524000" h="479425">
                <a:moveTo>
                  <a:pt x="0" y="479425"/>
                </a:moveTo>
                <a:lnTo>
                  <a:pt x="1524000" y="479425"/>
                </a:lnTo>
                <a:lnTo>
                  <a:pt x="1524000" y="0"/>
                </a:lnTo>
                <a:lnTo>
                  <a:pt x="0" y="0"/>
                </a:lnTo>
                <a:lnTo>
                  <a:pt x="0" y="4794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325687" y="498474"/>
            <a:ext cx="1487805" cy="479425"/>
          </a:xfrm>
          <a:custGeom>
            <a:avLst/>
            <a:gdLst/>
            <a:ahLst/>
            <a:cxnLst/>
            <a:rect l="l" t="t" r="r" b="b"/>
            <a:pathLst>
              <a:path w="1487804" h="479425">
                <a:moveTo>
                  <a:pt x="0" y="479425"/>
                </a:moveTo>
                <a:lnTo>
                  <a:pt x="1487487" y="479425"/>
                </a:lnTo>
                <a:lnTo>
                  <a:pt x="1487487" y="0"/>
                </a:lnTo>
                <a:lnTo>
                  <a:pt x="0" y="0"/>
                </a:lnTo>
                <a:lnTo>
                  <a:pt x="0" y="4794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968542" y="278472"/>
            <a:ext cx="1014152" cy="169995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019800" y="304799"/>
            <a:ext cx="914400" cy="1600200"/>
          </a:xfrm>
          <a:custGeom>
            <a:avLst/>
            <a:gdLst/>
            <a:ahLst/>
            <a:cxnLst/>
            <a:rect l="l" t="t" r="r" b="b"/>
            <a:pathLst>
              <a:path w="914400" h="1600200">
                <a:moveTo>
                  <a:pt x="0" y="800100"/>
                </a:moveTo>
                <a:lnTo>
                  <a:pt x="1254" y="740387"/>
                </a:lnTo>
                <a:lnTo>
                  <a:pt x="4957" y="681866"/>
                </a:lnTo>
                <a:lnTo>
                  <a:pt x="11021" y="624692"/>
                </a:lnTo>
                <a:lnTo>
                  <a:pt x="19357" y="569020"/>
                </a:lnTo>
                <a:lnTo>
                  <a:pt x="29877" y="515003"/>
                </a:lnTo>
                <a:lnTo>
                  <a:pt x="42493" y="462797"/>
                </a:lnTo>
                <a:lnTo>
                  <a:pt x="57116" y="412557"/>
                </a:lnTo>
                <a:lnTo>
                  <a:pt x="73658" y="364436"/>
                </a:lnTo>
                <a:lnTo>
                  <a:pt x="92030" y="318591"/>
                </a:lnTo>
                <a:lnTo>
                  <a:pt x="112144" y="275175"/>
                </a:lnTo>
                <a:lnTo>
                  <a:pt x="133911" y="234343"/>
                </a:lnTo>
                <a:lnTo>
                  <a:pt x="157244" y="196250"/>
                </a:lnTo>
                <a:lnTo>
                  <a:pt x="182053" y="161051"/>
                </a:lnTo>
                <a:lnTo>
                  <a:pt x="208251" y="128900"/>
                </a:lnTo>
                <a:lnTo>
                  <a:pt x="235748" y="99953"/>
                </a:lnTo>
                <a:lnTo>
                  <a:pt x="264457" y="74363"/>
                </a:lnTo>
                <a:lnTo>
                  <a:pt x="325155" y="33875"/>
                </a:lnTo>
                <a:lnTo>
                  <a:pt x="389639" y="8675"/>
                </a:lnTo>
                <a:lnTo>
                  <a:pt x="457200" y="0"/>
                </a:lnTo>
                <a:lnTo>
                  <a:pt x="491320" y="2194"/>
                </a:lnTo>
                <a:lnTo>
                  <a:pt x="557431" y="19286"/>
                </a:lnTo>
                <a:lnTo>
                  <a:pt x="620110" y="52285"/>
                </a:lnTo>
                <a:lnTo>
                  <a:pt x="678651" y="99953"/>
                </a:lnTo>
                <a:lnTo>
                  <a:pt x="706148" y="128900"/>
                </a:lnTo>
                <a:lnTo>
                  <a:pt x="732346" y="161051"/>
                </a:lnTo>
                <a:lnTo>
                  <a:pt x="757155" y="196250"/>
                </a:lnTo>
                <a:lnTo>
                  <a:pt x="780488" y="234343"/>
                </a:lnTo>
                <a:lnTo>
                  <a:pt x="802255" y="275175"/>
                </a:lnTo>
                <a:lnTo>
                  <a:pt x="822369" y="318591"/>
                </a:lnTo>
                <a:lnTo>
                  <a:pt x="840741" y="364436"/>
                </a:lnTo>
                <a:lnTo>
                  <a:pt x="857283" y="412557"/>
                </a:lnTo>
                <a:lnTo>
                  <a:pt x="871906" y="462797"/>
                </a:lnTo>
                <a:lnTo>
                  <a:pt x="884522" y="515003"/>
                </a:lnTo>
                <a:lnTo>
                  <a:pt x="895042" y="569020"/>
                </a:lnTo>
                <a:lnTo>
                  <a:pt x="903378" y="624692"/>
                </a:lnTo>
                <a:lnTo>
                  <a:pt x="909442" y="681866"/>
                </a:lnTo>
                <a:lnTo>
                  <a:pt x="913145" y="740387"/>
                </a:lnTo>
                <a:lnTo>
                  <a:pt x="914400" y="800100"/>
                </a:lnTo>
                <a:lnTo>
                  <a:pt x="913145" y="859812"/>
                </a:lnTo>
                <a:lnTo>
                  <a:pt x="909442" y="918333"/>
                </a:lnTo>
                <a:lnTo>
                  <a:pt x="903378" y="975507"/>
                </a:lnTo>
                <a:lnTo>
                  <a:pt x="895042" y="1031179"/>
                </a:lnTo>
                <a:lnTo>
                  <a:pt x="884522" y="1085196"/>
                </a:lnTo>
                <a:lnTo>
                  <a:pt x="871906" y="1137402"/>
                </a:lnTo>
                <a:lnTo>
                  <a:pt x="857283" y="1187642"/>
                </a:lnTo>
                <a:lnTo>
                  <a:pt x="840741" y="1235763"/>
                </a:lnTo>
                <a:lnTo>
                  <a:pt x="822369" y="1281608"/>
                </a:lnTo>
                <a:lnTo>
                  <a:pt x="802255" y="1325024"/>
                </a:lnTo>
                <a:lnTo>
                  <a:pt x="780488" y="1365856"/>
                </a:lnTo>
                <a:lnTo>
                  <a:pt x="757155" y="1403949"/>
                </a:lnTo>
                <a:lnTo>
                  <a:pt x="732346" y="1439148"/>
                </a:lnTo>
                <a:lnTo>
                  <a:pt x="706148" y="1471299"/>
                </a:lnTo>
                <a:lnTo>
                  <a:pt x="678651" y="1500246"/>
                </a:lnTo>
                <a:lnTo>
                  <a:pt x="649942" y="1525836"/>
                </a:lnTo>
                <a:lnTo>
                  <a:pt x="589244" y="1566324"/>
                </a:lnTo>
                <a:lnTo>
                  <a:pt x="524760" y="1591524"/>
                </a:lnTo>
                <a:lnTo>
                  <a:pt x="457200" y="1600200"/>
                </a:lnTo>
                <a:lnTo>
                  <a:pt x="423079" y="1598005"/>
                </a:lnTo>
                <a:lnTo>
                  <a:pt x="356968" y="1580913"/>
                </a:lnTo>
                <a:lnTo>
                  <a:pt x="294289" y="1547914"/>
                </a:lnTo>
                <a:lnTo>
                  <a:pt x="235748" y="1500246"/>
                </a:lnTo>
                <a:lnTo>
                  <a:pt x="208251" y="1471299"/>
                </a:lnTo>
                <a:lnTo>
                  <a:pt x="182053" y="1439148"/>
                </a:lnTo>
                <a:lnTo>
                  <a:pt x="157244" y="1403949"/>
                </a:lnTo>
                <a:lnTo>
                  <a:pt x="133911" y="1365856"/>
                </a:lnTo>
                <a:lnTo>
                  <a:pt x="112144" y="1325024"/>
                </a:lnTo>
                <a:lnTo>
                  <a:pt x="92030" y="1281608"/>
                </a:lnTo>
                <a:lnTo>
                  <a:pt x="73658" y="1235763"/>
                </a:lnTo>
                <a:lnTo>
                  <a:pt x="57116" y="1187642"/>
                </a:lnTo>
                <a:lnTo>
                  <a:pt x="42493" y="1137402"/>
                </a:lnTo>
                <a:lnTo>
                  <a:pt x="29877" y="1085196"/>
                </a:lnTo>
                <a:lnTo>
                  <a:pt x="19357" y="1031179"/>
                </a:lnTo>
                <a:lnTo>
                  <a:pt x="11021" y="975507"/>
                </a:lnTo>
                <a:lnTo>
                  <a:pt x="4957" y="918333"/>
                </a:lnTo>
                <a:lnTo>
                  <a:pt x="1254" y="859812"/>
                </a:lnTo>
                <a:lnTo>
                  <a:pt x="0" y="800100"/>
                </a:lnTo>
                <a:close/>
              </a:path>
            </a:pathLst>
          </a:custGeom>
          <a:ln w="9525">
            <a:solidFill>
              <a:srgbClr val="5A91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7827226" y="490220"/>
            <a:ext cx="1189990" cy="5105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12420" marR="5080" indent="-300355">
              <a:lnSpc>
                <a:spcPts val="1900"/>
              </a:lnSpc>
              <a:spcBef>
                <a:spcPts val="180"/>
              </a:spcBef>
            </a:pPr>
            <a:r>
              <a:rPr sz="1600" spc="-5" dirty="0">
                <a:latin typeface="Comic Sans MS"/>
                <a:cs typeface="Comic Sans MS"/>
              </a:rPr>
              <a:t>Région</a:t>
            </a:r>
            <a:r>
              <a:rPr sz="1600" spc="-80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riche  </a:t>
            </a:r>
            <a:r>
              <a:rPr sz="1600" dirty="0">
                <a:latin typeface="Comic Sans MS"/>
                <a:cs typeface="Comic Sans MS"/>
              </a:rPr>
              <a:t>en</a:t>
            </a:r>
            <a:r>
              <a:rPr sz="1600" spc="-20" dirty="0">
                <a:latin typeface="Comic Sans MS"/>
                <a:cs typeface="Comic Sans MS"/>
              </a:rPr>
              <a:t> </a:t>
            </a:r>
            <a:r>
              <a:rPr sz="1600" dirty="0">
                <a:latin typeface="Comic Sans MS"/>
                <a:cs typeface="Comic Sans MS"/>
              </a:rPr>
              <a:t>AT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6862153" y="802178"/>
            <a:ext cx="1113905" cy="5070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034314" y="838199"/>
            <a:ext cx="890905" cy="297180"/>
          </a:xfrm>
          <a:custGeom>
            <a:avLst/>
            <a:gdLst/>
            <a:ahLst/>
            <a:cxnLst/>
            <a:rect l="l" t="t" r="r" b="b"/>
            <a:pathLst>
              <a:path w="890904" h="297180">
                <a:moveTo>
                  <a:pt x="890485" y="0"/>
                </a:moveTo>
                <a:lnTo>
                  <a:pt x="0" y="296837"/>
                </a:lnTo>
              </a:path>
            </a:pathLst>
          </a:custGeom>
          <a:ln w="25400">
            <a:solidFill>
              <a:srgbClr val="5F93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010400" y="1054595"/>
            <a:ext cx="124117" cy="11236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198712" y="1571099"/>
            <a:ext cx="1625142" cy="38654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249487" y="1600199"/>
            <a:ext cx="1524000" cy="28257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249487" y="1600199"/>
            <a:ext cx="1524000" cy="282575"/>
          </a:xfrm>
          <a:custGeom>
            <a:avLst/>
            <a:gdLst/>
            <a:ahLst/>
            <a:cxnLst/>
            <a:rect l="l" t="t" r="r" b="b"/>
            <a:pathLst>
              <a:path w="1524000" h="282575">
                <a:moveTo>
                  <a:pt x="0" y="141287"/>
                </a:moveTo>
                <a:lnTo>
                  <a:pt x="141287" y="0"/>
                </a:lnTo>
                <a:lnTo>
                  <a:pt x="141287" y="70637"/>
                </a:lnTo>
                <a:lnTo>
                  <a:pt x="1524000" y="70637"/>
                </a:lnTo>
                <a:lnTo>
                  <a:pt x="1524000" y="211924"/>
                </a:lnTo>
                <a:lnTo>
                  <a:pt x="141287" y="211924"/>
                </a:lnTo>
                <a:lnTo>
                  <a:pt x="141287" y="282575"/>
                </a:lnTo>
                <a:lnTo>
                  <a:pt x="0" y="141287"/>
                </a:lnTo>
                <a:close/>
              </a:path>
            </a:pathLst>
          </a:custGeom>
          <a:ln w="9525">
            <a:solidFill>
              <a:srgbClr val="5A91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781800" y="152399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28575">
            <a:solidFill>
              <a:srgbClr val="011C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738937" y="400049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85725" y="0"/>
                </a:moveTo>
                <a:lnTo>
                  <a:pt x="0" y="0"/>
                </a:lnTo>
                <a:lnTo>
                  <a:pt x="42862" y="85725"/>
                </a:lnTo>
                <a:lnTo>
                  <a:pt x="85725" y="0"/>
                </a:lnTo>
                <a:close/>
              </a:path>
            </a:pathLst>
          </a:custGeom>
          <a:solidFill>
            <a:srgbClr val="011C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753193" y="5839691"/>
            <a:ext cx="266006" cy="48213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810000" y="5867400"/>
            <a:ext cx="152394" cy="3810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810000" y="5867400"/>
            <a:ext cx="152400" cy="381000"/>
          </a:xfrm>
          <a:custGeom>
            <a:avLst/>
            <a:gdLst/>
            <a:ahLst/>
            <a:cxnLst/>
            <a:rect l="l" t="t" r="r" b="b"/>
            <a:pathLst>
              <a:path w="152400" h="381000">
                <a:moveTo>
                  <a:pt x="0" y="304800"/>
                </a:moveTo>
                <a:lnTo>
                  <a:pt x="38100" y="304800"/>
                </a:lnTo>
                <a:lnTo>
                  <a:pt x="38100" y="0"/>
                </a:lnTo>
                <a:lnTo>
                  <a:pt x="114300" y="0"/>
                </a:lnTo>
                <a:lnTo>
                  <a:pt x="114300" y="304800"/>
                </a:lnTo>
                <a:lnTo>
                  <a:pt x="152400" y="304800"/>
                </a:lnTo>
                <a:lnTo>
                  <a:pt x="76200" y="381000"/>
                </a:lnTo>
                <a:lnTo>
                  <a:pt x="0" y="304800"/>
                </a:lnTo>
                <a:close/>
              </a:path>
            </a:pathLst>
          </a:custGeom>
          <a:ln w="9525">
            <a:solidFill>
              <a:srgbClr val="5A91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599408" y="2335879"/>
            <a:ext cx="419792" cy="101415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657600" y="2362199"/>
            <a:ext cx="304800" cy="914400"/>
          </a:xfrm>
          <a:custGeom>
            <a:avLst/>
            <a:gdLst/>
            <a:ahLst/>
            <a:cxnLst/>
            <a:rect l="l" t="t" r="r" b="b"/>
            <a:pathLst>
              <a:path w="304800" h="914400">
                <a:moveTo>
                  <a:pt x="304800" y="762000"/>
                </a:moveTo>
                <a:lnTo>
                  <a:pt x="0" y="762000"/>
                </a:lnTo>
                <a:lnTo>
                  <a:pt x="152400" y="914400"/>
                </a:lnTo>
                <a:lnTo>
                  <a:pt x="304800" y="762000"/>
                </a:lnTo>
                <a:close/>
              </a:path>
              <a:path w="304800" h="914400">
                <a:moveTo>
                  <a:pt x="228600" y="0"/>
                </a:moveTo>
                <a:lnTo>
                  <a:pt x="76200" y="0"/>
                </a:lnTo>
                <a:lnTo>
                  <a:pt x="76200" y="762000"/>
                </a:lnTo>
                <a:lnTo>
                  <a:pt x="228600" y="762000"/>
                </a:lnTo>
                <a:lnTo>
                  <a:pt x="228600" y="0"/>
                </a:lnTo>
                <a:close/>
              </a:path>
            </a:pathLst>
          </a:custGeom>
          <a:solidFill>
            <a:srgbClr val="CD66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657600" y="2362200"/>
            <a:ext cx="304800" cy="914400"/>
          </a:xfrm>
          <a:custGeom>
            <a:avLst/>
            <a:gdLst/>
            <a:ahLst/>
            <a:cxnLst/>
            <a:rect l="l" t="t" r="r" b="b"/>
            <a:pathLst>
              <a:path w="304800" h="914400">
                <a:moveTo>
                  <a:pt x="0" y="762000"/>
                </a:moveTo>
                <a:lnTo>
                  <a:pt x="76200" y="762000"/>
                </a:lnTo>
                <a:lnTo>
                  <a:pt x="76200" y="0"/>
                </a:lnTo>
                <a:lnTo>
                  <a:pt x="228600" y="0"/>
                </a:lnTo>
                <a:lnTo>
                  <a:pt x="228600" y="762000"/>
                </a:lnTo>
                <a:lnTo>
                  <a:pt x="304800" y="762000"/>
                </a:lnTo>
                <a:lnTo>
                  <a:pt x="152400" y="914400"/>
                </a:lnTo>
                <a:lnTo>
                  <a:pt x="0" y="762000"/>
                </a:lnTo>
                <a:close/>
              </a:path>
            </a:pathLst>
          </a:custGeom>
          <a:ln w="9525">
            <a:solidFill>
              <a:srgbClr val="5A91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987" y="228599"/>
            <a:ext cx="4558030" cy="462280"/>
          </a:xfrm>
          <a:prstGeom prst="rect">
            <a:avLst/>
          </a:prstGeom>
          <a:solidFill>
            <a:srgbClr val="A4C0DE"/>
          </a:solidFill>
        </p:spPr>
        <p:txBody>
          <a:bodyPr vert="horz" wrap="square" lIns="0" tIns="4572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60"/>
              </a:spcBef>
              <a:tabLst>
                <a:tab pos="1958339" algn="l"/>
              </a:tabLst>
            </a:pPr>
            <a:r>
              <a:rPr sz="2400" spc="-5" dirty="0">
                <a:solidFill>
                  <a:srgbClr val="000000"/>
                </a:solidFill>
              </a:rPr>
              <a:t>Terminaison</a:t>
            </a:r>
            <a:r>
              <a:rPr sz="24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2400" spc="-5" dirty="0">
                <a:solidFill>
                  <a:srgbClr val="000000"/>
                </a:solidFill>
              </a:rPr>
              <a:t>rho-dépendante: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60681" y="857249"/>
            <a:ext cx="5583317" cy="59406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59701" y="1872932"/>
            <a:ext cx="3209290" cy="2159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buChar char="•"/>
              <a:tabLst>
                <a:tab pos="187325" algn="l"/>
              </a:tabLst>
            </a:pPr>
            <a:r>
              <a:rPr sz="2000" spc="-5" dirty="0">
                <a:latin typeface="Comic Sans MS"/>
                <a:cs typeface="Comic Sans MS"/>
              </a:rPr>
              <a:t>Hélicase </a:t>
            </a:r>
            <a:r>
              <a:rPr sz="2000" dirty="0">
                <a:latin typeface="Comic Sans MS"/>
                <a:cs typeface="Comic Sans MS"/>
              </a:rPr>
              <a:t>ATP</a:t>
            </a:r>
            <a:r>
              <a:rPr sz="2000" spc="-4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dépendante</a:t>
            </a:r>
            <a:endParaRPr sz="2000" dirty="0">
              <a:latin typeface="Comic Sans MS"/>
              <a:cs typeface="Comic Sans MS"/>
            </a:endParaRPr>
          </a:p>
          <a:p>
            <a:pPr marL="12700" marR="17780">
              <a:lnSpc>
                <a:spcPct val="100000"/>
              </a:lnSpc>
              <a:spcBef>
                <a:spcPts val="2400"/>
              </a:spcBef>
              <a:buClr>
                <a:srgbClr val="000000"/>
              </a:buClr>
              <a:buChar char="•"/>
              <a:tabLst>
                <a:tab pos="187325" algn="l"/>
              </a:tabLst>
            </a:pP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Fixation </a:t>
            </a:r>
            <a:r>
              <a:rPr sz="2000" dirty="0">
                <a:latin typeface="Comic Sans MS"/>
                <a:cs typeface="Comic Sans MS"/>
              </a:rPr>
              <a:t>à </a:t>
            </a:r>
            <a:r>
              <a:rPr sz="2000" spc="30" dirty="0">
                <a:latin typeface="Comic Sans MS"/>
                <a:cs typeface="Comic Sans MS"/>
              </a:rPr>
              <a:t>l</a:t>
            </a:r>
            <a:r>
              <a:rPr sz="2000" spc="30" dirty="0">
                <a:latin typeface="DejaVu Sans"/>
                <a:cs typeface="DejaVu Sans"/>
              </a:rPr>
              <a:t>ʼ</a:t>
            </a:r>
            <a:r>
              <a:rPr sz="2000" spc="30" dirty="0">
                <a:latin typeface="Comic Sans MS"/>
                <a:cs typeface="Comic Sans MS"/>
              </a:rPr>
              <a:t>extrémité</a:t>
            </a:r>
            <a:r>
              <a:rPr sz="2000" spc="-60" dirty="0">
                <a:latin typeface="Comic Sans MS"/>
                <a:cs typeface="Comic Sans MS"/>
              </a:rPr>
              <a:t> </a:t>
            </a:r>
            <a:r>
              <a:rPr sz="2000" spc="175" dirty="0">
                <a:latin typeface="Comic Sans MS"/>
                <a:cs typeface="Comic Sans MS"/>
              </a:rPr>
              <a:t>5</a:t>
            </a:r>
            <a:r>
              <a:rPr sz="2000" spc="175" dirty="0">
                <a:latin typeface="DejaVu Sans"/>
                <a:cs typeface="DejaVu Sans"/>
              </a:rPr>
              <a:t>ʼ  </a:t>
            </a:r>
            <a:r>
              <a:rPr sz="2000" dirty="0">
                <a:latin typeface="Comic Sans MS"/>
                <a:cs typeface="Comic Sans MS"/>
              </a:rPr>
              <a:t>de </a:t>
            </a:r>
            <a:r>
              <a:rPr sz="2000" spc="45" dirty="0">
                <a:latin typeface="Comic Sans MS"/>
                <a:cs typeface="Comic Sans MS"/>
              </a:rPr>
              <a:t>l</a:t>
            </a:r>
            <a:r>
              <a:rPr sz="2000" spc="45" dirty="0">
                <a:latin typeface="DejaVu Sans"/>
                <a:cs typeface="DejaVu Sans"/>
              </a:rPr>
              <a:t>ʼ</a:t>
            </a:r>
            <a:r>
              <a:rPr sz="2000" spc="45" dirty="0">
                <a:latin typeface="Comic Sans MS"/>
                <a:cs typeface="Comic Sans MS"/>
              </a:rPr>
              <a:t>ARNm,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migration </a:t>
            </a:r>
            <a:r>
              <a:rPr sz="2000" spc="-5" dirty="0">
                <a:latin typeface="Comic Sans MS"/>
                <a:cs typeface="Comic Sans MS"/>
              </a:rPr>
              <a:t>le  long </a:t>
            </a:r>
            <a:r>
              <a:rPr sz="2000" dirty="0">
                <a:latin typeface="Comic Sans MS"/>
                <a:cs typeface="Comic Sans MS"/>
              </a:rPr>
              <a:t>de </a:t>
            </a:r>
            <a:r>
              <a:rPr sz="2000" spc="55" dirty="0">
                <a:latin typeface="Comic Sans MS"/>
                <a:cs typeface="Comic Sans MS"/>
              </a:rPr>
              <a:t>l</a:t>
            </a:r>
            <a:r>
              <a:rPr sz="2000" spc="55" dirty="0">
                <a:latin typeface="DejaVu Sans"/>
                <a:cs typeface="DejaVu Sans"/>
              </a:rPr>
              <a:t>ʼ</a:t>
            </a:r>
            <a:r>
              <a:rPr sz="2000" spc="55" dirty="0">
                <a:latin typeface="Comic Sans MS"/>
                <a:cs typeface="Comic Sans MS"/>
              </a:rPr>
              <a:t>ARN, </a:t>
            </a:r>
            <a:r>
              <a:rPr sz="2000" spc="-5" dirty="0">
                <a:latin typeface="Comic Sans MS"/>
                <a:cs typeface="Comic Sans MS"/>
              </a:rPr>
              <a:t>localise le  </a:t>
            </a:r>
            <a:r>
              <a:rPr sz="2000" dirty="0">
                <a:latin typeface="Comic Sans MS"/>
                <a:cs typeface="Comic Sans MS"/>
              </a:rPr>
              <a:t>complexe pol-ARN </a:t>
            </a:r>
            <a:r>
              <a:rPr sz="2000" spc="-5" dirty="0">
                <a:latin typeface="Comic Sans MS"/>
                <a:cs typeface="Comic Sans MS"/>
              </a:rPr>
              <a:t>et le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 déroule</a:t>
            </a:r>
            <a:endParaRPr sz="2000" dirty="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9702" y="5225732"/>
            <a:ext cx="287845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Libération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de </a:t>
            </a:r>
            <a:r>
              <a:rPr sz="2000" spc="65" dirty="0">
                <a:solidFill>
                  <a:srgbClr val="0000FF"/>
                </a:solidFill>
                <a:latin typeface="Comic Sans MS"/>
                <a:cs typeface="Comic Sans MS"/>
              </a:rPr>
              <a:t>l</a:t>
            </a:r>
            <a:r>
              <a:rPr sz="2000" spc="65" dirty="0">
                <a:solidFill>
                  <a:srgbClr val="0431FF"/>
                </a:solidFill>
                <a:latin typeface="DejaVu Sans"/>
                <a:cs typeface="DejaVu Sans"/>
              </a:rPr>
              <a:t>ʼ</a:t>
            </a:r>
            <a:r>
              <a:rPr sz="2000" spc="65" dirty="0">
                <a:solidFill>
                  <a:srgbClr val="0000FF"/>
                </a:solidFill>
                <a:latin typeface="Comic Sans MS"/>
                <a:cs typeface="Comic Sans MS"/>
              </a:rPr>
              <a:t>ARN  </a:t>
            </a:r>
            <a:r>
              <a:rPr sz="2000" spc="-5" dirty="0">
                <a:latin typeface="Comic Sans MS"/>
                <a:cs typeface="Comic Sans MS"/>
              </a:rPr>
              <a:t>nouvellement</a:t>
            </a:r>
            <a:r>
              <a:rPr sz="2000" spc="-1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synthétisé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24237" y="3587750"/>
            <a:ext cx="368300" cy="379730"/>
          </a:xfrm>
          <a:prstGeom prst="rect">
            <a:avLst/>
          </a:prstGeom>
          <a:solidFill>
            <a:srgbClr val="791879"/>
          </a:solidFill>
        </p:spPr>
        <p:txBody>
          <a:bodyPr vert="horz" wrap="square" lIns="0" tIns="50165" rIns="0" bIns="0" rtlCol="0">
            <a:spAutoFit/>
          </a:bodyPr>
          <a:lstStyle/>
          <a:p>
            <a:pPr marL="95885">
              <a:lnSpc>
                <a:spcPct val="100000"/>
              </a:lnSpc>
              <a:spcBef>
                <a:spcPts val="395"/>
              </a:spcBef>
            </a:pPr>
            <a:r>
              <a:rPr sz="1800" b="1" spc="-80" dirty="0">
                <a:solidFill>
                  <a:srgbClr val="FFFFFF"/>
                </a:solidFill>
                <a:latin typeface="Verdana"/>
                <a:cs typeface="Verdana"/>
              </a:rPr>
              <a:t>5</a:t>
            </a:r>
            <a:r>
              <a:rPr sz="1800" b="1" spc="-80" dirty="0">
                <a:solidFill>
                  <a:srgbClr val="FFFFFF"/>
                </a:solidFill>
                <a:latin typeface="DejaVu Sans"/>
                <a:cs typeface="DejaVu Sans"/>
              </a:rPr>
              <a:t>ʼ</a:t>
            </a:r>
            <a:endParaRPr sz="1800">
              <a:latin typeface="DejaVu Sans"/>
              <a:cs typeface="DejaVu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58037" y="6254750"/>
            <a:ext cx="368300" cy="379730"/>
          </a:xfrm>
          <a:prstGeom prst="rect">
            <a:avLst/>
          </a:prstGeom>
          <a:solidFill>
            <a:srgbClr val="791879"/>
          </a:solidFill>
        </p:spPr>
        <p:txBody>
          <a:bodyPr vert="horz" wrap="square" lIns="0" tIns="50165" rIns="0" bIns="0" rtlCol="0">
            <a:spAutoFit/>
          </a:bodyPr>
          <a:lstStyle/>
          <a:p>
            <a:pPr marL="95885">
              <a:lnSpc>
                <a:spcPct val="100000"/>
              </a:lnSpc>
              <a:spcBef>
                <a:spcPts val="395"/>
              </a:spcBef>
            </a:pPr>
            <a:r>
              <a:rPr sz="1800" b="1" spc="-80" dirty="0">
                <a:solidFill>
                  <a:srgbClr val="FFFFFF"/>
                </a:solidFill>
                <a:latin typeface="Verdana"/>
                <a:cs typeface="Verdana"/>
              </a:rPr>
              <a:t>5</a:t>
            </a:r>
            <a:r>
              <a:rPr sz="1800" b="1" spc="-80" dirty="0">
                <a:solidFill>
                  <a:srgbClr val="FFFFFF"/>
                </a:solidFill>
                <a:latin typeface="DejaVu Sans"/>
                <a:cs typeface="DejaVu Sans"/>
              </a:rPr>
              <a:t>ʼ</a:t>
            </a:r>
            <a:endParaRPr sz="1800">
              <a:latin typeface="DejaVu Sans"/>
              <a:cs typeface="DejaVu San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571625" y="4191000"/>
            <a:ext cx="0" cy="644525"/>
          </a:xfrm>
          <a:custGeom>
            <a:avLst/>
            <a:gdLst/>
            <a:ahLst/>
            <a:cxnLst/>
            <a:rect l="l" t="t" r="r" b="b"/>
            <a:pathLst>
              <a:path h="644525">
                <a:moveTo>
                  <a:pt x="0" y="0"/>
                </a:moveTo>
                <a:lnTo>
                  <a:pt x="0" y="644525"/>
                </a:lnTo>
              </a:path>
            </a:pathLst>
          </a:custGeom>
          <a:ln w="76200">
            <a:solidFill>
              <a:srgbClr val="0431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57325" y="4683125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228600" y="0"/>
                </a:moveTo>
                <a:lnTo>
                  <a:pt x="0" y="0"/>
                </a:lnTo>
                <a:lnTo>
                  <a:pt x="114300" y="228600"/>
                </a:lnTo>
                <a:lnTo>
                  <a:pt x="228600" y="0"/>
                </a:lnTo>
                <a:close/>
              </a:path>
            </a:pathLst>
          </a:custGeom>
          <a:solidFill>
            <a:srgbClr val="043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031740" y="261620"/>
            <a:ext cx="19513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74445" algn="l"/>
              </a:tabLst>
            </a:pPr>
            <a:r>
              <a:rPr sz="2400" b="1" spc="-5" dirty="0">
                <a:solidFill>
                  <a:srgbClr val="0000FF"/>
                </a:solidFill>
                <a:latin typeface="Comic Sans MS"/>
                <a:cs typeface="Comic Sans MS"/>
              </a:rPr>
              <a:t>F</a:t>
            </a:r>
            <a:r>
              <a:rPr sz="2400" b="1" dirty="0">
                <a:solidFill>
                  <a:srgbClr val="0000FF"/>
                </a:solidFill>
                <a:latin typeface="Comic Sans MS"/>
                <a:cs typeface="Comic Sans MS"/>
              </a:rPr>
              <a:t>acteur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0000FF"/>
                </a:solidFill>
                <a:latin typeface="Comic Sans MS"/>
                <a:cs typeface="Comic Sans MS"/>
              </a:rPr>
              <a:t>Rh</a:t>
            </a:r>
            <a:r>
              <a:rPr sz="2400" b="1" dirty="0">
                <a:solidFill>
                  <a:srgbClr val="0000FF"/>
                </a:solidFill>
                <a:latin typeface="Comic Sans MS"/>
                <a:cs typeface="Comic Sans MS"/>
              </a:rPr>
              <a:t>o: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2727" y="261620"/>
            <a:ext cx="43586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79600" algn="l"/>
              </a:tabLst>
            </a:pPr>
            <a:r>
              <a:rPr sz="2400" spc="-5" dirty="0">
                <a:solidFill>
                  <a:srgbClr val="000000"/>
                </a:solidFill>
              </a:rPr>
              <a:t>Terminaison</a:t>
            </a:r>
            <a:r>
              <a:rPr sz="24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2400" spc="-5" dirty="0">
                <a:solidFill>
                  <a:srgbClr val="000000"/>
                </a:solidFill>
              </a:rPr>
              <a:t>rho-dépendante: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340" y="172720"/>
            <a:ext cx="849820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00710" algn="l"/>
                <a:tab pos="1322705" algn="l"/>
                <a:tab pos="3273425" algn="l"/>
                <a:tab pos="5294630" algn="l"/>
                <a:tab pos="5856605" algn="l"/>
                <a:tab pos="6305550" algn="l"/>
              </a:tabLst>
            </a:pPr>
            <a:r>
              <a:rPr dirty="0">
                <a:solidFill>
                  <a:srgbClr val="000000"/>
                </a:solidFill>
              </a:rPr>
              <a:t>6-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dirty="0">
                <a:solidFill>
                  <a:srgbClr val="000000"/>
                </a:solidFill>
              </a:rPr>
              <a:t>Les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pc="-5" dirty="0">
                <a:solidFill>
                  <a:srgbClr val="000000"/>
                </a:solidFill>
              </a:rPr>
              <a:t>inhibiteurs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pc="-5" dirty="0">
                <a:solidFill>
                  <a:srgbClr val="000000"/>
                </a:solidFill>
              </a:rPr>
              <a:t>spécifiques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dirty="0">
                <a:solidFill>
                  <a:srgbClr val="000000"/>
                </a:solidFill>
              </a:rPr>
              <a:t>de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pc="-5" dirty="0">
                <a:solidFill>
                  <a:srgbClr val="000000"/>
                </a:solidFill>
              </a:rPr>
              <a:t>la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pc="-5" dirty="0">
                <a:solidFill>
                  <a:srgbClr val="000000"/>
                </a:solidFill>
              </a:rPr>
              <a:t>transcription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38" y="1709420"/>
            <a:ext cx="8192134" cy="322326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24765">
              <a:lnSpc>
                <a:spcPts val="2900"/>
              </a:lnSpc>
              <a:spcBef>
                <a:spcPts val="580"/>
              </a:spcBef>
              <a:buChar char="-"/>
              <a:tabLst>
                <a:tab pos="267335" algn="l"/>
                <a:tab pos="3844925" algn="l"/>
              </a:tabLst>
            </a:pPr>
            <a:r>
              <a:rPr sz="2800" spc="-5" dirty="0">
                <a:solidFill>
                  <a:srgbClr val="0000FF"/>
                </a:solidFill>
                <a:latin typeface="Comic Sans MS"/>
                <a:cs typeface="Comic Sans MS"/>
              </a:rPr>
              <a:t>Groupe</a:t>
            </a:r>
            <a:r>
              <a:rPr sz="2800" spc="2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800" spc="-5" dirty="0">
                <a:solidFill>
                  <a:srgbClr val="0000FF"/>
                </a:solidFill>
                <a:latin typeface="Comic Sans MS"/>
                <a:cs typeface="Comic Sans MS"/>
              </a:rPr>
              <a:t>Rifamycines:</a:t>
            </a:r>
            <a:r>
              <a:rPr sz="2800" spc="-5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Comic Sans MS"/>
                <a:cs typeface="Comic Sans MS"/>
              </a:rPr>
              <a:t>(</a:t>
            </a:r>
            <a:r>
              <a:rPr sz="2400" spc="-5" dirty="0">
                <a:latin typeface="Comic Sans MS"/>
                <a:cs typeface="Comic Sans MS"/>
              </a:rPr>
              <a:t>Rifampicine, rifamycine et  rifabutine). Inhibiteur </a:t>
            </a:r>
            <a:r>
              <a:rPr sz="2400" dirty="0">
                <a:latin typeface="Comic Sans MS"/>
                <a:cs typeface="Comic Sans MS"/>
              </a:rPr>
              <a:t>de </a:t>
            </a:r>
            <a:r>
              <a:rPr sz="2400" spc="70" dirty="0">
                <a:latin typeface="Comic Sans MS"/>
                <a:cs typeface="Comic Sans MS"/>
              </a:rPr>
              <a:t>l</a:t>
            </a:r>
            <a:r>
              <a:rPr sz="2400" spc="70" dirty="0">
                <a:latin typeface="DejaVu Sans"/>
                <a:cs typeface="DejaVu Sans"/>
              </a:rPr>
              <a:t>ʼ</a:t>
            </a:r>
            <a:r>
              <a:rPr sz="2400" spc="70" dirty="0">
                <a:latin typeface="Comic Sans MS"/>
                <a:cs typeface="Comic Sans MS"/>
              </a:rPr>
              <a:t>ARNp </a:t>
            </a:r>
            <a:r>
              <a:rPr sz="2400" dirty="0">
                <a:latin typeface="Comic Sans MS"/>
                <a:cs typeface="Comic Sans MS"/>
              </a:rPr>
              <a:t>en se </a:t>
            </a:r>
            <a:r>
              <a:rPr sz="2400" spc="-5" dirty="0">
                <a:latin typeface="Comic Sans MS"/>
                <a:cs typeface="Comic Sans MS"/>
              </a:rPr>
              <a:t>fixant </a:t>
            </a:r>
            <a:r>
              <a:rPr sz="2400" dirty="0">
                <a:latin typeface="Comic Sans MS"/>
                <a:cs typeface="Comic Sans MS"/>
              </a:rPr>
              <a:t>sur </a:t>
            </a:r>
            <a:r>
              <a:rPr sz="2400" spc="-5" dirty="0">
                <a:latin typeface="Comic Sans MS"/>
                <a:cs typeface="Comic Sans MS"/>
              </a:rPr>
              <a:t>la </a:t>
            </a:r>
            <a:r>
              <a:rPr sz="2400" dirty="0">
                <a:latin typeface="Comic Sans MS"/>
                <a:cs typeface="Comic Sans MS"/>
              </a:rPr>
              <a:t>sous  unité</a:t>
            </a:r>
            <a:r>
              <a:rPr sz="2400" spc="-5" dirty="0">
                <a:latin typeface="Comic Sans MS"/>
                <a:cs typeface="Comic Sans MS"/>
              </a:rPr>
              <a:t> </a:t>
            </a:r>
            <a:r>
              <a:rPr sz="2400" spc="90" dirty="0">
                <a:latin typeface="Trebuchet MS"/>
                <a:cs typeface="Trebuchet MS"/>
              </a:rPr>
              <a:t>β</a:t>
            </a:r>
            <a:endParaRPr sz="2400">
              <a:latin typeface="Trebuchet MS"/>
              <a:cs typeface="Trebuchet MS"/>
            </a:endParaRPr>
          </a:p>
          <a:p>
            <a:pPr marL="12700" marR="234950">
              <a:lnSpc>
                <a:spcPts val="2900"/>
              </a:lnSpc>
              <a:spcBef>
                <a:spcPts val="2200"/>
              </a:spcBef>
              <a:buChar char="-"/>
              <a:tabLst>
                <a:tab pos="267335" algn="l"/>
              </a:tabLst>
            </a:pPr>
            <a:r>
              <a:rPr sz="2800" spc="-5" dirty="0">
                <a:solidFill>
                  <a:srgbClr val="0000FF"/>
                </a:solidFill>
                <a:latin typeface="Comic Sans MS"/>
                <a:cs typeface="Comic Sans MS"/>
              </a:rPr>
              <a:t>Streptomycines: </a:t>
            </a:r>
            <a:r>
              <a:rPr sz="2400" spc="-5" dirty="0">
                <a:latin typeface="Comic Sans MS"/>
                <a:cs typeface="Comic Sans MS"/>
              </a:rPr>
              <a:t>Inhibiteur </a:t>
            </a:r>
            <a:r>
              <a:rPr sz="2400" dirty="0">
                <a:latin typeface="Comic Sans MS"/>
                <a:cs typeface="Comic Sans MS"/>
              </a:rPr>
              <a:t>de </a:t>
            </a:r>
            <a:r>
              <a:rPr sz="2400" spc="65" dirty="0">
                <a:latin typeface="Comic Sans MS"/>
                <a:cs typeface="Comic Sans MS"/>
              </a:rPr>
              <a:t>l</a:t>
            </a:r>
            <a:r>
              <a:rPr sz="2400" spc="65" dirty="0">
                <a:latin typeface="DejaVu Sans"/>
                <a:cs typeface="DejaVu Sans"/>
              </a:rPr>
              <a:t>ʼ</a:t>
            </a:r>
            <a:r>
              <a:rPr sz="2400" spc="65" dirty="0">
                <a:latin typeface="Comic Sans MS"/>
                <a:cs typeface="Comic Sans MS"/>
              </a:rPr>
              <a:t>ARNp </a:t>
            </a:r>
            <a:r>
              <a:rPr sz="2400" spc="-5" dirty="0">
                <a:latin typeface="Comic Sans MS"/>
                <a:cs typeface="Comic Sans MS"/>
              </a:rPr>
              <a:t>en se fixant  </a:t>
            </a:r>
            <a:r>
              <a:rPr sz="2400" dirty="0">
                <a:latin typeface="Comic Sans MS"/>
                <a:cs typeface="Comic Sans MS"/>
              </a:rPr>
              <a:t>sur </a:t>
            </a:r>
            <a:r>
              <a:rPr sz="2400" spc="-5" dirty="0">
                <a:latin typeface="Comic Sans MS"/>
                <a:cs typeface="Comic Sans MS"/>
              </a:rPr>
              <a:t>la </a:t>
            </a:r>
            <a:r>
              <a:rPr sz="2400" dirty="0">
                <a:latin typeface="Comic Sans MS"/>
                <a:cs typeface="Comic Sans MS"/>
              </a:rPr>
              <a:t>sous unité </a:t>
            </a:r>
            <a:r>
              <a:rPr sz="2400" spc="90" dirty="0">
                <a:latin typeface="Trebuchet MS"/>
                <a:cs typeface="Trebuchet MS"/>
              </a:rPr>
              <a:t>β </a:t>
            </a:r>
            <a:r>
              <a:rPr sz="2400" spc="25" dirty="0">
                <a:latin typeface="Trebuchet MS"/>
                <a:cs typeface="Trebuchet MS"/>
              </a:rPr>
              <a:t>(site </a:t>
            </a:r>
            <a:r>
              <a:rPr sz="2400" spc="150" dirty="0">
                <a:latin typeface="Trebuchet MS"/>
                <a:cs typeface="Trebuchet MS"/>
              </a:rPr>
              <a:t>diférent </a:t>
            </a:r>
            <a:r>
              <a:rPr sz="2400" spc="145" dirty="0">
                <a:latin typeface="Trebuchet MS"/>
                <a:cs typeface="Trebuchet MS"/>
              </a:rPr>
              <a:t>des</a:t>
            </a:r>
            <a:r>
              <a:rPr sz="2400" spc="-150" dirty="0">
                <a:latin typeface="Trebuchet MS"/>
                <a:cs typeface="Trebuchet MS"/>
              </a:rPr>
              <a:t> </a:t>
            </a:r>
            <a:r>
              <a:rPr sz="2400" spc="65" dirty="0">
                <a:latin typeface="Trebuchet MS"/>
                <a:cs typeface="Trebuchet MS"/>
              </a:rPr>
              <a:t>rifamycines)</a:t>
            </a:r>
            <a:endParaRPr sz="2400">
              <a:latin typeface="Trebuchet MS"/>
              <a:cs typeface="Trebuchet MS"/>
            </a:endParaRPr>
          </a:p>
          <a:p>
            <a:pPr marL="12700" marR="5080">
              <a:lnSpc>
                <a:spcPct val="101200"/>
              </a:lnSpc>
              <a:spcBef>
                <a:spcPts val="1680"/>
              </a:spcBef>
              <a:buChar char="-"/>
              <a:tabLst>
                <a:tab pos="267335" algn="l"/>
              </a:tabLst>
            </a:pPr>
            <a:r>
              <a:rPr sz="2800" spc="-5" dirty="0">
                <a:solidFill>
                  <a:srgbClr val="0000FF"/>
                </a:solidFill>
                <a:latin typeface="Comic Sans MS"/>
                <a:cs typeface="Comic Sans MS"/>
              </a:rPr>
              <a:t>Actinomycines: </a:t>
            </a:r>
            <a:r>
              <a:rPr sz="2400" spc="-5" dirty="0">
                <a:latin typeface="Comic Sans MS"/>
                <a:cs typeface="Comic Sans MS"/>
              </a:rPr>
              <a:t>inhibition de </a:t>
            </a:r>
            <a:r>
              <a:rPr sz="2400" spc="35" dirty="0">
                <a:latin typeface="Comic Sans MS"/>
                <a:cs typeface="Comic Sans MS"/>
              </a:rPr>
              <a:t>l</a:t>
            </a:r>
            <a:r>
              <a:rPr sz="2400" spc="35" dirty="0">
                <a:latin typeface="DejaVu Sans"/>
                <a:cs typeface="DejaVu Sans"/>
              </a:rPr>
              <a:t>ʼ</a:t>
            </a:r>
            <a:r>
              <a:rPr sz="2400" spc="35" dirty="0">
                <a:latin typeface="Comic Sans MS"/>
                <a:cs typeface="Comic Sans MS"/>
              </a:rPr>
              <a:t>élongation </a:t>
            </a:r>
            <a:r>
              <a:rPr sz="2400" dirty="0">
                <a:latin typeface="Comic Sans MS"/>
                <a:cs typeface="Comic Sans MS"/>
              </a:rPr>
              <a:t>en se </a:t>
            </a:r>
            <a:r>
              <a:rPr sz="2400" spc="-5" dirty="0">
                <a:latin typeface="Comic Sans MS"/>
                <a:cs typeface="Comic Sans MS"/>
              </a:rPr>
              <a:t>fixant  </a:t>
            </a:r>
            <a:r>
              <a:rPr sz="2400" dirty="0">
                <a:latin typeface="Comic Sans MS"/>
                <a:cs typeface="Comic Sans MS"/>
              </a:rPr>
              <a:t>à </a:t>
            </a:r>
            <a:r>
              <a:rPr sz="2400" spc="85" dirty="0">
                <a:latin typeface="Comic Sans MS"/>
                <a:cs typeface="Comic Sans MS"/>
              </a:rPr>
              <a:t>l</a:t>
            </a:r>
            <a:r>
              <a:rPr sz="2400" spc="85" dirty="0">
                <a:latin typeface="DejaVu Sans"/>
                <a:cs typeface="DejaVu Sans"/>
              </a:rPr>
              <a:t>ʼ</a:t>
            </a:r>
            <a:r>
              <a:rPr sz="2400" spc="85" dirty="0">
                <a:latin typeface="Comic Sans MS"/>
                <a:cs typeface="Comic Sans MS"/>
              </a:rPr>
              <a:t>ARN </a:t>
            </a:r>
            <a:r>
              <a:rPr sz="2400" dirty="0">
                <a:latin typeface="Comic Sans MS"/>
                <a:cs typeface="Comic Sans MS"/>
              </a:rPr>
              <a:t>sur </a:t>
            </a:r>
            <a:r>
              <a:rPr sz="2400" spc="-5" dirty="0">
                <a:latin typeface="Comic Sans MS"/>
                <a:cs typeface="Comic Sans MS"/>
              </a:rPr>
              <a:t>les </a:t>
            </a:r>
            <a:r>
              <a:rPr sz="2400" dirty="0">
                <a:latin typeface="Comic Sans MS"/>
                <a:cs typeface="Comic Sans MS"/>
              </a:rPr>
              <a:t>paires de bases</a:t>
            </a:r>
            <a:r>
              <a:rPr sz="2400" spc="-11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GC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9740" y="210820"/>
            <a:ext cx="236093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5" dirty="0">
                <a:solidFill>
                  <a:srgbClr val="000000"/>
                </a:solidFill>
                <a:latin typeface="Comic Sans MS"/>
                <a:cs typeface="Comic Sans MS"/>
              </a:rPr>
              <a:t>Introduction</a:t>
            </a:r>
            <a:r>
              <a:rPr b="0" spc="-5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b="0" dirty="0">
                <a:solidFill>
                  <a:srgbClr val="000000"/>
                </a:solidFill>
                <a:latin typeface="Comic Sans MS"/>
                <a:cs typeface="Comic Sans MS"/>
              </a:rPr>
              <a:t>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21677" y="871220"/>
            <a:ext cx="7519670" cy="2590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5925" indent="-403225">
              <a:lnSpc>
                <a:spcPct val="100000"/>
              </a:lnSpc>
              <a:spcBef>
                <a:spcPts val="100"/>
              </a:spcBef>
              <a:buClr>
                <a:srgbClr val="B80700"/>
              </a:buClr>
              <a:buFont typeface="Wingdings"/>
              <a:buChar char=""/>
              <a:tabLst>
                <a:tab pos="415925" algn="l"/>
                <a:tab pos="416559" algn="l"/>
                <a:tab pos="1035050" algn="l"/>
              </a:tabLst>
            </a:pPr>
            <a:r>
              <a:rPr sz="2400" b="1" dirty="0">
                <a:solidFill>
                  <a:srgbClr val="C61E00"/>
                </a:solidFill>
                <a:latin typeface="Comic Sans MS"/>
                <a:cs typeface="Comic Sans MS"/>
              </a:rPr>
              <a:t>Les</a:t>
            </a:r>
            <a:r>
              <a:rPr sz="2400" dirty="0">
                <a:solidFill>
                  <a:srgbClr val="C61E00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C61E00"/>
                </a:solidFill>
                <a:latin typeface="Comic Sans MS"/>
                <a:cs typeface="Comic Sans MS"/>
              </a:rPr>
              <a:t>ARN:</a:t>
            </a:r>
            <a:endParaRPr sz="2400">
              <a:latin typeface="Comic Sans MS"/>
              <a:cs typeface="Comic Sans MS"/>
            </a:endParaRPr>
          </a:p>
          <a:p>
            <a:pPr marL="131445" lvl="1">
              <a:lnSpc>
                <a:spcPct val="100000"/>
              </a:lnSpc>
              <a:spcBef>
                <a:spcPts val="1720"/>
              </a:spcBef>
              <a:buFont typeface="Arial"/>
              <a:buChar char="•"/>
              <a:tabLst>
                <a:tab pos="297180" algn="l"/>
              </a:tabLst>
            </a:pPr>
            <a:r>
              <a:rPr sz="2000" spc="-5" dirty="0">
                <a:latin typeface="Comic Sans MS"/>
                <a:cs typeface="Comic Sans MS"/>
              </a:rPr>
              <a:t>Polyribonucléotides </a:t>
            </a:r>
            <a:r>
              <a:rPr sz="2000" dirty="0">
                <a:latin typeface="Comic Sans MS"/>
                <a:cs typeface="Comic Sans MS"/>
              </a:rPr>
              <a:t>avec Uracyl (U) à la place de </a:t>
            </a:r>
            <a:r>
              <a:rPr sz="2000" spc="-5" dirty="0">
                <a:latin typeface="Comic Sans MS"/>
                <a:cs typeface="Comic Sans MS"/>
              </a:rPr>
              <a:t>Thymine</a:t>
            </a:r>
            <a:r>
              <a:rPr sz="2000" spc="-1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(T)</a:t>
            </a:r>
            <a:endParaRPr sz="2000">
              <a:latin typeface="Comic Sans MS"/>
              <a:cs typeface="Comic Sans MS"/>
            </a:endParaRPr>
          </a:p>
          <a:p>
            <a:pPr marL="131445" marR="272415" lvl="1">
              <a:lnSpc>
                <a:spcPct val="150000"/>
              </a:lnSpc>
              <a:spcBef>
                <a:spcPts val="1200"/>
              </a:spcBef>
              <a:buFont typeface="Arial"/>
              <a:buChar char="•"/>
              <a:tabLst>
                <a:tab pos="297180" algn="l"/>
              </a:tabLst>
            </a:pPr>
            <a:r>
              <a:rPr sz="2000" spc="-5" dirty="0">
                <a:latin typeface="Comic Sans MS"/>
                <a:cs typeface="Comic Sans MS"/>
              </a:rPr>
              <a:t>chaînes monocaténaires </a:t>
            </a:r>
            <a:r>
              <a:rPr sz="2000" dirty="0">
                <a:latin typeface="Comic Sans MS"/>
                <a:cs typeface="Comic Sans MS"/>
              </a:rPr>
              <a:t>qui </a:t>
            </a:r>
            <a:r>
              <a:rPr sz="2000" spc="-5" dirty="0">
                <a:latin typeface="Comic Sans MS"/>
                <a:cs typeface="Comic Sans MS"/>
              </a:rPr>
              <a:t>peuvent </a:t>
            </a:r>
            <a:r>
              <a:rPr sz="2000" dirty="0">
                <a:latin typeface="Comic Sans MS"/>
                <a:cs typeface="Comic Sans MS"/>
              </a:rPr>
              <a:t>former des </a:t>
            </a:r>
            <a:r>
              <a:rPr sz="2000" spc="-5" dirty="0">
                <a:latin typeface="Comic Sans MS"/>
                <a:cs typeface="Comic Sans MS"/>
              </a:rPr>
              <a:t>structures  secondaires </a:t>
            </a:r>
            <a:r>
              <a:rPr sz="2000" dirty="0">
                <a:latin typeface="Comic Sans MS"/>
                <a:cs typeface="Comic Sans MS"/>
              </a:rPr>
              <a:t>en se </a:t>
            </a:r>
            <a:r>
              <a:rPr sz="2000" spc="-5" dirty="0">
                <a:latin typeface="Comic Sans MS"/>
                <a:cs typeface="Comic Sans MS"/>
              </a:rPr>
              <a:t>repliant (épingle </a:t>
            </a:r>
            <a:r>
              <a:rPr sz="2000" dirty="0">
                <a:latin typeface="Comic Sans MS"/>
                <a:cs typeface="Comic Sans MS"/>
              </a:rPr>
              <a:t>à</a:t>
            </a:r>
            <a:r>
              <a:rPr sz="2000" spc="1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cheveux)</a:t>
            </a:r>
            <a:endParaRPr sz="2000">
              <a:latin typeface="Comic Sans MS"/>
              <a:cs typeface="Comic Sans MS"/>
            </a:endParaRPr>
          </a:p>
          <a:p>
            <a:pPr marL="131445" lvl="1">
              <a:lnSpc>
                <a:spcPct val="100000"/>
              </a:lnSpc>
              <a:spcBef>
                <a:spcPts val="2400"/>
              </a:spcBef>
              <a:buFont typeface="Arial"/>
              <a:buChar char="•"/>
              <a:tabLst>
                <a:tab pos="297180" algn="l"/>
              </a:tabLst>
            </a:pPr>
            <a:r>
              <a:rPr sz="2000" spc="-5" dirty="0">
                <a:latin typeface="Comic Sans MS"/>
                <a:cs typeface="Comic Sans MS"/>
              </a:rPr>
              <a:t>Molécules </a:t>
            </a:r>
            <a:r>
              <a:rPr sz="2000" dirty="0">
                <a:latin typeface="Comic Sans MS"/>
                <a:cs typeface="Comic Sans MS"/>
              </a:rPr>
              <a:t>plus courtes et plus </a:t>
            </a:r>
            <a:r>
              <a:rPr sz="2000" spc="-5" dirty="0">
                <a:latin typeface="Comic Sans MS"/>
                <a:cs typeface="Comic Sans MS"/>
              </a:rPr>
              <a:t>instables </a:t>
            </a:r>
            <a:r>
              <a:rPr sz="2000" dirty="0">
                <a:latin typeface="Comic Sans MS"/>
                <a:cs typeface="Comic Sans MS"/>
              </a:rPr>
              <a:t>que</a:t>
            </a:r>
            <a:r>
              <a:rPr sz="2000" spc="-15" dirty="0">
                <a:latin typeface="Comic Sans MS"/>
                <a:cs typeface="Comic Sans MS"/>
              </a:rPr>
              <a:t> </a:t>
            </a:r>
            <a:r>
              <a:rPr sz="2000" spc="70" dirty="0">
                <a:latin typeface="Comic Sans MS"/>
                <a:cs typeface="Comic Sans MS"/>
              </a:rPr>
              <a:t>l</a:t>
            </a:r>
            <a:r>
              <a:rPr sz="2000" spc="70" dirty="0">
                <a:latin typeface="DejaVu Sans"/>
                <a:cs typeface="DejaVu Sans"/>
              </a:rPr>
              <a:t>ʼ</a:t>
            </a:r>
            <a:r>
              <a:rPr sz="2000" spc="70" dirty="0">
                <a:latin typeface="Comic Sans MS"/>
                <a:cs typeface="Comic Sans MS"/>
              </a:rPr>
              <a:t>ADN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96000" y="3513137"/>
            <a:ext cx="2895599" cy="29638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91237" y="3508375"/>
            <a:ext cx="2905125" cy="2973705"/>
          </a:xfrm>
          <a:custGeom>
            <a:avLst/>
            <a:gdLst/>
            <a:ahLst/>
            <a:cxnLst/>
            <a:rect l="l" t="t" r="r" b="b"/>
            <a:pathLst>
              <a:path w="2905125" h="2973704">
                <a:moveTo>
                  <a:pt x="0" y="2973387"/>
                </a:moveTo>
                <a:lnTo>
                  <a:pt x="2905125" y="2973387"/>
                </a:lnTo>
                <a:lnTo>
                  <a:pt x="2905125" y="0"/>
                </a:lnTo>
                <a:lnTo>
                  <a:pt x="0" y="0"/>
                </a:lnTo>
                <a:lnTo>
                  <a:pt x="0" y="2973387"/>
                </a:lnTo>
                <a:close/>
              </a:path>
            </a:pathLst>
          </a:custGeom>
          <a:ln w="9525">
            <a:solidFill>
              <a:srgbClr val="D647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0" y="5906675"/>
            <a:ext cx="4287520" cy="647065"/>
          </a:xfrm>
          <a:custGeom>
            <a:avLst/>
            <a:gdLst/>
            <a:ahLst/>
            <a:cxnLst/>
            <a:rect l="l" t="t" r="r" b="b"/>
            <a:pathLst>
              <a:path w="4287520" h="647065">
                <a:moveTo>
                  <a:pt x="0" y="646523"/>
                </a:moveTo>
                <a:lnTo>
                  <a:pt x="4287088" y="646523"/>
                </a:lnTo>
                <a:lnTo>
                  <a:pt x="4287088" y="0"/>
                </a:lnTo>
                <a:lnTo>
                  <a:pt x="0" y="0"/>
                </a:lnTo>
                <a:lnTo>
                  <a:pt x="0" y="646523"/>
                </a:lnTo>
                <a:close/>
              </a:path>
            </a:pathLst>
          </a:custGeom>
          <a:solidFill>
            <a:srgbClr val="FDF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24000" y="5906675"/>
            <a:ext cx="4287520" cy="647065"/>
          </a:xfrm>
          <a:custGeom>
            <a:avLst/>
            <a:gdLst/>
            <a:ahLst/>
            <a:cxnLst/>
            <a:rect l="l" t="t" r="r" b="b"/>
            <a:pathLst>
              <a:path w="4287520" h="647065">
                <a:moveTo>
                  <a:pt x="0" y="646523"/>
                </a:moveTo>
                <a:lnTo>
                  <a:pt x="4287088" y="646523"/>
                </a:lnTo>
                <a:lnTo>
                  <a:pt x="4287088" y="0"/>
                </a:lnTo>
                <a:lnTo>
                  <a:pt x="0" y="0"/>
                </a:lnTo>
                <a:lnTo>
                  <a:pt x="0" y="646523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602739" y="5939695"/>
            <a:ext cx="4077970" cy="84581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99500"/>
              </a:lnSpc>
              <a:spcBef>
                <a:spcPts val="110"/>
              </a:spcBef>
            </a:pPr>
            <a:r>
              <a:rPr sz="1800" b="1" spc="-5" dirty="0">
                <a:latin typeface="Arial"/>
                <a:cs typeface="Arial"/>
              </a:rPr>
              <a:t>Certains segments de </a:t>
            </a:r>
            <a:r>
              <a:rPr sz="1800" b="1" spc="40" dirty="0">
                <a:latin typeface="Arial"/>
                <a:cs typeface="Arial"/>
              </a:rPr>
              <a:t>l</a:t>
            </a:r>
            <a:r>
              <a:rPr sz="1800" b="1" spc="40" dirty="0">
                <a:latin typeface="DejaVu Sans"/>
                <a:cs typeface="DejaVu Sans"/>
              </a:rPr>
              <a:t>ʼ</a:t>
            </a:r>
            <a:r>
              <a:rPr sz="1800" b="1" spc="40" dirty="0">
                <a:latin typeface="Arial"/>
                <a:cs typeface="Arial"/>
              </a:rPr>
              <a:t>ARN </a:t>
            </a:r>
            <a:r>
              <a:rPr sz="1800" b="1" spc="-5" dirty="0">
                <a:latin typeface="Arial"/>
                <a:cs typeface="Arial"/>
              </a:rPr>
              <a:t>peuvent  </a:t>
            </a:r>
            <a:r>
              <a:rPr sz="1800" b="1" spc="15" dirty="0">
                <a:latin typeface="Arial"/>
                <a:cs typeface="Arial"/>
              </a:rPr>
              <a:t>s</a:t>
            </a:r>
            <a:r>
              <a:rPr sz="1800" b="1" spc="15" dirty="0">
                <a:latin typeface="DejaVu Sans"/>
                <a:cs typeface="DejaVu Sans"/>
              </a:rPr>
              <a:t>ʼ</a:t>
            </a:r>
            <a:r>
              <a:rPr sz="1800" b="1" spc="15" dirty="0">
                <a:latin typeface="Arial"/>
                <a:cs typeface="Arial"/>
              </a:rPr>
              <a:t>apparier </a:t>
            </a:r>
            <a:r>
              <a:rPr sz="1800" b="1" spc="40" dirty="0">
                <a:latin typeface="Arial"/>
                <a:cs typeface="Arial"/>
              </a:rPr>
              <a:t>s</a:t>
            </a:r>
            <a:r>
              <a:rPr sz="1800" b="1" spc="40" dirty="0">
                <a:latin typeface="DejaVu Sans"/>
                <a:cs typeface="DejaVu Sans"/>
              </a:rPr>
              <a:t>ʼ</a:t>
            </a:r>
            <a:r>
              <a:rPr sz="1800" b="1" spc="40" dirty="0">
                <a:latin typeface="Arial"/>
                <a:cs typeface="Arial"/>
              </a:rPr>
              <a:t>ils </a:t>
            </a:r>
            <a:r>
              <a:rPr sz="1800" b="1" spc="-5" dirty="0">
                <a:latin typeface="Arial"/>
                <a:cs typeface="Arial"/>
              </a:rPr>
              <a:t>sont  complémentaires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811088" y="5439346"/>
            <a:ext cx="1104900" cy="688340"/>
          </a:xfrm>
          <a:custGeom>
            <a:avLst/>
            <a:gdLst/>
            <a:ahLst/>
            <a:cxnLst/>
            <a:rect l="l" t="t" r="r" b="b"/>
            <a:pathLst>
              <a:path w="1104900" h="688339">
                <a:moveTo>
                  <a:pt x="0" y="688120"/>
                </a:moveTo>
                <a:lnTo>
                  <a:pt x="1104811" y="0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73557" y="5409120"/>
            <a:ext cx="191135" cy="163830"/>
          </a:xfrm>
          <a:custGeom>
            <a:avLst/>
            <a:gdLst/>
            <a:ahLst/>
            <a:cxnLst/>
            <a:rect l="l" t="t" r="r" b="b"/>
            <a:pathLst>
              <a:path w="191134" h="163829">
                <a:moveTo>
                  <a:pt x="190855" y="0"/>
                </a:moveTo>
                <a:lnTo>
                  <a:pt x="0" y="17881"/>
                </a:lnTo>
                <a:lnTo>
                  <a:pt x="90639" y="163410"/>
                </a:lnTo>
                <a:lnTo>
                  <a:pt x="1908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17703" y="4135437"/>
            <a:ext cx="1383665" cy="1329055"/>
          </a:xfrm>
          <a:custGeom>
            <a:avLst/>
            <a:gdLst/>
            <a:ahLst/>
            <a:cxnLst/>
            <a:rect l="l" t="t" r="r" b="b"/>
            <a:pathLst>
              <a:path w="1383665" h="1329054">
                <a:moveTo>
                  <a:pt x="0" y="664210"/>
                </a:moveTo>
                <a:lnTo>
                  <a:pt x="1736" y="616775"/>
                </a:lnTo>
                <a:lnTo>
                  <a:pt x="6868" y="570241"/>
                </a:lnTo>
                <a:lnTo>
                  <a:pt x="15277" y="524719"/>
                </a:lnTo>
                <a:lnTo>
                  <a:pt x="26848" y="480322"/>
                </a:lnTo>
                <a:lnTo>
                  <a:pt x="41463" y="437162"/>
                </a:lnTo>
                <a:lnTo>
                  <a:pt x="59005" y="395352"/>
                </a:lnTo>
                <a:lnTo>
                  <a:pt x="79356" y="355004"/>
                </a:lnTo>
                <a:lnTo>
                  <a:pt x="102401" y="316230"/>
                </a:lnTo>
                <a:lnTo>
                  <a:pt x="128021" y="279143"/>
                </a:lnTo>
                <a:lnTo>
                  <a:pt x="156101" y="243856"/>
                </a:lnTo>
                <a:lnTo>
                  <a:pt x="186522" y="210480"/>
                </a:lnTo>
                <a:lnTo>
                  <a:pt x="219168" y="179129"/>
                </a:lnTo>
                <a:lnTo>
                  <a:pt x="253922" y="149914"/>
                </a:lnTo>
                <a:lnTo>
                  <a:pt x="290666" y="122947"/>
                </a:lnTo>
                <a:lnTo>
                  <a:pt x="329284" y="98342"/>
                </a:lnTo>
                <a:lnTo>
                  <a:pt x="369659" y="76211"/>
                </a:lnTo>
                <a:lnTo>
                  <a:pt x="411674" y="56666"/>
                </a:lnTo>
                <a:lnTo>
                  <a:pt x="455211" y="39820"/>
                </a:lnTo>
                <a:lnTo>
                  <a:pt x="500154" y="25784"/>
                </a:lnTo>
                <a:lnTo>
                  <a:pt x="546386" y="14672"/>
                </a:lnTo>
                <a:lnTo>
                  <a:pt x="593789" y="6596"/>
                </a:lnTo>
                <a:lnTo>
                  <a:pt x="642246" y="1667"/>
                </a:lnTo>
                <a:lnTo>
                  <a:pt x="691642" y="0"/>
                </a:lnTo>
                <a:lnTo>
                  <a:pt x="741037" y="1667"/>
                </a:lnTo>
                <a:lnTo>
                  <a:pt x="789495" y="6596"/>
                </a:lnTo>
                <a:lnTo>
                  <a:pt x="836898" y="14672"/>
                </a:lnTo>
                <a:lnTo>
                  <a:pt x="883130" y="25784"/>
                </a:lnTo>
                <a:lnTo>
                  <a:pt x="928073" y="39820"/>
                </a:lnTo>
                <a:lnTo>
                  <a:pt x="971611" y="56666"/>
                </a:lnTo>
                <a:lnTo>
                  <a:pt x="1013626" y="76211"/>
                </a:lnTo>
                <a:lnTo>
                  <a:pt x="1054002" y="98342"/>
                </a:lnTo>
                <a:lnTo>
                  <a:pt x="1092621" y="122947"/>
                </a:lnTo>
                <a:lnTo>
                  <a:pt x="1129367" y="149914"/>
                </a:lnTo>
                <a:lnTo>
                  <a:pt x="1164121" y="179129"/>
                </a:lnTo>
                <a:lnTo>
                  <a:pt x="1196768" y="210480"/>
                </a:lnTo>
                <a:lnTo>
                  <a:pt x="1227190" y="243856"/>
                </a:lnTo>
                <a:lnTo>
                  <a:pt x="1255270" y="279143"/>
                </a:lnTo>
                <a:lnTo>
                  <a:pt x="1280891" y="316230"/>
                </a:lnTo>
                <a:lnTo>
                  <a:pt x="1303937" y="355004"/>
                </a:lnTo>
                <a:lnTo>
                  <a:pt x="1324289" y="395352"/>
                </a:lnTo>
                <a:lnTo>
                  <a:pt x="1341831" y="437162"/>
                </a:lnTo>
                <a:lnTo>
                  <a:pt x="1356447" y="480322"/>
                </a:lnTo>
                <a:lnTo>
                  <a:pt x="1368018" y="524719"/>
                </a:lnTo>
                <a:lnTo>
                  <a:pt x="1376428" y="570241"/>
                </a:lnTo>
                <a:lnTo>
                  <a:pt x="1381560" y="616775"/>
                </a:lnTo>
                <a:lnTo>
                  <a:pt x="1383296" y="664210"/>
                </a:lnTo>
                <a:lnTo>
                  <a:pt x="1381560" y="711646"/>
                </a:lnTo>
                <a:lnTo>
                  <a:pt x="1376428" y="758181"/>
                </a:lnTo>
                <a:lnTo>
                  <a:pt x="1368018" y="803705"/>
                </a:lnTo>
                <a:lnTo>
                  <a:pt x="1356447" y="848103"/>
                </a:lnTo>
                <a:lnTo>
                  <a:pt x="1341831" y="891264"/>
                </a:lnTo>
                <a:lnTo>
                  <a:pt x="1324289" y="933075"/>
                </a:lnTo>
                <a:lnTo>
                  <a:pt x="1303937" y="973424"/>
                </a:lnTo>
                <a:lnTo>
                  <a:pt x="1280891" y="1012198"/>
                </a:lnTo>
                <a:lnTo>
                  <a:pt x="1255270" y="1049285"/>
                </a:lnTo>
                <a:lnTo>
                  <a:pt x="1227190" y="1084573"/>
                </a:lnTo>
                <a:lnTo>
                  <a:pt x="1196768" y="1117950"/>
                </a:lnTo>
                <a:lnTo>
                  <a:pt x="1164121" y="1149302"/>
                </a:lnTo>
                <a:lnTo>
                  <a:pt x="1129367" y="1178517"/>
                </a:lnTo>
                <a:lnTo>
                  <a:pt x="1092621" y="1205484"/>
                </a:lnTo>
                <a:lnTo>
                  <a:pt x="1054002" y="1230089"/>
                </a:lnTo>
                <a:lnTo>
                  <a:pt x="1013626" y="1252220"/>
                </a:lnTo>
                <a:lnTo>
                  <a:pt x="971611" y="1271765"/>
                </a:lnTo>
                <a:lnTo>
                  <a:pt x="928073" y="1288612"/>
                </a:lnTo>
                <a:lnTo>
                  <a:pt x="883130" y="1302647"/>
                </a:lnTo>
                <a:lnTo>
                  <a:pt x="836898" y="1313760"/>
                </a:lnTo>
                <a:lnTo>
                  <a:pt x="789495" y="1321836"/>
                </a:lnTo>
                <a:lnTo>
                  <a:pt x="741037" y="1326764"/>
                </a:lnTo>
                <a:lnTo>
                  <a:pt x="691642" y="1328432"/>
                </a:lnTo>
                <a:lnTo>
                  <a:pt x="642246" y="1326764"/>
                </a:lnTo>
                <a:lnTo>
                  <a:pt x="593789" y="1321836"/>
                </a:lnTo>
                <a:lnTo>
                  <a:pt x="546386" y="1313760"/>
                </a:lnTo>
                <a:lnTo>
                  <a:pt x="500154" y="1302647"/>
                </a:lnTo>
                <a:lnTo>
                  <a:pt x="455211" y="1288612"/>
                </a:lnTo>
                <a:lnTo>
                  <a:pt x="411674" y="1271765"/>
                </a:lnTo>
                <a:lnTo>
                  <a:pt x="369659" y="1252220"/>
                </a:lnTo>
                <a:lnTo>
                  <a:pt x="329284" y="1230089"/>
                </a:lnTo>
                <a:lnTo>
                  <a:pt x="290666" y="1205484"/>
                </a:lnTo>
                <a:lnTo>
                  <a:pt x="253922" y="1178517"/>
                </a:lnTo>
                <a:lnTo>
                  <a:pt x="219168" y="1149302"/>
                </a:lnTo>
                <a:lnTo>
                  <a:pt x="186522" y="1117950"/>
                </a:lnTo>
                <a:lnTo>
                  <a:pt x="156101" y="1084573"/>
                </a:lnTo>
                <a:lnTo>
                  <a:pt x="128021" y="1049285"/>
                </a:lnTo>
                <a:lnTo>
                  <a:pt x="102401" y="1012198"/>
                </a:lnTo>
                <a:lnTo>
                  <a:pt x="79356" y="973424"/>
                </a:lnTo>
                <a:lnTo>
                  <a:pt x="59005" y="933075"/>
                </a:lnTo>
                <a:lnTo>
                  <a:pt x="41463" y="891264"/>
                </a:lnTo>
                <a:lnTo>
                  <a:pt x="26848" y="848103"/>
                </a:lnTo>
                <a:lnTo>
                  <a:pt x="15277" y="803705"/>
                </a:lnTo>
                <a:lnTo>
                  <a:pt x="6868" y="758181"/>
                </a:lnTo>
                <a:lnTo>
                  <a:pt x="1736" y="711646"/>
                </a:lnTo>
                <a:lnTo>
                  <a:pt x="0" y="66421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98587" y="3781425"/>
            <a:ext cx="3783012" cy="18573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2057400"/>
            <a:ext cx="8303260" cy="29213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76755" algn="l"/>
                <a:tab pos="2240915" algn="l"/>
                <a:tab pos="4342765" algn="l"/>
                <a:tab pos="4812665" algn="l"/>
                <a:tab pos="6003925" algn="l"/>
              </a:tabLst>
            </a:pPr>
            <a:r>
              <a:rPr sz="2400" b="1" spc="-5" dirty="0">
                <a:latin typeface="Comic Sans MS"/>
                <a:cs typeface="Comic Sans MS"/>
              </a:rPr>
              <a:t>Introduction</a:t>
            </a:r>
            <a:r>
              <a:rPr sz="2400" spc="-5" dirty="0">
                <a:latin typeface="Times New Roman"/>
                <a:cs typeface="Times New Roman"/>
              </a:rPr>
              <a:t>	</a:t>
            </a:r>
            <a:r>
              <a:rPr sz="2400" b="1" dirty="0">
                <a:latin typeface="Comic Sans MS"/>
                <a:cs typeface="Comic Sans MS"/>
              </a:rPr>
              <a:t>: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b="1" spc="-5" dirty="0">
                <a:latin typeface="Comic Sans MS"/>
                <a:cs typeface="Comic Sans MS"/>
              </a:rPr>
              <a:t>Particularités</a:t>
            </a:r>
            <a:r>
              <a:rPr sz="2400" spc="-5" dirty="0">
                <a:latin typeface="Times New Roman"/>
                <a:cs typeface="Times New Roman"/>
              </a:rPr>
              <a:t>	</a:t>
            </a:r>
            <a:r>
              <a:rPr sz="2400" b="1" dirty="0">
                <a:latin typeface="Comic Sans MS"/>
                <a:cs typeface="Comic Sans MS"/>
              </a:rPr>
              <a:t>du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b="1" spc="-5" dirty="0">
                <a:latin typeface="Comic Sans MS"/>
                <a:cs typeface="Comic Sans MS"/>
              </a:rPr>
              <a:t>génome</a:t>
            </a:r>
            <a:r>
              <a:rPr sz="2400" spc="-5" dirty="0">
                <a:latin typeface="Times New Roman"/>
                <a:cs typeface="Times New Roman"/>
              </a:rPr>
              <a:t>	</a:t>
            </a:r>
            <a:r>
              <a:rPr sz="2400" b="1" spc="-5" dirty="0">
                <a:latin typeface="Comic Sans MS"/>
                <a:cs typeface="Comic Sans MS"/>
              </a:rPr>
              <a:t>eucaryote</a:t>
            </a:r>
            <a:endParaRPr sz="2400" dirty="0">
              <a:latin typeface="Comic Sans MS"/>
              <a:cs typeface="Comic Sans MS"/>
            </a:endParaRPr>
          </a:p>
          <a:p>
            <a:pPr marL="12700" marR="5080">
              <a:lnSpc>
                <a:spcPts val="5900"/>
              </a:lnSpc>
              <a:spcBef>
                <a:spcPts val="700"/>
              </a:spcBef>
              <a:tabLst>
                <a:tab pos="330200" algn="l"/>
                <a:tab pos="596900" algn="l"/>
                <a:tab pos="1215390" algn="l"/>
                <a:tab pos="2326640" algn="l"/>
                <a:tab pos="2773045" algn="l"/>
                <a:tab pos="3157855" algn="l"/>
                <a:tab pos="3271520" algn="l"/>
                <a:tab pos="4954905" algn="l"/>
                <a:tab pos="5436235" algn="l"/>
                <a:tab pos="5821045" algn="l"/>
              </a:tabLst>
            </a:pPr>
            <a:r>
              <a:rPr sz="2400" b="1" dirty="0">
                <a:latin typeface="Comic Sans MS"/>
                <a:cs typeface="Comic Sans MS"/>
              </a:rPr>
              <a:t>1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b="1" dirty="0">
                <a:latin typeface="Comic Sans MS"/>
                <a:cs typeface="Comic Sans MS"/>
              </a:rPr>
              <a:t>–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b="1" dirty="0">
                <a:latin typeface="Comic Sans MS"/>
                <a:cs typeface="Comic Sans MS"/>
              </a:rPr>
              <a:t>L</a:t>
            </a:r>
            <a:r>
              <a:rPr sz="2400" b="1" spc="285" dirty="0">
                <a:latin typeface="DejaVu Sans"/>
                <a:cs typeface="DejaVu Sans"/>
              </a:rPr>
              <a:t>ʼ</a:t>
            </a:r>
            <a:r>
              <a:rPr sz="2400" b="1" spc="285" dirty="0">
                <a:latin typeface="Comic Sans MS"/>
                <a:cs typeface="Comic Sans MS"/>
              </a:rPr>
              <a:t>initi</a:t>
            </a:r>
            <a:r>
              <a:rPr sz="2400" b="1" spc="-5" dirty="0">
                <a:latin typeface="Comic Sans MS"/>
                <a:cs typeface="Comic Sans MS"/>
              </a:rPr>
              <a:t>atio</a:t>
            </a:r>
            <a:r>
              <a:rPr sz="2400" b="1" dirty="0">
                <a:latin typeface="Comic Sans MS"/>
                <a:cs typeface="Comic Sans MS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b="1" dirty="0" smtClean="0">
                <a:latin typeface="Comic Sans MS"/>
                <a:cs typeface="Comic Sans MS"/>
              </a:rPr>
              <a:t>et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b="1" dirty="0">
                <a:latin typeface="Comic Sans MS"/>
                <a:cs typeface="Comic Sans MS"/>
              </a:rPr>
              <a:t>la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400" b="1" dirty="0">
                <a:latin typeface="Comic Sans MS"/>
                <a:cs typeface="Comic Sans MS"/>
              </a:rPr>
              <a:t>termin</a:t>
            </a:r>
            <a:r>
              <a:rPr sz="2400" b="1" spc="-5" dirty="0">
                <a:latin typeface="Comic Sans MS"/>
                <a:cs typeface="Comic Sans MS"/>
              </a:rPr>
              <a:t>a</a:t>
            </a:r>
            <a:r>
              <a:rPr sz="2400" b="1" dirty="0">
                <a:latin typeface="Comic Sans MS"/>
                <a:cs typeface="Comic Sans MS"/>
              </a:rPr>
              <a:t>i</a:t>
            </a:r>
            <a:r>
              <a:rPr sz="2400" b="1" spc="-5" dirty="0">
                <a:latin typeface="Comic Sans MS"/>
                <a:cs typeface="Comic Sans MS"/>
              </a:rPr>
              <a:t>s</a:t>
            </a:r>
            <a:r>
              <a:rPr sz="2400" b="1" dirty="0">
                <a:latin typeface="Comic Sans MS"/>
                <a:cs typeface="Comic Sans MS"/>
              </a:rPr>
              <a:t>on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b="1" spc="-5" dirty="0">
                <a:latin typeface="Comic Sans MS"/>
                <a:cs typeface="Comic Sans MS"/>
              </a:rPr>
              <a:t>d</a:t>
            </a:r>
            <a:r>
              <a:rPr sz="2400" b="1" dirty="0">
                <a:latin typeface="Comic Sans MS"/>
                <a:cs typeface="Comic Sans MS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b="1" dirty="0">
                <a:latin typeface="Comic Sans MS"/>
                <a:cs typeface="Comic Sans MS"/>
              </a:rPr>
              <a:t>la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b="1" dirty="0">
                <a:latin typeface="Comic Sans MS"/>
                <a:cs typeface="Comic Sans MS"/>
              </a:rPr>
              <a:t>tr</a:t>
            </a:r>
            <a:r>
              <a:rPr sz="2400" b="1" spc="-5" dirty="0">
                <a:latin typeface="Comic Sans MS"/>
                <a:cs typeface="Comic Sans MS"/>
              </a:rPr>
              <a:t>anscription </a:t>
            </a:r>
            <a:endParaRPr lang="fr-FR" sz="2400" b="1" spc="-5" dirty="0" smtClean="0">
              <a:latin typeface="Comic Sans MS"/>
              <a:cs typeface="Comic Sans MS"/>
            </a:endParaRPr>
          </a:p>
          <a:p>
            <a:pPr marL="12700" marR="5080">
              <a:lnSpc>
                <a:spcPts val="5900"/>
              </a:lnSpc>
              <a:spcBef>
                <a:spcPts val="700"/>
              </a:spcBef>
              <a:tabLst>
                <a:tab pos="330200" algn="l"/>
                <a:tab pos="596900" algn="l"/>
                <a:tab pos="1215390" algn="l"/>
                <a:tab pos="2326640" algn="l"/>
                <a:tab pos="2773045" algn="l"/>
                <a:tab pos="3157855" algn="l"/>
                <a:tab pos="3271520" algn="l"/>
                <a:tab pos="4954905" algn="l"/>
                <a:tab pos="5436235" algn="l"/>
                <a:tab pos="5821045" algn="l"/>
              </a:tabLst>
            </a:pPr>
            <a:r>
              <a:rPr sz="2400" spc="-5" dirty="0" smtClean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Comic Sans MS"/>
                <a:cs typeface="Comic Sans MS"/>
              </a:rPr>
              <a:t>2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b="1" dirty="0">
                <a:latin typeface="Comic Sans MS"/>
                <a:cs typeface="Comic Sans MS"/>
              </a:rPr>
              <a:t>–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b="1" spc="-5" dirty="0">
                <a:latin typeface="Comic Sans MS"/>
                <a:cs typeface="Comic Sans MS"/>
              </a:rPr>
              <a:t>Les</a:t>
            </a:r>
            <a:r>
              <a:rPr sz="2400" spc="-5" dirty="0">
                <a:latin typeface="Times New Roman"/>
                <a:cs typeface="Times New Roman"/>
              </a:rPr>
              <a:t>	</a:t>
            </a:r>
            <a:r>
              <a:rPr sz="2400" b="1" spc="-5" dirty="0">
                <a:latin typeface="Comic Sans MS"/>
                <a:cs typeface="Comic Sans MS"/>
              </a:rPr>
              <a:t>modifications</a:t>
            </a:r>
            <a:r>
              <a:rPr sz="2400" spc="-5" dirty="0">
                <a:latin typeface="Times New Roman"/>
                <a:cs typeface="Times New Roman"/>
              </a:rPr>
              <a:t>		</a:t>
            </a:r>
            <a:r>
              <a:rPr sz="2400" b="1" spc="-5" dirty="0">
                <a:latin typeface="Comic Sans MS"/>
                <a:cs typeface="Comic Sans MS"/>
              </a:rPr>
              <a:t>post-transcriptionnelles</a:t>
            </a:r>
            <a:endParaRPr sz="2400" dirty="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490220"/>
            <a:ext cx="757999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80744" algn="l"/>
                <a:tab pos="3638550" algn="l"/>
                <a:tab pos="4704080" algn="l"/>
                <a:tab pos="5416550" algn="l"/>
              </a:tabLst>
            </a:pPr>
            <a:r>
              <a:rPr sz="3200" b="1" dirty="0">
                <a:solidFill>
                  <a:srgbClr val="BE0000"/>
                </a:solidFill>
                <a:latin typeface="Comic Sans MS"/>
                <a:cs typeface="Comic Sans MS"/>
              </a:rPr>
              <a:t>II-</a:t>
            </a:r>
            <a:r>
              <a:rPr sz="3200" dirty="0">
                <a:solidFill>
                  <a:srgbClr val="BE0000"/>
                </a:solidFill>
                <a:latin typeface="Times New Roman"/>
                <a:cs typeface="Times New Roman"/>
              </a:rPr>
              <a:t>	</a:t>
            </a:r>
            <a:r>
              <a:rPr sz="3200" b="1" spc="-5" dirty="0">
                <a:solidFill>
                  <a:srgbClr val="BE0000"/>
                </a:solidFill>
                <a:latin typeface="Comic Sans MS"/>
                <a:cs typeface="Comic Sans MS"/>
              </a:rPr>
              <a:t>Transcription</a:t>
            </a:r>
            <a:r>
              <a:rPr sz="3200" spc="-5" dirty="0">
                <a:solidFill>
                  <a:srgbClr val="BE0000"/>
                </a:solidFill>
                <a:latin typeface="Times New Roman"/>
                <a:cs typeface="Times New Roman"/>
              </a:rPr>
              <a:t>	</a:t>
            </a:r>
            <a:r>
              <a:rPr sz="3200" b="1" spc="-5" dirty="0">
                <a:solidFill>
                  <a:srgbClr val="BE0000"/>
                </a:solidFill>
                <a:latin typeface="Comic Sans MS"/>
                <a:cs typeface="Comic Sans MS"/>
              </a:rPr>
              <a:t>chez</a:t>
            </a:r>
            <a:r>
              <a:rPr sz="3200" spc="-5" dirty="0">
                <a:solidFill>
                  <a:srgbClr val="BE0000"/>
                </a:solidFill>
                <a:latin typeface="Times New Roman"/>
                <a:cs typeface="Times New Roman"/>
              </a:rPr>
              <a:t>	</a:t>
            </a:r>
            <a:r>
              <a:rPr sz="3200" b="1" spc="-5" dirty="0">
                <a:solidFill>
                  <a:srgbClr val="BE0000"/>
                </a:solidFill>
                <a:latin typeface="Comic Sans MS"/>
                <a:cs typeface="Comic Sans MS"/>
              </a:rPr>
              <a:t>les</a:t>
            </a:r>
            <a:r>
              <a:rPr sz="3200" spc="-5" dirty="0">
                <a:solidFill>
                  <a:srgbClr val="BE0000"/>
                </a:solidFill>
                <a:latin typeface="Times New Roman"/>
                <a:cs typeface="Times New Roman"/>
              </a:rPr>
              <a:t>	</a:t>
            </a:r>
            <a:r>
              <a:rPr sz="3200" b="1" spc="-5" dirty="0">
                <a:solidFill>
                  <a:srgbClr val="BE0000"/>
                </a:solidFill>
                <a:latin typeface="Comic Sans MS"/>
                <a:cs typeface="Comic Sans MS"/>
              </a:rPr>
              <a:t>Eucaryotes</a:t>
            </a:r>
            <a:endParaRPr sz="32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7439" y="1232217"/>
            <a:ext cx="6307455" cy="2209800"/>
          </a:xfrm>
          <a:prstGeom prst="rect">
            <a:avLst/>
          </a:prstGeom>
        </p:spPr>
        <p:txBody>
          <a:bodyPr vert="horz" wrap="square" lIns="0" tIns="193040" rIns="0" bIns="0" rtlCol="0">
            <a:spAutoFit/>
          </a:bodyPr>
          <a:lstStyle/>
          <a:p>
            <a:pPr marL="130810" indent="-118110">
              <a:lnSpc>
                <a:spcPct val="100000"/>
              </a:lnSpc>
              <a:spcBef>
                <a:spcPts val="1520"/>
              </a:spcBef>
              <a:buSzPct val="95833"/>
              <a:buChar char="•"/>
              <a:tabLst>
                <a:tab pos="131445" algn="l"/>
              </a:tabLst>
            </a:pPr>
            <a:r>
              <a:rPr sz="2400" dirty="0">
                <a:latin typeface="Comic Sans MS"/>
                <a:cs typeface="Comic Sans MS"/>
              </a:rPr>
              <a:t>Diploïde</a:t>
            </a:r>
            <a:endParaRPr sz="2400">
              <a:latin typeface="Comic Sans MS"/>
              <a:cs typeface="Comic Sans MS"/>
            </a:endParaRPr>
          </a:p>
          <a:p>
            <a:pPr marL="130810" indent="-118110">
              <a:lnSpc>
                <a:spcPct val="100000"/>
              </a:lnSpc>
              <a:spcBef>
                <a:spcPts val="1420"/>
              </a:spcBef>
              <a:buSzPct val="95833"/>
              <a:buChar char="•"/>
              <a:tabLst>
                <a:tab pos="131445" algn="l"/>
              </a:tabLst>
            </a:pPr>
            <a:r>
              <a:rPr sz="2400" spc="-5" dirty="0">
                <a:latin typeface="Comic Sans MS"/>
                <a:cs typeface="Comic Sans MS"/>
              </a:rPr>
              <a:t>Éclaté </a:t>
            </a:r>
            <a:r>
              <a:rPr sz="2400" dirty="0">
                <a:latin typeface="Comic Sans MS"/>
                <a:cs typeface="Comic Sans MS"/>
              </a:rPr>
              <a:t>ou en </a:t>
            </a:r>
            <a:r>
              <a:rPr sz="2400" spc="-5" dirty="0">
                <a:latin typeface="Comic Sans MS"/>
                <a:cs typeface="Comic Sans MS"/>
              </a:rPr>
              <a:t>mosaïque: introns </a:t>
            </a:r>
            <a:r>
              <a:rPr sz="2400" dirty="0">
                <a:latin typeface="Comic Sans MS"/>
                <a:cs typeface="Comic Sans MS"/>
              </a:rPr>
              <a:t>et </a:t>
            </a:r>
            <a:r>
              <a:rPr sz="2400" spc="-5" dirty="0">
                <a:latin typeface="Comic Sans MS"/>
                <a:cs typeface="Comic Sans MS"/>
              </a:rPr>
              <a:t>exons</a:t>
            </a:r>
            <a:endParaRPr sz="2400">
              <a:latin typeface="Comic Sans MS"/>
              <a:cs typeface="Comic Sans MS"/>
            </a:endParaRPr>
          </a:p>
          <a:p>
            <a:pPr marL="130810" indent="-118110">
              <a:lnSpc>
                <a:spcPct val="100000"/>
              </a:lnSpc>
              <a:spcBef>
                <a:spcPts val="1420"/>
              </a:spcBef>
              <a:buSzPct val="95833"/>
              <a:buChar char="•"/>
              <a:tabLst>
                <a:tab pos="131445" algn="l"/>
              </a:tabLst>
            </a:pPr>
            <a:r>
              <a:rPr sz="2400" spc="-5" dirty="0">
                <a:latin typeface="Comic Sans MS"/>
                <a:cs typeface="Comic Sans MS"/>
              </a:rPr>
              <a:t>Expression compartimentée</a:t>
            </a:r>
            <a:endParaRPr sz="2400">
              <a:latin typeface="Comic Sans MS"/>
              <a:cs typeface="Comic Sans MS"/>
            </a:endParaRPr>
          </a:p>
          <a:p>
            <a:pPr marL="130810" indent="-118110">
              <a:lnSpc>
                <a:spcPct val="100000"/>
              </a:lnSpc>
              <a:spcBef>
                <a:spcPts val="1420"/>
              </a:spcBef>
              <a:buSzPct val="95833"/>
              <a:buChar char="•"/>
              <a:tabLst>
                <a:tab pos="131445" algn="l"/>
              </a:tabLst>
            </a:pPr>
            <a:r>
              <a:rPr sz="2400" spc="-5" dirty="0">
                <a:latin typeface="Comic Sans MS"/>
                <a:cs typeface="Comic Sans MS"/>
              </a:rPr>
              <a:t>Unité </a:t>
            </a:r>
            <a:r>
              <a:rPr sz="2400" dirty="0">
                <a:latin typeface="Comic Sans MS"/>
                <a:cs typeface="Comic Sans MS"/>
              </a:rPr>
              <a:t>de </a:t>
            </a:r>
            <a:r>
              <a:rPr sz="2400" spc="-5" dirty="0">
                <a:latin typeface="Comic Sans MS"/>
                <a:cs typeface="Comic Sans MS"/>
              </a:rPr>
              <a:t>transcription </a:t>
            </a:r>
            <a:r>
              <a:rPr sz="2400" dirty="0">
                <a:latin typeface="Comic Sans MS"/>
                <a:cs typeface="Comic Sans MS"/>
              </a:rPr>
              <a:t>est</a:t>
            </a:r>
            <a:r>
              <a:rPr sz="2400" spc="4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monocystronique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2137" y="695324"/>
            <a:ext cx="7637780" cy="523875"/>
          </a:xfrm>
          <a:prstGeom prst="rect">
            <a:avLst/>
          </a:prstGeom>
          <a:solidFill>
            <a:srgbClr val="E0A7A3"/>
          </a:solidFill>
        </p:spPr>
        <p:txBody>
          <a:bodyPr vert="horz" wrap="square" lIns="0" tIns="4572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60"/>
              </a:spcBef>
              <a:tabLst>
                <a:tab pos="2543175" algn="l"/>
                <a:tab pos="3091180" algn="l"/>
                <a:tab pos="4481195" algn="l"/>
                <a:tab pos="5215890" algn="l"/>
              </a:tabLst>
            </a:pPr>
            <a:r>
              <a:rPr sz="2800" b="1" spc="-5" dirty="0">
                <a:latin typeface="Comic Sans MS"/>
                <a:cs typeface="Comic Sans MS"/>
              </a:rPr>
              <a:t>Particularités</a:t>
            </a:r>
            <a:r>
              <a:rPr sz="2800" spc="-5" dirty="0">
                <a:latin typeface="Times New Roman"/>
                <a:cs typeface="Times New Roman"/>
              </a:rPr>
              <a:t>	</a:t>
            </a:r>
            <a:r>
              <a:rPr sz="2800" b="1" dirty="0">
                <a:latin typeface="Comic Sans MS"/>
                <a:cs typeface="Comic Sans MS"/>
              </a:rPr>
              <a:t>du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b="1" spc="-5" dirty="0">
                <a:latin typeface="Comic Sans MS"/>
                <a:cs typeface="Comic Sans MS"/>
              </a:rPr>
              <a:t>génome</a:t>
            </a:r>
            <a:r>
              <a:rPr sz="2800" spc="-5" dirty="0">
                <a:latin typeface="Times New Roman"/>
                <a:cs typeface="Times New Roman"/>
              </a:rPr>
              <a:t>	</a:t>
            </a:r>
            <a:r>
              <a:rPr sz="2800" b="1" dirty="0">
                <a:latin typeface="Comic Sans MS"/>
                <a:cs typeface="Comic Sans MS"/>
              </a:rPr>
              <a:t>des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b="1" spc="-5" dirty="0">
                <a:latin typeface="Comic Sans MS"/>
                <a:cs typeface="Comic Sans MS"/>
              </a:rPr>
              <a:t>eucaryotes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77900" y="3601797"/>
            <a:ext cx="7535862" cy="32435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7340" y="33020"/>
            <a:ext cx="262763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000000"/>
                </a:solidFill>
              </a:rPr>
              <a:t>Introduction:</a:t>
            </a:r>
            <a:endParaRPr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67000" y="2676525"/>
            <a:ext cx="6476999" cy="3876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4114800" cy="2819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767262" y="933449"/>
            <a:ext cx="3170555" cy="457200"/>
          </a:xfrm>
          <a:prstGeom prst="rect">
            <a:avLst/>
          </a:prstGeom>
          <a:solidFill>
            <a:srgbClr val="FFD6FF"/>
          </a:solidFill>
        </p:spPr>
        <p:txBody>
          <a:bodyPr vert="horz" wrap="square" lIns="0" tIns="4572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60"/>
              </a:spcBef>
              <a:tabLst>
                <a:tab pos="1327785" algn="l"/>
                <a:tab pos="1790064" algn="l"/>
              </a:tabLst>
            </a:pPr>
            <a:r>
              <a:rPr sz="2400" spc="-5" dirty="0">
                <a:solidFill>
                  <a:srgbClr val="660066"/>
                </a:solidFill>
              </a:rPr>
              <a:t>Génome</a:t>
            </a:r>
            <a:r>
              <a:rPr sz="2400" b="0" spc="-5" dirty="0">
                <a:solidFill>
                  <a:srgbClr val="660066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solidFill>
                  <a:srgbClr val="660066"/>
                </a:solidFill>
              </a:rPr>
              <a:t>en</a:t>
            </a:r>
            <a:r>
              <a:rPr sz="2400" b="0" dirty="0">
                <a:solidFill>
                  <a:srgbClr val="660066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solidFill>
                  <a:srgbClr val="660066"/>
                </a:solidFill>
              </a:rPr>
              <a:t>mosaïque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1140" y="2776220"/>
            <a:ext cx="3554095" cy="56642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2100"/>
              </a:lnSpc>
              <a:spcBef>
                <a:spcPts val="219"/>
              </a:spcBef>
            </a:pPr>
            <a:r>
              <a:rPr sz="1800" spc="-5" dirty="0">
                <a:latin typeface="Comic Sans MS"/>
                <a:cs typeface="Comic Sans MS"/>
              </a:rPr>
              <a:t>Hybridation ARNm </a:t>
            </a:r>
            <a:r>
              <a:rPr sz="1800" dirty="0">
                <a:latin typeface="Comic Sans MS"/>
                <a:cs typeface="Comic Sans MS"/>
              </a:rPr>
              <a:t>épissé avec</a:t>
            </a:r>
            <a:r>
              <a:rPr sz="1800" spc="-8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le  gène </a:t>
            </a:r>
            <a:r>
              <a:rPr sz="1800" spc="-5" dirty="0">
                <a:latin typeface="Comic Sans MS"/>
                <a:cs typeface="Comic Sans MS"/>
              </a:rPr>
              <a:t>correspondant</a:t>
            </a:r>
            <a:r>
              <a:rPr sz="1800" spc="-1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d'ADN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5062220"/>
            <a:ext cx="28136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omic Sans MS"/>
                <a:cs typeface="Comic Sans MS"/>
              </a:rPr>
              <a:t>Introns: A, </a:t>
            </a:r>
            <a:r>
              <a:rPr sz="1800" dirty="0">
                <a:latin typeface="Comic Sans MS"/>
                <a:cs typeface="Comic Sans MS"/>
              </a:rPr>
              <a:t>B, </a:t>
            </a:r>
            <a:r>
              <a:rPr sz="1800" spc="-5" dirty="0">
                <a:latin typeface="Comic Sans MS"/>
                <a:cs typeface="Comic Sans MS"/>
              </a:rPr>
              <a:t>C, D, E, F,</a:t>
            </a:r>
            <a:r>
              <a:rPr sz="1800" spc="-4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G</a:t>
            </a:r>
            <a:endParaRPr sz="18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275" marR="154940">
              <a:lnSpc>
                <a:spcPct val="150000"/>
              </a:lnSpc>
              <a:spcBef>
                <a:spcPts val="100"/>
              </a:spcBef>
              <a:buFont typeface="Wingdings"/>
              <a:buChar char=""/>
              <a:tabLst>
                <a:tab pos="351155" algn="l"/>
              </a:tabLst>
            </a:pPr>
            <a:r>
              <a:rPr b="1" spc="-5" dirty="0">
                <a:latin typeface="Comic Sans MS"/>
                <a:cs typeface="Comic Sans MS"/>
              </a:rPr>
              <a:t>RNA-polymérase </a:t>
            </a:r>
            <a:r>
              <a:rPr b="1" dirty="0">
                <a:latin typeface="Comic Sans MS"/>
                <a:cs typeface="Comic Sans MS"/>
              </a:rPr>
              <a:t>I: </a:t>
            </a:r>
            <a:r>
              <a:rPr spc="-5" dirty="0"/>
              <a:t>Transcription </a:t>
            </a:r>
            <a:r>
              <a:rPr dirty="0"/>
              <a:t>des RNA </a:t>
            </a:r>
            <a:r>
              <a:rPr spc="-5" dirty="0"/>
              <a:t>ribosomiques </a:t>
            </a:r>
            <a:r>
              <a:rPr dirty="0"/>
              <a:t>(18</a:t>
            </a:r>
            <a:r>
              <a:rPr spc="-114" dirty="0"/>
              <a:t> </a:t>
            </a:r>
            <a:r>
              <a:rPr dirty="0"/>
              <a:t>S-  </a:t>
            </a:r>
            <a:r>
              <a:rPr spc="-5" dirty="0"/>
              <a:t>5,8 </a:t>
            </a:r>
            <a:r>
              <a:rPr dirty="0"/>
              <a:t>S- 28</a:t>
            </a:r>
            <a:r>
              <a:rPr spc="-15" dirty="0"/>
              <a:t> </a:t>
            </a:r>
            <a:r>
              <a:rPr spc="-5" dirty="0"/>
              <a:t>S)</a:t>
            </a:r>
          </a:p>
          <a:p>
            <a:pPr marL="41275" marR="708025">
              <a:lnSpc>
                <a:spcPct val="150000"/>
              </a:lnSpc>
              <a:spcBef>
                <a:spcPts val="1200"/>
              </a:spcBef>
              <a:buFont typeface="Wingdings"/>
              <a:buChar char=""/>
              <a:tabLst>
                <a:tab pos="351155" algn="l"/>
              </a:tabLst>
            </a:pPr>
            <a:r>
              <a:rPr b="1" spc="-5" dirty="0">
                <a:latin typeface="Comic Sans MS"/>
                <a:cs typeface="Comic Sans MS"/>
              </a:rPr>
              <a:t>RNA-polymérase </a:t>
            </a:r>
            <a:r>
              <a:rPr b="1" dirty="0">
                <a:latin typeface="Comic Sans MS"/>
                <a:cs typeface="Comic Sans MS"/>
              </a:rPr>
              <a:t>II: </a:t>
            </a:r>
            <a:r>
              <a:rPr spc="-5" dirty="0"/>
              <a:t>Transcription des RNA messagers et  </a:t>
            </a:r>
            <a:r>
              <a:rPr dirty="0"/>
              <a:t>certains des</a:t>
            </a:r>
            <a:r>
              <a:rPr spc="-10" dirty="0"/>
              <a:t> </a:t>
            </a:r>
            <a:r>
              <a:rPr spc="-5" dirty="0"/>
              <a:t>snRNA</a:t>
            </a:r>
          </a:p>
          <a:p>
            <a:pPr marL="41275">
              <a:lnSpc>
                <a:spcPct val="100000"/>
              </a:lnSpc>
              <a:spcBef>
                <a:spcPts val="2400"/>
              </a:spcBef>
              <a:buFont typeface="Wingdings"/>
              <a:buChar char=""/>
              <a:tabLst>
                <a:tab pos="351155" algn="l"/>
              </a:tabLst>
            </a:pPr>
            <a:r>
              <a:rPr b="1" spc="-5" dirty="0">
                <a:latin typeface="Comic Sans MS"/>
                <a:cs typeface="Comic Sans MS"/>
              </a:rPr>
              <a:t>RNA-polymérase </a:t>
            </a:r>
            <a:r>
              <a:rPr b="1" dirty="0">
                <a:latin typeface="Comic Sans MS"/>
                <a:cs typeface="Comic Sans MS"/>
              </a:rPr>
              <a:t>III: </a:t>
            </a:r>
            <a:r>
              <a:rPr spc="-5" dirty="0"/>
              <a:t>Transcription </a:t>
            </a:r>
            <a:r>
              <a:rPr dirty="0"/>
              <a:t>des </a:t>
            </a:r>
            <a:r>
              <a:rPr spc="-5" dirty="0"/>
              <a:t>tRNA, rRNA</a:t>
            </a:r>
            <a:r>
              <a:rPr spc="90" dirty="0"/>
              <a:t> </a:t>
            </a:r>
            <a:r>
              <a:rPr dirty="0"/>
              <a:t>5S</a:t>
            </a:r>
          </a:p>
          <a:p>
            <a:pPr marL="41275" marR="5080">
              <a:lnSpc>
                <a:spcPct val="150000"/>
              </a:lnSpc>
              <a:spcBef>
                <a:spcPts val="1200"/>
              </a:spcBef>
              <a:buFont typeface="Wingdings"/>
              <a:buChar char=""/>
              <a:tabLst>
                <a:tab pos="316865" algn="l"/>
              </a:tabLst>
            </a:pPr>
            <a:r>
              <a:rPr b="1" spc="-5" dirty="0">
                <a:latin typeface="Comic Sans MS"/>
                <a:cs typeface="Comic Sans MS"/>
              </a:rPr>
              <a:t>RNA-polymérase </a:t>
            </a:r>
            <a:r>
              <a:rPr b="1" dirty="0">
                <a:latin typeface="Comic Sans MS"/>
                <a:cs typeface="Comic Sans MS"/>
              </a:rPr>
              <a:t>IV </a:t>
            </a:r>
            <a:r>
              <a:rPr dirty="0"/>
              <a:t>spécialisé dans </a:t>
            </a:r>
            <a:r>
              <a:rPr spc="-5" dirty="0"/>
              <a:t>la transcription </a:t>
            </a:r>
            <a:r>
              <a:rPr dirty="0"/>
              <a:t>de </a:t>
            </a:r>
            <a:r>
              <a:rPr spc="65" dirty="0"/>
              <a:t>l</a:t>
            </a:r>
            <a:r>
              <a:rPr spc="65" dirty="0">
                <a:latin typeface="DejaVu Sans"/>
                <a:cs typeface="DejaVu Sans"/>
              </a:rPr>
              <a:t>ʼ</a:t>
            </a:r>
            <a:r>
              <a:rPr spc="65" dirty="0"/>
              <a:t>ADN  </a:t>
            </a:r>
            <a:r>
              <a:rPr spc="-5" dirty="0"/>
              <a:t>mitochondrial </a:t>
            </a:r>
            <a:r>
              <a:rPr dirty="0"/>
              <a:t>et la </a:t>
            </a:r>
            <a:r>
              <a:rPr spc="-5" dirty="0"/>
              <a:t>synthèse </a:t>
            </a:r>
            <a:r>
              <a:rPr dirty="0"/>
              <a:t>de </a:t>
            </a:r>
            <a:r>
              <a:rPr spc="15" dirty="0"/>
              <a:t>l</a:t>
            </a:r>
            <a:r>
              <a:rPr spc="15" dirty="0">
                <a:latin typeface="DejaVu Sans"/>
                <a:cs typeface="DejaVu Sans"/>
              </a:rPr>
              <a:t>ʼ</a:t>
            </a:r>
            <a:r>
              <a:rPr spc="15" dirty="0"/>
              <a:t>hétérochromatine </a:t>
            </a:r>
            <a:r>
              <a:rPr spc="-5" dirty="0"/>
              <a:t>chez les</a:t>
            </a:r>
            <a:r>
              <a:rPr spc="15" dirty="0"/>
              <a:t> </a:t>
            </a:r>
            <a:r>
              <a:rPr spc="-5" dirty="0"/>
              <a:t>plantes</a:t>
            </a:r>
          </a:p>
        </p:txBody>
      </p:sp>
      <p:sp>
        <p:nvSpPr>
          <p:cNvPr id="3" name="object 3"/>
          <p:cNvSpPr/>
          <p:nvPr/>
        </p:nvSpPr>
        <p:spPr>
          <a:xfrm>
            <a:off x="615142" y="960122"/>
            <a:ext cx="7834744" cy="5611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5800" y="960122"/>
            <a:ext cx="7710055" cy="5611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5162" y="990599"/>
            <a:ext cx="7735887" cy="4619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65162" y="990599"/>
            <a:ext cx="7736205" cy="462280"/>
          </a:xfrm>
          <a:prstGeom prst="rect">
            <a:avLst/>
          </a:prstGeom>
          <a:ln w="9525">
            <a:solidFill>
              <a:srgbClr val="5A91C6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60"/>
              </a:spcBef>
            </a:pPr>
            <a:r>
              <a:rPr sz="2400" spc="-5" dirty="0">
                <a:latin typeface="Comic Sans MS"/>
                <a:cs typeface="Comic Sans MS"/>
              </a:rPr>
              <a:t>Chez les eucaryotes: quatre </a:t>
            </a:r>
            <a:r>
              <a:rPr sz="2400" dirty="0">
                <a:latin typeface="Comic Sans MS"/>
                <a:cs typeface="Comic Sans MS"/>
              </a:rPr>
              <a:t>types </a:t>
            </a:r>
            <a:r>
              <a:rPr sz="2400" spc="85" dirty="0">
                <a:latin typeface="Comic Sans MS"/>
                <a:cs typeface="Comic Sans MS"/>
              </a:rPr>
              <a:t>d</a:t>
            </a:r>
            <a:r>
              <a:rPr sz="2400" spc="85" dirty="0">
                <a:latin typeface="DejaVu Sans"/>
                <a:cs typeface="DejaVu Sans"/>
              </a:rPr>
              <a:t>ʼ</a:t>
            </a:r>
            <a:r>
              <a:rPr sz="2400" spc="85" dirty="0">
                <a:latin typeface="Comic Sans MS"/>
                <a:cs typeface="Comic Sans MS"/>
              </a:rPr>
              <a:t>ARN</a:t>
            </a:r>
            <a:r>
              <a:rPr sz="240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polymérase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40739" y="194945"/>
            <a:ext cx="51485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34060" algn="l"/>
                <a:tab pos="1665605" algn="l"/>
                <a:tab pos="4033520" algn="l"/>
              </a:tabLst>
            </a:pPr>
            <a:r>
              <a:rPr dirty="0">
                <a:solidFill>
                  <a:srgbClr val="BE0000"/>
                </a:solidFill>
              </a:rPr>
              <a:t>Les</a:t>
            </a:r>
            <a:r>
              <a:rPr b="0" dirty="0">
                <a:solidFill>
                  <a:srgbClr val="BE0000"/>
                </a:solidFill>
                <a:latin typeface="Times New Roman"/>
                <a:cs typeface="Times New Roman"/>
              </a:rPr>
              <a:t>	</a:t>
            </a:r>
            <a:r>
              <a:rPr spc="-5" dirty="0">
                <a:solidFill>
                  <a:srgbClr val="BE0000"/>
                </a:solidFill>
              </a:rPr>
              <a:t>AR</a:t>
            </a:r>
            <a:r>
              <a:rPr dirty="0">
                <a:solidFill>
                  <a:srgbClr val="BE0000"/>
                </a:solidFill>
              </a:rPr>
              <a:t>N</a:t>
            </a:r>
            <a:r>
              <a:rPr b="0" dirty="0">
                <a:solidFill>
                  <a:srgbClr val="BE0000"/>
                </a:solidFill>
                <a:latin typeface="Times New Roman"/>
                <a:cs typeface="Times New Roman"/>
              </a:rPr>
              <a:t>	</a:t>
            </a:r>
            <a:r>
              <a:rPr dirty="0">
                <a:solidFill>
                  <a:srgbClr val="BE0000"/>
                </a:solidFill>
              </a:rPr>
              <a:t>po</a:t>
            </a:r>
            <a:r>
              <a:rPr spc="-5" dirty="0">
                <a:solidFill>
                  <a:srgbClr val="BE0000"/>
                </a:solidFill>
              </a:rPr>
              <a:t>ly</a:t>
            </a:r>
            <a:r>
              <a:rPr dirty="0">
                <a:solidFill>
                  <a:srgbClr val="BE0000"/>
                </a:solidFill>
              </a:rPr>
              <a:t>mérases:</a:t>
            </a:r>
            <a:r>
              <a:rPr b="0" dirty="0">
                <a:solidFill>
                  <a:srgbClr val="BE0000"/>
                </a:solidFill>
                <a:latin typeface="Times New Roman"/>
                <a:cs typeface="Times New Roman"/>
              </a:rPr>
              <a:t>	</a:t>
            </a:r>
            <a:r>
              <a:rPr spc="-5" dirty="0">
                <a:solidFill>
                  <a:srgbClr val="BE0000"/>
                </a:solidFill>
              </a:rPr>
              <a:t>R</a:t>
            </a:r>
            <a:r>
              <a:rPr dirty="0">
                <a:solidFill>
                  <a:srgbClr val="BE0000"/>
                </a:solidFill>
              </a:rPr>
              <a:t>appel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5287" y="380999"/>
            <a:ext cx="3481704" cy="462280"/>
          </a:xfrm>
          <a:prstGeom prst="rect">
            <a:avLst/>
          </a:prstGeom>
          <a:solidFill>
            <a:srgbClr val="FBDCC1"/>
          </a:solidFill>
        </p:spPr>
        <p:txBody>
          <a:bodyPr vert="horz" wrap="square" lIns="0" tIns="4572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60"/>
              </a:spcBef>
              <a:tabLst>
                <a:tab pos="1209040" algn="l"/>
                <a:tab pos="3107055" algn="l"/>
              </a:tabLst>
            </a:pPr>
            <a:r>
              <a:rPr sz="2400" spc="55" dirty="0">
                <a:solidFill>
                  <a:srgbClr val="0000FF"/>
                </a:solidFill>
              </a:rPr>
              <a:t>L</a:t>
            </a:r>
            <a:r>
              <a:rPr sz="2400" spc="55" dirty="0">
                <a:solidFill>
                  <a:srgbClr val="0431FF"/>
                </a:solidFill>
                <a:latin typeface="DejaVu Sans"/>
                <a:cs typeface="DejaVu Sans"/>
              </a:rPr>
              <a:t>ʼ</a:t>
            </a:r>
            <a:r>
              <a:rPr sz="2400" spc="55" dirty="0">
                <a:solidFill>
                  <a:srgbClr val="0000FF"/>
                </a:solidFill>
              </a:rPr>
              <a:t>ARN</a:t>
            </a:r>
            <a:r>
              <a:rPr sz="2400" b="0" spc="55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sz="2400" spc="-5" dirty="0">
                <a:solidFill>
                  <a:srgbClr val="0000FF"/>
                </a:solidFill>
              </a:rPr>
              <a:t>polymérases</a:t>
            </a:r>
            <a:r>
              <a:rPr sz="2400" b="0" spc="-5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solidFill>
                  <a:srgbClr val="0000FF"/>
                </a:solidFill>
              </a:rPr>
              <a:t>II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200" y="2074862"/>
            <a:ext cx="4724400" cy="3786504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60"/>
              </a:spcBef>
              <a:buSzPct val="70000"/>
              <a:tabLst>
                <a:tab pos="360045" algn="l"/>
              </a:tabLst>
            </a:pPr>
            <a:endParaRPr sz="2000" dirty="0">
              <a:latin typeface="Comic Sans MS"/>
              <a:cs typeface="Comic Sans MS"/>
            </a:endParaRPr>
          </a:p>
          <a:p>
            <a:pPr marL="91440" marR="252729">
              <a:lnSpc>
                <a:spcPct val="100000"/>
              </a:lnSpc>
              <a:spcBef>
                <a:spcPts val="2400"/>
              </a:spcBef>
              <a:buSzPct val="65000"/>
              <a:buFont typeface="Wingdings"/>
              <a:buChar char=""/>
              <a:tabLst>
                <a:tab pos="349250" algn="l"/>
              </a:tabLst>
            </a:pPr>
            <a:r>
              <a:rPr sz="2000" b="1" spc="-5" dirty="0">
                <a:latin typeface="Comic Sans MS"/>
                <a:cs typeface="Comic Sans MS"/>
              </a:rPr>
              <a:t>Plusieurs </a:t>
            </a:r>
            <a:r>
              <a:rPr sz="2000" b="1" dirty="0">
                <a:latin typeface="Comic Sans MS"/>
                <a:cs typeface="Comic Sans MS"/>
              </a:rPr>
              <a:t>sous unités </a:t>
            </a:r>
            <a:r>
              <a:rPr sz="2000" b="1" spc="-5" dirty="0">
                <a:latin typeface="Comic Sans MS"/>
                <a:cs typeface="Comic Sans MS"/>
              </a:rPr>
              <a:t>polypeptides  </a:t>
            </a:r>
            <a:r>
              <a:rPr sz="2000" b="1" dirty="0">
                <a:latin typeface="Comic Sans MS"/>
                <a:cs typeface="Comic Sans MS"/>
              </a:rPr>
              <a:t>(10 </a:t>
            </a:r>
            <a:r>
              <a:rPr sz="2000" b="1" spc="-5" dirty="0">
                <a:latin typeface="Comic Sans MS"/>
                <a:cs typeface="Comic Sans MS"/>
              </a:rPr>
              <a:t>chez </a:t>
            </a:r>
            <a:r>
              <a:rPr sz="2000" b="1" dirty="0">
                <a:latin typeface="Comic Sans MS"/>
                <a:cs typeface="Comic Sans MS"/>
              </a:rPr>
              <a:t>la levure, </a:t>
            </a:r>
            <a:r>
              <a:rPr sz="2000" b="1" spc="-5" dirty="0">
                <a:latin typeface="Comic Sans MS"/>
                <a:cs typeface="Comic Sans MS"/>
              </a:rPr>
              <a:t>RPB1 </a:t>
            </a:r>
            <a:r>
              <a:rPr sz="2000" b="1" dirty="0">
                <a:latin typeface="Comic Sans MS"/>
                <a:cs typeface="Comic Sans MS"/>
              </a:rPr>
              <a:t>à</a:t>
            </a:r>
            <a:r>
              <a:rPr sz="2000" b="1" spc="-45" dirty="0">
                <a:latin typeface="Comic Sans MS"/>
                <a:cs typeface="Comic Sans MS"/>
              </a:rPr>
              <a:t> </a:t>
            </a:r>
            <a:r>
              <a:rPr sz="2000" b="1" spc="-5" dirty="0">
                <a:latin typeface="Comic Sans MS"/>
                <a:cs typeface="Comic Sans MS"/>
              </a:rPr>
              <a:t>RPB10)</a:t>
            </a:r>
            <a:endParaRPr sz="2000" dirty="0">
              <a:latin typeface="Comic Sans MS"/>
              <a:cs typeface="Comic Sans MS"/>
            </a:endParaRPr>
          </a:p>
          <a:p>
            <a:pPr marL="91440" marR="341630">
              <a:lnSpc>
                <a:spcPct val="100000"/>
              </a:lnSpc>
              <a:spcBef>
                <a:spcPts val="2400"/>
              </a:spcBef>
              <a:buSzPct val="65000"/>
              <a:buFont typeface="Wingdings"/>
              <a:buChar char=""/>
              <a:tabLst>
                <a:tab pos="349250" algn="l"/>
              </a:tabLst>
            </a:pPr>
            <a:r>
              <a:rPr sz="2000" b="1" dirty="0">
                <a:latin typeface="Comic Sans MS"/>
                <a:cs typeface="Comic Sans MS"/>
              </a:rPr>
              <a:t>Nécessite 7 facteurs de  </a:t>
            </a:r>
            <a:r>
              <a:rPr sz="2000" b="1" spc="-5" dirty="0">
                <a:latin typeface="Comic Sans MS"/>
                <a:cs typeface="Comic Sans MS"/>
              </a:rPr>
              <a:t>transcription: A, B, D, E, </a:t>
            </a:r>
            <a:r>
              <a:rPr sz="2000" b="1" dirty="0">
                <a:latin typeface="Comic Sans MS"/>
                <a:cs typeface="Comic Sans MS"/>
              </a:rPr>
              <a:t>F, H et  séq</a:t>
            </a:r>
            <a:r>
              <a:rPr sz="2000" b="1" spc="-10" dirty="0">
                <a:latin typeface="Comic Sans MS"/>
                <a:cs typeface="Comic Sans MS"/>
              </a:rPr>
              <a:t> </a:t>
            </a:r>
            <a:r>
              <a:rPr sz="2000" b="1" spc="-5" dirty="0">
                <a:latin typeface="Comic Sans MS"/>
                <a:cs typeface="Comic Sans MS"/>
              </a:rPr>
              <a:t>TATA</a:t>
            </a:r>
            <a:endParaRPr sz="2000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</a:pP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450" dirty="0">
              <a:latin typeface="Times New Roman"/>
              <a:cs typeface="Times New Roman"/>
            </a:endParaRPr>
          </a:p>
          <a:p>
            <a:pPr marL="90805">
              <a:lnSpc>
                <a:spcPct val="100000"/>
              </a:lnSpc>
            </a:pPr>
            <a:r>
              <a:rPr sz="2000" b="1" spc="-5" dirty="0">
                <a:latin typeface="Comic Sans MS"/>
                <a:cs typeface="Comic Sans MS"/>
              </a:rPr>
              <a:t>Fixation </a:t>
            </a:r>
            <a:r>
              <a:rPr sz="2000" b="1" dirty="0">
                <a:latin typeface="Comic Sans MS"/>
                <a:cs typeface="Comic Sans MS"/>
              </a:rPr>
              <a:t>spécifique sur le</a:t>
            </a:r>
            <a:r>
              <a:rPr sz="2000" b="1" spc="-55" dirty="0">
                <a:latin typeface="Comic Sans MS"/>
                <a:cs typeface="Comic Sans MS"/>
              </a:rPr>
              <a:t> </a:t>
            </a:r>
            <a:r>
              <a:rPr sz="2000" b="1" dirty="0">
                <a:latin typeface="Comic Sans MS"/>
                <a:cs typeface="Comic Sans MS"/>
              </a:rPr>
              <a:t>promoteur</a:t>
            </a:r>
            <a:endParaRPr sz="2000" dirty="0">
              <a:latin typeface="Comic Sans MS"/>
              <a:cs typeface="Comic Sans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00600" y="188913"/>
            <a:ext cx="4267199" cy="6553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08175" y="4600575"/>
            <a:ext cx="0" cy="428625"/>
          </a:xfrm>
          <a:custGeom>
            <a:avLst/>
            <a:gdLst/>
            <a:ahLst/>
            <a:cxnLst/>
            <a:rect l="l" t="t" r="r" b="b"/>
            <a:pathLst>
              <a:path h="428625">
                <a:moveTo>
                  <a:pt x="0" y="0"/>
                </a:moveTo>
                <a:lnTo>
                  <a:pt x="0" y="428625"/>
                </a:lnTo>
              </a:path>
            </a:pathLst>
          </a:custGeom>
          <a:ln w="76200">
            <a:solidFill>
              <a:srgbClr val="275C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93875" y="48768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228600" y="0"/>
                </a:moveTo>
                <a:lnTo>
                  <a:pt x="0" y="0"/>
                </a:lnTo>
                <a:lnTo>
                  <a:pt x="114300" y="228600"/>
                </a:lnTo>
                <a:lnTo>
                  <a:pt x="228600" y="0"/>
                </a:lnTo>
                <a:close/>
              </a:path>
            </a:pathLst>
          </a:custGeom>
          <a:solidFill>
            <a:srgbClr val="275C8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19200" y="1957387"/>
            <a:ext cx="6477000" cy="862330"/>
          </a:xfrm>
          <a:prstGeom prst="rect">
            <a:avLst/>
          </a:prstGeom>
          <a:solidFill>
            <a:srgbClr val="A4C0DE"/>
          </a:solidFill>
        </p:spPr>
        <p:txBody>
          <a:bodyPr vert="horz" wrap="square" lIns="0" tIns="45720" rIns="0" bIns="0" rtlCol="0">
            <a:spAutoFit/>
          </a:bodyPr>
          <a:lstStyle/>
          <a:p>
            <a:pPr marL="400685" indent="-309245">
              <a:lnSpc>
                <a:spcPct val="100000"/>
              </a:lnSpc>
              <a:spcBef>
                <a:spcPts val="360"/>
              </a:spcBef>
              <a:buFont typeface="Wingdings"/>
              <a:buChar char=""/>
              <a:tabLst>
                <a:tab pos="401320" algn="l"/>
              </a:tabLst>
            </a:pPr>
            <a:r>
              <a:rPr sz="2000" b="1" spc="-5" dirty="0">
                <a:latin typeface="Comic Sans MS"/>
                <a:cs typeface="Comic Sans MS"/>
              </a:rPr>
              <a:t>Structure </a:t>
            </a:r>
            <a:r>
              <a:rPr sz="2000" b="1" dirty="0">
                <a:latin typeface="Comic Sans MS"/>
                <a:cs typeface="Comic Sans MS"/>
              </a:rPr>
              <a:t>des</a:t>
            </a:r>
            <a:r>
              <a:rPr sz="2000" b="1" spc="-5" dirty="0">
                <a:latin typeface="Comic Sans MS"/>
                <a:cs typeface="Comic Sans MS"/>
              </a:rPr>
              <a:t> </a:t>
            </a:r>
            <a:r>
              <a:rPr sz="2000" b="1" dirty="0">
                <a:latin typeface="Comic Sans MS"/>
                <a:cs typeface="Comic Sans MS"/>
              </a:rPr>
              <a:t>promoteurs</a:t>
            </a:r>
            <a:endParaRPr sz="2000">
              <a:latin typeface="Comic Sans MS"/>
              <a:cs typeface="Comic Sans MS"/>
            </a:endParaRPr>
          </a:p>
          <a:p>
            <a:pPr marL="400685" indent="-309245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401320" algn="l"/>
              </a:tabLst>
            </a:pPr>
            <a:r>
              <a:rPr sz="2000" b="1" spc="-5" dirty="0">
                <a:latin typeface="Comic Sans MS"/>
                <a:cs typeface="Comic Sans MS"/>
              </a:rPr>
              <a:t>Modifications post-transcriptionnelles </a:t>
            </a:r>
            <a:r>
              <a:rPr sz="2000" b="1" dirty="0">
                <a:latin typeface="Comic Sans MS"/>
                <a:cs typeface="Comic Sans MS"/>
              </a:rPr>
              <a:t>des</a:t>
            </a:r>
            <a:r>
              <a:rPr sz="2000" b="1" spc="40" dirty="0">
                <a:latin typeface="Comic Sans MS"/>
                <a:cs typeface="Comic Sans MS"/>
              </a:rPr>
              <a:t> </a:t>
            </a:r>
            <a:r>
              <a:rPr sz="2000" b="1" spc="-5" dirty="0">
                <a:latin typeface="Comic Sans MS"/>
                <a:cs typeface="Comic Sans MS"/>
              </a:rPr>
              <a:t>ARN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2140" y="261620"/>
            <a:ext cx="7785100" cy="1168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Comic Sans MS"/>
                <a:cs typeface="Comic Sans MS"/>
              </a:rPr>
              <a:t>Chez </a:t>
            </a:r>
            <a:r>
              <a:rPr sz="2000" b="1" dirty="0">
                <a:latin typeface="Comic Sans MS"/>
                <a:cs typeface="Comic Sans MS"/>
              </a:rPr>
              <a:t>les </a:t>
            </a:r>
            <a:r>
              <a:rPr sz="2000" b="1" spc="-5" dirty="0">
                <a:latin typeface="Comic Sans MS"/>
                <a:cs typeface="Comic Sans MS"/>
              </a:rPr>
              <a:t>Eucaryotes, </a:t>
            </a:r>
            <a:r>
              <a:rPr sz="2000" b="1" dirty="0">
                <a:latin typeface="Comic Sans MS"/>
                <a:cs typeface="Comic Sans MS"/>
              </a:rPr>
              <a:t>le </a:t>
            </a:r>
            <a:r>
              <a:rPr sz="2000" b="1" spc="-5" dirty="0">
                <a:latin typeface="Comic Sans MS"/>
                <a:cs typeface="Comic Sans MS"/>
              </a:rPr>
              <a:t>mécanisme </a:t>
            </a:r>
            <a:r>
              <a:rPr sz="2000" b="1" dirty="0">
                <a:latin typeface="Comic Sans MS"/>
                <a:cs typeface="Comic Sans MS"/>
              </a:rPr>
              <a:t>de base de la transcription  est </a:t>
            </a:r>
            <a:r>
              <a:rPr sz="2000" b="1" spc="-5" dirty="0">
                <a:latin typeface="Comic Sans MS"/>
                <a:cs typeface="Comic Sans MS"/>
              </a:rPr>
              <a:t>identique </a:t>
            </a:r>
            <a:r>
              <a:rPr sz="2000" b="1" dirty="0">
                <a:latin typeface="Comic Sans MS"/>
                <a:cs typeface="Comic Sans MS"/>
              </a:rPr>
              <a:t>à celui des</a:t>
            </a:r>
            <a:r>
              <a:rPr sz="2000" b="1" spc="-10" dirty="0">
                <a:latin typeface="Comic Sans MS"/>
                <a:cs typeface="Comic Sans MS"/>
              </a:rPr>
              <a:t> </a:t>
            </a:r>
            <a:r>
              <a:rPr sz="2000" b="1" spc="-5" dirty="0">
                <a:latin typeface="Comic Sans MS"/>
                <a:cs typeface="Comic Sans MS"/>
              </a:rPr>
              <a:t>Procaryotes</a:t>
            </a:r>
            <a:endParaRPr sz="2000">
              <a:latin typeface="Comic Sans MS"/>
              <a:cs typeface="Comic Sans MS"/>
            </a:endParaRPr>
          </a:p>
          <a:p>
            <a:pPr marL="1765300">
              <a:lnSpc>
                <a:spcPct val="100000"/>
              </a:lnSpc>
              <a:spcBef>
                <a:spcPts val="1800"/>
              </a:spcBef>
            </a:pPr>
            <a:r>
              <a:rPr sz="2000" b="1" spc="-5" dirty="0">
                <a:solidFill>
                  <a:srgbClr val="FF0000"/>
                </a:solidFill>
                <a:latin typeface="Comic Sans MS"/>
                <a:cs typeface="Comic Sans MS"/>
              </a:rPr>
              <a:t>Différences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35577" y="964279"/>
            <a:ext cx="644236" cy="7855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91000" y="990599"/>
            <a:ext cx="533389" cy="685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91000" y="990599"/>
            <a:ext cx="533400" cy="685800"/>
          </a:xfrm>
          <a:custGeom>
            <a:avLst/>
            <a:gdLst/>
            <a:ahLst/>
            <a:cxnLst/>
            <a:rect l="l" t="t" r="r" b="b"/>
            <a:pathLst>
              <a:path w="533400" h="685800">
                <a:moveTo>
                  <a:pt x="0" y="419100"/>
                </a:moveTo>
                <a:lnTo>
                  <a:pt x="133350" y="419100"/>
                </a:lnTo>
                <a:lnTo>
                  <a:pt x="133350" y="0"/>
                </a:lnTo>
                <a:lnTo>
                  <a:pt x="400050" y="0"/>
                </a:lnTo>
                <a:lnTo>
                  <a:pt x="400050" y="419100"/>
                </a:lnTo>
                <a:lnTo>
                  <a:pt x="533400" y="419100"/>
                </a:lnTo>
                <a:lnTo>
                  <a:pt x="266700" y="685800"/>
                </a:lnTo>
                <a:lnTo>
                  <a:pt x="0" y="419100"/>
                </a:lnTo>
                <a:close/>
              </a:path>
            </a:pathLst>
          </a:custGeom>
          <a:ln w="9525">
            <a:solidFill>
              <a:srgbClr val="5A91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5936" y="3157220"/>
            <a:ext cx="7788275" cy="2890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12090" algn="l"/>
              </a:tabLst>
            </a:pPr>
            <a:r>
              <a:rPr sz="2000" b="1" spc="-5" dirty="0">
                <a:latin typeface="Comic Sans MS"/>
                <a:cs typeface="Comic Sans MS"/>
              </a:rPr>
              <a:t>ARNr </a:t>
            </a:r>
            <a:r>
              <a:rPr sz="2000" b="1" dirty="0">
                <a:latin typeface="Comic Sans MS"/>
                <a:cs typeface="Comic Sans MS"/>
              </a:rPr>
              <a:t>(sauf le 5S): </a:t>
            </a:r>
            <a:r>
              <a:rPr sz="2000" b="1" spc="-5" dirty="0">
                <a:latin typeface="Comic Sans MS"/>
                <a:cs typeface="Comic Sans MS"/>
              </a:rPr>
              <a:t>méthylation, </a:t>
            </a:r>
            <a:r>
              <a:rPr sz="2000" b="1" dirty="0">
                <a:latin typeface="Comic Sans MS"/>
                <a:cs typeface="Comic Sans MS"/>
              </a:rPr>
              <a:t>bases modifiées et</a:t>
            </a:r>
            <a:r>
              <a:rPr sz="2000" b="1" spc="-20" dirty="0">
                <a:latin typeface="Comic Sans MS"/>
                <a:cs typeface="Comic Sans MS"/>
              </a:rPr>
              <a:t> </a:t>
            </a:r>
            <a:r>
              <a:rPr sz="2000" b="1" spc="-5" dirty="0">
                <a:latin typeface="Comic Sans MS"/>
                <a:cs typeface="Comic Sans MS"/>
              </a:rPr>
              <a:t>épissage</a:t>
            </a:r>
            <a:endParaRPr sz="2000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36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buFont typeface="Arial"/>
              <a:buChar char="•"/>
              <a:tabLst>
                <a:tab pos="212090" algn="l"/>
              </a:tabLst>
            </a:pPr>
            <a:r>
              <a:rPr sz="2000" b="1" spc="-5" dirty="0">
                <a:latin typeface="Comic Sans MS"/>
                <a:cs typeface="Comic Sans MS"/>
              </a:rPr>
              <a:t>ARNt </a:t>
            </a:r>
            <a:r>
              <a:rPr sz="2000" b="1" dirty="0">
                <a:latin typeface="Comic Sans MS"/>
                <a:cs typeface="Comic Sans MS"/>
              </a:rPr>
              <a:t>: </a:t>
            </a:r>
            <a:r>
              <a:rPr sz="2000" b="1" spc="-5" dirty="0">
                <a:latin typeface="Comic Sans MS"/>
                <a:cs typeface="Comic Sans MS"/>
              </a:rPr>
              <a:t>méthylation, </a:t>
            </a:r>
            <a:r>
              <a:rPr sz="2000" b="1" dirty="0">
                <a:latin typeface="Comic Sans MS"/>
                <a:cs typeface="Comic Sans MS"/>
              </a:rPr>
              <a:t>épissage et bases </a:t>
            </a:r>
            <a:r>
              <a:rPr sz="2000" b="1" dirty="0" err="1">
                <a:latin typeface="Comic Sans MS"/>
                <a:cs typeface="Comic Sans MS"/>
              </a:rPr>
              <a:t>modifiées</a:t>
            </a:r>
            <a:r>
              <a:rPr sz="2000" b="1" spc="-15" dirty="0">
                <a:latin typeface="Comic Sans MS"/>
                <a:cs typeface="Comic Sans MS"/>
              </a:rPr>
              <a:t> </a:t>
            </a:r>
            <a:endParaRPr sz="2000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buFont typeface="Arial"/>
              <a:buChar char="•"/>
              <a:tabLst>
                <a:tab pos="212090" algn="l"/>
              </a:tabLst>
            </a:pPr>
            <a:r>
              <a:rPr sz="2000" b="1" spc="-5" dirty="0">
                <a:latin typeface="Comic Sans MS"/>
                <a:cs typeface="Comic Sans MS"/>
              </a:rPr>
              <a:t>ARNr </a:t>
            </a:r>
            <a:r>
              <a:rPr sz="2000" b="1" dirty="0">
                <a:latin typeface="Comic Sans MS"/>
                <a:cs typeface="Comic Sans MS"/>
              </a:rPr>
              <a:t>5S : pas de</a:t>
            </a:r>
            <a:r>
              <a:rPr sz="2000" b="1" spc="-20" dirty="0">
                <a:latin typeface="Comic Sans MS"/>
                <a:cs typeface="Comic Sans MS"/>
              </a:rPr>
              <a:t> </a:t>
            </a:r>
            <a:r>
              <a:rPr sz="2000" b="1" dirty="0">
                <a:latin typeface="Comic Sans MS"/>
                <a:cs typeface="Comic Sans MS"/>
              </a:rPr>
              <a:t>modification</a:t>
            </a:r>
            <a:endParaRPr sz="2000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450" dirty="0">
              <a:latin typeface="Times New Roman"/>
              <a:cs typeface="Times New Roman"/>
            </a:endParaRPr>
          </a:p>
          <a:p>
            <a:pPr marL="12700" marR="24765">
              <a:lnSpc>
                <a:spcPct val="100000"/>
              </a:lnSpc>
              <a:buFont typeface="Arial"/>
              <a:buChar char="•"/>
              <a:tabLst>
                <a:tab pos="212090" algn="l"/>
              </a:tabLst>
            </a:pPr>
            <a:r>
              <a:rPr sz="2000" b="1" spc="-5" dirty="0">
                <a:latin typeface="Comic Sans MS"/>
                <a:cs typeface="Comic Sans MS"/>
              </a:rPr>
              <a:t>ARNm </a:t>
            </a:r>
            <a:r>
              <a:rPr sz="2000" b="1" dirty="0">
                <a:latin typeface="Comic Sans MS"/>
                <a:cs typeface="Comic Sans MS"/>
              </a:rPr>
              <a:t>: coiffés, épissés et </a:t>
            </a:r>
            <a:r>
              <a:rPr sz="2000" b="1" spc="-5" dirty="0">
                <a:latin typeface="Comic Sans MS"/>
                <a:cs typeface="Comic Sans MS"/>
              </a:rPr>
              <a:t>polyadénylés. Certaines adénines  peuvent également </a:t>
            </a:r>
            <a:r>
              <a:rPr sz="2000" b="1" dirty="0">
                <a:latin typeface="Comic Sans MS"/>
                <a:cs typeface="Comic Sans MS"/>
              </a:rPr>
              <a:t>être </a:t>
            </a:r>
            <a:r>
              <a:rPr sz="2000" b="1" spc="-5" dirty="0">
                <a:latin typeface="Comic Sans MS"/>
                <a:cs typeface="Comic Sans MS"/>
              </a:rPr>
              <a:t>méthylées</a:t>
            </a:r>
            <a:endParaRPr sz="20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2137" y="1787525"/>
            <a:ext cx="687705" cy="314325"/>
          </a:xfrm>
          <a:prstGeom prst="rect">
            <a:avLst/>
          </a:prstGeom>
          <a:ln w="9525">
            <a:solidFill>
              <a:srgbClr val="275C8F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60"/>
              </a:spcBef>
            </a:pPr>
            <a:r>
              <a:rPr sz="1400" b="1" dirty="0">
                <a:solidFill>
                  <a:srgbClr val="0000FF"/>
                </a:solidFill>
                <a:latin typeface="Comic Sans MS"/>
                <a:cs typeface="Comic Sans MS"/>
              </a:rPr>
              <a:t>CAAT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03350" y="1785937"/>
            <a:ext cx="831850" cy="314325"/>
          </a:xfrm>
          <a:prstGeom prst="rect">
            <a:avLst/>
          </a:prstGeom>
          <a:ln w="9525">
            <a:solidFill>
              <a:srgbClr val="275C8F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60"/>
              </a:spcBef>
            </a:pPr>
            <a:r>
              <a:rPr sz="1400" b="1" dirty="0">
                <a:solidFill>
                  <a:srgbClr val="0000FF"/>
                </a:solidFill>
                <a:latin typeface="Comic Sans MS"/>
                <a:cs typeface="Comic Sans MS"/>
              </a:rPr>
              <a:t>TATAA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81050" y="2794000"/>
            <a:ext cx="957580" cy="0"/>
          </a:xfrm>
          <a:custGeom>
            <a:avLst/>
            <a:gdLst/>
            <a:ahLst/>
            <a:cxnLst/>
            <a:rect l="l" t="t" r="r" b="b"/>
            <a:pathLst>
              <a:path w="957580">
                <a:moveTo>
                  <a:pt x="0" y="0"/>
                </a:moveTo>
                <a:lnTo>
                  <a:pt x="957262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5650" y="2755899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87512" y="2755899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0" y="76200"/>
                </a:lnTo>
                <a:lnTo>
                  <a:pt x="7620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89112" y="2794000"/>
            <a:ext cx="525780" cy="0"/>
          </a:xfrm>
          <a:custGeom>
            <a:avLst/>
            <a:gdLst/>
            <a:ahLst/>
            <a:cxnLst/>
            <a:rect l="l" t="t" r="r" b="b"/>
            <a:pathLst>
              <a:path w="525780">
                <a:moveTo>
                  <a:pt x="0" y="0"/>
                </a:moveTo>
                <a:lnTo>
                  <a:pt x="525462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63712" y="2755899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63775" y="2755899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0" y="76200"/>
                </a:lnTo>
                <a:lnTo>
                  <a:pt x="7620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61389" y="2923857"/>
            <a:ext cx="5194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omic Sans MS"/>
                <a:cs typeface="Comic Sans MS"/>
              </a:rPr>
              <a:t>70p</a:t>
            </a:r>
            <a:r>
              <a:rPr sz="1200" spc="-8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bb</a:t>
            </a:r>
            <a:endParaRPr sz="1200">
              <a:latin typeface="Comic Sans MS"/>
              <a:cs typeface="Comic Sans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71014" y="2928620"/>
            <a:ext cx="42925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omic Sans MS"/>
                <a:cs typeface="Comic Sans MS"/>
              </a:rPr>
              <a:t>30</a:t>
            </a:r>
            <a:r>
              <a:rPr sz="1200" spc="-7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pb</a:t>
            </a:r>
            <a:endParaRPr sz="1200">
              <a:latin typeface="Comic Sans MS"/>
              <a:cs typeface="Comic Sans MS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534987" y="2212975"/>
          <a:ext cx="8140060" cy="431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900"/>
                <a:gridCol w="1008380"/>
                <a:gridCol w="576580"/>
                <a:gridCol w="503555"/>
                <a:gridCol w="505459"/>
                <a:gridCol w="503554"/>
                <a:gridCol w="1010285"/>
                <a:gridCol w="935355"/>
                <a:gridCol w="1008379"/>
                <a:gridCol w="503554"/>
                <a:gridCol w="1369059"/>
              </a:tblGrid>
              <a:tr h="431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800" dirty="0">
                          <a:latin typeface="Comic Sans MS"/>
                          <a:cs typeface="Comic Sans MS"/>
                        </a:rPr>
                        <a:t>E1</a:t>
                      </a:r>
                      <a:endParaRPr sz="1800">
                        <a:latin typeface="Comic Sans MS"/>
                        <a:cs typeface="Comic Sans MS"/>
                      </a:endParaRPr>
                    </a:p>
                  </a:txBody>
                  <a:tcPr marL="0" marR="0" marT="787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431FF"/>
                    </a:solidFill>
                  </a:tcPr>
                </a:tc>
                <a:tc>
                  <a:txBody>
                    <a:bodyPr/>
                    <a:lstStyle/>
                    <a:p>
                      <a:pPr marL="14732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800" spc="-5" dirty="0">
                          <a:latin typeface="Comic Sans MS"/>
                          <a:cs typeface="Comic Sans MS"/>
                        </a:rPr>
                        <a:t>I1</a:t>
                      </a:r>
                      <a:endParaRPr sz="1800">
                        <a:latin typeface="Comic Sans MS"/>
                        <a:cs typeface="Comic Sans MS"/>
                      </a:endParaRPr>
                    </a:p>
                  </a:txBody>
                  <a:tcPr marL="0" marR="0" marT="692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800" dirty="0">
                          <a:latin typeface="Comic Sans MS"/>
                          <a:cs typeface="Comic Sans MS"/>
                        </a:rPr>
                        <a:t>E2</a:t>
                      </a:r>
                      <a:endParaRPr sz="1800">
                        <a:latin typeface="Comic Sans MS"/>
                        <a:cs typeface="Comic Sans MS"/>
                      </a:endParaRPr>
                    </a:p>
                  </a:txBody>
                  <a:tcPr marL="0" marR="0" marT="787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431FF"/>
                    </a:solidFill>
                  </a:tcPr>
                </a:tc>
                <a:tc>
                  <a:txBody>
                    <a:bodyPr/>
                    <a:lstStyle/>
                    <a:p>
                      <a:pPr marR="13335"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800" spc="-5" dirty="0">
                          <a:latin typeface="Comic Sans MS"/>
                          <a:cs typeface="Comic Sans MS"/>
                        </a:rPr>
                        <a:t>I2</a:t>
                      </a:r>
                      <a:endParaRPr sz="1800">
                        <a:latin typeface="Comic Sans MS"/>
                        <a:cs typeface="Comic Sans MS"/>
                      </a:endParaRPr>
                    </a:p>
                  </a:txBody>
                  <a:tcPr marL="0" marR="0" marT="692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800" dirty="0">
                          <a:latin typeface="Comic Sans MS"/>
                          <a:cs typeface="Comic Sans MS"/>
                        </a:rPr>
                        <a:t>E3</a:t>
                      </a:r>
                      <a:endParaRPr sz="1800">
                        <a:latin typeface="Comic Sans MS"/>
                        <a:cs typeface="Comic Sans MS"/>
                      </a:endParaRPr>
                    </a:p>
                  </a:txBody>
                  <a:tcPr marL="0" marR="0" marT="787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431FF"/>
                    </a:solidFill>
                  </a:tcPr>
                </a:tc>
                <a:tc>
                  <a:txBody>
                    <a:bodyPr/>
                    <a:lstStyle/>
                    <a:p>
                      <a:pPr marL="432434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800" spc="-5" dirty="0">
                          <a:latin typeface="Comic Sans MS"/>
                          <a:cs typeface="Comic Sans MS"/>
                        </a:rPr>
                        <a:t>I3</a:t>
                      </a:r>
                      <a:endParaRPr sz="1800">
                        <a:latin typeface="Comic Sans MS"/>
                        <a:cs typeface="Comic Sans MS"/>
                      </a:endParaRPr>
                    </a:p>
                  </a:txBody>
                  <a:tcPr marL="0" marR="0" marT="692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800" dirty="0">
                          <a:latin typeface="Comic Sans MS"/>
                          <a:cs typeface="Comic Sans MS"/>
                        </a:rPr>
                        <a:t>E4</a:t>
                      </a:r>
                      <a:endParaRPr sz="1800">
                        <a:latin typeface="Comic Sans MS"/>
                        <a:cs typeface="Comic Sans MS"/>
                      </a:endParaRPr>
                    </a:p>
                  </a:txBody>
                  <a:tcPr marL="0" marR="0" marT="787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43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object 13"/>
          <p:cNvSpPr/>
          <p:nvPr/>
        </p:nvSpPr>
        <p:spPr>
          <a:xfrm>
            <a:off x="7308850" y="2827337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599487" y="2827337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0" y="76200"/>
                </a:lnTo>
                <a:lnTo>
                  <a:pt x="7620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722062" y="2682557"/>
            <a:ext cx="2406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omic Sans MS"/>
                <a:cs typeface="Comic Sans MS"/>
              </a:rPr>
              <a:t>AG</a:t>
            </a:r>
            <a:endParaRPr sz="1200">
              <a:latin typeface="Comic Sans MS"/>
              <a:cs typeface="Comic Sans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699977" y="2682557"/>
            <a:ext cx="2406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omic Sans MS"/>
                <a:cs typeface="Comic Sans MS"/>
              </a:rPr>
              <a:t>AG</a:t>
            </a:r>
            <a:endParaRPr sz="1200">
              <a:latin typeface="Comic Sans MS"/>
              <a:cs typeface="Comic Sans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739389" y="2682557"/>
            <a:ext cx="12103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3870" algn="l"/>
                <a:tab pos="986790" algn="l"/>
              </a:tabLst>
            </a:pPr>
            <a:r>
              <a:rPr sz="1200" b="1" dirty="0">
                <a:solidFill>
                  <a:srgbClr val="FF6699"/>
                </a:solidFill>
                <a:latin typeface="Comic Sans MS"/>
                <a:cs typeface="Comic Sans MS"/>
              </a:rPr>
              <a:t>GT</a:t>
            </a:r>
            <a:r>
              <a:rPr sz="1200" dirty="0">
                <a:solidFill>
                  <a:srgbClr val="FF6699"/>
                </a:solidFill>
                <a:latin typeface="Times New Roman"/>
                <a:cs typeface="Times New Roman"/>
              </a:rPr>
              <a:t>	</a:t>
            </a:r>
            <a:r>
              <a:rPr sz="1200" b="1" spc="-5" dirty="0">
                <a:latin typeface="Comic Sans MS"/>
                <a:cs typeface="Comic Sans MS"/>
              </a:rPr>
              <a:t>A</a:t>
            </a:r>
            <a:r>
              <a:rPr sz="1200" b="1" dirty="0">
                <a:latin typeface="Comic Sans MS"/>
                <a:cs typeface="Comic Sans MS"/>
              </a:rPr>
              <a:t>G</a:t>
            </a: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200" b="1" dirty="0">
                <a:solidFill>
                  <a:srgbClr val="FF6699"/>
                </a:solidFill>
                <a:latin typeface="Comic Sans MS"/>
                <a:cs typeface="Comic Sans MS"/>
              </a:rPr>
              <a:t>GT</a:t>
            </a:r>
            <a:endParaRPr sz="1200">
              <a:latin typeface="Comic Sans MS"/>
              <a:cs typeface="Comic Sans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321550" y="2576512"/>
            <a:ext cx="1402080" cy="603250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35"/>
              </a:spcBef>
              <a:tabLst>
                <a:tab pos="1376045" algn="l"/>
              </a:tabLst>
            </a:pPr>
            <a:r>
              <a:rPr sz="1200" b="1" u="heavy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 </a:t>
            </a:r>
            <a:r>
              <a:rPr sz="12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200">
              <a:latin typeface="Times New Roman"/>
              <a:cs typeface="Times New Roman"/>
            </a:endParaRPr>
          </a:p>
          <a:p>
            <a:pPr marR="46990" algn="ctr">
              <a:lnSpc>
                <a:spcPct val="100000"/>
              </a:lnSpc>
              <a:spcBef>
                <a:spcPts val="835"/>
              </a:spcBef>
            </a:pPr>
            <a:r>
              <a:rPr sz="1200" spc="-5" dirty="0">
                <a:latin typeface="Comic Sans MS"/>
                <a:cs typeface="Comic Sans MS"/>
              </a:rPr>
              <a:t>100</a:t>
            </a:r>
            <a:r>
              <a:rPr sz="1200" spc="-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pb</a:t>
            </a:r>
            <a:endParaRPr sz="1200">
              <a:latin typeface="Comic Sans MS"/>
              <a:cs typeface="Comic Sans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658912" y="2682557"/>
            <a:ext cx="2355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6699"/>
                </a:solidFill>
                <a:latin typeface="Comic Sans MS"/>
                <a:cs typeface="Comic Sans MS"/>
              </a:rPr>
              <a:t>GT</a:t>
            </a:r>
            <a:endParaRPr sz="1200">
              <a:latin typeface="Comic Sans MS"/>
              <a:cs typeface="Comic Sans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596187" y="1831975"/>
            <a:ext cx="941705" cy="307975"/>
          </a:xfrm>
          <a:prstGeom prst="rect">
            <a:avLst/>
          </a:prstGeom>
          <a:ln w="9525">
            <a:solidFill>
              <a:srgbClr val="275C8F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60"/>
              </a:spcBef>
            </a:pPr>
            <a:r>
              <a:rPr sz="1400" b="1" dirty="0">
                <a:solidFill>
                  <a:srgbClr val="0000FF"/>
                </a:solidFill>
                <a:latin typeface="Comic Sans MS"/>
                <a:cs typeface="Comic Sans MS"/>
              </a:rPr>
              <a:t>TTATTT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228600" y="228599"/>
            <a:ext cx="8399780" cy="523875"/>
          </a:xfrm>
          <a:prstGeom prst="rect">
            <a:avLst/>
          </a:prstGeom>
          <a:solidFill>
            <a:srgbClr val="A1D4E2"/>
          </a:solidFill>
        </p:spPr>
        <p:txBody>
          <a:bodyPr vert="horz" wrap="square" lIns="0" tIns="4572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60"/>
              </a:spcBef>
              <a:tabLst>
                <a:tab pos="678815" algn="l"/>
                <a:tab pos="2418080" algn="l"/>
                <a:tab pos="2979420" algn="l"/>
                <a:tab pos="3428365" algn="l"/>
                <a:tab pos="5760085" algn="l"/>
                <a:tab pos="6280785" algn="l"/>
              </a:tabLst>
            </a:pPr>
            <a:r>
              <a:rPr spc="-5" dirty="0">
                <a:solidFill>
                  <a:srgbClr val="0000FF"/>
                </a:solidFill>
              </a:rPr>
              <a:t>1-</a:t>
            </a:r>
            <a:r>
              <a:rPr b="0" spc="-5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spc="-5" dirty="0">
                <a:solidFill>
                  <a:srgbClr val="0000FF"/>
                </a:solidFill>
              </a:rPr>
              <a:t>Initiation</a:t>
            </a:r>
            <a:r>
              <a:rPr b="0" spc="-5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spc="-5" dirty="0">
                <a:solidFill>
                  <a:srgbClr val="0000FF"/>
                </a:solidFill>
              </a:rPr>
              <a:t>de</a:t>
            </a:r>
            <a:r>
              <a:rPr b="0" spc="-5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spc="-5" dirty="0">
                <a:solidFill>
                  <a:srgbClr val="0000FF"/>
                </a:solidFill>
              </a:rPr>
              <a:t>la</a:t>
            </a:r>
            <a:r>
              <a:rPr b="0" spc="-5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spc="-5" dirty="0">
                <a:solidFill>
                  <a:srgbClr val="0000FF"/>
                </a:solidFill>
              </a:rPr>
              <a:t>transcription</a:t>
            </a:r>
            <a:r>
              <a:rPr b="0" spc="-5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dirty="0">
                <a:solidFill>
                  <a:srgbClr val="0000FF"/>
                </a:solidFill>
              </a:rPr>
              <a:t>et</a:t>
            </a:r>
            <a:r>
              <a:rPr b="0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spc="-5" dirty="0">
                <a:solidFill>
                  <a:srgbClr val="0000FF"/>
                </a:solidFill>
              </a:rPr>
              <a:t>terminaison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383528" y="3614420"/>
            <a:ext cx="8300720" cy="3042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00"/>
                </a:solidFill>
                <a:latin typeface="Comic Sans MS"/>
                <a:cs typeface="Comic Sans MS"/>
              </a:rPr>
              <a:t>Signaux moléculaires nécessaires </a:t>
            </a:r>
            <a:r>
              <a:rPr sz="1800" b="1" dirty="0">
                <a:solidFill>
                  <a:srgbClr val="FF0000"/>
                </a:solidFill>
                <a:latin typeface="Comic Sans MS"/>
                <a:cs typeface="Comic Sans MS"/>
              </a:rPr>
              <a:t>à</a:t>
            </a:r>
            <a:r>
              <a:rPr sz="1800" b="1" spc="15" dirty="0">
                <a:solidFill>
                  <a:srgbClr val="FF0000"/>
                </a:solidFill>
                <a:latin typeface="Comic Sans MS"/>
                <a:cs typeface="Comic Sans MS"/>
              </a:rPr>
              <a:t> l</a:t>
            </a:r>
            <a:r>
              <a:rPr sz="1800" b="1" spc="15" dirty="0">
                <a:solidFill>
                  <a:srgbClr val="FF2500"/>
                </a:solidFill>
                <a:latin typeface="DejaVu Sans"/>
                <a:cs typeface="DejaVu Sans"/>
              </a:rPr>
              <a:t>ʼ</a:t>
            </a:r>
            <a:r>
              <a:rPr sz="1800" b="1" spc="15" dirty="0">
                <a:solidFill>
                  <a:srgbClr val="FF0000"/>
                </a:solidFill>
                <a:latin typeface="Comic Sans MS"/>
                <a:cs typeface="Comic Sans MS"/>
              </a:rPr>
              <a:t>initiation</a:t>
            </a:r>
            <a:r>
              <a:rPr sz="1800" b="1" spc="15" dirty="0">
                <a:latin typeface="Comic Sans MS"/>
                <a:cs typeface="Comic Sans MS"/>
              </a:rPr>
              <a:t>:</a:t>
            </a:r>
            <a:endParaRPr sz="1800" dirty="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2140"/>
              </a:spcBef>
              <a:buSzPct val="69444"/>
              <a:buFont typeface="Wingdings"/>
              <a:buChar char=""/>
              <a:tabLst>
                <a:tab pos="254635" algn="l"/>
              </a:tabLst>
            </a:pPr>
            <a:r>
              <a:rPr sz="1800" b="1" dirty="0">
                <a:latin typeface="Comic Sans MS"/>
                <a:cs typeface="Comic Sans MS"/>
              </a:rPr>
              <a:t>30 </a:t>
            </a:r>
            <a:r>
              <a:rPr sz="1800" b="1" spc="-5" dirty="0">
                <a:latin typeface="Comic Sans MS"/>
                <a:cs typeface="Comic Sans MS"/>
              </a:rPr>
              <a:t>PB: Boite </a:t>
            </a:r>
            <a:r>
              <a:rPr sz="1800" b="1" dirty="0">
                <a:solidFill>
                  <a:srgbClr val="0000FF"/>
                </a:solidFill>
                <a:latin typeface="Comic Sans MS"/>
                <a:cs typeface="Comic Sans MS"/>
              </a:rPr>
              <a:t>TATA </a:t>
            </a:r>
            <a:r>
              <a:rPr sz="1800" b="1" spc="-5" dirty="0">
                <a:latin typeface="Comic Sans MS"/>
                <a:cs typeface="Comic Sans MS"/>
              </a:rPr>
              <a:t>(équivalente </a:t>
            </a:r>
            <a:r>
              <a:rPr sz="1800" b="1" dirty="0">
                <a:latin typeface="Comic Sans MS"/>
                <a:cs typeface="Comic Sans MS"/>
              </a:rPr>
              <a:t>de </a:t>
            </a:r>
            <a:r>
              <a:rPr sz="1800" b="1" spc="-5" dirty="0">
                <a:latin typeface="Comic Sans MS"/>
                <a:cs typeface="Comic Sans MS"/>
              </a:rPr>
              <a:t>la Pribnow </a:t>
            </a:r>
            <a:r>
              <a:rPr sz="1800" b="1" dirty="0">
                <a:latin typeface="Comic Sans MS"/>
                <a:cs typeface="Comic Sans MS"/>
              </a:rPr>
              <a:t>des</a:t>
            </a:r>
            <a:r>
              <a:rPr sz="1800" b="1" spc="40" dirty="0">
                <a:latin typeface="Comic Sans MS"/>
                <a:cs typeface="Comic Sans MS"/>
              </a:rPr>
              <a:t> </a:t>
            </a:r>
            <a:r>
              <a:rPr sz="1800" b="1" spc="-5" dirty="0">
                <a:latin typeface="Comic Sans MS"/>
                <a:cs typeface="Comic Sans MS"/>
              </a:rPr>
              <a:t>procaryotes)</a:t>
            </a:r>
            <a:endParaRPr sz="1800" dirty="0">
              <a:latin typeface="Comic Sans MS"/>
              <a:cs typeface="Comic Sans MS"/>
            </a:endParaRPr>
          </a:p>
          <a:p>
            <a:pPr marL="12700" marR="5080">
              <a:lnSpc>
                <a:spcPct val="199100"/>
              </a:lnSpc>
              <a:buSzPct val="69444"/>
              <a:buFont typeface="Wingdings"/>
              <a:buChar char=""/>
              <a:tabLst>
                <a:tab pos="254635" algn="l"/>
              </a:tabLst>
            </a:pPr>
            <a:r>
              <a:rPr sz="1800" b="1" dirty="0">
                <a:latin typeface="Comic Sans MS"/>
                <a:cs typeface="Comic Sans MS"/>
              </a:rPr>
              <a:t>70 </a:t>
            </a:r>
            <a:r>
              <a:rPr sz="1800" b="1" spc="-5" dirty="0">
                <a:latin typeface="Comic Sans MS"/>
                <a:cs typeface="Comic Sans MS"/>
              </a:rPr>
              <a:t>PB: </a:t>
            </a:r>
            <a:r>
              <a:rPr sz="1800" b="1" dirty="0">
                <a:solidFill>
                  <a:srgbClr val="0000FF"/>
                </a:solidFill>
                <a:latin typeface="Comic Sans MS"/>
                <a:cs typeface="Comic Sans MS"/>
              </a:rPr>
              <a:t>CAAT </a:t>
            </a:r>
            <a:r>
              <a:rPr sz="1800" b="1" spc="-5" dirty="0" smtClean="0">
                <a:latin typeface="Comic Sans MS"/>
                <a:cs typeface="Comic Sans MS"/>
              </a:rPr>
              <a:t>: </a:t>
            </a:r>
            <a:r>
              <a:rPr sz="1800" b="1" spc="-5" dirty="0">
                <a:latin typeface="Comic Sans MS"/>
                <a:cs typeface="Comic Sans MS"/>
              </a:rPr>
              <a:t>stabilisation </a:t>
            </a:r>
            <a:r>
              <a:rPr sz="1800" b="1" dirty="0">
                <a:latin typeface="Comic Sans MS"/>
                <a:cs typeface="Comic Sans MS"/>
              </a:rPr>
              <a:t>du </a:t>
            </a:r>
            <a:r>
              <a:rPr sz="1800" b="1" spc="-5" dirty="0">
                <a:latin typeface="Comic Sans MS"/>
                <a:cs typeface="Comic Sans MS"/>
              </a:rPr>
              <a:t>complexe ADN-</a:t>
            </a:r>
            <a:r>
              <a:rPr sz="1800" b="1" spc="-5" dirty="0" err="1">
                <a:latin typeface="Comic Sans MS"/>
                <a:cs typeface="Comic Sans MS"/>
              </a:rPr>
              <a:t>ARNp</a:t>
            </a:r>
            <a:r>
              <a:rPr sz="1800" b="1" spc="-5" dirty="0">
                <a:latin typeface="Comic Sans MS"/>
                <a:cs typeface="Comic Sans MS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endParaRPr lang="fr-FR" sz="1800" b="1" spc="-5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12700" marR="5080">
              <a:lnSpc>
                <a:spcPct val="199100"/>
              </a:lnSpc>
              <a:buSzPct val="69444"/>
              <a:buFont typeface="Wingdings"/>
              <a:buChar char=""/>
              <a:tabLst>
                <a:tab pos="254635" algn="l"/>
              </a:tabLst>
            </a:pPr>
            <a:r>
              <a:rPr sz="1800" b="1" spc="-5" dirty="0" smtClean="0">
                <a:solidFill>
                  <a:srgbClr val="FF0000"/>
                </a:solidFill>
                <a:latin typeface="Comic Sans MS"/>
                <a:cs typeface="Comic Sans MS"/>
              </a:rPr>
              <a:t>Signal </a:t>
            </a:r>
            <a:r>
              <a:rPr sz="1800" b="1" spc="-5" dirty="0">
                <a:solidFill>
                  <a:srgbClr val="FF0000"/>
                </a:solidFill>
                <a:latin typeface="Comic Sans MS"/>
                <a:cs typeface="Comic Sans MS"/>
              </a:rPr>
              <a:t>de</a:t>
            </a:r>
            <a:r>
              <a:rPr sz="1800" b="1" spc="-1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omic Sans MS"/>
                <a:cs typeface="Comic Sans MS"/>
              </a:rPr>
              <a:t>terminaison</a:t>
            </a:r>
            <a:r>
              <a:rPr sz="1800" b="1" spc="-5" dirty="0">
                <a:latin typeface="Comic Sans MS"/>
                <a:cs typeface="Comic Sans MS"/>
              </a:rPr>
              <a:t>:</a:t>
            </a:r>
            <a:endParaRPr sz="1800" dirty="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2140"/>
              </a:spcBef>
              <a:buSzPct val="69444"/>
              <a:buFont typeface="Wingdings"/>
              <a:buChar char=""/>
              <a:tabLst>
                <a:tab pos="254635" algn="l"/>
              </a:tabLst>
            </a:pPr>
            <a:r>
              <a:rPr sz="1800" b="1" spc="-5" dirty="0">
                <a:latin typeface="Comic Sans MS"/>
                <a:cs typeface="Comic Sans MS"/>
              </a:rPr>
              <a:t>Séquence </a:t>
            </a:r>
            <a:r>
              <a:rPr sz="1800" b="1" dirty="0">
                <a:latin typeface="Comic Sans MS"/>
                <a:cs typeface="Comic Sans MS"/>
              </a:rPr>
              <a:t>de 6 pb à </a:t>
            </a:r>
            <a:r>
              <a:rPr sz="1800" b="1" spc="-5" dirty="0">
                <a:latin typeface="Comic Sans MS"/>
                <a:cs typeface="Comic Sans MS"/>
              </a:rPr>
              <a:t>la </a:t>
            </a:r>
            <a:r>
              <a:rPr sz="1800" b="1" dirty="0">
                <a:latin typeface="Comic Sans MS"/>
                <a:cs typeface="Comic Sans MS"/>
              </a:rPr>
              <a:t>fin du </a:t>
            </a:r>
            <a:r>
              <a:rPr sz="1800" b="1" spc="-5" dirty="0">
                <a:latin typeface="Comic Sans MS"/>
                <a:cs typeface="Comic Sans MS"/>
              </a:rPr>
              <a:t>gène reconnue </a:t>
            </a:r>
            <a:r>
              <a:rPr sz="1800" b="1" dirty="0">
                <a:latin typeface="Comic Sans MS"/>
                <a:cs typeface="Comic Sans MS"/>
              </a:rPr>
              <a:t>par</a:t>
            </a:r>
            <a:r>
              <a:rPr sz="1800" b="1" spc="30" dirty="0">
                <a:latin typeface="Comic Sans MS"/>
                <a:cs typeface="Comic Sans MS"/>
              </a:rPr>
              <a:t> </a:t>
            </a:r>
            <a:r>
              <a:rPr sz="1800" b="1" spc="-5" dirty="0">
                <a:latin typeface="Comic Sans MS"/>
                <a:cs typeface="Comic Sans MS"/>
              </a:rPr>
              <a:t>ARN-endonucléase</a:t>
            </a:r>
            <a:endParaRPr sz="1800" dirty="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2240"/>
              </a:spcBef>
            </a:pPr>
            <a:r>
              <a:rPr sz="1800" b="1" spc="-5" dirty="0">
                <a:latin typeface="Comic Sans MS"/>
                <a:cs typeface="Comic Sans MS"/>
              </a:rPr>
              <a:t>&gt;&gt;&gt; Extrémité </a:t>
            </a:r>
            <a:r>
              <a:rPr sz="1800" b="1" spc="105" dirty="0">
                <a:latin typeface="Comic Sans MS"/>
                <a:cs typeface="Comic Sans MS"/>
              </a:rPr>
              <a:t>3</a:t>
            </a:r>
            <a:r>
              <a:rPr sz="1800" b="1" spc="105" dirty="0">
                <a:latin typeface="DejaVu Sans"/>
                <a:cs typeface="DejaVu Sans"/>
              </a:rPr>
              <a:t>ʼ </a:t>
            </a:r>
            <a:r>
              <a:rPr sz="1800" b="1" dirty="0">
                <a:latin typeface="Comic Sans MS"/>
                <a:cs typeface="Comic Sans MS"/>
              </a:rPr>
              <a:t>formée est </a:t>
            </a:r>
            <a:r>
              <a:rPr sz="1800" b="1" spc="-5" dirty="0">
                <a:latin typeface="Comic Sans MS"/>
                <a:cs typeface="Comic Sans MS"/>
              </a:rPr>
              <a:t>polyadénylée dans le</a:t>
            </a:r>
            <a:r>
              <a:rPr sz="1800" b="1" spc="60" dirty="0">
                <a:latin typeface="Comic Sans MS"/>
                <a:cs typeface="Comic Sans MS"/>
              </a:rPr>
              <a:t> </a:t>
            </a:r>
            <a:r>
              <a:rPr sz="1800" b="1" spc="-5" dirty="0">
                <a:latin typeface="Comic Sans MS"/>
                <a:cs typeface="Comic Sans MS"/>
              </a:rPr>
              <a:t>nucléoplasme</a:t>
            </a:r>
            <a:endParaRPr sz="1800" dirty="0">
              <a:latin typeface="Comic Sans MS"/>
              <a:cs typeface="Comic Sans M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23850" y="1066799"/>
            <a:ext cx="8569325" cy="2303780"/>
          </a:xfrm>
          <a:custGeom>
            <a:avLst/>
            <a:gdLst/>
            <a:ahLst/>
            <a:cxnLst/>
            <a:rect l="l" t="t" r="r" b="b"/>
            <a:pathLst>
              <a:path w="8569325" h="2303779">
                <a:moveTo>
                  <a:pt x="0" y="2303462"/>
                </a:moveTo>
                <a:lnTo>
                  <a:pt x="8569325" y="2303462"/>
                </a:lnTo>
                <a:lnTo>
                  <a:pt x="8569325" y="0"/>
                </a:lnTo>
                <a:lnTo>
                  <a:pt x="0" y="0"/>
                </a:lnTo>
                <a:lnTo>
                  <a:pt x="0" y="2303462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111500" y="1396999"/>
            <a:ext cx="1906905" cy="37655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60"/>
              </a:spcBef>
            </a:pPr>
            <a:r>
              <a:rPr sz="1800" b="1" spc="-5" dirty="0">
                <a:latin typeface="Comic Sans MS"/>
                <a:cs typeface="Comic Sans MS"/>
              </a:rPr>
              <a:t>ADN</a:t>
            </a:r>
            <a:r>
              <a:rPr sz="1800" b="1" spc="-25" dirty="0">
                <a:latin typeface="Comic Sans MS"/>
                <a:cs typeface="Comic Sans MS"/>
              </a:rPr>
              <a:t> </a:t>
            </a:r>
            <a:r>
              <a:rPr sz="1800" b="1" spc="-5" dirty="0">
                <a:latin typeface="Comic Sans MS"/>
                <a:cs typeface="Comic Sans MS"/>
              </a:rPr>
              <a:t>génomique</a:t>
            </a:r>
            <a:endParaRPr sz="18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68562" y="1143000"/>
            <a:ext cx="6280149" cy="44380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38400" y="2819400"/>
            <a:ext cx="720725" cy="360680"/>
          </a:xfrm>
          <a:custGeom>
            <a:avLst/>
            <a:gdLst/>
            <a:ahLst/>
            <a:cxnLst/>
            <a:rect l="l" t="t" r="r" b="b"/>
            <a:pathLst>
              <a:path w="720725" h="360680">
                <a:moveTo>
                  <a:pt x="0" y="360362"/>
                </a:moveTo>
                <a:lnTo>
                  <a:pt x="720725" y="360362"/>
                </a:lnTo>
                <a:lnTo>
                  <a:pt x="720725" y="0"/>
                </a:lnTo>
                <a:lnTo>
                  <a:pt x="0" y="0"/>
                </a:lnTo>
                <a:lnTo>
                  <a:pt x="0" y="360362"/>
                </a:lnTo>
                <a:close/>
              </a:path>
            </a:pathLst>
          </a:custGeom>
          <a:ln w="38100">
            <a:solidFill>
              <a:srgbClr val="D61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77037" y="5278437"/>
            <a:ext cx="1224280" cy="360680"/>
          </a:xfrm>
          <a:custGeom>
            <a:avLst/>
            <a:gdLst/>
            <a:ahLst/>
            <a:cxnLst/>
            <a:rect l="l" t="t" r="r" b="b"/>
            <a:pathLst>
              <a:path w="1224279" h="360679">
                <a:moveTo>
                  <a:pt x="0" y="360362"/>
                </a:moveTo>
                <a:lnTo>
                  <a:pt x="1223962" y="360362"/>
                </a:lnTo>
                <a:lnTo>
                  <a:pt x="1223962" y="0"/>
                </a:lnTo>
                <a:lnTo>
                  <a:pt x="0" y="0"/>
                </a:lnTo>
                <a:lnTo>
                  <a:pt x="0" y="360362"/>
                </a:lnTo>
                <a:close/>
              </a:path>
            </a:pathLst>
          </a:custGeom>
          <a:ln w="38100">
            <a:solidFill>
              <a:srgbClr val="D61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38600" y="4343400"/>
            <a:ext cx="1524000" cy="685800"/>
          </a:xfrm>
          <a:custGeom>
            <a:avLst/>
            <a:gdLst/>
            <a:ahLst/>
            <a:cxnLst/>
            <a:rect l="l" t="t" r="r" b="b"/>
            <a:pathLst>
              <a:path w="1524000" h="685800">
                <a:moveTo>
                  <a:pt x="0" y="685800"/>
                </a:moveTo>
                <a:lnTo>
                  <a:pt x="1524000" y="685800"/>
                </a:lnTo>
                <a:lnTo>
                  <a:pt x="15240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ln w="38100">
            <a:solidFill>
              <a:srgbClr val="D61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8600" y="76199"/>
            <a:ext cx="7152005" cy="523875"/>
          </a:xfrm>
          <a:custGeom>
            <a:avLst/>
            <a:gdLst/>
            <a:ahLst/>
            <a:cxnLst/>
            <a:rect l="l" t="t" r="r" b="b"/>
            <a:pathLst>
              <a:path w="7152005" h="523875">
                <a:moveTo>
                  <a:pt x="0" y="523875"/>
                </a:moveTo>
                <a:lnTo>
                  <a:pt x="7151687" y="523875"/>
                </a:lnTo>
                <a:lnTo>
                  <a:pt x="7151687" y="0"/>
                </a:lnTo>
                <a:lnTo>
                  <a:pt x="0" y="0"/>
                </a:lnTo>
                <a:lnTo>
                  <a:pt x="0" y="523875"/>
                </a:lnTo>
                <a:close/>
              </a:path>
            </a:pathLst>
          </a:custGeom>
          <a:solidFill>
            <a:srgbClr val="A1D4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07340" y="109220"/>
            <a:ext cx="6922134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00075" algn="l"/>
                <a:tab pos="2863850" algn="l"/>
              </a:tabLst>
            </a:pPr>
            <a:r>
              <a:rPr spc="-5" dirty="0">
                <a:solidFill>
                  <a:srgbClr val="000000"/>
                </a:solidFill>
              </a:rPr>
              <a:t>2-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pc="-5" dirty="0">
                <a:solidFill>
                  <a:srgbClr val="000000"/>
                </a:solidFill>
              </a:rPr>
              <a:t>Modification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pc="-5" dirty="0">
                <a:solidFill>
                  <a:srgbClr val="000000"/>
                </a:solidFill>
              </a:rPr>
              <a:t>post-transcriptionnelle: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54939" y="2771457"/>
            <a:ext cx="2356485" cy="20726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215" indent="-107314">
              <a:lnSpc>
                <a:spcPct val="100000"/>
              </a:lnSpc>
              <a:spcBef>
                <a:spcPts val="100"/>
              </a:spcBef>
              <a:buSzPct val="95833"/>
              <a:buFont typeface="Arial"/>
              <a:buChar char="•"/>
              <a:tabLst>
                <a:tab pos="196850" algn="l"/>
              </a:tabLst>
            </a:pPr>
            <a:r>
              <a:rPr sz="2400" b="1" u="heavy" spc="40" dirty="0">
                <a:solidFill>
                  <a:srgbClr val="FF0000"/>
                </a:solidFill>
                <a:uFill>
                  <a:solidFill>
                    <a:srgbClr val="FF2500"/>
                  </a:solidFill>
                </a:uFill>
                <a:latin typeface="Comic Sans MS"/>
                <a:cs typeface="Comic Sans MS"/>
              </a:rPr>
              <a:t> </a:t>
            </a:r>
            <a:r>
              <a:rPr sz="2400" b="1" u="heavy" spc="-5" dirty="0">
                <a:solidFill>
                  <a:srgbClr val="FF0000"/>
                </a:solidFill>
                <a:uFill>
                  <a:solidFill>
                    <a:srgbClr val="FF2500"/>
                  </a:solidFill>
                </a:uFill>
                <a:latin typeface="Comic Sans MS"/>
                <a:cs typeface="Comic Sans MS"/>
              </a:rPr>
              <a:t>Capping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700">
              <a:latin typeface="Times New Roman"/>
              <a:cs typeface="Times New Roman"/>
            </a:endParaRPr>
          </a:p>
          <a:p>
            <a:pPr marL="120014" indent="-107314">
              <a:lnSpc>
                <a:spcPct val="100000"/>
              </a:lnSpc>
              <a:buSzPct val="95833"/>
              <a:buFont typeface="Arial"/>
              <a:buChar char="•"/>
              <a:tabLst>
                <a:tab pos="120650" algn="l"/>
              </a:tabLst>
            </a:pPr>
            <a:r>
              <a:rPr sz="2400" b="1" u="heavy" spc="-5" dirty="0">
                <a:solidFill>
                  <a:srgbClr val="FF0000"/>
                </a:solidFill>
                <a:uFill>
                  <a:solidFill>
                    <a:srgbClr val="FF2500"/>
                  </a:solidFill>
                </a:uFill>
                <a:latin typeface="Comic Sans MS"/>
                <a:cs typeface="Comic Sans MS"/>
              </a:rPr>
              <a:t>Polyadénylation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FF0000"/>
              </a:buClr>
              <a:buFont typeface="Arial"/>
              <a:buChar char="•"/>
            </a:pPr>
            <a:endParaRPr sz="3750">
              <a:latin typeface="Times New Roman"/>
              <a:cs typeface="Times New Roman"/>
            </a:endParaRPr>
          </a:p>
          <a:p>
            <a:pPr marL="196215" lvl="1" indent="-107314">
              <a:lnSpc>
                <a:spcPct val="100000"/>
              </a:lnSpc>
              <a:buSzPct val="95833"/>
              <a:buFont typeface="Arial"/>
              <a:buChar char="•"/>
              <a:tabLst>
                <a:tab pos="196850" algn="l"/>
              </a:tabLst>
            </a:pPr>
            <a:r>
              <a:rPr sz="2400" b="1" u="heavy" spc="40" dirty="0">
                <a:solidFill>
                  <a:srgbClr val="FF0000"/>
                </a:solidFill>
                <a:uFill>
                  <a:solidFill>
                    <a:srgbClr val="FF2500"/>
                  </a:solidFill>
                </a:uFill>
                <a:latin typeface="Comic Sans MS"/>
                <a:cs typeface="Comic Sans MS"/>
              </a:rPr>
              <a:t> </a:t>
            </a:r>
            <a:r>
              <a:rPr sz="2400" b="1" u="heavy" spc="-5" dirty="0">
                <a:solidFill>
                  <a:srgbClr val="FF0000"/>
                </a:solidFill>
                <a:uFill>
                  <a:solidFill>
                    <a:srgbClr val="FF2500"/>
                  </a:solidFill>
                </a:uFill>
                <a:latin typeface="Comic Sans MS"/>
                <a:cs typeface="Comic Sans MS"/>
              </a:rPr>
              <a:t>Epissage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object 166"/>
          <p:cNvSpPr/>
          <p:nvPr/>
        </p:nvSpPr>
        <p:spPr>
          <a:xfrm>
            <a:off x="6242892" y="4229125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815" y="0"/>
                </a:lnTo>
              </a:path>
            </a:pathLst>
          </a:custGeom>
          <a:ln w="127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6293378" y="4229125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802" y="0"/>
                </a:lnTo>
              </a:path>
            </a:pathLst>
          </a:custGeom>
          <a:ln w="127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6343864" y="4229125"/>
            <a:ext cx="12065" cy="0"/>
          </a:xfrm>
          <a:custGeom>
            <a:avLst/>
            <a:gdLst/>
            <a:ahLst/>
            <a:cxnLst/>
            <a:rect l="l" t="t" r="r" b="b"/>
            <a:pathLst>
              <a:path w="12064">
                <a:moveTo>
                  <a:pt x="0" y="0"/>
                </a:moveTo>
                <a:lnTo>
                  <a:pt x="12052" y="0"/>
                </a:lnTo>
              </a:path>
            </a:pathLst>
          </a:custGeom>
          <a:ln w="127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6393587" y="4229125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815" y="0"/>
                </a:lnTo>
              </a:path>
            </a:pathLst>
          </a:custGeom>
          <a:ln w="127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2706687" y="0"/>
            <a:ext cx="3770629" cy="523875"/>
          </a:xfrm>
          <a:custGeom>
            <a:avLst/>
            <a:gdLst/>
            <a:ahLst/>
            <a:cxnLst/>
            <a:rect l="l" t="t" r="r" b="b"/>
            <a:pathLst>
              <a:path w="3770629" h="523875">
                <a:moveTo>
                  <a:pt x="0" y="523875"/>
                </a:moveTo>
                <a:lnTo>
                  <a:pt x="3770312" y="523875"/>
                </a:lnTo>
                <a:lnTo>
                  <a:pt x="3770312" y="0"/>
                </a:lnTo>
                <a:lnTo>
                  <a:pt x="0" y="0"/>
                </a:lnTo>
                <a:lnTo>
                  <a:pt x="0" y="523875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81025" algn="l"/>
                <a:tab pos="1802130" algn="l"/>
                <a:tab pos="2328545" algn="l"/>
              </a:tabLst>
            </a:pPr>
            <a:r>
              <a:rPr dirty="0"/>
              <a:t>a-</a:t>
            </a:r>
            <a:r>
              <a:rPr b="0" dirty="0">
                <a:latin typeface="Times New Roman"/>
                <a:cs typeface="Times New Roman"/>
              </a:rPr>
              <a:t>	</a:t>
            </a:r>
            <a:r>
              <a:rPr dirty="0"/>
              <a:t>Coiffe</a:t>
            </a:r>
            <a:r>
              <a:rPr b="0" dirty="0">
                <a:latin typeface="Times New Roman"/>
                <a:cs typeface="Times New Roman"/>
              </a:rPr>
              <a:t>	</a:t>
            </a:r>
            <a:r>
              <a:rPr dirty="0"/>
              <a:t>ou</a:t>
            </a:r>
            <a:r>
              <a:rPr b="0" dirty="0">
                <a:latin typeface="Times New Roman"/>
                <a:cs typeface="Times New Roman"/>
              </a:rPr>
              <a:t>	</a:t>
            </a:r>
            <a:r>
              <a:rPr spc="-5" dirty="0"/>
              <a:t>capping</a:t>
            </a:r>
          </a:p>
        </p:txBody>
      </p:sp>
      <p:sp>
        <p:nvSpPr>
          <p:cNvPr id="228" name="object 228"/>
          <p:cNvSpPr txBox="1"/>
          <p:nvPr/>
        </p:nvSpPr>
        <p:spPr>
          <a:xfrm>
            <a:off x="383540" y="5646420"/>
            <a:ext cx="544639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Comic Sans MS"/>
                <a:cs typeface="Comic Sans MS"/>
              </a:rPr>
              <a:t>Guanosine méthylée </a:t>
            </a:r>
            <a:r>
              <a:rPr sz="2000" b="1" dirty="0">
                <a:latin typeface="Comic Sans MS"/>
                <a:cs typeface="Comic Sans MS"/>
              </a:rPr>
              <a:t>sur </a:t>
            </a:r>
            <a:r>
              <a:rPr sz="2000" b="1" spc="30" dirty="0">
                <a:latin typeface="Comic Sans MS"/>
                <a:cs typeface="Comic Sans MS"/>
              </a:rPr>
              <a:t>l</a:t>
            </a:r>
            <a:r>
              <a:rPr sz="2000" b="1" spc="30" dirty="0">
                <a:latin typeface="DejaVu Sans"/>
                <a:cs typeface="DejaVu Sans"/>
              </a:rPr>
              <a:t>ʼ</a:t>
            </a:r>
            <a:r>
              <a:rPr sz="2000" b="1" spc="30" dirty="0">
                <a:latin typeface="Comic Sans MS"/>
                <a:cs typeface="Comic Sans MS"/>
              </a:rPr>
              <a:t>azote </a:t>
            </a:r>
            <a:r>
              <a:rPr sz="2000" b="1" dirty="0">
                <a:latin typeface="Comic Sans MS"/>
                <a:cs typeface="Comic Sans MS"/>
              </a:rPr>
              <a:t>7 </a:t>
            </a:r>
            <a:r>
              <a:rPr sz="2000" b="1" spc="-5" dirty="0">
                <a:latin typeface="Comic Sans MS"/>
                <a:cs typeface="Comic Sans MS"/>
              </a:rPr>
              <a:t>fixée </a:t>
            </a:r>
            <a:r>
              <a:rPr sz="2000" b="1" dirty="0">
                <a:latin typeface="Comic Sans MS"/>
                <a:cs typeface="Comic Sans MS"/>
              </a:rPr>
              <a:t>à  </a:t>
            </a:r>
            <a:r>
              <a:rPr sz="2000" b="1" spc="15" dirty="0">
                <a:latin typeface="Comic Sans MS"/>
                <a:cs typeface="Comic Sans MS"/>
              </a:rPr>
              <a:t>l</a:t>
            </a:r>
            <a:r>
              <a:rPr sz="2000" b="1" spc="15" dirty="0">
                <a:latin typeface="DejaVu Sans"/>
                <a:cs typeface="DejaVu Sans"/>
              </a:rPr>
              <a:t>ʼ</a:t>
            </a:r>
            <a:r>
              <a:rPr sz="2000" b="1" spc="15" dirty="0">
                <a:latin typeface="Comic Sans MS"/>
                <a:cs typeface="Comic Sans MS"/>
              </a:rPr>
              <a:t>extrémité </a:t>
            </a:r>
            <a:r>
              <a:rPr sz="2000" b="1" spc="120" dirty="0">
                <a:latin typeface="Comic Sans MS"/>
                <a:cs typeface="Comic Sans MS"/>
              </a:rPr>
              <a:t>5</a:t>
            </a:r>
            <a:r>
              <a:rPr sz="2000" b="1" spc="120" dirty="0">
                <a:latin typeface="DejaVu Sans"/>
                <a:cs typeface="DejaVu Sans"/>
              </a:rPr>
              <a:t>ʼ </a:t>
            </a:r>
            <a:r>
              <a:rPr sz="2000" b="1" dirty="0">
                <a:latin typeface="Comic Sans MS"/>
                <a:cs typeface="Comic Sans MS"/>
              </a:rPr>
              <a:t>par une liaison  </a:t>
            </a:r>
            <a:r>
              <a:rPr sz="2000" b="1" spc="-5" dirty="0">
                <a:latin typeface="Comic Sans MS"/>
                <a:cs typeface="Comic Sans MS"/>
              </a:rPr>
              <a:t>pyrophasphate </a:t>
            </a:r>
            <a:r>
              <a:rPr sz="2000" b="1" spc="95" dirty="0">
                <a:latin typeface="Comic Sans MS"/>
                <a:cs typeface="Comic Sans MS"/>
              </a:rPr>
              <a:t>5</a:t>
            </a:r>
            <a:r>
              <a:rPr sz="2000" b="1" spc="95" dirty="0">
                <a:latin typeface="DejaVu Sans"/>
                <a:cs typeface="DejaVu Sans"/>
              </a:rPr>
              <a:t>ʼ</a:t>
            </a:r>
            <a:r>
              <a:rPr sz="2000" b="1" spc="95" dirty="0">
                <a:latin typeface="Comic Sans MS"/>
                <a:cs typeface="Comic Sans MS"/>
              </a:rPr>
              <a:t>-5</a:t>
            </a:r>
            <a:r>
              <a:rPr sz="2000" b="1" spc="95" dirty="0">
                <a:latin typeface="DejaVu Sans"/>
                <a:cs typeface="DejaVu Sans"/>
              </a:rPr>
              <a:t>ʼ </a:t>
            </a:r>
            <a:r>
              <a:rPr sz="2000" b="1" dirty="0">
                <a:latin typeface="Comic Sans MS"/>
                <a:cs typeface="Comic Sans MS"/>
              </a:rPr>
              <a:t>à </a:t>
            </a:r>
            <a:r>
              <a:rPr sz="2000" b="1" spc="-5" dirty="0">
                <a:latin typeface="Comic Sans MS"/>
                <a:cs typeface="Comic Sans MS"/>
              </a:rPr>
              <a:t>la première base </a:t>
            </a:r>
            <a:r>
              <a:rPr sz="2000" b="1" dirty="0">
                <a:latin typeface="Comic Sans MS"/>
                <a:cs typeface="Comic Sans MS"/>
              </a:rPr>
              <a:t>de  </a:t>
            </a:r>
            <a:r>
              <a:rPr sz="2000" b="1" spc="45" dirty="0">
                <a:latin typeface="Comic Sans MS"/>
                <a:cs typeface="Comic Sans MS"/>
              </a:rPr>
              <a:t>l</a:t>
            </a:r>
            <a:r>
              <a:rPr sz="2000" b="1" spc="45" dirty="0">
                <a:latin typeface="DejaVu Sans"/>
                <a:cs typeface="DejaVu Sans"/>
              </a:rPr>
              <a:t>ʼ</a:t>
            </a:r>
            <a:r>
              <a:rPr sz="2000" b="1" spc="45" dirty="0">
                <a:latin typeface="Comic Sans MS"/>
                <a:cs typeface="Comic Sans MS"/>
              </a:rPr>
              <a:t>ARN </a:t>
            </a:r>
            <a:r>
              <a:rPr sz="2000" b="1" dirty="0">
                <a:latin typeface="Comic Sans MS"/>
                <a:cs typeface="Comic Sans MS"/>
              </a:rPr>
              <a:t>(A ou</a:t>
            </a:r>
            <a:r>
              <a:rPr sz="2000" b="1" spc="-60" dirty="0">
                <a:latin typeface="Comic Sans MS"/>
                <a:cs typeface="Comic Sans MS"/>
              </a:rPr>
              <a:t> </a:t>
            </a:r>
            <a:r>
              <a:rPr sz="2000" b="1" dirty="0">
                <a:latin typeface="Comic Sans MS"/>
                <a:cs typeface="Comic Sans MS"/>
              </a:rPr>
              <a:t>G)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229" name="object 229"/>
          <p:cNvSpPr/>
          <p:nvPr/>
        </p:nvSpPr>
        <p:spPr>
          <a:xfrm>
            <a:off x="6172200" y="2971799"/>
            <a:ext cx="2971800" cy="1016000"/>
          </a:xfrm>
          <a:custGeom>
            <a:avLst/>
            <a:gdLst/>
            <a:ahLst/>
            <a:cxnLst/>
            <a:rect l="l" t="t" r="r" b="b"/>
            <a:pathLst>
              <a:path w="2971800" h="1016000">
                <a:moveTo>
                  <a:pt x="0" y="1016000"/>
                </a:moveTo>
                <a:lnTo>
                  <a:pt x="2971800" y="1016000"/>
                </a:lnTo>
                <a:lnTo>
                  <a:pt x="2971800" y="0"/>
                </a:lnTo>
                <a:lnTo>
                  <a:pt x="0" y="0"/>
                </a:lnTo>
                <a:lnTo>
                  <a:pt x="0" y="1016000"/>
                </a:lnTo>
                <a:close/>
              </a:path>
            </a:pathLst>
          </a:custGeom>
          <a:solidFill>
            <a:srgbClr val="A4C0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 txBox="1"/>
          <p:nvPr/>
        </p:nvSpPr>
        <p:spPr>
          <a:xfrm>
            <a:off x="6315061" y="3004820"/>
            <a:ext cx="269367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Comic Sans MS"/>
                <a:cs typeface="Comic Sans MS"/>
              </a:rPr>
              <a:t>Dernière </a:t>
            </a:r>
            <a:r>
              <a:rPr sz="2000" b="1" dirty="0">
                <a:latin typeface="Comic Sans MS"/>
                <a:cs typeface="Comic Sans MS"/>
              </a:rPr>
              <a:t>base du  messager</a:t>
            </a:r>
            <a:r>
              <a:rPr sz="2000" b="1" spc="-50" dirty="0">
                <a:latin typeface="Comic Sans MS"/>
                <a:cs typeface="Comic Sans MS"/>
              </a:rPr>
              <a:t> </a:t>
            </a:r>
            <a:r>
              <a:rPr sz="2000" b="1" spc="-5" dirty="0">
                <a:latin typeface="Comic Sans MS"/>
                <a:cs typeface="Comic Sans MS"/>
              </a:rPr>
              <a:t>inaccessible  </a:t>
            </a:r>
            <a:r>
              <a:rPr sz="2000" b="1" dirty="0">
                <a:latin typeface="Comic Sans MS"/>
                <a:cs typeface="Comic Sans MS"/>
              </a:rPr>
              <a:t>aux</a:t>
            </a:r>
            <a:r>
              <a:rPr sz="2000" b="1" spc="-20" dirty="0">
                <a:latin typeface="Comic Sans MS"/>
                <a:cs typeface="Comic Sans MS"/>
              </a:rPr>
              <a:t> </a:t>
            </a:r>
            <a:r>
              <a:rPr sz="2000" b="1" spc="-5" dirty="0">
                <a:latin typeface="Comic Sans MS"/>
                <a:cs typeface="Comic Sans MS"/>
              </a:rPr>
              <a:t>ribonucléases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231" name="object 231"/>
          <p:cNvSpPr/>
          <p:nvPr/>
        </p:nvSpPr>
        <p:spPr>
          <a:xfrm>
            <a:off x="6705600" y="4800600"/>
            <a:ext cx="1973580" cy="1016000"/>
          </a:xfrm>
          <a:custGeom>
            <a:avLst/>
            <a:gdLst/>
            <a:ahLst/>
            <a:cxnLst/>
            <a:rect l="l" t="t" r="r" b="b"/>
            <a:pathLst>
              <a:path w="1973579" h="1016000">
                <a:moveTo>
                  <a:pt x="0" y="1016000"/>
                </a:moveTo>
                <a:lnTo>
                  <a:pt x="1973262" y="1016000"/>
                </a:lnTo>
                <a:lnTo>
                  <a:pt x="1973262" y="0"/>
                </a:lnTo>
                <a:lnTo>
                  <a:pt x="0" y="0"/>
                </a:lnTo>
                <a:lnTo>
                  <a:pt x="0" y="1016000"/>
                </a:lnTo>
                <a:close/>
              </a:path>
            </a:pathLst>
          </a:custGeom>
          <a:solidFill>
            <a:srgbClr val="FACA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 txBox="1"/>
          <p:nvPr/>
        </p:nvSpPr>
        <p:spPr>
          <a:xfrm>
            <a:off x="6980597" y="4833620"/>
            <a:ext cx="142875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Comic Sans MS"/>
                <a:cs typeface="Comic Sans MS"/>
              </a:rPr>
              <a:t>Augmente  </a:t>
            </a:r>
            <a:r>
              <a:rPr sz="2000" b="1" dirty="0">
                <a:latin typeface="Comic Sans MS"/>
                <a:cs typeface="Comic Sans MS"/>
              </a:rPr>
              <a:t>l</a:t>
            </a:r>
            <a:r>
              <a:rPr sz="2000" b="1" spc="240" dirty="0">
                <a:latin typeface="DejaVu Sans"/>
                <a:cs typeface="DejaVu Sans"/>
              </a:rPr>
              <a:t>ʼ</a:t>
            </a:r>
            <a:r>
              <a:rPr sz="2000" b="1" spc="-5" dirty="0">
                <a:latin typeface="Comic Sans MS"/>
                <a:cs typeface="Comic Sans MS"/>
              </a:rPr>
              <a:t>efficacité 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Comic Sans MS"/>
                <a:cs typeface="Comic Sans MS"/>
              </a:rPr>
              <a:t>de la  traduction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233" name="object 233"/>
          <p:cNvSpPr txBox="1"/>
          <p:nvPr/>
        </p:nvSpPr>
        <p:spPr>
          <a:xfrm>
            <a:off x="6172200" y="1269999"/>
            <a:ext cx="2819400" cy="1016000"/>
          </a:xfrm>
          <a:prstGeom prst="rect">
            <a:avLst/>
          </a:prstGeom>
          <a:solidFill>
            <a:srgbClr val="FDFA00"/>
          </a:solidFill>
        </p:spPr>
        <p:txBody>
          <a:bodyPr vert="horz" wrap="square" lIns="0" tIns="45720" rIns="0" bIns="0" rtlCol="0">
            <a:spAutoFit/>
          </a:bodyPr>
          <a:lstStyle/>
          <a:p>
            <a:pPr marL="194945" marR="182245" indent="635" algn="ctr">
              <a:lnSpc>
                <a:spcPct val="100000"/>
              </a:lnSpc>
              <a:spcBef>
                <a:spcPts val="360"/>
              </a:spcBef>
            </a:pPr>
            <a:r>
              <a:rPr sz="2000" b="1" dirty="0">
                <a:solidFill>
                  <a:srgbClr val="0000FF"/>
                </a:solidFill>
                <a:latin typeface="Comic Sans MS"/>
                <a:cs typeface="Comic Sans MS"/>
              </a:rPr>
              <a:t>signal de  </a:t>
            </a:r>
            <a:r>
              <a:rPr sz="2000" b="1" spc="-5" dirty="0">
                <a:solidFill>
                  <a:srgbClr val="0000FF"/>
                </a:solidFill>
                <a:latin typeface="Comic Sans MS"/>
                <a:cs typeface="Comic Sans MS"/>
              </a:rPr>
              <a:t>reconnaissance</a:t>
            </a:r>
            <a:r>
              <a:rPr sz="2000" b="1" spc="-5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0000FF"/>
                </a:solidFill>
                <a:latin typeface="Comic Sans MS"/>
                <a:cs typeface="Comic Sans MS"/>
              </a:rPr>
              <a:t>pour  les</a:t>
            </a:r>
            <a:r>
              <a:rPr sz="2000" b="1" spc="-25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b="1" spc="-5" dirty="0">
                <a:solidFill>
                  <a:srgbClr val="0000FF"/>
                </a:solidFill>
                <a:latin typeface="Comic Sans MS"/>
                <a:cs typeface="Comic Sans MS"/>
              </a:rPr>
              <a:t>ribosomes</a:t>
            </a:r>
            <a:endParaRPr sz="2000">
              <a:latin typeface="Comic Sans MS"/>
              <a:cs typeface="Comic Sans MS"/>
            </a:endParaRPr>
          </a:p>
        </p:txBody>
      </p:sp>
      <p:pic>
        <p:nvPicPr>
          <p:cNvPr id="234" name="Image 23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9132" y="762000"/>
            <a:ext cx="5818492" cy="464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3700" y="76199"/>
            <a:ext cx="3390900" cy="523875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60"/>
              </a:spcBef>
              <a:tabLst>
                <a:tab pos="673100" algn="l"/>
              </a:tabLst>
            </a:pPr>
            <a:r>
              <a:rPr u="heavy" spc="-5" dirty="0">
                <a:uFill>
                  <a:solidFill>
                    <a:srgbClr val="FF2500"/>
                  </a:solidFill>
                </a:uFill>
              </a:rPr>
              <a:t>b-</a:t>
            </a:r>
            <a:r>
              <a:rPr b="0" u="heavy" spc="-5" dirty="0">
                <a:uFill>
                  <a:solidFill>
                    <a:srgbClr val="FF2500"/>
                  </a:solidFill>
                </a:uFill>
                <a:latin typeface="Times New Roman"/>
                <a:cs typeface="Times New Roman"/>
              </a:rPr>
              <a:t>	</a:t>
            </a:r>
            <a:r>
              <a:rPr u="heavy" spc="-5" dirty="0">
                <a:uFill>
                  <a:solidFill>
                    <a:srgbClr val="FF2500"/>
                  </a:solidFill>
                </a:uFill>
              </a:rPr>
              <a:t>Polyadénylation</a:t>
            </a:r>
          </a:p>
        </p:txBody>
      </p:sp>
      <p:sp>
        <p:nvSpPr>
          <p:cNvPr id="3" name="object 3"/>
          <p:cNvSpPr/>
          <p:nvPr/>
        </p:nvSpPr>
        <p:spPr>
          <a:xfrm>
            <a:off x="304761" y="733425"/>
            <a:ext cx="5942089" cy="58959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0" y="5410200"/>
            <a:ext cx="2819400" cy="647700"/>
          </a:xfrm>
          <a:prstGeom prst="rect">
            <a:avLst/>
          </a:prstGeom>
          <a:ln w="28575">
            <a:solidFill>
              <a:srgbClr val="D61D00"/>
            </a:solidFill>
          </a:ln>
        </p:spPr>
        <p:txBody>
          <a:bodyPr vert="horz" wrap="square" lIns="0" tIns="25527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010"/>
              </a:spcBef>
            </a:pPr>
            <a:r>
              <a:rPr sz="2000" b="1" dirty="0">
                <a:solidFill>
                  <a:srgbClr val="FF0000"/>
                </a:solidFill>
                <a:latin typeface="Comic Sans MS"/>
                <a:cs typeface="Comic Sans MS"/>
              </a:rPr>
              <a:t>PAP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638800" y="3657600"/>
            <a:ext cx="3429000" cy="1323975"/>
          </a:xfrm>
          <a:custGeom>
            <a:avLst/>
            <a:gdLst/>
            <a:ahLst/>
            <a:cxnLst/>
            <a:rect l="l" t="t" r="r" b="b"/>
            <a:pathLst>
              <a:path w="3429000" h="1323975">
                <a:moveTo>
                  <a:pt x="0" y="1323975"/>
                </a:moveTo>
                <a:lnTo>
                  <a:pt x="3429000" y="1323975"/>
                </a:lnTo>
                <a:lnTo>
                  <a:pt x="3429000" y="0"/>
                </a:lnTo>
                <a:lnTo>
                  <a:pt x="0" y="0"/>
                </a:lnTo>
                <a:lnTo>
                  <a:pt x="0" y="1323975"/>
                </a:lnTo>
                <a:close/>
              </a:path>
            </a:pathLst>
          </a:custGeom>
          <a:solidFill>
            <a:srgbClr val="D4CD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717540" y="3690620"/>
            <a:ext cx="3038475" cy="1549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omic Sans MS"/>
                <a:cs typeface="Comic Sans MS"/>
              </a:rPr>
              <a:t>l'ARNm </a:t>
            </a:r>
            <a:r>
              <a:rPr sz="2000" dirty="0">
                <a:latin typeface="Comic Sans MS"/>
                <a:cs typeface="Comic Sans MS"/>
              </a:rPr>
              <a:t>est clivée au  </a:t>
            </a:r>
            <a:r>
              <a:rPr sz="2000" spc="-5" dirty="0">
                <a:latin typeface="Comic Sans MS"/>
                <a:cs typeface="Comic Sans MS"/>
              </a:rPr>
              <a:t>niveau </a:t>
            </a:r>
            <a:r>
              <a:rPr sz="2000" dirty="0">
                <a:latin typeface="Comic Sans MS"/>
                <a:cs typeface="Comic Sans MS"/>
              </a:rPr>
              <a:t>d'une </a:t>
            </a:r>
            <a:r>
              <a:rPr sz="2000" spc="-5" dirty="0">
                <a:latin typeface="Comic Sans MS"/>
                <a:cs typeface="Comic Sans MS"/>
              </a:rPr>
              <a:t>séquence  conservée hexamérique  </a:t>
            </a:r>
            <a:r>
              <a:rPr sz="2000" b="1" dirty="0">
                <a:latin typeface="Comic Sans MS"/>
                <a:cs typeface="Comic Sans MS"/>
              </a:rPr>
              <a:t>(AAUAAA) </a:t>
            </a:r>
            <a:r>
              <a:rPr sz="2000" dirty="0">
                <a:latin typeface="Comic Sans MS"/>
                <a:cs typeface="Comic Sans MS"/>
              </a:rPr>
              <a:t>à</a:t>
            </a:r>
            <a:r>
              <a:rPr sz="2000" spc="-75" dirty="0">
                <a:latin typeface="Comic Sans MS"/>
                <a:cs typeface="Comic Sans MS"/>
              </a:rPr>
              <a:t> </a:t>
            </a:r>
            <a:r>
              <a:rPr sz="2000" spc="30" dirty="0">
                <a:latin typeface="Comic Sans MS"/>
                <a:cs typeface="Comic Sans MS"/>
              </a:rPr>
              <a:t>l</a:t>
            </a:r>
            <a:r>
              <a:rPr sz="2000" spc="30" dirty="0">
                <a:latin typeface="DejaVu Sans"/>
                <a:cs typeface="DejaVu Sans"/>
              </a:rPr>
              <a:t>ʼ</a:t>
            </a:r>
            <a:r>
              <a:rPr sz="2000" spc="30" dirty="0">
                <a:latin typeface="Comic Sans MS"/>
                <a:cs typeface="Comic Sans MS"/>
              </a:rPr>
              <a:t>extrémité  </a:t>
            </a:r>
            <a:r>
              <a:rPr sz="2000" spc="180" dirty="0">
                <a:latin typeface="Comic Sans MS"/>
                <a:cs typeface="Comic Sans MS"/>
              </a:rPr>
              <a:t>3</a:t>
            </a:r>
            <a:r>
              <a:rPr sz="2000" spc="180" dirty="0">
                <a:latin typeface="DejaVu Sans"/>
                <a:cs typeface="DejaVu Sans"/>
              </a:rPr>
              <a:t>ʼ</a:t>
            </a:r>
            <a:endParaRPr sz="2000">
              <a:latin typeface="DejaVu Sans"/>
              <a:cs typeface="DejaVu San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324600" y="5689600"/>
            <a:ext cx="2390775" cy="1016000"/>
          </a:xfrm>
          <a:custGeom>
            <a:avLst/>
            <a:gdLst/>
            <a:ahLst/>
            <a:cxnLst/>
            <a:rect l="l" t="t" r="r" b="b"/>
            <a:pathLst>
              <a:path w="2390775" h="1016000">
                <a:moveTo>
                  <a:pt x="0" y="1016000"/>
                </a:moveTo>
                <a:lnTo>
                  <a:pt x="2390775" y="1016000"/>
                </a:lnTo>
                <a:lnTo>
                  <a:pt x="2390775" y="0"/>
                </a:lnTo>
                <a:lnTo>
                  <a:pt x="0" y="0"/>
                </a:lnTo>
                <a:lnTo>
                  <a:pt x="0" y="1016000"/>
                </a:lnTo>
                <a:close/>
              </a:path>
            </a:pathLst>
          </a:custGeom>
          <a:solidFill>
            <a:srgbClr val="DEE8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24600" y="5722620"/>
            <a:ext cx="239077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3675" marR="180975" algn="ctr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omic Sans MS"/>
                <a:cs typeface="Comic Sans MS"/>
              </a:rPr>
              <a:t>Une </a:t>
            </a:r>
            <a:r>
              <a:rPr sz="2000" spc="-5" dirty="0">
                <a:latin typeface="Comic Sans MS"/>
                <a:cs typeface="Comic Sans MS"/>
              </a:rPr>
              <a:t>extrémité  </a:t>
            </a:r>
            <a:r>
              <a:rPr sz="2000" dirty="0">
                <a:latin typeface="Comic Sans MS"/>
                <a:cs typeface="Comic Sans MS"/>
              </a:rPr>
              <a:t>poly A </a:t>
            </a:r>
            <a:r>
              <a:rPr sz="2000" spc="-5" dirty="0">
                <a:latin typeface="Comic Sans MS"/>
                <a:cs typeface="Comic Sans MS"/>
              </a:rPr>
              <a:t>est  </a:t>
            </a:r>
            <a:r>
              <a:rPr sz="2000" dirty="0">
                <a:latin typeface="Comic Sans MS"/>
                <a:cs typeface="Comic Sans MS"/>
              </a:rPr>
              <a:t>rajoutée par</a:t>
            </a:r>
            <a:r>
              <a:rPr sz="2000" spc="-9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PAP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15000" y="1828799"/>
            <a:ext cx="3124200" cy="462280"/>
          </a:xfrm>
          <a:prstGeom prst="rect">
            <a:avLst/>
          </a:prstGeom>
          <a:solidFill>
            <a:srgbClr val="9EC2E8"/>
          </a:solidFill>
        </p:spPr>
        <p:txBody>
          <a:bodyPr vert="horz" wrap="square" lIns="0" tIns="4572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60"/>
              </a:spcBef>
              <a:tabLst>
                <a:tab pos="653415" algn="l"/>
                <a:tab pos="1135380" algn="l"/>
              </a:tabLst>
            </a:pPr>
            <a:r>
              <a:rPr sz="2400" b="1" spc="-5" dirty="0">
                <a:latin typeface="Comic Sans MS"/>
                <a:cs typeface="Comic Sans MS"/>
              </a:rPr>
              <a:t>Fin</a:t>
            </a:r>
            <a:r>
              <a:rPr sz="2400" spc="-5" dirty="0">
                <a:latin typeface="Times New Roman"/>
                <a:cs typeface="Times New Roman"/>
              </a:rPr>
              <a:t>	</a:t>
            </a:r>
            <a:r>
              <a:rPr sz="2400" b="1" dirty="0">
                <a:latin typeface="Comic Sans MS"/>
                <a:cs typeface="Comic Sans MS"/>
              </a:rPr>
              <a:t>de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b="1" spc="-5" dirty="0">
                <a:latin typeface="Comic Sans MS"/>
                <a:cs typeface="Comic Sans MS"/>
              </a:rPr>
              <a:t>transcription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040880" y="2489657"/>
            <a:ext cx="544483" cy="12344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313815" y="2516187"/>
            <a:ext cx="3175" cy="857885"/>
          </a:xfrm>
          <a:custGeom>
            <a:avLst/>
            <a:gdLst/>
            <a:ahLst/>
            <a:cxnLst/>
            <a:rect l="l" t="t" r="r" b="b"/>
            <a:pathLst>
              <a:path w="3175" h="857885">
                <a:moveTo>
                  <a:pt x="2971" y="0"/>
                </a:moveTo>
                <a:lnTo>
                  <a:pt x="0" y="857694"/>
                </a:lnTo>
              </a:path>
            </a:pathLst>
          </a:custGeom>
          <a:ln w="57150">
            <a:solidFill>
              <a:srgbClr val="5F93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186035" y="3173718"/>
            <a:ext cx="257175" cy="257175"/>
          </a:xfrm>
          <a:custGeom>
            <a:avLst/>
            <a:gdLst/>
            <a:ahLst/>
            <a:cxnLst/>
            <a:rect l="l" t="t" r="r" b="b"/>
            <a:pathLst>
              <a:path w="257175" h="257175">
                <a:moveTo>
                  <a:pt x="24800" y="0"/>
                </a:moveTo>
                <a:lnTo>
                  <a:pt x="14051" y="3630"/>
                </a:lnTo>
                <a:lnTo>
                  <a:pt x="5546" y="11143"/>
                </a:lnTo>
                <a:lnTo>
                  <a:pt x="751" y="20993"/>
                </a:lnTo>
                <a:lnTo>
                  <a:pt x="0" y="31921"/>
                </a:lnTo>
                <a:lnTo>
                  <a:pt x="3625" y="42670"/>
                </a:lnTo>
                <a:lnTo>
                  <a:pt x="127577" y="256868"/>
                </a:lnTo>
                <a:lnTo>
                  <a:pt x="194268" y="143444"/>
                </a:lnTo>
                <a:lnTo>
                  <a:pt x="127970" y="143444"/>
                </a:lnTo>
                <a:lnTo>
                  <a:pt x="53091" y="14044"/>
                </a:lnTo>
                <a:lnTo>
                  <a:pt x="45578" y="5545"/>
                </a:lnTo>
                <a:lnTo>
                  <a:pt x="35729" y="750"/>
                </a:lnTo>
                <a:lnTo>
                  <a:pt x="24800" y="0"/>
                </a:lnTo>
                <a:close/>
              </a:path>
              <a:path w="257175" h="257175">
                <a:moveTo>
                  <a:pt x="232142" y="726"/>
                </a:moveTo>
                <a:lnTo>
                  <a:pt x="221209" y="1397"/>
                </a:lnTo>
                <a:lnTo>
                  <a:pt x="211326" y="6118"/>
                </a:lnTo>
                <a:lnTo>
                  <a:pt x="203751" y="14565"/>
                </a:lnTo>
                <a:lnTo>
                  <a:pt x="127970" y="143444"/>
                </a:lnTo>
                <a:lnTo>
                  <a:pt x="194268" y="143444"/>
                </a:lnTo>
                <a:lnTo>
                  <a:pt x="253014" y="43534"/>
                </a:lnTo>
                <a:lnTo>
                  <a:pt x="256717" y="32809"/>
                </a:lnTo>
                <a:lnTo>
                  <a:pt x="256042" y="21877"/>
                </a:lnTo>
                <a:lnTo>
                  <a:pt x="251316" y="11997"/>
                </a:lnTo>
                <a:lnTo>
                  <a:pt x="242867" y="4430"/>
                </a:lnTo>
                <a:lnTo>
                  <a:pt x="232142" y="726"/>
                </a:lnTo>
                <a:close/>
              </a:path>
            </a:pathLst>
          </a:custGeom>
          <a:solidFill>
            <a:srgbClr val="5F93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040880" y="5079076"/>
            <a:ext cx="544483" cy="8520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313955" y="5106987"/>
            <a:ext cx="3175" cy="476884"/>
          </a:xfrm>
          <a:custGeom>
            <a:avLst/>
            <a:gdLst/>
            <a:ahLst/>
            <a:cxnLst/>
            <a:rect l="l" t="t" r="r" b="b"/>
            <a:pathLst>
              <a:path w="3175" h="476885">
                <a:moveTo>
                  <a:pt x="1416" y="-28575"/>
                </a:moveTo>
                <a:lnTo>
                  <a:pt x="1416" y="505269"/>
                </a:lnTo>
              </a:path>
            </a:pathLst>
          </a:custGeom>
          <a:ln w="59982">
            <a:solidFill>
              <a:srgbClr val="5F93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186591" y="5383267"/>
            <a:ext cx="257175" cy="257175"/>
          </a:xfrm>
          <a:custGeom>
            <a:avLst/>
            <a:gdLst/>
            <a:ahLst/>
            <a:cxnLst/>
            <a:rect l="l" t="t" r="r" b="b"/>
            <a:pathLst>
              <a:path w="257175" h="257175">
                <a:moveTo>
                  <a:pt x="24878" y="0"/>
                </a:moveTo>
                <a:lnTo>
                  <a:pt x="14117" y="3602"/>
                </a:lnTo>
                <a:lnTo>
                  <a:pt x="5597" y="11091"/>
                </a:lnTo>
                <a:lnTo>
                  <a:pt x="778" y="20928"/>
                </a:lnTo>
                <a:lnTo>
                  <a:pt x="0" y="31855"/>
                </a:lnTo>
                <a:lnTo>
                  <a:pt x="3602" y="42616"/>
                </a:lnTo>
                <a:lnTo>
                  <a:pt x="127020" y="257119"/>
                </a:lnTo>
                <a:lnTo>
                  <a:pt x="194089" y="143695"/>
                </a:lnTo>
                <a:lnTo>
                  <a:pt x="127693" y="143695"/>
                </a:lnTo>
                <a:lnTo>
                  <a:pt x="53132" y="14117"/>
                </a:lnTo>
                <a:lnTo>
                  <a:pt x="45643" y="5597"/>
                </a:lnTo>
                <a:lnTo>
                  <a:pt x="35806" y="778"/>
                </a:lnTo>
                <a:lnTo>
                  <a:pt x="24878" y="0"/>
                </a:lnTo>
                <a:close/>
              </a:path>
              <a:path w="257175" h="257175">
                <a:moveTo>
                  <a:pt x="232215" y="1230"/>
                </a:moveTo>
                <a:lnTo>
                  <a:pt x="221281" y="1878"/>
                </a:lnTo>
                <a:lnTo>
                  <a:pt x="211388" y="6579"/>
                </a:lnTo>
                <a:lnTo>
                  <a:pt x="203792" y="15006"/>
                </a:lnTo>
                <a:lnTo>
                  <a:pt x="127693" y="143695"/>
                </a:lnTo>
                <a:lnTo>
                  <a:pt x="194089" y="143695"/>
                </a:lnTo>
                <a:lnTo>
                  <a:pt x="252979" y="44102"/>
                </a:lnTo>
                <a:lnTo>
                  <a:pt x="256712" y="33384"/>
                </a:lnTo>
                <a:lnTo>
                  <a:pt x="256067" y="22450"/>
                </a:lnTo>
                <a:lnTo>
                  <a:pt x="251366" y="12557"/>
                </a:lnTo>
                <a:lnTo>
                  <a:pt x="242933" y="4961"/>
                </a:lnTo>
                <a:lnTo>
                  <a:pt x="232215" y="1230"/>
                </a:lnTo>
                <a:close/>
              </a:path>
            </a:pathLst>
          </a:custGeom>
          <a:solidFill>
            <a:srgbClr val="5F93C8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06269" y="3359477"/>
            <a:ext cx="4864735" cy="424815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44"/>
              </a:spcBef>
            </a:pPr>
            <a:r>
              <a:rPr sz="2400" dirty="0">
                <a:latin typeface="Comic Sans MS"/>
                <a:cs typeface="Comic Sans MS"/>
              </a:rPr>
              <a:t>ts de </a:t>
            </a:r>
            <a:r>
              <a:rPr sz="2400" spc="-5" dirty="0">
                <a:latin typeface="Comic Sans MS"/>
                <a:cs typeface="Comic Sans MS"/>
              </a:rPr>
              <a:t>la transcription </a:t>
            </a:r>
            <a:r>
              <a:rPr sz="2400" dirty="0">
                <a:latin typeface="Comic Sans MS"/>
                <a:cs typeface="Comic Sans MS"/>
              </a:rPr>
              <a:t>de </a:t>
            </a:r>
            <a:r>
              <a:rPr sz="2400" spc="80" dirty="0">
                <a:latin typeface="Comic Sans MS"/>
                <a:cs typeface="Comic Sans MS"/>
              </a:rPr>
              <a:t>l</a:t>
            </a:r>
            <a:r>
              <a:rPr sz="2400" spc="80" dirty="0">
                <a:latin typeface="DejaVu Sans"/>
                <a:cs typeface="DejaVu Sans"/>
              </a:rPr>
              <a:t>ʼ</a:t>
            </a:r>
            <a:r>
              <a:rPr sz="2400" spc="80" dirty="0">
                <a:latin typeface="Comic Sans MS"/>
                <a:cs typeface="Comic Sans MS"/>
              </a:rPr>
              <a:t>ADN</a:t>
            </a:r>
            <a:r>
              <a:rPr sz="2400" spc="-1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pa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70300" y="3359477"/>
            <a:ext cx="1140460" cy="424815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44"/>
              </a:spcBef>
            </a:pPr>
            <a:r>
              <a:rPr sz="2400" dirty="0">
                <a:latin typeface="Comic Sans MS"/>
                <a:cs typeface="Comic Sans MS"/>
              </a:rPr>
              <a:t>r</a:t>
            </a:r>
            <a:r>
              <a:rPr sz="2400" spc="-95" dirty="0">
                <a:latin typeface="Comic Sans MS"/>
                <a:cs typeface="Comic Sans MS"/>
              </a:rPr>
              <a:t> </a:t>
            </a:r>
            <a:r>
              <a:rPr sz="2400" b="1" spc="55" dirty="0">
                <a:latin typeface="Comic Sans MS"/>
                <a:cs typeface="Comic Sans MS"/>
              </a:rPr>
              <a:t>l</a:t>
            </a:r>
            <a:r>
              <a:rPr sz="2400" b="1" spc="55" dirty="0">
                <a:latin typeface="DejaVu Sans"/>
                <a:cs typeface="DejaVu Sans"/>
              </a:rPr>
              <a:t>ʼ</a:t>
            </a:r>
            <a:r>
              <a:rPr sz="2400" b="1" spc="55" dirty="0">
                <a:latin typeface="Comic Sans MS"/>
                <a:cs typeface="Comic Sans MS"/>
              </a:rPr>
              <a:t>ARN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1640" y="5384482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6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07340" y="3197542"/>
            <a:ext cx="8554085" cy="2755900"/>
          </a:xfrm>
          <a:prstGeom prst="rect">
            <a:avLst/>
          </a:prstGeom>
        </p:spPr>
        <p:txBody>
          <a:bodyPr vert="horz" wrap="square" lIns="0" tIns="1930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20"/>
              </a:spcBef>
              <a:buFont typeface="Arial"/>
              <a:buChar char="•"/>
              <a:tabLst>
                <a:tab pos="210820" algn="l"/>
              </a:tabLst>
            </a:pPr>
            <a:r>
              <a:rPr sz="2400" dirty="0" err="1" smtClean="0">
                <a:latin typeface="Comic Sans MS"/>
                <a:cs typeface="Comic Sans MS"/>
              </a:rPr>
              <a:t>Produ</a:t>
            </a:r>
            <a:r>
              <a:rPr lang="fr-FR" sz="2400" dirty="0" smtClean="0">
                <a:latin typeface="Comic Sans MS"/>
                <a:cs typeface="Comic Sans MS"/>
              </a:rPr>
              <a:t>i</a:t>
            </a:r>
            <a:endParaRPr sz="2400" dirty="0" smtClean="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1420"/>
              </a:spcBef>
              <a:tabLst>
                <a:tab pos="1761489" algn="l"/>
                <a:tab pos="2584450" algn="l"/>
              </a:tabLst>
            </a:pPr>
            <a:r>
              <a:rPr lang="fr-FR" sz="2400" b="1" spc="-5" dirty="0" smtClean="0">
                <a:latin typeface="Comic Sans MS"/>
                <a:cs typeface="Comic Sans MS"/>
              </a:rPr>
              <a:t>     </a:t>
            </a:r>
            <a:r>
              <a:rPr sz="2400" b="1" spc="-5" dirty="0" err="1" smtClean="0">
                <a:latin typeface="Comic Sans MS"/>
                <a:cs typeface="Comic Sans MS"/>
              </a:rPr>
              <a:t>polymérase</a:t>
            </a:r>
            <a:r>
              <a:rPr sz="2400" spc="-5" dirty="0" smtClean="0">
                <a:latin typeface="Times New Roman"/>
                <a:cs typeface="Times New Roman"/>
              </a:rPr>
              <a:t>	</a:t>
            </a:r>
            <a:r>
              <a:rPr sz="2400" b="1" spc="-5" dirty="0" smtClean="0">
                <a:latin typeface="Comic Sans MS"/>
                <a:cs typeface="Comic Sans MS"/>
              </a:rPr>
              <a:t>ADN</a:t>
            </a:r>
            <a:r>
              <a:rPr sz="2400" spc="-5" dirty="0" smtClean="0">
                <a:latin typeface="Times New Roman"/>
                <a:cs typeface="Times New Roman"/>
              </a:rPr>
              <a:t>	</a:t>
            </a:r>
            <a:r>
              <a:rPr sz="2400" b="1" spc="-5" dirty="0" err="1" smtClean="0">
                <a:latin typeface="Comic Sans MS"/>
                <a:cs typeface="Comic Sans MS"/>
              </a:rPr>
              <a:t>dépendante</a:t>
            </a:r>
            <a:endParaRPr sz="2400" dirty="0" smtClean="0">
              <a:latin typeface="Comic Sans MS"/>
              <a:cs typeface="Comic Sans MS"/>
            </a:endParaRPr>
          </a:p>
          <a:p>
            <a:pPr marL="251460" indent="-238760">
              <a:lnSpc>
                <a:spcPct val="100000"/>
              </a:lnSpc>
              <a:spcBef>
                <a:spcPts val="1420"/>
              </a:spcBef>
              <a:buFont typeface="Arial"/>
              <a:buChar char="•"/>
              <a:tabLst>
                <a:tab pos="251460" algn="l"/>
                <a:tab pos="252095" algn="l"/>
              </a:tabLst>
            </a:pPr>
            <a:r>
              <a:rPr sz="2400" spc="-5" dirty="0" err="1" smtClean="0">
                <a:latin typeface="Comic Sans MS"/>
                <a:cs typeface="Comic Sans MS"/>
              </a:rPr>
              <a:t>Rôle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génétique </a:t>
            </a:r>
            <a:r>
              <a:rPr sz="2400" dirty="0">
                <a:latin typeface="Comic Sans MS"/>
                <a:cs typeface="Comic Sans MS"/>
              </a:rPr>
              <a:t>(messager) ou </a:t>
            </a:r>
            <a:r>
              <a:rPr sz="2400" spc="-5" dirty="0">
                <a:latin typeface="Comic Sans MS"/>
                <a:cs typeface="Comic Sans MS"/>
              </a:rPr>
              <a:t>fonctionnel (transfert</a:t>
            </a:r>
            <a:r>
              <a:rPr sz="2400" spc="40" dirty="0">
                <a:latin typeface="Comic Sans MS"/>
                <a:cs typeface="Comic Sans MS"/>
              </a:rPr>
              <a:t> </a:t>
            </a:r>
            <a:r>
              <a:rPr sz="2400" spc="70" dirty="0">
                <a:latin typeface="Comic Sans MS"/>
                <a:cs typeface="Comic Sans MS"/>
              </a:rPr>
              <a:t>d</a:t>
            </a:r>
            <a:r>
              <a:rPr sz="2400" spc="70" dirty="0">
                <a:latin typeface="DejaVu Sans"/>
                <a:cs typeface="DejaVu Sans"/>
              </a:rPr>
              <a:t>ʼ</a:t>
            </a:r>
            <a:r>
              <a:rPr sz="2400" spc="70" dirty="0">
                <a:latin typeface="Comic Sans MS"/>
                <a:cs typeface="Comic Sans MS"/>
              </a:rPr>
              <a:t>a.a)</a:t>
            </a:r>
            <a:endParaRPr sz="2400" dirty="0">
              <a:latin typeface="Comic Sans MS"/>
              <a:cs typeface="Comic Sans MS"/>
            </a:endParaRPr>
          </a:p>
          <a:p>
            <a:pPr marL="12700" marR="465455">
              <a:lnSpc>
                <a:spcPct val="149300"/>
              </a:lnSpc>
              <a:buFont typeface="Arial"/>
              <a:buChar char="•"/>
              <a:tabLst>
                <a:tab pos="210820" algn="l"/>
              </a:tabLst>
            </a:pPr>
            <a:r>
              <a:rPr sz="2400" spc="-5" dirty="0">
                <a:latin typeface="Comic Sans MS"/>
                <a:cs typeface="Comic Sans MS"/>
              </a:rPr>
              <a:t>ARN </a:t>
            </a:r>
            <a:r>
              <a:rPr sz="2400" dirty="0">
                <a:latin typeface="Comic Sans MS"/>
                <a:cs typeface="Comic Sans MS"/>
              </a:rPr>
              <a:t>m est </a:t>
            </a:r>
            <a:r>
              <a:rPr sz="2400" spc="-5" dirty="0">
                <a:latin typeface="Comic Sans MS"/>
                <a:cs typeface="Comic Sans MS"/>
              </a:rPr>
              <a:t>transcrit </a:t>
            </a:r>
            <a:r>
              <a:rPr sz="2400" dirty="0">
                <a:latin typeface="Comic Sans MS"/>
                <a:cs typeface="Comic Sans MS"/>
              </a:rPr>
              <a:t>à un taux </a:t>
            </a:r>
            <a:r>
              <a:rPr sz="2400" spc="-5" dirty="0">
                <a:latin typeface="Comic Sans MS"/>
                <a:cs typeface="Comic Sans MS"/>
              </a:rPr>
              <a:t>plus élevé </a:t>
            </a:r>
            <a:r>
              <a:rPr sz="2400" dirty="0">
                <a:latin typeface="Comic Sans MS"/>
                <a:cs typeface="Comic Sans MS"/>
              </a:rPr>
              <a:t>que </a:t>
            </a:r>
            <a:r>
              <a:rPr sz="2400" spc="65" dirty="0">
                <a:latin typeface="Comic Sans MS"/>
                <a:cs typeface="Comic Sans MS"/>
              </a:rPr>
              <a:t>l</a:t>
            </a:r>
            <a:r>
              <a:rPr sz="2400" spc="65" dirty="0">
                <a:latin typeface="DejaVu Sans"/>
                <a:cs typeface="DejaVu Sans"/>
              </a:rPr>
              <a:t>ʼ</a:t>
            </a:r>
            <a:r>
              <a:rPr sz="2400" spc="65" dirty="0">
                <a:latin typeface="Comic Sans MS"/>
                <a:cs typeface="Comic Sans MS"/>
              </a:rPr>
              <a:t>ARNt </a:t>
            </a:r>
            <a:r>
              <a:rPr sz="2400" spc="-5" dirty="0">
                <a:latin typeface="Comic Sans MS"/>
                <a:cs typeface="Comic Sans MS"/>
              </a:rPr>
              <a:t>et  </a:t>
            </a:r>
            <a:r>
              <a:rPr sz="2400" spc="70" dirty="0">
                <a:latin typeface="Comic Sans MS"/>
                <a:cs typeface="Comic Sans MS"/>
              </a:rPr>
              <a:t>l</a:t>
            </a:r>
            <a:r>
              <a:rPr sz="2400" spc="70" dirty="0">
                <a:latin typeface="DejaVu Sans"/>
                <a:cs typeface="DejaVu Sans"/>
              </a:rPr>
              <a:t>ʼ</a:t>
            </a:r>
            <a:r>
              <a:rPr sz="2400" spc="70" dirty="0">
                <a:latin typeface="Comic Sans MS"/>
                <a:cs typeface="Comic Sans MS"/>
              </a:rPr>
              <a:t>ARNr</a:t>
            </a:r>
            <a:endParaRPr sz="2400" dirty="0">
              <a:latin typeface="Comic Sans MS"/>
              <a:cs typeface="Comic Sans MS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898636"/>
              </p:ext>
            </p:extLst>
          </p:nvPr>
        </p:nvGraphicFramePr>
        <p:xfrm>
          <a:off x="1407406" y="160811"/>
          <a:ext cx="6096000" cy="28109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76800"/>
                <a:gridCol w="1219200"/>
              </a:tblGrid>
              <a:tr h="632473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60"/>
                        </a:spcBef>
                        <a:tabLst>
                          <a:tab pos="1092200" algn="l"/>
                        </a:tabLst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Types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400" b="1" spc="4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d</a:t>
                      </a:r>
                      <a:r>
                        <a:rPr sz="2400" b="1" spc="45" dirty="0">
                          <a:solidFill>
                            <a:srgbClr val="FFFFFF"/>
                          </a:solidFill>
                          <a:latin typeface="DejaVu Sans"/>
                          <a:cs typeface="DejaVu Sans"/>
                        </a:rPr>
                        <a:t>ʼ</a:t>
                      </a:r>
                      <a:r>
                        <a:rPr sz="2400" b="1" spc="4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ARN:</a:t>
                      </a:r>
                      <a:endParaRPr sz="2400" dirty="0">
                        <a:latin typeface="Comic Sans MS"/>
                        <a:cs typeface="Comic Sans MS"/>
                      </a:endParaRPr>
                    </a:p>
                  </a:txBody>
                  <a:tcPr marL="0" marR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5F93C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5F93C8"/>
                    </a:solidFill>
                  </a:tcPr>
                </a:tc>
              </a:tr>
              <a:tr h="913571">
                <a:tc>
                  <a:txBody>
                    <a:bodyPr/>
                    <a:lstStyle/>
                    <a:p>
                      <a:pPr marL="97790" marR="345440">
                        <a:lnSpc>
                          <a:spcPts val="2800"/>
                        </a:lnSpc>
                        <a:spcBef>
                          <a:spcPts val="520"/>
                        </a:spcBef>
                        <a:tabLst>
                          <a:tab pos="862965" algn="l"/>
                        </a:tabLst>
                      </a:pPr>
                      <a:r>
                        <a:rPr sz="2400" spc="-5" dirty="0">
                          <a:latin typeface="Comic Sans MS"/>
                          <a:cs typeface="Comic Sans MS"/>
                        </a:rPr>
                        <a:t>ARN ribosomiques </a:t>
                      </a:r>
                      <a:r>
                        <a:rPr sz="2400" dirty="0">
                          <a:latin typeface="Comic Sans MS"/>
                          <a:cs typeface="Comic Sans MS"/>
                        </a:rPr>
                        <a:t>(18 S-</a:t>
                      </a:r>
                      <a:r>
                        <a:rPr sz="2400" spc="-3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400" dirty="0">
                          <a:latin typeface="Comic Sans MS"/>
                          <a:cs typeface="Comic Sans MS"/>
                        </a:rPr>
                        <a:t>5,8S-  28S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400" dirty="0">
                          <a:latin typeface="Comic Sans MS"/>
                          <a:cs typeface="Comic Sans MS"/>
                        </a:rPr>
                        <a:t>-</a:t>
                      </a:r>
                      <a:r>
                        <a:rPr sz="2400" spc="-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400" spc="-5" dirty="0">
                          <a:latin typeface="Comic Sans MS"/>
                          <a:cs typeface="Comic Sans MS"/>
                        </a:rPr>
                        <a:t>5S)</a:t>
                      </a:r>
                      <a:endParaRPr sz="2400" dirty="0">
                        <a:latin typeface="Comic Sans MS"/>
                        <a:cs typeface="Comic Sans MS"/>
                      </a:endParaRPr>
                    </a:p>
                  </a:txBody>
                  <a:tcPr marL="0" marR="0" marT="6604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7DFEB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400" spc="-5" dirty="0">
                          <a:latin typeface="Comic Sans MS"/>
                          <a:cs typeface="Comic Sans MS"/>
                        </a:rPr>
                        <a:t>83%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7DFEB"/>
                    </a:solidFill>
                  </a:tcPr>
                </a:tc>
              </a:tr>
              <a:tr h="632473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400" spc="-5" dirty="0">
                          <a:latin typeface="Comic Sans MS"/>
                          <a:cs typeface="Comic Sans MS"/>
                        </a:rPr>
                        <a:t>ARNt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CEFF6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400" spc="-5" dirty="0">
                          <a:latin typeface="Comic Sans MS"/>
                          <a:cs typeface="Comic Sans MS"/>
                        </a:rPr>
                        <a:t>15%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CEFF6"/>
                    </a:solidFill>
                  </a:tcPr>
                </a:tc>
              </a:tr>
              <a:tr h="632473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400" spc="-5" dirty="0">
                          <a:latin typeface="Comic Sans MS"/>
                          <a:cs typeface="Comic Sans MS"/>
                        </a:rPr>
                        <a:t>ARNm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7DFEB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400" spc="-5" dirty="0">
                          <a:latin typeface="Comic Sans MS"/>
                          <a:cs typeface="Comic Sans MS"/>
                        </a:rPr>
                        <a:t>2%</a:t>
                      </a:r>
                      <a:endParaRPr sz="2400" dirty="0">
                        <a:latin typeface="Comic Sans MS"/>
                        <a:cs typeface="Comic Sans MS"/>
                      </a:endParaRPr>
                    </a:p>
                  </a:txBody>
                  <a:tcPr marL="0" marR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7DFE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622549"/>
            <a:ext cx="3124200" cy="3616325"/>
          </a:xfrm>
          <a:custGeom>
            <a:avLst/>
            <a:gdLst/>
            <a:ahLst/>
            <a:cxnLst/>
            <a:rect l="l" t="t" r="r" b="b"/>
            <a:pathLst>
              <a:path w="3124200" h="3616325">
                <a:moveTo>
                  <a:pt x="0" y="3616325"/>
                </a:moveTo>
                <a:lnTo>
                  <a:pt x="3124200" y="3616325"/>
                </a:lnTo>
                <a:lnTo>
                  <a:pt x="3124200" y="0"/>
                </a:lnTo>
                <a:lnTo>
                  <a:pt x="0" y="0"/>
                </a:lnTo>
                <a:lnTo>
                  <a:pt x="0" y="3616325"/>
                </a:lnTo>
                <a:close/>
              </a:path>
            </a:pathLst>
          </a:custGeom>
          <a:solidFill>
            <a:srgbClr val="E0F0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739" y="2655570"/>
            <a:ext cx="3045461" cy="3524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12700" rIns="0" bIns="0" rtlCol="0">
            <a:spAutoFit/>
          </a:bodyPr>
          <a:lstStyle/>
          <a:p>
            <a:pPr marL="407034">
              <a:lnSpc>
                <a:spcPct val="100000"/>
              </a:lnSpc>
              <a:spcBef>
                <a:spcPts val="100"/>
              </a:spcBef>
              <a:tabLst>
                <a:tab pos="1296670" algn="l"/>
                <a:tab pos="1765935" algn="l"/>
              </a:tabLst>
            </a:pPr>
            <a:r>
              <a:rPr sz="2400" b="1" spc="-5" dirty="0">
                <a:solidFill>
                  <a:srgbClr val="0000FF"/>
                </a:solidFill>
                <a:latin typeface="Comic Sans MS"/>
                <a:cs typeface="Comic Sans MS"/>
              </a:rPr>
              <a:t>Rôles</a:t>
            </a:r>
            <a:r>
              <a:rPr sz="2400" spc="-5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sz="2400" b="1" dirty="0">
                <a:solidFill>
                  <a:srgbClr val="0000FF"/>
                </a:solidFill>
                <a:latin typeface="Comic Sans MS"/>
                <a:cs typeface="Comic Sans MS"/>
              </a:rPr>
              <a:t>du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0000FF"/>
                </a:solidFill>
                <a:latin typeface="Comic Sans MS"/>
                <a:cs typeface="Comic Sans MS"/>
              </a:rPr>
              <a:t>polyA</a:t>
            </a:r>
            <a:endParaRPr sz="2400" dirty="0">
              <a:latin typeface="Comic Sans MS"/>
              <a:cs typeface="Comic Sans MS"/>
            </a:endParaRPr>
          </a:p>
          <a:p>
            <a:pPr marL="12700" marR="5080">
              <a:lnSpc>
                <a:spcPct val="100000"/>
              </a:lnSpc>
              <a:spcBef>
                <a:spcPts val="1720"/>
              </a:spcBef>
              <a:buClr>
                <a:srgbClr val="0000FF"/>
              </a:buClr>
              <a:buSzPct val="70000"/>
              <a:buFont typeface="Wingdings"/>
              <a:buChar char=""/>
              <a:tabLst>
                <a:tab pos="247650" algn="l"/>
              </a:tabLst>
            </a:pPr>
            <a:r>
              <a:rPr sz="2000" spc="-5" dirty="0">
                <a:latin typeface="Comic Sans MS"/>
                <a:cs typeface="Comic Sans MS"/>
              </a:rPr>
              <a:t>Attachement </a:t>
            </a:r>
            <a:r>
              <a:rPr sz="2000" dirty="0">
                <a:latin typeface="Comic Sans MS"/>
                <a:cs typeface="Comic Sans MS"/>
              </a:rPr>
              <a:t>du  messager à la</a:t>
            </a:r>
            <a:r>
              <a:rPr sz="2000" spc="-11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membrane  de</a:t>
            </a:r>
            <a:r>
              <a:rPr sz="2000" spc="-1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RE</a:t>
            </a:r>
          </a:p>
          <a:p>
            <a:pPr marL="12700" marR="46355">
              <a:lnSpc>
                <a:spcPct val="100000"/>
              </a:lnSpc>
              <a:spcBef>
                <a:spcPts val="1800"/>
              </a:spcBef>
              <a:buSzPct val="70000"/>
              <a:buFont typeface="Wingdings"/>
              <a:buChar char=""/>
              <a:tabLst>
                <a:tab pos="247650" algn="l"/>
              </a:tabLst>
            </a:pPr>
            <a:r>
              <a:rPr sz="2000" spc="-5" dirty="0">
                <a:latin typeface="Comic Sans MS"/>
                <a:cs typeface="Comic Sans MS"/>
              </a:rPr>
              <a:t>Transfert </a:t>
            </a:r>
            <a:r>
              <a:rPr sz="2000" dirty="0">
                <a:latin typeface="Comic Sans MS"/>
                <a:cs typeface="Comic Sans MS"/>
              </a:rPr>
              <a:t>du  messager au</a:t>
            </a:r>
            <a:r>
              <a:rPr sz="2000" spc="-10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cytoplasme</a:t>
            </a:r>
          </a:p>
          <a:p>
            <a:pPr marL="12700" marR="12065">
              <a:lnSpc>
                <a:spcPct val="100000"/>
              </a:lnSpc>
              <a:spcBef>
                <a:spcPts val="1800"/>
              </a:spcBef>
              <a:buSzPct val="70000"/>
              <a:buFont typeface="Wingdings"/>
              <a:buChar char=""/>
              <a:tabLst>
                <a:tab pos="247650" algn="l"/>
              </a:tabLst>
            </a:pPr>
            <a:r>
              <a:rPr sz="2000" dirty="0">
                <a:latin typeface="Comic Sans MS"/>
                <a:cs typeface="Comic Sans MS"/>
              </a:rPr>
              <a:t>Stabilisation du  messager </a:t>
            </a:r>
            <a:r>
              <a:rPr sz="2000" spc="-5" dirty="0">
                <a:latin typeface="Comic Sans MS"/>
                <a:cs typeface="Comic Sans MS"/>
              </a:rPr>
              <a:t>(demi vie</a:t>
            </a:r>
            <a:r>
              <a:rPr sz="2000" spc="-8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ARN  </a:t>
            </a:r>
            <a:r>
              <a:rPr sz="2000" spc="-5" dirty="0">
                <a:latin typeface="Comic Sans MS"/>
                <a:cs typeface="Comic Sans MS"/>
              </a:rPr>
              <a:t>diminue </a:t>
            </a:r>
            <a:r>
              <a:rPr sz="2000" dirty="0">
                <a:latin typeface="Comic Sans MS"/>
                <a:cs typeface="Comic Sans MS"/>
              </a:rPr>
              <a:t>en son</a:t>
            </a:r>
            <a:r>
              <a:rPr sz="2000" spc="-3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absence)</a:t>
            </a:r>
            <a:endParaRPr sz="2000" dirty="0">
              <a:latin typeface="Comic Sans MS"/>
              <a:cs typeface="Comic Sans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344189" y="2787120"/>
            <a:ext cx="0" cy="65405"/>
          </a:xfrm>
          <a:custGeom>
            <a:avLst/>
            <a:gdLst/>
            <a:ahLst/>
            <a:cxnLst/>
            <a:rect l="l" t="t" r="r" b="b"/>
            <a:pathLst>
              <a:path h="65405">
                <a:moveTo>
                  <a:pt x="0" y="0"/>
                </a:moveTo>
                <a:lnTo>
                  <a:pt x="0" y="65204"/>
                </a:lnTo>
              </a:path>
            </a:pathLst>
          </a:custGeom>
          <a:ln w="231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31140" y="337820"/>
            <a:ext cx="8789035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buClr>
                <a:srgbClr val="0000FF"/>
              </a:buClr>
              <a:buSzPct val="70000"/>
              <a:buFont typeface="Wingdings"/>
              <a:buChar char=""/>
              <a:tabLst>
                <a:tab pos="322580" algn="l"/>
                <a:tab pos="323215" algn="l"/>
              </a:tabLst>
            </a:pPr>
            <a:r>
              <a:rPr sz="2000" dirty="0">
                <a:latin typeface="Comic Sans MS"/>
                <a:cs typeface="Comic Sans MS"/>
              </a:rPr>
              <a:t>La </a:t>
            </a:r>
            <a:r>
              <a:rPr sz="2000" spc="-5" dirty="0">
                <a:latin typeface="Comic Sans MS"/>
                <a:cs typeface="Comic Sans MS"/>
              </a:rPr>
              <a:t>longueur </a:t>
            </a:r>
            <a:r>
              <a:rPr sz="2000" dirty="0">
                <a:latin typeface="Comic Sans MS"/>
                <a:cs typeface="Comic Sans MS"/>
              </a:rPr>
              <a:t>de la </a:t>
            </a:r>
            <a:r>
              <a:rPr sz="2000" spc="-5" dirty="0">
                <a:latin typeface="Comic Sans MS"/>
                <a:cs typeface="Comic Sans MS"/>
              </a:rPr>
              <a:t>queue </a:t>
            </a:r>
            <a:r>
              <a:rPr sz="2000" dirty="0">
                <a:latin typeface="Comic Sans MS"/>
                <a:cs typeface="Comic Sans MS"/>
              </a:rPr>
              <a:t>poly A varie de 100 à 200</a:t>
            </a:r>
            <a:r>
              <a:rPr sz="2000" spc="-3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nuc.</a:t>
            </a:r>
            <a:endParaRPr sz="2000" dirty="0">
              <a:latin typeface="Comic Sans MS"/>
              <a:cs typeface="Comic Sans MS"/>
            </a:endParaRPr>
          </a:p>
          <a:p>
            <a:pPr marL="12700" marR="1094105">
              <a:lnSpc>
                <a:spcPct val="100000"/>
              </a:lnSpc>
              <a:spcBef>
                <a:spcPts val="2400"/>
              </a:spcBef>
              <a:buClr>
                <a:srgbClr val="0000FF"/>
              </a:buClr>
              <a:buSzPct val="70000"/>
              <a:buFont typeface="Wingdings"/>
              <a:buChar char=""/>
              <a:tabLst>
                <a:tab pos="247650" algn="l"/>
              </a:tabLst>
            </a:pPr>
            <a:r>
              <a:rPr sz="2000" spc="-5" dirty="0">
                <a:latin typeface="Comic Sans MS"/>
                <a:cs typeface="Comic Sans MS"/>
              </a:rPr>
              <a:t>Absente chez </a:t>
            </a:r>
            <a:r>
              <a:rPr sz="2000" dirty="0">
                <a:latin typeface="Comic Sans MS"/>
                <a:cs typeface="Comic Sans MS"/>
              </a:rPr>
              <a:t>les </a:t>
            </a:r>
            <a:r>
              <a:rPr sz="2000" spc="-5" dirty="0">
                <a:latin typeface="Comic Sans MS"/>
                <a:cs typeface="Comic Sans MS"/>
              </a:rPr>
              <a:t>ARNt, </a:t>
            </a:r>
            <a:r>
              <a:rPr sz="2000" dirty="0">
                <a:latin typeface="Comic Sans MS"/>
                <a:cs typeface="Comic Sans MS"/>
              </a:rPr>
              <a:t>les </a:t>
            </a:r>
            <a:r>
              <a:rPr sz="2000" spc="-5" dirty="0">
                <a:latin typeface="Comic Sans MS"/>
                <a:cs typeface="Comic Sans MS"/>
              </a:rPr>
              <a:t>ARNr </a:t>
            </a:r>
            <a:r>
              <a:rPr sz="2000" dirty="0">
                <a:latin typeface="Comic Sans MS"/>
                <a:cs typeface="Comic Sans MS"/>
              </a:rPr>
              <a:t>et les </a:t>
            </a:r>
            <a:r>
              <a:rPr sz="2000" spc="-5" dirty="0">
                <a:latin typeface="Comic Sans MS"/>
                <a:cs typeface="Comic Sans MS"/>
              </a:rPr>
              <a:t>ARNm codant </a:t>
            </a:r>
            <a:r>
              <a:rPr sz="2000" dirty="0">
                <a:latin typeface="Comic Sans MS"/>
                <a:cs typeface="Comic Sans MS"/>
              </a:rPr>
              <a:t>pour les  </a:t>
            </a:r>
            <a:r>
              <a:rPr sz="2000" spc="-5" dirty="0">
                <a:latin typeface="Comic Sans MS"/>
                <a:cs typeface="Comic Sans MS"/>
              </a:rPr>
              <a:t>protéines histones</a:t>
            </a:r>
            <a:endParaRPr sz="2000" dirty="0">
              <a:latin typeface="Comic Sans MS"/>
              <a:cs typeface="Comic Sans MS"/>
            </a:endParaRPr>
          </a:p>
          <a:p>
            <a:pPr marL="241300" indent="-228600">
              <a:lnSpc>
                <a:spcPct val="100000"/>
              </a:lnSpc>
              <a:spcBef>
                <a:spcPts val="2400"/>
              </a:spcBef>
              <a:buClr>
                <a:srgbClr val="0000FF"/>
              </a:buClr>
              <a:buSzPct val="70000"/>
              <a:buFont typeface="Wingdings"/>
              <a:buChar char=""/>
              <a:tabLst>
                <a:tab pos="241935" algn="l"/>
              </a:tabLst>
            </a:pPr>
            <a:r>
              <a:rPr sz="2000" dirty="0">
                <a:latin typeface="Comic Sans MS"/>
                <a:cs typeface="Comic Sans MS"/>
              </a:rPr>
              <a:t>La </a:t>
            </a:r>
            <a:r>
              <a:rPr sz="2000" spc="-5" dirty="0">
                <a:latin typeface="Comic Sans MS"/>
                <a:cs typeface="Comic Sans MS"/>
              </a:rPr>
              <a:t>queue </a:t>
            </a:r>
            <a:r>
              <a:rPr sz="2000" dirty="0">
                <a:latin typeface="Comic Sans MS"/>
                <a:cs typeface="Comic Sans MS"/>
              </a:rPr>
              <a:t>polyA sera raccourcie </a:t>
            </a:r>
            <a:r>
              <a:rPr sz="2000" spc="-5" dirty="0">
                <a:latin typeface="Comic Sans MS"/>
                <a:cs typeface="Comic Sans MS"/>
              </a:rPr>
              <a:t>dans </a:t>
            </a:r>
            <a:r>
              <a:rPr sz="2000" dirty="0">
                <a:latin typeface="Comic Sans MS"/>
                <a:cs typeface="Comic Sans MS"/>
              </a:rPr>
              <a:t>le</a:t>
            </a:r>
            <a:r>
              <a:rPr sz="2000" spc="-20" dirty="0">
                <a:latin typeface="Comic Sans MS"/>
                <a:cs typeface="Comic Sans MS"/>
              </a:rPr>
              <a:t> </a:t>
            </a:r>
            <a:r>
              <a:rPr sz="2000" dirty="0" err="1" smtClean="0">
                <a:latin typeface="Comic Sans MS"/>
                <a:cs typeface="Comic Sans MS"/>
              </a:rPr>
              <a:t>cytoplasme</a:t>
            </a:r>
            <a:endParaRPr sz="2000" dirty="0">
              <a:latin typeface="Comic Sans MS"/>
              <a:cs typeface="Comic Sans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571053" y="3221426"/>
            <a:ext cx="0" cy="153035"/>
          </a:xfrm>
          <a:custGeom>
            <a:avLst/>
            <a:gdLst/>
            <a:ahLst/>
            <a:cxnLst/>
            <a:rect l="l" t="t" r="r" b="b"/>
            <a:pathLst>
              <a:path h="153035">
                <a:moveTo>
                  <a:pt x="0" y="0"/>
                </a:moveTo>
                <a:lnTo>
                  <a:pt x="0" y="152600"/>
                </a:lnTo>
              </a:path>
            </a:pathLst>
          </a:custGeom>
          <a:ln w="231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479859" y="2243241"/>
            <a:ext cx="68580" cy="0"/>
          </a:xfrm>
          <a:custGeom>
            <a:avLst/>
            <a:gdLst/>
            <a:ahLst/>
            <a:cxnLst/>
            <a:rect l="l" t="t" r="r" b="b"/>
            <a:pathLst>
              <a:path w="68579">
                <a:moveTo>
                  <a:pt x="0" y="0"/>
                </a:moveTo>
                <a:lnTo>
                  <a:pt x="68183" y="0"/>
                </a:lnTo>
              </a:path>
            </a:pathLst>
          </a:custGeom>
          <a:ln w="221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188912"/>
            <a:ext cx="4324350" cy="523875"/>
          </a:xfrm>
          <a:prstGeom prst="rect">
            <a:avLst/>
          </a:prstGeom>
          <a:ln w="57150">
            <a:solidFill>
              <a:srgbClr val="000000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60"/>
              </a:spcBef>
              <a:tabLst>
                <a:tab pos="645160" algn="l"/>
                <a:tab pos="2090420" algn="l"/>
                <a:tab pos="2616200" algn="l"/>
              </a:tabLst>
            </a:pPr>
            <a:r>
              <a:rPr sz="2800" b="1" dirty="0">
                <a:solidFill>
                  <a:srgbClr val="FF0000"/>
                </a:solidFill>
                <a:latin typeface="Comic Sans MS"/>
                <a:cs typeface="Comic Sans MS"/>
              </a:rPr>
              <a:t>c-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800" b="1" spc="-5" dirty="0">
                <a:solidFill>
                  <a:srgbClr val="FF0000"/>
                </a:solidFill>
                <a:latin typeface="Comic Sans MS"/>
                <a:cs typeface="Comic Sans MS"/>
              </a:rPr>
              <a:t>Splicing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800" b="1" dirty="0">
                <a:solidFill>
                  <a:srgbClr val="FF0000"/>
                </a:solidFill>
                <a:latin typeface="Comic Sans MS"/>
                <a:cs typeface="Comic Sans MS"/>
              </a:rPr>
              <a:t>ou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800" b="1" dirty="0">
                <a:solidFill>
                  <a:srgbClr val="FF0000"/>
                </a:solidFill>
                <a:latin typeface="Comic Sans MS"/>
                <a:cs typeface="Comic Sans MS"/>
              </a:rPr>
              <a:t>épissage: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119" name="object 119"/>
          <p:cNvSpPr txBox="1">
            <a:spLocks noGrp="1"/>
          </p:cNvSpPr>
          <p:nvPr>
            <p:ph type="title"/>
          </p:nvPr>
        </p:nvSpPr>
        <p:spPr>
          <a:xfrm>
            <a:off x="5702680" y="185420"/>
            <a:ext cx="3154045" cy="74676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413384" marR="5080" indent="-401320">
              <a:lnSpc>
                <a:spcPts val="2800"/>
              </a:lnSpc>
              <a:spcBef>
                <a:spcPts val="260"/>
              </a:spcBef>
            </a:pPr>
            <a:r>
              <a:rPr sz="2400" b="0" spc="-5" dirty="0">
                <a:solidFill>
                  <a:srgbClr val="000000"/>
                </a:solidFill>
                <a:latin typeface="Comic Sans MS"/>
                <a:cs typeface="Comic Sans MS"/>
              </a:rPr>
              <a:t>Ribonucléo-protéiques  </a:t>
            </a:r>
            <a:r>
              <a:rPr sz="2400" b="0" dirty="0">
                <a:solidFill>
                  <a:srgbClr val="000000"/>
                </a:solidFill>
                <a:latin typeface="Comic Sans MS"/>
                <a:cs typeface="Comic Sans MS"/>
              </a:rPr>
              <a:t>snRNP </a:t>
            </a:r>
            <a:r>
              <a:rPr sz="2400" b="0" spc="-5" dirty="0">
                <a:solidFill>
                  <a:srgbClr val="000000"/>
                </a:solidFill>
                <a:latin typeface="Comic Sans MS"/>
                <a:cs typeface="Comic Sans MS"/>
              </a:rPr>
              <a:t>(U1 </a:t>
            </a:r>
            <a:r>
              <a:rPr sz="2400" b="0" dirty="0">
                <a:solidFill>
                  <a:srgbClr val="000000"/>
                </a:solidFill>
                <a:latin typeface="Comic Sans MS"/>
                <a:cs typeface="Comic Sans MS"/>
              </a:rPr>
              <a:t>à</a:t>
            </a:r>
            <a:r>
              <a:rPr sz="2400" b="0" spc="-4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2400" b="0" dirty="0">
                <a:solidFill>
                  <a:srgbClr val="000000"/>
                </a:solidFill>
                <a:latin typeface="Comic Sans MS"/>
                <a:cs typeface="Comic Sans MS"/>
              </a:rPr>
              <a:t>U6)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5260338" y="1252220"/>
            <a:ext cx="35852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mic Sans MS"/>
                <a:cs typeface="Comic Sans MS"/>
              </a:rPr>
              <a:t>U1 </a:t>
            </a:r>
            <a:r>
              <a:rPr sz="1800" spc="-5" dirty="0">
                <a:latin typeface="Comic Sans MS"/>
                <a:cs typeface="Comic Sans MS"/>
              </a:rPr>
              <a:t>reconnaît le site </a:t>
            </a:r>
            <a:r>
              <a:rPr sz="1800" dirty="0">
                <a:latin typeface="Comic Sans MS"/>
                <a:cs typeface="Comic Sans MS"/>
              </a:rPr>
              <a:t>5'</a:t>
            </a:r>
            <a:r>
              <a:rPr sz="1800" spc="-1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d'épissage</a:t>
            </a:r>
            <a:endParaRPr sz="1800" dirty="0">
              <a:latin typeface="Comic Sans MS"/>
              <a:cs typeface="Comic Sans MS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5260338" y="1926907"/>
            <a:ext cx="39204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mic Sans MS"/>
                <a:cs typeface="Comic Sans MS"/>
              </a:rPr>
              <a:t>U2 </a:t>
            </a:r>
            <a:r>
              <a:rPr sz="1800" spc="-5" dirty="0">
                <a:latin typeface="Comic Sans MS"/>
                <a:cs typeface="Comic Sans MS"/>
              </a:rPr>
              <a:t>reconnaît le site </a:t>
            </a:r>
            <a:r>
              <a:rPr sz="1800" dirty="0">
                <a:latin typeface="Comic Sans MS"/>
                <a:cs typeface="Comic Sans MS"/>
              </a:rPr>
              <a:t>de</a:t>
            </a:r>
            <a:r>
              <a:rPr sz="1800" spc="-5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branchement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5488938" y="2700020"/>
            <a:ext cx="3242945" cy="56642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2100"/>
              </a:lnSpc>
              <a:spcBef>
                <a:spcPts val="219"/>
              </a:spcBef>
            </a:pPr>
            <a:r>
              <a:rPr sz="1800" dirty="0">
                <a:latin typeface="Comic Sans MS"/>
                <a:cs typeface="Comic Sans MS"/>
              </a:rPr>
              <a:t>U4/U5/U6 se </a:t>
            </a:r>
            <a:r>
              <a:rPr sz="1800" spc="-5" dirty="0">
                <a:latin typeface="Comic Sans MS"/>
                <a:cs typeface="Comic Sans MS"/>
              </a:rPr>
              <a:t>lie </a:t>
            </a:r>
            <a:r>
              <a:rPr sz="1800" dirty="0">
                <a:latin typeface="Comic Sans MS"/>
                <a:cs typeface="Comic Sans MS"/>
              </a:rPr>
              <a:t>et U5  </a:t>
            </a:r>
            <a:r>
              <a:rPr sz="1800" spc="-5" dirty="0">
                <a:latin typeface="Comic Sans MS"/>
                <a:cs typeface="Comic Sans MS"/>
              </a:rPr>
              <a:t>reconnaît le site 5'</a:t>
            </a:r>
            <a:r>
              <a:rPr sz="1800" spc="-3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d'épissage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5488938" y="3755707"/>
            <a:ext cx="3437890" cy="2981325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2100"/>
              </a:lnSpc>
              <a:spcBef>
                <a:spcPts val="219"/>
              </a:spcBef>
            </a:pPr>
            <a:r>
              <a:rPr sz="1800" dirty="0">
                <a:latin typeface="Comic Sans MS"/>
                <a:cs typeface="Comic Sans MS"/>
              </a:rPr>
              <a:t>U1 se dissocie suivi de U4 et</a:t>
            </a:r>
            <a:r>
              <a:rPr sz="1800" spc="-12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U5  se déplace de </a:t>
            </a:r>
            <a:r>
              <a:rPr sz="1800" spc="-5" dirty="0">
                <a:latin typeface="Comic Sans MS"/>
                <a:cs typeface="Comic Sans MS"/>
              </a:rPr>
              <a:t>l'exon </a:t>
            </a:r>
            <a:r>
              <a:rPr sz="1800" dirty="0">
                <a:latin typeface="Comic Sans MS"/>
                <a:cs typeface="Comic Sans MS"/>
              </a:rPr>
              <a:t>à</a:t>
            </a:r>
            <a:r>
              <a:rPr sz="1800" spc="-6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l'intron</a:t>
            </a:r>
            <a:endParaRPr sz="18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62865">
              <a:lnSpc>
                <a:spcPct val="98800"/>
              </a:lnSpc>
            </a:pPr>
            <a:r>
              <a:rPr sz="1800" dirty="0">
                <a:latin typeface="Comic Sans MS"/>
                <a:cs typeface="Comic Sans MS"/>
              </a:rPr>
              <a:t>U6 catalyse </a:t>
            </a:r>
            <a:r>
              <a:rPr sz="1800" spc="-5" dirty="0">
                <a:latin typeface="Comic Sans MS"/>
                <a:cs typeface="Comic Sans MS"/>
              </a:rPr>
              <a:t>la trans-  esterification </a:t>
            </a:r>
            <a:r>
              <a:rPr sz="1800" dirty="0">
                <a:latin typeface="Comic Sans MS"/>
                <a:cs typeface="Comic Sans MS"/>
              </a:rPr>
              <a:t>et le site 5'  d'épissage est </a:t>
            </a:r>
            <a:r>
              <a:rPr sz="1800" spc="-5" dirty="0">
                <a:latin typeface="Comic Sans MS"/>
                <a:cs typeface="Comic Sans MS"/>
              </a:rPr>
              <a:t>coupé </a:t>
            </a:r>
            <a:r>
              <a:rPr sz="1800" dirty="0">
                <a:latin typeface="Comic Sans MS"/>
                <a:cs typeface="Comic Sans MS"/>
              </a:rPr>
              <a:t>et </a:t>
            </a:r>
            <a:r>
              <a:rPr sz="1800" spc="-5" dirty="0">
                <a:latin typeface="Comic Sans MS"/>
                <a:cs typeface="Comic Sans MS"/>
              </a:rPr>
              <a:t>le</a:t>
            </a:r>
            <a:r>
              <a:rPr sz="1800" spc="-6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lasso  </a:t>
            </a:r>
            <a:r>
              <a:rPr sz="1800" dirty="0">
                <a:latin typeface="Comic Sans MS"/>
                <a:cs typeface="Comic Sans MS"/>
              </a:rPr>
              <a:t>est</a:t>
            </a:r>
            <a:r>
              <a:rPr sz="1800" spc="-1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formé.</a:t>
            </a:r>
            <a:endParaRPr sz="1800">
              <a:latin typeface="Comic Sans MS"/>
              <a:cs typeface="Comic Sans MS"/>
            </a:endParaRPr>
          </a:p>
          <a:p>
            <a:pPr marL="12700" marR="118745">
              <a:lnSpc>
                <a:spcPts val="2100"/>
              </a:lnSpc>
              <a:spcBef>
                <a:spcPts val="1685"/>
              </a:spcBef>
            </a:pPr>
            <a:r>
              <a:rPr sz="1800" dirty="0">
                <a:latin typeface="Comic Sans MS"/>
                <a:cs typeface="Comic Sans MS"/>
              </a:rPr>
              <a:t>Le site 3' d'épissage est</a:t>
            </a:r>
            <a:r>
              <a:rPr sz="1800" spc="-9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coupé  </a:t>
            </a:r>
            <a:r>
              <a:rPr sz="1800" dirty="0">
                <a:latin typeface="Comic Sans MS"/>
                <a:cs typeface="Comic Sans MS"/>
              </a:rPr>
              <a:t>et </a:t>
            </a:r>
            <a:r>
              <a:rPr sz="1800" spc="-5" dirty="0">
                <a:latin typeface="Comic Sans MS"/>
                <a:cs typeface="Comic Sans MS"/>
              </a:rPr>
              <a:t>les </a:t>
            </a:r>
            <a:r>
              <a:rPr sz="1800" dirty="0">
                <a:latin typeface="Comic Sans MS"/>
                <a:cs typeface="Comic Sans MS"/>
              </a:rPr>
              <a:t>deux </a:t>
            </a:r>
            <a:r>
              <a:rPr sz="1800" spc="-5" dirty="0">
                <a:latin typeface="Comic Sans MS"/>
                <a:cs typeface="Comic Sans MS"/>
              </a:rPr>
              <a:t>exons</a:t>
            </a:r>
            <a:r>
              <a:rPr sz="1800" spc="-2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ligaturés.</a:t>
            </a:r>
            <a:endParaRPr sz="1800">
              <a:latin typeface="Comic Sans MS"/>
              <a:cs typeface="Comic Sans MS"/>
            </a:endParaRPr>
          </a:p>
          <a:p>
            <a:pPr marL="12700">
              <a:lnSpc>
                <a:spcPts val="2140"/>
              </a:lnSpc>
            </a:pPr>
            <a:r>
              <a:rPr sz="1800" spc="-5" dirty="0">
                <a:latin typeface="Comic Sans MS"/>
                <a:cs typeface="Comic Sans MS"/>
              </a:rPr>
              <a:t>L'ARN </a:t>
            </a:r>
            <a:r>
              <a:rPr sz="1800" dirty="0">
                <a:latin typeface="Comic Sans MS"/>
                <a:cs typeface="Comic Sans MS"/>
              </a:rPr>
              <a:t>épissé est</a:t>
            </a:r>
            <a:r>
              <a:rPr sz="1800" spc="-1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libéré.</a:t>
            </a:r>
            <a:endParaRPr sz="1800">
              <a:latin typeface="Comic Sans MS"/>
              <a:cs typeface="Comic Sans MS"/>
            </a:endParaRPr>
          </a:p>
        </p:txBody>
      </p:sp>
      <p:pic>
        <p:nvPicPr>
          <p:cNvPr id="125" name="Image 12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28600" y="819510"/>
            <a:ext cx="5031738" cy="58098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508500"/>
            <a:ext cx="9144000" cy="2349500"/>
          </a:xfrm>
          <a:custGeom>
            <a:avLst/>
            <a:gdLst/>
            <a:ahLst/>
            <a:cxnLst/>
            <a:rect l="l" t="t" r="r" b="b"/>
            <a:pathLst>
              <a:path w="9144000" h="2349500">
                <a:moveTo>
                  <a:pt x="0" y="2349500"/>
                </a:moveTo>
                <a:lnTo>
                  <a:pt x="9144000" y="2349500"/>
                </a:lnTo>
                <a:lnTo>
                  <a:pt x="9144000" y="0"/>
                </a:lnTo>
                <a:lnTo>
                  <a:pt x="0" y="0"/>
                </a:lnTo>
                <a:lnTo>
                  <a:pt x="0" y="2349500"/>
                </a:lnTo>
                <a:close/>
              </a:path>
            </a:pathLst>
          </a:custGeom>
          <a:ln w="952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0825" y="2349499"/>
            <a:ext cx="8642350" cy="2519680"/>
          </a:xfrm>
          <a:custGeom>
            <a:avLst/>
            <a:gdLst/>
            <a:ahLst/>
            <a:cxnLst/>
            <a:rect l="l" t="t" r="r" b="b"/>
            <a:pathLst>
              <a:path w="8642350" h="2519679">
                <a:moveTo>
                  <a:pt x="0" y="2519362"/>
                </a:moveTo>
                <a:lnTo>
                  <a:pt x="8642350" y="2519362"/>
                </a:lnTo>
                <a:lnTo>
                  <a:pt x="8642350" y="0"/>
                </a:lnTo>
                <a:lnTo>
                  <a:pt x="0" y="0"/>
                </a:lnTo>
                <a:lnTo>
                  <a:pt x="0" y="25193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9750" y="3730625"/>
            <a:ext cx="8136255" cy="0"/>
          </a:xfrm>
          <a:custGeom>
            <a:avLst/>
            <a:gdLst/>
            <a:ahLst/>
            <a:cxnLst/>
            <a:rect l="l" t="t" r="r" b="b"/>
            <a:pathLst>
              <a:path w="8136255">
                <a:moveTo>
                  <a:pt x="0" y="0"/>
                </a:moveTo>
                <a:lnTo>
                  <a:pt x="8135937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9750" y="4162425"/>
            <a:ext cx="8136255" cy="0"/>
          </a:xfrm>
          <a:custGeom>
            <a:avLst/>
            <a:gdLst/>
            <a:ahLst/>
            <a:cxnLst/>
            <a:rect l="l" t="t" r="r" b="b"/>
            <a:pathLst>
              <a:path w="8136255">
                <a:moveTo>
                  <a:pt x="0" y="0"/>
                </a:moveTo>
                <a:lnTo>
                  <a:pt x="8135937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339975" y="3730625"/>
            <a:ext cx="503555" cy="431800"/>
          </a:xfrm>
          <a:prstGeom prst="rect">
            <a:avLst/>
          </a:prstGeom>
          <a:solidFill>
            <a:srgbClr val="0431FF"/>
          </a:solidFill>
          <a:ln w="9525">
            <a:solidFill>
              <a:srgbClr val="000000"/>
            </a:solidFill>
          </a:ln>
        </p:spPr>
        <p:txBody>
          <a:bodyPr vert="horz" wrap="square" lIns="0" tIns="78740" rIns="0" bIns="0" rtlCol="0">
            <a:spAutoFit/>
          </a:bodyPr>
          <a:lstStyle/>
          <a:p>
            <a:pPr marL="128905">
              <a:lnSpc>
                <a:spcPct val="100000"/>
              </a:lnSpc>
              <a:spcBef>
                <a:spcPts val="620"/>
              </a:spcBef>
            </a:pPr>
            <a:r>
              <a:rPr sz="1800" dirty="0">
                <a:latin typeface="Comic Sans MS"/>
                <a:cs typeface="Comic Sans MS"/>
              </a:rPr>
              <a:t>E1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48037" y="3730625"/>
            <a:ext cx="503555" cy="431800"/>
          </a:xfrm>
          <a:prstGeom prst="rect">
            <a:avLst/>
          </a:prstGeom>
          <a:solidFill>
            <a:srgbClr val="0431FF"/>
          </a:solidFill>
          <a:ln w="9525">
            <a:solidFill>
              <a:srgbClr val="000000"/>
            </a:solidFill>
          </a:ln>
        </p:spPr>
        <p:txBody>
          <a:bodyPr vert="horz" wrap="square" lIns="0" tIns="78740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620"/>
              </a:spcBef>
            </a:pPr>
            <a:r>
              <a:rPr sz="1800" dirty="0">
                <a:latin typeface="Comic Sans MS"/>
                <a:cs typeface="Comic Sans MS"/>
              </a:rPr>
              <a:t>E2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60925" y="3730625"/>
            <a:ext cx="935355" cy="431800"/>
          </a:xfrm>
          <a:prstGeom prst="rect">
            <a:avLst/>
          </a:prstGeom>
          <a:solidFill>
            <a:srgbClr val="0431FF"/>
          </a:solidFill>
          <a:ln w="9525">
            <a:solidFill>
              <a:srgbClr val="000000"/>
            </a:solidFill>
          </a:ln>
        </p:spPr>
        <p:txBody>
          <a:bodyPr vert="horz" wrap="square" lIns="0" tIns="78740" rIns="0" bIns="0" rtlCol="0">
            <a:spAutoFit/>
          </a:bodyPr>
          <a:lstStyle/>
          <a:p>
            <a:pPr marR="4445" algn="ctr">
              <a:lnSpc>
                <a:spcPct val="100000"/>
              </a:lnSpc>
              <a:spcBef>
                <a:spcPts val="620"/>
              </a:spcBef>
            </a:pPr>
            <a:r>
              <a:rPr sz="1800" dirty="0">
                <a:latin typeface="Comic Sans MS"/>
                <a:cs typeface="Comic Sans MS"/>
              </a:rPr>
              <a:t>E3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04025" y="3730625"/>
            <a:ext cx="503555" cy="431800"/>
          </a:xfrm>
          <a:prstGeom prst="rect">
            <a:avLst/>
          </a:prstGeom>
          <a:solidFill>
            <a:srgbClr val="0431FF"/>
          </a:solidFill>
          <a:ln w="9525">
            <a:solidFill>
              <a:srgbClr val="000000"/>
            </a:solidFill>
          </a:ln>
        </p:spPr>
        <p:txBody>
          <a:bodyPr vert="horz" wrap="square" lIns="0" tIns="78740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620"/>
              </a:spcBef>
            </a:pPr>
            <a:r>
              <a:rPr sz="1800" dirty="0">
                <a:latin typeface="Comic Sans MS"/>
                <a:cs typeface="Comic Sans MS"/>
              </a:rPr>
              <a:t>E4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2137" y="3300412"/>
            <a:ext cx="684530" cy="307975"/>
          </a:xfrm>
          <a:prstGeom prst="rect">
            <a:avLst/>
          </a:prstGeom>
          <a:ln w="9525">
            <a:solidFill>
              <a:srgbClr val="275C8F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60"/>
              </a:spcBef>
            </a:pPr>
            <a:r>
              <a:rPr sz="1400" b="1" dirty="0">
                <a:solidFill>
                  <a:srgbClr val="FF6600"/>
                </a:solidFill>
                <a:latin typeface="Comic Sans MS"/>
                <a:cs typeface="Comic Sans MS"/>
              </a:rPr>
              <a:t>CAAT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403350" y="3298825"/>
            <a:ext cx="828675" cy="307975"/>
          </a:xfrm>
          <a:custGeom>
            <a:avLst/>
            <a:gdLst/>
            <a:ahLst/>
            <a:cxnLst/>
            <a:rect l="l" t="t" r="r" b="b"/>
            <a:pathLst>
              <a:path w="828675" h="307975">
                <a:moveTo>
                  <a:pt x="0" y="307975"/>
                </a:moveTo>
                <a:lnTo>
                  <a:pt x="828675" y="307975"/>
                </a:lnTo>
                <a:lnTo>
                  <a:pt x="828675" y="0"/>
                </a:lnTo>
                <a:lnTo>
                  <a:pt x="0" y="0"/>
                </a:lnTo>
                <a:lnTo>
                  <a:pt x="0" y="307975"/>
                </a:lnTo>
                <a:close/>
              </a:path>
            </a:pathLst>
          </a:custGeom>
          <a:ln w="9525">
            <a:solidFill>
              <a:srgbClr val="275C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55650" y="3730625"/>
            <a:ext cx="0" cy="431800"/>
          </a:xfrm>
          <a:custGeom>
            <a:avLst/>
            <a:gdLst/>
            <a:ahLst/>
            <a:cxnLst/>
            <a:rect l="l" t="t" r="r" b="b"/>
            <a:pathLst>
              <a:path h="431800">
                <a:moveTo>
                  <a:pt x="0" y="0"/>
                </a:moveTo>
                <a:lnTo>
                  <a:pt x="0" y="4318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63712" y="3730625"/>
            <a:ext cx="0" cy="431800"/>
          </a:xfrm>
          <a:custGeom>
            <a:avLst/>
            <a:gdLst/>
            <a:ahLst/>
            <a:cxnLst/>
            <a:rect l="l" t="t" r="r" b="b"/>
            <a:pathLst>
              <a:path h="431800">
                <a:moveTo>
                  <a:pt x="0" y="0"/>
                </a:moveTo>
                <a:lnTo>
                  <a:pt x="0" y="4318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81050" y="4306887"/>
            <a:ext cx="957580" cy="0"/>
          </a:xfrm>
          <a:custGeom>
            <a:avLst/>
            <a:gdLst/>
            <a:ahLst/>
            <a:cxnLst/>
            <a:rect l="l" t="t" r="r" b="b"/>
            <a:pathLst>
              <a:path w="957580">
                <a:moveTo>
                  <a:pt x="0" y="0"/>
                </a:moveTo>
                <a:lnTo>
                  <a:pt x="957262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55650" y="4268787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87512" y="4268787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0" y="76200"/>
                </a:lnTo>
                <a:lnTo>
                  <a:pt x="7620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89112" y="4306887"/>
            <a:ext cx="525780" cy="0"/>
          </a:xfrm>
          <a:custGeom>
            <a:avLst/>
            <a:gdLst/>
            <a:ahLst/>
            <a:cxnLst/>
            <a:rect l="l" t="t" r="r" b="b"/>
            <a:pathLst>
              <a:path w="525780">
                <a:moveTo>
                  <a:pt x="0" y="0"/>
                </a:moveTo>
                <a:lnTo>
                  <a:pt x="525462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63712" y="4268787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63775" y="4268787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0" y="76200"/>
                </a:lnTo>
                <a:lnTo>
                  <a:pt x="7620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961389" y="4436745"/>
            <a:ext cx="43243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omic Sans MS"/>
                <a:cs typeface="Comic Sans MS"/>
              </a:rPr>
              <a:t>70</a:t>
            </a:r>
            <a:r>
              <a:rPr sz="1200" spc="-7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PB</a:t>
            </a:r>
            <a:endParaRPr sz="1200">
              <a:latin typeface="Comic Sans MS"/>
              <a:cs typeface="Comic Sans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771014" y="4452620"/>
            <a:ext cx="43243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omic Sans MS"/>
                <a:cs typeface="Comic Sans MS"/>
              </a:rPr>
              <a:t>30</a:t>
            </a:r>
            <a:r>
              <a:rPr sz="1200" spc="-7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PB</a:t>
            </a:r>
            <a:endParaRPr sz="1200">
              <a:latin typeface="Comic Sans MS"/>
              <a:cs typeface="Comic Sans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843212" y="3730625"/>
            <a:ext cx="504825" cy="4318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69215" rIns="0" bIns="0" rtlCol="0">
            <a:spAutoFit/>
          </a:bodyPr>
          <a:lstStyle/>
          <a:p>
            <a:pPr marL="143510">
              <a:lnSpc>
                <a:spcPct val="100000"/>
              </a:lnSpc>
              <a:spcBef>
                <a:spcPts val="545"/>
              </a:spcBef>
            </a:pPr>
            <a:r>
              <a:rPr sz="1800" spc="-5" dirty="0">
                <a:latin typeface="Comic Sans MS"/>
                <a:cs typeface="Comic Sans MS"/>
              </a:rPr>
              <a:t>I1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851275" y="3730625"/>
            <a:ext cx="1009650" cy="4318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69215" rIns="0" bIns="0" rtlCol="0">
            <a:spAutoFit/>
          </a:bodyPr>
          <a:lstStyle/>
          <a:p>
            <a:pPr marR="18415" algn="ctr">
              <a:lnSpc>
                <a:spcPct val="100000"/>
              </a:lnSpc>
              <a:spcBef>
                <a:spcPts val="545"/>
              </a:spcBef>
            </a:pPr>
            <a:r>
              <a:rPr sz="1800" spc="-5" dirty="0">
                <a:latin typeface="Comic Sans MS"/>
                <a:cs typeface="Comic Sans MS"/>
              </a:rPr>
              <a:t>I2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795962" y="3730625"/>
            <a:ext cx="1008380" cy="4318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69215" rIns="0" bIns="0" rtlCol="0">
            <a:spAutoFit/>
          </a:bodyPr>
          <a:lstStyle/>
          <a:p>
            <a:pPr marL="430530">
              <a:lnSpc>
                <a:spcPct val="100000"/>
              </a:lnSpc>
              <a:spcBef>
                <a:spcPts val="545"/>
              </a:spcBef>
            </a:pPr>
            <a:r>
              <a:rPr sz="1800" spc="-5" dirty="0">
                <a:latin typeface="Comic Sans MS"/>
                <a:cs typeface="Comic Sans MS"/>
              </a:rPr>
              <a:t>I3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334250" y="4378325"/>
            <a:ext cx="1316355" cy="0"/>
          </a:xfrm>
          <a:custGeom>
            <a:avLst/>
            <a:gdLst/>
            <a:ahLst/>
            <a:cxnLst/>
            <a:rect l="l" t="t" r="r" b="b"/>
            <a:pathLst>
              <a:path w="1316354">
                <a:moveTo>
                  <a:pt x="0" y="0"/>
                </a:moveTo>
                <a:lnTo>
                  <a:pt x="1316037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308850" y="4340225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599487" y="4340225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0" y="76200"/>
                </a:lnTo>
                <a:lnTo>
                  <a:pt x="7620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7746365" y="4484370"/>
            <a:ext cx="5010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omic Sans MS"/>
                <a:cs typeface="Comic Sans MS"/>
              </a:rPr>
              <a:t>100</a:t>
            </a:r>
            <a:r>
              <a:rPr sz="1200" spc="-7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PB</a:t>
            </a:r>
            <a:endParaRPr sz="1200">
              <a:latin typeface="Comic Sans MS"/>
              <a:cs typeface="Comic Sans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722062" y="4195445"/>
            <a:ext cx="2406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omic Sans MS"/>
                <a:cs typeface="Comic Sans MS"/>
              </a:rPr>
              <a:t>AG</a:t>
            </a:r>
            <a:endParaRPr sz="1200">
              <a:latin typeface="Comic Sans MS"/>
              <a:cs typeface="Comic Sans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699977" y="4195445"/>
            <a:ext cx="2406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omic Sans MS"/>
                <a:cs typeface="Comic Sans MS"/>
              </a:rPr>
              <a:t>AG</a:t>
            </a:r>
            <a:endParaRPr sz="1200">
              <a:latin typeface="Comic Sans MS"/>
              <a:cs typeface="Comic Sans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739389" y="4195445"/>
            <a:ext cx="12166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3870" algn="l"/>
                <a:tab pos="986790" algn="l"/>
              </a:tabLst>
            </a:pPr>
            <a:r>
              <a:rPr sz="1200" b="1" dirty="0">
                <a:solidFill>
                  <a:srgbClr val="FF6600"/>
                </a:solidFill>
                <a:latin typeface="Comic Sans MS"/>
                <a:cs typeface="Comic Sans MS"/>
              </a:rPr>
              <a:t>GU</a:t>
            </a:r>
            <a:r>
              <a:rPr sz="1200" dirty="0">
                <a:solidFill>
                  <a:srgbClr val="FF6600"/>
                </a:solidFill>
                <a:latin typeface="Times New Roman"/>
                <a:cs typeface="Times New Roman"/>
              </a:rPr>
              <a:t>	</a:t>
            </a:r>
            <a:r>
              <a:rPr sz="1200" b="1" spc="-5" dirty="0">
                <a:latin typeface="Comic Sans MS"/>
                <a:cs typeface="Comic Sans MS"/>
              </a:rPr>
              <a:t>A</a:t>
            </a:r>
            <a:r>
              <a:rPr sz="1200" b="1" dirty="0">
                <a:latin typeface="Comic Sans MS"/>
                <a:cs typeface="Comic Sans MS"/>
              </a:rPr>
              <a:t>G</a:t>
            </a: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200" b="1" dirty="0">
                <a:solidFill>
                  <a:srgbClr val="FF6600"/>
                </a:solidFill>
                <a:latin typeface="Comic Sans MS"/>
                <a:cs typeface="Comic Sans MS"/>
              </a:rPr>
              <a:t>GU</a:t>
            </a:r>
            <a:endParaRPr sz="1200">
              <a:latin typeface="Comic Sans MS"/>
              <a:cs typeface="Comic Sans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658915" y="4195445"/>
            <a:ext cx="2419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6600"/>
                </a:solidFill>
                <a:latin typeface="Comic Sans MS"/>
                <a:cs typeface="Comic Sans MS"/>
              </a:rPr>
              <a:t>GU</a:t>
            </a:r>
            <a:endParaRPr sz="1200">
              <a:latin typeface="Comic Sans MS"/>
              <a:cs typeface="Comic Sans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92137" y="1127124"/>
            <a:ext cx="684530" cy="307975"/>
          </a:xfrm>
          <a:prstGeom prst="rect">
            <a:avLst/>
          </a:prstGeom>
          <a:ln w="9525">
            <a:solidFill>
              <a:srgbClr val="275C8F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60"/>
              </a:spcBef>
            </a:pPr>
            <a:r>
              <a:rPr sz="1400" b="1" dirty="0">
                <a:solidFill>
                  <a:srgbClr val="FF6600"/>
                </a:solidFill>
                <a:latin typeface="Comic Sans MS"/>
                <a:cs typeface="Comic Sans MS"/>
              </a:rPr>
              <a:t>CAAT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403350" y="1125537"/>
            <a:ext cx="828675" cy="307975"/>
          </a:xfrm>
          <a:prstGeom prst="rect">
            <a:avLst/>
          </a:prstGeom>
          <a:ln w="9525">
            <a:solidFill>
              <a:srgbClr val="275C8F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60"/>
              </a:spcBef>
            </a:pPr>
            <a:r>
              <a:rPr sz="1400" b="1" dirty="0">
                <a:solidFill>
                  <a:srgbClr val="FF6600"/>
                </a:solidFill>
                <a:latin typeface="Comic Sans MS"/>
                <a:cs typeface="Comic Sans MS"/>
              </a:rPr>
              <a:t>TATAA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781050" y="2133600"/>
            <a:ext cx="957580" cy="0"/>
          </a:xfrm>
          <a:custGeom>
            <a:avLst/>
            <a:gdLst/>
            <a:ahLst/>
            <a:cxnLst/>
            <a:rect l="l" t="t" r="r" b="b"/>
            <a:pathLst>
              <a:path w="957580">
                <a:moveTo>
                  <a:pt x="0" y="0"/>
                </a:moveTo>
                <a:lnTo>
                  <a:pt x="957262" y="0"/>
                </a:lnTo>
              </a:path>
            </a:pathLst>
          </a:custGeom>
          <a:ln w="12700">
            <a:solidFill>
              <a:srgbClr val="275C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55650" y="2095499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275C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687512" y="2095499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0" y="76200"/>
                </a:lnTo>
                <a:lnTo>
                  <a:pt x="7620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275C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789112" y="2133600"/>
            <a:ext cx="525780" cy="0"/>
          </a:xfrm>
          <a:custGeom>
            <a:avLst/>
            <a:gdLst/>
            <a:ahLst/>
            <a:cxnLst/>
            <a:rect l="l" t="t" r="r" b="b"/>
            <a:pathLst>
              <a:path w="525780">
                <a:moveTo>
                  <a:pt x="0" y="0"/>
                </a:moveTo>
                <a:lnTo>
                  <a:pt x="525462" y="0"/>
                </a:lnTo>
              </a:path>
            </a:pathLst>
          </a:custGeom>
          <a:ln w="12700">
            <a:solidFill>
              <a:srgbClr val="275C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763712" y="2095499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275C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263775" y="2095499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0" y="76200"/>
                </a:lnTo>
                <a:lnTo>
                  <a:pt x="7620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275C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882650" y="2230437"/>
            <a:ext cx="593725" cy="274955"/>
          </a:xfrm>
          <a:prstGeom prst="rect">
            <a:avLst/>
          </a:prstGeom>
          <a:ln w="9525">
            <a:solidFill>
              <a:srgbClr val="275C8F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60"/>
              </a:spcBef>
            </a:pPr>
            <a:r>
              <a:rPr sz="1200" spc="-5" dirty="0">
                <a:latin typeface="Comic Sans MS"/>
                <a:cs typeface="Comic Sans MS"/>
              </a:rPr>
              <a:t>70</a:t>
            </a:r>
            <a:r>
              <a:rPr sz="1200" spc="-3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PB</a:t>
            </a:r>
            <a:endParaRPr sz="1200">
              <a:latin typeface="Comic Sans MS"/>
              <a:cs typeface="Comic Sans M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692275" y="2209800"/>
            <a:ext cx="593725" cy="274955"/>
          </a:xfrm>
          <a:prstGeom prst="rect">
            <a:avLst/>
          </a:prstGeom>
          <a:ln w="9525">
            <a:solidFill>
              <a:srgbClr val="275C8F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60"/>
              </a:spcBef>
            </a:pPr>
            <a:r>
              <a:rPr sz="1200" spc="-5" dirty="0">
                <a:latin typeface="Comic Sans MS"/>
                <a:cs typeface="Comic Sans MS"/>
              </a:rPr>
              <a:t>30</a:t>
            </a:r>
            <a:r>
              <a:rPr sz="1200" spc="-3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PB</a:t>
            </a:r>
            <a:endParaRPr sz="1200">
              <a:latin typeface="Comic Sans MS"/>
              <a:cs typeface="Comic Sans MS"/>
            </a:endParaRPr>
          </a:p>
        </p:txBody>
      </p:sp>
      <p:graphicFrame>
        <p:nvGraphicFramePr>
          <p:cNvPr id="43" name="object 43"/>
          <p:cNvGraphicFramePr>
            <a:graphicFrameLocks noGrp="1"/>
          </p:cNvGraphicFramePr>
          <p:nvPr/>
        </p:nvGraphicFramePr>
        <p:xfrm>
          <a:off x="534987" y="1552574"/>
          <a:ext cx="8140060" cy="431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900"/>
                <a:gridCol w="1008380"/>
                <a:gridCol w="576580"/>
                <a:gridCol w="503555"/>
                <a:gridCol w="505459"/>
                <a:gridCol w="503554"/>
                <a:gridCol w="1010285"/>
                <a:gridCol w="935355"/>
                <a:gridCol w="1008379"/>
                <a:gridCol w="503554"/>
                <a:gridCol w="1369059"/>
              </a:tblGrid>
              <a:tr h="431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275C8F"/>
                      </a:solidFill>
                      <a:prstDash val="solid"/>
                    </a:lnR>
                    <a:lnT w="12700">
                      <a:solidFill>
                        <a:srgbClr val="275C8F"/>
                      </a:solidFill>
                      <a:prstDash val="solid"/>
                    </a:lnT>
                    <a:lnB w="12700">
                      <a:solidFill>
                        <a:srgbClr val="275C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75C8F"/>
                      </a:solidFill>
                      <a:prstDash val="solid"/>
                    </a:lnL>
                    <a:lnR w="12700">
                      <a:solidFill>
                        <a:srgbClr val="275C8F"/>
                      </a:solidFill>
                      <a:prstDash val="solid"/>
                    </a:lnR>
                    <a:lnT w="12700">
                      <a:solidFill>
                        <a:srgbClr val="275C8F"/>
                      </a:solidFill>
                      <a:prstDash val="solid"/>
                    </a:lnT>
                    <a:lnB w="12700">
                      <a:solidFill>
                        <a:srgbClr val="275C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75C8F"/>
                      </a:solidFill>
                      <a:prstDash val="solid"/>
                    </a:lnL>
                    <a:lnR w="12700">
                      <a:solidFill>
                        <a:srgbClr val="275C8F"/>
                      </a:solidFill>
                      <a:prstDash val="solid"/>
                    </a:lnR>
                    <a:lnT w="12700">
                      <a:solidFill>
                        <a:srgbClr val="275C8F"/>
                      </a:solidFill>
                      <a:prstDash val="solid"/>
                    </a:lnT>
                    <a:lnB w="12700">
                      <a:solidFill>
                        <a:srgbClr val="275C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800" dirty="0">
                          <a:latin typeface="Comic Sans MS"/>
                          <a:cs typeface="Comic Sans MS"/>
                        </a:rPr>
                        <a:t>E1</a:t>
                      </a:r>
                      <a:endParaRPr sz="1800">
                        <a:latin typeface="Comic Sans MS"/>
                        <a:cs typeface="Comic Sans MS"/>
                      </a:endParaRPr>
                    </a:p>
                  </a:txBody>
                  <a:tcPr marL="0" marR="0" marT="78740" marB="0">
                    <a:lnL w="12700">
                      <a:solidFill>
                        <a:srgbClr val="275C8F"/>
                      </a:solidFill>
                      <a:prstDash val="solid"/>
                    </a:lnL>
                    <a:lnR w="12700">
                      <a:solidFill>
                        <a:srgbClr val="275C8F"/>
                      </a:solidFill>
                      <a:prstDash val="solid"/>
                    </a:lnR>
                    <a:lnT w="12700">
                      <a:solidFill>
                        <a:srgbClr val="275C8F"/>
                      </a:solidFill>
                      <a:prstDash val="solid"/>
                    </a:lnT>
                    <a:lnB w="12700">
                      <a:solidFill>
                        <a:srgbClr val="275C8F"/>
                      </a:solidFill>
                      <a:prstDash val="solid"/>
                    </a:lnB>
                    <a:solidFill>
                      <a:srgbClr val="0431FF"/>
                    </a:solidFill>
                  </a:tcPr>
                </a:tc>
                <a:tc>
                  <a:txBody>
                    <a:bodyPr/>
                    <a:lstStyle/>
                    <a:p>
                      <a:pPr marL="14732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800" spc="-5" dirty="0">
                          <a:latin typeface="Comic Sans MS"/>
                          <a:cs typeface="Comic Sans MS"/>
                        </a:rPr>
                        <a:t>I1</a:t>
                      </a:r>
                      <a:endParaRPr sz="1800">
                        <a:latin typeface="Comic Sans MS"/>
                        <a:cs typeface="Comic Sans MS"/>
                      </a:endParaRPr>
                    </a:p>
                  </a:txBody>
                  <a:tcPr marL="0" marR="0" marT="69215" marB="0">
                    <a:lnL w="12700">
                      <a:solidFill>
                        <a:srgbClr val="275C8F"/>
                      </a:solidFill>
                      <a:prstDash val="solid"/>
                    </a:lnL>
                    <a:lnR w="12700">
                      <a:solidFill>
                        <a:srgbClr val="275C8F"/>
                      </a:solidFill>
                      <a:prstDash val="solid"/>
                    </a:lnR>
                    <a:lnT w="12700">
                      <a:solidFill>
                        <a:srgbClr val="275C8F"/>
                      </a:solidFill>
                      <a:prstDash val="solid"/>
                    </a:lnT>
                    <a:lnB w="12700">
                      <a:solidFill>
                        <a:srgbClr val="275C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800" dirty="0">
                          <a:latin typeface="Comic Sans MS"/>
                          <a:cs typeface="Comic Sans MS"/>
                        </a:rPr>
                        <a:t>E2</a:t>
                      </a:r>
                      <a:endParaRPr sz="1800">
                        <a:latin typeface="Comic Sans MS"/>
                        <a:cs typeface="Comic Sans MS"/>
                      </a:endParaRPr>
                    </a:p>
                  </a:txBody>
                  <a:tcPr marL="0" marR="0" marT="78740" marB="0">
                    <a:lnL w="12700">
                      <a:solidFill>
                        <a:srgbClr val="275C8F"/>
                      </a:solidFill>
                      <a:prstDash val="solid"/>
                    </a:lnL>
                    <a:lnR w="12700">
                      <a:solidFill>
                        <a:srgbClr val="275C8F"/>
                      </a:solidFill>
                      <a:prstDash val="solid"/>
                    </a:lnR>
                    <a:lnT w="12700">
                      <a:solidFill>
                        <a:srgbClr val="275C8F"/>
                      </a:solidFill>
                      <a:prstDash val="solid"/>
                    </a:lnT>
                    <a:lnB w="12700">
                      <a:solidFill>
                        <a:srgbClr val="275C8F"/>
                      </a:solidFill>
                      <a:prstDash val="solid"/>
                    </a:lnB>
                    <a:solidFill>
                      <a:srgbClr val="0431FF"/>
                    </a:solidFill>
                  </a:tcPr>
                </a:tc>
                <a:tc>
                  <a:txBody>
                    <a:bodyPr/>
                    <a:lstStyle/>
                    <a:p>
                      <a:pPr marR="13335"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800" spc="-5" dirty="0">
                          <a:latin typeface="Comic Sans MS"/>
                          <a:cs typeface="Comic Sans MS"/>
                        </a:rPr>
                        <a:t>I2</a:t>
                      </a:r>
                      <a:endParaRPr sz="1800">
                        <a:latin typeface="Comic Sans MS"/>
                        <a:cs typeface="Comic Sans MS"/>
                      </a:endParaRPr>
                    </a:p>
                  </a:txBody>
                  <a:tcPr marL="0" marR="0" marT="69215" marB="0">
                    <a:lnL w="12700">
                      <a:solidFill>
                        <a:srgbClr val="275C8F"/>
                      </a:solidFill>
                      <a:prstDash val="solid"/>
                    </a:lnL>
                    <a:lnR w="12700">
                      <a:solidFill>
                        <a:srgbClr val="275C8F"/>
                      </a:solidFill>
                      <a:prstDash val="solid"/>
                    </a:lnR>
                    <a:lnT w="12700">
                      <a:solidFill>
                        <a:srgbClr val="275C8F"/>
                      </a:solidFill>
                      <a:prstDash val="solid"/>
                    </a:lnT>
                    <a:lnB w="12700">
                      <a:solidFill>
                        <a:srgbClr val="275C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800" dirty="0">
                          <a:latin typeface="Comic Sans MS"/>
                          <a:cs typeface="Comic Sans MS"/>
                        </a:rPr>
                        <a:t>E3</a:t>
                      </a:r>
                      <a:endParaRPr sz="1800">
                        <a:latin typeface="Comic Sans MS"/>
                        <a:cs typeface="Comic Sans MS"/>
                      </a:endParaRPr>
                    </a:p>
                  </a:txBody>
                  <a:tcPr marL="0" marR="0" marT="78740" marB="0">
                    <a:lnL w="12700">
                      <a:solidFill>
                        <a:srgbClr val="275C8F"/>
                      </a:solidFill>
                      <a:prstDash val="solid"/>
                    </a:lnL>
                    <a:lnR w="12700">
                      <a:solidFill>
                        <a:srgbClr val="275C8F"/>
                      </a:solidFill>
                      <a:prstDash val="solid"/>
                    </a:lnR>
                    <a:lnT w="12700">
                      <a:solidFill>
                        <a:srgbClr val="275C8F"/>
                      </a:solidFill>
                      <a:prstDash val="solid"/>
                    </a:lnT>
                    <a:lnB w="12700">
                      <a:solidFill>
                        <a:srgbClr val="275C8F"/>
                      </a:solidFill>
                      <a:prstDash val="solid"/>
                    </a:lnB>
                    <a:solidFill>
                      <a:srgbClr val="0431FF"/>
                    </a:solidFill>
                  </a:tcPr>
                </a:tc>
                <a:tc>
                  <a:txBody>
                    <a:bodyPr/>
                    <a:lstStyle/>
                    <a:p>
                      <a:pPr marL="432434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800" spc="-5" dirty="0">
                          <a:latin typeface="Comic Sans MS"/>
                          <a:cs typeface="Comic Sans MS"/>
                        </a:rPr>
                        <a:t>I3</a:t>
                      </a:r>
                      <a:endParaRPr sz="1800">
                        <a:latin typeface="Comic Sans MS"/>
                        <a:cs typeface="Comic Sans MS"/>
                      </a:endParaRPr>
                    </a:p>
                  </a:txBody>
                  <a:tcPr marL="0" marR="0" marT="69215" marB="0">
                    <a:lnL w="12700">
                      <a:solidFill>
                        <a:srgbClr val="275C8F"/>
                      </a:solidFill>
                      <a:prstDash val="solid"/>
                    </a:lnL>
                    <a:lnR w="12700">
                      <a:solidFill>
                        <a:srgbClr val="275C8F"/>
                      </a:solidFill>
                      <a:prstDash val="solid"/>
                    </a:lnR>
                    <a:lnT w="12700">
                      <a:solidFill>
                        <a:srgbClr val="275C8F"/>
                      </a:solidFill>
                      <a:prstDash val="solid"/>
                    </a:lnT>
                    <a:lnB w="12700">
                      <a:solidFill>
                        <a:srgbClr val="275C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800" dirty="0">
                          <a:latin typeface="Comic Sans MS"/>
                          <a:cs typeface="Comic Sans MS"/>
                        </a:rPr>
                        <a:t>E4</a:t>
                      </a:r>
                      <a:endParaRPr sz="1800">
                        <a:latin typeface="Comic Sans MS"/>
                        <a:cs typeface="Comic Sans MS"/>
                      </a:endParaRPr>
                    </a:p>
                  </a:txBody>
                  <a:tcPr marL="0" marR="0" marT="78740" marB="0">
                    <a:lnL w="12700">
                      <a:solidFill>
                        <a:srgbClr val="275C8F"/>
                      </a:solidFill>
                      <a:prstDash val="solid"/>
                    </a:lnL>
                    <a:lnR w="12700">
                      <a:solidFill>
                        <a:srgbClr val="275C8F"/>
                      </a:solidFill>
                      <a:prstDash val="solid"/>
                    </a:lnR>
                    <a:lnT w="12700">
                      <a:solidFill>
                        <a:srgbClr val="275C8F"/>
                      </a:solidFill>
                      <a:prstDash val="solid"/>
                    </a:lnT>
                    <a:lnB w="12700">
                      <a:solidFill>
                        <a:srgbClr val="275C8F"/>
                      </a:solidFill>
                      <a:prstDash val="solid"/>
                    </a:lnB>
                    <a:solidFill>
                      <a:srgbClr val="043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75C8F"/>
                      </a:solidFill>
                      <a:prstDash val="solid"/>
                    </a:lnL>
                    <a:lnT w="12700">
                      <a:solidFill>
                        <a:srgbClr val="275C8F"/>
                      </a:solidFill>
                      <a:prstDash val="solid"/>
                    </a:lnT>
                    <a:lnB w="12700">
                      <a:solidFill>
                        <a:srgbClr val="275C8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4" name="object 44"/>
          <p:cNvSpPr/>
          <p:nvPr/>
        </p:nvSpPr>
        <p:spPr>
          <a:xfrm>
            <a:off x="7308850" y="2166937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275C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599487" y="2166937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0" y="76200"/>
                </a:lnTo>
                <a:lnTo>
                  <a:pt x="7620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275C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7667625" y="2278062"/>
            <a:ext cx="662305" cy="274955"/>
          </a:xfrm>
          <a:prstGeom prst="rect">
            <a:avLst/>
          </a:prstGeom>
          <a:ln w="9525">
            <a:solidFill>
              <a:srgbClr val="275C8F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60"/>
              </a:spcBef>
            </a:pPr>
            <a:r>
              <a:rPr sz="1200" spc="-5" dirty="0">
                <a:latin typeface="Comic Sans MS"/>
                <a:cs typeface="Comic Sans MS"/>
              </a:rPr>
              <a:t>100</a:t>
            </a:r>
            <a:r>
              <a:rPr sz="1200" spc="-3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PB</a:t>
            </a:r>
            <a:endParaRPr sz="1200">
              <a:latin typeface="Comic Sans MS"/>
              <a:cs typeface="Comic Sans M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722062" y="2022157"/>
            <a:ext cx="2406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omic Sans MS"/>
                <a:cs typeface="Comic Sans MS"/>
              </a:rPr>
              <a:t>AG</a:t>
            </a:r>
            <a:endParaRPr sz="1200">
              <a:latin typeface="Comic Sans MS"/>
              <a:cs typeface="Comic Sans MS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699977" y="2022157"/>
            <a:ext cx="2406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omic Sans MS"/>
                <a:cs typeface="Comic Sans MS"/>
              </a:rPr>
              <a:t>AG</a:t>
            </a:r>
            <a:endParaRPr sz="1200">
              <a:latin typeface="Comic Sans MS"/>
              <a:cs typeface="Comic Sans MS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739389" y="2022157"/>
            <a:ext cx="12103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3870" algn="l"/>
                <a:tab pos="986790" algn="l"/>
              </a:tabLst>
            </a:pPr>
            <a:r>
              <a:rPr sz="1200" b="1" dirty="0">
                <a:solidFill>
                  <a:srgbClr val="FF6600"/>
                </a:solidFill>
                <a:latin typeface="Comic Sans MS"/>
                <a:cs typeface="Comic Sans MS"/>
              </a:rPr>
              <a:t>GT</a:t>
            </a:r>
            <a:r>
              <a:rPr sz="1200" dirty="0">
                <a:solidFill>
                  <a:srgbClr val="FF6600"/>
                </a:solidFill>
                <a:latin typeface="Times New Roman"/>
                <a:cs typeface="Times New Roman"/>
              </a:rPr>
              <a:t>	</a:t>
            </a:r>
            <a:r>
              <a:rPr sz="1200" b="1" spc="-5" dirty="0">
                <a:latin typeface="Comic Sans MS"/>
                <a:cs typeface="Comic Sans MS"/>
              </a:rPr>
              <a:t>A</a:t>
            </a:r>
            <a:r>
              <a:rPr sz="1200" b="1" dirty="0">
                <a:latin typeface="Comic Sans MS"/>
                <a:cs typeface="Comic Sans MS"/>
              </a:rPr>
              <a:t>G</a:t>
            </a: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200" b="1" dirty="0">
                <a:solidFill>
                  <a:srgbClr val="FF6600"/>
                </a:solidFill>
                <a:latin typeface="Comic Sans MS"/>
                <a:cs typeface="Comic Sans MS"/>
              </a:rPr>
              <a:t>GT</a:t>
            </a:r>
            <a:endParaRPr sz="1200">
              <a:latin typeface="Comic Sans MS"/>
              <a:cs typeface="Comic Sans MS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321550" y="2022157"/>
            <a:ext cx="14020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88745" algn="l"/>
              </a:tabLst>
            </a:pPr>
            <a:r>
              <a:rPr sz="1200" b="1" u="heavy" dirty="0">
                <a:uFill>
                  <a:solidFill>
                    <a:srgbClr val="275C8F"/>
                  </a:solidFill>
                </a:uFill>
                <a:latin typeface="Comic Sans MS"/>
                <a:cs typeface="Comic Sans MS"/>
              </a:rPr>
              <a:t> </a:t>
            </a:r>
            <a:r>
              <a:rPr sz="1200" u="heavy" dirty="0">
                <a:uFill>
                  <a:solidFill>
                    <a:srgbClr val="275C8F"/>
                  </a:solidFill>
                </a:uFill>
                <a:latin typeface="Times New Roman"/>
                <a:cs typeface="Times New Roman"/>
              </a:rPr>
              <a:t>	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658912" y="2022157"/>
            <a:ext cx="2355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6600"/>
                </a:solidFill>
                <a:latin typeface="Comic Sans MS"/>
                <a:cs typeface="Comic Sans MS"/>
              </a:rPr>
              <a:t>GT</a:t>
            </a:r>
            <a:endParaRPr sz="1200">
              <a:latin typeface="Comic Sans MS"/>
              <a:cs typeface="Comic Sans MS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620000" y="1063624"/>
            <a:ext cx="1187450" cy="307975"/>
          </a:xfrm>
          <a:prstGeom prst="rect">
            <a:avLst/>
          </a:prstGeom>
          <a:ln w="9525">
            <a:solidFill>
              <a:srgbClr val="275C8F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60"/>
              </a:spcBef>
            </a:pPr>
            <a:r>
              <a:rPr sz="1400" b="1" dirty="0">
                <a:solidFill>
                  <a:srgbClr val="FF6600"/>
                </a:solidFill>
                <a:latin typeface="Comic Sans MS"/>
                <a:cs typeface="Comic Sans MS"/>
              </a:rPr>
              <a:t>TTATTT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3349625" y="5229225"/>
            <a:ext cx="503555" cy="431800"/>
          </a:xfrm>
          <a:custGeom>
            <a:avLst/>
            <a:gdLst/>
            <a:ahLst/>
            <a:cxnLst/>
            <a:rect l="l" t="t" r="r" b="b"/>
            <a:pathLst>
              <a:path w="503554" h="431800">
                <a:moveTo>
                  <a:pt x="0" y="431800"/>
                </a:moveTo>
                <a:lnTo>
                  <a:pt x="503237" y="431800"/>
                </a:lnTo>
                <a:lnTo>
                  <a:pt x="503237" y="0"/>
                </a:lnTo>
                <a:lnTo>
                  <a:pt x="0" y="0"/>
                </a:lnTo>
                <a:lnTo>
                  <a:pt x="0" y="431800"/>
                </a:lnTo>
                <a:close/>
              </a:path>
            </a:pathLst>
          </a:custGeom>
          <a:solidFill>
            <a:srgbClr val="043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3349625" y="5229225"/>
            <a:ext cx="503555" cy="4318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78740" rIns="0" bIns="0" rtlCol="0">
            <a:spAutoFit/>
          </a:bodyPr>
          <a:lstStyle/>
          <a:p>
            <a:pPr marL="128905">
              <a:lnSpc>
                <a:spcPct val="100000"/>
              </a:lnSpc>
              <a:spcBef>
                <a:spcPts val="620"/>
              </a:spcBef>
            </a:pPr>
            <a:r>
              <a:rPr sz="1800" dirty="0">
                <a:latin typeface="Comic Sans MS"/>
                <a:cs typeface="Comic Sans MS"/>
              </a:rPr>
              <a:t>E1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3852862" y="5229225"/>
            <a:ext cx="503555" cy="431800"/>
          </a:xfrm>
          <a:custGeom>
            <a:avLst/>
            <a:gdLst/>
            <a:ahLst/>
            <a:cxnLst/>
            <a:rect l="l" t="t" r="r" b="b"/>
            <a:pathLst>
              <a:path w="503554" h="431800">
                <a:moveTo>
                  <a:pt x="0" y="431800"/>
                </a:moveTo>
                <a:lnTo>
                  <a:pt x="503237" y="431800"/>
                </a:lnTo>
                <a:lnTo>
                  <a:pt x="503237" y="0"/>
                </a:lnTo>
                <a:lnTo>
                  <a:pt x="0" y="0"/>
                </a:lnTo>
                <a:lnTo>
                  <a:pt x="0" y="431800"/>
                </a:lnTo>
                <a:close/>
              </a:path>
            </a:pathLst>
          </a:custGeom>
          <a:solidFill>
            <a:srgbClr val="043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3852862" y="5229225"/>
            <a:ext cx="504190" cy="431800"/>
          </a:xfrm>
          <a:prstGeom prst="rect">
            <a:avLst/>
          </a:prstGeom>
          <a:ln w="11112">
            <a:solidFill>
              <a:srgbClr val="000000"/>
            </a:solidFill>
          </a:ln>
        </p:spPr>
        <p:txBody>
          <a:bodyPr vert="horz" wrap="square" lIns="0" tIns="78740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620"/>
              </a:spcBef>
            </a:pPr>
            <a:r>
              <a:rPr sz="1800" dirty="0">
                <a:latin typeface="Comic Sans MS"/>
                <a:cs typeface="Comic Sans MS"/>
              </a:rPr>
              <a:t>E2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4357687" y="5229225"/>
            <a:ext cx="935355" cy="431800"/>
          </a:xfrm>
          <a:custGeom>
            <a:avLst/>
            <a:gdLst/>
            <a:ahLst/>
            <a:cxnLst/>
            <a:rect l="l" t="t" r="r" b="b"/>
            <a:pathLst>
              <a:path w="935354" h="431800">
                <a:moveTo>
                  <a:pt x="0" y="431800"/>
                </a:moveTo>
                <a:lnTo>
                  <a:pt x="935037" y="431800"/>
                </a:lnTo>
                <a:lnTo>
                  <a:pt x="935037" y="0"/>
                </a:lnTo>
                <a:lnTo>
                  <a:pt x="0" y="0"/>
                </a:lnTo>
                <a:lnTo>
                  <a:pt x="0" y="431800"/>
                </a:lnTo>
                <a:close/>
              </a:path>
            </a:pathLst>
          </a:custGeom>
          <a:solidFill>
            <a:srgbClr val="043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4356893" y="5229225"/>
            <a:ext cx="935990" cy="4318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78740" rIns="0" bIns="0" rtlCol="0">
            <a:spAutoFit/>
          </a:bodyPr>
          <a:lstStyle/>
          <a:p>
            <a:pPr marR="3810" algn="ctr">
              <a:lnSpc>
                <a:spcPct val="100000"/>
              </a:lnSpc>
              <a:spcBef>
                <a:spcPts val="620"/>
              </a:spcBef>
            </a:pPr>
            <a:r>
              <a:rPr sz="1800" dirty="0">
                <a:latin typeface="Comic Sans MS"/>
                <a:cs typeface="Comic Sans MS"/>
              </a:rPr>
              <a:t>E3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5292725" y="5229225"/>
            <a:ext cx="503555" cy="431800"/>
          </a:xfrm>
          <a:prstGeom prst="rect">
            <a:avLst/>
          </a:prstGeom>
          <a:solidFill>
            <a:srgbClr val="0431FF"/>
          </a:solidFill>
          <a:ln w="9525">
            <a:solidFill>
              <a:srgbClr val="000000"/>
            </a:solidFill>
          </a:ln>
        </p:spPr>
        <p:txBody>
          <a:bodyPr vert="horz" wrap="square" lIns="0" tIns="78740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620"/>
              </a:spcBef>
            </a:pPr>
            <a:r>
              <a:rPr sz="1800" dirty="0">
                <a:latin typeface="Comic Sans MS"/>
                <a:cs typeface="Comic Sans MS"/>
              </a:rPr>
              <a:t>E4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482089" y="3331845"/>
            <a:ext cx="102552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6600"/>
                </a:solidFill>
                <a:latin typeface="Comic Sans MS"/>
                <a:cs typeface="Comic Sans MS"/>
              </a:rPr>
              <a:t>TATAA</a:t>
            </a:r>
            <a:r>
              <a:rPr sz="1400" b="1" spc="-465" dirty="0">
                <a:solidFill>
                  <a:srgbClr val="FF6600"/>
                </a:solidFill>
                <a:latin typeface="Comic Sans MS"/>
                <a:cs typeface="Comic Sans MS"/>
              </a:rPr>
              <a:t> </a:t>
            </a:r>
            <a:r>
              <a:rPr sz="2100" b="1" baseline="-31746" dirty="0">
                <a:solidFill>
                  <a:srgbClr val="0000FF"/>
                </a:solidFill>
                <a:latin typeface="Comic Sans MS"/>
                <a:cs typeface="Comic Sans MS"/>
              </a:rPr>
              <a:t>CAP</a:t>
            </a:r>
            <a:endParaRPr sz="2100" baseline="-31746">
              <a:latin typeface="Comic Sans MS"/>
              <a:cs typeface="Comic Sans MS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2634614" y="3233420"/>
            <a:ext cx="2336800" cy="441959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1600"/>
              </a:lnSpc>
              <a:spcBef>
                <a:spcPts val="219"/>
              </a:spcBef>
            </a:pPr>
            <a:r>
              <a:rPr sz="1400" b="1" dirty="0">
                <a:solidFill>
                  <a:srgbClr val="0000FF"/>
                </a:solidFill>
                <a:latin typeface="Comic Sans MS"/>
                <a:cs typeface="Comic Sans MS"/>
              </a:rPr>
              <a:t>Codon initiateur</a:t>
            </a:r>
            <a:r>
              <a:rPr sz="1400" b="1" spc="-6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1400" b="1" spc="-5" dirty="0">
                <a:solidFill>
                  <a:srgbClr val="0000FF"/>
                </a:solidFill>
                <a:latin typeface="Comic Sans MS"/>
                <a:cs typeface="Comic Sans MS"/>
              </a:rPr>
              <a:t>traduction  AUG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6525577" y="3004820"/>
            <a:ext cx="1909445" cy="4419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39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0000"/>
                </a:solidFill>
                <a:latin typeface="Comic Sans MS"/>
                <a:cs typeface="Comic Sans MS"/>
              </a:rPr>
              <a:t>(UGA, UAA </a:t>
            </a:r>
            <a:r>
              <a:rPr sz="1400" b="1" dirty="0">
                <a:solidFill>
                  <a:srgbClr val="FF0000"/>
                </a:solidFill>
                <a:latin typeface="Comic Sans MS"/>
                <a:cs typeface="Comic Sans MS"/>
              </a:rPr>
              <a:t>ou</a:t>
            </a:r>
            <a:r>
              <a:rPr sz="1400" b="1" spc="-3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Comic Sans MS"/>
                <a:cs typeface="Comic Sans MS"/>
              </a:rPr>
              <a:t>UAG)</a:t>
            </a:r>
            <a:endParaRPr sz="1400">
              <a:latin typeface="Comic Sans MS"/>
              <a:cs typeface="Comic Sans MS"/>
            </a:endParaRPr>
          </a:p>
          <a:p>
            <a:pPr marL="12700">
              <a:lnSpc>
                <a:spcPts val="1639"/>
              </a:lnSpc>
            </a:pPr>
            <a:r>
              <a:rPr sz="1400" b="1" dirty="0">
                <a:solidFill>
                  <a:srgbClr val="FF0000"/>
                </a:solidFill>
                <a:latin typeface="Comic Sans MS"/>
                <a:cs typeface="Comic Sans MS"/>
              </a:rPr>
              <a:t>Codon stop</a:t>
            </a:r>
            <a:r>
              <a:rPr sz="1400" b="1" spc="-5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Comic Sans MS"/>
                <a:cs typeface="Comic Sans MS"/>
              </a:rPr>
              <a:t>traduction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2339975" y="4149725"/>
            <a:ext cx="1008380" cy="1079500"/>
          </a:xfrm>
          <a:custGeom>
            <a:avLst/>
            <a:gdLst/>
            <a:ahLst/>
            <a:cxnLst/>
            <a:rect l="l" t="t" r="r" b="b"/>
            <a:pathLst>
              <a:path w="1008379" h="1079500">
                <a:moveTo>
                  <a:pt x="0" y="0"/>
                </a:moveTo>
                <a:lnTo>
                  <a:pt x="1008062" y="1079500"/>
                </a:lnTo>
              </a:path>
            </a:pathLst>
          </a:custGeom>
          <a:ln w="952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843212" y="4149725"/>
            <a:ext cx="1008380" cy="1079500"/>
          </a:xfrm>
          <a:custGeom>
            <a:avLst/>
            <a:gdLst/>
            <a:ahLst/>
            <a:cxnLst/>
            <a:rect l="l" t="t" r="r" b="b"/>
            <a:pathLst>
              <a:path w="1008379" h="1079500">
                <a:moveTo>
                  <a:pt x="0" y="0"/>
                </a:moveTo>
                <a:lnTo>
                  <a:pt x="1008062" y="10795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348037" y="4149725"/>
            <a:ext cx="503555" cy="1151255"/>
          </a:xfrm>
          <a:custGeom>
            <a:avLst/>
            <a:gdLst/>
            <a:ahLst/>
            <a:cxnLst/>
            <a:rect l="l" t="t" r="r" b="b"/>
            <a:pathLst>
              <a:path w="503554" h="1151254">
                <a:moveTo>
                  <a:pt x="0" y="0"/>
                </a:moveTo>
                <a:lnTo>
                  <a:pt x="503237" y="1150937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851275" y="4149725"/>
            <a:ext cx="504825" cy="1151255"/>
          </a:xfrm>
          <a:custGeom>
            <a:avLst/>
            <a:gdLst/>
            <a:ahLst/>
            <a:cxnLst/>
            <a:rect l="l" t="t" r="r" b="b"/>
            <a:pathLst>
              <a:path w="504825" h="1151254">
                <a:moveTo>
                  <a:pt x="0" y="0"/>
                </a:moveTo>
                <a:lnTo>
                  <a:pt x="504825" y="1150937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356100" y="4149725"/>
            <a:ext cx="503555" cy="1151255"/>
          </a:xfrm>
          <a:custGeom>
            <a:avLst/>
            <a:gdLst/>
            <a:ahLst/>
            <a:cxnLst/>
            <a:rect l="l" t="t" r="r" b="b"/>
            <a:pathLst>
              <a:path w="503554" h="1151254">
                <a:moveTo>
                  <a:pt x="503237" y="0"/>
                </a:moveTo>
                <a:lnTo>
                  <a:pt x="0" y="1150937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292725" y="4221162"/>
            <a:ext cx="503555" cy="1008380"/>
          </a:xfrm>
          <a:custGeom>
            <a:avLst/>
            <a:gdLst/>
            <a:ahLst/>
            <a:cxnLst/>
            <a:rect l="l" t="t" r="r" b="b"/>
            <a:pathLst>
              <a:path w="503554" h="1008379">
                <a:moveTo>
                  <a:pt x="503237" y="0"/>
                </a:moveTo>
                <a:lnTo>
                  <a:pt x="0" y="1008062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292725" y="4149725"/>
            <a:ext cx="1511300" cy="1079500"/>
          </a:xfrm>
          <a:custGeom>
            <a:avLst/>
            <a:gdLst/>
            <a:ahLst/>
            <a:cxnLst/>
            <a:rect l="l" t="t" r="r" b="b"/>
            <a:pathLst>
              <a:path w="1511300" h="1079500">
                <a:moveTo>
                  <a:pt x="1511300" y="0"/>
                </a:moveTo>
                <a:lnTo>
                  <a:pt x="0" y="10795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795962" y="4149725"/>
            <a:ext cx="1513205" cy="1079500"/>
          </a:xfrm>
          <a:custGeom>
            <a:avLst/>
            <a:gdLst/>
            <a:ahLst/>
            <a:cxnLst/>
            <a:rect l="l" t="t" r="r" b="b"/>
            <a:pathLst>
              <a:path w="1513204" h="1079500">
                <a:moveTo>
                  <a:pt x="1512887" y="0"/>
                </a:moveTo>
                <a:lnTo>
                  <a:pt x="0" y="10795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3505200" y="2819400"/>
            <a:ext cx="2692400" cy="37020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60"/>
              </a:spcBef>
            </a:pPr>
            <a:r>
              <a:rPr sz="1800" spc="-5" dirty="0">
                <a:latin typeface="Comic Sans MS"/>
                <a:cs typeface="Comic Sans MS"/>
              </a:rPr>
              <a:t>ARN transcrit</a:t>
            </a:r>
            <a:r>
              <a:rPr sz="1800" spc="-3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primaire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3898900" y="5902325"/>
            <a:ext cx="1752600" cy="37655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5719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59"/>
              </a:spcBef>
            </a:pPr>
            <a:r>
              <a:rPr sz="1800" spc="-5" dirty="0">
                <a:latin typeface="Comic Sans MS"/>
                <a:cs typeface="Comic Sans MS"/>
              </a:rPr>
              <a:t>ARN</a:t>
            </a:r>
            <a:r>
              <a:rPr sz="1800" spc="-4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messager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7587615" y="4859020"/>
            <a:ext cx="1475740" cy="5105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indent="292100">
              <a:lnSpc>
                <a:spcPts val="1900"/>
              </a:lnSpc>
              <a:spcBef>
                <a:spcPts val="180"/>
              </a:spcBef>
            </a:pPr>
            <a:r>
              <a:rPr sz="1600" spc="-5" dirty="0">
                <a:latin typeface="Comic Sans MS"/>
                <a:cs typeface="Comic Sans MS"/>
              </a:rPr>
              <a:t>Signal </a:t>
            </a:r>
            <a:r>
              <a:rPr sz="1600" dirty="0">
                <a:latin typeface="Comic Sans MS"/>
                <a:cs typeface="Comic Sans MS"/>
              </a:rPr>
              <a:t>de  polyad</a:t>
            </a:r>
            <a:r>
              <a:rPr sz="1600" spc="-5" dirty="0">
                <a:latin typeface="Comic Sans MS"/>
                <a:cs typeface="Comic Sans MS"/>
              </a:rPr>
              <a:t>é</a:t>
            </a:r>
            <a:r>
              <a:rPr sz="1600" dirty="0">
                <a:latin typeface="Comic Sans MS"/>
                <a:cs typeface="Comic Sans MS"/>
              </a:rPr>
              <a:t>nylati</a:t>
            </a:r>
            <a:r>
              <a:rPr sz="1600" spc="-5" dirty="0">
                <a:latin typeface="Comic Sans MS"/>
                <a:cs typeface="Comic Sans MS"/>
              </a:rPr>
              <a:t>on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5874702" y="5262245"/>
            <a:ext cx="81406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omic Sans MS"/>
                <a:cs typeface="Comic Sans MS"/>
              </a:rPr>
              <a:t>(AAA)n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2779077" y="5262245"/>
            <a:ext cx="4495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omic Sans MS"/>
                <a:cs typeface="Comic Sans MS"/>
              </a:rPr>
              <a:t>C</a:t>
            </a:r>
            <a:r>
              <a:rPr sz="1800" dirty="0">
                <a:latin typeface="Comic Sans MS"/>
                <a:cs typeface="Comic Sans MS"/>
              </a:rPr>
              <a:t>AP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3641725" y="836612"/>
            <a:ext cx="1906905" cy="37655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60"/>
              </a:spcBef>
            </a:pPr>
            <a:r>
              <a:rPr sz="1800" b="1" spc="-5" dirty="0">
                <a:latin typeface="Comic Sans MS"/>
                <a:cs typeface="Comic Sans MS"/>
              </a:rPr>
              <a:t>ADN</a:t>
            </a:r>
            <a:r>
              <a:rPr sz="1800" b="1" spc="-25" dirty="0">
                <a:latin typeface="Comic Sans MS"/>
                <a:cs typeface="Comic Sans MS"/>
              </a:rPr>
              <a:t> </a:t>
            </a:r>
            <a:r>
              <a:rPr sz="1800" b="1" spc="-5" dirty="0">
                <a:latin typeface="Comic Sans MS"/>
                <a:cs typeface="Comic Sans MS"/>
              </a:rPr>
              <a:t>génomique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7984490" y="3809682"/>
            <a:ext cx="91821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rgbClr val="FF0000"/>
                </a:solidFill>
                <a:latin typeface="Comic Sans MS"/>
                <a:cs typeface="Comic Sans MS"/>
              </a:rPr>
              <a:t>AAUAAA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7497762" y="3733800"/>
            <a:ext cx="274955" cy="431800"/>
          </a:xfrm>
          <a:custGeom>
            <a:avLst/>
            <a:gdLst/>
            <a:ahLst/>
            <a:cxnLst/>
            <a:rect l="l" t="t" r="r" b="b"/>
            <a:pathLst>
              <a:path w="274954" h="431800">
                <a:moveTo>
                  <a:pt x="0" y="431800"/>
                </a:moveTo>
                <a:lnTo>
                  <a:pt x="274637" y="431800"/>
                </a:lnTo>
                <a:lnTo>
                  <a:pt x="274637" y="0"/>
                </a:lnTo>
                <a:lnTo>
                  <a:pt x="0" y="0"/>
                </a:lnTo>
                <a:lnTo>
                  <a:pt x="0" y="431800"/>
                </a:lnTo>
                <a:close/>
              </a:path>
            </a:pathLst>
          </a:custGeom>
          <a:solidFill>
            <a:srgbClr val="FF2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497762" y="3733800"/>
            <a:ext cx="274955" cy="431800"/>
          </a:xfrm>
          <a:custGeom>
            <a:avLst/>
            <a:gdLst/>
            <a:ahLst/>
            <a:cxnLst/>
            <a:rect l="l" t="t" r="r" b="b"/>
            <a:pathLst>
              <a:path w="274954" h="431800">
                <a:moveTo>
                  <a:pt x="0" y="431800"/>
                </a:moveTo>
                <a:lnTo>
                  <a:pt x="274637" y="431800"/>
                </a:lnTo>
                <a:lnTo>
                  <a:pt x="274637" y="0"/>
                </a:lnTo>
                <a:lnTo>
                  <a:pt x="0" y="0"/>
                </a:lnTo>
                <a:lnTo>
                  <a:pt x="0" y="4318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233753" y="4164677"/>
            <a:ext cx="295102" cy="8021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382063" y="4191000"/>
            <a:ext cx="1905" cy="584835"/>
          </a:xfrm>
          <a:custGeom>
            <a:avLst/>
            <a:gdLst/>
            <a:ahLst/>
            <a:cxnLst/>
            <a:rect l="l" t="t" r="r" b="b"/>
            <a:pathLst>
              <a:path w="1904" h="584835">
                <a:moveTo>
                  <a:pt x="1524" y="0"/>
                </a:moveTo>
                <a:lnTo>
                  <a:pt x="0" y="584390"/>
                </a:lnTo>
              </a:path>
            </a:pathLst>
          </a:custGeom>
          <a:ln w="25400">
            <a:solidFill>
              <a:srgbClr val="5F93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323313" y="4684572"/>
            <a:ext cx="117906" cy="1160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 txBox="1"/>
          <p:nvPr/>
        </p:nvSpPr>
        <p:spPr>
          <a:xfrm>
            <a:off x="7698740" y="566420"/>
            <a:ext cx="14427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00FF"/>
                </a:solidFill>
                <a:latin typeface="Comic Sans MS"/>
                <a:cs typeface="Comic Sans MS"/>
              </a:rPr>
              <a:t>Extrémité</a:t>
            </a:r>
            <a:r>
              <a:rPr sz="1800" spc="-55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1800" spc="160" dirty="0">
                <a:solidFill>
                  <a:srgbClr val="0000FF"/>
                </a:solidFill>
                <a:latin typeface="Comic Sans MS"/>
                <a:cs typeface="Comic Sans MS"/>
              </a:rPr>
              <a:t>3</a:t>
            </a:r>
            <a:r>
              <a:rPr sz="1800" spc="160" dirty="0">
                <a:solidFill>
                  <a:srgbClr val="0431FF"/>
                </a:solidFill>
                <a:latin typeface="DejaVu Sans"/>
                <a:cs typeface="DejaVu Sans"/>
              </a:rPr>
              <a:t>ʼ</a:t>
            </a:r>
            <a:endParaRPr sz="1800">
              <a:latin typeface="DejaVu Sans"/>
              <a:cs typeface="DejaVu Sans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78739" y="566420"/>
            <a:ext cx="14427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00FF"/>
                </a:solidFill>
                <a:latin typeface="Comic Sans MS"/>
                <a:cs typeface="Comic Sans MS"/>
              </a:rPr>
              <a:t>Extrémité</a:t>
            </a:r>
            <a:r>
              <a:rPr sz="1800" spc="-55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1800" spc="160" dirty="0">
                <a:solidFill>
                  <a:srgbClr val="0000FF"/>
                </a:solidFill>
                <a:latin typeface="Comic Sans MS"/>
                <a:cs typeface="Comic Sans MS"/>
              </a:rPr>
              <a:t>5</a:t>
            </a:r>
            <a:r>
              <a:rPr sz="1800" spc="160" dirty="0">
                <a:solidFill>
                  <a:srgbClr val="0431FF"/>
                </a:solidFill>
                <a:latin typeface="DejaVu Sans"/>
                <a:cs typeface="DejaVu Sans"/>
              </a:rPr>
              <a:t>ʼ</a:t>
            </a:r>
            <a:endParaRPr sz="1800">
              <a:latin typeface="DejaVu Sans"/>
              <a:cs typeface="DejaVu Sans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3352800" y="0"/>
            <a:ext cx="2357755" cy="523875"/>
          </a:xfrm>
          <a:custGeom>
            <a:avLst/>
            <a:gdLst/>
            <a:ahLst/>
            <a:cxnLst/>
            <a:rect l="l" t="t" r="r" b="b"/>
            <a:pathLst>
              <a:path w="2357754" h="523875">
                <a:moveTo>
                  <a:pt x="0" y="523875"/>
                </a:moveTo>
                <a:lnTo>
                  <a:pt x="2357437" y="523875"/>
                </a:lnTo>
                <a:lnTo>
                  <a:pt x="2357437" y="0"/>
                </a:lnTo>
                <a:lnTo>
                  <a:pt x="0" y="0"/>
                </a:lnTo>
                <a:lnTo>
                  <a:pt x="0" y="523875"/>
                </a:lnTo>
                <a:close/>
              </a:path>
            </a:pathLst>
          </a:custGeom>
          <a:solidFill>
            <a:srgbClr val="E1EB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 txBox="1">
            <a:spLocks noGrp="1"/>
          </p:cNvSpPr>
          <p:nvPr>
            <p:ph type="title"/>
          </p:nvPr>
        </p:nvSpPr>
        <p:spPr>
          <a:xfrm>
            <a:off x="3431540" y="33020"/>
            <a:ext cx="217805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5" dirty="0">
                <a:solidFill>
                  <a:srgbClr val="0000FF"/>
                </a:solidFill>
                <a:latin typeface="Comic Sans MS"/>
                <a:cs typeface="Comic Sans MS"/>
              </a:rPr>
              <a:t>Récapitulatif</a:t>
            </a:r>
          </a:p>
        </p:txBody>
      </p:sp>
      <p:sp>
        <p:nvSpPr>
          <p:cNvPr id="87" name="object 87"/>
          <p:cNvSpPr txBox="1"/>
          <p:nvPr/>
        </p:nvSpPr>
        <p:spPr>
          <a:xfrm>
            <a:off x="234315" y="5911532"/>
            <a:ext cx="2376170" cy="56642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>
              <a:lnSpc>
                <a:spcPts val="2100"/>
              </a:lnSpc>
              <a:spcBef>
                <a:spcPts val="220"/>
              </a:spcBef>
            </a:pP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GU</a:t>
            </a:r>
            <a:r>
              <a:rPr sz="1800" spc="-5" dirty="0">
                <a:latin typeface="Arial"/>
                <a:cs typeface="Arial"/>
              </a:rPr>
              <a:t>: site </a:t>
            </a:r>
            <a:r>
              <a:rPr sz="1800" spc="160" dirty="0">
                <a:latin typeface="Arial"/>
                <a:cs typeface="Arial"/>
              </a:rPr>
              <a:t>5</a:t>
            </a:r>
            <a:r>
              <a:rPr sz="1800" spc="160" dirty="0">
                <a:latin typeface="DejaVu Sans"/>
                <a:cs typeface="DejaVu Sans"/>
              </a:rPr>
              <a:t>ʼ</a:t>
            </a:r>
            <a:r>
              <a:rPr sz="1800" spc="-110" dirty="0">
                <a:latin typeface="DejaVu Sans"/>
                <a:cs typeface="DejaVu Sans"/>
              </a:rPr>
              <a:t> </a:t>
            </a:r>
            <a:r>
              <a:rPr sz="1800" spc="30" dirty="0">
                <a:latin typeface="Arial"/>
                <a:cs typeface="Arial"/>
              </a:rPr>
              <a:t>d</a:t>
            </a:r>
            <a:r>
              <a:rPr sz="1800" spc="30" dirty="0">
                <a:latin typeface="DejaVu Sans"/>
                <a:cs typeface="DejaVu Sans"/>
              </a:rPr>
              <a:t>ʼ</a:t>
            </a:r>
            <a:r>
              <a:rPr sz="1800" spc="30" dirty="0">
                <a:latin typeface="Arial"/>
                <a:cs typeface="Arial"/>
              </a:rPr>
              <a:t>épissage  </a:t>
            </a:r>
            <a:r>
              <a:rPr sz="1800" spc="-5" dirty="0">
                <a:latin typeface="Arial"/>
                <a:cs typeface="Arial"/>
              </a:rPr>
              <a:t>AG: site </a:t>
            </a:r>
            <a:r>
              <a:rPr sz="1800" spc="160" dirty="0">
                <a:latin typeface="Arial"/>
                <a:cs typeface="Arial"/>
              </a:rPr>
              <a:t>3</a:t>
            </a:r>
            <a:r>
              <a:rPr sz="1800" spc="160" dirty="0">
                <a:latin typeface="DejaVu Sans"/>
                <a:cs typeface="DejaVu Sans"/>
              </a:rPr>
              <a:t>ʼ</a:t>
            </a:r>
            <a:r>
              <a:rPr sz="1800" spc="-105" dirty="0">
                <a:latin typeface="DejaVu Sans"/>
                <a:cs typeface="DejaVu Sans"/>
              </a:rPr>
              <a:t> </a:t>
            </a:r>
            <a:r>
              <a:rPr sz="1800" spc="30" dirty="0">
                <a:latin typeface="Arial"/>
                <a:cs typeface="Arial"/>
              </a:rPr>
              <a:t>d</a:t>
            </a:r>
            <a:r>
              <a:rPr sz="1800" spc="30" dirty="0">
                <a:latin typeface="DejaVu Sans"/>
                <a:cs typeface="DejaVu Sans"/>
              </a:rPr>
              <a:t>ʼ</a:t>
            </a:r>
            <a:r>
              <a:rPr sz="1800" spc="30" dirty="0">
                <a:latin typeface="Arial"/>
                <a:cs typeface="Arial"/>
              </a:rPr>
              <a:t>épissage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535940" y="337820"/>
            <a:ext cx="7790815" cy="1930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88290" algn="l"/>
              </a:tabLst>
            </a:pPr>
            <a:r>
              <a:rPr sz="2000" dirty="0">
                <a:latin typeface="Comic Sans MS"/>
                <a:cs typeface="Comic Sans MS"/>
              </a:rPr>
              <a:t>Chez </a:t>
            </a:r>
            <a:r>
              <a:rPr sz="2000" spc="-5" dirty="0">
                <a:latin typeface="Comic Sans MS"/>
                <a:cs typeface="Comic Sans MS"/>
              </a:rPr>
              <a:t>les </a:t>
            </a:r>
            <a:r>
              <a:rPr sz="2000" spc="-5" dirty="0">
                <a:solidFill>
                  <a:srgbClr val="CC3300"/>
                </a:solidFill>
                <a:latin typeface="Comic Sans MS"/>
                <a:cs typeface="Comic Sans MS"/>
              </a:rPr>
              <a:t>eucaryotes</a:t>
            </a:r>
            <a:r>
              <a:rPr sz="2000" spc="-5" dirty="0">
                <a:latin typeface="Comic Sans MS"/>
                <a:cs typeface="Comic Sans MS"/>
              </a:rPr>
              <a:t>, seulement </a:t>
            </a:r>
            <a:r>
              <a:rPr sz="2000" dirty="0">
                <a:solidFill>
                  <a:srgbClr val="CC3300"/>
                </a:solidFill>
                <a:latin typeface="Comic Sans MS"/>
                <a:cs typeface="Comic Sans MS"/>
              </a:rPr>
              <a:t>3% </a:t>
            </a:r>
            <a:r>
              <a:rPr sz="2000" dirty="0">
                <a:latin typeface="Comic Sans MS"/>
                <a:cs typeface="Comic Sans MS"/>
              </a:rPr>
              <a:t>de </a:t>
            </a:r>
            <a:r>
              <a:rPr sz="2000" spc="-5" dirty="0">
                <a:latin typeface="Comic Sans MS"/>
                <a:cs typeface="Comic Sans MS"/>
              </a:rPr>
              <a:t>l'ADN </a:t>
            </a:r>
            <a:r>
              <a:rPr sz="2000" dirty="0">
                <a:latin typeface="Comic Sans MS"/>
                <a:cs typeface="Comic Sans MS"/>
              </a:rPr>
              <a:t>code pour des  </a:t>
            </a:r>
            <a:r>
              <a:rPr sz="2000" spc="-5" dirty="0">
                <a:latin typeface="Comic Sans MS"/>
                <a:cs typeface="Comic Sans MS"/>
              </a:rPr>
              <a:t>protéines </a:t>
            </a:r>
            <a:r>
              <a:rPr sz="2000" dirty="0">
                <a:latin typeface="Comic Sans MS"/>
                <a:cs typeface="Comic Sans MS"/>
              </a:rPr>
              <a:t>ou des </a:t>
            </a:r>
            <a:r>
              <a:rPr sz="2000" spc="-5" dirty="0">
                <a:latin typeface="Comic Sans MS"/>
                <a:cs typeface="Comic Sans MS"/>
              </a:rPr>
              <a:t>ARNr </a:t>
            </a:r>
            <a:r>
              <a:rPr sz="2000" dirty="0">
                <a:latin typeface="Comic Sans MS"/>
                <a:cs typeface="Comic Sans MS"/>
              </a:rPr>
              <a:t>ou </a:t>
            </a:r>
            <a:r>
              <a:rPr sz="2000" spc="-5" dirty="0">
                <a:latin typeface="Comic Sans MS"/>
                <a:cs typeface="Comic Sans MS"/>
              </a:rPr>
              <a:t>ARNt, </a:t>
            </a:r>
            <a:r>
              <a:rPr sz="2000" dirty="0">
                <a:latin typeface="Comic Sans MS"/>
                <a:cs typeface="Comic Sans MS"/>
              </a:rPr>
              <a:t>97% </a:t>
            </a:r>
            <a:r>
              <a:rPr sz="2000" spc="-5" dirty="0">
                <a:latin typeface="Comic Sans MS"/>
                <a:cs typeface="Comic Sans MS"/>
              </a:rPr>
              <a:t>non codant (entre </a:t>
            </a:r>
            <a:r>
              <a:rPr sz="2000" dirty="0">
                <a:latin typeface="Comic Sans MS"/>
                <a:cs typeface="Comic Sans MS"/>
              </a:rPr>
              <a:t>les </a:t>
            </a:r>
            <a:r>
              <a:rPr sz="2000" spc="-5" dirty="0">
                <a:latin typeface="Comic Sans MS"/>
                <a:cs typeface="Comic Sans MS"/>
              </a:rPr>
              <a:t>gènes  </a:t>
            </a:r>
            <a:r>
              <a:rPr sz="2000" dirty="0">
                <a:latin typeface="Comic Sans MS"/>
                <a:cs typeface="Comic Sans MS"/>
              </a:rPr>
              <a:t>et à </a:t>
            </a:r>
            <a:r>
              <a:rPr sz="2000" spc="-5" dirty="0">
                <a:latin typeface="Comic Sans MS"/>
                <a:cs typeface="Comic Sans MS"/>
              </a:rPr>
              <a:t>l’intérieur </a:t>
            </a:r>
            <a:r>
              <a:rPr sz="2000" dirty="0">
                <a:latin typeface="Comic Sans MS"/>
                <a:cs typeface="Comic Sans MS"/>
              </a:rPr>
              <a:t>des</a:t>
            </a:r>
            <a:r>
              <a:rPr sz="2000" spc="-1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gènes)</a:t>
            </a:r>
            <a:endParaRPr sz="2000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Wingdings"/>
              <a:buChar char=""/>
            </a:pPr>
            <a:endParaRPr sz="2600" dirty="0">
              <a:latin typeface="Times New Roman"/>
              <a:cs typeface="Times New Roman"/>
            </a:endParaRPr>
          </a:p>
          <a:p>
            <a:pPr marL="482600" marR="864869" indent="-469900">
              <a:lnSpc>
                <a:spcPct val="100000"/>
              </a:lnSpc>
              <a:buFont typeface="Wingdings"/>
              <a:buChar char=""/>
              <a:tabLst>
                <a:tab pos="483870" algn="l"/>
                <a:tab pos="484505" algn="l"/>
              </a:tabLst>
            </a:pPr>
            <a:r>
              <a:rPr sz="2000" dirty="0">
                <a:latin typeface="Comic Sans MS"/>
                <a:cs typeface="Comic Sans MS"/>
              </a:rPr>
              <a:t>Les </a:t>
            </a:r>
            <a:r>
              <a:rPr sz="2000" b="1" spc="-5" dirty="0">
                <a:solidFill>
                  <a:srgbClr val="CC3300"/>
                </a:solidFill>
                <a:latin typeface="Comic Sans MS"/>
                <a:cs typeface="Comic Sans MS"/>
              </a:rPr>
              <a:t>introns: </a:t>
            </a:r>
            <a:r>
              <a:rPr sz="2000" spc="-5" dirty="0">
                <a:latin typeface="Comic Sans MS"/>
                <a:cs typeface="Comic Sans MS"/>
              </a:rPr>
              <a:t>séquences d’ADNs non codantes situées </a:t>
            </a:r>
            <a:r>
              <a:rPr sz="2000" dirty="0">
                <a:latin typeface="Comic Sans MS"/>
                <a:cs typeface="Comic Sans MS"/>
              </a:rPr>
              <a:t>à  </a:t>
            </a:r>
            <a:r>
              <a:rPr sz="2000" spc="-5" dirty="0">
                <a:latin typeface="Comic Sans MS"/>
                <a:cs typeface="Comic Sans MS"/>
              </a:rPr>
              <a:t>l’intérieur </a:t>
            </a:r>
            <a:r>
              <a:rPr sz="2000" dirty="0">
                <a:latin typeface="Comic Sans MS"/>
                <a:cs typeface="Comic Sans MS"/>
              </a:rPr>
              <a:t>des </a:t>
            </a:r>
            <a:r>
              <a:rPr sz="2000" spc="-5" dirty="0">
                <a:latin typeface="Comic Sans MS"/>
                <a:cs typeface="Comic Sans MS"/>
              </a:rPr>
              <a:t>gènes </a:t>
            </a:r>
            <a:r>
              <a:rPr sz="2000" dirty="0">
                <a:latin typeface="Comic Sans MS"/>
                <a:cs typeface="Comic Sans MS"/>
              </a:rPr>
              <a:t>qui </a:t>
            </a:r>
            <a:r>
              <a:rPr sz="2000" spc="-5" dirty="0">
                <a:latin typeface="Comic Sans MS"/>
                <a:cs typeface="Comic Sans MS"/>
              </a:rPr>
              <a:t>peuvent </a:t>
            </a:r>
            <a:r>
              <a:rPr sz="2000" dirty="0">
                <a:latin typeface="Comic Sans MS"/>
                <a:cs typeface="Comic Sans MS"/>
              </a:rPr>
              <a:t>être: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12329" y="3733800"/>
            <a:ext cx="7999730" cy="1549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88290" algn="l"/>
              </a:tabLst>
            </a:pPr>
            <a:r>
              <a:rPr sz="2000" spc="-5" dirty="0">
                <a:latin typeface="Comic Sans MS"/>
                <a:cs typeface="Comic Sans MS"/>
              </a:rPr>
              <a:t>Dans certains </a:t>
            </a:r>
            <a:r>
              <a:rPr sz="2000" dirty="0">
                <a:latin typeface="Comic Sans MS"/>
                <a:cs typeface="Comic Sans MS"/>
              </a:rPr>
              <a:t>cas, un même </a:t>
            </a:r>
            <a:r>
              <a:rPr sz="2000" spc="-5" dirty="0">
                <a:latin typeface="Comic Sans MS"/>
                <a:cs typeface="Comic Sans MS"/>
              </a:rPr>
              <a:t>gène </a:t>
            </a:r>
            <a:r>
              <a:rPr sz="2000" dirty="0">
                <a:latin typeface="Comic Sans MS"/>
                <a:cs typeface="Comic Sans MS"/>
              </a:rPr>
              <a:t>peut être épissé de </a:t>
            </a:r>
            <a:r>
              <a:rPr sz="2000" spc="-5" dirty="0">
                <a:latin typeface="Comic Sans MS"/>
                <a:cs typeface="Comic Sans MS"/>
              </a:rPr>
              <a:t>différentes  façons </a:t>
            </a:r>
            <a:r>
              <a:rPr sz="2000" dirty="0">
                <a:latin typeface="Comic Sans MS"/>
                <a:cs typeface="Comic Sans MS"/>
              </a:rPr>
              <a:t>pour </a:t>
            </a:r>
            <a:r>
              <a:rPr sz="2000" spc="-5" dirty="0">
                <a:latin typeface="Comic Sans MS"/>
                <a:cs typeface="Comic Sans MS"/>
              </a:rPr>
              <a:t>donner différentes</a:t>
            </a:r>
            <a:r>
              <a:rPr sz="200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protéines.</a:t>
            </a:r>
            <a:endParaRPr sz="2000" dirty="0">
              <a:latin typeface="Comic Sans MS"/>
              <a:cs typeface="Comic Sans MS"/>
            </a:endParaRPr>
          </a:p>
          <a:p>
            <a:pPr marL="12700" marR="815340">
              <a:lnSpc>
                <a:spcPct val="100000"/>
              </a:lnSpc>
              <a:spcBef>
                <a:spcPts val="2400"/>
              </a:spcBef>
              <a:buFont typeface="Wingdings"/>
              <a:buChar char=""/>
              <a:tabLst>
                <a:tab pos="288290" algn="l"/>
              </a:tabLst>
            </a:pPr>
            <a:r>
              <a:rPr sz="2000" spc="-5" dirty="0">
                <a:latin typeface="Comic Sans MS"/>
                <a:cs typeface="Comic Sans MS"/>
              </a:rPr>
              <a:t>Une protéine </a:t>
            </a:r>
            <a:r>
              <a:rPr sz="2000" dirty="0">
                <a:latin typeface="Comic Sans MS"/>
                <a:cs typeface="Comic Sans MS"/>
              </a:rPr>
              <a:t>peut </a:t>
            </a:r>
            <a:r>
              <a:rPr sz="2000" spc="-5" dirty="0">
                <a:latin typeface="Comic Sans MS"/>
                <a:cs typeface="Comic Sans MS"/>
              </a:rPr>
              <a:t>aussi </a:t>
            </a:r>
            <a:r>
              <a:rPr sz="2000" dirty="0">
                <a:latin typeface="Comic Sans MS"/>
                <a:cs typeface="Comic Sans MS"/>
              </a:rPr>
              <a:t>être </a:t>
            </a:r>
            <a:r>
              <a:rPr sz="2000" spc="-5" dirty="0">
                <a:latin typeface="Comic Sans MS"/>
                <a:cs typeface="Comic Sans MS"/>
              </a:rPr>
              <a:t>découpée, </a:t>
            </a:r>
            <a:r>
              <a:rPr sz="2000" dirty="0">
                <a:latin typeface="Comic Sans MS"/>
                <a:cs typeface="Comic Sans MS"/>
              </a:rPr>
              <a:t>après sa </a:t>
            </a:r>
            <a:r>
              <a:rPr sz="2000" spc="-5" dirty="0">
                <a:latin typeface="Comic Sans MS"/>
                <a:cs typeface="Comic Sans MS"/>
              </a:rPr>
              <a:t>synthèse,  </a:t>
            </a:r>
            <a:r>
              <a:rPr sz="2000" dirty="0">
                <a:latin typeface="Comic Sans MS"/>
                <a:cs typeface="Comic Sans MS"/>
              </a:rPr>
              <a:t>de </a:t>
            </a:r>
            <a:r>
              <a:rPr sz="2000" spc="-5" dirty="0">
                <a:latin typeface="Comic Sans MS"/>
                <a:cs typeface="Comic Sans MS"/>
              </a:rPr>
              <a:t>différentes façons </a:t>
            </a:r>
            <a:r>
              <a:rPr sz="2000" dirty="0">
                <a:latin typeface="Comic Sans MS"/>
                <a:cs typeface="Comic Sans MS"/>
              </a:rPr>
              <a:t>pour </a:t>
            </a:r>
            <a:r>
              <a:rPr sz="2000" spc="-5" dirty="0">
                <a:latin typeface="Comic Sans MS"/>
                <a:cs typeface="Comic Sans MS"/>
              </a:rPr>
              <a:t>donner différentes</a:t>
            </a:r>
            <a:r>
              <a:rPr sz="2000" spc="4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protéines.</a:t>
            </a:r>
            <a:endParaRPr sz="20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533399"/>
            <a:ext cx="3810000" cy="462280"/>
          </a:xfrm>
          <a:prstGeom prst="rect">
            <a:avLst/>
          </a:prstGeom>
          <a:solidFill>
            <a:srgbClr val="FDFA00"/>
          </a:solidFill>
        </p:spPr>
        <p:txBody>
          <a:bodyPr vert="horz" wrap="square" lIns="0" tIns="4572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60"/>
              </a:spcBef>
              <a:tabLst>
                <a:tab pos="1405890" algn="l"/>
                <a:tab pos="1887220" algn="l"/>
                <a:tab pos="2830195" algn="l"/>
              </a:tabLst>
            </a:pPr>
            <a:r>
              <a:rPr sz="2400" spc="-5" dirty="0">
                <a:solidFill>
                  <a:srgbClr val="000000"/>
                </a:solidFill>
              </a:rPr>
              <a:t>Combien</a:t>
            </a:r>
            <a:r>
              <a:rPr sz="24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solidFill>
                  <a:srgbClr val="000000"/>
                </a:solidFill>
              </a:rPr>
              <a:t>de</a:t>
            </a:r>
            <a:r>
              <a:rPr sz="2400" b="0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2400" spc="-5" dirty="0">
                <a:solidFill>
                  <a:srgbClr val="000000"/>
                </a:solidFill>
              </a:rPr>
              <a:t>gènes</a:t>
            </a:r>
            <a:r>
              <a:rPr sz="24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solidFill>
                  <a:srgbClr val="000000"/>
                </a:solidFill>
              </a:rPr>
              <a:t>?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998220"/>
            <a:ext cx="7934959" cy="28721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2000" dirty="0">
                <a:latin typeface="Comic Sans MS"/>
                <a:cs typeface="Comic Sans MS"/>
              </a:rPr>
              <a:t>Selon les équipes qui </a:t>
            </a:r>
            <a:r>
              <a:rPr sz="2000" spc="-5" dirty="0">
                <a:latin typeface="Comic Sans MS"/>
                <a:cs typeface="Comic Sans MS"/>
              </a:rPr>
              <a:t>ont séquencé l'ensemble </a:t>
            </a:r>
            <a:r>
              <a:rPr sz="2000" dirty="0">
                <a:latin typeface="Comic Sans MS"/>
                <a:cs typeface="Comic Sans MS"/>
              </a:rPr>
              <a:t>du </a:t>
            </a:r>
            <a:r>
              <a:rPr sz="2000" spc="-5" dirty="0">
                <a:latin typeface="Comic Sans MS"/>
                <a:cs typeface="Comic Sans MS"/>
              </a:rPr>
              <a:t>génome humain </a:t>
            </a:r>
            <a:r>
              <a:rPr sz="2000" dirty="0">
                <a:latin typeface="Comic Sans MS"/>
                <a:cs typeface="Comic Sans MS"/>
              </a:rPr>
              <a:t>il  y aurait </a:t>
            </a:r>
            <a:r>
              <a:rPr sz="2000" spc="-5" dirty="0">
                <a:solidFill>
                  <a:srgbClr val="CC3300"/>
                </a:solidFill>
                <a:latin typeface="Comic Sans MS"/>
                <a:cs typeface="Comic Sans MS"/>
              </a:rPr>
              <a:t>entre </a:t>
            </a:r>
            <a:r>
              <a:rPr sz="2000" dirty="0">
                <a:solidFill>
                  <a:srgbClr val="CC3300"/>
                </a:solidFill>
                <a:latin typeface="Comic Sans MS"/>
                <a:cs typeface="Comic Sans MS"/>
              </a:rPr>
              <a:t>30 000 et 60 000 gènes </a:t>
            </a:r>
            <a:r>
              <a:rPr sz="2000" spc="-5" dirty="0">
                <a:latin typeface="Comic Sans MS"/>
                <a:cs typeface="Comic Sans MS"/>
              </a:rPr>
              <a:t>dans </a:t>
            </a:r>
            <a:r>
              <a:rPr sz="2000" dirty="0">
                <a:latin typeface="Comic Sans MS"/>
                <a:cs typeface="Comic Sans MS"/>
              </a:rPr>
              <a:t>le </a:t>
            </a:r>
            <a:r>
              <a:rPr sz="2000" spc="-5" dirty="0">
                <a:latin typeface="Comic Sans MS"/>
                <a:cs typeface="Comic Sans MS"/>
              </a:rPr>
              <a:t>génome humain </a:t>
            </a:r>
            <a:r>
              <a:rPr sz="2000" dirty="0">
                <a:latin typeface="Comic Sans MS"/>
                <a:cs typeface="Comic Sans MS"/>
              </a:rPr>
              <a:t>mais  plus de 100 000 </a:t>
            </a:r>
            <a:r>
              <a:rPr sz="2000" spc="-5" dirty="0">
                <a:latin typeface="Comic Sans MS"/>
                <a:cs typeface="Comic Sans MS"/>
              </a:rPr>
              <a:t>protéines</a:t>
            </a:r>
            <a:r>
              <a:rPr sz="2000" spc="-1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différentes.</a:t>
            </a:r>
            <a:endParaRPr sz="20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00">
              <a:latin typeface="Times New Roman"/>
              <a:cs typeface="Times New Roman"/>
            </a:endParaRPr>
          </a:p>
          <a:p>
            <a:pPr marL="12700" marR="2021205">
              <a:lnSpc>
                <a:spcPts val="2400"/>
              </a:lnSpc>
              <a:buSzPct val="97560"/>
              <a:buFont typeface="Arial"/>
              <a:buChar char="•"/>
              <a:tabLst>
                <a:tab pos="177800" algn="l"/>
              </a:tabLst>
            </a:pPr>
            <a:r>
              <a:rPr sz="2050" spc="-30" dirty="0">
                <a:latin typeface="Comic Sans MS"/>
                <a:cs typeface="Comic Sans MS"/>
              </a:rPr>
              <a:t>Arabidopsis thaliana </a:t>
            </a:r>
            <a:r>
              <a:rPr sz="2000" dirty="0">
                <a:latin typeface="Comic Sans MS"/>
                <a:cs typeface="Comic Sans MS"/>
              </a:rPr>
              <a:t>(une petite </a:t>
            </a:r>
            <a:r>
              <a:rPr sz="2000" spc="-5" dirty="0">
                <a:latin typeface="Comic Sans MS"/>
                <a:cs typeface="Comic Sans MS"/>
              </a:rPr>
              <a:t>plante) contient  25 000 gènes</a:t>
            </a:r>
            <a:endParaRPr sz="20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1670"/>
              </a:spcBef>
              <a:buSzPct val="97560"/>
              <a:buFont typeface="Arial"/>
              <a:buChar char="•"/>
              <a:tabLst>
                <a:tab pos="177800" algn="l"/>
              </a:tabLst>
            </a:pPr>
            <a:r>
              <a:rPr sz="2050" spc="-25" dirty="0">
                <a:latin typeface="Comic Sans MS"/>
                <a:cs typeface="Comic Sans MS"/>
              </a:rPr>
              <a:t>C. </a:t>
            </a:r>
            <a:r>
              <a:rPr sz="2050" spc="-30" dirty="0">
                <a:latin typeface="Comic Sans MS"/>
                <a:cs typeface="Comic Sans MS"/>
              </a:rPr>
              <a:t>elegans </a:t>
            </a:r>
            <a:r>
              <a:rPr sz="2000" dirty="0">
                <a:latin typeface="Comic Sans MS"/>
                <a:cs typeface="Comic Sans MS"/>
              </a:rPr>
              <a:t>(un </a:t>
            </a:r>
            <a:r>
              <a:rPr sz="2000" spc="-5" dirty="0">
                <a:latin typeface="Comic Sans MS"/>
                <a:cs typeface="Comic Sans MS"/>
              </a:rPr>
              <a:t>nématode) </a:t>
            </a:r>
            <a:r>
              <a:rPr sz="2000" dirty="0">
                <a:latin typeface="Comic Sans MS"/>
                <a:cs typeface="Comic Sans MS"/>
              </a:rPr>
              <a:t>en </a:t>
            </a:r>
            <a:r>
              <a:rPr sz="2000" spc="-5" dirty="0">
                <a:latin typeface="Comic Sans MS"/>
                <a:cs typeface="Comic Sans MS"/>
              </a:rPr>
              <a:t>contient </a:t>
            </a:r>
            <a:r>
              <a:rPr sz="2000" dirty="0">
                <a:latin typeface="Comic Sans MS"/>
                <a:cs typeface="Comic Sans MS"/>
              </a:rPr>
              <a:t>19 000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4071620"/>
            <a:ext cx="24117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165" indent="-1644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77800" algn="l"/>
              </a:tabLst>
            </a:pPr>
            <a:r>
              <a:rPr sz="2000" spc="-5" dirty="0">
                <a:latin typeface="Comic Sans MS"/>
                <a:cs typeface="Comic Sans MS"/>
              </a:rPr>
              <a:t>Drosophile: 13</a:t>
            </a:r>
            <a:r>
              <a:rPr sz="2000" spc="-7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600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405687" y="2635250"/>
            <a:ext cx="1509712" cy="1600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38041" y="4901425"/>
            <a:ext cx="2110358" cy="11931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33837" y="4764087"/>
            <a:ext cx="2219325" cy="1368425"/>
          </a:xfrm>
          <a:custGeom>
            <a:avLst/>
            <a:gdLst/>
            <a:ahLst/>
            <a:cxnLst/>
            <a:rect l="l" t="t" r="r" b="b"/>
            <a:pathLst>
              <a:path w="2219325" h="1368425">
                <a:moveTo>
                  <a:pt x="0" y="1368425"/>
                </a:moveTo>
                <a:lnTo>
                  <a:pt x="2219325" y="1368425"/>
                </a:lnTo>
                <a:lnTo>
                  <a:pt x="2219325" y="0"/>
                </a:lnTo>
                <a:lnTo>
                  <a:pt x="0" y="0"/>
                </a:lnTo>
                <a:lnTo>
                  <a:pt x="0" y="1368425"/>
                </a:lnTo>
                <a:close/>
              </a:path>
            </a:pathLst>
          </a:custGeom>
          <a:ln w="9525">
            <a:solidFill>
              <a:srgbClr val="D647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574540" y="6167216"/>
            <a:ext cx="1036319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b="1" spc="-30" dirty="0">
                <a:latin typeface="Comic Sans MS"/>
                <a:cs typeface="Comic Sans MS"/>
              </a:rPr>
              <a:t>C.</a:t>
            </a:r>
            <a:r>
              <a:rPr sz="1650" b="1" spc="-95" dirty="0">
                <a:latin typeface="Comic Sans MS"/>
                <a:cs typeface="Comic Sans MS"/>
              </a:rPr>
              <a:t> </a:t>
            </a:r>
            <a:r>
              <a:rPr sz="1650" b="1" spc="-30" dirty="0">
                <a:latin typeface="Comic Sans MS"/>
                <a:cs typeface="Comic Sans MS"/>
              </a:rPr>
              <a:t>elegans</a:t>
            </a:r>
            <a:endParaRPr sz="1650">
              <a:latin typeface="Comic Sans MS"/>
              <a:cs typeface="Comic Sans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39927" y="4262216"/>
            <a:ext cx="2009775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b="1" spc="-30" dirty="0">
                <a:latin typeface="Comic Sans MS"/>
                <a:cs typeface="Comic Sans MS"/>
              </a:rPr>
              <a:t>Arabidopsis</a:t>
            </a:r>
            <a:r>
              <a:rPr sz="1650" b="1" spc="-70" dirty="0">
                <a:latin typeface="Comic Sans MS"/>
                <a:cs typeface="Comic Sans MS"/>
              </a:rPr>
              <a:t> </a:t>
            </a:r>
            <a:r>
              <a:rPr sz="1650" b="1" spc="-30" dirty="0">
                <a:latin typeface="Comic Sans MS"/>
                <a:cs typeface="Comic Sans MS"/>
              </a:rPr>
              <a:t>thaliana</a:t>
            </a:r>
            <a:endParaRPr sz="1650">
              <a:latin typeface="Comic Sans MS"/>
              <a:cs typeface="Comic Sans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295400" y="4845050"/>
            <a:ext cx="1371599" cy="12652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938" y="665021"/>
            <a:ext cx="9119057" cy="9310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5596" y="660866"/>
            <a:ext cx="8067497" cy="9185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39" y="693737"/>
            <a:ext cx="9067760" cy="8302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00" y="693737"/>
            <a:ext cx="9067800" cy="830580"/>
          </a:xfrm>
          <a:custGeom>
            <a:avLst/>
            <a:gdLst/>
            <a:ahLst/>
            <a:cxnLst/>
            <a:rect l="l" t="t" r="r" b="b"/>
            <a:pathLst>
              <a:path w="9067800" h="830580">
                <a:moveTo>
                  <a:pt x="0" y="830262"/>
                </a:moveTo>
                <a:lnTo>
                  <a:pt x="9067800" y="830262"/>
                </a:lnTo>
                <a:lnTo>
                  <a:pt x="9067800" y="0"/>
                </a:lnTo>
                <a:lnTo>
                  <a:pt x="0" y="0"/>
                </a:lnTo>
                <a:lnTo>
                  <a:pt x="0" y="830262"/>
                </a:lnTo>
                <a:close/>
              </a:path>
            </a:pathLst>
          </a:custGeom>
          <a:ln w="9525">
            <a:solidFill>
              <a:srgbClr val="5A91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19737" y="4149725"/>
            <a:ext cx="3624262" cy="23272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8739" y="0"/>
            <a:ext cx="8915400" cy="6628765"/>
          </a:xfrm>
          <a:prstGeom prst="rect">
            <a:avLst/>
          </a:prstGeom>
        </p:spPr>
        <p:txBody>
          <a:bodyPr vert="horz" wrap="square" lIns="0" tIns="234950" rIns="0" bIns="0" rtlCol="0">
            <a:spAutoFit/>
          </a:bodyPr>
          <a:lstStyle/>
          <a:p>
            <a:pPr marL="1092835" indent="-470534">
              <a:lnSpc>
                <a:spcPct val="100000"/>
              </a:lnSpc>
              <a:spcBef>
                <a:spcPts val="1850"/>
              </a:spcBef>
              <a:buClr>
                <a:srgbClr val="BE504B"/>
              </a:buClr>
              <a:buFont typeface="Wingdings"/>
              <a:buChar char=""/>
              <a:tabLst>
                <a:tab pos="1092835" algn="l"/>
                <a:tab pos="1093470" algn="l"/>
              </a:tabLst>
            </a:pPr>
            <a:r>
              <a:rPr sz="2800" b="1" spc="-5" dirty="0">
                <a:solidFill>
                  <a:srgbClr val="CD665F"/>
                </a:solidFill>
                <a:latin typeface="Comic Sans MS"/>
                <a:cs typeface="Comic Sans MS"/>
              </a:rPr>
              <a:t>Généralités/Transcription</a:t>
            </a:r>
            <a:endParaRPr sz="2800">
              <a:latin typeface="Comic Sans MS"/>
              <a:cs typeface="Comic Sans MS"/>
            </a:endParaRPr>
          </a:p>
          <a:p>
            <a:pPr marL="88265" marR="890269">
              <a:lnSpc>
                <a:spcPts val="2800"/>
              </a:lnSpc>
              <a:spcBef>
                <a:spcPts val="1664"/>
              </a:spcBef>
              <a:tabLst>
                <a:tab pos="731520" algn="l"/>
                <a:tab pos="1680845" algn="l"/>
                <a:tab pos="2162810" algn="l"/>
                <a:tab pos="3580765" algn="l"/>
                <a:tab pos="4531995" algn="l"/>
                <a:tab pos="5862955" algn="l"/>
              </a:tabLst>
            </a:pPr>
            <a:r>
              <a:rPr sz="2400" b="1" dirty="0">
                <a:latin typeface="Comic Sans MS"/>
                <a:cs typeface="Comic Sans MS"/>
              </a:rPr>
              <a:t>1</a:t>
            </a:r>
            <a:r>
              <a:rPr sz="2400" b="1" baseline="24305" dirty="0">
                <a:latin typeface="Comic Sans MS"/>
                <a:cs typeface="Comic Sans MS"/>
              </a:rPr>
              <a:t>ère</a:t>
            </a:r>
            <a:r>
              <a:rPr sz="2400" baseline="24305" dirty="0">
                <a:latin typeface="Times New Roman"/>
                <a:cs typeface="Times New Roman"/>
              </a:rPr>
              <a:t>	</a:t>
            </a:r>
            <a:r>
              <a:rPr sz="2400" b="1" spc="-5" dirty="0">
                <a:latin typeface="Comic Sans MS"/>
                <a:cs typeface="Comic Sans MS"/>
              </a:rPr>
              <a:t>étape</a:t>
            </a:r>
            <a:r>
              <a:rPr sz="2400" spc="-5" dirty="0">
                <a:latin typeface="Times New Roman"/>
                <a:cs typeface="Times New Roman"/>
              </a:rPr>
              <a:t>	</a:t>
            </a:r>
            <a:r>
              <a:rPr sz="2400" b="1" dirty="0">
                <a:latin typeface="Comic Sans MS"/>
                <a:cs typeface="Comic Sans MS"/>
              </a:rPr>
              <a:t>de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b="1" spc="-5" dirty="0">
                <a:latin typeface="Comic Sans MS"/>
                <a:cs typeface="Comic Sans MS"/>
              </a:rPr>
              <a:t>synthèse</a:t>
            </a:r>
            <a:r>
              <a:rPr sz="2400" spc="-5" dirty="0">
                <a:latin typeface="Times New Roman"/>
                <a:cs typeface="Times New Roman"/>
              </a:rPr>
              <a:t>	</a:t>
            </a:r>
            <a:r>
              <a:rPr sz="2400" b="1" spc="50" dirty="0">
                <a:latin typeface="Comic Sans MS"/>
                <a:cs typeface="Comic Sans MS"/>
              </a:rPr>
              <a:t>d</a:t>
            </a:r>
            <a:r>
              <a:rPr sz="2400" b="1" spc="50" dirty="0">
                <a:latin typeface="DejaVu Sans"/>
                <a:cs typeface="DejaVu Sans"/>
              </a:rPr>
              <a:t>ʼ</a:t>
            </a:r>
            <a:r>
              <a:rPr sz="2400" b="1" spc="50" dirty="0">
                <a:latin typeface="Comic Sans MS"/>
                <a:cs typeface="Comic Sans MS"/>
              </a:rPr>
              <a:t>une</a:t>
            </a:r>
            <a:r>
              <a:rPr sz="2400" spc="50" dirty="0">
                <a:latin typeface="Times New Roman"/>
                <a:cs typeface="Times New Roman"/>
              </a:rPr>
              <a:t>	</a:t>
            </a:r>
            <a:r>
              <a:rPr sz="2400" b="1" spc="-5" dirty="0">
                <a:latin typeface="Comic Sans MS"/>
                <a:cs typeface="Comic Sans MS"/>
              </a:rPr>
              <a:t>protéine</a:t>
            </a:r>
            <a:r>
              <a:rPr sz="2400" spc="-5" dirty="0">
                <a:latin typeface="Times New Roman"/>
                <a:cs typeface="Times New Roman"/>
              </a:rPr>
              <a:t>	</a:t>
            </a:r>
            <a:r>
              <a:rPr sz="2400" dirty="0">
                <a:latin typeface="Comic Sans MS"/>
                <a:cs typeface="Comic Sans MS"/>
              </a:rPr>
              <a:t>= copie du</a:t>
            </a:r>
            <a:r>
              <a:rPr sz="2400" spc="-9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gène  (ADN) </a:t>
            </a:r>
            <a:r>
              <a:rPr sz="2400" dirty="0">
                <a:latin typeface="Comic Sans MS"/>
                <a:cs typeface="Comic Sans MS"/>
              </a:rPr>
              <a:t>en une </a:t>
            </a:r>
            <a:r>
              <a:rPr sz="2400" spc="-5" dirty="0">
                <a:latin typeface="Comic Sans MS"/>
                <a:cs typeface="Comic Sans MS"/>
              </a:rPr>
              <a:t>molécule</a:t>
            </a:r>
            <a:r>
              <a:rPr sz="2400" spc="-1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d'ARN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latin typeface="Comic Sans MS"/>
                <a:cs typeface="Comic Sans MS"/>
              </a:rPr>
              <a:t>Assurée </a:t>
            </a:r>
            <a:r>
              <a:rPr sz="2000" b="1" dirty="0">
                <a:latin typeface="Comic Sans MS"/>
                <a:cs typeface="Comic Sans MS"/>
              </a:rPr>
              <a:t>par </a:t>
            </a:r>
            <a:r>
              <a:rPr sz="2000" b="1" spc="45" dirty="0">
                <a:latin typeface="Comic Sans MS"/>
                <a:cs typeface="Comic Sans MS"/>
              </a:rPr>
              <a:t>l</a:t>
            </a:r>
            <a:r>
              <a:rPr sz="2000" b="1" spc="45" dirty="0">
                <a:latin typeface="DejaVu Sans"/>
                <a:cs typeface="DejaVu Sans"/>
              </a:rPr>
              <a:t>ʼ</a:t>
            </a:r>
            <a:r>
              <a:rPr sz="2000" b="1" spc="45" dirty="0">
                <a:latin typeface="Comic Sans MS"/>
                <a:cs typeface="Comic Sans MS"/>
              </a:rPr>
              <a:t>ARN</a:t>
            </a:r>
            <a:r>
              <a:rPr sz="2000" b="1" spc="-5" dirty="0">
                <a:latin typeface="Comic Sans MS"/>
                <a:cs typeface="Comic Sans MS"/>
              </a:rPr>
              <a:t> polymérase</a:t>
            </a:r>
            <a:endParaRPr sz="2000">
              <a:latin typeface="Comic Sans MS"/>
              <a:cs typeface="Comic Sans MS"/>
            </a:endParaRPr>
          </a:p>
          <a:p>
            <a:pPr marL="444500" marR="5080" indent="-228600">
              <a:lnSpc>
                <a:spcPct val="146700"/>
              </a:lnSpc>
              <a:spcBef>
                <a:spcPts val="560"/>
              </a:spcBef>
              <a:buFont typeface="Arial"/>
              <a:buChar char="•"/>
              <a:tabLst>
                <a:tab pos="443865" algn="l"/>
                <a:tab pos="444500" algn="l"/>
              </a:tabLst>
            </a:pPr>
            <a:r>
              <a:rPr sz="2000" dirty="0">
                <a:latin typeface="Comic Sans MS"/>
                <a:cs typeface="Comic Sans MS"/>
              </a:rPr>
              <a:t>Nécessite </a:t>
            </a:r>
            <a:r>
              <a:rPr sz="2000" spc="-5" dirty="0">
                <a:latin typeface="Comic Sans MS"/>
                <a:cs typeface="Comic Sans MS"/>
              </a:rPr>
              <a:t>ADN </a:t>
            </a:r>
            <a:r>
              <a:rPr sz="2000" dirty="0">
                <a:latin typeface="Comic Sans MS"/>
                <a:cs typeface="Comic Sans MS"/>
              </a:rPr>
              <a:t>double brin (matrice), des précurseurs </a:t>
            </a:r>
            <a:r>
              <a:rPr sz="2000" spc="-5" dirty="0">
                <a:latin typeface="Comic Sans MS"/>
                <a:cs typeface="Comic Sans MS"/>
              </a:rPr>
              <a:t>(ribonucléosides  triphosphates: ATP, GTP, UTP </a:t>
            </a:r>
            <a:r>
              <a:rPr sz="2000" dirty="0">
                <a:latin typeface="Comic Sans MS"/>
                <a:cs typeface="Comic Sans MS"/>
              </a:rPr>
              <a:t>et </a:t>
            </a:r>
            <a:r>
              <a:rPr sz="2000" spc="-5" dirty="0">
                <a:latin typeface="Comic Sans MS"/>
                <a:cs typeface="Comic Sans MS"/>
              </a:rPr>
              <a:t>CTP) </a:t>
            </a:r>
            <a:r>
              <a:rPr sz="2000" dirty="0">
                <a:latin typeface="Comic Sans MS"/>
                <a:cs typeface="Comic Sans MS"/>
              </a:rPr>
              <a:t>et </a:t>
            </a:r>
            <a:r>
              <a:rPr sz="2000" spc="-5" dirty="0">
                <a:latin typeface="Comic Sans MS"/>
                <a:cs typeface="Comic Sans MS"/>
              </a:rPr>
              <a:t>pas </a:t>
            </a:r>
            <a:r>
              <a:rPr sz="2000" spc="45" dirty="0">
                <a:latin typeface="Comic Sans MS"/>
                <a:cs typeface="Comic Sans MS"/>
              </a:rPr>
              <a:t>d</a:t>
            </a:r>
            <a:r>
              <a:rPr sz="2000" spc="45" dirty="0">
                <a:latin typeface="DejaVu Sans"/>
                <a:cs typeface="DejaVu Sans"/>
              </a:rPr>
              <a:t>ʼ</a:t>
            </a:r>
            <a:r>
              <a:rPr sz="2000" spc="45" dirty="0">
                <a:latin typeface="Comic Sans MS"/>
                <a:cs typeface="Comic Sans MS"/>
              </a:rPr>
              <a:t>amorce</a:t>
            </a:r>
            <a:endParaRPr sz="2000">
              <a:latin typeface="Comic Sans MS"/>
              <a:cs typeface="Comic Sans MS"/>
            </a:endParaRPr>
          </a:p>
          <a:p>
            <a:pPr marL="444500" marR="34925" indent="-228600">
              <a:lnSpc>
                <a:spcPct val="150800"/>
              </a:lnSpc>
              <a:spcBef>
                <a:spcPts val="459"/>
              </a:spcBef>
              <a:buFont typeface="Arial"/>
              <a:buChar char="•"/>
              <a:tabLst>
                <a:tab pos="443865" algn="l"/>
                <a:tab pos="444500" algn="l"/>
              </a:tabLst>
            </a:pPr>
            <a:r>
              <a:rPr sz="2000" spc="-5" dirty="0">
                <a:latin typeface="Comic Sans MS"/>
                <a:cs typeface="Comic Sans MS"/>
              </a:rPr>
              <a:t>Formation </a:t>
            </a:r>
            <a:r>
              <a:rPr sz="2000" dirty="0">
                <a:latin typeface="Comic Sans MS"/>
                <a:cs typeface="Comic Sans MS"/>
              </a:rPr>
              <a:t>des </a:t>
            </a:r>
            <a:r>
              <a:rPr sz="2000" spc="-5" dirty="0">
                <a:latin typeface="Comic Sans MS"/>
                <a:cs typeface="Comic Sans MS"/>
              </a:rPr>
              <a:t>liaisons phosphodiester entre </a:t>
            </a:r>
            <a:r>
              <a:rPr sz="2000" dirty="0">
                <a:latin typeface="Comic Sans MS"/>
                <a:cs typeface="Comic Sans MS"/>
              </a:rPr>
              <a:t>les </a:t>
            </a:r>
            <a:r>
              <a:rPr sz="2000" spc="-5" dirty="0">
                <a:latin typeface="Comic Sans MS"/>
                <a:cs typeface="Comic Sans MS"/>
              </a:rPr>
              <a:t>ribonucléotides dans </a:t>
            </a:r>
            <a:r>
              <a:rPr sz="2000" dirty="0">
                <a:latin typeface="Comic Sans MS"/>
                <a:cs typeface="Comic Sans MS"/>
              </a:rPr>
              <a:t>la  </a:t>
            </a:r>
            <a:r>
              <a:rPr sz="2000" spc="-5" dirty="0">
                <a:latin typeface="Comic Sans MS"/>
                <a:cs typeface="Comic Sans MS"/>
              </a:rPr>
              <a:t>direction </a:t>
            </a:r>
            <a:r>
              <a:rPr sz="2000" spc="180" dirty="0">
                <a:latin typeface="Comic Sans MS"/>
                <a:cs typeface="Comic Sans MS"/>
              </a:rPr>
              <a:t>5</a:t>
            </a:r>
            <a:r>
              <a:rPr sz="2000" spc="180" dirty="0">
                <a:latin typeface="DejaVu Sans"/>
                <a:cs typeface="DejaVu Sans"/>
              </a:rPr>
              <a:t>ʼ </a:t>
            </a:r>
            <a:r>
              <a:rPr sz="2000" dirty="0">
                <a:latin typeface="Comic Sans MS"/>
                <a:cs typeface="Comic Sans MS"/>
              </a:rPr>
              <a:t>–</a:t>
            </a:r>
            <a:r>
              <a:rPr sz="2000" spc="-225" dirty="0">
                <a:latin typeface="Comic Sans MS"/>
                <a:cs typeface="Comic Sans MS"/>
              </a:rPr>
              <a:t> </a:t>
            </a:r>
            <a:r>
              <a:rPr sz="2000" spc="175" dirty="0">
                <a:latin typeface="Comic Sans MS"/>
                <a:cs typeface="Comic Sans MS"/>
              </a:rPr>
              <a:t>3</a:t>
            </a:r>
            <a:r>
              <a:rPr sz="2000" spc="175" dirty="0">
                <a:latin typeface="DejaVu Sans"/>
                <a:cs typeface="DejaVu Sans"/>
              </a:rPr>
              <a:t>ʼ</a:t>
            </a:r>
            <a:endParaRPr sz="2000">
              <a:latin typeface="DejaVu Sans"/>
              <a:cs typeface="DejaVu Sans"/>
            </a:endParaRPr>
          </a:p>
          <a:p>
            <a:pPr marL="444500" indent="-228600">
              <a:lnSpc>
                <a:spcPct val="100000"/>
              </a:lnSpc>
              <a:spcBef>
                <a:spcPts val="1680"/>
              </a:spcBef>
              <a:buFont typeface="Arial"/>
              <a:buChar char="•"/>
              <a:tabLst>
                <a:tab pos="443865" algn="l"/>
                <a:tab pos="444500" algn="l"/>
              </a:tabLst>
            </a:pPr>
            <a:r>
              <a:rPr sz="2000" dirty="0">
                <a:latin typeface="Comic Sans MS"/>
                <a:cs typeface="Comic Sans MS"/>
              </a:rPr>
              <a:t>Un seul brin servira à la </a:t>
            </a:r>
            <a:r>
              <a:rPr sz="2000" spc="-5" dirty="0">
                <a:latin typeface="Comic Sans MS"/>
                <a:cs typeface="Comic Sans MS"/>
              </a:rPr>
              <a:t>synthèse</a:t>
            </a:r>
            <a:r>
              <a:rPr sz="2000" spc="-25" dirty="0">
                <a:latin typeface="Comic Sans MS"/>
                <a:cs typeface="Comic Sans MS"/>
              </a:rPr>
              <a:t> </a:t>
            </a:r>
            <a:r>
              <a:rPr sz="2000" spc="65" dirty="0">
                <a:latin typeface="Comic Sans MS"/>
                <a:cs typeface="Comic Sans MS"/>
              </a:rPr>
              <a:t>d</a:t>
            </a:r>
            <a:r>
              <a:rPr sz="2000" spc="65" dirty="0">
                <a:latin typeface="DejaVu Sans"/>
                <a:cs typeface="DejaVu Sans"/>
              </a:rPr>
              <a:t>ʼ</a:t>
            </a:r>
            <a:r>
              <a:rPr sz="2000" spc="65" dirty="0">
                <a:latin typeface="Comic Sans MS"/>
                <a:cs typeface="Comic Sans MS"/>
              </a:rPr>
              <a:t>ARN</a:t>
            </a:r>
            <a:endParaRPr sz="20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622300">
              <a:lnSpc>
                <a:spcPct val="100000"/>
              </a:lnSpc>
              <a:tabLst>
                <a:tab pos="1104265" algn="l"/>
                <a:tab pos="1920875" algn="l"/>
              </a:tabLst>
            </a:pPr>
            <a:r>
              <a:rPr sz="2400" b="1" dirty="0">
                <a:latin typeface="Comic Sans MS"/>
                <a:cs typeface="Comic Sans MS"/>
              </a:rPr>
              <a:t>En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b="1" spc="-5" dirty="0">
                <a:latin typeface="Comic Sans MS"/>
                <a:cs typeface="Comic Sans MS"/>
              </a:rPr>
              <a:t>trois</a:t>
            </a:r>
            <a:r>
              <a:rPr sz="2400" spc="-5" dirty="0">
                <a:latin typeface="Times New Roman"/>
                <a:cs typeface="Times New Roman"/>
              </a:rPr>
              <a:t>	</a:t>
            </a:r>
            <a:r>
              <a:rPr sz="2400" b="1" spc="-5" dirty="0">
                <a:latin typeface="Comic Sans MS"/>
                <a:cs typeface="Comic Sans MS"/>
              </a:rPr>
              <a:t>étapes:</a:t>
            </a:r>
            <a:endParaRPr sz="2400">
              <a:latin typeface="Comic Sans MS"/>
              <a:cs typeface="Comic Sans MS"/>
            </a:endParaRPr>
          </a:p>
          <a:p>
            <a:pPr marL="622300">
              <a:lnSpc>
                <a:spcPct val="100000"/>
              </a:lnSpc>
              <a:spcBef>
                <a:spcPts val="1220"/>
              </a:spcBef>
            </a:pPr>
            <a:r>
              <a:rPr sz="2000" spc="-5" dirty="0">
                <a:latin typeface="Comic Sans MS"/>
                <a:cs typeface="Comic Sans MS"/>
              </a:rPr>
              <a:t>Initiation, élongation,</a:t>
            </a:r>
            <a:r>
              <a:rPr sz="2000" spc="-1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terminaison</a:t>
            </a:r>
            <a:endParaRPr sz="2000">
              <a:latin typeface="Comic Sans MS"/>
              <a:cs typeface="Comic Sans MS"/>
            </a:endParaRPr>
          </a:p>
          <a:p>
            <a:pPr marL="520700" lvl="1" indent="-228600">
              <a:lnSpc>
                <a:spcPct val="100000"/>
              </a:lnSpc>
              <a:spcBef>
                <a:spcPts val="2465"/>
              </a:spcBef>
              <a:buFont typeface="Arial"/>
              <a:buChar char="•"/>
              <a:tabLst>
                <a:tab pos="520065" algn="l"/>
                <a:tab pos="520700" algn="l"/>
              </a:tabLst>
            </a:pPr>
            <a:r>
              <a:rPr sz="2000" spc="55" dirty="0">
                <a:latin typeface="Comic Sans MS"/>
                <a:cs typeface="Comic Sans MS"/>
              </a:rPr>
              <a:t>L</a:t>
            </a:r>
            <a:r>
              <a:rPr sz="2000" spc="55" dirty="0">
                <a:latin typeface="DejaVu Sans"/>
                <a:cs typeface="DejaVu Sans"/>
              </a:rPr>
              <a:t>ʼ</a:t>
            </a:r>
            <a:r>
              <a:rPr sz="2000" spc="55" dirty="0">
                <a:latin typeface="Comic Sans MS"/>
                <a:cs typeface="Comic Sans MS"/>
              </a:rPr>
              <a:t>ARNm </a:t>
            </a:r>
            <a:r>
              <a:rPr sz="2000" dirty="0">
                <a:latin typeface="Comic Sans MS"/>
                <a:cs typeface="Comic Sans MS"/>
              </a:rPr>
              <a:t>se </a:t>
            </a:r>
            <a:r>
              <a:rPr sz="2000" spc="-5" dirty="0">
                <a:latin typeface="Comic Sans MS"/>
                <a:cs typeface="Comic Sans MS"/>
              </a:rPr>
              <a:t>détache </a:t>
            </a:r>
            <a:r>
              <a:rPr sz="2000" dirty="0">
                <a:latin typeface="Comic Sans MS"/>
                <a:cs typeface="Comic Sans MS"/>
              </a:rPr>
              <a:t>et la </a:t>
            </a:r>
            <a:r>
              <a:rPr sz="2000" spc="-5" dirty="0">
                <a:latin typeface="Comic Sans MS"/>
                <a:cs typeface="Comic Sans MS"/>
              </a:rPr>
              <a:t>molécule </a:t>
            </a:r>
            <a:r>
              <a:rPr sz="2000" spc="70" dirty="0">
                <a:latin typeface="Comic Sans MS"/>
                <a:cs typeface="Comic Sans MS"/>
              </a:rPr>
              <a:t>d</a:t>
            </a:r>
            <a:r>
              <a:rPr sz="2000" spc="70" dirty="0">
                <a:latin typeface="DejaVu Sans"/>
                <a:cs typeface="DejaVu Sans"/>
              </a:rPr>
              <a:t>ʼ</a:t>
            </a:r>
            <a:r>
              <a:rPr sz="2000" spc="70" dirty="0">
                <a:latin typeface="Comic Sans MS"/>
                <a:cs typeface="Comic Sans MS"/>
              </a:rPr>
              <a:t>ADN </a:t>
            </a:r>
            <a:r>
              <a:rPr sz="2000" spc="-5" dirty="0">
                <a:latin typeface="Comic Sans MS"/>
                <a:cs typeface="Comic Sans MS"/>
              </a:rPr>
              <a:t>se</a:t>
            </a:r>
            <a:r>
              <a:rPr sz="2000" spc="-13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referme</a:t>
            </a:r>
            <a:endParaRPr sz="20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50539" y="485457"/>
            <a:ext cx="331660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27710" algn="l"/>
                <a:tab pos="1486535" algn="l"/>
                <a:tab pos="1932305" algn="l"/>
              </a:tabLst>
            </a:pPr>
            <a:r>
              <a:rPr sz="2400" spc="-5" dirty="0">
                <a:solidFill>
                  <a:srgbClr val="000000"/>
                </a:solidFill>
              </a:rPr>
              <a:t>Brin</a:t>
            </a:r>
            <a:r>
              <a:rPr sz="24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2400" spc="-5" dirty="0">
                <a:solidFill>
                  <a:srgbClr val="000000"/>
                </a:solidFill>
              </a:rPr>
              <a:t>sens</a:t>
            </a:r>
            <a:r>
              <a:rPr sz="24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solidFill>
                  <a:srgbClr val="000000"/>
                </a:solidFill>
              </a:rPr>
              <a:t>et</a:t>
            </a:r>
            <a:r>
              <a:rPr sz="2400" b="0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2400" spc="-5" dirty="0">
                <a:solidFill>
                  <a:srgbClr val="000000"/>
                </a:solidFill>
              </a:rPr>
              <a:t>anti-sens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1940" y="1074420"/>
            <a:ext cx="820356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50000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  <a:tab pos="241300" algn="l"/>
                <a:tab pos="2954020" algn="l"/>
              </a:tabLst>
            </a:pPr>
            <a:r>
              <a:rPr sz="2000" dirty="0">
                <a:latin typeface="Comic Sans MS"/>
                <a:cs typeface="Comic Sans MS"/>
              </a:rPr>
              <a:t>La </a:t>
            </a:r>
            <a:r>
              <a:rPr sz="2000" spc="-5" dirty="0">
                <a:latin typeface="Comic Sans MS"/>
                <a:cs typeface="Comic Sans MS"/>
              </a:rPr>
              <a:t>séquence </a:t>
            </a:r>
            <a:r>
              <a:rPr sz="2000" dirty="0">
                <a:latin typeface="Comic Sans MS"/>
                <a:cs typeface="Comic Sans MS"/>
              </a:rPr>
              <a:t>de </a:t>
            </a:r>
            <a:r>
              <a:rPr sz="2000" spc="70" dirty="0">
                <a:latin typeface="Comic Sans MS"/>
                <a:cs typeface="Comic Sans MS"/>
              </a:rPr>
              <a:t>l</a:t>
            </a:r>
            <a:r>
              <a:rPr sz="2000" spc="70" dirty="0">
                <a:latin typeface="DejaVu Sans"/>
                <a:cs typeface="DejaVu Sans"/>
              </a:rPr>
              <a:t>ʼ</a:t>
            </a:r>
            <a:r>
              <a:rPr sz="2000" spc="70" dirty="0">
                <a:latin typeface="Comic Sans MS"/>
                <a:cs typeface="Comic Sans MS"/>
              </a:rPr>
              <a:t>ARN </a:t>
            </a:r>
            <a:r>
              <a:rPr sz="2000" spc="-5" dirty="0">
                <a:latin typeface="Comic Sans MS"/>
                <a:cs typeface="Comic Sans MS"/>
              </a:rPr>
              <a:t>synthétisé </a:t>
            </a:r>
            <a:r>
              <a:rPr sz="2000" dirty="0">
                <a:latin typeface="Comic Sans MS"/>
                <a:cs typeface="Comic Sans MS"/>
              </a:rPr>
              <a:t>est </a:t>
            </a:r>
            <a:r>
              <a:rPr sz="2000" spc="-5" dirty="0">
                <a:latin typeface="Comic Sans MS"/>
                <a:cs typeface="Comic Sans MS"/>
              </a:rPr>
              <a:t>identique </a:t>
            </a:r>
            <a:r>
              <a:rPr sz="2000" dirty="0">
                <a:latin typeface="Comic Sans MS"/>
                <a:cs typeface="Comic Sans MS"/>
              </a:rPr>
              <a:t>à celle du brin </a:t>
            </a:r>
            <a:r>
              <a:rPr sz="2000" spc="-5" dirty="0">
                <a:latin typeface="Comic Sans MS"/>
                <a:cs typeface="Comic Sans MS"/>
              </a:rPr>
              <a:t>sens,  </a:t>
            </a:r>
            <a:r>
              <a:rPr sz="2000" dirty="0">
                <a:latin typeface="Comic Sans MS"/>
                <a:cs typeface="Comic Sans MS"/>
              </a:rPr>
              <a:t>avec </a:t>
            </a:r>
            <a:r>
              <a:rPr sz="2000" b="1" dirty="0">
                <a:solidFill>
                  <a:srgbClr val="FF0000"/>
                </a:solidFill>
                <a:latin typeface="Comic Sans MS"/>
                <a:cs typeface="Comic Sans MS"/>
              </a:rPr>
              <a:t>U </a:t>
            </a:r>
            <a:r>
              <a:rPr sz="2000" dirty="0">
                <a:latin typeface="Comic Sans MS"/>
                <a:cs typeface="Comic Sans MS"/>
              </a:rPr>
              <a:t>à </a:t>
            </a:r>
            <a:r>
              <a:rPr sz="2000" spc="-5" dirty="0">
                <a:latin typeface="Comic Sans MS"/>
                <a:cs typeface="Comic Sans MS"/>
              </a:rPr>
              <a:t>la </a:t>
            </a:r>
            <a:r>
              <a:rPr sz="2000" dirty="0">
                <a:latin typeface="Comic Sans MS"/>
                <a:cs typeface="Comic Sans MS"/>
              </a:rPr>
              <a:t>place</a:t>
            </a:r>
            <a:r>
              <a:rPr sz="2000" spc="-27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de</a:t>
            </a:r>
            <a:r>
              <a:rPr sz="2000" spc="-10" dirty="0"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FF0000"/>
                </a:solidFill>
                <a:latin typeface="Comic Sans MS"/>
                <a:cs typeface="Comic Sans MS"/>
              </a:rPr>
              <a:t>T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latin typeface="Comic Sans MS"/>
                <a:cs typeface="Comic Sans MS"/>
              </a:rPr>
              <a:t>et </a:t>
            </a:r>
            <a:r>
              <a:rPr sz="2000" spc="-5" dirty="0">
                <a:latin typeface="Comic Sans MS"/>
                <a:cs typeface="Comic Sans MS"/>
              </a:rPr>
              <a:t>orientée dans </a:t>
            </a:r>
            <a:r>
              <a:rPr sz="2000" dirty="0">
                <a:latin typeface="Comic Sans MS"/>
                <a:cs typeface="Comic Sans MS"/>
              </a:rPr>
              <a:t>le même</a:t>
            </a:r>
            <a:r>
              <a:rPr sz="2000" spc="-1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sens.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62400" y="2538412"/>
            <a:ext cx="5181599" cy="43195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81940" y="3131820"/>
            <a:ext cx="346964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50000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Comic Sans MS"/>
                <a:cs typeface="Comic Sans MS"/>
              </a:rPr>
              <a:t>Elle se </a:t>
            </a:r>
            <a:r>
              <a:rPr sz="2000" spc="-5" dirty="0">
                <a:latin typeface="Comic Sans MS"/>
                <a:cs typeface="Comic Sans MS"/>
              </a:rPr>
              <a:t>construit </a:t>
            </a:r>
            <a:r>
              <a:rPr sz="2000" dirty="0">
                <a:latin typeface="Comic Sans MS"/>
                <a:cs typeface="Comic Sans MS"/>
              </a:rPr>
              <a:t>de 5'</a:t>
            </a:r>
            <a:r>
              <a:rPr sz="2000" spc="-7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vers  </a:t>
            </a:r>
            <a:r>
              <a:rPr sz="2000" spc="-5" dirty="0">
                <a:latin typeface="Comic Sans MS"/>
                <a:cs typeface="Comic Sans MS"/>
              </a:rPr>
              <a:t>3' en complémentarité </a:t>
            </a:r>
            <a:r>
              <a:rPr sz="2000" dirty="0">
                <a:latin typeface="Comic Sans MS"/>
                <a:cs typeface="Comic Sans MS"/>
              </a:rPr>
              <a:t>de  celle qui est « lue » sur le  brin</a:t>
            </a:r>
            <a:r>
              <a:rPr sz="2000" spc="-1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antisens.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41140" y="4147820"/>
            <a:ext cx="9785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Brin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sens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93540" y="5073332"/>
            <a:ext cx="14236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Brin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anti-sens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0739" y="33020"/>
            <a:ext cx="420941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3234" indent="-470534">
              <a:lnSpc>
                <a:spcPct val="100000"/>
              </a:lnSpc>
              <a:spcBef>
                <a:spcPts val="100"/>
              </a:spcBef>
              <a:buClr>
                <a:srgbClr val="BE0000"/>
              </a:buClr>
              <a:buFont typeface="Wingdings"/>
              <a:buChar char=""/>
              <a:tabLst>
                <a:tab pos="483234" algn="l"/>
                <a:tab pos="483870" algn="l"/>
                <a:tab pos="1205230" algn="l"/>
                <a:tab pos="2136140" algn="l"/>
              </a:tabLst>
            </a:pPr>
            <a:r>
              <a:rPr sz="2800" b="1" dirty="0">
                <a:solidFill>
                  <a:srgbClr val="CD1C00"/>
                </a:solidFill>
                <a:latin typeface="Comic Sans MS"/>
                <a:cs typeface="Comic Sans MS"/>
              </a:rPr>
              <a:t>Les</a:t>
            </a:r>
            <a:r>
              <a:rPr sz="2800" dirty="0">
                <a:solidFill>
                  <a:srgbClr val="CD1C00"/>
                </a:solidFill>
                <a:latin typeface="Times New Roman"/>
                <a:cs typeface="Times New Roman"/>
              </a:rPr>
              <a:t>	</a:t>
            </a:r>
            <a:r>
              <a:rPr sz="2800" b="1" spc="-5" dirty="0">
                <a:solidFill>
                  <a:srgbClr val="CD1C00"/>
                </a:solidFill>
                <a:latin typeface="Comic Sans MS"/>
                <a:cs typeface="Comic Sans MS"/>
              </a:rPr>
              <a:t>ARN</a:t>
            </a:r>
            <a:r>
              <a:rPr sz="2800" spc="-5" dirty="0">
                <a:solidFill>
                  <a:srgbClr val="CD1C00"/>
                </a:solidFill>
                <a:latin typeface="Times New Roman"/>
                <a:cs typeface="Times New Roman"/>
              </a:rPr>
              <a:t>	</a:t>
            </a:r>
            <a:r>
              <a:rPr sz="2800" b="1" spc="-5" dirty="0">
                <a:solidFill>
                  <a:srgbClr val="CD1C00"/>
                </a:solidFill>
                <a:latin typeface="Comic Sans MS"/>
                <a:cs typeface="Comic Sans MS"/>
              </a:rPr>
              <a:t>polymérases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3537" y="577734"/>
            <a:ext cx="7240384" cy="5652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4196" y="577738"/>
            <a:ext cx="7028408" cy="5611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4800" y="609599"/>
            <a:ext cx="7137399" cy="4619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04800" y="609599"/>
            <a:ext cx="7139305" cy="462280"/>
          </a:xfrm>
          <a:prstGeom prst="rect">
            <a:avLst/>
          </a:prstGeom>
          <a:ln w="9525">
            <a:solidFill>
              <a:srgbClr val="5A91C6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60"/>
              </a:spcBef>
            </a:pPr>
            <a:r>
              <a:rPr sz="2400" spc="-5" dirty="0">
                <a:latin typeface="Comic Sans MS"/>
                <a:cs typeface="Comic Sans MS"/>
              </a:rPr>
              <a:t>Chez les </a:t>
            </a:r>
            <a:r>
              <a:rPr sz="2400" dirty="0">
                <a:latin typeface="Comic Sans MS"/>
                <a:cs typeface="Comic Sans MS"/>
              </a:rPr>
              <a:t>procaryotes: une </a:t>
            </a:r>
            <a:r>
              <a:rPr sz="2400" spc="-5" dirty="0">
                <a:latin typeface="Comic Sans MS"/>
                <a:cs typeface="Comic Sans MS"/>
              </a:rPr>
              <a:t>seule ARN polymérase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960937" y="2819400"/>
            <a:ext cx="3825300" cy="37218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31135" y="1150620"/>
            <a:ext cx="8191500" cy="5241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2000" dirty="0">
                <a:latin typeface="Comic Sans MS"/>
                <a:cs typeface="Comic Sans MS"/>
              </a:rPr>
              <a:t>Le core de </a:t>
            </a:r>
            <a:r>
              <a:rPr sz="2000" spc="40" dirty="0">
                <a:latin typeface="Comic Sans MS"/>
                <a:cs typeface="Comic Sans MS"/>
              </a:rPr>
              <a:t>l</a:t>
            </a:r>
            <a:r>
              <a:rPr sz="2000" spc="40" dirty="0">
                <a:latin typeface="DejaVu Sans"/>
                <a:cs typeface="DejaVu Sans"/>
              </a:rPr>
              <a:t>ʼ</a:t>
            </a:r>
            <a:r>
              <a:rPr sz="2000" spc="40" dirty="0">
                <a:latin typeface="Comic Sans MS"/>
                <a:cs typeface="Comic Sans MS"/>
              </a:rPr>
              <a:t>enzyme </a:t>
            </a:r>
            <a:r>
              <a:rPr sz="2000" dirty="0">
                <a:latin typeface="Comic Sans MS"/>
                <a:cs typeface="Comic Sans MS"/>
              </a:rPr>
              <a:t>est un </a:t>
            </a:r>
            <a:r>
              <a:rPr sz="2000" spc="-5" dirty="0">
                <a:latin typeface="Comic Sans MS"/>
                <a:cs typeface="Comic Sans MS"/>
              </a:rPr>
              <a:t>complexe </a:t>
            </a:r>
            <a:r>
              <a:rPr sz="2000" dirty="0">
                <a:latin typeface="Comic Sans MS"/>
                <a:cs typeface="Comic Sans MS"/>
              </a:rPr>
              <a:t>protéique </a:t>
            </a:r>
            <a:r>
              <a:rPr sz="2000" spc="-5" dirty="0">
                <a:latin typeface="Comic Sans MS"/>
                <a:cs typeface="Comic Sans MS"/>
              </a:rPr>
              <a:t>multimérique: </a:t>
            </a:r>
            <a:r>
              <a:rPr sz="2000" dirty="0">
                <a:latin typeface="Comic Sans MS"/>
                <a:cs typeface="Comic Sans MS"/>
              </a:rPr>
              <a:t>4 </a:t>
            </a:r>
            <a:r>
              <a:rPr sz="2000" spc="-5" dirty="0">
                <a:latin typeface="Comic Sans MS"/>
                <a:cs typeface="Comic Sans MS"/>
              </a:rPr>
              <a:t>sous-  </a:t>
            </a:r>
            <a:r>
              <a:rPr sz="2000" dirty="0">
                <a:latin typeface="Comic Sans MS"/>
                <a:cs typeface="Comic Sans MS"/>
              </a:rPr>
              <a:t>unités </a:t>
            </a:r>
            <a:r>
              <a:rPr sz="2000" spc="5" dirty="0">
                <a:latin typeface="Comic Sans MS"/>
                <a:cs typeface="Comic Sans MS"/>
              </a:rPr>
              <a:t>α</a:t>
            </a:r>
            <a:r>
              <a:rPr sz="1950" spc="7" baseline="-21367" dirty="0">
                <a:latin typeface="Comic Sans MS"/>
                <a:cs typeface="Comic Sans MS"/>
              </a:rPr>
              <a:t>2</a:t>
            </a:r>
            <a:r>
              <a:rPr sz="2000" spc="5" dirty="0">
                <a:latin typeface="Comic Sans MS"/>
                <a:cs typeface="Comic Sans MS"/>
              </a:rPr>
              <a:t>, </a:t>
            </a:r>
            <a:r>
              <a:rPr sz="2000" dirty="0">
                <a:latin typeface="Comic Sans MS"/>
                <a:cs typeface="Comic Sans MS"/>
              </a:rPr>
              <a:t>β, </a:t>
            </a:r>
            <a:r>
              <a:rPr sz="2000" spc="175" dirty="0">
                <a:latin typeface="Comic Sans MS"/>
                <a:cs typeface="Comic Sans MS"/>
              </a:rPr>
              <a:t>β</a:t>
            </a:r>
            <a:r>
              <a:rPr sz="2000" spc="175" dirty="0">
                <a:latin typeface="DejaVu Sans"/>
                <a:cs typeface="DejaVu Sans"/>
              </a:rPr>
              <a:t>ʼ </a:t>
            </a:r>
            <a:r>
              <a:rPr sz="2000" spc="-15" dirty="0">
                <a:latin typeface="Trebuchet MS"/>
                <a:cs typeface="Trebuchet MS"/>
              </a:rPr>
              <a:t>et </a:t>
            </a:r>
            <a:r>
              <a:rPr sz="2000" spc="1540" dirty="0">
                <a:latin typeface="Trebuchet MS"/>
                <a:cs typeface="Trebuchet MS"/>
              </a:rPr>
              <a:t>ϖ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180" dirty="0">
                <a:latin typeface="Trebuchet MS"/>
                <a:cs typeface="Trebuchet MS"/>
              </a:rPr>
              <a:t>(</a:t>
            </a:r>
            <a:r>
              <a:rPr sz="2000" spc="180" dirty="0">
                <a:latin typeface="Comic Sans MS"/>
                <a:cs typeface="Comic Sans MS"/>
              </a:rPr>
              <a:t>α</a:t>
            </a:r>
            <a:r>
              <a:rPr sz="1950" spc="270" baseline="-21367" dirty="0">
                <a:latin typeface="Comic Sans MS"/>
                <a:cs typeface="Comic Sans MS"/>
              </a:rPr>
              <a:t>2</a:t>
            </a:r>
            <a:r>
              <a:rPr sz="2000" spc="180" dirty="0">
                <a:latin typeface="Comic Sans MS"/>
                <a:cs typeface="Comic Sans MS"/>
              </a:rPr>
              <a:t>ββ</a:t>
            </a:r>
            <a:r>
              <a:rPr sz="2000" spc="180" dirty="0">
                <a:latin typeface="DejaVu Sans"/>
                <a:cs typeface="DejaVu Sans"/>
              </a:rPr>
              <a:t>ʼ</a:t>
            </a:r>
            <a:r>
              <a:rPr sz="2000" spc="180" dirty="0">
                <a:latin typeface="Trebuchet MS"/>
                <a:cs typeface="Trebuchet MS"/>
              </a:rPr>
              <a:t>ϖ).</a:t>
            </a:r>
            <a:endParaRPr sz="20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spc="25" dirty="0">
                <a:latin typeface="Comic Sans MS"/>
                <a:cs typeface="Comic Sans MS"/>
              </a:rPr>
              <a:t>L</a:t>
            </a:r>
            <a:r>
              <a:rPr sz="2000" spc="25" dirty="0">
                <a:latin typeface="DejaVu Sans"/>
                <a:cs typeface="DejaVu Sans"/>
              </a:rPr>
              <a:t>ʼ</a:t>
            </a:r>
            <a:r>
              <a:rPr sz="2000" spc="25" dirty="0">
                <a:latin typeface="Comic Sans MS"/>
                <a:cs typeface="Comic Sans MS"/>
              </a:rPr>
              <a:t>association </a:t>
            </a:r>
            <a:r>
              <a:rPr sz="2000" dirty="0">
                <a:latin typeface="Comic Sans MS"/>
                <a:cs typeface="Comic Sans MS"/>
              </a:rPr>
              <a:t>de σ </a:t>
            </a:r>
            <a:r>
              <a:rPr sz="2000" dirty="0" smtClean="0">
                <a:latin typeface="Comic Sans MS"/>
                <a:cs typeface="Comic Sans MS"/>
              </a:rPr>
              <a:t>= </a:t>
            </a:r>
            <a:r>
              <a:rPr sz="2000" spc="-5" dirty="0">
                <a:latin typeface="Comic Sans MS"/>
                <a:cs typeface="Comic Sans MS"/>
              </a:rPr>
              <a:t>holoenzyme</a:t>
            </a:r>
            <a:r>
              <a:rPr sz="2000" spc="-15" dirty="0">
                <a:latin typeface="Comic Sans MS"/>
                <a:cs typeface="Comic Sans MS"/>
              </a:rPr>
              <a:t> </a:t>
            </a:r>
            <a:r>
              <a:rPr sz="2000" spc="200" dirty="0">
                <a:latin typeface="Trebuchet MS"/>
                <a:cs typeface="Trebuchet MS"/>
              </a:rPr>
              <a:t>(</a:t>
            </a:r>
            <a:r>
              <a:rPr sz="2000" spc="200" dirty="0">
                <a:latin typeface="Comic Sans MS"/>
                <a:cs typeface="Comic Sans MS"/>
              </a:rPr>
              <a:t>α</a:t>
            </a:r>
            <a:r>
              <a:rPr sz="1950" spc="300" baseline="-21367" dirty="0">
                <a:latin typeface="Comic Sans MS"/>
                <a:cs typeface="Comic Sans MS"/>
              </a:rPr>
              <a:t>2</a:t>
            </a:r>
            <a:r>
              <a:rPr sz="2000" spc="200" dirty="0">
                <a:latin typeface="Comic Sans MS"/>
                <a:cs typeface="Comic Sans MS"/>
              </a:rPr>
              <a:t>ββ</a:t>
            </a:r>
            <a:r>
              <a:rPr sz="2000" spc="200" dirty="0">
                <a:latin typeface="DejaVu Sans"/>
                <a:cs typeface="DejaVu Sans"/>
              </a:rPr>
              <a:t>ʼ</a:t>
            </a:r>
            <a:r>
              <a:rPr sz="2000" spc="200" dirty="0">
                <a:latin typeface="Trebuchet MS"/>
                <a:cs typeface="Trebuchet MS"/>
              </a:rPr>
              <a:t>ϖ</a:t>
            </a:r>
            <a:r>
              <a:rPr sz="2000" spc="200" dirty="0">
                <a:latin typeface="Comic Sans MS"/>
                <a:cs typeface="Comic Sans MS"/>
              </a:rPr>
              <a:t>σ)</a:t>
            </a:r>
            <a:endParaRPr sz="2000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7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buChar char="•"/>
              <a:tabLst>
                <a:tab pos="169545" algn="l"/>
              </a:tabLst>
            </a:pPr>
            <a:r>
              <a:rPr sz="1800" dirty="0">
                <a:latin typeface="Comic Sans MS"/>
                <a:cs typeface="Comic Sans MS"/>
              </a:rPr>
              <a:t>La sous unité β assure </a:t>
            </a:r>
            <a:r>
              <a:rPr sz="1800" spc="-5" dirty="0">
                <a:latin typeface="Comic Sans MS"/>
                <a:cs typeface="Comic Sans MS"/>
              </a:rPr>
              <a:t>la liaison </a:t>
            </a:r>
            <a:r>
              <a:rPr sz="1800" dirty="0">
                <a:latin typeface="Comic Sans MS"/>
                <a:cs typeface="Comic Sans MS"/>
              </a:rPr>
              <a:t>à</a:t>
            </a:r>
            <a:r>
              <a:rPr sz="1800" spc="-20" dirty="0">
                <a:latin typeface="Comic Sans MS"/>
                <a:cs typeface="Comic Sans MS"/>
              </a:rPr>
              <a:t> </a:t>
            </a:r>
            <a:r>
              <a:rPr sz="1800" spc="50" dirty="0">
                <a:latin typeface="Comic Sans MS"/>
                <a:cs typeface="Comic Sans MS"/>
              </a:rPr>
              <a:t>l</a:t>
            </a:r>
            <a:r>
              <a:rPr sz="1800" spc="50" dirty="0">
                <a:latin typeface="DejaVu Sans"/>
                <a:cs typeface="DejaVu Sans"/>
              </a:rPr>
              <a:t>ʼ</a:t>
            </a:r>
            <a:r>
              <a:rPr sz="1800" spc="50" dirty="0">
                <a:latin typeface="Comic Sans MS"/>
                <a:cs typeface="Comic Sans MS"/>
              </a:rPr>
              <a:t>ADN.</a:t>
            </a:r>
            <a:endParaRPr sz="1800" dirty="0">
              <a:latin typeface="Comic Sans MS"/>
              <a:cs typeface="Comic Sans MS"/>
            </a:endParaRPr>
          </a:p>
          <a:p>
            <a:pPr marL="12700" marR="3749675">
              <a:lnSpc>
                <a:spcPct val="101899"/>
              </a:lnSpc>
              <a:spcBef>
                <a:spcPts val="1700"/>
              </a:spcBef>
              <a:buChar char="•"/>
              <a:tabLst>
                <a:tab pos="169545" algn="l"/>
              </a:tabLst>
            </a:pPr>
            <a:r>
              <a:rPr sz="1800" dirty="0">
                <a:latin typeface="Comic Sans MS"/>
                <a:cs typeface="Comic Sans MS"/>
              </a:rPr>
              <a:t>La sous unité </a:t>
            </a:r>
            <a:r>
              <a:rPr sz="1800" spc="160" dirty="0">
                <a:latin typeface="Comic Sans MS"/>
                <a:cs typeface="Comic Sans MS"/>
              </a:rPr>
              <a:t>β</a:t>
            </a:r>
            <a:r>
              <a:rPr sz="1800" spc="160" dirty="0">
                <a:latin typeface="DejaVu Sans"/>
                <a:cs typeface="DejaVu Sans"/>
              </a:rPr>
              <a:t>ʼ </a:t>
            </a:r>
            <a:r>
              <a:rPr sz="1800" dirty="0">
                <a:latin typeface="Comic Sans MS"/>
                <a:cs typeface="Comic Sans MS"/>
              </a:rPr>
              <a:t>possède </a:t>
            </a:r>
            <a:r>
              <a:rPr sz="1800" spc="-5" dirty="0">
                <a:latin typeface="Comic Sans MS"/>
                <a:cs typeface="Comic Sans MS"/>
              </a:rPr>
              <a:t>le site </a:t>
            </a:r>
            <a:r>
              <a:rPr sz="1800" dirty="0">
                <a:latin typeface="Comic Sans MS"/>
                <a:cs typeface="Comic Sans MS"/>
              </a:rPr>
              <a:t>actif</a:t>
            </a:r>
            <a:r>
              <a:rPr sz="1800" spc="-28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de  la</a:t>
            </a:r>
            <a:r>
              <a:rPr sz="1800" spc="-1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polymérase</a:t>
            </a:r>
          </a:p>
          <a:p>
            <a:pPr marL="12700" marR="4346575">
              <a:lnSpc>
                <a:spcPct val="101899"/>
              </a:lnSpc>
              <a:spcBef>
                <a:spcPts val="1700"/>
              </a:spcBef>
              <a:buChar char="•"/>
              <a:tabLst>
                <a:tab pos="169545" algn="l"/>
              </a:tabLst>
            </a:pPr>
            <a:r>
              <a:rPr sz="1800" dirty="0">
                <a:latin typeface="Comic Sans MS"/>
                <a:cs typeface="Comic Sans MS"/>
              </a:rPr>
              <a:t>Les 2 sous unité α </a:t>
            </a:r>
            <a:r>
              <a:rPr sz="1800" spc="-5" dirty="0">
                <a:latin typeface="Comic Sans MS"/>
                <a:cs typeface="Comic Sans MS"/>
              </a:rPr>
              <a:t>permettent  </a:t>
            </a:r>
            <a:r>
              <a:rPr sz="1800" spc="25" dirty="0">
                <a:latin typeface="Comic Sans MS"/>
                <a:cs typeface="Comic Sans MS"/>
              </a:rPr>
              <a:t>l</a:t>
            </a:r>
            <a:r>
              <a:rPr sz="1800" spc="25" dirty="0">
                <a:latin typeface="DejaVu Sans"/>
                <a:cs typeface="DejaVu Sans"/>
              </a:rPr>
              <a:t>ʼ</a:t>
            </a:r>
            <a:r>
              <a:rPr sz="1800" spc="25" dirty="0">
                <a:latin typeface="Comic Sans MS"/>
                <a:cs typeface="Comic Sans MS"/>
              </a:rPr>
              <a:t>assemblage </a:t>
            </a:r>
            <a:r>
              <a:rPr sz="1800" dirty="0">
                <a:latin typeface="Comic Sans MS"/>
                <a:cs typeface="Comic Sans MS"/>
              </a:rPr>
              <a:t>des autres sous</a:t>
            </a:r>
            <a:r>
              <a:rPr sz="1800" spc="-114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unités</a:t>
            </a:r>
          </a:p>
          <a:p>
            <a:pPr marL="12700" marR="3717290">
              <a:lnSpc>
                <a:spcPts val="2100"/>
              </a:lnSpc>
              <a:spcBef>
                <a:spcPts val="1960"/>
              </a:spcBef>
              <a:buFont typeface="Arial"/>
              <a:buChar char="•"/>
              <a:tabLst>
                <a:tab pos="161290" algn="l"/>
              </a:tabLst>
            </a:pPr>
            <a:r>
              <a:rPr sz="1800" dirty="0">
                <a:latin typeface="Comic Sans MS"/>
                <a:cs typeface="Comic Sans MS"/>
              </a:rPr>
              <a:t>La sous unité </a:t>
            </a:r>
            <a:r>
              <a:rPr sz="1800" dirty="0">
                <a:latin typeface="Symbol"/>
                <a:cs typeface="Symbol"/>
              </a:rPr>
              <a:t>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rétablit la fonctionnalité  </a:t>
            </a:r>
            <a:r>
              <a:rPr sz="1800" dirty="0">
                <a:latin typeface="Comic Sans MS"/>
                <a:cs typeface="Comic Sans MS"/>
              </a:rPr>
              <a:t>de </a:t>
            </a:r>
            <a:r>
              <a:rPr sz="1800" spc="50" dirty="0">
                <a:latin typeface="Comic Sans MS"/>
                <a:cs typeface="Comic Sans MS"/>
              </a:rPr>
              <a:t>l</a:t>
            </a:r>
            <a:r>
              <a:rPr sz="1800" spc="50" dirty="0">
                <a:latin typeface="DejaVu Sans"/>
                <a:cs typeface="DejaVu Sans"/>
              </a:rPr>
              <a:t>ʼ</a:t>
            </a:r>
            <a:r>
              <a:rPr sz="1800" spc="50" dirty="0">
                <a:latin typeface="Comic Sans MS"/>
                <a:cs typeface="Comic Sans MS"/>
              </a:rPr>
              <a:t>ARNp </a:t>
            </a:r>
            <a:r>
              <a:rPr sz="1800" spc="-5" dirty="0">
                <a:latin typeface="Comic Sans MS"/>
                <a:cs typeface="Comic Sans MS"/>
              </a:rPr>
              <a:t>dénaturée </a:t>
            </a:r>
            <a:r>
              <a:rPr sz="1800" dirty="0">
                <a:latin typeface="Comic Sans MS"/>
                <a:cs typeface="Comic Sans MS"/>
              </a:rPr>
              <a:t>in</a:t>
            </a:r>
            <a:r>
              <a:rPr sz="1800" spc="-6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vitro</a:t>
            </a:r>
          </a:p>
          <a:p>
            <a:pPr marL="12700" marR="4455160">
              <a:lnSpc>
                <a:spcPts val="2100"/>
              </a:lnSpc>
              <a:spcBef>
                <a:spcPts val="1900"/>
              </a:spcBef>
              <a:buChar char="•"/>
              <a:tabLst>
                <a:tab pos="169545" algn="l"/>
              </a:tabLst>
            </a:pPr>
            <a:r>
              <a:rPr sz="1800" spc="-5" dirty="0">
                <a:latin typeface="Comic Sans MS"/>
                <a:cs typeface="Comic Sans MS"/>
              </a:rPr>
              <a:t>Intervention </a:t>
            </a:r>
            <a:r>
              <a:rPr sz="1800" dirty="0">
                <a:latin typeface="Comic Sans MS"/>
                <a:cs typeface="Comic Sans MS"/>
              </a:rPr>
              <a:t>du facteur σ pour </a:t>
            </a:r>
            <a:r>
              <a:rPr sz="1800" spc="-5" dirty="0">
                <a:latin typeface="Comic Sans MS"/>
                <a:cs typeface="Comic Sans MS"/>
              </a:rPr>
              <a:t>la  reconnaissance </a:t>
            </a:r>
            <a:r>
              <a:rPr sz="1800" dirty="0">
                <a:latin typeface="Comic Sans MS"/>
                <a:cs typeface="Comic Sans MS"/>
              </a:rPr>
              <a:t>du site</a:t>
            </a:r>
            <a:r>
              <a:rPr sz="1800" spc="5" dirty="0">
                <a:latin typeface="Comic Sans MS"/>
                <a:cs typeface="Comic Sans MS"/>
              </a:rPr>
              <a:t> </a:t>
            </a:r>
            <a:r>
              <a:rPr sz="1800" spc="20" dirty="0">
                <a:latin typeface="Comic Sans MS"/>
                <a:cs typeface="Comic Sans MS"/>
              </a:rPr>
              <a:t>d</a:t>
            </a:r>
            <a:r>
              <a:rPr sz="1800" spc="20" dirty="0">
                <a:latin typeface="DejaVu Sans"/>
                <a:cs typeface="DejaVu Sans"/>
              </a:rPr>
              <a:t>ʼ</a:t>
            </a:r>
            <a:r>
              <a:rPr sz="1800" spc="20" dirty="0">
                <a:latin typeface="Comic Sans MS"/>
                <a:cs typeface="Comic Sans MS"/>
              </a:rPr>
              <a:t>initiation.</a:t>
            </a:r>
            <a:endParaRPr sz="18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37" y="1836420"/>
            <a:ext cx="8100695" cy="414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9845">
              <a:lnSpc>
                <a:spcPct val="150000"/>
              </a:lnSpc>
              <a:spcBef>
                <a:spcPts val="100"/>
              </a:spcBef>
              <a:buFont typeface="Wingdings"/>
              <a:buChar char=""/>
              <a:tabLst>
                <a:tab pos="322580" algn="l"/>
              </a:tabLst>
            </a:pPr>
            <a:r>
              <a:rPr sz="2000" b="1" spc="-5" dirty="0">
                <a:latin typeface="Comic Sans MS"/>
                <a:cs typeface="Comic Sans MS"/>
              </a:rPr>
              <a:t>RNA-polymérase </a:t>
            </a:r>
            <a:r>
              <a:rPr sz="2000" b="1" dirty="0">
                <a:latin typeface="Comic Sans MS"/>
                <a:cs typeface="Comic Sans MS"/>
              </a:rPr>
              <a:t>I </a:t>
            </a:r>
            <a:r>
              <a:rPr sz="2000" dirty="0">
                <a:latin typeface="Comic Sans MS"/>
                <a:cs typeface="Comic Sans MS"/>
              </a:rPr>
              <a:t>qui </a:t>
            </a:r>
            <a:r>
              <a:rPr sz="2000" spc="-5" dirty="0">
                <a:latin typeface="Comic Sans MS"/>
                <a:cs typeface="Comic Sans MS"/>
              </a:rPr>
              <a:t>synthétise </a:t>
            </a:r>
            <a:r>
              <a:rPr sz="2000" dirty="0">
                <a:latin typeface="Comic Sans MS"/>
                <a:cs typeface="Comic Sans MS"/>
              </a:rPr>
              <a:t>les RNA </a:t>
            </a:r>
            <a:r>
              <a:rPr sz="2000" spc="-5" dirty="0">
                <a:latin typeface="Comic Sans MS"/>
                <a:cs typeface="Comic Sans MS"/>
              </a:rPr>
              <a:t>cytoplasmiques </a:t>
            </a:r>
            <a:r>
              <a:rPr sz="2000" dirty="0">
                <a:latin typeface="Comic Sans MS"/>
                <a:cs typeface="Comic Sans MS"/>
              </a:rPr>
              <a:t>: RNA  </a:t>
            </a:r>
            <a:r>
              <a:rPr sz="2000" spc="-5" dirty="0">
                <a:latin typeface="Comic Sans MS"/>
                <a:cs typeface="Comic Sans MS"/>
              </a:rPr>
              <a:t>ribosomiques </a:t>
            </a:r>
            <a:r>
              <a:rPr sz="2000" dirty="0">
                <a:latin typeface="Comic Sans MS"/>
                <a:cs typeface="Comic Sans MS"/>
              </a:rPr>
              <a:t>(18 S- 5,8 S- 28</a:t>
            </a:r>
            <a:r>
              <a:rPr sz="2000" spc="-2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S)</a:t>
            </a:r>
          </a:p>
          <a:p>
            <a:pPr marL="12700" marR="158750">
              <a:lnSpc>
                <a:spcPct val="150000"/>
              </a:lnSpc>
              <a:spcBef>
                <a:spcPts val="1200"/>
              </a:spcBef>
              <a:buFont typeface="Wingdings"/>
              <a:buChar char=""/>
              <a:tabLst>
                <a:tab pos="322580" algn="l"/>
              </a:tabLst>
            </a:pPr>
            <a:r>
              <a:rPr sz="2000" b="1" spc="-5" dirty="0">
                <a:latin typeface="Comic Sans MS"/>
                <a:cs typeface="Comic Sans MS"/>
              </a:rPr>
              <a:t>RNA-polymérase </a:t>
            </a:r>
            <a:r>
              <a:rPr sz="2000" b="1" dirty="0">
                <a:latin typeface="Comic Sans MS"/>
                <a:cs typeface="Comic Sans MS"/>
              </a:rPr>
              <a:t>II </a:t>
            </a:r>
            <a:r>
              <a:rPr sz="2000" dirty="0">
                <a:latin typeface="Comic Sans MS"/>
                <a:cs typeface="Comic Sans MS"/>
              </a:rPr>
              <a:t>qui </a:t>
            </a:r>
            <a:r>
              <a:rPr sz="2000" spc="-5" dirty="0">
                <a:latin typeface="Comic Sans MS"/>
                <a:cs typeface="Comic Sans MS"/>
              </a:rPr>
              <a:t>synthétise </a:t>
            </a:r>
            <a:r>
              <a:rPr sz="2000" dirty="0">
                <a:latin typeface="Comic Sans MS"/>
                <a:cs typeface="Comic Sans MS"/>
              </a:rPr>
              <a:t>les RNA messagers </a:t>
            </a:r>
            <a:r>
              <a:rPr sz="2000" spc="-5" dirty="0">
                <a:latin typeface="Comic Sans MS"/>
                <a:cs typeface="Comic Sans MS"/>
              </a:rPr>
              <a:t>certains  des snRNA</a:t>
            </a:r>
            <a:endParaRPr sz="2000" dirty="0">
              <a:latin typeface="Comic Sans MS"/>
              <a:cs typeface="Comic Sans MS"/>
            </a:endParaRPr>
          </a:p>
          <a:p>
            <a:pPr marL="12700" marR="682625">
              <a:lnSpc>
                <a:spcPct val="150000"/>
              </a:lnSpc>
              <a:spcBef>
                <a:spcPts val="1200"/>
              </a:spcBef>
              <a:buFont typeface="Wingdings"/>
              <a:buChar char=""/>
              <a:tabLst>
                <a:tab pos="322580" algn="l"/>
              </a:tabLst>
            </a:pPr>
            <a:r>
              <a:rPr sz="2000" b="1" spc="-5" dirty="0">
                <a:latin typeface="Comic Sans MS"/>
                <a:cs typeface="Comic Sans MS"/>
              </a:rPr>
              <a:t>RNA-polymérase </a:t>
            </a:r>
            <a:r>
              <a:rPr sz="2000" b="1" dirty="0">
                <a:latin typeface="Comic Sans MS"/>
                <a:cs typeface="Comic Sans MS"/>
              </a:rPr>
              <a:t>III </a:t>
            </a:r>
            <a:r>
              <a:rPr sz="2000" dirty="0">
                <a:latin typeface="Comic Sans MS"/>
                <a:cs typeface="Comic Sans MS"/>
              </a:rPr>
              <a:t>qui </a:t>
            </a:r>
            <a:r>
              <a:rPr sz="2000" spc="-5" dirty="0">
                <a:latin typeface="Comic Sans MS"/>
                <a:cs typeface="Comic Sans MS"/>
              </a:rPr>
              <a:t>synthétise </a:t>
            </a:r>
            <a:r>
              <a:rPr sz="2000" dirty="0">
                <a:latin typeface="Comic Sans MS"/>
                <a:cs typeface="Comic Sans MS"/>
              </a:rPr>
              <a:t>les petits RNA </a:t>
            </a:r>
            <a:r>
              <a:rPr sz="2000" spc="-5" dirty="0">
                <a:latin typeface="Comic Sans MS"/>
                <a:cs typeface="Comic Sans MS"/>
              </a:rPr>
              <a:t>(tRNA,  </a:t>
            </a:r>
            <a:r>
              <a:rPr sz="2000" dirty="0">
                <a:latin typeface="Comic Sans MS"/>
                <a:cs typeface="Comic Sans MS"/>
              </a:rPr>
              <a:t>rRNA 5 S, </a:t>
            </a:r>
            <a:r>
              <a:rPr sz="2000" spc="-5" dirty="0">
                <a:latin typeface="Comic Sans MS"/>
                <a:cs typeface="Comic Sans MS"/>
              </a:rPr>
              <a:t>snRNA,</a:t>
            </a:r>
            <a:r>
              <a:rPr sz="2000" spc="-15" dirty="0">
                <a:latin typeface="Comic Sans MS"/>
                <a:cs typeface="Comic Sans MS"/>
              </a:rPr>
              <a:t> </a:t>
            </a:r>
            <a:r>
              <a:rPr sz="2000" spc="-5" dirty="0" smtClean="0">
                <a:latin typeface="Comic Sans MS"/>
                <a:cs typeface="Comic Sans MS"/>
              </a:rPr>
              <a:t>).</a:t>
            </a:r>
            <a:endParaRPr sz="2000" dirty="0">
              <a:latin typeface="Comic Sans MS"/>
              <a:cs typeface="Comic Sans MS"/>
            </a:endParaRPr>
          </a:p>
          <a:p>
            <a:pPr marL="12700" marR="5080">
              <a:lnSpc>
                <a:spcPct val="150000"/>
              </a:lnSpc>
              <a:spcBef>
                <a:spcPts val="1200"/>
              </a:spcBef>
              <a:buFont typeface="Wingdings"/>
              <a:buChar char=""/>
              <a:tabLst>
                <a:tab pos="288290" algn="l"/>
              </a:tabLst>
            </a:pPr>
            <a:r>
              <a:rPr sz="2000" b="1" spc="-5" dirty="0">
                <a:latin typeface="Comic Sans MS"/>
                <a:cs typeface="Comic Sans MS"/>
              </a:rPr>
              <a:t>RNA-polymérase </a:t>
            </a:r>
            <a:r>
              <a:rPr sz="2000" b="1" dirty="0">
                <a:latin typeface="Comic Sans MS"/>
                <a:cs typeface="Comic Sans MS"/>
              </a:rPr>
              <a:t>IV </a:t>
            </a:r>
            <a:r>
              <a:rPr sz="2000" dirty="0">
                <a:latin typeface="Comic Sans MS"/>
                <a:cs typeface="Comic Sans MS"/>
              </a:rPr>
              <a:t>spécialisé dans </a:t>
            </a:r>
            <a:r>
              <a:rPr sz="2000" spc="-5" dirty="0">
                <a:latin typeface="Comic Sans MS"/>
                <a:cs typeface="Comic Sans MS"/>
              </a:rPr>
              <a:t>la transcription </a:t>
            </a:r>
            <a:r>
              <a:rPr sz="2000" dirty="0">
                <a:latin typeface="Comic Sans MS"/>
                <a:cs typeface="Comic Sans MS"/>
              </a:rPr>
              <a:t>de </a:t>
            </a:r>
            <a:r>
              <a:rPr sz="2000" spc="65" dirty="0">
                <a:latin typeface="Comic Sans MS"/>
                <a:cs typeface="Comic Sans MS"/>
              </a:rPr>
              <a:t>l</a:t>
            </a:r>
            <a:r>
              <a:rPr sz="2000" spc="65" dirty="0">
                <a:latin typeface="DejaVu Sans"/>
                <a:cs typeface="DejaVu Sans"/>
              </a:rPr>
              <a:t>ʼ</a:t>
            </a:r>
            <a:r>
              <a:rPr sz="2000" spc="65" dirty="0">
                <a:latin typeface="Comic Sans MS"/>
                <a:cs typeface="Comic Sans MS"/>
              </a:rPr>
              <a:t>ADN  </a:t>
            </a:r>
            <a:r>
              <a:rPr sz="2000" spc="-5" dirty="0">
                <a:latin typeface="Comic Sans MS"/>
                <a:cs typeface="Comic Sans MS"/>
              </a:rPr>
              <a:t>mitochondrial </a:t>
            </a:r>
            <a:endParaRPr sz="2000" dirty="0">
              <a:latin typeface="Comic Sans MS"/>
              <a:cs typeface="Comic Sans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5142" y="960122"/>
            <a:ext cx="7589520" cy="5611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5800" y="960122"/>
            <a:ext cx="7468984" cy="5611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5162" y="990599"/>
            <a:ext cx="7486967" cy="4619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65162" y="990599"/>
            <a:ext cx="7488555" cy="462280"/>
          </a:xfrm>
          <a:prstGeom prst="rect">
            <a:avLst/>
          </a:prstGeom>
          <a:ln w="9525">
            <a:solidFill>
              <a:srgbClr val="5A91C6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60"/>
              </a:spcBef>
            </a:pPr>
            <a:r>
              <a:rPr sz="2400" spc="-5" dirty="0">
                <a:latin typeface="Comic Sans MS"/>
                <a:cs typeface="Comic Sans MS"/>
              </a:rPr>
              <a:t>Chez les eucaryotes: </a:t>
            </a:r>
            <a:r>
              <a:rPr sz="2400" dirty="0">
                <a:latin typeface="Comic Sans MS"/>
                <a:cs typeface="Comic Sans MS"/>
              </a:rPr>
              <a:t>trois types </a:t>
            </a:r>
            <a:r>
              <a:rPr sz="2400" spc="85" dirty="0">
                <a:latin typeface="Comic Sans MS"/>
                <a:cs typeface="Comic Sans MS"/>
              </a:rPr>
              <a:t>d</a:t>
            </a:r>
            <a:r>
              <a:rPr sz="2400" spc="85" dirty="0">
                <a:latin typeface="DejaVu Sans"/>
                <a:cs typeface="DejaVu Sans"/>
              </a:rPr>
              <a:t>ʼ</a:t>
            </a:r>
            <a:r>
              <a:rPr sz="2400" spc="85" dirty="0">
                <a:latin typeface="Comic Sans MS"/>
                <a:cs typeface="Comic Sans MS"/>
              </a:rPr>
              <a:t>ARN</a:t>
            </a:r>
            <a:r>
              <a:rPr sz="2400" spc="-2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polymérase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0739" y="194945"/>
            <a:ext cx="420941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3234" indent="-470534">
              <a:lnSpc>
                <a:spcPct val="100000"/>
              </a:lnSpc>
              <a:spcBef>
                <a:spcPts val="100"/>
              </a:spcBef>
              <a:buClr>
                <a:srgbClr val="BE0000"/>
              </a:buClr>
              <a:buFont typeface="Wingdings"/>
              <a:buChar char=""/>
              <a:tabLst>
                <a:tab pos="483234" algn="l"/>
                <a:tab pos="483870" algn="l"/>
                <a:tab pos="1205230" algn="l"/>
                <a:tab pos="2136140" algn="l"/>
              </a:tabLst>
            </a:pPr>
            <a:r>
              <a:rPr sz="2800" b="1" dirty="0">
                <a:solidFill>
                  <a:srgbClr val="CD1C00"/>
                </a:solidFill>
                <a:latin typeface="Comic Sans MS"/>
                <a:cs typeface="Comic Sans MS"/>
              </a:rPr>
              <a:t>Les</a:t>
            </a:r>
            <a:r>
              <a:rPr sz="2800" dirty="0">
                <a:solidFill>
                  <a:srgbClr val="CD1C00"/>
                </a:solidFill>
                <a:latin typeface="Times New Roman"/>
                <a:cs typeface="Times New Roman"/>
              </a:rPr>
              <a:t>	</a:t>
            </a:r>
            <a:r>
              <a:rPr sz="2800" b="1" spc="-5" dirty="0">
                <a:solidFill>
                  <a:srgbClr val="CD1C00"/>
                </a:solidFill>
                <a:latin typeface="Comic Sans MS"/>
                <a:cs typeface="Comic Sans MS"/>
              </a:rPr>
              <a:t>ARN</a:t>
            </a:r>
            <a:r>
              <a:rPr sz="2800" spc="-5" dirty="0">
                <a:solidFill>
                  <a:srgbClr val="CD1C00"/>
                </a:solidFill>
                <a:latin typeface="Times New Roman"/>
                <a:cs typeface="Times New Roman"/>
              </a:rPr>
              <a:t>	</a:t>
            </a:r>
            <a:r>
              <a:rPr sz="2800" b="1" spc="-5" dirty="0">
                <a:solidFill>
                  <a:srgbClr val="CD1C00"/>
                </a:solidFill>
                <a:latin typeface="Comic Sans MS"/>
                <a:cs typeface="Comic Sans MS"/>
              </a:rPr>
              <a:t>polymérases</a:t>
            </a:r>
            <a:endParaRPr sz="28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823912" y="3822700"/>
          <a:ext cx="7270750" cy="4679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00225"/>
                <a:gridCol w="3441700"/>
                <a:gridCol w="2028825"/>
              </a:tblGrid>
              <a:tr h="467995">
                <a:tc>
                  <a:txBody>
                    <a:bodyPr/>
                    <a:lstStyle/>
                    <a:p>
                      <a:pPr marL="17843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promoteur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48895" marB="0">
                    <a:lnL w="53975">
                      <a:solidFill>
                        <a:srgbClr val="D62CA9"/>
                      </a:solidFill>
                      <a:prstDash val="solid"/>
                    </a:lnL>
                    <a:lnR w="53975">
                      <a:solidFill>
                        <a:srgbClr val="D62CA9"/>
                      </a:solidFill>
                      <a:prstDash val="solid"/>
                    </a:lnR>
                    <a:lnT w="53975">
                      <a:solidFill>
                        <a:srgbClr val="D62CA9"/>
                      </a:solidFill>
                      <a:prstDash val="solid"/>
                    </a:lnT>
                    <a:lnB w="53975">
                      <a:solidFill>
                        <a:srgbClr val="D62CA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474980">
                        <a:lnSpc>
                          <a:spcPct val="100000"/>
                        </a:lnSpc>
                        <a:spcBef>
                          <a:spcPts val="360"/>
                        </a:spcBef>
                        <a:tabLst>
                          <a:tab pos="1539240" algn="l"/>
                        </a:tabLst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Région</a:t>
                      </a:r>
                      <a:r>
                        <a:rPr sz="24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400" b="1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transcrite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B="0">
                    <a:lnL w="53975">
                      <a:solidFill>
                        <a:srgbClr val="D62CA9"/>
                      </a:solidFill>
                      <a:prstDash val="solid"/>
                    </a:lnL>
                    <a:lnR w="53975">
                      <a:solidFill>
                        <a:srgbClr val="D62CA9"/>
                      </a:solidFill>
                      <a:prstDash val="solid"/>
                    </a:lnR>
                    <a:lnT w="53975">
                      <a:solidFill>
                        <a:srgbClr val="D62CA9"/>
                      </a:solidFill>
                      <a:prstDash val="solid"/>
                    </a:lnT>
                    <a:lnB w="53975">
                      <a:solidFill>
                        <a:srgbClr val="D62CA9"/>
                      </a:solidFill>
                      <a:prstDash val="solid"/>
                    </a:lnB>
                    <a:solidFill>
                      <a:srgbClr val="275C8F"/>
                    </a:solidFill>
                  </a:tcPr>
                </a:tc>
                <a:tc>
                  <a:txBody>
                    <a:bodyPr/>
                    <a:lstStyle/>
                    <a:p>
                      <a:pPr marL="17018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terminateur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B="0">
                    <a:lnL w="53975">
                      <a:solidFill>
                        <a:srgbClr val="D62CA9"/>
                      </a:solidFill>
                      <a:prstDash val="solid"/>
                    </a:lnL>
                    <a:lnR w="53975">
                      <a:solidFill>
                        <a:srgbClr val="D62CA9"/>
                      </a:solidFill>
                      <a:prstDash val="solid"/>
                    </a:lnR>
                    <a:lnT w="53975">
                      <a:solidFill>
                        <a:srgbClr val="D62CA9"/>
                      </a:solidFill>
                      <a:prstDash val="solid"/>
                    </a:lnT>
                    <a:lnB w="53975">
                      <a:solidFill>
                        <a:srgbClr val="D62CA9"/>
                      </a:solidFill>
                      <a:prstDash val="solid"/>
                    </a:lnB>
                    <a:solidFill>
                      <a:srgbClr val="0431FF"/>
                    </a:solidFill>
                  </a:tcPr>
                </a:tc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285750" y="5816600"/>
            <a:ext cx="2486025" cy="708025"/>
          </a:xfrm>
          <a:prstGeom prst="rect">
            <a:avLst/>
          </a:prstGeom>
          <a:ln w="38100">
            <a:solidFill>
              <a:srgbClr val="000000"/>
            </a:solidFill>
          </a:ln>
        </p:spPr>
        <p:txBody>
          <a:bodyPr vert="horz" wrap="square" lIns="0" tIns="45719" rIns="0" bIns="0" rtlCol="0">
            <a:spAutoFit/>
          </a:bodyPr>
          <a:lstStyle/>
          <a:p>
            <a:pPr marL="106045" marR="94615" indent="158750">
              <a:lnSpc>
                <a:spcPct val="100000"/>
              </a:lnSpc>
              <a:spcBef>
                <a:spcPts val="359"/>
              </a:spcBef>
            </a:pPr>
            <a:r>
              <a:rPr sz="2000" b="1" spc="-5" dirty="0">
                <a:latin typeface="Comic Sans MS"/>
                <a:cs typeface="Comic Sans MS"/>
              </a:rPr>
              <a:t>Site </a:t>
            </a:r>
            <a:r>
              <a:rPr sz="2000" b="1" spc="15" dirty="0">
                <a:latin typeface="Comic Sans MS"/>
                <a:cs typeface="Comic Sans MS"/>
              </a:rPr>
              <a:t>d</a:t>
            </a:r>
            <a:r>
              <a:rPr sz="2000" b="1" spc="15" dirty="0">
                <a:latin typeface="DejaVu Sans"/>
                <a:cs typeface="DejaVu Sans"/>
              </a:rPr>
              <a:t>ʼ</a:t>
            </a:r>
            <a:r>
              <a:rPr sz="2000" b="1" spc="15" dirty="0">
                <a:latin typeface="Comic Sans MS"/>
                <a:cs typeface="Comic Sans MS"/>
              </a:rPr>
              <a:t>initiation  </a:t>
            </a:r>
            <a:r>
              <a:rPr sz="2000" b="1" spc="-5" dirty="0">
                <a:latin typeface="Comic Sans MS"/>
                <a:cs typeface="Comic Sans MS"/>
              </a:rPr>
              <a:t>de la</a:t>
            </a:r>
            <a:r>
              <a:rPr sz="2000" b="1" spc="-65" dirty="0">
                <a:latin typeface="Comic Sans MS"/>
                <a:cs typeface="Comic Sans MS"/>
              </a:rPr>
              <a:t> </a:t>
            </a:r>
            <a:r>
              <a:rPr sz="2000" b="1" spc="-5" dirty="0">
                <a:latin typeface="Comic Sans MS"/>
                <a:cs typeface="Comic Sans MS"/>
              </a:rPr>
              <a:t>transcription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76375" y="4484687"/>
            <a:ext cx="503555" cy="1079500"/>
          </a:xfrm>
          <a:custGeom>
            <a:avLst/>
            <a:gdLst/>
            <a:ahLst/>
            <a:cxnLst/>
            <a:rect l="l" t="t" r="r" b="b"/>
            <a:pathLst>
              <a:path w="503555" h="1079500">
                <a:moveTo>
                  <a:pt x="503237" y="863600"/>
                </a:moveTo>
                <a:lnTo>
                  <a:pt x="0" y="863600"/>
                </a:lnTo>
                <a:lnTo>
                  <a:pt x="251625" y="1079500"/>
                </a:lnTo>
                <a:lnTo>
                  <a:pt x="503237" y="863600"/>
                </a:lnTo>
                <a:close/>
              </a:path>
              <a:path w="503555" h="1079500">
                <a:moveTo>
                  <a:pt x="377431" y="215900"/>
                </a:moveTo>
                <a:lnTo>
                  <a:pt x="125806" y="215900"/>
                </a:lnTo>
                <a:lnTo>
                  <a:pt x="125806" y="863600"/>
                </a:lnTo>
                <a:lnTo>
                  <a:pt x="377431" y="863600"/>
                </a:lnTo>
                <a:lnTo>
                  <a:pt x="377431" y="215900"/>
                </a:lnTo>
                <a:close/>
              </a:path>
              <a:path w="503555" h="1079500">
                <a:moveTo>
                  <a:pt x="251625" y="0"/>
                </a:moveTo>
                <a:lnTo>
                  <a:pt x="0" y="215900"/>
                </a:lnTo>
                <a:lnTo>
                  <a:pt x="503237" y="215900"/>
                </a:lnTo>
                <a:lnTo>
                  <a:pt x="251625" y="0"/>
                </a:lnTo>
                <a:close/>
              </a:path>
            </a:pathLst>
          </a:custGeom>
          <a:solidFill>
            <a:srgbClr val="FFD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76375" y="4484687"/>
            <a:ext cx="503555" cy="1079500"/>
          </a:xfrm>
          <a:custGeom>
            <a:avLst/>
            <a:gdLst/>
            <a:ahLst/>
            <a:cxnLst/>
            <a:rect l="l" t="t" r="r" b="b"/>
            <a:pathLst>
              <a:path w="503555" h="1079500">
                <a:moveTo>
                  <a:pt x="0" y="215900"/>
                </a:moveTo>
                <a:lnTo>
                  <a:pt x="251625" y="0"/>
                </a:lnTo>
                <a:lnTo>
                  <a:pt x="503237" y="215900"/>
                </a:lnTo>
                <a:lnTo>
                  <a:pt x="377431" y="215900"/>
                </a:lnTo>
                <a:lnTo>
                  <a:pt x="377431" y="863600"/>
                </a:lnTo>
                <a:lnTo>
                  <a:pt x="503237" y="863600"/>
                </a:lnTo>
                <a:lnTo>
                  <a:pt x="251625" y="1079500"/>
                </a:lnTo>
                <a:lnTo>
                  <a:pt x="0" y="863600"/>
                </a:lnTo>
                <a:lnTo>
                  <a:pt x="125806" y="863600"/>
                </a:lnTo>
                <a:lnTo>
                  <a:pt x="125806" y="215900"/>
                </a:lnTo>
                <a:lnTo>
                  <a:pt x="0" y="2159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952750" y="5829300"/>
            <a:ext cx="2619375" cy="708025"/>
          </a:xfrm>
          <a:prstGeom prst="rect">
            <a:avLst/>
          </a:prstGeom>
          <a:ln w="38100">
            <a:solidFill>
              <a:srgbClr val="000000"/>
            </a:solidFill>
          </a:ln>
        </p:spPr>
        <p:txBody>
          <a:bodyPr vert="horz" wrap="square" lIns="0" tIns="45719" rIns="0" bIns="0" rtlCol="0">
            <a:spAutoFit/>
          </a:bodyPr>
          <a:lstStyle/>
          <a:p>
            <a:pPr marL="144780" marR="132080" indent="490855">
              <a:lnSpc>
                <a:spcPct val="100000"/>
              </a:lnSpc>
              <a:spcBef>
                <a:spcPts val="359"/>
              </a:spcBef>
            </a:pPr>
            <a:r>
              <a:rPr sz="2000" b="1" dirty="0">
                <a:latin typeface="Comic Sans MS"/>
                <a:cs typeface="Comic Sans MS"/>
              </a:rPr>
              <a:t>Matrice de  </a:t>
            </a:r>
            <a:r>
              <a:rPr sz="2000" b="1" spc="-5" dirty="0">
                <a:latin typeface="Comic Sans MS"/>
                <a:cs typeface="Comic Sans MS"/>
              </a:rPr>
              <a:t>synthèse </a:t>
            </a:r>
            <a:r>
              <a:rPr sz="2000" b="1" dirty="0">
                <a:latin typeface="Comic Sans MS"/>
                <a:cs typeface="Comic Sans MS"/>
              </a:rPr>
              <a:t>de</a:t>
            </a:r>
            <a:r>
              <a:rPr sz="2000" b="1" spc="-75" dirty="0">
                <a:latin typeface="Comic Sans MS"/>
                <a:cs typeface="Comic Sans MS"/>
              </a:rPr>
              <a:t> </a:t>
            </a:r>
            <a:r>
              <a:rPr sz="2000" b="1" spc="45" dirty="0">
                <a:latin typeface="Comic Sans MS"/>
                <a:cs typeface="Comic Sans MS"/>
              </a:rPr>
              <a:t>l</a:t>
            </a:r>
            <a:r>
              <a:rPr sz="2000" b="1" spc="45" dirty="0">
                <a:latin typeface="DejaVu Sans"/>
                <a:cs typeface="DejaVu Sans"/>
              </a:rPr>
              <a:t>ʼ</a:t>
            </a:r>
            <a:r>
              <a:rPr sz="2000" b="1" spc="45" dirty="0">
                <a:latin typeface="Comic Sans MS"/>
                <a:cs typeface="Comic Sans MS"/>
              </a:rPr>
              <a:t>ARN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987800" y="4484687"/>
            <a:ext cx="503555" cy="1079500"/>
          </a:xfrm>
          <a:custGeom>
            <a:avLst/>
            <a:gdLst/>
            <a:ahLst/>
            <a:cxnLst/>
            <a:rect l="l" t="t" r="r" b="b"/>
            <a:pathLst>
              <a:path w="503554" h="1079500">
                <a:moveTo>
                  <a:pt x="503237" y="863600"/>
                </a:moveTo>
                <a:lnTo>
                  <a:pt x="0" y="863600"/>
                </a:lnTo>
                <a:lnTo>
                  <a:pt x="251625" y="1079500"/>
                </a:lnTo>
                <a:lnTo>
                  <a:pt x="503237" y="863600"/>
                </a:lnTo>
                <a:close/>
              </a:path>
              <a:path w="503554" h="1079500">
                <a:moveTo>
                  <a:pt x="377431" y="215900"/>
                </a:moveTo>
                <a:lnTo>
                  <a:pt x="125806" y="215900"/>
                </a:lnTo>
                <a:lnTo>
                  <a:pt x="125806" y="863600"/>
                </a:lnTo>
                <a:lnTo>
                  <a:pt x="377431" y="863600"/>
                </a:lnTo>
                <a:lnTo>
                  <a:pt x="377431" y="215900"/>
                </a:lnTo>
                <a:close/>
              </a:path>
              <a:path w="503554" h="1079500">
                <a:moveTo>
                  <a:pt x="251625" y="0"/>
                </a:moveTo>
                <a:lnTo>
                  <a:pt x="0" y="215900"/>
                </a:lnTo>
                <a:lnTo>
                  <a:pt x="503237" y="215900"/>
                </a:lnTo>
                <a:lnTo>
                  <a:pt x="251625" y="0"/>
                </a:lnTo>
                <a:close/>
              </a:path>
            </a:pathLst>
          </a:custGeom>
          <a:solidFill>
            <a:srgbClr val="FFD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87800" y="4484687"/>
            <a:ext cx="503555" cy="1079500"/>
          </a:xfrm>
          <a:custGeom>
            <a:avLst/>
            <a:gdLst/>
            <a:ahLst/>
            <a:cxnLst/>
            <a:rect l="l" t="t" r="r" b="b"/>
            <a:pathLst>
              <a:path w="503554" h="1079500">
                <a:moveTo>
                  <a:pt x="0" y="215900"/>
                </a:moveTo>
                <a:lnTo>
                  <a:pt x="251625" y="0"/>
                </a:lnTo>
                <a:lnTo>
                  <a:pt x="503237" y="215900"/>
                </a:lnTo>
                <a:lnTo>
                  <a:pt x="377431" y="215900"/>
                </a:lnTo>
                <a:lnTo>
                  <a:pt x="377431" y="863600"/>
                </a:lnTo>
                <a:lnTo>
                  <a:pt x="503237" y="863600"/>
                </a:lnTo>
                <a:lnTo>
                  <a:pt x="251625" y="1079500"/>
                </a:lnTo>
                <a:lnTo>
                  <a:pt x="0" y="863600"/>
                </a:lnTo>
                <a:lnTo>
                  <a:pt x="125806" y="863600"/>
                </a:lnTo>
                <a:lnTo>
                  <a:pt x="125806" y="215900"/>
                </a:lnTo>
                <a:lnTo>
                  <a:pt x="0" y="2159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26262" y="4484687"/>
            <a:ext cx="503555" cy="1079500"/>
          </a:xfrm>
          <a:custGeom>
            <a:avLst/>
            <a:gdLst/>
            <a:ahLst/>
            <a:cxnLst/>
            <a:rect l="l" t="t" r="r" b="b"/>
            <a:pathLst>
              <a:path w="503554" h="1079500">
                <a:moveTo>
                  <a:pt x="503237" y="863600"/>
                </a:moveTo>
                <a:lnTo>
                  <a:pt x="0" y="863600"/>
                </a:lnTo>
                <a:lnTo>
                  <a:pt x="251625" y="1079500"/>
                </a:lnTo>
                <a:lnTo>
                  <a:pt x="503237" y="863600"/>
                </a:lnTo>
                <a:close/>
              </a:path>
              <a:path w="503554" h="1079500">
                <a:moveTo>
                  <a:pt x="377431" y="215900"/>
                </a:moveTo>
                <a:lnTo>
                  <a:pt x="125806" y="215900"/>
                </a:lnTo>
                <a:lnTo>
                  <a:pt x="125806" y="863600"/>
                </a:lnTo>
                <a:lnTo>
                  <a:pt x="377431" y="863600"/>
                </a:lnTo>
                <a:lnTo>
                  <a:pt x="377431" y="215900"/>
                </a:lnTo>
                <a:close/>
              </a:path>
              <a:path w="503554" h="1079500">
                <a:moveTo>
                  <a:pt x="251625" y="0"/>
                </a:moveTo>
                <a:lnTo>
                  <a:pt x="0" y="215900"/>
                </a:lnTo>
                <a:lnTo>
                  <a:pt x="503237" y="215900"/>
                </a:lnTo>
                <a:lnTo>
                  <a:pt x="251625" y="0"/>
                </a:lnTo>
                <a:close/>
              </a:path>
            </a:pathLst>
          </a:custGeom>
          <a:solidFill>
            <a:srgbClr val="FFD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26262" y="4484687"/>
            <a:ext cx="503555" cy="1079500"/>
          </a:xfrm>
          <a:custGeom>
            <a:avLst/>
            <a:gdLst/>
            <a:ahLst/>
            <a:cxnLst/>
            <a:rect l="l" t="t" r="r" b="b"/>
            <a:pathLst>
              <a:path w="503554" h="1079500">
                <a:moveTo>
                  <a:pt x="0" y="215900"/>
                </a:moveTo>
                <a:lnTo>
                  <a:pt x="251625" y="0"/>
                </a:lnTo>
                <a:lnTo>
                  <a:pt x="503237" y="215900"/>
                </a:lnTo>
                <a:lnTo>
                  <a:pt x="377431" y="215900"/>
                </a:lnTo>
                <a:lnTo>
                  <a:pt x="377431" y="863600"/>
                </a:lnTo>
                <a:lnTo>
                  <a:pt x="503237" y="863600"/>
                </a:lnTo>
                <a:lnTo>
                  <a:pt x="251625" y="1079500"/>
                </a:lnTo>
                <a:lnTo>
                  <a:pt x="0" y="863600"/>
                </a:lnTo>
                <a:lnTo>
                  <a:pt x="125806" y="863600"/>
                </a:lnTo>
                <a:lnTo>
                  <a:pt x="125806" y="215900"/>
                </a:lnTo>
                <a:lnTo>
                  <a:pt x="0" y="2159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715000" y="5845175"/>
            <a:ext cx="3405504" cy="708025"/>
          </a:xfrm>
          <a:prstGeom prst="rect">
            <a:avLst/>
          </a:prstGeom>
          <a:ln w="38100">
            <a:solidFill>
              <a:srgbClr val="000000"/>
            </a:solidFill>
          </a:ln>
        </p:spPr>
        <p:txBody>
          <a:bodyPr vert="horz" wrap="square" lIns="0" tIns="45719" rIns="0" bIns="0" rtlCol="0">
            <a:spAutoFit/>
          </a:bodyPr>
          <a:lstStyle/>
          <a:p>
            <a:pPr marL="271780" marR="259079" indent="-1270">
              <a:lnSpc>
                <a:spcPct val="100000"/>
              </a:lnSpc>
              <a:spcBef>
                <a:spcPts val="359"/>
              </a:spcBef>
            </a:pPr>
            <a:r>
              <a:rPr sz="2000" b="1" spc="-5" dirty="0">
                <a:latin typeface="Comic Sans MS"/>
                <a:cs typeface="Comic Sans MS"/>
              </a:rPr>
              <a:t>Séquence signal </a:t>
            </a:r>
            <a:r>
              <a:rPr sz="2000" b="1" dirty="0">
                <a:latin typeface="Comic Sans MS"/>
                <a:cs typeface="Comic Sans MS"/>
              </a:rPr>
              <a:t>pour</a:t>
            </a:r>
            <a:r>
              <a:rPr sz="2000" b="1" spc="-40" dirty="0">
                <a:latin typeface="Comic Sans MS"/>
                <a:cs typeface="Comic Sans MS"/>
              </a:rPr>
              <a:t> </a:t>
            </a:r>
            <a:r>
              <a:rPr sz="2000" b="1" dirty="0">
                <a:latin typeface="Comic Sans MS"/>
                <a:cs typeface="Comic Sans MS"/>
              </a:rPr>
              <a:t>la  </a:t>
            </a:r>
            <a:r>
              <a:rPr sz="2000" b="1" spc="-5" dirty="0">
                <a:latin typeface="Comic Sans MS"/>
                <a:cs typeface="Comic Sans MS"/>
              </a:rPr>
              <a:t>libération </a:t>
            </a:r>
            <a:r>
              <a:rPr sz="2000" b="1" dirty="0">
                <a:latin typeface="Comic Sans MS"/>
                <a:cs typeface="Comic Sans MS"/>
              </a:rPr>
              <a:t>de </a:t>
            </a:r>
            <a:r>
              <a:rPr sz="2000" b="1" spc="40" dirty="0">
                <a:latin typeface="Comic Sans MS"/>
                <a:cs typeface="Comic Sans MS"/>
              </a:rPr>
              <a:t>l</a:t>
            </a:r>
            <a:r>
              <a:rPr sz="2000" b="1" spc="40" dirty="0">
                <a:latin typeface="DejaVu Sans"/>
                <a:cs typeface="DejaVu Sans"/>
              </a:rPr>
              <a:t>ʼ</a:t>
            </a:r>
            <a:r>
              <a:rPr sz="2000" b="1" spc="40" dirty="0">
                <a:latin typeface="Comic Sans MS"/>
                <a:cs typeface="Comic Sans MS"/>
              </a:rPr>
              <a:t>ARN</a:t>
            </a:r>
            <a:r>
              <a:rPr sz="2000" b="1" spc="-50" dirty="0">
                <a:latin typeface="Comic Sans MS"/>
                <a:cs typeface="Comic Sans MS"/>
              </a:rPr>
              <a:t> </a:t>
            </a:r>
            <a:r>
              <a:rPr sz="2000" b="1" dirty="0">
                <a:latin typeface="Comic Sans MS"/>
                <a:cs typeface="Comic Sans MS"/>
              </a:rPr>
              <a:t>pol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497012" y="76199"/>
            <a:ext cx="6732905" cy="523875"/>
          </a:xfrm>
          <a:custGeom>
            <a:avLst/>
            <a:gdLst/>
            <a:ahLst/>
            <a:cxnLst/>
            <a:rect l="l" t="t" r="r" b="b"/>
            <a:pathLst>
              <a:path w="6732905" h="523875">
                <a:moveTo>
                  <a:pt x="0" y="523875"/>
                </a:moveTo>
                <a:lnTo>
                  <a:pt x="6732587" y="523875"/>
                </a:lnTo>
                <a:lnTo>
                  <a:pt x="6732587" y="0"/>
                </a:lnTo>
                <a:lnTo>
                  <a:pt x="0" y="0"/>
                </a:lnTo>
                <a:lnTo>
                  <a:pt x="0" y="523875"/>
                </a:lnTo>
                <a:close/>
              </a:path>
            </a:pathLst>
          </a:custGeom>
          <a:solidFill>
            <a:srgbClr val="D62C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575752" y="109220"/>
            <a:ext cx="615759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7215" algn="l"/>
                <a:tab pos="2988945" algn="l"/>
                <a:tab pos="3921125" algn="l"/>
                <a:tab pos="4544060" algn="l"/>
              </a:tabLst>
            </a:pPr>
            <a:r>
              <a:rPr spc="-5" dirty="0">
                <a:solidFill>
                  <a:srgbClr val="FFFFFF"/>
                </a:solidFill>
              </a:rPr>
              <a:t>I-</a:t>
            </a:r>
            <a:r>
              <a:rPr b="0" spc="-5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pc="-5" dirty="0">
                <a:solidFill>
                  <a:srgbClr val="FFFFFF"/>
                </a:solidFill>
              </a:rPr>
              <a:t>Transcription</a:t>
            </a:r>
            <a:r>
              <a:rPr b="0" spc="-5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pc="-5" dirty="0">
                <a:solidFill>
                  <a:srgbClr val="FFFFFF"/>
                </a:solidFill>
              </a:rPr>
              <a:t>chez</a:t>
            </a:r>
            <a:r>
              <a:rPr b="0" spc="-5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pc="-5" dirty="0">
                <a:solidFill>
                  <a:srgbClr val="FFFFFF"/>
                </a:solidFill>
              </a:rPr>
              <a:t>les</a:t>
            </a:r>
            <a:r>
              <a:rPr b="0" spc="-5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pc="-5" dirty="0">
                <a:solidFill>
                  <a:srgbClr val="FFFFFF"/>
                </a:solidFill>
              </a:rPr>
              <a:t>bactéries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07340" y="890270"/>
            <a:ext cx="7966075" cy="212471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64465" marR="5080">
              <a:lnSpc>
                <a:spcPts val="2800"/>
              </a:lnSpc>
              <a:spcBef>
                <a:spcPts val="260"/>
              </a:spcBef>
            </a:pPr>
            <a:r>
              <a:rPr sz="2400" spc="-5" dirty="0">
                <a:latin typeface="Comic Sans MS"/>
                <a:cs typeface="Comic Sans MS"/>
              </a:rPr>
              <a:t>ARN polymérase </a:t>
            </a:r>
            <a:r>
              <a:rPr sz="2400" dirty="0">
                <a:latin typeface="Comic Sans MS"/>
                <a:cs typeface="Comic Sans MS"/>
              </a:rPr>
              <a:t>se </a:t>
            </a:r>
            <a:r>
              <a:rPr sz="2400" spc="-5" dirty="0">
                <a:latin typeface="Comic Sans MS"/>
                <a:cs typeface="Comic Sans MS"/>
              </a:rPr>
              <a:t>fixe </a:t>
            </a:r>
            <a:r>
              <a:rPr sz="2400" dirty="0">
                <a:latin typeface="Comic Sans MS"/>
                <a:cs typeface="Comic Sans MS"/>
              </a:rPr>
              <a:t>à </a:t>
            </a:r>
            <a:r>
              <a:rPr sz="2400" spc="-5" dirty="0">
                <a:latin typeface="Comic Sans MS"/>
                <a:cs typeface="Comic Sans MS"/>
              </a:rPr>
              <a:t>l’ADN </a:t>
            </a:r>
            <a:r>
              <a:rPr sz="2400" dirty="0">
                <a:latin typeface="Comic Sans MS"/>
                <a:cs typeface="Comic Sans MS"/>
              </a:rPr>
              <a:t>au </a:t>
            </a:r>
            <a:r>
              <a:rPr sz="2400" spc="-5" dirty="0">
                <a:latin typeface="Comic Sans MS"/>
                <a:cs typeface="Comic Sans MS"/>
              </a:rPr>
              <a:t>niveau </a:t>
            </a:r>
            <a:r>
              <a:rPr sz="2400" dirty="0">
                <a:latin typeface="Comic Sans MS"/>
                <a:cs typeface="Comic Sans MS"/>
              </a:rPr>
              <a:t>d’une courte  </a:t>
            </a:r>
            <a:r>
              <a:rPr sz="2400" spc="-5" dirty="0">
                <a:latin typeface="Comic Sans MS"/>
                <a:cs typeface="Comic Sans MS"/>
              </a:rPr>
              <a:t>séquence d'ADN placée juste avant le </a:t>
            </a:r>
            <a:r>
              <a:rPr sz="2400" dirty="0">
                <a:latin typeface="Comic Sans MS"/>
                <a:cs typeface="Comic Sans MS"/>
              </a:rPr>
              <a:t>début du</a:t>
            </a:r>
            <a:r>
              <a:rPr sz="2400" spc="3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gène</a:t>
            </a:r>
            <a:endParaRPr sz="2400">
              <a:latin typeface="Comic Sans MS"/>
              <a:cs typeface="Comic Sans MS"/>
            </a:endParaRPr>
          </a:p>
          <a:p>
            <a:pPr marL="164465">
              <a:lnSpc>
                <a:spcPts val="2820"/>
              </a:lnSpc>
            </a:pPr>
            <a:r>
              <a:rPr sz="2400" dirty="0">
                <a:latin typeface="Comic Sans MS"/>
                <a:cs typeface="Comic Sans MS"/>
              </a:rPr>
              <a:t>= </a:t>
            </a:r>
            <a:r>
              <a:rPr sz="2400" dirty="0">
                <a:solidFill>
                  <a:srgbClr val="CC3300"/>
                </a:solidFill>
                <a:latin typeface="Comic Sans MS"/>
                <a:cs typeface="Comic Sans MS"/>
              </a:rPr>
              <a:t>promoteur </a:t>
            </a:r>
            <a:r>
              <a:rPr sz="2400" spc="-5" dirty="0">
                <a:latin typeface="Comic Sans MS"/>
                <a:cs typeface="Comic Sans MS"/>
              </a:rPr>
              <a:t>reconnu </a:t>
            </a:r>
            <a:r>
              <a:rPr sz="2400" dirty="0">
                <a:latin typeface="Comic Sans MS"/>
                <a:cs typeface="Comic Sans MS"/>
              </a:rPr>
              <a:t>par </a:t>
            </a:r>
            <a:r>
              <a:rPr sz="2400" spc="-5" dirty="0">
                <a:solidFill>
                  <a:srgbClr val="CC3300"/>
                </a:solidFill>
                <a:latin typeface="Comic Sans MS"/>
                <a:cs typeface="Comic Sans MS"/>
              </a:rPr>
              <a:t>le </a:t>
            </a:r>
            <a:r>
              <a:rPr sz="2400" dirty="0">
                <a:solidFill>
                  <a:srgbClr val="CC3300"/>
                </a:solidFill>
                <a:latin typeface="Comic Sans MS"/>
                <a:cs typeface="Comic Sans MS"/>
              </a:rPr>
              <a:t>facteur</a:t>
            </a:r>
            <a:r>
              <a:rPr sz="2400" spc="-70" dirty="0">
                <a:solidFill>
                  <a:srgbClr val="CC3300"/>
                </a:solidFill>
                <a:latin typeface="Comic Sans MS"/>
                <a:cs typeface="Comic Sans MS"/>
              </a:rPr>
              <a:t> </a:t>
            </a:r>
            <a:r>
              <a:rPr sz="2400" spc="260" dirty="0">
                <a:solidFill>
                  <a:srgbClr val="D64700"/>
                </a:solidFill>
                <a:latin typeface="Trebuchet MS"/>
                <a:cs typeface="Trebuchet MS"/>
              </a:rPr>
              <a:t>σ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516255" algn="l"/>
                <a:tab pos="2479675" algn="l"/>
                <a:tab pos="3263265" algn="l"/>
                <a:tab pos="4057015" algn="l"/>
              </a:tabLst>
            </a:pPr>
            <a:r>
              <a:rPr sz="2400" b="1" spc="-5" dirty="0">
                <a:latin typeface="Comic Sans MS"/>
                <a:cs typeface="Comic Sans MS"/>
              </a:rPr>
              <a:t>1-</a:t>
            </a:r>
            <a:r>
              <a:rPr sz="2400" spc="-5" dirty="0">
                <a:latin typeface="Times New Roman"/>
                <a:cs typeface="Times New Roman"/>
              </a:rPr>
              <a:t>	</a:t>
            </a:r>
            <a:r>
              <a:rPr sz="2400" b="1" spc="-5" dirty="0">
                <a:latin typeface="Comic Sans MS"/>
                <a:cs typeface="Comic Sans MS"/>
              </a:rPr>
              <a:t>Organisation</a:t>
            </a:r>
            <a:r>
              <a:rPr sz="2400" spc="-5" dirty="0">
                <a:latin typeface="Times New Roman"/>
                <a:cs typeface="Times New Roman"/>
              </a:rPr>
              <a:t>	</a:t>
            </a:r>
            <a:r>
              <a:rPr sz="2400" b="1" spc="70" dirty="0">
                <a:latin typeface="Comic Sans MS"/>
                <a:cs typeface="Comic Sans MS"/>
              </a:rPr>
              <a:t>d</a:t>
            </a:r>
            <a:r>
              <a:rPr sz="2400" b="1" spc="70" dirty="0">
                <a:latin typeface="DejaVu Sans"/>
                <a:cs typeface="DejaVu Sans"/>
              </a:rPr>
              <a:t>ʼ</a:t>
            </a:r>
            <a:r>
              <a:rPr sz="2400" b="1" spc="70" dirty="0">
                <a:latin typeface="Comic Sans MS"/>
                <a:cs typeface="Comic Sans MS"/>
              </a:rPr>
              <a:t>un</a:t>
            </a:r>
            <a:r>
              <a:rPr sz="2400" spc="70" dirty="0">
                <a:latin typeface="Times New Roman"/>
                <a:cs typeface="Times New Roman"/>
              </a:rPr>
              <a:t>	</a:t>
            </a:r>
            <a:r>
              <a:rPr sz="2400" b="1" spc="-5" dirty="0">
                <a:latin typeface="Comic Sans MS"/>
                <a:cs typeface="Comic Sans MS"/>
              </a:rPr>
              <a:t>gène</a:t>
            </a:r>
            <a:r>
              <a:rPr sz="2400" spc="-5" dirty="0">
                <a:latin typeface="Times New Roman"/>
                <a:cs typeface="Times New Roman"/>
              </a:rPr>
              <a:t>	</a:t>
            </a:r>
            <a:r>
              <a:rPr sz="2400" b="1" dirty="0">
                <a:latin typeface="Comic Sans MS"/>
                <a:cs typeface="Comic Sans MS"/>
              </a:rPr>
              <a:t>bactérien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1102</TotalTime>
  <Words>1917</Words>
  <Application>Microsoft Office PowerPoint</Application>
  <PresentationFormat>Affichage à l'écran (4:3)</PresentationFormat>
  <Paragraphs>517</Paragraphs>
  <Slides>44</Slides>
  <Notes>0</Notes>
  <HiddenSlides>4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44</vt:i4>
      </vt:variant>
    </vt:vector>
  </HeadingPairs>
  <TitlesOfParts>
    <vt:vector size="45" baseType="lpstr">
      <vt:lpstr>Office Theme</vt:lpstr>
      <vt:lpstr>Expression dʼun gène</vt:lpstr>
      <vt:lpstr>B- Transcription</vt:lpstr>
      <vt:lpstr>Introduction :</vt:lpstr>
      <vt:lpstr>Présentation PowerPoint</vt:lpstr>
      <vt:lpstr>Présentation PowerPoint</vt:lpstr>
      <vt:lpstr>Brin sens et anti-sens</vt:lpstr>
      <vt:lpstr>Présentation PowerPoint</vt:lpstr>
      <vt:lpstr>Présentation PowerPoint</vt:lpstr>
      <vt:lpstr>I- Transcription chez les bactéries</vt:lpstr>
      <vt:lpstr>2- Promoteur et initiation de la transcription</vt:lpstr>
      <vt:lpstr>Présentation PowerPoint</vt:lpstr>
      <vt:lpstr>Initiation de la transcription</vt:lpstr>
      <vt:lpstr>Structure des promoteurs et diversité des facteurs sigma</vt:lpstr>
      <vt:lpstr>3- Élongation de la chaîne dʼARN:</vt:lpstr>
      <vt:lpstr>Cas des ARN polycistroniques et notion dʼopéron</vt:lpstr>
      <vt:lpstr>Gène codant</vt:lpstr>
      <vt:lpstr>Comparaison des ribosomes procaryotes et eucaryotes</vt:lpstr>
      <vt:lpstr>B- Transcription</vt:lpstr>
      <vt:lpstr>Présentation PowerPoint</vt:lpstr>
      <vt:lpstr>4- Régulation de la transcription:  protéines allostériques se liant à lʼADN</vt:lpstr>
      <vt:lpstr>A- Régulation négative de la transcription</vt:lpstr>
      <vt:lpstr>A- Régulation négative 2- Fixation dʼun inducteur sur le répresseur</vt:lpstr>
      <vt:lpstr>B- Régulation positive</vt:lpstr>
      <vt:lpstr>5- Terminaison de la transcription</vt:lpstr>
      <vt:lpstr>Terminateur intrinsèque</vt:lpstr>
      <vt:lpstr>Présentation PowerPoint</vt:lpstr>
      <vt:lpstr>Terminaison rho-dépendante:</vt:lpstr>
      <vt:lpstr>Terminaison rho-dépendante:</vt:lpstr>
      <vt:lpstr>6- Les inhibiteurs spécifiques de la transcription</vt:lpstr>
      <vt:lpstr>Présentation PowerPoint</vt:lpstr>
      <vt:lpstr>Introduction:</vt:lpstr>
      <vt:lpstr>Génome en mosaïque</vt:lpstr>
      <vt:lpstr>Les ARN polymérases: Rappel</vt:lpstr>
      <vt:lpstr>LʼARN polymérases II</vt:lpstr>
      <vt:lpstr>Présentation PowerPoint</vt:lpstr>
      <vt:lpstr>1- Initiation de la transcription et terminaison</vt:lpstr>
      <vt:lpstr>2- Modification post-transcriptionnelle:</vt:lpstr>
      <vt:lpstr>a- Coiffe ou capping</vt:lpstr>
      <vt:lpstr>b- Polyadénylation</vt:lpstr>
      <vt:lpstr>Présentation PowerPoint</vt:lpstr>
      <vt:lpstr>Ribonucléo-protéiques  snRNP (U1 à U6)</vt:lpstr>
      <vt:lpstr>Récapitulatif</vt:lpstr>
      <vt:lpstr>Présentation PowerPoint</vt:lpstr>
      <vt:lpstr>Combien de gènes 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C:\Users\Hamza\Desktop\L3\réglé\biologie moleculaire\transcription</dc:title>
  <dc:creator>Hamza</dc:creator>
  <cp:lastModifiedBy>Utilisateur Windows</cp:lastModifiedBy>
  <cp:revision>31</cp:revision>
  <dcterms:created xsi:type="dcterms:W3CDTF">2019-10-14T15:01:17Z</dcterms:created>
  <dcterms:modified xsi:type="dcterms:W3CDTF">2021-11-01T19:46:27Z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2017-09-25T00:00:00Z</vt:filetime>
  </property>
  <property fmtid="{D5CDD505-2E9C-101B-9397-08002B2CF9AE}" pid="3" name="Creator">
    <vt:lpwstr>PDFCreator 2.5.3.6324</vt:lpwstr>
  </property>
  <property fmtid="{D5CDD505-2E9C-101B-9397-08002B2CF9AE}" pid="4" name="LastSaved">
    <vt:filetime>2019-10-14T00:00:00Z</vt:filetime>
  </property>
</Properties>
</file>