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60" r:id="rId4"/>
    <p:sldId id="261" r:id="rId5"/>
    <p:sldId id="262" r:id="rId6"/>
    <p:sldId id="268" r:id="rId7"/>
    <p:sldId id="265" r:id="rId8"/>
    <p:sldId id="266" r:id="rId9"/>
    <p:sldId id="267" r:id="rId10"/>
    <p:sldId id="264" r:id="rId11"/>
    <p:sldId id="269" r:id="rId12"/>
    <p:sldId id="270" r:id="rId13"/>
    <p:sldId id="271" r:id="rId14"/>
    <p:sldId id="272" r:id="rId15"/>
    <p:sldId id="273" r:id="rId16"/>
    <p:sldId id="274" r:id="rId17"/>
    <p:sldId id="275" r:id="rId18"/>
    <p:sldId id="276" r:id="rId19"/>
    <p:sldId id="277" r:id="rId20"/>
    <p:sldId id="278" r:id="rId21"/>
    <p:sldId id="279" r:id="rId22"/>
    <p:sldId id="281" r:id="rId23"/>
    <p:sldId id="283" r:id="rId24"/>
    <p:sldId id="285" r:id="rId25"/>
    <p:sldId id="286" r:id="rId26"/>
    <p:sldId id="284" r:id="rId27"/>
    <p:sldId id="287" r:id="rId28"/>
    <p:sldId id="288" r:id="rId29"/>
    <p:sldId id="291" r:id="rId30"/>
    <p:sldId id="292" r:id="rId31"/>
    <p:sldId id="294" r:id="rId32"/>
    <p:sldId id="295" r:id="rId33"/>
    <p:sldId id="304" r:id="rId34"/>
    <p:sldId id="305" r:id="rId35"/>
    <p:sldId id="320" r:id="rId36"/>
    <p:sldId id="306" r:id="rId37"/>
    <p:sldId id="319" r:id="rId38"/>
    <p:sldId id="307" r:id="rId39"/>
    <p:sldId id="308" r:id="rId40"/>
    <p:sldId id="309" r:id="rId41"/>
    <p:sldId id="310" r:id="rId42"/>
    <p:sldId id="311" r:id="rId43"/>
    <p:sldId id="312" r:id="rId44"/>
    <p:sldId id="313" r:id="rId45"/>
    <p:sldId id="314" r:id="rId46"/>
    <p:sldId id="315" r:id="rId47"/>
    <p:sldId id="316" r:id="rId48"/>
    <p:sldId id="317" r:id="rId49"/>
    <p:sldId id="318" r:id="rId50"/>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FF00"/>
    <a:srgbClr val="00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2" d="100"/>
          <a:sy n="72" d="100"/>
        </p:scale>
        <p:origin x="660"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AA7DD67-84C6-4567-8A35-C5F2D18DE37C}"/>
              </a:ext>
            </a:extLst>
          </p:cNvPr>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p>
        </p:txBody>
      </p:sp>
      <p:sp>
        <p:nvSpPr>
          <p:cNvPr id="3" name="Sous-titre 2">
            <a:extLst>
              <a:ext uri="{FF2B5EF4-FFF2-40B4-BE49-F238E27FC236}">
                <a16:creationId xmlns:a16="http://schemas.microsoft.com/office/drawing/2014/main" id="{67F1D9EE-9825-4310-B6A5-ABDB03054DC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p>
        </p:txBody>
      </p:sp>
      <p:sp>
        <p:nvSpPr>
          <p:cNvPr id="4" name="Espace réservé de la date 3">
            <a:extLst>
              <a:ext uri="{FF2B5EF4-FFF2-40B4-BE49-F238E27FC236}">
                <a16:creationId xmlns:a16="http://schemas.microsoft.com/office/drawing/2014/main" id="{2F402E95-EE75-446F-8EF8-41DBBF0C001F}"/>
              </a:ext>
            </a:extLst>
          </p:cNvPr>
          <p:cNvSpPr>
            <a:spLocks noGrp="1"/>
          </p:cNvSpPr>
          <p:nvPr>
            <p:ph type="dt" sz="half" idx="10"/>
          </p:nvPr>
        </p:nvSpPr>
        <p:spPr/>
        <p:txBody>
          <a:bodyPr/>
          <a:lstStyle/>
          <a:p>
            <a:fld id="{65774112-8728-4A64-931B-0DF9278AE637}" type="datetimeFigureOut">
              <a:rPr lang="fr-FR" smtClean="0"/>
              <a:t>13/11/2021</a:t>
            </a:fld>
            <a:endParaRPr lang="fr-FR"/>
          </a:p>
        </p:txBody>
      </p:sp>
      <p:sp>
        <p:nvSpPr>
          <p:cNvPr id="5" name="Espace réservé du pied de page 4">
            <a:extLst>
              <a:ext uri="{FF2B5EF4-FFF2-40B4-BE49-F238E27FC236}">
                <a16:creationId xmlns:a16="http://schemas.microsoft.com/office/drawing/2014/main" id="{0419AD60-C53A-4307-99AA-5578B9007E9F}"/>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087214EF-2BE6-46B4-AAAF-87165A1270E9}"/>
              </a:ext>
            </a:extLst>
          </p:cNvPr>
          <p:cNvSpPr>
            <a:spLocks noGrp="1"/>
          </p:cNvSpPr>
          <p:nvPr>
            <p:ph type="sldNum" sz="quarter" idx="12"/>
          </p:nvPr>
        </p:nvSpPr>
        <p:spPr/>
        <p:txBody>
          <a:bodyPr/>
          <a:lstStyle/>
          <a:p>
            <a:fld id="{66DB3E23-FA98-4A44-AD44-8EBF3A7C0372}" type="slidenum">
              <a:rPr lang="fr-FR" smtClean="0"/>
              <a:t>‹N°›</a:t>
            </a:fld>
            <a:endParaRPr lang="fr-FR"/>
          </a:p>
        </p:txBody>
      </p:sp>
    </p:spTree>
    <p:extLst>
      <p:ext uri="{BB962C8B-B14F-4D97-AF65-F5344CB8AC3E}">
        <p14:creationId xmlns:p14="http://schemas.microsoft.com/office/powerpoint/2010/main" val="26064250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7D3F988-CC66-4720-A101-99E8BCFC24B1}"/>
              </a:ext>
            </a:extLst>
          </p:cNvPr>
          <p:cNvSpPr>
            <a:spLocks noGrp="1"/>
          </p:cNvSpPr>
          <p:nvPr>
            <p:ph type="title"/>
          </p:nvPr>
        </p:nvSpPr>
        <p:spPr/>
        <p:txBody>
          <a:bodyPr/>
          <a:lstStyle/>
          <a:p>
            <a:r>
              <a:rPr lang="fr-FR"/>
              <a:t>Modifiez le style du titre</a:t>
            </a:r>
          </a:p>
        </p:txBody>
      </p:sp>
      <p:sp>
        <p:nvSpPr>
          <p:cNvPr id="3" name="Espace réservé du texte vertical 2">
            <a:extLst>
              <a:ext uri="{FF2B5EF4-FFF2-40B4-BE49-F238E27FC236}">
                <a16:creationId xmlns:a16="http://schemas.microsoft.com/office/drawing/2014/main" id="{C25E322B-C6FF-45F8-82E2-193BFFFB5D1B}"/>
              </a:ext>
            </a:extLst>
          </p:cNvPr>
          <p:cNvSpPr>
            <a:spLocks noGrp="1"/>
          </p:cNvSpPr>
          <p:nvPr>
            <p:ph type="body" orient="vert" idx="1"/>
          </p:nvPr>
        </p:nvSpPr>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00CE614A-6DC4-4178-B5D3-0FEF4C287889}"/>
              </a:ext>
            </a:extLst>
          </p:cNvPr>
          <p:cNvSpPr>
            <a:spLocks noGrp="1"/>
          </p:cNvSpPr>
          <p:nvPr>
            <p:ph type="dt" sz="half" idx="10"/>
          </p:nvPr>
        </p:nvSpPr>
        <p:spPr/>
        <p:txBody>
          <a:bodyPr/>
          <a:lstStyle/>
          <a:p>
            <a:fld id="{65774112-8728-4A64-931B-0DF9278AE637}" type="datetimeFigureOut">
              <a:rPr lang="fr-FR" smtClean="0"/>
              <a:t>13/11/2021</a:t>
            </a:fld>
            <a:endParaRPr lang="fr-FR"/>
          </a:p>
        </p:txBody>
      </p:sp>
      <p:sp>
        <p:nvSpPr>
          <p:cNvPr id="5" name="Espace réservé du pied de page 4">
            <a:extLst>
              <a:ext uri="{FF2B5EF4-FFF2-40B4-BE49-F238E27FC236}">
                <a16:creationId xmlns:a16="http://schemas.microsoft.com/office/drawing/2014/main" id="{27B1A846-1976-4E22-8264-C5A8EB07A4D2}"/>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0870C703-6823-4134-BBA2-25525FA95571}"/>
              </a:ext>
            </a:extLst>
          </p:cNvPr>
          <p:cNvSpPr>
            <a:spLocks noGrp="1"/>
          </p:cNvSpPr>
          <p:nvPr>
            <p:ph type="sldNum" sz="quarter" idx="12"/>
          </p:nvPr>
        </p:nvSpPr>
        <p:spPr/>
        <p:txBody>
          <a:bodyPr/>
          <a:lstStyle/>
          <a:p>
            <a:fld id="{66DB3E23-FA98-4A44-AD44-8EBF3A7C0372}" type="slidenum">
              <a:rPr lang="fr-FR" smtClean="0"/>
              <a:t>‹N°›</a:t>
            </a:fld>
            <a:endParaRPr lang="fr-FR"/>
          </a:p>
        </p:txBody>
      </p:sp>
    </p:spTree>
    <p:extLst>
      <p:ext uri="{BB962C8B-B14F-4D97-AF65-F5344CB8AC3E}">
        <p14:creationId xmlns:p14="http://schemas.microsoft.com/office/powerpoint/2010/main" val="10801029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a:extLst>
              <a:ext uri="{FF2B5EF4-FFF2-40B4-BE49-F238E27FC236}">
                <a16:creationId xmlns:a16="http://schemas.microsoft.com/office/drawing/2014/main" id="{C7FA9A96-728A-416F-90E5-D46F007A1D92}"/>
              </a:ext>
            </a:extLst>
          </p:cNvPr>
          <p:cNvSpPr>
            <a:spLocks noGrp="1"/>
          </p:cNvSpPr>
          <p:nvPr>
            <p:ph type="title" orient="vert"/>
          </p:nvPr>
        </p:nvSpPr>
        <p:spPr>
          <a:xfrm>
            <a:off x="8724900" y="365125"/>
            <a:ext cx="2628900" cy="5811838"/>
          </a:xfrm>
        </p:spPr>
        <p:txBody>
          <a:bodyPr vert="eaVert"/>
          <a:lstStyle/>
          <a:p>
            <a:r>
              <a:rPr lang="fr-FR"/>
              <a:t>Modifiez le style du titre</a:t>
            </a:r>
          </a:p>
        </p:txBody>
      </p:sp>
      <p:sp>
        <p:nvSpPr>
          <p:cNvPr id="3" name="Espace réservé du texte vertical 2">
            <a:extLst>
              <a:ext uri="{FF2B5EF4-FFF2-40B4-BE49-F238E27FC236}">
                <a16:creationId xmlns:a16="http://schemas.microsoft.com/office/drawing/2014/main" id="{97483919-C64B-408B-A015-2B4C49E5EB68}"/>
              </a:ext>
            </a:extLst>
          </p:cNvPr>
          <p:cNvSpPr>
            <a:spLocks noGrp="1"/>
          </p:cNvSpPr>
          <p:nvPr>
            <p:ph type="body" orient="vert" idx="1"/>
          </p:nvPr>
        </p:nvSpPr>
        <p:spPr>
          <a:xfrm>
            <a:off x="838200" y="365125"/>
            <a:ext cx="7734300" cy="5811838"/>
          </a:xfrm>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56414AFF-9F52-4B75-9BB8-1DC2A43999CF}"/>
              </a:ext>
            </a:extLst>
          </p:cNvPr>
          <p:cNvSpPr>
            <a:spLocks noGrp="1"/>
          </p:cNvSpPr>
          <p:nvPr>
            <p:ph type="dt" sz="half" idx="10"/>
          </p:nvPr>
        </p:nvSpPr>
        <p:spPr/>
        <p:txBody>
          <a:bodyPr/>
          <a:lstStyle/>
          <a:p>
            <a:fld id="{65774112-8728-4A64-931B-0DF9278AE637}" type="datetimeFigureOut">
              <a:rPr lang="fr-FR" smtClean="0"/>
              <a:t>13/11/2021</a:t>
            </a:fld>
            <a:endParaRPr lang="fr-FR"/>
          </a:p>
        </p:txBody>
      </p:sp>
      <p:sp>
        <p:nvSpPr>
          <p:cNvPr id="5" name="Espace réservé du pied de page 4">
            <a:extLst>
              <a:ext uri="{FF2B5EF4-FFF2-40B4-BE49-F238E27FC236}">
                <a16:creationId xmlns:a16="http://schemas.microsoft.com/office/drawing/2014/main" id="{C5E6E011-06F8-4452-9BD0-F421CAC59E76}"/>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659A7D1F-6C2B-4168-A043-FBAF5B5D413D}"/>
              </a:ext>
            </a:extLst>
          </p:cNvPr>
          <p:cNvSpPr>
            <a:spLocks noGrp="1"/>
          </p:cNvSpPr>
          <p:nvPr>
            <p:ph type="sldNum" sz="quarter" idx="12"/>
          </p:nvPr>
        </p:nvSpPr>
        <p:spPr/>
        <p:txBody>
          <a:bodyPr/>
          <a:lstStyle/>
          <a:p>
            <a:fld id="{66DB3E23-FA98-4A44-AD44-8EBF3A7C0372}" type="slidenum">
              <a:rPr lang="fr-FR" smtClean="0"/>
              <a:t>‹N°›</a:t>
            </a:fld>
            <a:endParaRPr lang="fr-FR"/>
          </a:p>
        </p:txBody>
      </p:sp>
    </p:spTree>
    <p:extLst>
      <p:ext uri="{BB962C8B-B14F-4D97-AF65-F5344CB8AC3E}">
        <p14:creationId xmlns:p14="http://schemas.microsoft.com/office/powerpoint/2010/main" val="32667039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1CDDD64-06EF-4019-B255-78C20E84FDB3}"/>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7768220D-FE67-4697-9B33-412BD3159F5F}"/>
              </a:ext>
            </a:extLst>
          </p:cNvPr>
          <p:cNvSpPr>
            <a:spLocks noGrp="1"/>
          </p:cNvSpPr>
          <p:nvPr>
            <p:ph idx="1"/>
          </p:nvPr>
        </p:nvSpPr>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6562B652-3E6C-4751-AAAE-7224118DC4A1}"/>
              </a:ext>
            </a:extLst>
          </p:cNvPr>
          <p:cNvSpPr>
            <a:spLocks noGrp="1"/>
          </p:cNvSpPr>
          <p:nvPr>
            <p:ph type="dt" sz="half" idx="10"/>
          </p:nvPr>
        </p:nvSpPr>
        <p:spPr/>
        <p:txBody>
          <a:bodyPr/>
          <a:lstStyle/>
          <a:p>
            <a:fld id="{65774112-8728-4A64-931B-0DF9278AE637}" type="datetimeFigureOut">
              <a:rPr lang="fr-FR" smtClean="0"/>
              <a:t>13/11/2021</a:t>
            </a:fld>
            <a:endParaRPr lang="fr-FR"/>
          </a:p>
        </p:txBody>
      </p:sp>
      <p:sp>
        <p:nvSpPr>
          <p:cNvPr id="5" name="Espace réservé du pied de page 4">
            <a:extLst>
              <a:ext uri="{FF2B5EF4-FFF2-40B4-BE49-F238E27FC236}">
                <a16:creationId xmlns:a16="http://schemas.microsoft.com/office/drawing/2014/main" id="{8FBB06C8-0C33-4BD7-A8F6-65376AF473E8}"/>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09E1F6C6-AAB2-4371-9CCF-FF68BCB64ECE}"/>
              </a:ext>
            </a:extLst>
          </p:cNvPr>
          <p:cNvSpPr>
            <a:spLocks noGrp="1"/>
          </p:cNvSpPr>
          <p:nvPr>
            <p:ph type="sldNum" sz="quarter" idx="12"/>
          </p:nvPr>
        </p:nvSpPr>
        <p:spPr/>
        <p:txBody>
          <a:bodyPr/>
          <a:lstStyle/>
          <a:p>
            <a:fld id="{66DB3E23-FA98-4A44-AD44-8EBF3A7C0372}" type="slidenum">
              <a:rPr lang="fr-FR" smtClean="0"/>
              <a:t>‹N°›</a:t>
            </a:fld>
            <a:endParaRPr lang="fr-FR"/>
          </a:p>
        </p:txBody>
      </p:sp>
    </p:spTree>
    <p:extLst>
      <p:ext uri="{BB962C8B-B14F-4D97-AF65-F5344CB8AC3E}">
        <p14:creationId xmlns:p14="http://schemas.microsoft.com/office/powerpoint/2010/main" val="23486070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46102E9-91A3-4CEB-8189-D32FEF94D0DC}"/>
              </a:ext>
            </a:extLst>
          </p:cNvPr>
          <p:cNvSpPr>
            <a:spLocks noGrp="1"/>
          </p:cNvSpPr>
          <p:nvPr>
            <p:ph type="title"/>
          </p:nvPr>
        </p:nvSpPr>
        <p:spPr>
          <a:xfrm>
            <a:off x="831850" y="1709738"/>
            <a:ext cx="10515600" cy="2852737"/>
          </a:xfrm>
        </p:spPr>
        <p:txBody>
          <a:bodyPr anchor="b"/>
          <a:lstStyle>
            <a:lvl1pPr>
              <a:defRPr sz="6000"/>
            </a:lvl1pPr>
          </a:lstStyle>
          <a:p>
            <a:r>
              <a:rPr lang="fr-FR"/>
              <a:t>Modifiez le style du titre</a:t>
            </a:r>
          </a:p>
        </p:txBody>
      </p:sp>
      <p:sp>
        <p:nvSpPr>
          <p:cNvPr id="3" name="Espace réservé du texte 2">
            <a:extLst>
              <a:ext uri="{FF2B5EF4-FFF2-40B4-BE49-F238E27FC236}">
                <a16:creationId xmlns:a16="http://schemas.microsoft.com/office/drawing/2014/main" id="{D50BF61F-999E-4A7F-9A5E-49F2E6A851C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Modifier les styles du texte du masque</a:t>
            </a:r>
          </a:p>
        </p:txBody>
      </p:sp>
      <p:sp>
        <p:nvSpPr>
          <p:cNvPr id="4" name="Espace réservé de la date 3">
            <a:extLst>
              <a:ext uri="{FF2B5EF4-FFF2-40B4-BE49-F238E27FC236}">
                <a16:creationId xmlns:a16="http://schemas.microsoft.com/office/drawing/2014/main" id="{840CE054-B131-4017-BB2E-37E5D4AB580E}"/>
              </a:ext>
            </a:extLst>
          </p:cNvPr>
          <p:cNvSpPr>
            <a:spLocks noGrp="1"/>
          </p:cNvSpPr>
          <p:nvPr>
            <p:ph type="dt" sz="half" idx="10"/>
          </p:nvPr>
        </p:nvSpPr>
        <p:spPr/>
        <p:txBody>
          <a:bodyPr/>
          <a:lstStyle/>
          <a:p>
            <a:fld id="{65774112-8728-4A64-931B-0DF9278AE637}" type="datetimeFigureOut">
              <a:rPr lang="fr-FR" smtClean="0"/>
              <a:t>13/11/2021</a:t>
            </a:fld>
            <a:endParaRPr lang="fr-FR"/>
          </a:p>
        </p:txBody>
      </p:sp>
      <p:sp>
        <p:nvSpPr>
          <p:cNvPr id="5" name="Espace réservé du pied de page 4">
            <a:extLst>
              <a:ext uri="{FF2B5EF4-FFF2-40B4-BE49-F238E27FC236}">
                <a16:creationId xmlns:a16="http://schemas.microsoft.com/office/drawing/2014/main" id="{190FA0C2-85F8-4FDA-9C92-70E429F5241D}"/>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193EF156-E122-4415-97E4-22D9A2AB52F1}"/>
              </a:ext>
            </a:extLst>
          </p:cNvPr>
          <p:cNvSpPr>
            <a:spLocks noGrp="1"/>
          </p:cNvSpPr>
          <p:nvPr>
            <p:ph type="sldNum" sz="quarter" idx="12"/>
          </p:nvPr>
        </p:nvSpPr>
        <p:spPr/>
        <p:txBody>
          <a:bodyPr/>
          <a:lstStyle/>
          <a:p>
            <a:fld id="{66DB3E23-FA98-4A44-AD44-8EBF3A7C0372}" type="slidenum">
              <a:rPr lang="fr-FR" smtClean="0"/>
              <a:t>‹N°›</a:t>
            </a:fld>
            <a:endParaRPr lang="fr-FR"/>
          </a:p>
        </p:txBody>
      </p:sp>
    </p:spTree>
    <p:extLst>
      <p:ext uri="{BB962C8B-B14F-4D97-AF65-F5344CB8AC3E}">
        <p14:creationId xmlns:p14="http://schemas.microsoft.com/office/powerpoint/2010/main" val="28506911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6DE7257-70F9-45E7-926F-C413E14D5F21}"/>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016F9E85-5FB8-4998-8F3B-2C8C9E7F5E90}"/>
              </a:ext>
            </a:extLst>
          </p:cNvPr>
          <p:cNvSpPr>
            <a:spLocks noGrp="1"/>
          </p:cNvSpPr>
          <p:nvPr>
            <p:ph sz="half" idx="1"/>
          </p:nvPr>
        </p:nvSpPr>
        <p:spPr>
          <a:xfrm>
            <a:off x="838200" y="1825625"/>
            <a:ext cx="5181600" cy="435133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a:extLst>
              <a:ext uri="{FF2B5EF4-FFF2-40B4-BE49-F238E27FC236}">
                <a16:creationId xmlns:a16="http://schemas.microsoft.com/office/drawing/2014/main" id="{5EB02703-5E79-4DC8-BD4D-03A3FEC6E170}"/>
              </a:ext>
            </a:extLst>
          </p:cNvPr>
          <p:cNvSpPr>
            <a:spLocks noGrp="1"/>
          </p:cNvSpPr>
          <p:nvPr>
            <p:ph sz="half" idx="2"/>
          </p:nvPr>
        </p:nvSpPr>
        <p:spPr>
          <a:xfrm>
            <a:off x="6172200" y="1825625"/>
            <a:ext cx="5181600" cy="435133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a:extLst>
              <a:ext uri="{FF2B5EF4-FFF2-40B4-BE49-F238E27FC236}">
                <a16:creationId xmlns:a16="http://schemas.microsoft.com/office/drawing/2014/main" id="{238CB57C-039A-4C58-AF4B-685DF6241063}"/>
              </a:ext>
            </a:extLst>
          </p:cNvPr>
          <p:cNvSpPr>
            <a:spLocks noGrp="1"/>
          </p:cNvSpPr>
          <p:nvPr>
            <p:ph type="dt" sz="half" idx="10"/>
          </p:nvPr>
        </p:nvSpPr>
        <p:spPr/>
        <p:txBody>
          <a:bodyPr/>
          <a:lstStyle/>
          <a:p>
            <a:fld id="{65774112-8728-4A64-931B-0DF9278AE637}" type="datetimeFigureOut">
              <a:rPr lang="fr-FR" smtClean="0"/>
              <a:t>13/11/2021</a:t>
            </a:fld>
            <a:endParaRPr lang="fr-FR"/>
          </a:p>
        </p:txBody>
      </p:sp>
      <p:sp>
        <p:nvSpPr>
          <p:cNvPr id="6" name="Espace réservé du pied de page 5">
            <a:extLst>
              <a:ext uri="{FF2B5EF4-FFF2-40B4-BE49-F238E27FC236}">
                <a16:creationId xmlns:a16="http://schemas.microsoft.com/office/drawing/2014/main" id="{C9000F29-CE99-43F3-9A08-24C786FAB993}"/>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A2E0CEF6-429B-4733-819E-FE3A33A7F9D5}"/>
              </a:ext>
            </a:extLst>
          </p:cNvPr>
          <p:cNvSpPr>
            <a:spLocks noGrp="1"/>
          </p:cNvSpPr>
          <p:nvPr>
            <p:ph type="sldNum" sz="quarter" idx="12"/>
          </p:nvPr>
        </p:nvSpPr>
        <p:spPr/>
        <p:txBody>
          <a:bodyPr/>
          <a:lstStyle/>
          <a:p>
            <a:fld id="{66DB3E23-FA98-4A44-AD44-8EBF3A7C0372}" type="slidenum">
              <a:rPr lang="fr-FR" smtClean="0"/>
              <a:t>‹N°›</a:t>
            </a:fld>
            <a:endParaRPr lang="fr-FR"/>
          </a:p>
        </p:txBody>
      </p:sp>
    </p:spTree>
    <p:extLst>
      <p:ext uri="{BB962C8B-B14F-4D97-AF65-F5344CB8AC3E}">
        <p14:creationId xmlns:p14="http://schemas.microsoft.com/office/powerpoint/2010/main" val="27471627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CFD154E-B2CF-4B8C-968E-02ED186E9045}"/>
              </a:ext>
            </a:extLst>
          </p:cNvPr>
          <p:cNvSpPr>
            <a:spLocks noGrp="1"/>
          </p:cNvSpPr>
          <p:nvPr>
            <p:ph type="title"/>
          </p:nvPr>
        </p:nvSpPr>
        <p:spPr>
          <a:xfrm>
            <a:off x="839788" y="365125"/>
            <a:ext cx="10515600" cy="1325563"/>
          </a:xfrm>
        </p:spPr>
        <p:txBody>
          <a:bodyPr/>
          <a:lstStyle/>
          <a:p>
            <a:r>
              <a:rPr lang="fr-FR"/>
              <a:t>Modifiez le style du titre</a:t>
            </a:r>
          </a:p>
        </p:txBody>
      </p:sp>
      <p:sp>
        <p:nvSpPr>
          <p:cNvPr id="3" name="Espace réservé du texte 2">
            <a:extLst>
              <a:ext uri="{FF2B5EF4-FFF2-40B4-BE49-F238E27FC236}">
                <a16:creationId xmlns:a16="http://schemas.microsoft.com/office/drawing/2014/main" id="{7572A108-7C81-4EEA-8A43-9410F098CF8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4" name="Espace réservé du contenu 3">
            <a:extLst>
              <a:ext uri="{FF2B5EF4-FFF2-40B4-BE49-F238E27FC236}">
                <a16:creationId xmlns:a16="http://schemas.microsoft.com/office/drawing/2014/main" id="{46ECDA99-C665-4B4B-B6A1-DC17F3A8D19D}"/>
              </a:ext>
            </a:extLst>
          </p:cNvPr>
          <p:cNvSpPr>
            <a:spLocks noGrp="1"/>
          </p:cNvSpPr>
          <p:nvPr>
            <p:ph sz="half" idx="2"/>
          </p:nvPr>
        </p:nvSpPr>
        <p:spPr>
          <a:xfrm>
            <a:off x="839788" y="2505075"/>
            <a:ext cx="5157787" cy="368458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a:extLst>
              <a:ext uri="{FF2B5EF4-FFF2-40B4-BE49-F238E27FC236}">
                <a16:creationId xmlns:a16="http://schemas.microsoft.com/office/drawing/2014/main" id="{0FB9CC96-AC94-4917-8694-E617992EF4F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6" name="Espace réservé du contenu 5">
            <a:extLst>
              <a:ext uri="{FF2B5EF4-FFF2-40B4-BE49-F238E27FC236}">
                <a16:creationId xmlns:a16="http://schemas.microsoft.com/office/drawing/2014/main" id="{1307D2E2-AC47-43FB-BA4A-7DC46B1AB632}"/>
              </a:ext>
            </a:extLst>
          </p:cNvPr>
          <p:cNvSpPr>
            <a:spLocks noGrp="1"/>
          </p:cNvSpPr>
          <p:nvPr>
            <p:ph sz="quarter" idx="4"/>
          </p:nvPr>
        </p:nvSpPr>
        <p:spPr>
          <a:xfrm>
            <a:off x="6172200" y="2505075"/>
            <a:ext cx="5183188" cy="368458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a:extLst>
              <a:ext uri="{FF2B5EF4-FFF2-40B4-BE49-F238E27FC236}">
                <a16:creationId xmlns:a16="http://schemas.microsoft.com/office/drawing/2014/main" id="{A995ABB9-9BC6-4914-95C4-414F9830A956}"/>
              </a:ext>
            </a:extLst>
          </p:cNvPr>
          <p:cNvSpPr>
            <a:spLocks noGrp="1"/>
          </p:cNvSpPr>
          <p:nvPr>
            <p:ph type="dt" sz="half" idx="10"/>
          </p:nvPr>
        </p:nvSpPr>
        <p:spPr/>
        <p:txBody>
          <a:bodyPr/>
          <a:lstStyle/>
          <a:p>
            <a:fld id="{65774112-8728-4A64-931B-0DF9278AE637}" type="datetimeFigureOut">
              <a:rPr lang="fr-FR" smtClean="0"/>
              <a:t>13/11/2021</a:t>
            </a:fld>
            <a:endParaRPr lang="fr-FR"/>
          </a:p>
        </p:txBody>
      </p:sp>
      <p:sp>
        <p:nvSpPr>
          <p:cNvPr id="8" name="Espace réservé du pied de page 7">
            <a:extLst>
              <a:ext uri="{FF2B5EF4-FFF2-40B4-BE49-F238E27FC236}">
                <a16:creationId xmlns:a16="http://schemas.microsoft.com/office/drawing/2014/main" id="{A392EB3A-6B60-4423-A57F-040A627B3E92}"/>
              </a:ext>
            </a:extLst>
          </p:cNvPr>
          <p:cNvSpPr>
            <a:spLocks noGrp="1"/>
          </p:cNvSpPr>
          <p:nvPr>
            <p:ph type="ftr" sz="quarter" idx="11"/>
          </p:nvPr>
        </p:nvSpPr>
        <p:spPr/>
        <p:txBody>
          <a:bodyPr/>
          <a:lstStyle/>
          <a:p>
            <a:endParaRPr lang="fr-FR"/>
          </a:p>
        </p:txBody>
      </p:sp>
      <p:sp>
        <p:nvSpPr>
          <p:cNvPr id="9" name="Espace réservé du numéro de diapositive 8">
            <a:extLst>
              <a:ext uri="{FF2B5EF4-FFF2-40B4-BE49-F238E27FC236}">
                <a16:creationId xmlns:a16="http://schemas.microsoft.com/office/drawing/2014/main" id="{9BD6F57D-5DB9-4805-8F51-1657B12159CE}"/>
              </a:ext>
            </a:extLst>
          </p:cNvPr>
          <p:cNvSpPr>
            <a:spLocks noGrp="1"/>
          </p:cNvSpPr>
          <p:nvPr>
            <p:ph type="sldNum" sz="quarter" idx="12"/>
          </p:nvPr>
        </p:nvSpPr>
        <p:spPr/>
        <p:txBody>
          <a:bodyPr/>
          <a:lstStyle/>
          <a:p>
            <a:fld id="{66DB3E23-FA98-4A44-AD44-8EBF3A7C0372}" type="slidenum">
              <a:rPr lang="fr-FR" smtClean="0"/>
              <a:t>‹N°›</a:t>
            </a:fld>
            <a:endParaRPr lang="fr-FR"/>
          </a:p>
        </p:txBody>
      </p:sp>
    </p:spTree>
    <p:extLst>
      <p:ext uri="{BB962C8B-B14F-4D97-AF65-F5344CB8AC3E}">
        <p14:creationId xmlns:p14="http://schemas.microsoft.com/office/powerpoint/2010/main" val="42764116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EBD7326-3DC6-433B-B106-F4D93B3ADF18}"/>
              </a:ext>
            </a:extLst>
          </p:cNvPr>
          <p:cNvSpPr>
            <a:spLocks noGrp="1"/>
          </p:cNvSpPr>
          <p:nvPr>
            <p:ph type="title"/>
          </p:nvPr>
        </p:nvSpPr>
        <p:spPr/>
        <p:txBody>
          <a:bodyPr/>
          <a:lstStyle/>
          <a:p>
            <a:r>
              <a:rPr lang="fr-FR"/>
              <a:t>Modifiez le style du titre</a:t>
            </a:r>
          </a:p>
        </p:txBody>
      </p:sp>
      <p:sp>
        <p:nvSpPr>
          <p:cNvPr id="3" name="Espace réservé de la date 2">
            <a:extLst>
              <a:ext uri="{FF2B5EF4-FFF2-40B4-BE49-F238E27FC236}">
                <a16:creationId xmlns:a16="http://schemas.microsoft.com/office/drawing/2014/main" id="{D818C0BA-2263-4059-BFF4-20CA74F90F97}"/>
              </a:ext>
            </a:extLst>
          </p:cNvPr>
          <p:cNvSpPr>
            <a:spLocks noGrp="1"/>
          </p:cNvSpPr>
          <p:nvPr>
            <p:ph type="dt" sz="half" idx="10"/>
          </p:nvPr>
        </p:nvSpPr>
        <p:spPr/>
        <p:txBody>
          <a:bodyPr/>
          <a:lstStyle/>
          <a:p>
            <a:fld id="{65774112-8728-4A64-931B-0DF9278AE637}" type="datetimeFigureOut">
              <a:rPr lang="fr-FR" smtClean="0"/>
              <a:t>13/11/2021</a:t>
            </a:fld>
            <a:endParaRPr lang="fr-FR"/>
          </a:p>
        </p:txBody>
      </p:sp>
      <p:sp>
        <p:nvSpPr>
          <p:cNvPr id="4" name="Espace réservé du pied de page 3">
            <a:extLst>
              <a:ext uri="{FF2B5EF4-FFF2-40B4-BE49-F238E27FC236}">
                <a16:creationId xmlns:a16="http://schemas.microsoft.com/office/drawing/2014/main" id="{3D8173BF-261C-47EE-9629-B1C3FA3C307A}"/>
              </a:ext>
            </a:extLst>
          </p:cNvPr>
          <p:cNvSpPr>
            <a:spLocks noGrp="1"/>
          </p:cNvSpPr>
          <p:nvPr>
            <p:ph type="ftr" sz="quarter" idx="11"/>
          </p:nvPr>
        </p:nvSpPr>
        <p:spPr/>
        <p:txBody>
          <a:bodyPr/>
          <a:lstStyle/>
          <a:p>
            <a:endParaRPr lang="fr-FR"/>
          </a:p>
        </p:txBody>
      </p:sp>
      <p:sp>
        <p:nvSpPr>
          <p:cNvPr id="5" name="Espace réservé du numéro de diapositive 4">
            <a:extLst>
              <a:ext uri="{FF2B5EF4-FFF2-40B4-BE49-F238E27FC236}">
                <a16:creationId xmlns:a16="http://schemas.microsoft.com/office/drawing/2014/main" id="{87057B95-81ED-4626-95E2-DFA55E25CE40}"/>
              </a:ext>
            </a:extLst>
          </p:cNvPr>
          <p:cNvSpPr>
            <a:spLocks noGrp="1"/>
          </p:cNvSpPr>
          <p:nvPr>
            <p:ph type="sldNum" sz="quarter" idx="12"/>
          </p:nvPr>
        </p:nvSpPr>
        <p:spPr/>
        <p:txBody>
          <a:bodyPr/>
          <a:lstStyle/>
          <a:p>
            <a:fld id="{66DB3E23-FA98-4A44-AD44-8EBF3A7C0372}" type="slidenum">
              <a:rPr lang="fr-FR" smtClean="0"/>
              <a:t>‹N°›</a:t>
            </a:fld>
            <a:endParaRPr lang="fr-FR"/>
          </a:p>
        </p:txBody>
      </p:sp>
    </p:spTree>
    <p:extLst>
      <p:ext uri="{BB962C8B-B14F-4D97-AF65-F5344CB8AC3E}">
        <p14:creationId xmlns:p14="http://schemas.microsoft.com/office/powerpoint/2010/main" val="37959757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21EA3999-6DEF-4B69-8640-694DC8722392}"/>
              </a:ext>
            </a:extLst>
          </p:cNvPr>
          <p:cNvSpPr>
            <a:spLocks noGrp="1"/>
          </p:cNvSpPr>
          <p:nvPr>
            <p:ph type="dt" sz="half" idx="10"/>
          </p:nvPr>
        </p:nvSpPr>
        <p:spPr/>
        <p:txBody>
          <a:bodyPr/>
          <a:lstStyle/>
          <a:p>
            <a:fld id="{65774112-8728-4A64-931B-0DF9278AE637}" type="datetimeFigureOut">
              <a:rPr lang="fr-FR" smtClean="0"/>
              <a:t>13/11/2021</a:t>
            </a:fld>
            <a:endParaRPr lang="fr-FR"/>
          </a:p>
        </p:txBody>
      </p:sp>
      <p:sp>
        <p:nvSpPr>
          <p:cNvPr id="3" name="Espace réservé du pied de page 2">
            <a:extLst>
              <a:ext uri="{FF2B5EF4-FFF2-40B4-BE49-F238E27FC236}">
                <a16:creationId xmlns:a16="http://schemas.microsoft.com/office/drawing/2014/main" id="{393DF88C-C374-4F8B-BCD3-D0ED2419831A}"/>
              </a:ext>
            </a:extLst>
          </p:cNvPr>
          <p:cNvSpPr>
            <a:spLocks noGrp="1"/>
          </p:cNvSpPr>
          <p:nvPr>
            <p:ph type="ftr" sz="quarter" idx="11"/>
          </p:nvPr>
        </p:nvSpPr>
        <p:spPr/>
        <p:txBody>
          <a:bodyPr/>
          <a:lstStyle/>
          <a:p>
            <a:endParaRPr lang="fr-FR"/>
          </a:p>
        </p:txBody>
      </p:sp>
      <p:sp>
        <p:nvSpPr>
          <p:cNvPr id="4" name="Espace réservé du numéro de diapositive 3">
            <a:extLst>
              <a:ext uri="{FF2B5EF4-FFF2-40B4-BE49-F238E27FC236}">
                <a16:creationId xmlns:a16="http://schemas.microsoft.com/office/drawing/2014/main" id="{6CE8757D-CB5F-4D7F-8624-75AA07E9FD64}"/>
              </a:ext>
            </a:extLst>
          </p:cNvPr>
          <p:cNvSpPr>
            <a:spLocks noGrp="1"/>
          </p:cNvSpPr>
          <p:nvPr>
            <p:ph type="sldNum" sz="quarter" idx="12"/>
          </p:nvPr>
        </p:nvSpPr>
        <p:spPr/>
        <p:txBody>
          <a:bodyPr/>
          <a:lstStyle/>
          <a:p>
            <a:fld id="{66DB3E23-FA98-4A44-AD44-8EBF3A7C0372}" type="slidenum">
              <a:rPr lang="fr-FR" smtClean="0"/>
              <a:t>‹N°›</a:t>
            </a:fld>
            <a:endParaRPr lang="fr-FR"/>
          </a:p>
        </p:txBody>
      </p:sp>
    </p:spTree>
    <p:extLst>
      <p:ext uri="{BB962C8B-B14F-4D97-AF65-F5344CB8AC3E}">
        <p14:creationId xmlns:p14="http://schemas.microsoft.com/office/powerpoint/2010/main" val="14983894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15A9204-900E-46F5-BA13-BED0B1AD752E}"/>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du contenu 2">
            <a:extLst>
              <a:ext uri="{FF2B5EF4-FFF2-40B4-BE49-F238E27FC236}">
                <a16:creationId xmlns:a16="http://schemas.microsoft.com/office/drawing/2014/main" id="{0630C543-EADC-4672-AA1E-136D7F2457F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a:extLst>
              <a:ext uri="{FF2B5EF4-FFF2-40B4-BE49-F238E27FC236}">
                <a16:creationId xmlns:a16="http://schemas.microsoft.com/office/drawing/2014/main" id="{7BDC7200-85C6-4753-911A-523DC5C7E09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Modifier les styles du texte du masque</a:t>
            </a:r>
          </a:p>
        </p:txBody>
      </p:sp>
      <p:sp>
        <p:nvSpPr>
          <p:cNvPr id="5" name="Espace réservé de la date 4">
            <a:extLst>
              <a:ext uri="{FF2B5EF4-FFF2-40B4-BE49-F238E27FC236}">
                <a16:creationId xmlns:a16="http://schemas.microsoft.com/office/drawing/2014/main" id="{FBA9A118-62E7-49C7-AD97-8026259C0515}"/>
              </a:ext>
            </a:extLst>
          </p:cNvPr>
          <p:cNvSpPr>
            <a:spLocks noGrp="1"/>
          </p:cNvSpPr>
          <p:nvPr>
            <p:ph type="dt" sz="half" idx="10"/>
          </p:nvPr>
        </p:nvSpPr>
        <p:spPr/>
        <p:txBody>
          <a:bodyPr/>
          <a:lstStyle/>
          <a:p>
            <a:fld id="{65774112-8728-4A64-931B-0DF9278AE637}" type="datetimeFigureOut">
              <a:rPr lang="fr-FR" smtClean="0"/>
              <a:t>13/11/2021</a:t>
            </a:fld>
            <a:endParaRPr lang="fr-FR"/>
          </a:p>
        </p:txBody>
      </p:sp>
      <p:sp>
        <p:nvSpPr>
          <p:cNvPr id="6" name="Espace réservé du pied de page 5">
            <a:extLst>
              <a:ext uri="{FF2B5EF4-FFF2-40B4-BE49-F238E27FC236}">
                <a16:creationId xmlns:a16="http://schemas.microsoft.com/office/drawing/2014/main" id="{AD4CF9A0-1D2E-4D25-AA23-3E6FAEF1F537}"/>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4A3A2F2F-02F6-4AB9-995B-2A47399D773C}"/>
              </a:ext>
            </a:extLst>
          </p:cNvPr>
          <p:cNvSpPr>
            <a:spLocks noGrp="1"/>
          </p:cNvSpPr>
          <p:nvPr>
            <p:ph type="sldNum" sz="quarter" idx="12"/>
          </p:nvPr>
        </p:nvSpPr>
        <p:spPr/>
        <p:txBody>
          <a:bodyPr/>
          <a:lstStyle/>
          <a:p>
            <a:fld id="{66DB3E23-FA98-4A44-AD44-8EBF3A7C0372}" type="slidenum">
              <a:rPr lang="fr-FR" smtClean="0"/>
              <a:t>‹N°›</a:t>
            </a:fld>
            <a:endParaRPr lang="fr-FR"/>
          </a:p>
        </p:txBody>
      </p:sp>
    </p:spTree>
    <p:extLst>
      <p:ext uri="{BB962C8B-B14F-4D97-AF65-F5344CB8AC3E}">
        <p14:creationId xmlns:p14="http://schemas.microsoft.com/office/powerpoint/2010/main" val="34622086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8DB7C38-F0FA-4743-8934-FC8FE691FF89}"/>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pour une image  2">
            <a:extLst>
              <a:ext uri="{FF2B5EF4-FFF2-40B4-BE49-F238E27FC236}">
                <a16:creationId xmlns:a16="http://schemas.microsoft.com/office/drawing/2014/main" id="{ACE9BB0D-796C-483A-8D23-7AE25C68283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a:extLst>
              <a:ext uri="{FF2B5EF4-FFF2-40B4-BE49-F238E27FC236}">
                <a16:creationId xmlns:a16="http://schemas.microsoft.com/office/drawing/2014/main" id="{D9A708A4-03C4-4B05-BADD-D01C76373AD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Modifier les styles du texte du masque</a:t>
            </a:r>
          </a:p>
        </p:txBody>
      </p:sp>
      <p:sp>
        <p:nvSpPr>
          <p:cNvPr id="5" name="Espace réservé de la date 4">
            <a:extLst>
              <a:ext uri="{FF2B5EF4-FFF2-40B4-BE49-F238E27FC236}">
                <a16:creationId xmlns:a16="http://schemas.microsoft.com/office/drawing/2014/main" id="{DDFA1C88-8CBF-444D-AFCC-E9FB3BEC41C4}"/>
              </a:ext>
            </a:extLst>
          </p:cNvPr>
          <p:cNvSpPr>
            <a:spLocks noGrp="1"/>
          </p:cNvSpPr>
          <p:nvPr>
            <p:ph type="dt" sz="half" idx="10"/>
          </p:nvPr>
        </p:nvSpPr>
        <p:spPr/>
        <p:txBody>
          <a:bodyPr/>
          <a:lstStyle/>
          <a:p>
            <a:fld id="{65774112-8728-4A64-931B-0DF9278AE637}" type="datetimeFigureOut">
              <a:rPr lang="fr-FR" smtClean="0"/>
              <a:t>13/11/2021</a:t>
            </a:fld>
            <a:endParaRPr lang="fr-FR"/>
          </a:p>
        </p:txBody>
      </p:sp>
      <p:sp>
        <p:nvSpPr>
          <p:cNvPr id="6" name="Espace réservé du pied de page 5">
            <a:extLst>
              <a:ext uri="{FF2B5EF4-FFF2-40B4-BE49-F238E27FC236}">
                <a16:creationId xmlns:a16="http://schemas.microsoft.com/office/drawing/2014/main" id="{8FCE39DA-A18D-4D2A-B836-82F50925E513}"/>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F2989ECC-A234-46EB-BCA5-796E12827BD9}"/>
              </a:ext>
            </a:extLst>
          </p:cNvPr>
          <p:cNvSpPr>
            <a:spLocks noGrp="1"/>
          </p:cNvSpPr>
          <p:nvPr>
            <p:ph type="sldNum" sz="quarter" idx="12"/>
          </p:nvPr>
        </p:nvSpPr>
        <p:spPr/>
        <p:txBody>
          <a:bodyPr/>
          <a:lstStyle/>
          <a:p>
            <a:fld id="{66DB3E23-FA98-4A44-AD44-8EBF3A7C0372}" type="slidenum">
              <a:rPr lang="fr-FR" smtClean="0"/>
              <a:t>‹N°›</a:t>
            </a:fld>
            <a:endParaRPr lang="fr-FR"/>
          </a:p>
        </p:txBody>
      </p:sp>
    </p:spTree>
    <p:extLst>
      <p:ext uri="{BB962C8B-B14F-4D97-AF65-F5344CB8AC3E}">
        <p14:creationId xmlns:p14="http://schemas.microsoft.com/office/powerpoint/2010/main" val="21632223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id="{FE8218D8-9A58-4FFB-91FA-0F8C13755C0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a:extLst>
              <a:ext uri="{FF2B5EF4-FFF2-40B4-BE49-F238E27FC236}">
                <a16:creationId xmlns:a16="http://schemas.microsoft.com/office/drawing/2014/main" id="{18E8EAF4-4EDC-4828-B598-4733A61956D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7EBB2B8C-49C1-47BD-926B-B27BE0A10D7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5774112-8728-4A64-931B-0DF9278AE637}" type="datetimeFigureOut">
              <a:rPr lang="fr-FR" smtClean="0"/>
              <a:t>13/11/2021</a:t>
            </a:fld>
            <a:endParaRPr lang="fr-FR"/>
          </a:p>
        </p:txBody>
      </p:sp>
      <p:sp>
        <p:nvSpPr>
          <p:cNvPr id="5" name="Espace réservé du pied de page 4">
            <a:extLst>
              <a:ext uri="{FF2B5EF4-FFF2-40B4-BE49-F238E27FC236}">
                <a16:creationId xmlns:a16="http://schemas.microsoft.com/office/drawing/2014/main" id="{DB557686-D535-40EB-9847-9F2C00CE69F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a:extLst>
              <a:ext uri="{FF2B5EF4-FFF2-40B4-BE49-F238E27FC236}">
                <a16:creationId xmlns:a16="http://schemas.microsoft.com/office/drawing/2014/main" id="{4839E563-67FC-402F-BF26-4528F913800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6DB3E23-FA98-4A44-AD44-8EBF3A7C0372}" type="slidenum">
              <a:rPr lang="fr-FR" smtClean="0"/>
              <a:t>‹N°›</a:t>
            </a:fld>
            <a:endParaRPr lang="fr-FR"/>
          </a:p>
        </p:txBody>
      </p:sp>
    </p:spTree>
    <p:extLst>
      <p:ext uri="{BB962C8B-B14F-4D97-AF65-F5344CB8AC3E}">
        <p14:creationId xmlns:p14="http://schemas.microsoft.com/office/powerpoint/2010/main" val="30639276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10.emf"/><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2A44D95-3B55-4DE7-930E-3C578B610D13}"/>
              </a:ext>
            </a:extLst>
          </p:cNvPr>
          <p:cNvSpPr>
            <a:spLocks noGrp="1"/>
          </p:cNvSpPr>
          <p:nvPr>
            <p:ph type="ctrTitle"/>
          </p:nvPr>
        </p:nvSpPr>
        <p:spPr/>
        <p:txBody>
          <a:bodyPr/>
          <a:lstStyle/>
          <a:p>
            <a:r>
              <a:rPr lang="fr-FR" dirty="0"/>
              <a:t>Les protéines</a:t>
            </a:r>
          </a:p>
        </p:txBody>
      </p:sp>
      <p:sp>
        <p:nvSpPr>
          <p:cNvPr id="3" name="Sous-titre 2">
            <a:extLst>
              <a:ext uri="{FF2B5EF4-FFF2-40B4-BE49-F238E27FC236}">
                <a16:creationId xmlns:a16="http://schemas.microsoft.com/office/drawing/2014/main" id="{4D60314C-A1A4-4085-9688-6AF77E95351C}"/>
              </a:ext>
            </a:extLst>
          </p:cNvPr>
          <p:cNvSpPr>
            <a:spLocks noGrp="1"/>
          </p:cNvSpPr>
          <p:nvPr>
            <p:ph type="subTitle" idx="1"/>
          </p:nvPr>
        </p:nvSpPr>
        <p:spPr/>
        <p:txBody>
          <a:bodyPr/>
          <a:lstStyle/>
          <a:p>
            <a:endParaRPr lang="fr-FR"/>
          </a:p>
        </p:txBody>
      </p:sp>
    </p:spTree>
    <p:extLst>
      <p:ext uri="{BB962C8B-B14F-4D97-AF65-F5344CB8AC3E}">
        <p14:creationId xmlns:p14="http://schemas.microsoft.com/office/powerpoint/2010/main" val="23856423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51351748-BE0D-4F27-AB5D-556CD66D8808}"/>
              </a:ext>
            </a:extLst>
          </p:cNvPr>
          <p:cNvSpPr>
            <a:spLocks noGrp="1"/>
          </p:cNvSpPr>
          <p:nvPr>
            <p:ph idx="1"/>
          </p:nvPr>
        </p:nvSpPr>
        <p:spPr>
          <a:xfrm>
            <a:off x="838200" y="463639"/>
            <a:ext cx="10515600" cy="5713324"/>
          </a:xfrm>
        </p:spPr>
        <p:txBody>
          <a:bodyPr/>
          <a:lstStyle/>
          <a:p>
            <a:pPr marL="0" indent="0" algn="just">
              <a:lnSpc>
                <a:spcPct val="150000"/>
              </a:lnSpc>
              <a:buNone/>
            </a:pPr>
            <a:r>
              <a:rPr lang="fr-FR" b="1" i="1" u="sng" dirty="0">
                <a:solidFill>
                  <a:srgbClr val="0070C0"/>
                </a:solidFill>
              </a:rPr>
              <a:t>4.1.1. Le collagène</a:t>
            </a:r>
          </a:p>
          <a:p>
            <a:pPr algn="just">
              <a:lnSpc>
                <a:spcPct val="150000"/>
              </a:lnSpc>
            </a:pPr>
            <a:r>
              <a:rPr lang="fr-FR" dirty="0"/>
              <a:t>Le collagène se trouve dans les os, la peau, les tendons et les cartilages.</a:t>
            </a:r>
          </a:p>
          <a:p>
            <a:pPr algn="just">
              <a:lnSpc>
                <a:spcPct val="150000"/>
              </a:lnSpc>
            </a:pPr>
            <a:r>
              <a:rPr lang="fr-FR" dirty="0"/>
              <a:t>Sa triple hélice formée de trois chaînes polypeptidiques, lui donne l'apparence d'un gros câble.</a:t>
            </a:r>
          </a:p>
          <a:p>
            <a:pPr algn="just">
              <a:lnSpc>
                <a:spcPct val="150000"/>
              </a:lnSpc>
            </a:pPr>
            <a:r>
              <a:rPr lang="fr-FR" dirty="0"/>
              <a:t>Lorsque des fibrilles de collagène sont dégradées par chauffage intense, leurs chaînes se raccourcissent pour former la gélatine.</a:t>
            </a:r>
          </a:p>
        </p:txBody>
      </p:sp>
    </p:spTree>
    <p:extLst>
      <p:ext uri="{BB962C8B-B14F-4D97-AF65-F5344CB8AC3E}">
        <p14:creationId xmlns:p14="http://schemas.microsoft.com/office/powerpoint/2010/main" val="4997137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down)">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51351748-BE0D-4F27-AB5D-556CD66D8808}"/>
              </a:ext>
            </a:extLst>
          </p:cNvPr>
          <p:cNvSpPr>
            <a:spLocks noGrp="1"/>
          </p:cNvSpPr>
          <p:nvPr>
            <p:ph idx="1"/>
          </p:nvPr>
        </p:nvSpPr>
        <p:spPr>
          <a:xfrm>
            <a:off x="838200" y="463639"/>
            <a:ext cx="10515600" cy="5713324"/>
          </a:xfrm>
        </p:spPr>
        <p:txBody>
          <a:bodyPr>
            <a:normAutofit/>
          </a:bodyPr>
          <a:lstStyle/>
          <a:p>
            <a:pPr marL="0" indent="0" algn="just">
              <a:lnSpc>
                <a:spcPct val="150000"/>
              </a:lnSpc>
              <a:buNone/>
            </a:pPr>
            <a:r>
              <a:rPr lang="fr-FR" b="1" i="1" u="sng" dirty="0">
                <a:solidFill>
                  <a:srgbClr val="0070C0"/>
                </a:solidFill>
              </a:rPr>
              <a:t>4.1.2. La kératine</a:t>
            </a:r>
          </a:p>
          <a:p>
            <a:pPr algn="just">
              <a:lnSpc>
                <a:spcPct val="150000"/>
              </a:lnSpc>
            </a:pPr>
            <a:r>
              <a:rPr lang="fr-FR" dirty="0"/>
              <a:t>La kératine, présente dans les couches supérieures de l'épiderme, dans les cheveux, les ongles, les écailles, les sabots et les plumes, s'enroule en une torsade régulière appelée «hélice alpha».</a:t>
            </a:r>
          </a:p>
          <a:p>
            <a:pPr algn="just">
              <a:lnSpc>
                <a:spcPct val="150000"/>
              </a:lnSpc>
            </a:pPr>
            <a:r>
              <a:rPr lang="fr-FR" dirty="0"/>
              <a:t>Chargée de protéger l'organisme contre l'environnement extérieur, la kératine est totalement insoluble dans l'eau.</a:t>
            </a:r>
          </a:p>
          <a:p>
            <a:pPr algn="just">
              <a:lnSpc>
                <a:spcPct val="150000"/>
              </a:lnSpc>
            </a:pPr>
            <a:r>
              <a:rPr lang="fr-FR" dirty="0"/>
              <a:t>Ses nombreuses liaisons disulfures en font une protéine extrêmement stable, capable de résister à l'action des enzymes protéolytiques.</a:t>
            </a:r>
          </a:p>
        </p:txBody>
      </p:sp>
    </p:spTree>
    <p:extLst>
      <p:ext uri="{BB962C8B-B14F-4D97-AF65-F5344CB8AC3E}">
        <p14:creationId xmlns:p14="http://schemas.microsoft.com/office/powerpoint/2010/main" val="15191880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down)">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51351748-BE0D-4F27-AB5D-556CD66D8808}"/>
              </a:ext>
            </a:extLst>
          </p:cNvPr>
          <p:cNvSpPr>
            <a:spLocks noGrp="1"/>
          </p:cNvSpPr>
          <p:nvPr>
            <p:ph idx="1"/>
          </p:nvPr>
        </p:nvSpPr>
        <p:spPr>
          <a:xfrm>
            <a:off x="838200" y="463639"/>
            <a:ext cx="10515600" cy="5713324"/>
          </a:xfrm>
        </p:spPr>
        <p:txBody>
          <a:bodyPr>
            <a:normAutofit/>
          </a:bodyPr>
          <a:lstStyle/>
          <a:p>
            <a:pPr marL="0" indent="0" algn="just">
              <a:lnSpc>
                <a:spcPct val="150000"/>
              </a:lnSpc>
              <a:buNone/>
            </a:pPr>
            <a:r>
              <a:rPr lang="fr-FR" b="1" i="1" u="sng" dirty="0">
                <a:solidFill>
                  <a:srgbClr val="0070C0"/>
                </a:solidFill>
              </a:rPr>
              <a:t>4.1.3. Le fibrinogène</a:t>
            </a:r>
          </a:p>
          <a:p>
            <a:pPr algn="just">
              <a:lnSpc>
                <a:spcPct val="150000"/>
              </a:lnSpc>
              <a:buFont typeface="Wingdings" panose="05000000000000000000" pitchFamily="2" charset="2"/>
              <a:buChar char="ü"/>
            </a:pPr>
            <a:r>
              <a:rPr lang="fr-FR" dirty="0"/>
              <a:t>Le fibrinogène est une protéine plasmatique sanguine responsable de la coagulation du sang.</a:t>
            </a:r>
          </a:p>
          <a:p>
            <a:pPr algn="just">
              <a:lnSpc>
                <a:spcPct val="150000"/>
              </a:lnSpc>
              <a:buFont typeface="Wingdings" panose="05000000000000000000" pitchFamily="2" charset="2"/>
              <a:buChar char="ü"/>
            </a:pPr>
            <a:r>
              <a:rPr lang="fr-FR" dirty="0"/>
              <a:t>Grâce à l'action de la thrombine (enzyme), le fibrinogène est converti en molécules de fibrine, une protéine insoluble, qui s'agglutine pour former un caillot protecteur contre les hémorragies.</a:t>
            </a:r>
          </a:p>
        </p:txBody>
      </p:sp>
    </p:spTree>
    <p:extLst>
      <p:ext uri="{BB962C8B-B14F-4D97-AF65-F5344CB8AC3E}">
        <p14:creationId xmlns:p14="http://schemas.microsoft.com/office/powerpoint/2010/main" val="10714405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51351748-BE0D-4F27-AB5D-556CD66D8808}"/>
              </a:ext>
            </a:extLst>
          </p:cNvPr>
          <p:cNvSpPr>
            <a:spLocks noGrp="1"/>
          </p:cNvSpPr>
          <p:nvPr>
            <p:ph idx="1"/>
          </p:nvPr>
        </p:nvSpPr>
        <p:spPr>
          <a:xfrm>
            <a:off x="838200" y="463639"/>
            <a:ext cx="10515600" cy="5713324"/>
          </a:xfrm>
        </p:spPr>
        <p:txBody>
          <a:bodyPr>
            <a:normAutofit lnSpcReduction="10000"/>
          </a:bodyPr>
          <a:lstStyle/>
          <a:p>
            <a:pPr marL="0" indent="0" algn="just">
              <a:lnSpc>
                <a:spcPct val="150000"/>
              </a:lnSpc>
              <a:buNone/>
            </a:pPr>
            <a:r>
              <a:rPr lang="fr-FR" b="1" i="1" u="sng" dirty="0">
                <a:solidFill>
                  <a:srgbClr val="0070C0"/>
                </a:solidFill>
              </a:rPr>
              <a:t>4.1.4. Les protéines musculaires</a:t>
            </a:r>
          </a:p>
          <a:p>
            <a:pPr algn="just">
              <a:lnSpc>
                <a:spcPct val="150000"/>
              </a:lnSpc>
              <a:buFont typeface="Wingdings" panose="05000000000000000000" pitchFamily="2" charset="2"/>
              <a:buChar char="ü"/>
            </a:pPr>
            <a:r>
              <a:rPr lang="fr-FR" dirty="0"/>
              <a:t>La myosine se lie à l'actine, une autre protéine musculaire, pour donner l'actomyosine.</a:t>
            </a:r>
          </a:p>
          <a:p>
            <a:pPr algn="just">
              <a:lnSpc>
                <a:spcPct val="150000"/>
              </a:lnSpc>
              <a:buFont typeface="Wingdings" panose="05000000000000000000" pitchFamily="2" charset="2"/>
              <a:buChar char="ü"/>
            </a:pPr>
            <a:r>
              <a:rPr lang="fr-FR" dirty="0"/>
              <a:t>Les filaments de l'actomyosine peuvent se raccourcir et provoquer la contraction des muscles.</a:t>
            </a:r>
          </a:p>
          <a:p>
            <a:pPr marL="0" indent="0" algn="just">
              <a:lnSpc>
                <a:spcPct val="150000"/>
              </a:lnSpc>
              <a:buNone/>
            </a:pPr>
            <a:r>
              <a:rPr lang="fr-FR" b="1" dirty="0">
                <a:solidFill>
                  <a:srgbClr val="0070C0"/>
                </a:solidFill>
              </a:rPr>
              <a:t>4.2. Protéines globulaires</a:t>
            </a:r>
          </a:p>
          <a:p>
            <a:pPr marL="0" indent="0" algn="just">
              <a:lnSpc>
                <a:spcPct val="150000"/>
              </a:lnSpc>
              <a:buNone/>
            </a:pPr>
            <a:r>
              <a:rPr lang="fr-FR" dirty="0"/>
              <a:t>Contrairement aux protéines fibreuses, les protéines globulaires sont sphériques et hautement solubles.</a:t>
            </a:r>
          </a:p>
        </p:txBody>
      </p:sp>
    </p:spTree>
    <p:extLst>
      <p:ext uri="{BB962C8B-B14F-4D97-AF65-F5344CB8AC3E}">
        <p14:creationId xmlns:p14="http://schemas.microsoft.com/office/powerpoint/2010/main" val="26166769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down)">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down)">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773F0EEA-DDFB-4186-99CB-4BAD8E0FB0D2}"/>
              </a:ext>
            </a:extLst>
          </p:cNvPr>
          <p:cNvSpPr>
            <a:spLocks noGrp="1"/>
          </p:cNvSpPr>
          <p:nvPr>
            <p:ph idx="1"/>
          </p:nvPr>
        </p:nvSpPr>
        <p:spPr>
          <a:xfrm>
            <a:off x="838200" y="425003"/>
            <a:ext cx="10515600" cy="5751960"/>
          </a:xfrm>
        </p:spPr>
        <p:txBody>
          <a:bodyPr/>
          <a:lstStyle/>
          <a:p>
            <a:pPr algn="just">
              <a:lnSpc>
                <a:spcPct val="150000"/>
              </a:lnSpc>
            </a:pPr>
            <a:r>
              <a:rPr lang="fr-FR" dirty="0"/>
              <a:t>Elles jouent un rôle important dans le métabolisme.</a:t>
            </a:r>
          </a:p>
          <a:p>
            <a:pPr algn="just">
              <a:lnSpc>
                <a:spcPct val="150000"/>
              </a:lnSpc>
            </a:pPr>
            <a:r>
              <a:rPr lang="fr-FR" dirty="0"/>
              <a:t>Les albumines, les globulines, la caséine et les hormones protéiques sont des protéines globulaires.</a:t>
            </a:r>
          </a:p>
          <a:p>
            <a:pPr algn="just">
              <a:lnSpc>
                <a:spcPct val="150000"/>
              </a:lnSpc>
            </a:pPr>
            <a:r>
              <a:rPr lang="fr-FR" dirty="0"/>
              <a:t>Les albumines et les globulines sont abondantes dans les cellules animales, le sérum sanguin, le lait et les œufs.</a:t>
            </a:r>
          </a:p>
          <a:p>
            <a:pPr marL="0" indent="0" algn="just">
              <a:lnSpc>
                <a:spcPct val="150000"/>
              </a:lnSpc>
              <a:buNone/>
            </a:pPr>
            <a:r>
              <a:rPr lang="fr-FR" b="1" i="1" u="sng" dirty="0">
                <a:solidFill>
                  <a:srgbClr val="00B0F0"/>
                </a:solidFill>
              </a:rPr>
              <a:t>4.2.1. La catalyse</a:t>
            </a:r>
          </a:p>
          <a:p>
            <a:pPr marL="0" indent="0" algn="just">
              <a:lnSpc>
                <a:spcPct val="150000"/>
              </a:lnSpc>
              <a:buNone/>
            </a:pPr>
            <a:r>
              <a:rPr lang="fr-FR" dirty="0"/>
              <a:t>Les enzymes sont essentielles à presque toutes les réactions biochimiques de l'organisme</a:t>
            </a:r>
          </a:p>
        </p:txBody>
      </p:sp>
    </p:spTree>
    <p:extLst>
      <p:ext uri="{BB962C8B-B14F-4D97-AF65-F5344CB8AC3E}">
        <p14:creationId xmlns:p14="http://schemas.microsoft.com/office/powerpoint/2010/main" val="19157110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down)">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down)">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773F0EEA-DDFB-4186-99CB-4BAD8E0FB0D2}"/>
              </a:ext>
            </a:extLst>
          </p:cNvPr>
          <p:cNvSpPr>
            <a:spLocks noGrp="1"/>
          </p:cNvSpPr>
          <p:nvPr>
            <p:ph idx="1"/>
          </p:nvPr>
        </p:nvSpPr>
        <p:spPr>
          <a:xfrm>
            <a:off x="838200" y="425003"/>
            <a:ext cx="10515600" cy="5751960"/>
          </a:xfrm>
        </p:spPr>
        <p:txBody>
          <a:bodyPr>
            <a:normAutofit/>
          </a:bodyPr>
          <a:lstStyle/>
          <a:p>
            <a:pPr algn="just">
              <a:lnSpc>
                <a:spcPct val="150000"/>
              </a:lnSpc>
            </a:pPr>
            <a:r>
              <a:rPr lang="fr-FR" dirty="0"/>
              <a:t>Elles multiplient par au moins un million la vitesse des réactions chimiques. </a:t>
            </a:r>
          </a:p>
          <a:p>
            <a:pPr algn="just">
              <a:lnSpc>
                <a:spcPct val="150000"/>
              </a:lnSpc>
            </a:pPr>
            <a:r>
              <a:rPr lang="fr-FR" dirty="0"/>
              <a:t>Citons l'amylase salivaire (dans la salive), qui catalyse la dégradation des amidons, et les oxydases, qui permettent l'oxydation des combustibles alimentaires.</a:t>
            </a:r>
          </a:p>
          <a:p>
            <a:pPr marL="0" indent="0" algn="just">
              <a:lnSpc>
                <a:spcPct val="150000"/>
              </a:lnSpc>
              <a:buNone/>
            </a:pPr>
            <a:r>
              <a:rPr lang="fr-FR" b="1" i="1" u="sng" dirty="0">
                <a:solidFill>
                  <a:srgbClr val="00B0F0"/>
                </a:solidFill>
              </a:rPr>
              <a:t>4.2.2. Le transport</a:t>
            </a:r>
          </a:p>
          <a:p>
            <a:pPr algn="just">
              <a:lnSpc>
                <a:spcPct val="150000"/>
              </a:lnSpc>
            </a:pPr>
            <a:r>
              <a:rPr lang="fr-FR" dirty="0"/>
              <a:t>L’hémoglobine transporte l'oxygène dans le sang;</a:t>
            </a:r>
          </a:p>
          <a:p>
            <a:pPr algn="just">
              <a:lnSpc>
                <a:spcPct val="150000"/>
              </a:lnSpc>
            </a:pPr>
            <a:r>
              <a:rPr lang="fr-FR" dirty="0"/>
              <a:t>Les lipoprotéines transportent les lipides et le cholestérol.</a:t>
            </a:r>
          </a:p>
        </p:txBody>
      </p:sp>
    </p:spTree>
    <p:extLst>
      <p:ext uri="{BB962C8B-B14F-4D97-AF65-F5344CB8AC3E}">
        <p14:creationId xmlns:p14="http://schemas.microsoft.com/office/powerpoint/2010/main" val="23112034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arn(inVertic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arn(inVertic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arn(inVertic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arn(inVertical)">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37762D42-8E81-433E-8CC5-61EF97674661}"/>
              </a:ext>
            </a:extLst>
          </p:cNvPr>
          <p:cNvSpPr>
            <a:spLocks noGrp="1"/>
          </p:cNvSpPr>
          <p:nvPr>
            <p:ph idx="1"/>
          </p:nvPr>
        </p:nvSpPr>
        <p:spPr>
          <a:xfrm>
            <a:off x="838200" y="463639"/>
            <a:ext cx="10515600" cy="5713324"/>
          </a:xfrm>
        </p:spPr>
        <p:txBody>
          <a:bodyPr/>
          <a:lstStyle/>
          <a:p>
            <a:pPr marL="0" indent="0" algn="just">
              <a:lnSpc>
                <a:spcPct val="150000"/>
              </a:lnSpc>
              <a:buNone/>
            </a:pPr>
            <a:r>
              <a:rPr lang="fr-FR" b="1" i="1" u="sng" dirty="0">
                <a:solidFill>
                  <a:srgbClr val="00B0F0"/>
                </a:solidFill>
              </a:rPr>
              <a:t>4.2.3. La régulation du pH</a:t>
            </a:r>
          </a:p>
          <a:p>
            <a:pPr algn="just">
              <a:lnSpc>
                <a:spcPct val="150000"/>
              </a:lnSpc>
            </a:pPr>
            <a:r>
              <a:rPr lang="fr-FR" dirty="0"/>
              <a:t>Un grand nombre de protéines plasmatiques, notamment l'albumine, peuvent servir d'acide ou de base dans un système tampon. </a:t>
            </a:r>
          </a:p>
          <a:p>
            <a:pPr algn="just">
              <a:lnSpc>
                <a:spcPct val="150000"/>
              </a:lnSpc>
            </a:pPr>
            <a:r>
              <a:rPr lang="fr-FR" dirty="0"/>
              <a:t>Elles empêchent les variations excessives du pH sanguin en captant ou en libérant des protons H</a:t>
            </a:r>
            <a:r>
              <a:rPr lang="fr-FR" baseline="30000" dirty="0"/>
              <a:t>+</a:t>
            </a:r>
            <a:r>
              <a:rPr lang="fr-FR" dirty="0"/>
              <a:t>.</a:t>
            </a:r>
          </a:p>
        </p:txBody>
      </p:sp>
    </p:spTree>
    <p:extLst>
      <p:ext uri="{BB962C8B-B14F-4D97-AF65-F5344CB8AC3E}">
        <p14:creationId xmlns:p14="http://schemas.microsoft.com/office/powerpoint/2010/main" val="21242881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arn(inVertic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arn(inVertical)">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054D4EC6-6911-4E60-853E-9CC160435981}"/>
              </a:ext>
            </a:extLst>
          </p:cNvPr>
          <p:cNvSpPr>
            <a:spLocks noGrp="1"/>
          </p:cNvSpPr>
          <p:nvPr>
            <p:ph idx="1"/>
          </p:nvPr>
        </p:nvSpPr>
        <p:spPr>
          <a:xfrm>
            <a:off x="838200" y="502275"/>
            <a:ext cx="10515600" cy="5674687"/>
          </a:xfrm>
        </p:spPr>
        <p:txBody>
          <a:bodyPr/>
          <a:lstStyle/>
          <a:p>
            <a:pPr marL="0" indent="0" algn="just">
              <a:lnSpc>
                <a:spcPct val="150000"/>
              </a:lnSpc>
              <a:buNone/>
            </a:pPr>
            <a:r>
              <a:rPr lang="fr-FR" b="1" i="1" u="sng" dirty="0">
                <a:solidFill>
                  <a:srgbClr val="00B0F0"/>
                </a:solidFill>
              </a:rPr>
              <a:t>4.2.4. La régulation du métabolisme</a:t>
            </a:r>
          </a:p>
          <a:p>
            <a:pPr algn="just">
              <a:lnSpc>
                <a:spcPct val="150000"/>
              </a:lnSpc>
            </a:pPr>
            <a:r>
              <a:rPr lang="fr-FR" dirty="0"/>
              <a:t>Les hormones polypeptidiques et les hormones protéiques contribuent à régler l'activité métabolique, la croissance et le développement. </a:t>
            </a:r>
          </a:p>
          <a:p>
            <a:pPr algn="just">
              <a:lnSpc>
                <a:spcPct val="150000"/>
              </a:lnSpc>
            </a:pPr>
            <a:r>
              <a:rPr lang="fr-FR" dirty="0"/>
              <a:t>Ainsi, l'hormone de croissance est une hormone anabolique nécessaire pour une croissance optimale; l’insuline aide à régler le taux de glucose sanguin.</a:t>
            </a:r>
          </a:p>
        </p:txBody>
      </p:sp>
    </p:spTree>
    <p:extLst>
      <p:ext uri="{BB962C8B-B14F-4D97-AF65-F5344CB8AC3E}">
        <p14:creationId xmlns:p14="http://schemas.microsoft.com/office/powerpoint/2010/main" val="2715660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arn(inVertic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arn(inVertical)">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DFFF1338-63A0-41C3-8CEA-FC53D4A30EC1}"/>
              </a:ext>
            </a:extLst>
          </p:cNvPr>
          <p:cNvSpPr>
            <a:spLocks noGrp="1"/>
          </p:cNvSpPr>
          <p:nvPr>
            <p:ph idx="1"/>
          </p:nvPr>
        </p:nvSpPr>
        <p:spPr>
          <a:xfrm>
            <a:off x="838200" y="412124"/>
            <a:ext cx="10515600" cy="6272011"/>
          </a:xfrm>
        </p:spPr>
        <p:txBody>
          <a:bodyPr>
            <a:normAutofit/>
          </a:bodyPr>
          <a:lstStyle/>
          <a:p>
            <a:pPr marL="0" indent="0" algn="just">
              <a:lnSpc>
                <a:spcPct val="150000"/>
              </a:lnSpc>
              <a:buNone/>
            </a:pPr>
            <a:r>
              <a:rPr lang="fr-FR" b="1" i="1" u="sng" dirty="0">
                <a:solidFill>
                  <a:srgbClr val="00B0F0"/>
                </a:solidFill>
              </a:rPr>
              <a:t>4.2.5. La défense de l’organisme</a:t>
            </a:r>
          </a:p>
          <a:p>
            <a:pPr algn="just">
              <a:lnSpc>
                <a:spcPct val="150000"/>
              </a:lnSpc>
            </a:pPr>
            <a:r>
              <a:rPr lang="fr-FR" dirty="0"/>
              <a:t>Les anticorps sont des protéines très spécialisées qui reconnaissent et inactivent les bactéries, les toxines et certains virus. </a:t>
            </a:r>
          </a:p>
          <a:p>
            <a:pPr algn="just">
              <a:lnSpc>
                <a:spcPct val="150000"/>
              </a:lnSpc>
            </a:pPr>
            <a:r>
              <a:rPr lang="fr-FR" dirty="0"/>
              <a:t>Ils participent à la réponse immunitaire, qui contribue à protéger l'organisme contre les substances étrangères et les microorganismes.</a:t>
            </a:r>
          </a:p>
          <a:p>
            <a:pPr algn="just">
              <a:lnSpc>
                <a:spcPct val="150000"/>
              </a:lnSpc>
            </a:pPr>
            <a:r>
              <a:rPr lang="fr-FR" dirty="0"/>
              <a:t>Les protéines, en circulation dans le sang, améliorent l'activité du système immunitaire et stimulent la réaction inflammatoire.</a:t>
            </a:r>
          </a:p>
        </p:txBody>
      </p:sp>
    </p:spTree>
    <p:extLst>
      <p:ext uri="{BB962C8B-B14F-4D97-AF65-F5344CB8AC3E}">
        <p14:creationId xmlns:p14="http://schemas.microsoft.com/office/powerpoint/2010/main" val="1574029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arn(inVertic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arn(inVertic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arn(inVertical)">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7C76DBE-4CF0-41CE-AB01-81A99878309C}"/>
              </a:ext>
            </a:extLst>
          </p:cNvPr>
          <p:cNvSpPr>
            <a:spLocks noGrp="1"/>
          </p:cNvSpPr>
          <p:nvPr>
            <p:ph type="title"/>
          </p:nvPr>
        </p:nvSpPr>
        <p:spPr/>
        <p:txBody>
          <a:bodyPr>
            <a:normAutofit/>
          </a:bodyPr>
          <a:lstStyle/>
          <a:p>
            <a:r>
              <a:rPr lang="fr-FR" sz="2800" b="1" i="1" dirty="0">
                <a:solidFill>
                  <a:srgbClr val="FF0000"/>
                </a:solidFill>
              </a:rPr>
              <a:t>5- Propriétés physiques des protéines</a:t>
            </a:r>
          </a:p>
        </p:txBody>
      </p:sp>
      <p:sp>
        <p:nvSpPr>
          <p:cNvPr id="3" name="Espace réservé du contenu 2">
            <a:extLst>
              <a:ext uri="{FF2B5EF4-FFF2-40B4-BE49-F238E27FC236}">
                <a16:creationId xmlns:a16="http://schemas.microsoft.com/office/drawing/2014/main" id="{8466D2AD-CAA0-4532-8315-4D1B3E989E81}"/>
              </a:ext>
            </a:extLst>
          </p:cNvPr>
          <p:cNvSpPr>
            <a:spLocks noGrp="1"/>
          </p:cNvSpPr>
          <p:nvPr>
            <p:ph idx="1"/>
          </p:nvPr>
        </p:nvSpPr>
        <p:spPr>
          <a:xfrm>
            <a:off x="838200" y="1825625"/>
            <a:ext cx="10515600" cy="4667250"/>
          </a:xfrm>
        </p:spPr>
        <p:txBody>
          <a:bodyPr>
            <a:normAutofit lnSpcReduction="10000"/>
          </a:bodyPr>
          <a:lstStyle/>
          <a:p>
            <a:pPr marL="0" indent="0" algn="just">
              <a:lnSpc>
                <a:spcPct val="160000"/>
              </a:lnSpc>
              <a:buNone/>
            </a:pPr>
            <a:r>
              <a:rPr lang="fr-FR" b="1" i="1" dirty="0">
                <a:solidFill>
                  <a:srgbClr val="0070C0"/>
                </a:solidFill>
              </a:rPr>
              <a:t>5-1- Couleur et Goût</a:t>
            </a:r>
          </a:p>
          <a:p>
            <a:pPr algn="just">
              <a:lnSpc>
                <a:spcPct val="160000"/>
              </a:lnSpc>
            </a:pPr>
            <a:r>
              <a:rPr lang="fr-FR" dirty="0"/>
              <a:t>Les protéines sont incolores et généralement sans goût. </a:t>
            </a:r>
          </a:p>
          <a:p>
            <a:pPr algn="just">
              <a:lnSpc>
                <a:spcPct val="160000"/>
              </a:lnSpc>
            </a:pPr>
            <a:r>
              <a:rPr lang="fr-FR" dirty="0"/>
              <a:t>Celles-ci sont homogènes et cristallines.</a:t>
            </a:r>
          </a:p>
          <a:p>
            <a:pPr marL="0" indent="0" algn="just">
              <a:lnSpc>
                <a:spcPct val="160000"/>
              </a:lnSpc>
              <a:buNone/>
            </a:pPr>
            <a:r>
              <a:rPr lang="fr-FR" b="1" i="1" dirty="0">
                <a:solidFill>
                  <a:srgbClr val="0070C0"/>
                </a:solidFill>
              </a:rPr>
              <a:t>5-2-Forme et taille</a:t>
            </a:r>
          </a:p>
          <a:p>
            <a:pPr algn="just">
              <a:lnSpc>
                <a:spcPct val="160000"/>
              </a:lnSpc>
            </a:pPr>
            <a:r>
              <a:rPr lang="fr-FR" dirty="0"/>
              <a:t>La protéine a une forme allant de la simple structure sphérique cristalloïde aux longues structures fibrillaires.</a:t>
            </a:r>
          </a:p>
        </p:txBody>
      </p:sp>
    </p:spTree>
    <p:extLst>
      <p:ext uri="{BB962C8B-B14F-4D97-AF65-F5344CB8AC3E}">
        <p14:creationId xmlns:p14="http://schemas.microsoft.com/office/powerpoint/2010/main" val="18659272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wipe(down)">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wipe(down)">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wipe(down)">
                                      <p:cBhvr>
                                        <p:cTn id="22" dur="5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wipe(down)">
                                      <p:cBhvr>
                                        <p:cTn id="27" dur="500"/>
                                        <p:tgtEl>
                                          <p:spTgt spid="3">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Effect transition="in" filter="wipe(down)">
                                      <p:cBhvr>
                                        <p:cTn id="32"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2B7C9CF-056C-45A6-8899-66550BE6A643}"/>
              </a:ext>
            </a:extLst>
          </p:cNvPr>
          <p:cNvSpPr>
            <a:spLocks noGrp="1"/>
          </p:cNvSpPr>
          <p:nvPr>
            <p:ph type="title"/>
          </p:nvPr>
        </p:nvSpPr>
        <p:spPr/>
        <p:txBody>
          <a:bodyPr/>
          <a:lstStyle/>
          <a:p>
            <a:pPr algn="ctr"/>
            <a:r>
              <a:rPr lang="fr-FR" dirty="0"/>
              <a:t>Introduction</a:t>
            </a:r>
          </a:p>
        </p:txBody>
      </p:sp>
      <p:sp>
        <p:nvSpPr>
          <p:cNvPr id="3" name="Espace réservé du contenu 2">
            <a:extLst>
              <a:ext uri="{FF2B5EF4-FFF2-40B4-BE49-F238E27FC236}">
                <a16:creationId xmlns:a16="http://schemas.microsoft.com/office/drawing/2014/main" id="{98281D2A-507C-4104-8A33-3764E90E431A}"/>
              </a:ext>
            </a:extLst>
          </p:cNvPr>
          <p:cNvSpPr>
            <a:spLocks noGrp="1"/>
          </p:cNvSpPr>
          <p:nvPr>
            <p:ph idx="1"/>
          </p:nvPr>
        </p:nvSpPr>
        <p:spPr/>
        <p:txBody>
          <a:bodyPr>
            <a:normAutofit/>
          </a:bodyPr>
          <a:lstStyle/>
          <a:p>
            <a:pPr algn="just">
              <a:lnSpc>
                <a:spcPct val="150000"/>
              </a:lnSpc>
            </a:pPr>
            <a:r>
              <a:rPr lang="fr-FR" dirty="0"/>
              <a:t>Les protéines sont des biomolécules de première importance :</a:t>
            </a:r>
          </a:p>
          <a:p>
            <a:pPr marL="269875" indent="0" algn="just">
              <a:lnSpc>
                <a:spcPct val="150000"/>
              </a:lnSpc>
              <a:buNone/>
            </a:pPr>
            <a:r>
              <a:rPr lang="fr-FR" dirty="0"/>
              <a:t>* par leur présence universelle dans le monde vivant, seuls des viroïdes en sont dépourvus.</a:t>
            </a:r>
          </a:p>
          <a:p>
            <a:pPr marL="269875" indent="0" algn="just">
              <a:lnSpc>
                <a:spcPct val="150000"/>
              </a:lnSpc>
              <a:buNone/>
            </a:pPr>
            <a:r>
              <a:rPr lang="fr-FR" dirty="0"/>
              <a:t>* par leur abondance cellulaire : c'est le premier constituant après l'eau (10 fois plus que des glucides).</a:t>
            </a:r>
          </a:p>
        </p:txBody>
      </p:sp>
    </p:spTree>
    <p:extLst>
      <p:ext uri="{BB962C8B-B14F-4D97-AF65-F5344CB8AC3E}">
        <p14:creationId xmlns:p14="http://schemas.microsoft.com/office/powerpoint/2010/main" val="14484427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wipe(down)">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wipe(down)">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wipe(down)">
                                      <p:cBhvr>
                                        <p:cTn id="2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D8B3374C-95E6-4A37-981F-3454C8F30394}"/>
              </a:ext>
            </a:extLst>
          </p:cNvPr>
          <p:cNvSpPr>
            <a:spLocks noGrp="1"/>
          </p:cNvSpPr>
          <p:nvPr>
            <p:ph idx="1"/>
          </p:nvPr>
        </p:nvSpPr>
        <p:spPr>
          <a:xfrm>
            <a:off x="838200" y="631065"/>
            <a:ext cx="10515600" cy="5545898"/>
          </a:xfrm>
        </p:spPr>
        <p:txBody>
          <a:bodyPr>
            <a:normAutofit lnSpcReduction="10000"/>
          </a:bodyPr>
          <a:lstStyle/>
          <a:p>
            <a:pPr>
              <a:lnSpc>
                <a:spcPct val="150000"/>
              </a:lnSpc>
            </a:pPr>
            <a:r>
              <a:rPr lang="fr-FR" dirty="0"/>
              <a:t>Deux </a:t>
            </a:r>
            <a:r>
              <a:rPr lang="fr-FR"/>
              <a:t>formes de forme distinctes </a:t>
            </a:r>
            <a:r>
              <a:rPr lang="fr-FR" dirty="0"/>
              <a:t>ont été reconnues:</a:t>
            </a:r>
          </a:p>
          <a:p>
            <a:pPr marL="0" indent="0">
              <a:lnSpc>
                <a:spcPct val="150000"/>
              </a:lnSpc>
              <a:buNone/>
            </a:pPr>
            <a:r>
              <a:rPr lang="fr-FR" dirty="0"/>
              <a:t>* </a:t>
            </a:r>
            <a:r>
              <a:rPr lang="fr-FR" u="sng" dirty="0"/>
              <a:t>Protéines globulaires</a:t>
            </a:r>
            <a:r>
              <a:rPr lang="fr-FR" dirty="0"/>
              <a:t>:  Elles sont de forme sphérique. </a:t>
            </a:r>
            <a:r>
              <a:rPr lang="fr-FR" dirty="0">
                <a:solidFill>
                  <a:srgbClr val="FF0000"/>
                </a:solidFill>
              </a:rPr>
              <a:t>Ex: pepsine, insuline, ribonucléase.</a:t>
            </a:r>
          </a:p>
          <a:p>
            <a:pPr marL="0" indent="0">
              <a:lnSpc>
                <a:spcPct val="150000"/>
              </a:lnSpc>
              <a:buNone/>
            </a:pPr>
            <a:r>
              <a:rPr lang="fr-FR" dirty="0"/>
              <a:t>*</a:t>
            </a:r>
            <a:r>
              <a:rPr lang="fr-FR" u="sng" dirty="0"/>
              <a:t>Protéines fibrillaires</a:t>
            </a:r>
            <a:r>
              <a:rPr lang="fr-FR" dirty="0"/>
              <a:t>: Elles ont la forme d'un fil ou d'une forme ellipsoïdale et sont généralement présentes dans les muscles des animaux. Ex: le fibrinogène, la myosine.</a:t>
            </a:r>
          </a:p>
          <a:p>
            <a:pPr>
              <a:lnSpc>
                <a:spcPct val="150000"/>
              </a:lnSpc>
            </a:pPr>
            <a:r>
              <a:rPr lang="fr-FR" dirty="0"/>
              <a:t>Chaque molécule de protéine est caractérisée pour sa taille spécifique.</a:t>
            </a:r>
          </a:p>
        </p:txBody>
      </p:sp>
    </p:spTree>
    <p:extLst>
      <p:ext uri="{BB962C8B-B14F-4D97-AF65-F5344CB8AC3E}">
        <p14:creationId xmlns:p14="http://schemas.microsoft.com/office/powerpoint/2010/main" val="6741334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arn(inVertic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arn(inVertic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arn(inVertical)">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D8B3374C-95E6-4A37-981F-3454C8F30394}"/>
              </a:ext>
            </a:extLst>
          </p:cNvPr>
          <p:cNvSpPr>
            <a:spLocks noGrp="1"/>
          </p:cNvSpPr>
          <p:nvPr>
            <p:ph idx="1"/>
          </p:nvPr>
        </p:nvSpPr>
        <p:spPr>
          <a:xfrm>
            <a:off x="748048" y="206062"/>
            <a:ext cx="10515600" cy="5545898"/>
          </a:xfrm>
        </p:spPr>
        <p:txBody>
          <a:bodyPr/>
          <a:lstStyle/>
          <a:p>
            <a:pPr marL="0" indent="0" algn="just">
              <a:lnSpc>
                <a:spcPct val="150000"/>
              </a:lnSpc>
              <a:buNone/>
            </a:pPr>
            <a:r>
              <a:rPr lang="fr-FR" dirty="0">
                <a:solidFill>
                  <a:srgbClr val="FF0000"/>
                </a:solidFill>
              </a:rPr>
              <a:t>Quelques exemples:</a:t>
            </a:r>
          </a:p>
          <a:p>
            <a:pPr marL="0" indent="0" algn="just">
              <a:lnSpc>
                <a:spcPct val="150000"/>
              </a:lnSpc>
              <a:buNone/>
            </a:pPr>
            <a:r>
              <a:rPr lang="fr-FR" dirty="0"/>
              <a:t>*(a) L'hémoglobine a un diamètre de 55 Å.</a:t>
            </a:r>
          </a:p>
          <a:p>
            <a:pPr marL="0" indent="0" algn="just">
              <a:lnSpc>
                <a:spcPct val="150000"/>
              </a:lnSpc>
              <a:buNone/>
            </a:pPr>
            <a:r>
              <a:rPr lang="fr-FR" dirty="0"/>
              <a:t>*(b) La catalase a des dimensions de 80 × 64 × 54 Å.</a:t>
            </a:r>
          </a:p>
          <a:p>
            <a:pPr marL="0" indent="0" algn="just">
              <a:lnSpc>
                <a:spcPct val="150000"/>
              </a:lnSpc>
              <a:buNone/>
            </a:pPr>
            <a:r>
              <a:rPr lang="fr-FR" dirty="0"/>
              <a:t>*(c) Le fibrinogène humain a un diamètre de 38 Â et une longueur de 700 Â.</a:t>
            </a:r>
          </a:p>
          <a:p>
            <a:pPr marL="0" indent="0" algn="just">
              <a:lnSpc>
                <a:spcPct val="150000"/>
              </a:lnSpc>
              <a:buNone/>
            </a:pPr>
            <a:r>
              <a:rPr lang="fr-FR" dirty="0"/>
              <a:t>*(e) Le collagène est l’une des protéines les plus longues, d’une longueur de 3 000 Â.</a:t>
            </a:r>
          </a:p>
        </p:txBody>
      </p:sp>
      <p:sp>
        <p:nvSpPr>
          <p:cNvPr id="2" name="Rectangle 1">
            <a:extLst>
              <a:ext uri="{FF2B5EF4-FFF2-40B4-BE49-F238E27FC236}">
                <a16:creationId xmlns:a16="http://schemas.microsoft.com/office/drawing/2014/main" id="{FBFB5C10-6662-4E6D-AFC3-FCB8C13A2536}"/>
              </a:ext>
            </a:extLst>
          </p:cNvPr>
          <p:cNvSpPr/>
          <p:nvPr/>
        </p:nvSpPr>
        <p:spPr>
          <a:xfrm>
            <a:off x="459346" y="5451609"/>
            <a:ext cx="11453612" cy="880369"/>
          </a:xfrm>
          <a:prstGeom prst="rect">
            <a:avLst/>
          </a:prstGeom>
          <a:ln w="76200">
            <a:solidFill>
              <a:srgbClr val="7030A0"/>
            </a:solidFill>
          </a:ln>
        </p:spPr>
        <p:txBody>
          <a:bodyPr wrap="square">
            <a:spAutoFit/>
          </a:bodyPr>
          <a:lstStyle/>
          <a:p>
            <a:pPr algn="just">
              <a:lnSpc>
                <a:spcPct val="150000"/>
              </a:lnSpc>
            </a:pPr>
            <a:r>
              <a:rPr lang="fr-FR" b="1" dirty="0">
                <a:solidFill>
                  <a:srgbClr val="FF0000"/>
                </a:solidFill>
              </a:rPr>
              <a:t>Remarque:</a:t>
            </a:r>
            <a:r>
              <a:rPr lang="fr-FR" dirty="0"/>
              <a:t> Les longueurs sont en angströms (Å). Un Angstrom est dix </a:t>
            </a:r>
            <a:r>
              <a:rPr lang="fr-FR" dirty="0" err="1"/>
              <a:t>billionnième</a:t>
            </a:r>
            <a:r>
              <a:rPr lang="fr-FR" dirty="0"/>
              <a:t> d’un mètre (1/10,000,000,000). Un atome d’hydrogène mesure environ 1 Å de diamètre. </a:t>
            </a:r>
          </a:p>
        </p:txBody>
      </p:sp>
    </p:spTree>
    <p:extLst>
      <p:ext uri="{BB962C8B-B14F-4D97-AF65-F5344CB8AC3E}">
        <p14:creationId xmlns:p14="http://schemas.microsoft.com/office/powerpoint/2010/main" val="8987037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down)">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down)">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grpId="0" nodeType="clickEffect">
                                  <p:stCondLst>
                                    <p:cond delay="0"/>
                                  </p:stCondLst>
                                  <p:childTnLst>
                                    <p:set>
                                      <p:cBhvr>
                                        <p:cTn id="31" dur="1" fill="hold">
                                          <p:stCondLst>
                                            <p:cond delay="0"/>
                                          </p:stCondLst>
                                        </p:cTn>
                                        <p:tgtEl>
                                          <p:spTgt spid="2"/>
                                        </p:tgtEl>
                                        <p:attrNameLst>
                                          <p:attrName>style.visibility</p:attrName>
                                        </p:attrNameLst>
                                      </p:cBhvr>
                                      <p:to>
                                        <p:strVal val="visible"/>
                                      </p:to>
                                    </p:set>
                                    <p:animEffect transition="in" filter="barn(inVertical)">
                                      <p:cBhvr>
                                        <p:cTn id="32"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2"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104F742A-23FB-4289-A5F2-012129130841}"/>
              </a:ext>
            </a:extLst>
          </p:cNvPr>
          <p:cNvSpPr>
            <a:spLocks noGrp="1"/>
          </p:cNvSpPr>
          <p:nvPr>
            <p:ph idx="1"/>
          </p:nvPr>
        </p:nvSpPr>
        <p:spPr>
          <a:xfrm>
            <a:off x="838200" y="463639"/>
            <a:ext cx="10515600" cy="5713324"/>
          </a:xfrm>
        </p:spPr>
        <p:txBody>
          <a:bodyPr>
            <a:normAutofit/>
          </a:bodyPr>
          <a:lstStyle/>
          <a:p>
            <a:pPr marL="0" indent="0" algn="just">
              <a:lnSpc>
                <a:spcPct val="150000"/>
              </a:lnSpc>
              <a:buNone/>
            </a:pPr>
            <a:r>
              <a:rPr lang="fr-FR" b="1" i="1" dirty="0">
                <a:solidFill>
                  <a:srgbClr val="0070C0"/>
                </a:solidFill>
              </a:rPr>
              <a:t>5-3- Poids moléculaire</a:t>
            </a:r>
            <a:r>
              <a:rPr lang="fr-FR" dirty="0"/>
              <a:t>:</a:t>
            </a:r>
          </a:p>
          <a:p>
            <a:pPr algn="just">
              <a:lnSpc>
                <a:spcPct val="150000"/>
              </a:lnSpc>
            </a:pPr>
            <a:r>
              <a:rPr lang="fr-FR" dirty="0"/>
              <a:t>Les protéines ont généralement des poids moléculaires élevés allant de 5 × 10</a:t>
            </a:r>
            <a:r>
              <a:rPr lang="fr-FR" baseline="24000" dirty="0"/>
              <a:t>3</a:t>
            </a:r>
            <a:r>
              <a:rPr lang="fr-FR" dirty="0"/>
              <a:t> et 1 × 10</a:t>
            </a:r>
            <a:r>
              <a:rPr lang="fr-FR" baseline="30000" dirty="0"/>
              <a:t>6</a:t>
            </a:r>
            <a:r>
              <a:rPr lang="fr-FR" dirty="0"/>
              <a:t> dalton.</a:t>
            </a:r>
          </a:p>
          <a:p>
            <a:pPr algn="just">
              <a:lnSpc>
                <a:spcPct val="150000"/>
              </a:lnSpc>
            </a:pPr>
            <a:r>
              <a:rPr lang="fr-FR" dirty="0"/>
              <a:t>On pourrait noter que les valeurs de poids moléculaires de nombreuses protéines sont proches de 35 000 ou 70 000  Dalton.</a:t>
            </a:r>
          </a:p>
        </p:txBody>
      </p:sp>
    </p:spTree>
    <p:extLst>
      <p:ext uri="{BB962C8B-B14F-4D97-AF65-F5344CB8AC3E}">
        <p14:creationId xmlns:p14="http://schemas.microsoft.com/office/powerpoint/2010/main" val="6088620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arn(inVertic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arn(inVertical)">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 4">
            <a:extLst>
              <a:ext uri="{FF2B5EF4-FFF2-40B4-BE49-F238E27FC236}">
                <a16:creationId xmlns:a16="http://schemas.microsoft.com/office/drawing/2014/main" id="{B587EDEA-4E16-41D1-B0FF-20D65C3E6CE1}"/>
              </a:ext>
            </a:extLst>
          </p:cNvPr>
          <p:cNvPicPr>
            <a:picLocks noChangeAspect="1"/>
          </p:cNvPicPr>
          <p:nvPr/>
        </p:nvPicPr>
        <p:blipFill>
          <a:blip r:embed="rId2"/>
          <a:stretch>
            <a:fillRect/>
          </a:stretch>
        </p:blipFill>
        <p:spPr>
          <a:xfrm>
            <a:off x="1999359" y="326488"/>
            <a:ext cx="7188728" cy="5507641"/>
          </a:xfrm>
          <a:prstGeom prst="rect">
            <a:avLst/>
          </a:prstGeom>
        </p:spPr>
      </p:pic>
      <p:pic>
        <p:nvPicPr>
          <p:cNvPr id="6" name="Image 5">
            <a:extLst>
              <a:ext uri="{FF2B5EF4-FFF2-40B4-BE49-F238E27FC236}">
                <a16:creationId xmlns:a16="http://schemas.microsoft.com/office/drawing/2014/main" id="{10E11D63-93CC-46EE-88F1-659ECD9C077C}"/>
              </a:ext>
            </a:extLst>
          </p:cNvPr>
          <p:cNvPicPr>
            <a:picLocks noChangeAspect="1"/>
          </p:cNvPicPr>
          <p:nvPr/>
        </p:nvPicPr>
        <p:blipFill>
          <a:blip r:embed="rId3"/>
          <a:stretch>
            <a:fillRect/>
          </a:stretch>
        </p:blipFill>
        <p:spPr>
          <a:xfrm>
            <a:off x="1999359" y="6011387"/>
            <a:ext cx="7466680" cy="750022"/>
          </a:xfrm>
          <a:prstGeom prst="rect">
            <a:avLst/>
          </a:prstGeom>
        </p:spPr>
      </p:pic>
    </p:spTree>
    <p:extLst>
      <p:ext uri="{BB962C8B-B14F-4D97-AF65-F5344CB8AC3E}">
        <p14:creationId xmlns:p14="http://schemas.microsoft.com/office/powerpoint/2010/main" val="398547038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104F742A-23FB-4289-A5F2-012129130841}"/>
              </a:ext>
            </a:extLst>
          </p:cNvPr>
          <p:cNvSpPr>
            <a:spLocks noGrp="1"/>
          </p:cNvSpPr>
          <p:nvPr>
            <p:ph idx="1"/>
          </p:nvPr>
        </p:nvSpPr>
        <p:spPr>
          <a:xfrm>
            <a:off x="838200" y="463639"/>
            <a:ext cx="10515600" cy="5713324"/>
          </a:xfrm>
        </p:spPr>
        <p:txBody>
          <a:bodyPr>
            <a:normAutofit/>
          </a:bodyPr>
          <a:lstStyle/>
          <a:p>
            <a:pPr marL="0" indent="0" algn="just">
              <a:lnSpc>
                <a:spcPct val="150000"/>
              </a:lnSpc>
              <a:buNone/>
            </a:pPr>
            <a:r>
              <a:rPr lang="fr-FR" b="1" i="1" dirty="0">
                <a:solidFill>
                  <a:srgbClr val="0070C0"/>
                </a:solidFill>
              </a:rPr>
              <a:t>5-4- Nature colloïdale</a:t>
            </a:r>
            <a:r>
              <a:rPr lang="fr-FR" dirty="0"/>
              <a:t>:</a:t>
            </a:r>
          </a:p>
          <a:p>
            <a:pPr algn="just">
              <a:lnSpc>
                <a:spcPct val="150000"/>
              </a:lnSpc>
            </a:pPr>
            <a:r>
              <a:rPr lang="fr-FR" dirty="0"/>
              <a:t>En raison de leur taille géante, les protéines présentent de nombreuses propriétés colloïdales telles que:</a:t>
            </a:r>
          </a:p>
          <a:p>
            <a:pPr marL="269875" indent="0" algn="just">
              <a:lnSpc>
                <a:spcPct val="150000"/>
              </a:lnSpc>
              <a:buNone/>
            </a:pPr>
            <a:r>
              <a:rPr lang="fr-FR" dirty="0"/>
              <a:t>I. Leurs taux de diffusion sont extrêmement lents.</a:t>
            </a:r>
          </a:p>
          <a:p>
            <a:pPr marL="269875" indent="0" algn="just">
              <a:lnSpc>
                <a:spcPct val="150000"/>
              </a:lnSpc>
              <a:buNone/>
            </a:pPr>
            <a:r>
              <a:rPr lang="fr-FR" dirty="0"/>
              <a:t>II. Ils peuvent produire beaucoup de diffusion de la lumière en solution, ce qui entraîne turbidité.</a:t>
            </a:r>
          </a:p>
        </p:txBody>
      </p:sp>
    </p:spTree>
    <p:extLst>
      <p:ext uri="{BB962C8B-B14F-4D97-AF65-F5344CB8AC3E}">
        <p14:creationId xmlns:p14="http://schemas.microsoft.com/office/powerpoint/2010/main" val="7287992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arn(inVertic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arn(inVertic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arn(inVertical)">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104F742A-23FB-4289-A5F2-012129130841}"/>
              </a:ext>
            </a:extLst>
          </p:cNvPr>
          <p:cNvSpPr>
            <a:spLocks noGrp="1"/>
          </p:cNvSpPr>
          <p:nvPr>
            <p:ph idx="1"/>
          </p:nvPr>
        </p:nvSpPr>
        <p:spPr>
          <a:xfrm>
            <a:off x="838200" y="463639"/>
            <a:ext cx="10515600" cy="5713324"/>
          </a:xfrm>
        </p:spPr>
        <p:txBody>
          <a:bodyPr>
            <a:normAutofit/>
          </a:bodyPr>
          <a:lstStyle/>
          <a:p>
            <a:pPr marL="0" indent="0" algn="just">
              <a:lnSpc>
                <a:spcPct val="150000"/>
              </a:lnSpc>
              <a:buNone/>
            </a:pPr>
            <a:r>
              <a:rPr lang="fr-FR" b="1" i="1" dirty="0">
                <a:solidFill>
                  <a:srgbClr val="0070C0"/>
                </a:solidFill>
              </a:rPr>
              <a:t>5-5- Dénaturation</a:t>
            </a:r>
            <a:r>
              <a:rPr lang="fr-FR" dirty="0"/>
              <a:t>:</a:t>
            </a:r>
          </a:p>
          <a:p>
            <a:pPr algn="just">
              <a:lnSpc>
                <a:spcPct val="150000"/>
              </a:lnSpc>
            </a:pPr>
            <a:r>
              <a:rPr lang="fr-FR" dirty="0"/>
              <a:t>La dénaturation fait référence aux modifications des propriétés d'une protéine. En d'autres termes, </a:t>
            </a:r>
            <a:r>
              <a:rPr lang="fr-FR" dirty="0">
                <a:solidFill>
                  <a:srgbClr val="FF0000"/>
                </a:solidFill>
              </a:rPr>
              <a:t>c'est la perte d'activité biologique</a:t>
            </a:r>
            <a:r>
              <a:rPr lang="fr-FR" dirty="0"/>
              <a:t>. </a:t>
            </a:r>
          </a:p>
          <a:p>
            <a:pPr algn="just">
              <a:lnSpc>
                <a:spcPct val="150000"/>
              </a:lnSpc>
            </a:pPr>
            <a:r>
              <a:rPr lang="fr-FR" dirty="0"/>
              <a:t>Dans de nombreux cas, le processus de dénaturation est suivi d'une </a:t>
            </a:r>
            <a:r>
              <a:rPr lang="fr-FR" dirty="0">
                <a:solidFill>
                  <a:srgbClr val="FF0000"/>
                </a:solidFill>
              </a:rPr>
              <a:t>coagulation</a:t>
            </a:r>
            <a:r>
              <a:rPr lang="fr-FR" dirty="0"/>
              <a:t>, </a:t>
            </a:r>
            <a:r>
              <a:rPr lang="fr-FR" dirty="0">
                <a:solidFill>
                  <a:schemeClr val="accent2">
                    <a:lumMod val="75000"/>
                  </a:schemeClr>
                </a:solidFill>
              </a:rPr>
              <a:t>un processus dans lequel les molécules de protéines dénaturées ont tendance à former de grands agrégats et à précipiter de la solution</a:t>
            </a:r>
            <a:r>
              <a:rPr lang="fr-FR" dirty="0"/>
              <a:t>.</a:t>
            </a:r>
          </a:p>
        </p:txBody>
      </p:sp>
    </p:spTree>
    <p:extLst>
      <p:ext uri="{BB962C8B-B14F-4D97-AF65-F5344CB8AC3E}">
        <p14:creationId xmlns:p14="http://schemas.microsoft.com/office/powerpoint/2010/main" val="40024215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arn(inVertic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arn(inVertical)">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9BD4DFEF-6A84-4CE5-B6A9-C77E29C026FA}"/>
              </a:ext>
            </a:extLst>
          </p:cNvPr>
          <p:cNvSpPr>
            <a:spLocks noGrp="1"/>
          </p:cNvSpPr>
          <p:nvPr>
            <p:ph idx="1"/>
          </p:nvPr>
        </p:nvSpPr>
        <p:spPr>
          <a:xfrm>
            <a:off x="838200" y="540913"/>
            <a:ext cx="10515600" cy="5636050"/>
          </a:xfrm>
        </p:spPr>
        <p:txBody>
          <a:bodyPr/>
          <a:lstStyle/>
          <a:p>
            <a:pPr algn="just">
              <a:lnSpc>
                <a:spcPct val="150000"/>
              </a:lnSpc>
            </a:pPr>
            <a:r>
              <a:rPr lang="fr-FR" dirty="0"/>
              <a:t>La dénaturation peut être provoquée par divers agents, à la fois </a:t>
            </a:r>
            <a:r>
              <a:rPr lang="fr-FR" dirty="0">
                <a:solidFill>
                  <a:srgbClr val="FF0000"/>
                </a:solidFill>
              </a:rPr>
              <a:t>physiques et chimiques</a:t>
            </a:r>
            <a:r>
              <a:rPr lang="fr-FR" dirty="0"/>
              <a:t>.</a:t>
            </a:r>
          </a:p>
          <a:p>
            <a:pPr algn="just">
              <a:lnSpc>
                <a:spcPct val="150000"/>
              </a:lnSpc>
            </a:pPr>
            <a:r>
              <a:rPr lang="fr-FR" dirty="0"/>
              <a:t> Les agents physiques comprennent </a:t>
            </a:r>
            <a:r>
              <a:rPr lang="fr-FR" dirty="0">
                <a:solidFill>
                  <a:srgbClr val="FF0000"/>
                </a:solidFill>
              </a:rPr>
              <a:t>une action mécanique </a:t>
            </a:r>
            <a:r>
              <a:rPr lang="fr-FR" dirty="0"/>
              <a:t>(agitation par exemple), </a:t>
            </a:r>
            <a:r>
              <a:rPr lang="fr-FR" dirty="0">
                <a:solidFill>
                  <a:srgbClr val="FF0000"/>
                </a:solidFill>
              </a:rPr>
              <a:t>des opérations de refroidissement et de congélation par traitement thermique, des frottements, des pressions hydrostatiques élevées </a:t>
            </a:r>
            <a:r>
              <a:rPr lang="fr-FR" dirty="0"/>
              <a:t>(5 000 à 10 000 </a:t>
            </a:r>
            <a:r>
              <a:rPr lang="fr-FR" dirty="0" err="1"/>
              <a:t>atm</a:t>
            </a:r>
            <a:r>
              <a:rPr lang="fr-FR" dirty="0"/>
              <a:t>), </a:t>
            </a:r>
            <a:r>
              <a:rPr lang="fr-FR" dirty="0">
                <a:solidFill>
                  <a:srgbClr val="FF0000"/>
                </a:solidFill>
              </a:rPr>
              <a:t>des rayons ultraviolets</a:t>
            </a:r>
            <a:r>
              <a:rPr lang="fr-FR" dirty="0"/>
              <a:t>, etc.</a:t>
            </a:r>
          </a:p>
        </p:txBody>
      </p:sp>
    </p:spTree>
    <p:extLst>
      <p:ext uri="{BB962C8B-B14F-4D97-AF65-F5344CB8AC3E}">
        <p14:creationId xmlns:p14="http://schemas.microsoft.com/office/powerpoint/2010/main" val="38312053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arn(inVertical)">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9BD4DFEF-6A84-4CE5-B6A9-C77E29C026FA}"/>
              </a:ext>
            </a:extLst>
          </p:cNvPr>
          <p:cNvSpPr>
            <a:spLocks noGrp="1"/>
          </p:cNvSpPr>
          <p:nvPr>
            <p:ph idx="1"/>
          </p:nvPr>
        </p:nvSpPr>
        <p:spPr>
          <a:xfrm>
            <a:off x="838200" y="540913"/>
            <a:ext cx="10515600" cy="2910625"/>
          </a:xfrm>
        </p:spPr>
        <p:txBody>
          <a:bodyPr>
            <a:normAutofit/>
          </a:bodyPr>
          <a:lstStyle/>
          <a:p>
            <a:pPr algn="just">
              <a:lnSpc>
                <a:spcPct val="150000"/>
              </a:lnSpc>
            </a:pPr>
            <a:r>
              <a:rPr lang="fr-FR" dirty="0">
                <a:solidFill>
                  <a:srgbClr val="FF0000"/>
                </a:solidFill>
              </a:rPr>
              <a:t>Les agents chimiques</a:t>
            </a:r>
            <a:r>
              <a:rPr lang="fr-FR" dirty="0"/>
              <a:t> à l'origine de la dénaturation sont des </a:t>
            </a:r>
            <a:r>
              <a:rPr lang="fr-FR" dirty="0">
                <a:solidFill>
                  <a:srgbClr val="FF0000"/>
                </a:solidFill>
              </a:rPr>
              <a:t>solvants organiques (acétone, alcool), anions aromatiques (salicylates), certains détergents anioniques (comme le </a:t>
            </a:r>
            <a:r>
              <a:rPr lang="fr-FR" dirty="0" err="1">
                <a:solidFill>
                  <a:srgbClr val="FF0000"/>
                </a:solidFill>
              </a:rPr>
              <a:t>dodécylsulfate</a:t>
            </a:r>
            <a:r>
              <a:rPr lang="fr-FR" dirty="0">
                <a:solidFill>
                  <a:srgbClr val="FF0000"/>
                </a:solidFill>
              </a:rPr>
              <a:t> de sodium)</a:t>
            </a:r>
            <a:r>
              <a:rPr lang="fr-FR" dirty="0"/>
              <a:t>, etc.</a:t>
            </a:r>
          </a:p>
        </p:txBody>
      </p:sp>
    </p:spTree>
    <p:extLst>
      <p:ext uri="{BB962C8B-B14F-4D97-AF65-F5344CB8AC3E}">
        <p14:creationId xmlns:p14="http://schemas.microsoft.com/office/powerpoint/2010/main" val="7090880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 name="Groupe 6">
            <a:extLst>
              <a:ext uri="{FF2B5EF4-FFF2-40B4-BE49-F238E27FC236}">
                <a16:creationId xmlns:a16="http://schemas.microsoft.com/office/drawing/2014/main" id="{22CB2ECE-4616-4275-BD06-002E9585ECF1}"/>
              </a:ext>
            </a:extLst>
          </p:cNvPr>
          <p:cNvGrpSpPr/>
          <p:nvPr/>
        </p:nvGrpSpPr>
        <p:grpSpPr>
          <a:xfrm>
            <a:off x="3739874" y="775535"/>
            <a:ext cx="7913081" cy="3730273"/>
            <a:chOff x="3739874" y="775535"/>
            <a:chExt cx="7913081" cy="3730273"/>
          </a:xfrm>
        </p:grpSpPr>
        <p:pic>
          <p:nvPicPr>
            <p:cNvPr id="4" name="Image 3">
              <a:extLst>
                <a:ext uri="{FF2B5EF4-FFF2-40B4-BE49-F238E27FC236}">
                  <a16:creationId xmlns:a16="http://schemas.microsoft.com/office/drawing/2014/main" id="{597D5478-BA95-4DC1-8BB0-4EE79A36B500}"/>
                </a:ext>
              </a:extLst>
            </p:cNvPr>
            <p:cNvPicPr>
              <a:picLocks noChangeAspect="1"/>
            </p:cNvPicPr>
            <p:nvPr/>
          </p:nvPicPr>
          <p:blipFill>
            <a:blip r:embed="rId2"/>
            <a:stretch>
              <a:fillRect/>
            </a:stretch>
          </p:blipFill>
          <p:spPr>
            <a:xfrm>
              <a:off x="3739874" y="775535"/>
              <a:ext cx="7913081" cy="2779034"/>
            </a:xfrm>
            <a:prstGeom prst="rect">
              <a:avLst/>
            </a:prstGeom>
          </p:spPr>
        </p:pic>
        <p:pic>
          <p:nvPicPr>
            <p:cNvPr id="5" name="Image 4">
              <a:extLst>
                <a:ext uri="{FF2B5EF4-FFF2-40B4-BE49-F238E27FC236}">
                  <a16:creationId xmlns:a16="http://schemas.microsoft.com/office/drawing/2014/main" id="{E0E019B6-8193-4205-B19C-490C675ED234}"/>
                </a:ext>
              </a:extLst>
            </p:cNvPr>
            <p:cNvPicPr>
              <a:picLocks noChangeAspect="1"/>
            </p:cNvPicPr>
            <p:nvPr/>
          </p:nvPicPr>
          <p:blipFill>
            <a:blip r:embed="rId3"/>
            <a:stretch>
              <a:fillRect/>
            </a:stretch>
          </p:blipFill>
          <p:spPr>
            <a:xfrm>
              <a:off x="4687909" y="3958791"/>
              <a:ext cx="6017013" cy="547017"/>
            </a:xfrm>
            <a:prstGeom prst="rect">
              <a:avLst/>
            </a:prstGeom>
          </p:spPr>
        </p:pic>
      </p:grpSp>
      <p:sp>
        <p:nvSpPr>
          <p:cNvPr id="6" name="Rectangle 5">
            <a:extLst>
              <a:ext uri="{FF2B5EF4-FFF2-40B4-BE49-F238E27FC236}">
                <a16:creationId xmlns:a16="http://schemas.microsoft.com/office/drawing/2014/main" id="{48416AC3-49C0-4339-A94F-00628F1BD63C}"/>
              </a:ext>
            </a:extLst>
          </p:cNvPr>
          <p:cNvSpPr/>
          <p:nvPr/>
        </p:nvSpPr>
        <p:spPr>
          <a:xfrm>
            <a:off x="240405" y="663051"/>
            <a:ext cx="3159618" cy="2805063"/>
          </a:xfrm>
          <a:prstGeom prst="rect">
            <a:avLst/>
          </a:prstGeom>
          <a:solidFill>
            <a:srgbClr val="FFFF00"/>
          </a:solidFill>
        </p:spPr>
        <p:txBody>
          <a:bodyPr wrap="square">
            <a:spAutoFit/>
          </a:bodyPr>
          <a:lstStyle/>
          <a:p>
            <a:pPr algn="just">
              <a:lnSpc>
                <a:spcPct val="150000"/>
              </a:lnSpc>
            </a:pPr>
            <a:r>
              <a:rPr lang="fr-FR" sz="2400" dirty="0"/>
              <a:t>Ceci est démontré par le fait que les protéines dénaturées sont plus facilement hydrolysées (</a:t>
            </a:r>
            <a:r>
              <a:rPr lang="fr-FR" sz="2400" dirty="0" err="1"/>
              <a:t>Mirsky</a:t>
            </a:r>
            <a:r>
              <a:rPr lang="fr-FR" sz="2400" dirty="0"/>
              <a:t>, 1935).</a:t>
            </a:r>
          </a:p>
        </p:txBody>
      </p:sp>
    </p:spTree>
    <p:extLst>
      <p:ext uri="{BB962C8B-B14F-4D97-AF65-F5344CB8AC3E}">
        <p14:creationId xmlns:p14="http://schemas.microsoft.com/office/powerpoint/2010/main" val="11349630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ipe(down)">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fade">
                                      <p:cBhvr>
                                        <p:cTn id="12"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A06F5575-96B6-4923-8199-907A1CAA239D}"/>
              </a:ext>
            </a:extLst>
          </p:cNvPr>
          <p:cNvSpPr>
            <a:spLocks noGrp="1"/>
          </p:cNvSpPr>
          <p:nvPr>
            <p:ph idx="1"/>
          </p:nvPr>
        </p:nvSpPr>
        <p:spPr>
          <a:xfrm>
            <a:off x="121275" y="402465"/>
            <a:ext cx="5974725" cy="3026535"/>
          </a:xfrm>
        </p:spPr>
        <p:txBody>
          <a:bodyPr>
            <a:normAutofit fontScale="77500" lnSpcReduction="20000"/>
          </a:bodyPr>
          <a:lstStyle/>
          <a:p>
            <a:pPr algn="just">
              <a:lnSpc>
                <a:spcPct val="150000"/>
              </a:lnSpc>
            </a:pPr>
            <a:r>
              <a:rPr lang="fr-FR" dirty="0"/>
              <a:t>Certaines protéines, lorsqu'elles sont dénaturées, ne peuvent pas être ramenées à leur état d'origine. Dans ce cas, la dénaturation est décrite comme du type </a:t>
            </a:r>
            <a:r>
              <a:rPr lang="fr-FR" dirty="0">
                <a:solidFill>
                  <a:srgbClr val="FF0000"/>
                </a:solidFill>
              </a:rPr>
              <a:t>«irréversible». </a:t>
            </a:r>
          </a:p>
          <a:p>
            <a:pPr algn="just">
              <a:lnSpc>
                <a:spcPct val="150000"/>
              </a:lnSpc>
            </a:pPr>
            <a:r>
              <a:rPr lang="fr-FR" dirty="0"/>
              <a:t>En revanche, la dénaturation dans d’autres protéines est de type </a:t>
            </a:r>
            <a:r>
              <a:rPr lang="fr-FR" dirty="0">
                <a:solidFill>
                  <a:srgbClr val="FF0000"/>
                </a:solidFill>
              </a:rPr>
              <a:t>«réversible».</a:t>
            </a:r>
          </a:p>
        </p:txBody>
      </p:sp>
      <p:sp>
        <p:nvSpPr>
          <p:cNvPr id="4" name="Espace réservé du contenu 2">
            <a:extLst>
              <a:ext uri="{FF2B5EF4-FFF2-40B4-BE49-F238E27FC236}">
                <a16:creationId xmlns:a16="http://schemas.microsoft.com/office/drawing/2014/main" id="{CE78FDDC-1A25-4F85-BA85-17FE0D62F035}"/>
              </a:ext>
            </a:extLst>
          </p:cNvPr>
          <p:cNvSpPr txBox="1">
            <a:spLocks/>
          </p:cNvSpPr>
          <p:nvPr/>
        </p:nvSpPr>
        <p:spPr>
          <a:xfrm>
            <a:off x="0" y="3969913"/>
            <a:ext cx="5974725" cy="3026535"/>
          </a:xfrm>
          <a:prstGeom prst="rect">
            <a:avLst/>
          </a:prstGeom>
          <a:solidFill>
            <a:srgbClr val="00FFFF"/>
          </a:solidFill>
        </p:spPr>
        <p:txBody>
          <a:bodyPr vert="horz" lIns="91440" tIns="45720" rIns="91440" bIns="45720" rtlCol="0">
            <a:normAutofit fontScale="85000"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lnSpc>
                <a:spcPct val="150000"/>
              </a:lnSpc>
            </a:pPr>
            <a:r>
              <a:rPr lang="fr-FR" dirty="0"/>
              <a:t>Par exemple, si la trypsine est exposée à une température de 80-90 ° C, elle se dénature et lorsque cette solution est refroidie à 37 ° C, la solubilité et l'activité de cette protéine-enzyme sont retrouvées.</a:t>
            </a:r>
            <a:endParaRPr lang="fr-FR" dirty="0">
              <a:solidFill>
                <a:srgbClr val="FF0000"/>
              </a:solidFill>
            </a:endParaRPr>
          </a:p>
        </p:txBody>
      </p:sp>
      <p:sp>
        <p:nvSpPr>
          <p:cNvPr id="5" name="Flèche : bas 4">
            <a:extLst>
              <a:ext uri="{FF2B5EF4-FFF2-40B4-BE49-F238E27FC236}">
                <a16:creationId xmlns:a16="http://schemas.microsoft.com/office/drawing/2014/main" id="{7C48D368-8858-4408-8B40-7CE5DD39611A}"/>
              </a:ext>
            </a:extLst>
          </p:cNvPr>
          <p:cNvSpPr/>
          <p:nvPr/>
        </p:nvSpPr>
        <p:spPr>
          <a:xfrm>
            <a:off x="2125014" y="3324359"/>
            <a:ext cx="489397" cy="643944"/>
          </a:xfrm>
          <a:prstGeom prst="downArrow">
            <a:avLst/>
          </a:prstGeom>
          <a:solidFill>
            <a:srgbClr val="00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rgbClr val="00FF00"/>
              </a:solidFill>
            </a:endParaRPr>
          </a:p>
        </p:txBody>
      </p:sp>
      <p:sp>
        <p:nvSpPr>
          <p:cNvPr id="6" name="Espace réservé du contenu 2">
            <a:extLst>
              <a:ext uri="{FF2B5EF4-FFF2-40B4-BE49-F238E27FC236}">
                <a16:creationId xmlns:a16="http://schemas.microsoft.com/office/drawing/2014/main" id="{BE8CFF85-3D54-45E6-9B38-47FAD1F15890}"/>
              </a:ext>
            </a:extLst>
          </p:cNvPr>
          <p:cNvSpPr txBox="1">
            <a:spLocks/>
          </p:cNvSpPr>
          <p:nvPr/>
        </p:nvSpPr>
        <p:spPr>
          <a:xfrm>
            <a:off x="6833317" y="297824"/>
            <a:ext cx="5147256" cy="3026535"/>
          </a:xfrm>
          <a:prstGeom prst="rect">
            <a:avLst/>
          </a:prstGeom>
          <a:solidFill>
            <a:schemeClr val="accent2">
              <a:lumMod val="20000"/>
              <a:lumOff val="80000"/>
              <a:alpha val="50000"/>
            </a:schemeClr>
          </a:solidFill>
          <a:ln>
            <a:noFill/>
          </a:ln>
        </p:spPr>
        <p:style>
          <a:lnRef idx="0">
            <a:scrgbClr r="0" g="0" b="0"/>
          </a:lnRef>
          <a:fillRef idx="0">
            <a:scrgbClr r="0" g="0" b="0"/>
          </a:fillRef>
          <a:effectRef idx="0">
            <a:scrgbClr r="0" g="0" b="0"/>
          </a:effectRef>
          <a:fontRef idx="minor">
            <a:schemeClr val="lt1"/>
          </a:fontRef>
        </p:style>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lnSpc>
                <a:spcPct val="150000"/>
              </a:lnSpc>
            </a:pPr>
            <a:r>
              <a:rPr lang="fr-FR" sz="2400" dirty="0"/>
              <a:t>Le processus de récupération des propriétés protéiques normales par une protéine dénaturée est appelé </a:t>
            </a:r>
            <a:r>
              <a:rPr lang="fr-FR" sz="2400" dirty="0">
                <a:solidFill>
                  <a:srgbClr val="FF0000"/>
                </a:solidFill>
              </a:rPr>
              <a:t>renaturation</a:t>
            </a:r>
            <a:r>
              <a:rPr lang="fr-FR" sz="2400" dirty="0">
                <a:solidFill>
                  <a:srgbClr val="00FFFF"/>
                </a:solidFill>
              </a:rPr>
              <a:t> </a:t>
            </a:r>
            <a:r>
              <a:rPr lang="fr-FR" sz="2400" dirty="0"/>
              <a:t>ou </a:t>
            </a:r>
            <a:r>
              <a:rPr lang="fr-FR" sz="2400" dirty="0">
                <a:solidFill>
                  <a:srgbClr val="FF0000"/>
                </a:solidFill>
              </a:rPr>
              <a:t>repliement</a:t>
            </a:r>
            <a:r>
              <a:rPr lang="fr-FR" sz="2400" dirty="0"/>
              <a:t>.</a:t>
            </a:r>
            <a:endParaRPr lang="fr-FR" sz="2400" dirty="0">
              <a:solidFill>
                <a:srgbClr val="FF0000"/>
              </a:solidFill>
            </a:endParaRPr>
          </a:p>
        </p:txBody>
      </p:sp>
      <p:sp>
        <p:nvSpPr>
          <p:cNvPr id="7" name="Rectangle 6">
            <a:extLst>
              <a:ext uri="{FF2B5EF4-FFF2-40B4-BE49-F238E27FC236}">
                <a16:creationId xmlns:a16="http://schemas.microsoft.com/office/drawing/2014/main" id="{9526D74D-06E5-45F9-8376-580D983E8CB5}"/>
              </a:ext>
            </a:extLst>
          </p:cNvPr>
          <p:cNvSpPr/>
          <p:nvPr/>
        </p:nvSpPr>
        <p:spPr>
          <a:xfrm>
            <a:off x="7315199" y="4702816"/>
            <a:ext cx="4472190" cy="1697068"/>
          </a:xfrm>
          <a:prstGeom prst="rect">
            <a:avLst/>
          </a:prstGeom>
          <a:ln w="38100">
            <a:solidFill>
              <a:srgbClr val="00FF00"/>
            </a:solidFill>
          </a:ln>
        </p:spPr>
        <p:txBody>
          <a:bodyPr wrap="square">
            <a:spAutoFit/>
          </a:bodyPr>
          <a:lstStyle/>
          <a:p>
            <a:pPr algn="just">
              <a:lnSpc>
                <a:spcPct val="150000"/>
              </a:lnSpc>
            </a:pPr>
            <a:r>
              <a:rPr lang="fr-FR" sz="2400" dirty="0"/>
              <a:t> La récupération de la protéine renaturée n'est cependant jamais complète.</a:t>
            </a:r>
          </a:p>
        </p:txBody>
      </p:sp>
      <p:sp>
        <p:nvSpPr>
          <p:cNvPr id="8" name="Flèche : bas 7">
            <a:extLst>
              <a:ext uri="{FF2B5EF4-FFF2-40B4-BE49-F238E27FC236}">
                <a16:creationId xmlns:a16="http://schemas.microsoft.com/office/drawing/2014/main" id="{08051234-7398-4043-AD9A-8D5B30B9D013}"/>
              </a:ext>
            </a:extLst>
          </p:cNvPr>
          <p:cNvSpPr/>
          <p:nvPr/>
        </p:nvSpPr>
        <p:spPr>
          <a:xfrm>
            <a:off x="9061897" y="3428999"/>
            <a:ext cx="489397" cy="1181637"/>
          </a:xfrm>
          <a:prstGeom prst="downArrow">
            <a:avLst/>
          </a:prstGeom>
          <a:solidFill>
            <a:srgbClr val="00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rgbClr val="00FF00"/>
              </a:solidFill>
            </a:endParaRPr>
          </a:p>
        </p:txBody>
      </p:sp>
    </p:spTree>
    <p:extLst>
      <p:ext uri="{BB962C8B-B14F-4D97-AF65-F5344CB8AC3E}">
        <p14:creationId xmlns:p14="http://schemas.microsoft.com/office/powerpoint/2010/main" val="42702960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wipe(down)">
                                      <p:cBhvr>
                                        <p:cTn id="17" dur="500"/>
                                        <p:tgtEl>
                                          <p:spTgt spid="5"/>
                                        </p:tgtEl>
                                      </p:cBhvr>
                                    </p:animEffect>
                                  </p:childTnLst>
                                </p:cTn>
                              </p:par>
                              <p:par>
                                <p:cTn id="18" presetID="22" presetClass="entr" presetSubtype="4" fill="hold" grpId="0" nodeType="withEffect">
                                  <p:stCondLst>
                                    <p:cond delay="0"/>
                                  </p:stCondLst>
                                  <p:childTnLst>
                                    <p:set>
                                      <p:cBhvr>
                                        <p:cTn id="19" dur="1" fill="hold">
                                          <p:stCondLst>
                                            <p:cond delay="0"/>
                                          </p:stCondLst>
                                        </p:cTn>
                                        <p:tgtEl>
                                          <p:spTgt spid="4"/>
                                        </p:tgtEl>
                                        <p:attrNameLst>
                                          <p:attrName>style.visibility</p:attrName>
                                        </p:attrNameLst>
                                      </p:cBhvr>
                                      <p:to>
                                        <p:strVal val="visible"/>
                                      </p:to>
                                    </p:set>
                                    <p:animEffect transition="in" filter="wipe(down)">
                                      <p:cBhvr>
                                        <p:cTn id="20" dur="500"/>
                                        <p:tgtEl>
                                          <p:spTgt spid="4"/>
                                        </p:tgtEl>
                                      </p:cBhvr>
                                    </p:animEffect>
                                  </p:childTnLst>
                                </p:cTn>
                              </p:par>
                            </p:childTnLst>
                          </p:cTn>
                        </p:par>
                      </p:childTnLst>
                    </p:cTn>
                  </p:par>
                  <p:par>
                    <p:cTn id="21" fill="hold">
                      <p:stCondLst>
                        <p:cond delay="indefinite"/>
                      </p:stCondLst>
                      <p:childTnLst>
                        <p:par>
                          <p:cTn id="22" fill="hold">
                            <p:stCondLst>
                              <p:cond delay="0"/>
                            </p:stCondLst>
                            <p:childTnLst>
                              <p:par>
                                <p:cTn id="23" presetID="22" presetClass="entr" presetSubtype="4" fill="hold" grpId="0" nodeType="clickEffect">
                                  <p:stCondLst>
                                    <p:cond delay="0"/>
                                  </p:stCondLst>
                                  <p:childTnLst>
                                    <p:set>
                                      <p:cBhvr>
                                        <p:cTn id="24" dur="1" fill="hold">
                                          <p:stCondLst>
                                            <p:cond delay="0"/>
                                          </p:stCondLst>
                                        </p:cTn>
                                        <p:tgtEl>
                                          <p:spTgt spid="6"/>
                                        </p:tgtEl>
                                        <p:attrNameLst>
                                          <p:attrName>style.visibility</p:attrName>
                                        </p:attrNameLst>
                                      </p:cBhvr>
                                      <p:to>
                                        <p:strVal val="visible"/>
                                      </p:to>
                                    </p:set>
                                    <p:animEffect transition="in" filter="wipe(down)">
                                      <p:cBhvr>
                                        <p:cTn id="25" dur="500"/>
                                        <p:tgtEl>
                                          <p:spTgt spid="6"/>
                                        </p:tgtEl>
                                      </p:cBhvr>
                                    </p:animEffect>
                                  </p:childTnLst>
                                </p:cTn>
                              </p:par>
                            </p:childTnLst>
                          </p:cTn>
                        </p:par>
                      </p:childTnLst>
                    </p:cTn>
                  </p:par>
                  <p:par>
                    <p:cTn id="26" fill="hold">
                      <p:stCondLst>
                        <p:cond delay="indefinite"/>
                      </p:stCondLst>
                      <p:childTnLst>
                        <p:par>
                          <p:cTn id="27" fill="hold">
                            <p:stCondLst>
                              <p:cond delay="0"/>
                            </p:stCondLst>
                            <p:childTnLst>
                              <p:par>
                                <p:cTn id="28" presetID="22" presetClass="entr" presetSubtype="4" fill="hold" grpId="0" nodeType="clickEffect">
                                  <p:stCondLst>
                                    <p:cond delay="0"/>
                                  </p:stCondLst>
                                  <p:childTnLst>
                                    <p:set>
                                      <p:cBhvr>
                                        <p:cTn id="29" dur="1" fill="hold">
                                          <p:stCondLst>
                                            <p:cond delay="0"/>
                                          </p:stCondLst>
                                        </p:cTn>
                                        <p:tgtEl>
                                          <p:spTgt spid="8"/>
                                        </p:tgtEl>
                                        <p:attrNameLst>
                                          <p:attrName>style.visibility</p:attrName>
                                        </p:attrNameLst>
                                      </p:cBhvr>
                                      <p:to>
                                        <p:strVal val="visible"/>
                                      </p:to>
                                    </p:set>
                                    <p:animEffect transition="in" filter="wipe(down)">
                                      <p:cBhvr>
                                        <p:cTn id="30" dur="500"/>
                                        <p:tgtEl>
                                          <p:spTgt spid="8"/>
                                        </p:tgtEl>
                                      </p:cBhvr>
                                    </p:animEffect>
                                  </p:childTnLst>
                                </p:cTn>
                              </p:par>
                              <p:par>
                                <p:cTn id="31" presetID="22" presetClass="entr" presetSubtype="4" fill="hold" grpId="0" nodeType="withEffect">
                                  <p:stCondLst>
                                    <p:cond delay="0"/>
                                  </p:stCondLst>
                                  <p:childTnLst>
                                    <p:set>
                                      <p:cBhvr>
                                        <p:cTn id="32" dur="1" fill="hold">
                                          <p:stCondLst>
                                            <p:cond delay="0"/>
                                          </p:stCondLst>
                                        </p:cTn>
                                        <p:tgtEl>
                                          <p:spTgt spid="7"/>
                                        </p:tgtEl>
                                        <p:attrNameLst>
                                          <p:attrName>style.visibility</p:attrName>
                                        </p:attrNameLst>
                                      </p:cBhvr>
                                      <p:to>
                                        <p:strVal val="visible"/>
                                      </p:to>
                                    </p:set>
                                    <p:animEffect transition="in" filter="wipe(down)">
                                      <p:cBhvr>
                                        <p:cTn id="33"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animBg="1"/>
      <p:bldP spid="5" grpId="0" animBg="1"/>
      <p:bldP spid="6" grpId="0" animBg="1"/>
      <p:bldP spid="7" grpId="0" animBg="1"/>
      <p:bldP spid="8"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A035DCB-1724-4CDE-A40A-5C69D1C5CB40}"/>
              </a:ext>
            </a:extLst>
          </p:cNvPr>
          <p:cNvSpPr>
            <a:spLocks noGrp="1"/>
          </p:cNvSpPr>
          <p:nvPr>
            <p:ph type="title"/>
          </p:nvPr>
        </p:nvSpPr>
        <p:spPr/>
        <p:txBody>
          <a:bodyPr>
            <a:normAutofit/>
          </a:bodyPr>
          <a:lstStyle/>
          <a:p>
            <a:r>
              <a:rPr lang="fr-FR" sz="2800" b="1" i="1" dirty="0">
                <a:solidFill>
                  <a:srgbClr val="FF0000"/>
                </a:solidFill>
              </a:rPr>
              <a:t>1- Structure des protéines</a:t>
            </a:r>
          </a:p>
        </p:txBody>
      </p:sp>
      <p:sp>
        <p:nvSpPr>
          <p:cNvPr id="3" name="Espace réservé du contenu 2">
            <a:extLst>
              <a:ext uri="{FF2B5EF4-FFF2-40B4-BE49-F238E27FC236}">
                <a16:creationId xmlns:a16="http://schemas.microsoft.com/office/drawing/2014/main" id="{733B97C6-E983-4C41-A782-48E6F9E1E3DC}"/>
              </a:ext>
            </a:extLst>
          </p:cNvPr>
          <p:cNvSpPr>
            <a:spLocks noGrp="1"/>
          </p:cNvSpPr>
          <p:nvPr>
            <p:ph idx="1"/>
          </p:nvPr>
        </p:nvSpPr>
        <p:spPr/>
        <p:txBody>
          <a:bodyPr>
            <a:normAutofit/>
          </a:bodyPr>
          <a:lstStyle/>
          <a:p>
            <a:pPr algn="just">
              <a:lnSpc>
                <a:spcPct val="150000"/>
              </a:lnSpc>
            </a:pPr>
            <a:r>
              <a:rPr lang="fr-FR" dirty="0"/>
              <a:t>Les protéines peuvent être décrites selon quatre niveaux d’organisation structurale.</a:t>
            </a:r>
          </a:p>
          <a:p>
            <a:pPr algn="just">
              <a:lnSpc>
                <a:spcPct val="150000"/>
              </a:lnSpc>
            </a:pPr>
            <a:r>
              <a:rPr lang="fr-FR" dirty="0"/>
              <a:t> Une séquence linéaire d’acides aminés, formant une chaîne polypeptidique, constitue la structure primaire de la protéine. </a:t>
            </a:r>
          </a:p>
          <a:p>
            <a:pPr algn="just">
              <a:lnSpc>
                <a:spcPct val="150000"/>
              </a:lnSpc>
            </a:pPr>
            <a:r>
              <a:rPr lang="fr-FR" dirty="0"/>
              <a:t>Cette structure qui ressemble à un chapelet de « perles » d’acides aminés, est le squelette de la molécule de protéine. </a:t>
            </a:r>
          </a:p>
        </p:txBody>
      </p:sp>
    </p:spTree>
    <p:extLst>
      <p:ext uri="{BB962C8B-B14F-4D97-AF65-F5344CB8AC3E}">
        <p14:creationId xmlns:p14="http://schemas.microsoft.com/office/powerpoint/2010/main" val="19282530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arn(inVertic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arn(inVertical)">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8D5C760E-907C-4C34-A2F6-12B06216283A}"/>
              </a:ext>
            </a:extLst>
          </p:cNvPr>
          <p:cNvSpPr>
            <a:spLocks noGrp="1"/>
          </p:cNvSpPr>
          <p:nvPr>
            <p:ph idx="1"/>
          </p:nvPr>
        </p:nvSpPr>
        <p:spPr>
          <a:xfrm>
            <a:off x="838200" y="502276"/>
            <a:ext cx="10515600" cy="6355724"/>
          </a:xfrm>
        </p:spPr>
        <p:txBody>
          <a:bodyPr>
            <a:normAutofit fontScale="92500" lnSpcReduction="10000"/>
          </a:bodyPr>
          <a:lstStyle/>
          <a:p>
            <a:pPr marL="0" indent="0" algn="just">
              <a:lnSpc>
                <a:spcPct val="150000"/>
              </a:lnSpc>
              <a:buNone/>
            </a:pPr>
            <a:r>
              <a:rPr lang="fr-FR" b="1" dirty="0">
                <a:solidFill>
                  <a:srgbClr val="0070C0"/>
                </a:solidFill>
              </a:rPr>
              <a:t>5-6- Nature amphotère</a:t>
            </a:r>
          </a:p>
          <a:p>
            <a:pPr algn="just">
              <a:lnSpc>
                <a:spcPct val="150000"/>
              </a:lnSpc>
            </a:pPr>
            <a:r>
              <a:rPr lang="fr-FR" dirty="0"/>
              <a:t>Comme les acides aminés, les protéines sont </a:t>
            </a:r>
            <a:r>
              <a:rPr lang="fr-FR" dirty="0">
                <a:solidFill>
                  <a:srgbClr val="FF0000"/>
                </a:solidFill>
              </a:rPr>
              <a:t>amphotères, c'est-à-dire qu'elles agissent à la fois comme acides et bases</a:t>
            </a:r>
            <a:r>
              <a:rPr lang="fr-FR" dirty="0"/>
              <a:t>. </a:t>
            </a:r>
          </a:p>
          <a:p>
            <a:pPr algn="just">
              <a:lnSpc>
                <a:spcPct val="150000"/>
              </a:lnSpc>
            </a:pPr>
            <a:r>
              <a:rPr lang="fr-FR" dirty="0"/>
              <a:t>Celles-ci migrent dans un champ électrique et la direction de la migration dépend de la charge nette que possède la molécule.</a:t>
            </a:r>
          </a:p>
          <a:p>
            <a:pPr algn="just">
              <a:lnSpc>
                <a:spcPct val="150000"/>
              </a:lnSpc>
            </a:pPr>
            <a:r>
              <a:rPr lang="fr-FR" dirty="0"/>
              <a:t>La charge nette est influencée par </a:t>
            </a:r>
            <a:r>
              <a:rPr lang="fr-FR" dirty="0">
                <a:solidFill>
                  <a:srgbClr val="FF0000"/>
                </a:solidFill>
              </a:rPr>
              <a:t>la valeur du pH</a:t>
            </a:r>
            <a:r>
              <a:rPr lang="fr-FR" dirty="0"/>
              <a:t>. Chaque protéine a une valeur fixe </a:t>
            </a:r>
            <a:r>
              <a:rPr lang="fr-FR" dirty="0">
                <a:solidFill>
                  <a:srgbClr val="FF0000"/>
                </a:solidFill>
              </a:rPr>
              <a:t>de point isoélectrique </a:t>
            </a:r>
            <a:r>
              <a:rPr lang="fr-FR" dirty="0"/>
              <a:t>à laquelle elle se déplacera dans un champ électrique.</a:t>
            </a:r>
          </a:p>
          <a:p>
            <a:pPr algn="just">
              <a:lnSpc>
                <a:spcPct val="150000"/>
              </a:lnSpc>
            </a:pPr>
            <a:r>
              <a:rPr lang="fr-FR" dirty="0"/>
              <a:t>Le point isoélectrique (ou point isoionique) est la valeur du pH à laquelle le nombre de cations est égal à celui des anions.</a:t>
            </a:r>
          </a:p>
          <a:p>
            <a:pPr algn="just">
              <a:lnSpc>
                <a:spcPct val="150000"/>
              </a:lnSpc>
            </a:pPr>
            <a:endParaRPr lang="fr-FR" dirty="0"/>
          </a:p>
        </p:txBody>
      </p:sp>
    </p:spTree>
    <p:extLst>
      <p:ext uri="{BB962C8B-B14F-4D97-AF65-F5344CB8AC3E}">
        <p14:creationId xmlns:p14="http://schemas.microsoft.com/office/powerpoint/2010/main" val="16731493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arn(inVertic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arn(inVertic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arn(inVertic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arn(inVertical)">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63D9386F-4A06-4174-B2BB-E752521D9659}"/>
              </a:ext>
            </a:extLst>
          </p:cNvPr>
          <p:cNvSpPr>
            <a:spLocks noGrp="1"/>
          </p:cNvSpPr>
          <p:nvPr>
            <p:ph idx="1"/>
          </p:nvPr>
        </p:nvSpPr>
        <p:spPr>
          <a:xfrm>
            <a:off x="838200" y="412124"/>
            <a:ext cx="10515600" cy="5764839"/>
          </a:xfrm>
        </p:spPr>
        <p:txBody>
          <a:bodyPr>
            <a:normAutofit fontScale="92500"/>
          </a:bodyPr>
          <a:lstStyle/>
          <a:p>
            <a:pPr marL="0" indent="0" algn="just">
              <a:lnSpc>
                <a:spcPct val="150000"/>
              </a:lnSpc>
              <a:buNone/>
            </a:pPr>
            <a:r>
              <a:rPr lang="fr-FR" b="1" dirty="0">
                <a:solidFill>
                  <a:srgbClr val="0070C0"/>
                </a:solidFill>
              </a:rPr>
              <a:t>5-7- Solubilité</a:t>
            </a:r>
            <a:r>
              <a:rPr lang="fr-FR" dirty="0"/>
              <a:t>:</a:t>
            </a:r>
          </a:p>
          <a:p>
            <a:pPr algn="just">
              <a:lnSpc>
                <a:spcPct val="150000"/>
              </a:lnSpc>
            </a:pPr>
            <a:r>
              <a:rPr lang="fr-FR" dirty="0"/>
              <a:t>La solubilité des protéines est fortement influencée par le pH. </a:t>
            </a:r>
          </a:p>
          <a:p>
            <a:pPr algn="just">
              <a:lnSpc>
                <a:spcPct val="150000"/>
              </a:lnSpc>
            </a:pPr>
            <a:r>
              <a:rPr lang="fr-FR" dirty="0"/>
              <a:t>La solubilité est la plus faible au point isoélectrique et augmente avec l'augmentation de l'acidité ou de l'alcalinité.</a:t>
            </a:r>
          </a:p>
          <a:p>
            <a:pPr algn="just">
              <a:lnSpc>
                <a:spcPct val="150000"/>
              </a:lnSpc>
            </a:pPr>
            <a:r>
              <a:rPr lang="fr-FR" dirty="0"/>
              <a:t> Les protéines seront plus solubles que dans l'état isoélectrique.</a:t>
            </a:r>
          </a:p>
          <a:p>
            <a:pPr algn="just">
              <a:lnSpc>
                <a:spcPct val="150000"/>
              </a:lnSpc>
            </a:pPr>
            <a:r>
              <a:rPr lang="fr-FR" u="sng" dirty="0"/>
              <a:t>Effet salant:</a:t>
            </a:r>
            <a:r>
              <a:rPr lang="fr-FR" dirty="0"/>
              <a:t> Les globulines sont peu solubles dans l'eau mais leur solubilité est grandement accrue par l'addition de sels neutres comme le </a:t>
            </a:r>
            <a:r>
              <a:rPr lang="fr-FR" dirty="0" err="1"/>
              <a:t>NaCl</a:t>
            </a:r>
            <a:r>
              <a:rPr lang="fr-FR" dirty="0"/>
              <a:t>. Ce phénomène est communément appelé </a:t>
            </a:r>
            <a:r>
              <a:rPr lang="fr-FR" dirty="0">
                <a:solidFill>
                  <a:srgbClr val="FF0000"/>
                </a:solidFill>
              </a:rPr>
              <a:t>effet de relargage</a:t>
            </a:r>
            <a:r>
              <a:rPr lang="fr-FR" dirty="0"/>
              <a:t>.</a:t>
            </a:r>
          </a:p>
        </p:txBody>
      </p:sp>
    </p:spTree>
    <p:extLst>
      <p:ext uri="{BB962C8B-B14F-4D97-AF65-F5344CB8AC3E}">
        <p14:creationId xmlns:p14="http://schemas.microsoft.com/office/powerpoint/2010/main" val="35829460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down)">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down)">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0E87779D-B0C4-48A4-B855-153F3DA3FDBD}"/>
              </a:ext>
            </a:extLst>
          </p:cNvPr>
          <p:cNvSpPr>
            <a:spLocks noGrp="1"/>
          </p:cNvSpPr>
          <p:nvPr>
            <p:ph idx="1"/>
          </p:nvPr>
        </p:nvSpPr>
        <p:spPr>
          <a:xfrm>
            <a:off x="838200" y="425003"/>
            <a:ext cx="10907332" cy="5751960"/>
          </a:xfrm>
        </p:spPr>
        <p:txBody>
          <a:bodyPr/>
          <a:lstStyle/>
          <a:p>
            <a:pPr algn="just">
              <a:lnSpc>
                <a:spcPct val="150000"/>
              </a:lnSpc>
            </a:pPr>
            <a:r>
              <a:rPr lang="fr-FR" dirty="0"/>
              <a:t>Certaines protéines, comme la caséine du lait, sont cependant facilement précipitées au point isoélectrique ou à proximité de celui-ci.</a:t>
            </a:r>
          </a:p>
          <a:p>
            <a:pPr algn="just">
              <a:lnSpc>
                <a:spcPct val="150000"/>
              </a:lnSpc>
            </a:pPr>
            <a:r>
              <a:rPr lang="fr-FR" dirty="0"/>
              <a:t>Ce processus est donc décrit comme </a:t>
            </a:r>
            <a:r>
              <a:rPr lang="fr-FR" dirty="0">
                <a:solidFill>
                  <a:srgbClr val="FF0000"/>
                </a:solidFill>
              </a:rPr>
              <a:t>une précipitation isoélectrique</a:t>
            </a:r>
            <a:r>
              <a:rPr lang="fr-FR" dirty="0"/>
              <a:t>.</a:t>
            </a:r>
          </a:p>
          <a:p>
            <a:pPr algn="just">
              <a:lnSpc>
                <a:spcPct val="150000"/>
              </a:lnSpc>
            </a:pPr>
            <a:endParaRPr lang="fr-FR" dirty="0"/>
          </a:p>
          <a:p>
            <a:pPr algn="just">
              <a:lnSpc>
                <a:spcPct val="150000"/>
              </a:lnSpc>
            </a:pPr>
            <a:endParaRPr lang="fr-FR" dirty="0"/>
          </a:p>
        </p:txBody>
      </p:sp>
    </p:spTree>
    <p:extLst>
      <p:ext uri="{BB962C8B-B14F-4D97-AF65-F5344CB8AC3E}">
        <p14:creationId xmlns:p14="http://schemas.microsoft.com/office/powerpoint/2010/main" val="6172995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28875FE3-F378-48B6-98D8-F793EBB8FCCA}"/>
              </a:ext>
            </a:extLst>
          </p:cNvPr>
          <p:cNvSpPr>
            <a:spLocks noGrp="1"/>
          </p:cNvSpPr>
          <p:nvPr>
            <p:ph idx="1"/>
          </p:nvPr>
        </p:nvSpPr>
        <p:spPr>
          <a:xfrm>
            <a:off x="838200" y="592428"/>
            <a:ext cx="10515600" cy="5584535"/>
          </a:xfrm>
        </p:spPr>
        <p:txBody>
          <a:bodyPr>
            <a:normAutofit/>
          </a:bodyPr>
          <a:lstStyle/>
          <a:p>
            <a:pPr marL="0" indent="0" algn="just">
              <a:lnSpc>
                <a:spcPct val="150000"/>
              </a:lnSpc>
              <a:buNone/>
            </a:pPr>
            <a:r>
              <a:rPr lang="fr-FR" b="1" dirty="0">
                <a:solidFill>
                  <a:srgbClr val="FF0000"/>
                </a:solidFill>
              </a:rPr>
              <a:t>6- Les protéines des œufs </a:t>
            </a:r>
          </a:p>
          <a:p>
            <a:pPr algn="just">
              <a:lnSpc>
                <a:spcPct val="150000"/>
              </a:lnSpc>
            </a:pPr>
            <a:r>
              <a:rPr lang="fr-FR" dirty="0"/>
              <a:t>La protéine d'œuf est utilisée dans divers produits alimentaires en raison de ses excellentes propriétés fonctionnelles (solubilité, émulsification, moussage et gélification) et de sa qualité protéique.</a:t>
            </a:r>
          </a:p>
          <a:p>
            <a:pPr algn="just">
              <a:lnSpc>
                <a:spcPct val="150000"/>
              </a:lnSpc>
            </a:pPr>
            <a:r>
              <a:rPr lang="fr-FR" dirty="0"/>
              <a:t>Les œufs peuvent être utilisés dans leur ensemble, sous forme de fractions jaunes ou blanches.</a:t>
            </a:r>
          </a:p>
        </p:txBody>
      </p:sp>
    </p:spTree>
    <p:extLst>
      <p:ext uri="{BB962C8B-B14F-4D97-AF65-F5344CB8AC3E}">
        <p14:creationId xmlns:p14="http://schemas.microsoft.com/office/powerpoint/2010/main" val="9301178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arn(inVertic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arn(inVertical)">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62CB6E85-AEE8-44B5-B3C2-5724469C9B8F}"/>
              </a:ext>
            </a:extLst>
          </p:cNvPr>
          <p:cNvSpPr>
            <a:spLocks noGrp="1"/>
          </p:cNvSpPr>
          <p:nvPr>
            <p:ph idx="1"/>
          </p:nvPr>
        </p:nvSpPr>
        <p:spPr>
          <a:xfrm>
            <a:off x="838200" y="540913"/>
            <a:ext cx="10515600" cy="5636050"/>
          </a:xfrm>
        </p:spPr>
        <p:txBody>
          <a:bodyPr/>
          <a:lstStyle/>
          <a:p>
            <a:pPr algn="just">
              <a:lnSpc>
                <a:spcPct val="150000"/>
              </a:lnSpc>
            </a:pPr>
            <a:r>
              <a:rPr lang="fr-FR" dirty="0"/>
              <a:t>L'œuf possède de bonnes propriétés fonctionnelles, une bonne valeur nutritionnelle, ainsi que de bonnes caractéristiques sensorielles, toutes importantes pour les applications alimentaires.</a:t>
            </a:r>
          </a:p>
          <a:p>
            <a:pPr algn="just">
              <a:lnSpc>
                <a:spcPct val="150000"/>
              </a:lnSpc>
            </a:pPr>
            <a:r>
              <a:rPr lang="fr-FR" dirty="0"/>
              <a:t>Un œuf de poule de 60 g (coquille exclue) est composé de </a:t>
            </a:r>
            <a:r>
              <a:rPr lang="fr-FR" dirty="0">
                <a:solidFill>
                  <a:srgbClr val="FF0000"/>
                </a:solidFill>
              </a:rPr>
              <a:t>6,4 g à 7,0</a:t>
            </a:r>
            <a:r>
              <a:rPr lang="fr-FR" dirty="0"/>
              <a:t> g de protéines. </a:t>
            </a:r>
            <a:r>
              <a:rPr lang="fr-FR" dirty="0">
                <a:solidFill>
                  <a:srgbClr val="FF0000"/>
                </a:solidFill>
              </a:rPr>
              <a:t>Dont 3,3 g à 4,0 g dans le blanc</a:t>
            </a:r>
            <a:r>
              <a:rPr lang="fr-FR" dirty="0"/>
              <a:t>.</a:t>
            </a:r>
          </a:p>
          <a:p>
            <a:pPr algn="just">
              <a:lnSpc>
                <a:spcPct val="150000"/>
              </a:lnSpc>
            </a:pPr>
            <a:r>
              <a:rPr lang="fr-FR" dirty="0"/>
              <a:t>Les œufs sont utilisés dans des aliments comme la mayonnaise, la vinaigrette, les produits de boulangerie et la crème glacée.</a:t>
            </a:r>
          </a:p>
        </p:txBody>
      </p:sp>
    </p:spTree>
    <p:extLst>
      <p:ext uri="{BB962C8B-B14F-4D97-AF65-F5344CB8AC3E}">
        <p14:creationId xmlns:p14="http://schemas.microsoft.com/office/powerpoint/2010/main" val="10070332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arn(inVertic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arn(inVertical)">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F0FAD745-CCA6-4403-A545-8B99BE331748}"/>
              </a:ext>
            </a:extLst>
          </p:cNvPr>
          <p:cNvSpPr>
            <a:spLocks noGrp="1"/>
          </p:cNvSpPr>
          <p:nvPr>
            <p:ph idx="1"/>
          </p:nvPr>
        </p:nvSpPr>
        <p:spPr>
          <a:xfrm>
            <a:off x="657896" y="318797"/>
            <a:ext cx="10515600" cy="4351338"/>
          </a:xfrm>
        </p:spPr>
        <p:txBody>
          <a:bodyPr/>
          <a:lstStyle/>
          <a:p>
            <a:pPr algn="just">
              <a:lnSpc>
                <a:spcPct val="150000"/>
              </a:lnSpc>
            </a:pPr>
            <a:r>
              <a:rPr lang="fr-FR" dirty="0"/>
              <a:t>L'œuf entier liquide comprend en moyenne </a:t>
            </a:r>
            <a:r>
              <a:rPr lang="fr-FR" dirty="0">
                <a:solidFill>
                  <a:srgbClr val="FF0000"/>
                </a:solidFill>
              </a:rPr>
              <a:t>64% de blanc </a:t>
            </a:r>
            <a:r>
              <a:rPr lang="fr-FR" dirty="0"/>
              <a:t>et </a:t>
            </a:r>
            <a:r>
              <a:rPr lang="fr-FR" dirty="0">
                <a:solidFill>
                  <a:srgbClr val="FF0000"/>
                </a:solidFill>
              </a:rPr>
              <a:t>36% de jaune</a:t>
            </a:r>
            <a:r>
              <a:rPr lang="fr-FR" dirty="0"/>
              <a:t>.</a:t>
            </a:r>
          </a:p>
        </p:txBody>
      </p:sp>
      <p:pic>
        <p:nvPicPr>
          <p:cNvPr id="4" name="Image 3">
            <a:extLst>
              <a:ext uri="{FF2B5EF4-FFF2-40B4-BE49-F238E27FC236}">
                <a16:creationId xmlns:a16="http://schemas.microsoft.com/office/drawing/2014/main" id="{C64EF322-4B6E-4C8B-96A4-787AF34BACDB}"/>
              </a:ext>
            </a:extLst>
          </p:cNvPr>
          <p:cNvPicPr>
            <a:picLocks noChangeAspect="1"/>
          </p:cNvPicPr>
          <p:nvPr/>
        </p:nvPicPr>
        <p:blipFill>
          <a:blip r:embed="rId2"/>
          <a:stretch>
            <a:fillRect/>
          </a:stretch>
        </p:blipFill>
        <p:spPr>
          <a:xfrm>
            <a:off x="1469066" y="2309365"/>
            <a:ext cx="7446376" cy="4002535"/>
          </a:xfrm>
          <a:prstGeom prst="rect">
            <a:avLst/>
          </a:prstGeom>
        </p:spPr>
      </p:pic>
    </p:spTree>
    <p:extLst>
      <p:ext uri="{BB962C8B-B14F-4D97-AF65-F5344CB8AC3E}">
        <p14:creationId xmlns:p14="http://schemas.microsoft.com/office/powerpoint/2010/main" val="23660786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wipe(down)">
                                      <p:cBhvr>
                                        <p:cTn id="1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2F4BBB0D-216A-46C7-8AA4-7754FAD422BE}"/>
              </a:ext>
            </a:extLst>
          </p:cNvPr>
          <p:cNvSpPr>
            <a:spLocks noGrp="1"/>
          </p:cNvSpPr>
          <p:nvPr>
            <p:ph idx="1"/>
          </p:nvPr>
        </p:nvSpPr>
        <p:spPr>
          <a:xfrm>
            <a:off x="838200" y="206062"/>
            <a:ext cx="10515600" cy="5970901"/>
          </a:xfrm>
        </p:spPr>
        <p:txBody>
          <a:bodyPr/>
          <a:lstStyle/>
          <a:p>
            <a:pPr marL="0" indent="0" algn="just">
              <a:lnSpc>
                <a:spcPct val="150000"/>
              </a:lnSpc>
              <a:buNone/>
            </a:pPr>
            <a:r>
              <a:rPr lang="fr-FR" b="1" dirty="0">
                <a:solidFill>
                  <a:srgbClr val="0070C0"/>
                </a:solidFill>
              </a:rPr>
              <a:t>6-1- Blanc d’œuf </a:t>
            </a:r>
          </a:p>
          <a:p>
            <a:pPr algn="just">
              <a:lnSpc>
                <a:spcPct val="150000"/>
              </a:lnSpc>
            </a:pPr>
            <a:r>
              <a:rPr lang="fr-FR" dirty="0"/>
              <a:t>Le blanc d'œuf est composé de </a:t>
            </a:r>
            <a:r>
              <a:rPr lang="fr-FR" dirty="0">
                <a:solidFill>
                  <a:srgbClr val="FF0000"/>
                </a:solidFill>
              </a:rPr>
              <a:t>10,5% de protéines </a:t>
            </a:r>
            <a:r>
              <a:rPr lang="fr-FR" dirty="0"/>
              <a:t>et de 85% d'eau. </a:t>
            </a:r>
          </a:p>
          <a:p>
            <a:pPr algn="just">
              <a:lnSpc>
                <a:spcPct val="150000"/>
              </a:lnSpc>
            </a:pPr>
            <a:r>
              <a:rPr lang="fr-FR" dirty="0"/>
              <a:t>Il contient aussi du </a:t>
            </a:r>
            <a:r>
              <a:rPr lang="fr-FR" dirty="0">
                <a:solidFill>
                  <a:srgbClr val="FF0000"/>
                </a:solidFill>
              </a:rPr>
              <a:t>glucose (0,9%) </a:t>
            </a:r>
            <a:r>
              <a:rPr lang="fr-FR" dirty="0"/>
              <a:t>et </a:t>
            </a:r>
            <a:r>
              <a:rPr lang="fr-FR" dirty="0">
                <a:solidFill>
                  <a:srgbClr val="FF0000"/>
                </a:solidFill>
              </a:rPr>
              <a:t>des sels minéraux (0,5%).</a:t>
            </a:r>
          </a:p>
          <a:p>
            <a:pPr algn="just">
              <a:lnSpc>
                <a:spcPct val="150000"/>
              </a:lnSpc>
            </a:pPr>
            <a:r>
              <a:rPr lang="fr-FR" dirty="0"/>
              <a:t>Le blanc contient 40 protéines différentes. </a:t>
            </a:r>
          </a:p>
          <a:p>
            <a:pPr algn="just">
              <a:lnSpc>
                <a:spcPct val="150000"/>
              </a:lnSpc>
            </a:pPr>
            <a:r>
              <a:rPr lang="fr-FR" dirty="0"/>
              <a:t>Le blanc d'œuf est constitué de quatre couches de composition protéique similaire, à l'exception d'une teneur plus élevée en </a:t>
            </a:r>
            <a:r>
              <a:rPr lang="fr-FR" dirty="0" err="1">
                <a:solidFill>
                  <a:srgbClr val="FF0000"/>
                </a:solidFill>
              </a:rPr>
              <a:t>ovomucine</a:t>
            </a:r>
            <a:r>
              <a:rPr lang="fr-FR" dirty="0"/>
              <a:t> dans les couches les plus visqueuses.</a:t>
            </a:r>
          </a:p>
        </p:txBody>
      </p:sp>
    </p:spTree>
    <p:extLst>
      <p:ext uri="{BB962C8B-B14F-4D97-AF65-F5344CB8AC3E}">
        <p14:creationId xmlns:p14="http://schemas.microsoft.com/office/powerpoint/2010/main" val="7103274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arn(inVertic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arn(inVertic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arn(inVertic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arn(inVertical)">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37C6CBA1-3262-4CCD-86C7-8A58D1E5FDA1}"/>
              </a:ext>
            </a:extLst>
          </p:cNvPr>
          <p:cNvSpPr>
            <a:spLocks noGrp="1"/>
          </p:cNvSpPr>
          <p:nvPr>
            <p:ph idx="1"/>
          </p:nvPr>
        </p:nvSpPr>
        <p:spPr>
          <a:xfrm>
            <a:off x="838200" y="437881"/>
            <a:ext cx="10515600" cy="5739081"/>
          </a:xfrm>
        </p:spPr>
        <p:txBody>
          <a:bodyPr>
            <a:normAutofit lnSpcReduction="10000"/>
          </a:bodyPr>
          <a:lstStyle/>
          <a:p>
            <a:pPr algn="just">
              <a:lnSpc>
                <a:spcPct val="150000"/>
              </a:lnSpc>
            </a:pPr>
            <a:r>
              <a:rPr lang="fr-FR" dirty="0"/>
              <a:t>Le blanc d'œuf ou albumen n'est pas un milieu homogène, mais résulte de la juxtaposition de quatre zones distinctes</a:t>
            </a:r>
          </a:p>
          <a:p>
            <a:pPr lvl="1" algn="just">
              <a:lnSpc>
                <a:spcPct val="150000"/>
              </a:lnSpc>
              <a:buFont typeface="Wingdings" panose="05000000000000000000" pitchFamily="2" charset="2"/>
              <a:buChar char="v"/>
            </a:pPr>
            <a:r>
              <a:rPr lang="fr-FR" sz="2600" dirty="0"/>
              <a:t>Blanc liquide externe en contact direct avec les membranes coquillières.</a:t>
            </a:r>
          </a:p>
          <a:p>
            <a:pPr lvl="1" algn="just">
              <a:lnSpc>
                <a:spcPct val="150000"/>
              </a:lnSpc>
              <a:buFont typeface="Wingdings" panose="05000000000000000000" pitchFamily="2" charset="2"/>
              <a:buChar char="v"/>
            </a:pPr>
            <a:r>
              <a:rPr lang="fr-FR" sz="2600" dirty="0"/>
              <a:t> Blanc épais présent l'aspect d'un gel.</a:t>
            </a:r>
          </a:p>
          <a:p>
            <a:pPr lvl="1" algn="just">
              <a:lnSpc>
                <a:spcPct val="150000"/>
              </a:lnSpc>
              <a:buFont typeface="Wingdings" panose="05000000000000000000" pitchFamily="2" charset="2"/>
              <a:buChar char="v"/>
            </a:pPr>
            <a:r>
              <a:rPr lang="fr-FR" sz="2600" dirty="0"/>
              <a:t> Blanc liquide interne localisé entre le blanc épais et le jaune.</a:t>
            </a:r>
          </a:p>
          <a:p>
            <a:pPr lvl="1" algn="just">
              <a:lnSpc>
                <a:spcPct val="150000"/>
              </a:lnSpc>
              <a:buFont typeface="Wingdings" panose="05000000000000000000" pitchFamily="2" charset="2"/>
              <a:buChar char="v"/>
            </a:pPr>
            <a:r>
              <a:rPr lang="fr-FR" sz="2600" dirty="0"/>
              <a:t>Chalazes, sort les filaments spiralés allant du jaune vers les deux extrémités de l'œuf, en traversant le blanc épais, et permettant de maintenir le jaune en suspension au milieu de l'œuf.</a:t>
            </a:r>
          </a:p>
        </p:txBody>
      </p:sp>
    </p:spTree>
    <p:extLst>
      <p:ext uri="{BB962C8B-B14F-4D97-AF65-F5344CB8AC3E}">
        <p14:creationId xmlns:p14="http://schemas.microsoft.com/office/powerpoint/2010/main" val="11272632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arn(inVertic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arn(inVertical)">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B03FB7F8-0724-43A6-A73A-74E35938CAF7}"/>
              </a:ext>
            </a:extLst>
          </p:cNvPr>
          <p:cNvSpPr>
            <a:spLocks noGrp="1"/>
          </p:cNvSpPr>
          <p:nvPr>
            <p:ph idx="1"/>
          </p:nvPr>
        </p:nvSpPr>
        <p:spPr>
          <a:xfrm>
            <a:off x="670775" y="4082603"/>
            <a:ext cx="10515600" cy="2665925"/>
          </a:xfrm>
        </p:spPr>
        <p:txBody>
          <a:bodyPr>
            <a:normAutofit lnSpcReduction="10000"/>
          </a:bodyPr>
          <a:lstStyle/>
          <a:p>
            <a:pPr marL="0" indent="0" algn="just">
              <a:lnSpc>
                <a:spcPct val="150000"/>
              </a:lnSpc>
              <a:buNone/>
            </a:pPr>
            <a:r>
              <a:rPr lang="fr-FR" b="1" dirty="0">
                <a:solidFill>
                  <a:srgbClr val="0070C0"/>
                </a:solidFill>
              </a:rPr>
              <a:t>6-2- Jaune d’œuf</a:t>
            </a:r>
          </a:p>
          <a:p>
            <a:pPr marL="0" indent="0" algn="just">
              <a:lnSpc>
                <a:spcPct val="150000"/>
              </a:lnSpc>
              <a:buNone/>
            </a:pPr>
            <a:r>
              <a:rPr lang="fr-FR" dirty="0"/>
              <a:t> Le jaune d'œuf une teneur en matières grasses plus élevée que le blanc d'œuf, avec une teneur en </a:t>
            </a:r>
            <a:r>
              <a:rPr lang="fr-FR" dirty="0">
                <a:solidFill>
                  <a:srgbClr val="FF0000"/>
                </a:solidFill>
              </a:rPr>
              <a:t>protéines de 17,5 % </a:t>
            </a:r>
            <a:r>
              <a:rPr lang="fr-FR" dirty="0"/>
              <a:t>et une teneur </a:t>
            </a:r>
            <a:r>
              <a:rPr lang="fr-FR" dirty="0">
                <a:solidFill>
                  <a:srgbClr val="FF0000"/>
                </a:solidFill>
              </a:rPr>
              <a:t>en matières grasses de 32,5%.</a:t>
            </a:r>
          </a:p>
        </p:txBody>
      </p:sp>
      <p:pic>
        <p:nvPicPr>
          <p:cNvPr id="4" name="Image 3">
            <a:extLst>
              <a:ext uri="{FF2B5EF4-FFF2-40B4-BE49-F238E27FC236}">
                <a16:creationId xmlns:a16="http://schemas.microsoft.com/office/drawing/2014/main" id="{04687997-3C2E-40D6-9EE6-41BDB7192ECE}"/>
              </a:ext>
            </a:extLst>
          </p:cNvPr>
          <p:cNvPicPr>
            <a:picLocks noChangeAspect="1"/>
          </p:cNvPicPr>
          <p:nvPr/>
        </p:nvPicPr>
        <p:blipFill>
          <a:blip r:embed="rId2"/>
          <a:stretch>
            <a:fillRect/>
          </a:stretch>
        </p:blipFill>
        <p:spPr>
          <a:xfrm>
            <a:off x="669909" y="854521"/>
            <a:ext cx="10516466" cy="3129305"/>
          </a:xfrm>
          <a:prstGeom prst="rect">
            <a:avLst/>
          </a:prstGeom>
        </p:spPr>
      </p:pic>
      <p:sp>
        <p:nvSpPr>
          <p:cNvPr id="2" name="Rectangle 1">
            <a:extLst>
              <a:ext uri="{FF2B5EF4-FFF2-40B4-BE49-F238E27FC236}">
                <a16:creationId xmlns:a16="http://schemas.microsoft.com/office/drawing/2014/main" id="{C7F1621F-DB56-469F-8F0F-8FC2B54F7E2A}"/>
              </a:ext>
            </a:extLst>
          </p:cNvPr>
          <p:cNvSpPr/>
          <p:nvPr/>
        </p:nvSpPr>
        <p:spPr>
          <a:xfrm>
            <a:off x="669909" y="251135"/>
            <a:ext cx="8569397" cy="523220"/>
          </a:xfrm>
          <a:prstGeom prst="rect">
            <a:avLst/>
          </a:prstGeom>
        </p:spPr>
        <p:txBody>
          <a:bodyPr wrap="none">
            <a:spAutoFit/>
          </a:bodyPr>
          <a:lstStyle/>
          <a:p>
            <a:pPr marL="457200" indent="-457200">
              <a:buFont typeface="Arial" panose="020B0604020202020204" pitchFamily="34" charset="0"/>
              <a:buChar char="•"/>
            </a:pPr>
            <a:r>
              <a:rPr lang="fr-FR" sz="2800" dirty="0"/>
              <a:t>Voici six protéines majeures du blanc d'œuf de poules:</a:t>
            </a:r>
          </a:p>
        </p:txBody>
      </p:sp>
    </p:spTree>
    <p:extLst>
      <p:ext uri="{BB962C8B-B14F-4D97-AF65-F5344CB8AC3E}">
        <p14:creationId xmlns:p14="http://schemas.microsoft.com/office/powerpoint/2010/main" val="35864517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barn(inVertical)">
                                      <p:cBhvr>
                                        <p:cTn id="12" dur="5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0" end="0"/>
                                            </p:txEl>
                                          </p:spTgt>
                                        </p:tgtEl>
                                        <p:attrNameLst>
                                          <p:attrName>style.visibility</p:attrName>
                                        </p:attrNameLst>
                                      </p:cBhvr>
                                      <p:to>
                                        <p:strVal val="visible"/>
                                      </p:to>
                                    </p:set>
                                    <p:animEffect transition="in" filter="wipe(down)">
                                      <p:cBhvr>
                                        <p:cTn id="17" dur="500"/>
                                        <p:tgtEl>
                                          <p:spTgt spid="3">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1" end="1"/>
                                            </p:txEl>
                                          </p:spTgt>
                                        </p:tgtEl>
                                        <p:attrNameLst>
                                          <p:attrName>style.visibility</p:attrName>
                                        </p:attrNameLst>
                                      </p:cBhvr>
                                      <p:to>
                                        <p:strVal val="visible"/>
                                      </p:to>
                                    </p:set>
                                    <p:animEffect transition="in" filter="wipe(down)">
                                      <p:cBhvr>
                                        <p:cTn id="2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2" grpId="0"/>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37C6CBA1-3262-4CCD-86C7-8A58D1E5FDA1}"/>
              </a:ext>
            </a:extLst>
          </p:cNvPr>
          <p:cNvSpPr>
            <a:spLocks noGrp="1"/>
          </p:cNvSpPr>
          <p:nvPr>
            <p:ph idx="1"/>
          </p:nvPr>
        </p:nvSpPr>
        <p:spPr>
          <a:xfrm>
            <a:off x="838200" y="437881"/>
            <a:ext cx="10515600" cy="5739081"/>
          </a:xfrm>
        </p:spPr>
        <p:txBody>
          <a:bodyPr/>
          <a:lstStyle/>
          <a:p>
            <a:pPr algn="just">
              <a:lnSpc>
                <a:spcPct val="150000"/>
              </a:lnSpc>
            </a:pPr>
            <a:r>
              <a:rPr lang="fr-FR" dirty="0"/>
              <a:t>Le jaune d'œuf est une émulsion où la phase continue est constituée de protéine de liaison à la </a:t>
            </a:r>
            <a:r>
              <a:rPr lang="fr-FR" dirty="0" err="1"/>
              <a:t>livétine</a:t>
            </a:r>
            <a:r>
              <a:rPr lang="fr-FR" dirty="0"/>
              <a:t> (protéine globulaire) et à la riboflavine (vit B2) tandis que la phase dispersée contient à la fois des lipoprotéines de basse densité (LDL) comme </a:t>
            </a:r>
            <a:r>
              <a:rPr lang="fr-FR" dirty="0" err="1"/>
              <a:t>lipovitellinines</a:t>
            </a:r>
            <a:r>
              <a:rPr lang="fr-FR" dirty="0"/>
              <a:t> et des lipoprotéines de haute densité.</a:t>
            </a:r>
          </a:p>
        </p:txBody>
      </p:sp>
    </p:spTree>
    <p:extLst>
      <p:ext uri="{BB962C8B-B14F-4D97-AF65-F5344CB8AC3E}">
        <p14:creationId xmlns:p14="http://schemas.microsoft.com/office/powerpoint/2010/main" val="169616010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92778F57-BADD-49D9-B80E-8D5ED10D7AEB}"/>
              </a:ext>
            </a:extLst>
          </p:cNvPr>
          <p:cNvSpPr>
            <a:spLocks noGrp="1"/>
          </p:cNvSpPr>
          <p:nvPr>
            <p:ph idx="1"/>
          </p:nvPr>
        </p:nvSpPr>
        <p:spPr>
          <a:xfrm>
            <a:off x="709411" y="460465"/>
            <a:ext cx="10515600" cy="2076673"/>
          </a:xfrm>
        </p:spPr>
        <p:txBody>
          <a:bodyPr/>
          <a:lstStyle/>
          <a:p>
            <a:pPr>
              <a:lnSpc>
                <a:spcPct val="150000"/>
              </a:lnSpc>
            </a:pPr>
            <a:r>
              <a:rPr lang="fr-FR" dirty="0"/>
              <a:t>Ce squelette se tord et se repli sur lui-même pour donner des niveaux d’organisation moléculaires plus complexes (structures secondaire, tertiaire et quaternaire).</a:t>
            </a:r>
          </a:p>
          <a:p>
            <a:pPr>
              <a:lnSpc>
                <a:spcPct val="150000"/>
              </a:lnSpc>
            </a:pPr>
            <a:endParaRPr lang="fr-FR" dirty="0"/>
          </a:p>
        </p:txBody>
      </p:sp>
      <p:pic>
        <p:nvPicPr>
          <p:cNvPr id="5" name="Image 4">
            <a:extLst>
              <a:ext uri="{FF2B5EF4-FFF2-40B4-BE49-F238E27FC236}">
                <a16:creationId xmlns:a16="http://schemas.microsoft.com/office/drawing/2014/main" id="{B242DC9E-F4E8-4BD6-91B6-5C19628C0F8C}"/>
              </a:ext>
            </a:extLst>
          </p:cNvPr>
          <p:cNvPicPr>
            <a:picLocks noChangeAspect="1"/>
          </p:cNvPicPr>
          <p:nvPr/>
        </p:nvPicPr>
        <p:blipFill>
          <a:blip r:embed="rId2"/>
          <a:stretch>
            <a:fillRect/>
          </a:stretch>
        </p:blipFill>
        <p:spPr>
          <a:xfrm>
            <a:off x="4726547" y="2202288"/>
            <a:ext cx="5447764" cy="4266080"/>
          </a:xfrm>
          <a:prstGeom prst="rect">
            <a:avLst/>
          </a:prstGeom>
        </p:spPr>
      </p:pic>
      <p:sp>
        <p:nvSpPr>
          <p:cNvPr id="6" name="Rectangle 5">
            <a:extLst>
              <a:ext uri="{FF2B5EF4-FFF2-40B4-BE49-F238E27FC236}">
                <a16:creationId xmlns:a16="http://schemas.microsoft.com/office/drawing/2014/main" id="{0CD233D1-1DBA-4218-A103-DAC0B6D6124A}"/>
              </a:ext>
            </a:extLst>
          </p:cNvPr>
          <p:cNvSpPr/>
          <p:nvPr/>
        </p:nvSpPr>
        <p:spPr>
          <a:xfrm>
            <a:off x="709411" y="3192818"/>
            <a:ext cx="3025462" cy="707886"/>
          </a:xfrm>
          <a:prstGeom prst="rect">
            <a:avLst/>
          </a:prstGeom>
        </p:spPr>
        <p:txBody>
          <a:bodyPr wrap="square">
            <a:spAutoFit/>
          </a:bodyPr>
          <a:lstStyle/>
          <a:p>
            <a:pPr algn="just"/>
            <a:r>
              <a:rPr lang="fr-FR" sz="2000" b="1" dirty="0">
                <a:solidFill>
                  <a:srgbClr val="FF0000"/>
                </a:solidFill>
              </a:rPr>
              <a:t>Niveaux d’organisation structurale des protéines</a:t>
            </a:r>
          </a:p>
        </p:txBody>
      </p:sp>
    </p:spTree>
    <p:extLst>
      <p:ext uri="{BB962C8B-B14F-4D97-AF65-F5344CB8AC3E}">
        <p14:creationId xmlns:p14="http://schemas.microsoft.com/office/powerpoint/2010/main" val="16826034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barn(inVertical)">
                                      <p:cBhvr>
                                        <p:cTn id="12" dur="500"/>
                                        <p:tgtEl>
                                          <p:spTgt spid="5"/>
                                        </p:tgtEl>
                                      </p:cBhvr>
                                    </p:animEffect>
                                  </p:childTnLst>
                                </p:cTn>
                              </p:par>
                              <p:par>
                                <p:cTn id="13" presetID="16" presetClass="entr" presetSubtype="21" fill="hold" grpId="0" nodeType="withEffect">
                                  <p:stCondLst>
                                    <p:cond delay="0"/>
                                  </p:stCondLst>
                                  <p:childTnLst>
                                    <p:set>
                                      <p:cBhvr>
                                        <p:cTn id="14" dur="1" fill="hold">
                                          <p:stCondLst>
                                            <p:cond delay="0"/>
                                          </p:stCondLst>
                                        </p:cTn>
                                        <p:tgtEl>
                                          <p:spTgt spid="6"/>
                                        </p:tgtEl>
                                        <p:attrNameLst>
                                          <p:attrName>style.visibility</p:attrName>
                                        </p:attrNameLst>
                                      </p:cBhvr>
                                      <p:to>
                                        <p:strVal val="visible"/>
                                      </p:to>
                                    </p:set>
                                    <p:animEffect transition="in" filter="barn(inVertical)">
                                      <p:cBhvr>
                                        <p:cTn id="15"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6" grpId="0"/>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0466908-03E9-4828-B380-981EDC5987C5}"/>
              </a:ext>
            </a:extLst>
          </p:cNvPr>
          <p:cNvSpPr>
            <a:spLocks noGrp="1"/>
          </p:cNvSpPr>
          <p:nvPr>
            <p:ph type="title"/>
          </p:nvPr>
        </p:nvSpPr>
        <p:spPr>
          <a:xfrm>
            <a:off x="838200" y="365125"/>
            <a:ext cx="10515600" cy="1325563"/>
          </a:xfrm>
        </p:spPr>
        <p:txBody>
          <a:bodyPr/>
          <a:lstStyle/>
          <a:p>
            <a:endParaRPr lang="fr-FR"/>
          </a:p>
        </p:txBody>
      </p:sp>
      <p:sp>
        <p:nvSpPr>
          <p:cNvPr id="3" name="Espace réservé du contenu 2">
            <a:extLst>
              <a:ext uri="{FF2B5EF4-FFF2-40B4-BE49-F238E27FC236}">
                <a16:creationId xmlns:a16="http://schemas.microsoft.com/office/drawing/2014/main" id="{0A666045-B0FB-4979-9CFC-A224F305DF5E}"/>
              </a:ext>
            </a:extLst>
          </p:cNvPr>
          <p:cNvSpPr>
            <a:spLocks noGrp="1"/>
          </p:cNvSpPr>
          <p:nvPr>
            <p:ph idx="1"/>
          </p:nvPr>
        </p:nvSpPr>
        <p:spPr>
          <a:xfrm>
            <a:off x="9568531" y="2493475"/>
            <a:ext cx="2376718" cy="2271708"/>
          </a:xfrm>
        </p:spPr>
        <p:txBody>
          <a:bodyPr>
            <a:normAutofit/>
          </a:bodyPr>
          <a:lstStyle/>
          <a:p>
            <a:pPr marL="0" indent="0">
              <a:lnSpc>
                <a:spcPct val="150000"/>
              </a:lnSpc>
              <a:buNone/>
            </a:pPr>
            <a:r>
              <a:rPr lang="fr-FR" sz="1600" b="1" dirty="0"/>
              <a:t>RBP</a:t>
            </a:r>
            <a:r>
              <a:rPr lang="fr-FR" sz="1600" dirty="0"/>
              <a:t>: </a:t>
            </a:r>
            <a:r>
              <a:rPr lang="fr-FR" sz="1600" dirty="0" err="1"/>
              <a:t>Riboflavin</a:t>
            </a:r>
            <a:r>
              <a:rPr lang="fr-FR" sz="1600" dirty="0"/>
              <a:t> binding </a:t>
            </a:r>
            <a:r>
              <a:rPr lang="fr-FR" sz="1600" dirty="0" err="1"/>
              <a:t>proteins</a:t>
            </a:r>
            <a:r>
              <a:rPr lang="fr-FR" sz="1600" dirty="0"/>
              <a:t>.</a:t>
            </a:r>
          </a:p>
          <a:p>
            <a:pPr marL="0" indent="0">
              <a:lnSpc>
                <a:spcPct val="150000"/>
              </a:lnSpc>
              <a:buNone/>
            </a:pPr>
            <a:r>
              <a:rPr lang="fr-FR" sz="1600" b="1" dirty="0" err="1"/>
              <a:t>Phosvitin</a:t>
            </a:r>
            <a:r>
              <a:rPr lang="fr-FR" sz="1600" dirty="0"/>
              <a:t>: phosphoprotéine</a:t>
            </a:r>
          </a:p>
          <a:p>
            <a:pPr marL="0" indent="0">
              <a:lnSpc>
                <a:spcPct val="150000"/>
              </a:lnSpc>
              <a:buNone/>
            </a:pPr>
            <a:endParaRPr lang="fr-FR" sz="1600" dirty="0"/>
          </a:p>
        </p:txBody>
      </p:sp>
      <p:grpSp>
        <p:nvGrpSpPr>
          <p:cNvPr id="6" name="Groupe 5">
            <a:extLst>
              <a:ext uri="{FF2B5EF4-FFF2-40B4-BE49-F238E27FC236}">
                <a16:creationId xmlns:a16="http://schemas.microsoft.com/office/drawing/2014/main" id="{BB11A36B-4AC1-419F-BF46-BB86A38286FB}"/>
              </a:ext>
            </a:extLst>
          </p:cNvPr>
          <p:cNvGrpSpPr/>
          <p:nvPr/>
        </p:nvGrpSpPr>
        <p:grpSpPr>
          <a:xfrm>
            <a:off x="0" y="53414"/>
            <a:ext cx="9568530" cy="6439461"/>
            <a:chOff x="1211087" y="160986"/>
            <a:chExt cx="9568530" cy="6439461"/>
          </a:xfrm>
        </p:grpSpPr>
        <p:pic>
          <p:nvPicPr>
            <p:cNvPr id="4" name="Image 3">
              <a:extLst>
                <a:ext uri="{FF2B5EF4-FFF2-40B4-BE49-F238E27FC236}">
                  <a16:creationId xmlns:a16="http://schemas.microsoft.com/office/drawing/2014/main" id="{D8E80FD7-5CCF-4AD8-A994-279954966C7D}"/>
                </a:ext>
              </a:extLst>
            </p:cNvPr>
            <p:cNvPicPr>
              <a:picLocks noChangeAspect="1"/>
            </p:cNvPicPr>
            <p:nvPr/>
          </p:nvPicPr>
          <p:blipFill>
            <a:blip r:embed="rId2"/>
            <a:stretch>
              <a:fillRect/>
            </a:stretch>
          </p:blipFill>
          <p:spPr>
            <a:xfrm>
              <a:off x="1211087" y="160986"/>
              <a:ext cx="9568530" cy="6439461"/>
            </a:xfrm>
            <a:prstGeom prst="rect">
              <a:avLst/>
            </a:prstGeom>
          </p:spPr>
        </p:pic>
        <p:sp>
          <p:nvSpPr>
            <p:cNvPr id="5" name="Rectangle 4">
              <a:extLst>
                <a:ext uri="{FF2B5EF4-FFF2-40B4-BE49-F238E27FC236}">
                  <a16:creationId xmlns:a16="http://schemas.microsoft.com/office/drawing/2014/main" id="{649F13A7-2DB1-420C-925F-D58D09B3A9FD}"/>
                </a:ext>
              </a:extLst>
            </p:cNvPr>
            <p:cNvSpPr/>
            <p:nvPr/>
          </p:nvSpPr>
          <p:spPr>
            <a:xfrm>
              <a:off x="1506828" y="231820"/>
              <a:ext cx="978795" cy="25757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pSp>
    </p:spTree>
    <p:extLst>
      <p:ext uri="{BB962C8B-B14F-4D97-AF65-F5344CB8AC3E}">
        <p14:creationId xmlns:p14="http://schemas.microsoft.com/office/powerpoint/2010/main" val="30651796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BFC4E1F7-F136-4AEF-A003-111FF8BF199B}"/>
              </a:ext>
            </a:extLst>
          </p:cNvPr>
          <p:cNvSpPr>
            <a:spLocks noGrp="1"/>
          </p:cNvSpPr>
          <p:nvPr>
            <p:ph idx="1"/>
          </p:nvPr>
        </p:nvSpPr>
        <p:spPr>
          <a:xfrm>
            <a:off x="838200" y="437882"/>
            <a:ext cx="10515600" cy="5739081"/>
          </a:xfrm>
        </p:spPr>
        <p:txBody>
          <a:bodyPr/>
          <a:lstStyle/>
          <a:p>
            <a:pPr marL="0" indent="0" algn="just">
              <a:lnSpc>
                <a:spcPct val="150000"/>
              </a:lnSpc>
              <a:buNone/>
            </a:pPr>
            <a:r>
              <a:rPr lang="en-US" b="1" dirty="0">
                <a:solidFill>
                  <a:srgbClr val="0070C0"/>
                </a:solidFill>
              </a:rPr>
              <a:t>6-3-</a:t>
            </a:r>
            <a:r>
              <a:rPr lang="fr-FR" b="1" dirty="0">
                <a:solidFill>
                  <a:srgbClr val="0070C0"/>
                </a:solidFill>
              </a:rPr>
              <a:t>Propriétés fonctionnelles du blanc d’œuf et du jaune d’œuf </a:t>
            </a:r>
          </a:p>
          <a:p>
            <a:pPr marL="0" indent="0" algn="just">
              <a:lnSpc>
                <a:spcPct val="150000"/>
              </a:lnSpc>
              <a:buNone/>
            </a:pPr>
            <a:r>
              <a:rPr lang="fr-FR" b="1" i="1" u="sng" dirty="0">
                <a:solidFill>
                  <a:srgbClr val="0070C0"/>
                </a:solidFill>
              </a:rPr>
              <a:t>6-3-1- Solubilité</a:t>
            </a:r>
          </a:p>
          <a:p>
            <a:pPr algn="just">
              <a:lnSpc>
                <a:spcPct val="150000"/>
              </a:lnSpc>
            </a:pPr>
            <a:r>
              <a:rPr lang="fr-FR" dirty="0"/>
              <a:t>La solubilité des protéines du blanc d’œuf a été affectée par les changements de pH et de température. </a:t>
            </a:r>
          </a:p>
          <a:p>
            <a:pPr algn="just">
              <a:lnSpc>
                <a:spcPct val="150000"/>
              </a:lnSpc>
            </a:pPr>
            <a:r>
              <a:rPr lang="fr-FR" dirty="0"/>
              <a:t>Une solubilité minimale a été observée à 60 ° C, en raison de la coagulation des protéines.</a:t>
            </a:r>
          </a:p>
          <a:p>
            <a:pPr algn="just">
              <a:lnSpc>
                <a:spcPct val="150000"/>
              </a:lnSpc>
            </a:pPr>
            <a:r>
              <a:rPr lang="fr-FR" dirty="0"/>
              <a:t> Il a été signalé que la solubilité </a:t>
            </a:r>
            <a:r>
              <a:rPr lang="fr-FR" dirty="0">
                <a:solidFill>
                  <a:srgbClr val="0070C0"/>
                </a:solidFill>
              </a:rPr>
              <a:t>maximale était démontrée à pH 9,0 </a:t>
            </a:r>
            <a:r>
              <a:rPr lang="fr-FR" dirty="0"/>
              <a:t>et </a:t>
            </a:r>
            <a:r>
              <a:rPr lang="fr-FR" dirty="0">
                <a:solidFill>
                  <a:srgbClr val="0070C0"/>
                </a:solidFill>
              </a:rPr>
              <a:t>minimale à pH 4,6 </a:t>
            </a:r>
            <a:r>
              <a:rPr lang="fr-FR" dirty="0"/>
              <a:t>dans chaque concentration de </a:t>
            </a:r>
            <a:r>
              <a:rPr lang="fr-FR" dirty="0" err="1"/>
              <a:t>NaCl</a:t>
            </a:r>
            <a:r>
              <a:rPr lang="fr-FR" dirty="0"/>
              <a:t> testée.</a:t>
            </a:r>
          </a:p>
        </p:txBody>
      </p:sp>
    </p:spTree>
    <p:extLst>
      <p:ext uri="{BB962C8B-B14F-4D97-AF65-F5344CB8AC3E}">
        <p14:creationId xmlns:p14="http://schemas.microsoft.com/office/powerpoint/2010/main" val="33434036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arn(inVertic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arn(inVertic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arn(inVertic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arn(inVertical)">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BFC4E1F7-F136-4AEF-A003-111FF8BF199B}"/>
              </a:ext>
            </a:extLst>
          </p:cNvPr>
          <p:cNvSpPr>
            <a:spLocks noGrp="1"/>
          </p:cNvSpPr>
          <p:nvPr>
            <p:ph idx="1"/>
          </p:nvPr>
        </p:nvSpPr>
        <p:spPr>
          <a:xfrm>
            <a:off x="838200" y="437882"/>
            <a:ext cx="10515600" cy="5739081"/>
          </a:xfrm>
        </p:spPr>
        <p:txBody>
          <a:bodyPr>
            <a:normAutofit/>
          </a:bodyPr>
          <a:lstStyle/>
          <a:p>
            <a:pPr algn="just">
              <a:lnSpc>
                <a:spcPct val="150000"/>
              </a:lnSpc>
            </a:pPr>
            <a:r>
              <a:rPr lang="fr-FR" dirty="0"/>
              <a:t>Tout comme pour les protéines de blanc d’œuf, des études montrent que les protéines du jaune d’œuf possèdent une solubilité différente dans différentes régions </a:t>
            </a:r>
            <a:r>
              <a:rPr lang="fr-FR" dirty="0">
                <a:solidFill>
                  <a:srgbClr val="0070C0"/>
                </a:solidFill>
              </a:rPr>
              <a:t>de pH et de température</a:t>
            </a:r>
            <a:r>
              <a:rPr lang="fr-FR" dirty="0"/>
              <a:t>.</a:t>
            </a:r>
          </a:p>
          <a:p>
            <a:pPr marL="0" indent="0" algn="just">
              <a:lnSpc>
                <a:spcPct val="150000"/>
              </a:lnSpc>
              <a:buNone/>
            </a:pPr>
            <a:r>
              <a:rPr lang="fr-FR" b="1" i="1" u="sng" dirty="0">
                <a:solidFill>
                  <a:srgbClr val="0070C0"/>
                </a:solidFill>
              </a:rPr>
              <a:t>6-3-2-Propriétés émulsifiantes</a:t>
            </a:r>
          </a:p>
          <a:p>
            <a:pPr algn="just">
              <a:lnSpc>
                <a:spcPct val="150000"/>
              </a:lnSpc>
            </a:pPr>
            <a:r>
              <a:rPr lang="fr-FR" dirty="0"/>
              <a:t>La mayonnaise est une émulsion alimentaire bien connue (huile dans l'eau) qui est stabilisée par le jaune d’œuf.</a:t>
            </a:r>
          </a:p>
          <a:p>
            <a:pPr algn="just">
              <a:lnSpc>
                <a:spcPct val="150000"/>
              </a:lnSpc>
            </a:pPr>
            <a:r>
              <a:rPr lang="fr-FR" dirty="0"/>
              <a:t>On trouve d'autres aliments à base d'émulsions de jaune d’œuf comme vinaigrettes, sauces, crèmes et crèmes glacées.</a:t>
            </a:r>
          </a:p>
        </p:txBody>
      </p:sp>
    </p:spTree>
    <p:extLst>
      <p:ext uri="{BB962C8B-B14F-4D97-AF65-F5344CB8AC3E}">
        <p14:creationId xmlns:p14="http://schemas.microsoft.com/office/powerpoint/2010/main" val="578473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down)">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BFC4E1F7-F136-4AEF-A003-111FF8BF199B}"/>
              </a:ext>
            </a:extLst>
          </p:cNvPr>
          <p:cNvSpPr>
            <a:spLocks noGrp="1"/>
          </p:cNvSpPr>
          <p:nvPr>
            <p:ph idx="1"/>
          </p:nvPr>
        </p:nvSpPr>
        <p:spPr>
          <a:xfrm>
            <a:off x="838200" y="437882"/>
            <a:ext cx="10515600" cy="6091707"/>
          </a:xfrm>
        </p:spPr>
        <p:txBody>
          <a:bodyPr>
            <a:normAutofit lnSpcReduction="10000"/>
          </a:bodyPr>
          <a:lstStyle/>
          <a:p>
            <a:pPr algn="just">
              <a:lnSpc>
                <a:spcPct val="150000"/>
              </a:lnSpc>
            </a:pPr>
            <a:r>
              <a:rPr lang="fr-FR" dirty="0"/>
              <a:t>Le jaune d'œuf stabilise les émulsions en empêchant deux liquides non miscibles de se séparer en créant </a:t>
            </a:r>
            <a:r>
              <a:rPr lang="fr-FR" dirty="0">
                <a:solidFill>
                  <a:srgbClr val="0070C0"/>
                </a:solidFill>
              </a:rPr>
              <a:t>un film interfacial entre les deux</a:t>
            </a:r>
            <a:r>
              <a:rPr lang="fr-FR" dirty="0"/>
              <a:t>.</a:t>
            </a:r>
          </a:p>
          <a:p>
            <a:pPr algn="just">
              <a:lnSpc>
                <a:spcPct val="150000"/>
              </a:lnSpc>
            </a:pPr>
            <a:r>
              <a:rPr lang="fr-FR" dirty="0"/>
              <a:t>Ces protéines sont les lipoprotéines (LDL et HDL), les phospholipides et les protéines </a:t>
            </a:r>
            <a:r>
              <a:rPr lang="fr-FR" dirty="0" err="1"/>
              <a:t>phosvitines</a:t>
            </a:r>
            <a:r>
              <a:rPr lang="fr-FR" dirty="0"/>
              <a:t> et </a:t>
            </a:r>
            <a:r>
              <a:rPr lang="fr-FR" dirty="0" err="1"/>
              <a:t>livetines</a:t>
            </a:r>
            <a:r>
              <a:rPr lang="fr-FR" dirty="0"/>
              <a:t>, les lipoprotéines de basse densité (LDL) étant les plus importantes pour les émulsions alimentaires.</a:t>
            </a:r>
          </a:p>
          <a:p>
            <a:pPr algn="just">
              <a:lnSpc>
                <a:spcPct val="150000"/>
              </a:lnSpc>
            </a:pPr>
            <a:r>
              <a:rPr lang="fr-FR" dirty="0"/>
              <a:t>La capacité d'émulsion augmentait avec l'augmentation du </a:t>
            </a:r>
            <a:r>
              <a:rPr lang="fr-FR" dirty="0">
                <a:solidFill>
                  <a:srgbClr val="FF0000"/>
                </a:solidFill>
              </a:rPr>
              <a:t>pH </a:t>
            </a:r>
            <a:r>
              <a:rPr lang="fr-FR" dirty="0"/>
              <a:t>et les valeurs optimales du pH se situaient entre 4,61 et 7,43.</a:t>
            </a:r>
          </a:p>
        </p:txBody>
      </p:sp>
    </p:spTree>
    <p:extLst>
      <p:ext uri="{BB962C8B-B14F-4D97-AF65-F5344CB8AC3E}">
        <p14:creationId xmlns:p14="http://schemas.microsoft.com/office/powerpoint/2010/main" val="131621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6600BE1B-7240-4122-9B0C-4CED580E0400}"/>
              </a:ext>
            </a:extLst>
          </p:cNvPr>
          <p:cNvSpPr>
            <a:spLocks noGrp="1"/>
          </p:cNvSpPr>
          <p:nvPr>
            <p:ph idx="1"/>
          </p:nvPr>
        </p:nvSpPr>
        <p:spPr>
          <a:xfrm>
            <a:off x="838200" y="450761"/>
            <a:ext cx="10515600" cy="5726202"/>
          </a:xfrm>
        </p:spPr>
        <p:txBody>
          <a:bodyPr/>
          <a:lstStyle/>
          <a:p>
            <a:pPr algn="just">
              <a:lnSpc>
                <a:spcPct val="150000"/>
              </a:lnSpc>
            </a:pPr>
            <a:r>
              <a:rPr lang="fr-FR" dirty="0"/>
              <a:t>On dit que le jaune d’œuf est un émulsifiant flexible, car il peut stabiliser les émulsions à la fois froides et chaudes.</a:t>
            </a:r>
          </a:p>
          <a:p>
            <a:pPr marL="0" indent="0" algn="just">
              <a:lnSpc>
                <a:spcPct val="150000"/>
              </a:lnSpc>
              <a:buNone/>
            </a:pPr>
            <a:r>
              <a:rPr lang="fr-FR" b="1" i="1" u="sng" dirty="0">
                <a:solidFill>
                  <a:srgbClr val="0070C0"/>
                </a:solidFill>
              </a:rPr>
              <a:t>6-3-3- Propriétés moussantes</a:t>
            </a:r>
          </a:p>
          <a:p>
            <a:pPr algn="just">
              <a:lnSpc>
                <a:spcPct val="150000"/>
              </a:lnSpc>
            </a:pPr>
            <a:r>
              <a:rPr lang="fr-FR" dirty="0"/>
              <a:t>Les bonnes propriétés moussantes du blanc d’œuf sont importantes dans les produits de boulangerie et certaines confiseries.</a:t>
            </a:r>
          </a:p>
          <a:p>
            <a:pPr algn="just">
              <a:lnSpc>
                <a:spcPct val="150000"/>
              </a:lnSpc>
            </a:pPr>
            <a:r>
              <a:rPr lang="fr-FR" dirty="0"/>
              <a:t>Les globulines (G2 et G3) améliorent la formation initiale des mousses et le lysozyme améliore le volume de mousse.</a:t>
            </a:r>
          </a:p>
          <a:p>
            <a:pPr algn="just">
              <a:lnSpc>
                <a:spcPct val="150000"/>
              </a:lnSpc>
            </a:pPr>
            <a:endParaRPr lang="fr-FR" dirty="0"/>
          </a:p>
        </p:txBody>
      </p:sp>
    </p:spTree>
    <p:extLst>
      <p:ext uri="{BB962C8B-B14F-4D97-AF65-F5344CB8AC3E}">
        <p14:creationId xmlns:p14="http://schemas.microsoft.com/office/powerpoint/2010/main" val="6657235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down)">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6600BE1B-7240-4122-9B0C-4CED580E0400}"/>
              </a:ext>
            </a:extLst>
          </p:cNvPr>
          <p:cNvSpPr>
            <a:spLocks noGrp="1"/>
          </p:cNvSpPr>
          <p:nvPr>
            <p:ph idx="1"/>
          </p:nvPr>
        </p:nvSpPr>
        <p:spPr>
          <a:xfrm>
            <a:off x="838200" y="450761"/>
            <a:ext cx="10515600" cy="5726202"/>
          </a:xfrm>
        </p:spPr>
        <p:txBody>
          <a:bodyPr/>
          <a:lstStyle/>
          <a:p>
            <a:pPr algn="just">
              <a:lnSpc>
                <a:spcPct val="150000"/>
              </a:lnSpc>
            </a:pPr>
            <a:r>
              <a:rPr lang="fr-FR" dirty="0"/>
              <a:t>Les propriétés moussantes du blanc d'œuf sont influencées par des facteurs environnementaux tels que le pH, la température et la force ionique. </a:t>
            </a:r>
          </a:p>
          <a:p>
            <a:pPr algn="just">
              <a:lnSpc>
                <a:spcPct val="150000"/>
              </a:lnSpc>
            </a:pPr>
            <a:r>
              <a:rPr lang="fr-FR" dirty="0"/>
              <a:t>On sait que le blanc d'œuf présente de meilleures propriétés moussantes à température ambiante.</a:t>
            </a:r>
          </a:p>
          <a:p>
            <a:pPr marL="0" indent="0" algn="just">
              <a:lnSpc>
                <a:spcPct val="150000"/>
              </a:lnSpc>
              <a:buNone/>
            </a:pPr>
            <a:r>
              <a:rPr lang="fr-FR" b="1" i="1" u="sng" dirty="0">
                <a:solidFill>
                  <a:srgbClr val="0070C0"/>
                </a:solidFill>
              </a:rPr>
              <a:t>6-3-4- Propriétés de gélification/coagulation</a:t>
            </a:r>
          </a:p>
          <a:p>
            <a:pPr marL="0" indent="0" algn="just">
              <a:lnSpc>
                <a:spcPct val="150000"/>
              </a:lnSpc>
              <a:buNone/>
            </a:pPr>
            <a:r>
              <a:rPr lang="fr-FR" dirty="0"/>
              <a:t>La gélification/coagulation est une propriété fonctionnelle très importante dans l'industrie alimentaire.</a:t>
            </a:r>
          </a:p>
        </p:txBody>
      </p:sp>
    </p:spTree>
    <p:extLst>
      <p:ext uri="{BB962C8B-B14F-4D97-AF65-F5344CB8AC3E}">
        <p14:creationId xmlns:p14="http://schemas.microsoft.com/office/powerpoint/2010/main" val="29623088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down)">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6600BE1B-7240-4122-9B0C-4CED580E0400}"/>
              </a:ext>
            </a:extLst>
          </p:cNvPr>
          <p:cNvSpPr>
            <a:spLocks noGrp="1"/>
          </p:cNvSpPr>
          <p:nvPr>
            <p:ph idx="1"/>
          </p:nvPr>
        </p:nvSpPr>
        <p:spPr>
          <a:xfrm>
            <a:off x="838200" y="450761"/>
            <a:ext cx="10515600" cy="5726202"/>
          </a:xfrm>
        </p:spPr>
        <p:txBody>
          <a:bodyPr/>
          <a:lstStyle/>
          <a:p>
            <a:pPr algn="just">
              <a:lnSpc>
                <a:spcPct val="150000"/>
              </a:lnSpc>
            </a:pPr>
            <a:r>
              <a:rPr lang="fr-FR" dirty="0"/>
              <a:t>La fabrication et la texturation des aliments comme les gâteaux, les crèmes, les omelettes, les confiseries et les sauces dépendent de la capacité des œufs à former des réseaux de gel lors du chauffage.</a:t>
            </a:r>
          </a:p>
          <a:p>
            <a:pPr algn="just">
              <a:lnSpc>
                <a:spcPct val="150000"/>
              </a:lnSpc>
            </a:pPr>
            <a:r>
              <a:rPr lang="fr-FR" dirty="0"/>
              <a:t>Lorsque les œufs sont utilisés dans les produits de boulangerie, les molécules de protéines s'agrègent et forment des réseaux insolubles (un gel ou un coagulum). Ce sont ces réseaux qui donnent par Exemple aux gâteaux et muffins leur hauteur, leur volume et leur stabilité.</a:t>
            </a:r>
          </a:p>
        </p:txBody>
      </p:sp>
    </p:spTree>
    <p:extLst>
      <p:ext uri="{BB962C8B-B14F-4D97-AF65-F5344CB8AC3E}">
        <p14:creationId xmlns:p14="http://schemas.microsoft.com/office/powerpoint/2010/main" val="27877630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6600BE1B-7240-4122-9B0C-4CED580E0400}"/>
              </a:ext>
            </a:extLst>
          </p:cNvPr>
          <p:cNvSpPr>
            <a:spLocks noGrp="1"/>
          </p:cNvSpPr>
          <p:nvPr>
            <p:ph idx="1"/>
          </p:nvPr>
        </p:nvSpPr>
        <p:spPr>
          <a:xfrm>
            <a:off x="838200" y="450761"/>
            <a:ext cx="10515600" cy="5726202"/>
          </a:xfrm>
        </p:spPr>
        <p:txBody>
          <a:bodyPr>
            <a:normAutofit/>
          </a:bodyPr>
          <a:lstStyle/>
          <a:p>
            <a:pPr algn="just">
              <a:lnSpc>
                <a:spcPct val="150000"/>
              </a:lnSpc>
            </a:pPr>
            <a:r>
              <a:rPr lang="fr-FR" dirty="0"/>
              <a:t>Des études montrent que les protéines du blanc d'œuf coagulent à différentes températures lorsqu'elles sont chauffées, en commençant à 61,5 ° C et atteignent une coagulation complète à 73,0 ° C.</a:t>
            </a:r>
          </a:p>
          <a:p>
            <a:pPr algn="just">
              <a:lnSpc>
                <a:spcPct val="150000"/>
              </a:lnSpc>
            </a:pPr>
            <a:r>
              <a:rPr lang="fr-FR" dirty="0"/>
              <a:t>La dénaturation rapide de l'ovalbumine contribue à la prise du gel lorsque le blanc d'œuf est chauffé.</a:t>
            </a:r>
          </a:p>
          <a:p>
            <a:pPr algn="just">
              <a:lnSpc>
                <a:spcPct val="150000"/>
              </a:lnSpc>
            </a:pPr>
            <a:r>
              <a:rPr lang="fr-FR" b="1" dirty="0"/>
              <a:t>Les protéines de jaune d’œuf </a:t>
            </a:r>
            <a:r>
              <a:rPr lang="fr-FR" dirty="0"/>
              <a:t>forment également des gels.  Il est probable que ce sont les apolipoprotéines dans les micelles de LDL qui jouent un rôle majeur dans la formation du gel.</a:t>
            </a:r>
          </a:p>
        </p:txBody>
      </p:sp>
    </p:spTree>
    <p:extLst>
      <p:ext uri="{BB962C8B-B14F-4D97-AF65-F5344CB8AC3E}">
        <p14:creationId xmlns:p14="http://schemas.microsoft.com/office/powerpoint/2010/main" val="9367330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6600BE1B-7240-4122-9B0C-4CED580E0400}"/>
              </a:ext>
            </a:extLst>
          </p:cNvPr>
          <p:cNvSpPr>
            <a:spLocks noGrp="1"/>
          </p:cNvSpPr>
          <p:nvPr>
            <p:ph idx="1"/>
          </p:nvPr>
        </p:nvSpPr>
        <p:spPr>
          <a:xfrm>
            <a:off x="838200" y="399245"/>
            <a:ext cx="10515600" cy="6310647"/>
          </a:xfrm>
        </p:spPr>
        <p:txBody>
          <a:bodyPr>
            <a:normAutofit/>
          </a:bodyPr>
          <a:lstStyle/>
          <a:p>
            <a:pPr marL="0" indent="0" algn="just">
              <a:lnSpc>
                <a:spcPct val="150000"/>
              </a:lnSpc>
              <a:buNone/>
            </a:pPr>
            <a:r>
              <a:rPr lang="fr-FR" b="1" dirty="0">
                <a:solidFill>
                  <a:srgbClr val="FF0000"/>
                </a:solidFill>
              </a:rPr>
              <a:t>7- Qualité des protéines</a:t>
            </a:r>
          </a:p>
          <a:p>
            <a:pPr algn="just">
              <a:lnSpc>
                <a:spcPct val="150000"/>
              </a:lnSpc>
            </a:pPr>
            <a:r>
              <a:rPr lang="fr-FR" dirty="0"/>
              <a:t>Les protéines alimentaires sont divisées en protéines de haute qualité (complètes) et en protéines de qualité médiocre (incomplètes).</a:t>
            </a:r>
          </a:p>
          <a:p>
            <a:pPr algn="just">
              <a:lnSpc>
                <a:spcPct val="150000"/>
              </a:lnSpc>
            </a:pPr>
            <a:r>
              <a:rPr lang="fr-FR" dirty="0"/>
              <a:t> Une protéine complète </a:t>
            </a:r>
            <a:r>
              <a:rPr lang="fr-FR" dirty="0">
                <a:solidFill>
                  <a:srgbClr val="FF0000"/>
                </a:solidFill>
              </a:rPr>
              <a:t>contient tous les acides aminés essentiels</a:t>
            </a:r>
            <a:r>
              <a:rPr lang="fr-FR" dirty="0"/>
              <a:t>, tandis que les protéines incomplètes </a:t>
            </a:r>
            <a:r>
              <a:rPr lang="fr-FR" dirty="0">
                <a:solidFill>
                  <a:srgbClr val="FF0000"/>
                </a:solidFill>
              </a:rPr>
              <a:t>contiennent des acides aminés limitants</a:t>
            </a:r>
            <a:r>
              <a:rPr lang="fr-FR" dirty="0"/>
              <a:t>.</a:t>
            </a:r>
          </a:p>
          <a:p>
            <a:pPr algn="just">
              <a:lnSpc>
                <a:spcPct val="150000"/>
              </a:lnSpc>
            </a:pPr>
            <a:r>
              <a:rPr lang="fr-FR" dirty="0">
                <a:solidFill>
                  <a:srgbClr val="FF0000"/>
                </a:solidFill>
              </a:rPr>
              <a:t>Les acides aminés limitants </a:t>
            </a:r>
            <a:r>
              <a:rPr lang="fr-FR" dirty="0"/>
              <a:t>sont ceux qui sont présents en quantités faibles et qu'ils ne peuvent pas participer à la synthèse d'autres protéines.</a:t>
            </a:r>
          </a:p>
        </p:txBody>
      </p:sp>
    </p:spTree>
    <p:extLst>
      <p:ext uri="{BB962C8B-B14F-4D97-AF65-F5344CB8AC3E}">
        <p14:creationId xmlns:p14="http://schemas.microsoft.com/office/powerpoint/2010/main" val="30743718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down)">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27FA695F-544F-4F5C-B0BD-0BB08298590E}"/>
              </a:ext>
            </a:extLst>
          </p:cNvPr>
          <p:cNvSpPr>
            <a:spLocks noGrp="1"/>
          </p:cNvSpPr>
          <p:nvPr>
            <p:ph idx="1"/>
          </p:nvPr>
        </p:nvSpPr>
        <p:spPr>
          <a:xfrm>
            <a:off x="838200" y="476518"/>
            <a:ext cx="10515600" cy="5700445"/>
          </a:xfrm>
        </p:spPr>
        <p:txBody>
          <a:bodyPr/>
          <a:lstStyle/>
          <a:p>
            <a:pPr algn="just">
              <a:lnSpc>
                <a:spcPct val="150000"/>
              </a:lnSpc>
            </a:pPr>
            <a:r>
              <a:rPr lang="fr-FR" b="1" dirty="0"/>
              <a:t>Les protéines animales sont des protéines complètes, tandis que les protéines végétales sont des protéines incomplètes</a:t>
            </a:r>
            <a:r>
              <a:rPr lang="fr-FR" dirty="0"/>
              <a:t>.</a:t>
            </a:r>
          </a:p>
          <a:p>
            <a:pPr algn="just">
              <a:lnSpc>
                <a:spcPct val="150000"/>
              </a:lnSpc>
            </a:pPr>
            <a:r>
              <a:rPr lang="fr-FR" dirty="0"/>
              <a:t> Si l'apport en protéines consiste principalement en des sources de protéines incomplètes, le corps n'est pas capable de produire certains acides aminés.</a:t>
            </a:r>
          </a:p>
          <a:p>
            <a:pPr algn="just">
              <a:lnSpc>
                <a:spcPct val="150000"/>
              </a:lnSpc>
            </a:pPr>
            <a:r>
              <a:rPr lang="fr-FR" dirty="0"/>
              <a:t>Pour obtenir une protéine plus complète, on peut combiner des protéines provenant de différentes sources, comme les légumineuses et les céréales. Cela s'appelle </a:t>
            </a:r>
            <a:r>
              <a:rPr lang="fr-FR" dirty="0">
                <a:solidFill>
                  <a:srgbClr val="FF0000"/>
                </a:solidFill>
              </a:rPr>
              <a:t>la complémentation mutuelle.</a:t>
            </a:r>
          </a:p>
        </p:txBody>
      </p:sp>
    </p:spTree>
    <p:extLst>
      <p:ext uri="{BB962C8B-B14F-4D97-AF65-F5344CB8AC3E}">
        <p14:creationId xmlns:p14="http://schemas.microsoft.com/office/powerpoint/2010/main" val="2283169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 name="Groupe 9">
            <a:extLst>
              <a:ext uri="{FF2B5EF4-FFF2-40B4-BE49-F238E27FC236}">
                <a16:creationId xmlns:a16="http://schemas.microsoft.com/office/drawing/2014/main" id="{B8A2575F-5FE9-4DD0-9292-DCEACF5918C0}"/>
              </a:ext>
            </a:extLst>
          </p:cNvPr>
          <p:cNvGrpSpPr/>
          <p:nvPr/>
        </p:nvGrpSpPr>
        <p:grpSpPr>
          <a:xfrm>
            <a:off x="2041171" y="569890"/>
            <a:ext cx="7723292" cy="3011547"/>
            <a:chOff x="2041171" y="569890"/>
            <a:chExt cx="7723292" cy="3011547"/>
          </a:xfrm>
        </p:grpSpPr>
        <p:pic>
          <p:nvPicPr>
            <p:cNvPr id="8" name="Image 7">
              <a:extLst>
                <a:ext uri="{FF2B5EF4-FFF2-40B4-BE49-F238E27FC236}">
                  <a16:creationId xmlns:a16="http://schemas.microsoft.com/office/drawing/2014/main" id="{11F4EA1B-3B08-4EC0-958F-3AA06738C7A9}"/>
                </a:ext>
              </a:extLst>
            </p:cNvPr>
            <p:cNvPicPr>
              <a:picLocks noChangeAspect="1"/>
            </p:cNvPicPr>
            <p:nvPr/>
          </p:nvPicPr>
          <p:blipFill>
            <a:blip r:embed="rId2"/>
            <a:stretch>
              <a:fillRect/>
            </a:stretch>
          </p:blipFill>
          <p:spPr>
            <a:xfrm>
              <a:off x="2041171" y="569890"/>
              <a:ext cx="7723292" cy="2197641"/>
            </a:xfrm>
            <a:prstGeom prst="rect">
              <a:avLst/>
            </a:prstGeom>
          </p:spPr>
        </p:pic>
        <p:pic>
          <p:nvPicPr>
            <p:cNvPr id="9" name="Image 8">
              <a:extLst>
                <a:ext uri="{FF2B5EF4-FFF2-40B4-BE49-F238E27FC236}">
                  <a16:creationId xmlns:a16="http://schemas.microsoft.com/office/drawing/2014/main" id="{29B57616-F448-4F50-A8F0-027989C4DC0E}"/>
                </a:ext>
              </a:extLst>
            </p:cNvPr>
            <p:cNvPicPr>
              <a:picLocks noChangeAspect="1"/>
            </p:cNvPicPr>
            <p:nvPr/>
          </p:nvPicPr>
          <p:blipFill>
            <a:blip r:embed="rId3"/>
            <a:stretch>
              <a:fillRect/>
            </a:stretch>
          </p:blipFill>
          <p:spPr>
            <a:xfrm>
              <a:off x="4190582" y="3276562"/>
              <a:ext cx="3810835" cy="304875"/>
            </a:xfrm>
            <a:prstGeom prst="rect">
              <a:avLst/>
            </a:prstGeom>
          </p:spPr>
        </p:pic>
      </p:grpSp>
      <p:sp>
        <p:nvSpPr>
          <p:cNvPr id="11" name="ZoneTexte 10">
            <a:extLst>
              <a:ext uri="{FF2B5EF4-FFF2-40B4-BE49-F238E27FC236}">
                <a16:creationId xmlns:a16="http://schemas.microsoft.com/office/drawing/2014/main" id="{8137DC83-BD87-4CA4-A5BF-86C15464DA7D}"/>
              </a:ext>
            </a:extLst>
          </p:cNvPr>
          <p:cNvSpPr txBox="1"/>
          <p:nvPr/>
        </p:nvSpPr>
        <p:spPr>
          <a:xfrm>
            <a:off x="613893" y="3953814"/>
            <a:ext cx="10964214" cy="3257174"/>
          </a:xfrm>
          <a:prstGeom prst="rect">
            <a:avLst/>
          </a:prstGeom>
          <a:noFill/>
        </p:spPr>
        <p:txBody>
          <a:bodyPr wrap="square" rtlCol="0">
            <a:spAutoFit/>
          </a:bodyPr>
          <a:lstStyle/>
          <a:p>
            <a:pPr algn="just">
              <a:lnSpc>
                <a:spcPct val="150000"/>
              </a:lnSpc>
            </a:pPr>
            <a:r>
              <a:rPr lang="fr-FR" sz="2800" b="1" i="1" dirty="0">
                <a:solidFill>
                  <a:srgbClr val="FF0000"/>
                </a:solidFill>
              </a:rPr>
              <a:t>2- Nomenclature</a:t>
            </a:r>
          </a:p>
          <a:p>
            <a:pPr algn="just">
              <a:lnSpc>
                <a:spcPct val="150000"/>
              </a:lnSpc>
            </a:pPr>
            <a:r>
              <a:rPr lang="fr-FR" sz="2800" dirty="0"/>
              <a:t>La liaison peptidique; permet la formation d’un dipeptide avec deux amino-acides, tripeptide avec trois, polypeptide avec plus de quatre amino-acides.</a:t>
            </a:r>
          </a:p>
          <a:p>
            <a:pPr algn="just">
              <a:lnSpc>
                <a:spcPct val="150000"/>
              </a:lnSpc>
            </a:pPr>
            <a:endParaRPr lang="fr-FR" sz="2800" dirty="0"/>
          </a:p>
        </p:txBody>
      </p:sp>
    </p:spTree>
    <p:extLst>
      <p:ext uri="{BB962C8B-B14F-4D97-AF65-F5344CB8AC3E}">
        <p14:creationId xmlns:p14="http://schemas.microsoft.com/office/powerpoint/2010/main" val="146552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barn(inVertical)">
                                      <p:cBhvr>
                                        <p:cTn id="7" dur="500"/>
                                        <p:tgtEl>
                                          <p:spTgt spid="10"/>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11"/>
                                        </p:tgtEl>
                                        <p:attrNameLst>
                                          <p:attrName>style.visibility</p:attrName>
                                        </p:attrNameLst>
                                      </p:cBhvr>
                                      <p:to>
                                        <p:strVal val="visible"/>
                                      </p:to>
                                    </p:set>
                                    <p:animEffect transition="in" filter="wipe(down)">
                                      <p:cBhvr>
                                        <p:cTn id="12"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E79326DD-3484-401A-8A03-1A9E022BBB80}"/>
              </a:ext>
            </a:extLst>
          </p:cNvPr>
          <p:cNvSpPr>
            <a:spLocks noGrp="1"/>
          </p:cNvSpPr>
          <p:nvPr>
            <p:ph idx="1"/>
          </p:nvPr>
        </p:nvSpPr>
        <p:spPr>
          <a:xfrm>
            <a:off x="838200" y="1056068"/>
            <a:ext cx="10515600" cy="5383368"/>
          </a:xfrm>
        </p:spPr>
        <p:txBody>
          <a:bodyPr/>
          <a:lstStyle/>
          <a:p>
            <a:pPr algn="just">
              <a:lnSpc>
                <a:spcPct val="150000"/>
              </a:lnSpc>
            </a:pPr>
            <a:r>
              <a:rPr lang="fr-FR" dirty="0"/>
              <a:t>Une chaine de </a:t>
            </a:r>
            <a:r>
              <a:rPr lang="fr-FR" dirty="0">
                <a:solidFill>
                  <a:srgbClr val="FF0000"/>
                </a:solidFill>
              </a:rPr>
              <a:t>2 à 10 acides aminés est un oligopeptide </a:t>
            </a:r>
            <a:r>
              <a:rPr lang="fr-FR" dirty="0"/>
              <a:t>(peptides contenant peu d’amino-acides).</a:t>
            </a:r>
          </a:p>
          <a:p>
            <a:pPr algn="just">
              <a:lnSpc>
                <a:spcPct val="150000"/>
              </a:lnSpc>
            </a:pPr>
            <a:r>
              <a:rPr lang="fr-FR" dirty="0"/>
              <a:t>Des chaines de </a:t>
            </a:r>
            <a:r>
              <a:rPr lang="fr-FR" dirty="0">
                <a:solidFill>
                  <a:srgbClr val="FF0000"/>
                </a:solidFill>
              </a:rPr>
              <a:t>10 à 100 acides aminés </a:t>
            </a:r>
            <a:r>
              <a:rPr lang="fr-FR" dirty="0"/>
              <a:t>: </a:t>
            </a:r>
            <a:r>
              <a:rPr lang="fr-FR" dirty="0">
                <a:solidFill>
                  <a:srgbClr val="FF0000"/>
                </a:solidFill>
              </a:rPr>
              <a:t>polypeptide</a:t>
            </a:r>
            <a:r>
              <a:rPr lang="fr-FR" dirty="0"/>
              <a:t>.</a:t>
            </a:r>
          </a:p>
          <a:p>
            <a:pPr algn="just">
              <a:lnSpc>
                <a:spcPct val="150000"/>
              </a:lnSpc>
            </a:pPr>
            <a:r>
              <a:rPr lang="fr-FR" dirty="0"/>
              <a:t>Les chaines encore plus longues sont désignées comme des protéines (</a:t>
            </a:r>
            <a:r>
              <a:rPr lang="fr-FR" dirty="0">
                <a:solidFill>
                  <a:srgbClr val="FF0000"/>
                </a:solidFill>
              </a:rPr>
              <a:t>au-delà de 100</a:t>
            </a:r>
            <a:r>
              <a:rPr lang="fr-FR" dirty="0"/>
              <a:t>).</a:t>
            </a:r>
          </a:p>
          <a:p>
            <a:pPr algn="just">
              <a:lnSpc>
                <a:spcPct val="150000"/>
              </a:lnSpc>
            </a:pPr>
            <a:endParaRPr lang="fr-FR" dirty="0"/>
          </a:p>
          <a:p>
            <a:endParaRPr lang="fr-FR" dirty="0"/>
          </a:p>
        </p:txBody>
      </p:sp>
    </p:spTree>
    <p:extLst>
      <p:ext uri="{BB962C8B-B14F-4D97-AF65-F5344CB8AC3E}">
        <p14:creationId xmlns:p14="http://schemas.microsoft.com/office/powerpoint/2010/main" val="36749822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E79B692-314B-40FD-A28C-3FE3D7A49428}"/>
              </a:ext>
            </a:extLst>
          </p:cNvPr>
          <p:cNvSpPr>
            <a:spLocks noGrp="1"/>
          </p:cNvSpPr>
          <p:nvPr>
            <p:ph type="title"/>
          </p:nvPr>
        </p:nvSpPr>
        <p:spPr/>
        <p:txBody>
          <a:bodyPr>
            <a:normAutofit/>
          </a:bodyPr>
          <a:lstStyle/>
          <a:p>
            <a:r>
              <a:rPr lang="fr-FR" sz="2800" b="1" i="1" dirty="0">
                <a:solidFill>
                  <a:srgbClr val="FF0000"/>
                </a:solidFill>
              </a:rPr>
              <a:t>3- Caractéristiques des protéines</a:t>
            </a:r>
          </a:p>
        </p:txBody>
      </p:sp>
      <p:sp>
        <p:nvSpPr>
          <p:cNvPr id="3" name="Espace réservé du contenu 2">
            <a:extLst>
              <a:ext uri="{FF2B5EF4-FFF2-40B4-BE49-F238E27FC236}">
                <a16:creationId xmlns:a16="http://schemas.microsoft.com/office/drawing/2014/main" id="{0A2BCA6B-6853-42C8-B54C-9DEDEE407F1F}"/>
              </a:ext>
            </a:extLst>
          </p:cNvPr>
          <p:cNvSpPr>
            <a:spLocks noGrp="1"/>
          </p:cNvSpPr>
          <p:nvPr>
            <p:ph idx="1"/>
          </p:nvPr>
        </p:nvSpPr>
        <p:spPr/>
        <p:txBody>
          <a:bodyPr>
            <a:normAutofit lnSpcReduction="10000"/>
          </a:bodyPr>
          <a:lstStyle/>
          <a:p>
            <a:pPr marL="0" indent="0" algn="just">
              <a:lnSpc>
                <a:spcPct val="150000"/>
              </a:lnSpc>
              <a:buNone/>
            </a:pPr>
            <a:r>
              <a:rPr lang="fr-FR" dirty="0"/>
              <a:t>Une protéine est:</a:t>
            </a:r>
          </a:p>
          <a:p>
            <a:pPr marL="0" indent="0" algn="just">
              <a:lnSpc>
                <a:spcPct val="150000"/>
              </a:lnSpc>
              <a:buNone/>
            </a:pPr>
            <a:r>
              <a:rPr lang="fr-FR" dirty="0">
                <a:solidFill>
                  <a:srgbClr val="FF0000"/>
                </a:solidFill>
              </a:rPr>
              <a:t>      – Monomérique= </a:t>
            </a:r>
            <a:r>
              <a:rPr lang="fr-FR" dirty="0"/>
              <a:t>une seule chaîne peptidique.</a:t>
            </a:r>
          </a:p>
          <a:p>
            <a:pPr marL="0" indent="0" algn="just">
              <a:lnSpc>
                <a:spcPct val="150000"/>
              </a:lnSpc>
              <a:buNone/>
            </a:pPr>
            <a:r>
              <a:rPr lang="fr-FR" dirty="0">
                <a:solidFill>
                  <a:srgbClr val="FF0000"/>
                </a:solidFill>
              </a:rPr>
              <a:t>      – Multimérique= </a:t>
            </a:r>
            <a:r>
              <a:rPr lang="fr-FR" dirty="0"/>
              <a:t>plusieurs chaînes peptidiques.</a:t>
            </a:r>
          </a:p>
          <a:p>
            <a:pPr marL="811213" indent="0" algn="just">
              <a:lnSpc>
                <a:spcPct val="150000"/>
              </a:lnSpc>
            </a:pPr>
            <a:r>
              <a:rPr lang="fr-FR" dirty="0"/>
              <a:t> </a:t>
            </a:r>
            <a:r>
              <a:rPr lang="fr-FR" dirty="0" err="1">
                <a:solidFill>
                  <a:srgbClr val="00B050"/>
                </a:solidFill>
              </a:rPr>
              <a:t>Homomultimèrique</a:t>
            </a:r>
            <a:r>
              <a:rPr lang="fr-FR" dirty="0"/>
              <a:t> = plusieurs chaînes peptidiques identiques.</a:t>
            </a:r>
          </a:p>
          <a:p>
            <a:pPr marL="811213" indent="0" algn="just">
              <a:lnSpc>
                <a:spcPct val="150000"/>
              </a:lnSpc>
            </a:pPr>
            <a:r>
              <a:rPr lang="fr-FR" dirty="0"/>
              <a:t>   </a:t>
            </a:r>
            <a:r>
              <a:rPr lang="fr-FR" dirty="0" err="1">
                <a:solidFill>
                  <a:srgbClr val="00B050"/>
                </a:solidFill>
              </a:rPr>
              <a:t>Hétéromultimèrique</a:t>
            </a:r>
            <a:r>
              <a:rPr lang="fr-FR" dirty="0"/>
              <a:t>= plusieurs chaînes peptidiques différentes.</a:t>
            </a:r>
          </a:p>
        </p:txBody>
      </p:sp>
    </p:spTree>
    <p:extLst>
      <p:ext uri="{BB962C8B-B14F-4D97-AF65-F5344CB8AC3E}">
        <p14:creationId xmlns:p14="http://schemas.microsoft.com/office/powerpoint/2010/main" val="36877590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wipe(down)">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wipe(down)">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wipe(down)">
                                      <p:cBhvr>
                                        <p:cTn id="22" dur="5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wipe(down)">
                                      <p:cBhvr>
                                        <p:cTn id="27" dur="500"/>
                                        <p:tgtEl>
                                          <p:spTgt spid="3">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Effect transition="in" filter="wipe(down)">
                                      <p:cBhvr>
                                        <p:cTn id="32"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AC42BE65-479A-4C56-A076-05E3EAAA4B08}"/>
              </a:ext>
            </a:extLst>
          </p:cNvPr>
          <p:cNvSpPr>
            <a:spLocks noGrp="1"/>
          </p:cNvSpPr>
          <p:nvPr>
            <p:ph idx="1"/>
          </p:nvPr>
        </p:nvSpPr>
        <p:spPr>
          <a:xfrm>
            <a:off x="838200" y="502276"/>
            <a:ext cx="10515600" cy="5674687"/>
          </a:xfrm>
        </p:spPr>
        <p:txBody>
          <a:bodyPr/>
          <a:lstStyle/>
          <a:p>
            <a:pPr marL="0" indent="0" algn="just">
              <a:lnSpc>
                <a:spcPct val="150000"/>
              </a:lnSpc>
              <a:buNone/>
            </a:pPr>
            <a:r>
              <a:rPr lang="fr-FR" dirty="0">
                <a:solidFill>
                  <a:srgbClr val="FF0000"/>
                </a:solidFill>
              </a:rPr>
              <a:t>	Une holoprotéine</a:t>
            </a:r>
            <a:r>
              <a:rPr lang="fr-FR" dirty="0"/>
              <a:t> quand elle ne fournit que des acides aminés, après hydrolyse.</a:t>
            </a:r>
          </a:p>
          <a:p>
            <a:pPr marL="0" indent="0" algn="just">
              <a:lnSpc>
                <a:spcPct val="150000"/>
              </a:lnSpc>
              <a:buNone/>
            </a:pPr>
            <a:r>
              <a:rPr lang="fr-FR" dirty="0">
                <a:solidFill>
                  <a:srgbClr val="FF0000"/>
                </a:solidFill>
              </a:rPr>
              <a:t>	Une hétéroprotéine </a:t>
            </a:r>
            <a:r>
              <a:rPr lang="fr-FR" dirty="0"/>
              <a:t>quand elle fournit des acides aminés et d’autres molécules différentes, après hydrolyse.</a:t>
            </a:r>
          </a:p>
          <a:p>
            <a:pPr marL="0" indent="0" algn="just">
              <a:lnSpc>
                <a:spcPct val="150000"/>
              </a:lnSpc>
              <a:buNone/>
            </a:pPr>
            <a:r>
              <a:rPr lang="fr-FR" dirty="0"/>
              <a:t>           La partie protéique: </a:t>
            </a:r>
            <a:r>
              <a:rPr lang="fr-FR" dirty="0">
                <a:solidFill>
                  <a:srgbClr val="FF0000"/>
                </a:solidFill>
              </a:rPr>
              <a:t>apoprotéine.</a:t>
            </a:r>
          </a:p>
          <a:p>
            <a:pPr marL="0" indent="0" algn="just">
              <a:lnSpc>
                <a:spcPct val="150000"/>
              </a:lnSpc>
              <a:buNone/>
            </a:pPr>
            <a:r>
              <a:rPr lang="fr-FR" dirty="0"/>
              <a:t> 	La partie non protéique: </a:t>
            </a:r>
            <a:r>
              <a:rPr lang="fr-FR" dirty="0">
                <a:solidFill>
                  <a:srgbClr val="FF0000"/>
                </a:solidFill>
              </a:rPr>
              <a:t>groupement prosthétiques.</a:t>
            </a:r>
          </a:p>
          <a:p>
            <a:pPr algn="just">
              <a:lnSpc>
                <a:spcPct val="150000"/>
              </a:lnSpc>
            </a:pPr>
            <a:r>
              <a:rPr lang="fr-FR" dirty="0"/>
              <a:t>Les protéines peuvent être </a:t>
            </a:r>
            <a:r>
              <a:rPr lang="fr-FR" dirty="0" err="1"/>
              <a:t>covalement</a:t>
            </a:r>
            <a:r>
              <a:rPr lang="fr-FR" dirty="0"/>
              <a:t> liées à d’autres molécules:</a:t>
            </a:r>
          </a:p>
        </p:txBody>
      </p:sp>
    </p:spTree>
    <p:extLst>
      <p:ext uri="{BB962C8B-B14F-4D97-AF65-F5344CB8AC3E}">
        <p14:creationId xmlns:p14="http://schemas.microsoft.com/office/powerpoint/2010/main" val="20187554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down)">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down)">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7479BBD5-A5E3-47E1-820B-179A71DC9248}"/>
              </a:ext>
            </a:extLst>
          </p:cNvPr>
          <p:cNvSpPr>
            <a:spLocks noGrp="1"/>
          </p:cNvSpPr>
          <p:nvPr>
            <p:ph idx="1"/>
          </p:nvPr>
        </p:nvSpPr>
        <p:spPr>
          <a:xfrm>
            <a:off x="838200" y="489397"/>
            <a:ext cx="10515600" cy="2485623"/>
          </a:xfrm>
        </p:spPr>
        <p:txBody>
          <a:bodyPr/>
          <a:lstStyle/>
          <a:p>
            <a:pPr marL="0" indent="0" algn="just">
              <a:lnSpc>
                <a:spcPct val="150000"/>
              </a:lnSpc>
              <a:buNone/>
            </a:pPr>
            <a:r>
              <a:rPr lang="fr-FR" dirty="0"/>
              <a:t>  - à un lipide; on parle de</a:t>
            </a:r>
            <a:r>
              <a:rPr lang="fr-FR" dirty="0">
                <a:solidFill>
                  <a:srgbClr val="0070C0"/>
                </a:solidFill>
              </a:rPr>
              <a:t> lipoprotéine</a:t>
            </a:r>
            <a:r>
              <a:rPr lang="fr-FR" dirty="0"/>
              <a:t>,</a:t>
            </a:r>
          </a:p>
          <a:p>
            <a:pPr marL="0" indent="0" algn="just">
              <a:lnSpc>
                <a:spcPct val="150000"/>
              </a:lnSpc>
              <a:buNone/>
            </a:pPr>
            <a:r>
              <a:rPr lang="fr-FR" dirty="0"/>
              <a:t>  - à un glucide; on parle de </a:t>
            </a:r>
            <a:r>
              <a:rPr lang="fr-FR" dirty="0">
                <a:solidFill>
                  <a:srgbClr val="0070C0"/>
                </a:solidFill>
              </a:rPr>
              <a:t>glycoprotéine</a:t>
            </a:r>
          </a:p>
          <a:p>
            <a:pPr marL="0" indent="0" algn="just">
              <a:lnSpc>
                <a:spcPct val="150000"/>
              </a:lnSpc>
              <a:buNone/>
            </a:pPr>
            <a:r>
              <a:rPr lang="fr-FR" dirty="0"/>
              <a:t>  - si c’est à un métal; on parle de </a:t>
            </a:r>
            <a:r>
              <a:rPr lang="fr-FR" dirty="0">
                <a:solidFill>
                  <a:srgbClr val="0070C0"/>
                </a:solidFill>
              </a:rPr>
              <a:t>métalloprotéine</a:t>
            </a:r>
          </a:p>
          <a:p>
            <a:endParaRPr lang="fr-FR" dirty="0"/>
          </a:p>
        </p:txBody>
      </p:sp>
      <p:sp>
        <p:nvSpPr>
          <p:cNvPr id="4" name="Titre 1">
            <a:extLst>
              <a:ext uri="{FF2B5EF4-FFF2-40B4-BE49-F238E27FC236}">
                <a16:creationId xmlns:a16="http://schemas.microsoft.com/office/drawing/2014/main" id="{5E066849-8008-4EAF-A688-6BF093DAD105}"/>
              </a:ext>
            </a:extLst>
          </p:cNvPr>
          <p:cNvSpPr>
            <a:spLocks noGrp="1"/>
          </p:cNvSpPr>
          <p:nvPr>
            <p:ph type="title"/>
          </p:nvPr>
        </p:nvSpPr>
        <p:spPr>
          <a:xfrm>
            <a:off x="838200" y="2766218"/>
            <a:ext cx="10515600" cy="1325563"/>
          </a:xfrm>
        </p:spPr>
        <p:txBody>
          <a:bodyPr>
            <a:normAutofit/>
          </a:bodyPr>
          <a:lstStyle/>
          <a:p>
            <a:r>
              <a:rPr lang="fr-FR" sz="2800" b="1" i="1" dirty="0">
                <a:solidFill>
                  <a:srgbClr val="FF0000"/>
                </a:solidFill>
                <a:latin typeface="+mn-lt"/>
              </a:rPr>
              <a:t>4- Rôles physiologiques des protéines</a:t>
            </a:r>
          </a:p>
        </p:txBody>
      </p:sp>
      <p:sp>
        <p:nvSpPr>
          <p:cNvPr id="5" name="Rectangle 4">
            <a:extLst>
              <a:ext uri="{FF2B5EF4-FFF2-40B4-BE49-F238E27FC236}">
                <a16:creationId xmlns:a16="http://schemas.microsoft.com/office/drawing/2014/main" id="{73DFB624-460C-4074-948A-0EEF34BA27B2}"/>
              </a:ext>
            </a:extLst>
          </p:cNvPr>
          <p:cNvSpPr/>
          <p:nvPr/>
        </p:nvSpPr>
        <p:spPr>
          <a:xfrm>
            <a:off x="549499" y="3882981"/>
            <a:ext cx="11350580" cy="1962204"/>
          </a:xfrm>
          <a:prstGeom prst="rect">
            <a:avLst/>
          </a:prstGeom>
        </p:spPr>
        <p:txBody>
          <a:bodyPr wrap="square">
            <a:spAutoFit/>
          </a:bodyPr>
          <a:lstStyle/>
          <a:p>
            <a:pPr algn="just">
              <a:lnSpc>
                <a:spcPct val="150000"/>
              </a:lnSpc>
            </a:pPr>
            <a:r>
              <a:rPr lang="fr-FR" sz="2800" b="1" i="1" dirty="0">
                <a:solidFill>
                  <a:srgbClr val="0070C0"/>
                </a:solidFill>
              </a:rPr>
              <a:t>4.1. Protéines fibreuses</a:t>
            </a:r>
          </a:p>
          <a:p>
            <a:pPr algn="just">
              <a:lnSpc>
                <a:spcPct val="150000"/>
              </a:lnSpc>
            </a:pPr>
            <a:r>
              <a:rPr lang="fr-FR" sz="2800" dirty="0"/>
              <a:t>Les protéines fibreuses sont appelées </a:t>
            </a:r>
            <a:r>
              <a:rPr lang="fr-FR" sz="2800" i="1" dirty="0"/>
              <a:t>protéines structurales </a:t>
            </a:r>
            <a:r>
              <a:rPr lang="fr-FR" sz="2800" dirty="0"/>
              <a:t>car elles constituent le principal matériel de construction chez les Vertébrés.</a:t>
            </a:r>
          </a:p>
        </p:txBody>
      </p:sp>
    </p:spTree>
    <p:extLst>
      <p:ext uri="{BB962C8B-B14F-4D97-AF65-F5344CB8AC3E}">
        <p14:creationId xmlns:p14="http://schemas.microsoft.com/office/powerpoint/2010/main" val="26016124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4"/>
                                        </p:tgtEl>
                                        <p:attrNameLst>
                                          <p:attrName>style.visibility</p:attrName>
                                        </p:attrNameLst>
                                      </p:cBhvr>
                                      <p:to>
                                        <p:strVal val="visible"/>
                                      </p:to>
                                    </p:set>
                                    <p:animEffect transition="in" filter="wipe(down)">
                                      <p:cBhvr>
                                        <p:cTn id="22" dur="500"/>
                                        <p:tgtEl>
                                          <p:spTgt spid="4"/>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5"/>
                                        </p:tgtEl>
                                        <p:attrNameLst>
                                          <p:attrName>style.visibility</p:attrName>
                                        </p:attrNameLst>
                                      </p:cBhvr>
                                      <p:to>
                                        <p:strVal val="visible"/>
                                      </p:to>
                                    </p:set>
                                    <p:animEffect transition="in" filter="wipe(down)">
                                      <p:cBhvr>
                                        <p:cTn id="2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p:bldP spid="5" grpId="0"/>
    </p:bld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1109</TotalTime>
  <Words>2790</Words>
  <Application>Microsoft Office PowerPoint</Application>
  <PresentationFormat>Grand écran</PresentationFormat>
  <Paragraphs>171</Paragraphs>
  <Slides>49</Slides>
  <Notes>0</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49</vt:i4>
      </vt:variant>
    </vt:vector>
  </HeadingPairs>
  <TitlesOfParts>
    <vt:vector size="54" baseType="lpstr">
      <vt:lpstr>Arial</vt:lpstr>
      <vt:lpstr>Calibri</vt:lpstr>
      <vt:lpstr>Calibri Light</vt:lpstr>
      <vt:lpstr>Wingdings</vt:lpstr>
      <vt:lpstr>Thème Office</vt:lpstr>
      <vt:lpstr>Les protéines</vt:lpstr>
      <vt:lpstr>Introduction</vt:lpstr>
      <vt:lpstr>1- Structure des protéines</vt:lpstr>
      <vt:lpstr>Présentation PowerPoint</vt:lpstr>
      <vt:lpstr>Présentation PowerPoint</vt:lpstr>
      <vt:lpstr>Présentation PowerPoint</vt:lpstr>
      <vt:lpstr>3- Caractéristiques des protéines</vt:lpstr>
      <vt:lpstr>Présentation PowerPoint</vt:lpstr>
      <vt:lpstr>4- Rôles physiologiques des protéines</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5- Propriétés physiques des protéines</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Les protéines</dc:title>
  <dc:creator>HADRI</dc:creator>
  <cp:lastModifiedBy>hp</cp:lastModifiedBy>
  <cp:revision>230</cp:revision>
  <dcterms:created xsi:type="dcterms:W3CDTF">2018-08-06T12:43:51Z</dcterms:created>
  <dcterms:modified xsi:type="dcterms:W3CDTF">2021-11-13T16:59:09Z</dcterms:modified>
</cp:coreProperties>
</file>