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handoutMasterIdLst>
    <p:handoutMasterId r:id="rId50"/>
  </p:handoutMasterIdLst>
  <p:sldIdLst>
    <p:sldId id="256" r:id="rId2"/>
    <p:sldId id="392" r:id="rId3"/>
    <p:sldId id="393" r:id="rId4"/>
    <p:sldId id="394" r:id="rId5"/>
    <p:sldId id="395" r:id="rId6"/>
    <p:sldId id="396" r:id="rId7"/>
    <p:sldId id="397" r:id="rId8"/>
    <p:sldId id="398" r:id="rId9"/>
    <p:sldId id="399" r:id="rId10"/>
    <p:sldId id="400" r:id="rId11"/>
    <p:sldId id="401" r:id="rId12"/>
    <p:sldId id="403" r:id="rId13"/>
    <p:sldId id="402" r:id="rId14"/>
    <p:sldId id="404" r:id="rId15"/>
    <p:sldId id="405" r:id="rId16"/>
    <p:sldId id="406" r:id="rId17"/>
    <p:sldId id="407" r:id="rId18"/>
    <p:sldId id="408" r:id="rId19"/>
    <p:sldId id="409" r:id="rId20"/>
    <p:sldId id="410" r:id="rId21"/>
    <p:sldId id="411" r:id="rId22"/>
    <p:sldId id="412" r:id="rId23"/>
    <p:sldId id="413" r:id="rId24"/>
    <p:sldId id="414" r:id="rId25"/>
    <p:sldId id="416" r:id="rId26"/>
    <p:sldId id="415" r:id="rId27"/>
    <p:sldId id="417" r:id="rId28"/>
    <p:sldId id="418" r:id="rId29"/>
    <p:sldId id="419" r:id="rId30"/>
    <p:sldId id="420" r:id="rId31"/>
    <p:sldId id="421" r:id="rId32"/>
    <p:sldId id="423" r:id="rId33"/>
    <p:sldId id="422" r:id="rId34"/>
    <p:sldId id="424" r:id="rId35"/>
    <p:sldId id="425" r:id="rId36"/>
    <p:sldId id="426" r:id="rId37"/>
    <p:sldId id="427" r:id="rId38"/>
    <p:sldId id="428" r:id="rId39"/>
    <p:sldId id="429" r:id="rId40"/>
    <p:sldId id="430" r:id="rId41"/>
    <p:sldId id="431" r:id="rId42"/>
    <p:sldId id="432" r:id="rId43"/>
    <p:sldId id="433" r:id="rId44"/>
    <p:sldId id="434" r:id="rId45"/>
    <p:sldId id="435" r:id="rId46"/>
    <p:sldId id="436" r:id="rId47"/>
    <p:sldId id="284" r:id="rId4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600"/>
    <a:srgbClr val="BB054A"/>
    <a:srgbClr val="CC0000"/>
    <a:srgbClr val="FFCC66"/>
    <a:srgbClr val="339966"/>
    <a:srgbClr val="FFCC99"/>
    <a:srgbClr val="FFCCCC"/>
    <a:srgbClr val="FF9999"/>
    <a:srgbClr val="F3CD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Style moyen 4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1756" autoAdjust="0"/>
  </p:normalViewPr>
  <p:slideViewPr>
    <p:cSldViewPr>
      <p:cViewPr varScale="1">
        <p:scale>
          <a:sx n="68" d="100"/>
          <a:sy n="68" d="100"/>
        </p:scale>
        <p:origin x="1410" y="7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402"/>
    </p:cViewPr>
  </p:sorterViewPr>
  <p:notesViewPr>
    <p:cSldViewPr>
      <p:cViewPr varScale="1">
        <p:scale>
          <a:sx n="55" d="100"/>
          <a:sy n="55" d="100"/>
        </p:scale>
        <p:origin x="-2856"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A588234-87D0-4E2F-A6A8-51A3E0DC0523}" type="datetimeFigureOut">
              <a:rPr lang="fr-FR" smtClean="0"/>
              <a:pPr/>
              <a:t>07/11/2021</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E7EBCF-AD37-4920-9DAF-FD8B674AC010}" type="slidenum">
              <a:rPr lang="fr-FR" smtClean="0"/>
              <a:pPr/>
              <a:t>‹N°›</a:t>
            </a:fld>
            <a:endParaRPr lang="fr-FR"/>
          </a:p>
        </p:txBody>
      </p:sp>
    </p:spTree>
    <p:extLst>
      <p:ext uri="{BB962C8B-B14F-4D97-AF65-F5344CB8AC3E}">
        <p14:creationId xmlns:p14="http://schemas.microsoft.com/office/powerpoint/2010/main" val="46103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6F323D-8DB9-458F-B9F7-6EE7E53FA5D6}" type="datetimeFigureOut">
              <a:rPr lang="fr-FR" smtClean="0"/>
              <a:pPr/>
              <a:t>07/11/2021</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430774-F349-462C-A2C2-2174DEAEF1E9}" type="slidenum">
              <a:rPr lang="fr-FR" smtClean="0"/>
              <a:pPr/>
              <a:t>‹N°›</a:t>
            </a:fld>
            <a:endParaRPr lang="fr-FR"/>
          </a:p>
        </p:txBody>
      </p:sp>
    </p:spTree>
    <p:extLst>
      <p:ext uri="{BB962C8B-B14F-4D97-AF65-F5344CB8AC3E}">
        <p14:creationId xmlns:p14="http://schemas.microsoft.com/office/powerpoint/2010/main" val="41214446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1</a:t>
            </a:fld>
            <a:endParaRPr lang="fr-FR"/>
          </a:p>
        </p:txBody>
      </p:sp>
    </p:spTree>
    <p:extLst>
      <p:ext uri="{BB962C8B-B14F-4D97-AF65-F5344CB8AC3E}">
        <p14:creationId xmlns:p14="http://schemas.microsoft.com/office/powerpoint/2010/main" val="15009773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Exemples de mesures ???</a:t>
            </a:r>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2</a:t>
            </a:fld>
            <a:endParaRPr lang="fr-FR"/>
          </a:p>
        </p:txBody>
      </p:sp>
    </p:spTree>
    <p:extLst>
      <p:ext uri="{BB962C8B-B14F-4D97-AF65-F5344CB8AC3E}">
        <p14:creationId xmlns:p14="http://schemas.microsoft.com/office/powerpoint/2010/main" val="342523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34</a:t>
            </a:fld>
            <a:endParaRPr lang="fr-FR"/>
          </a:p>
        </p:txBody>
      </p:sp>
    </p:spTree>
    <p:extLst>
      <p:ext uri="{BB962C8B-B14F-4D97-AF65-F5344CB8AC3E}">
        <p14:creationId xmlns:p14="http://schemas.microsoft.com/office/powerpoint/2010/main" val="860191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B430774-F349-462C-A2C2-2174DEAEF1E9}" type="slidenum">
              <a:rPr lang="fr-FR" smtClean="0"/>
              <a:pPr/>
              <a:t>47</a:t>
            </a:fld>
            <a:endParaRPr lang="fr-FR"/>
          </a:p>
        </p:txBody>
      </p:sp>
    </p:spTree>
    <p:extLst>
      <p:ext uri="{BB962C8B-B14F-4D97-AF65-F5344CB8AC3E}">
        <p14:creationId xmlns:p14="http://schemas.microsoft.com/office/powerpoint/2010/main" val="2682003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aphicFrame>
        <p:nvGraphicFramePr>
          <p:cNvPr id="4" name="Object 21"/>
          <p:cNvGraphicFramePr>
            <a:graphicFrameLocks noChangeAspect="1"/>
          </p:cNvGraphicFramePr>
          <p:nvPr/>
        </p:nvGraphicFramePr>
        <p:xfrm>
          <a:off x="6350" y="3586163"/>
          <a:ext cx="9140825" cy="3357562"/>
        </p:xfrm>
        <a:graphic>
          <a:graphicData uri="http://schemas.openxmlformats.org/presentationml/2006/ole">
            <mc:AlternateContent xmlns:mc="http://schemas.openxmlformats.org/markup-compatibility/2006">
              <mc:Choice xmlns:v="urn:schemas-microsoft-com:vml" Requires="v">
                <p:oleObj spid="_x0000_s2752" name="Image" r:id="rId3" imgW="7034921" imgH="3530159" progId="">
                  <p:embed/>
                </p:oleObj>
              </mc:Choice>
              <mc:Fallback>
                <p:oleObj name="Image" r:id="rId3" imgW="7034921" imgH="3530159" progId="">
                  <p:embed/>
                  <p:pic>
                    <p:nvPicPr>
                      <p:cNvPr id="0" name="Object 21"/>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gray">
                      <a:xfrm>
                        <a:off x="6350" y="3586163"/>
                        <a:ext cx="9140825" cy="3357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ct 18"/>
          <p:cNvGraphicFramePr>
            <a:graphicFrameLocks noChangeAspect="1"/>
          </p:cNvGraphicFramePr>
          <p:nvPr/>
        </p:nvGraphicFramePr>
        <p:xfrm>
          <a:off x="3175" y="0"/>
          <a:ext cx="9140825" cy="3357563"/>
        </p:xfrm>
        <a:graphic>
          <a:graphicData uri="http://schemas.openxmlformats.org/presentationml/2006/ole">
            <mc:AlternateContent xmlns:mc="http://schemas.openxmlformats.org/markup-compatibility/2006">
              <mc:Choice xmlns:v="urn:schemas-microsoft-com:vml" Requires="v">
                <p:oleObj spid="_x0000_s2753" name="Image" r:id="rId5" imgW="7034921" imgH="3530159" progId="">
                  <p:embed/>
                </p:oleObj>
              </mc:Choice>
              <mc:Fallback>
                <p:oleObj name="Image" r:id="rId5" imgW="7034921" imgH="3530159" progId="">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gray">
                      <a:xfrm>
                        <a:off x="3175" y="0"/>
                        <a:ext cx="9140825" cy="3357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17"/>
          <p:cNvSpPr>
            <a:spLocks noChangeArrowheads="1"/>
          </p:cNvSpPr>
          <p:nvPr/>
        </p:nvSpPr>
        <p:spPr bwMode="gray">
          <a:xfrm>
            <a:off x="6350" y="1844675"/>
            <a:ext cx="9137650" cy="2808288"/>
          </a:xfrm>
          <a:prstGeom prst="rect">
            <a:avLst/>
          </a:prstGeom>
          <a:solidFill>
            <a:schemeClr val="bg1"/>
          </a:solidFill>
          <a:ln w="9525" algn="ctr">
            <a:noFill/>
            <a:miter lim="800000"/>
            <a:headEnd/>
            <a:tailEnd/>
          </a:ln>
          <a:effectLst/>
        </p:spPr>
        <p:txBody>
          <a:bodyPr wrap="none" anchor="ctr"/>
          <a:lstStyle/>
          <a:p>
            <a:pPr>
              <a:defRPr/>
            </a:pPr>
            <a:endParaRPr lang="fr-FR"/>
          </a:p>
        </p:txBody>
      </p:sp>
      <p:sp>
        <p:nvSpPr>
          <p:cNvPr id="3074" name="Rectangle 2"/>
          <p:cNvSpPr>
            <a:spLocks noGrp="1" noChangeArrowheads="1"/>
          </p:cNvSpPr>
          <p:nvPr>
            <p:ph type="ctrTitle"/>
          </p:nvPr>
        </p:nvSpPr>
        <p:spPr>
          <a:xfrm>
            <a:off x="0" y="2781300"/>
            <a:ext cx="7596188" cy="1439863"/>
          </a:xfrm>
          <a:solidFill>
            <a:schemeClr val="bg1"/>
          </a:solidFill>
        </p:spPr>
        <p:txBody>
          <a:bodyPr/>
          <a:lstStyle>
            <a:lvl1pPr algn="ctr">
              <a:defRPr sz="2800">
                <a:solidFill>
                  <a:schemeClr val="tx1"/>
                </a:solidFill>
              </a:defRPr>
            </a:lvl1pPr>
          </a:lstStyle>
          <a:p>
            <a:r>
              <a:rPr lang="fr-FR" smtClean="0"/>
              <a:t>Cliquez pour modifier le style du titre</a:t>
            </a:r>
            <a:endParaRPr lang="fr-FR"/>
          </a:p>
        </p:txBody>
      </p:sp>
      <p:sp>
        <p:nvSpPr>
          <p:cNvPr id="3075" name="Rectangle 3"/>
          <p:cNvSpPr>
            <a:spLocks noGrp="1" noChangeArrowheads="1"/>
          </p:cNvSpPr>
          <p:nvPr>
            <p:ph type="subTitle" idx="1"/>
          </p:nvPr>
        </p:nvSpPr>
        <p:spPr bwMode="white">
          <a:xfrm>
            <a:off x="304800" y="4953000"/>
            <a:ext cx="8534400" cy="381000"/>
          </a:xfrm>
        </p:spPr>
        <p:txBody>
          <a:bodyPr/>
          <a:lstStyle>
            <a:lvl1pPr marL="0" indent="0" algn="ctr">
              <a:buFont typeface="Wingdings" pitchFamily="2" charset="2"/>
              <a:buNone/>
              <a:defRPr sz="1800" b="0">
                <a:solidFill>
                  <a:schemeClr val="bg1"/>
                </a:solidFill>
              </a:defRPr>
            </a:lvl1pPr>
          </a:lstStyle>
          <a:p>
            <a:r>
              <a:rPr lang="fr-FR" smtClean="0"/>
              <a:t>Cliquez pour modifier le style des sous-titres du masque</a:t>
            </a:r>
            <a:endParaRPr lang="en-US"/>
          </a:p>
        </p:txBody>
      </p:sp>
    </p:spTree>
  </p:cSld>
  <p:clrMapOvr>
    <a:masterClrMapping/>
  </p:clrMapOvr>
  <p:transitio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1EC70CB9-9BCE-4045-82A4-06BD7AE61032}" type="datetime1">
              <a:rPr lang="fr-FR" smtClean="0"/>
              <a:pPr/>
              <a:t>07/11/2021</a:t>
            </a:fld>
            <a:endParaRPr lang="fr-FR"/>
          </a:p>
        </p:txBody>
      </p:sp>
    </p:spTree>
  </p:cSld>
  <p:clrMapOvr>
    <a:masterClrMapping/>
  </p:clrMapOvr>
  <p:transitio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43700" y="44450"/>
            <a:ext cx="2095500" cy="64230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44450"/>
            <a:ext cx="6134100" cy="64230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78434D13-1808-4FA5-A2D5-40DD97890F12}" type="datetime1">
              <a:rPr lang="fr-FR" smtClean="0"/>
              <a:pPr/>
              <a:t>07/11/2021</a:t>
            </a:fld>
            <a:endParaRPr lang="fr-FR"/>
          </a:p>
        </p:txBody>
      </p:sp>
    </p:spTree>
  </p:cSld>
  <p:clrMapOvr>
    <a:masterClrMapping/>
  </p:clrMapOvr>
  <p:transitio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44450"/>
            <a:ext cx="8382000" cy="563563"/>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457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B6FA3A8D-2F98-41E9-BA21-DD72DD89B676}" type="datetime1">
              <a:rPr lang="fr-FR" smtClean="0"/>
              <a:pPr/>
              <a:t>07/11/2021</a:t>
            </a:fld>
            <a:endParaRPr lang="fr-FR"/>
          </a:p>
        </p:txBody>
      </p:sp>
    </p:spTree>
  </p:cSld>
  <p:clrMapOvr>
    <a:masterClrMapping/>
  </p:clrMapOvr>
  <p:transitio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BA1DFDD5-1A20-4CF0-A135-900A008DBAF8}" type="datetime1">
              <a:rPr lang="fr-FR" smtClean="0"/>
              <a:pPr/>
              <a:t>07/11/2021</a:t>
            </a:fld>
            <a:endParaRPr lang="fr-FR"/>
          </a:p>
        </p:txBody>
      </p:sp>
    </p:spTree>
  </p:cSld>
  <p:clrMapOvr>
    <a:masterClrMapping/>
  </p:clrMapOvr>
  <p:transitio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5" name="Rectangle 19"/>
          <p:cNvSpPr>
            <a:spLocks noGrp="1" noChangeArrowheads="1"/>
          </p:cNvSpPr>
          <p:nvPr>
            <p:ph type="dt" sz="half" idx="11"/>
          </p:nvPr>
        </p:nvSpPr>
        <p:spPr>
          <a:ln/>
        </p:spPr>
        <p:txBody>
          <a:bodyPr/>
          <a:lstStyle>
            <a:lvl1pPr>
              <a:defRPr/>
            </a:lvl1pPr>
          </a:lstStyle>
          <a:p>
            <a:fld id="{41F90FB0-6B4B-4EEE-A5A9-1FF26BEBDFF3}" type="datetime1">
              <a:rPr lang="fr-FR" smtClean="0"/>
              <a:pPr/>
              <a:t>07/11/2021</a:t>
            </a:fld>
            <a:endParaRPr lang="fr-FR"/>
          </a:p>
        </p:txBody>
      </p:sp>
    </p:spTree>
  </p:cSld>
  <p:clrMapOvr>
    <a:masterClrMapping/>
  </p:clrMapOvr>
  <p:transitio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908050"/>
            <a:ext cx="4038600" cy="5559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315D7921-6955-4377-94BD-AE096C21BDA0}" type="datetime1">
              <a:rPr lang="fr-FR" smtClean="0"/>
              <a:pPr/>
              <a:t>07/11/2021</a:t>
            </a:fld>
            <a:endParaRPr lang="fr-FR"/>
          </a:p>
        </p:txBody>
      </p:sp>
    </p:spTree>
  </p:cSld>
  <p:clrMapOvr>
    <a:masterClrMapping/>
  </p:clrMapOvr>
  <p:transitio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8" name="Rectangle 19"/>
          <p:cNvSpPr>
            <a:spLocks noGrp="1" noChangeArrowheads="1"/>
          </p:cNvSpPr>
          <p:nvPr>
            <p:ph type="dt" sz="half" idx="11"/>
          </p:nvPr>
        </p:nvSpPr>
        <p:spPr>
          <a:ln/>
        </p:spPr>
        <p:txBody>
          <a:bodyPr/>
          <a:lstStyle>
            <a:lvl1pPr>
              <a:defRPr/>
            </a:lvl1pPr>
          </a:lstStyle>
          <a:p>
            <a:fld id="{22FEA5AC-A959-49E2-AE7B-3875110FED64}" type="datetime1">
              <a:rPr lang="fr-FR" smtClean="0"/>
              <a:pPr/>
              <a:t>07/11/2021</a:t>
            </a:fld>
            <a:endParaRPr lang="fr-FR"/>
          </a:p>
        </p:txBody>
      </p:sp>
    </p:spTree>
  </p:cSld>
  <p:clrMapOvr>
    <a:masterClrMapping/>
  </p:clrMapOvr>
  <p:transitio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4" name="Rectangle 19"/>
          <p:cNvSpPr>
            <a:spLocks noGrp="1" noChangeArrowheads="1"/>
          </p:cNvSpPr>
          <p:nvPr>
            <p:ph type="dt" sz="half" idx="11"/>
          </p:nvPr>
        </p:nvSpPr>
        <p:spPr>
          <a:ln/>
        </p:spPr>
        <p:txBody>
          <a:bodyPr/>
          <a:lstStyle>
            <a:lvl1pPr>
              <a:defRPr/>
            </a:lvl1pPr>
          </a:lstStyle>
          <a:p>
            <a:fld id="{7D2AA2D3-B43D-43EB-97F4-EE715F88773B}" type="datetime1">
              <a:rPr lang="fr-FR" smtClean="0"/>
              <a:pPr/>
              <a:t>07/11/2021</a:t>
            </a:fld>
            <a:endParaRPr lang="fr-FR"/>
          </a:p>
        </p:txBody>
      </p:sp>
    </p:spTree>
  </p:cSld>
  <p:clrMapOvr>
    <a:masterClrMapping/>
  </p:clrMapOvr>
  <p:transitio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3" name="Rectangle 19"/>
          <p:cNvSpPr>
            <a:spLocks noGrp="1" noChangeArrowheads="1"/>
          </p:cNvSpPr>
          <p:nvPr>
            <p:ph type="dt" sz="half" idx="11"/>
          </p:nvPr>
        </p:nvSpPr>
        <p:spPr>
          <a:ln/>
        </p:spPr>
        <p:txBody>
          <a:bodyPr/>
          <a:lstStyle>
            <a:lvl1pPr>
              <a:defRPr/>
            </a:lvl1pPr>
          </a:lstStyle>
          <a:p>
            <a:fld id="{665CCFE5-8502-4710-B883-275D59914CAF}" type="datetime1">
              <a:rPr lang="fr-FR" smtClean="0"/>
              <a:pPr/>
              <a:t>07/11/2021</a:t>
            </a:fld>
            <a:endParaRPr lang="fr-FR"/>
          </a:p>
        </p:txBody>
      </p:sp>
    </p:spTree>
  </p:cSld>
  <p:clrMapOvr>
    <a:masterClrMapping/>
  </p:clrMapOvr>
  <p:transitio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0D4E6AF-F04B-4B5A-ADAB-E4A9181E3143}" type="datetime1">
              <a:rPr lang="fr-FR" smtClean="0"/>
              <a:pPr/>
              <a:t>07/11/2021</a:t>
            </a:fld>
            <a:endParaRPr lang="fr-FR"/>
          </a:p>
        </p:txBody>
      </p:sp>
    </p:spTree>
  </p:cSld>
  <p:clrMapOvr>
    <a:masterClrMapping/>
  </p:clrMapOvr>
  <p:transitio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fld id="{EBEAC074-9B23-4764-AAD9-173741C63EFD}" type="slidenum">
              <a:rPr lang="fr-FR" smtClean="0"/>
              <a:pPr/>
              <a:t>‹N°›</a:t>
            </a:fld>
            <a:endParaRPr lang="fr-FR"/>
          </a:p>
        </p:txBody>
      </p:sp>
      <p:sp>
        <p:nvSpPr>
          <p:cNvPr id="6" name="Rectangle 19"/>
          <p:cNvSpPr>
            <a:spLocks noGrp="1" noChangeArrowheads="1"/>
          </p:cNvSpPr>
          <p:nvPr>
            <p:ph type="dt" sz="half" idx="11"/>
          </p:nvPr>
        </p:nvSpPr>
        <p:spPr>
          <a:ln/>
        </p:spPr>
        <p:txBody>
          <a:bodyPr/>
          <a:lstStyle>
            <a:lvl1pPr>
              <a:defRPr/>
            </a:lvl1pPr>
          </a:lstStyle>
          <a:p>
            <a:fld id="{0D462A2C-5B37-4788-AD32-5EDC9BCF7899}" type="datetime1">
              <a:rPr lang="fr-FR" smtClean="0"/>
              <a:pPr/>
              <a:t>07/11/2021</a:t>
            </a:fld>
            <a:endParaRPr lang="fr-FR"/>
          </a:p>
        </p:txBody>
      </p:sp>
    </p:spTree>
  </p:cSld>
  <p:clrMapOvr>
    <a:masterClrMapping/>
  </p:clrMapOvr>
  <p:transition>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gray">
          <a:xfrm>
            <a:off x="0" y="6524625"/>
            <a:ext cx="9144000" cy="333375"/>
          </a:xfrm>
          <a:prstGeom prst="rect">
            <a:avLst/>
          </a:prstGeom>
          <a:solidFill>
            <a:schemeClr val="bg2"/>
          </a:solidFill>
          <a:ln w="9525">
            <a:noFill/>
            <a:miter lim="800000"/>
            <a:headEnd/>
            <a:tailEnd/>
          </a:ln>
          <a:effectLst/>
        </p:spPr>
        <p:txBody>
          <a:bodyPr wrap="none" anchor="ctr"/>
          <a:lstStyle/>
          <a:p>
            <a:pPr>
              <a:defRPr/>
            </a:pPr>
            <a:endParaRPr lang="fr-FR"/>
          </a:p>
        </p:txBody>
      </p:sp>
      <p:graphicFrame>
        <p:nvGraphicFramePr>
          <p:cNvPr id="1026" name="Object 16"/>
          <p:cNvGraphicFramePr>
            <a:graphicFrameLocks noChangeAspect="1"/>
          </p:cNvGraphicFramePr>
          <p:nvPr/>
        </p:nvGraphicFramePr>
        <p:xfrm>
          <a:off x="0" y="-12700"/>
          <a:ext cx="9144000" cy="736600"/>
        </p:xfrm>
        <a:graphic>
          <a:graphicData uri="http://schemas.openxmlformats.org/presentationml/2006/ole">
            <mc:AlternateContent xmlns:mc="http://schemas.openxmlformats.org/markup-compatibility/2006">
              <mc:Choice xmlns:v="urn:schemas-microsoft-com:vml" Requires="v">
                <p:oleObj spid="_x0000_s1377" name="Image" r:id="rId15" imgW="6844444" imgH="736248" progId="">
                  <p:embed/>
                </p:oleObj>
              </mc:Choice>
              <mc:Fallback>
                <p:oleObj name="Image" r:id="rId15" imgW="6844444" imgH="736248" progId="">
                  <p:embed/>
                  <p:pic>
                    <p:nvPicPr>
                      <p:cNvPr id="0"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12700"/>
                        <a:ext cx="9144000" cy="736600"/>
                      </a:xfrm>
                      <a:prstGeom prst="rect">
                        <a:avLst/>
                      </a:prstGeom>
                      <a:noFill/>
                      <a:ln>
                        <a:noFill/>
                      </a:ln>
                      <a:effectLst/>
                      <a:extLst>
                        <a:ext uri="{909E8E84-426E-40DD-AFC4-6F175D3DCCD1}">
                          <a14:hiddenFill xmlns:a14="http://schemas.microsoft.com/office/drawing/2010/main">
                            <a:solidFill>
                              <a:srgbClr val="399D72"/>
                            </a:solidFill>
                          </a14:hiddenFill>
                        </a:ext>
                        <a:ext uri="{91240B29-F687-4F45-9708-019B960494DF}">
                          <a14:hiddenLine xmlns:a14="http://schemas.microsoft.com/office/drawing/2010/main" w="9525">
                            <a:solidFill>
                              <a:srgbClr val="1D528D"/>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sp>
        <p:nvSpPr>
          <p:cNvPr id="1029" name="Rectangle 3"/>
          <p:cNvSpPr>
            <a:spLocks noGrp="1" noChangeArrowheads="1"/>
          </p:cNvSpPr>
          <p:nvPr>
            <p:ph type="body" idx="1"/>
          </p:nvPr>
        </p:nvSpPr>
        <p:spPr bwMode="auto">
          <a:xfrm>
            <a:off x="457200" y="908050"/>
            <a:ext cx="8229600" cy="5559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30" name="Rectangle 6"/>
          <p:cNvSpPr>
            <a:spLocks noGrp="1" noChangeArrowheads="1"/>
          </p:cNvSpPr>
          <p:nvPr>
            <p:ph type="sldNum" sz="quarter" idx="4"/>
          </p:nvPr>
        </p:nvSpPr>
        <p:spPr bwMode="auto">
          <a:xfrm>
            <a:off x="8027988" y="6553200"/>
            <a:ext cx="1008062"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chemeClr val="tx1"/>
                </a:solidFill>
                <a:latin typeface="+mn-lt"/>
              </a:defRPr>
            </a:lvl1pPr>
          </a:lstStyle>
          <a:p>
            <a:fld id="{EBEAC074-9B23-4764-AAD9-173741C63EFD}" type="slidenum">
              <a:rPr lang="fr-FR" smtClean="0"/>
              <a:pPr/>
              <a:t>‹N°›</a:t>
            </a:fld>
            <a:endParaRPr lang="fr-FR"/>
          </a:p>
        </p:txBody>
      </p:sp>
      <p:sp>
        <p:nvSpPr>
          <p:cNvPr id="1031" name="Rectangle 2"/>
          <p:cNvSpPr>
            <a:spLocks noGrp="1" noChangeArrowheads="1"/>
          </p:cNvSpPr>
          <p:nvPr>
            <p:ph type="title"/>
          </p:nvPr>
        </p:nvSpPr>
        <p:spPr bwMode="white">
          <a:xfrm>
            <a:off x="457200" y="44450"/>
            <a:ext cx="83820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Cliquez pour modifier le style du titre</a:t>
            </a:r>
          </a:p>
        </p:txBody>
      </p:sp>
      <p:cxnSp>
        <p:nvCxnSpPr>
          <p:cNvPr id="1032" name="AutoShape 18"/>
          <p:cNvCxnSpPr>
            <a:cxnSpLocks noChangeShapeType="1"/>
            <a:stCxn id="1030" idx="3"/>
            <a:endCxn id="1030" idx="3"/>
          </p:cNvCxnSpPr>
          <p:nvPr/>
        </p:nvCxnSpPr>
        <p:spPr bwMode="auto">
          <a:xfrm>
            <a:off x="9036050" y="6705600"/>
            <a:ext cx="0" cy="0"/>
          </a:xfrm>
          <a:prstGeom prst="straightConnector1">
            <a:avLst/>
          </a:prstGeom>
          <a:noFill/>
          <a:ln w="9525">
            <a:solidFill>
              <a:schemeClr val="tx1"/>
            </a:solidFill>
            <a:round/>
            <a:headEnd/>
            <a:tailEnd type="triangle" w="med" len="med"/>
          </a:ln>
        </p:spPr>
      </p:cxnSp>
      <p:sp>
        <p:nvSpPr>
          <p:cNvPr id="1043" name="Rectangle 19"/>
          <p:cNvSpPr>
            <a:spLocks noGrp="1" noChangeArrowheads="1"/>
          </p:cNvSpPr>
          <p:nvPr>
            <p:ph type="dt" sz="half" idx="2"/>
          </p:nvPr>
        </p:nvSpPr>
        <p:spPr bwMode="auto">
          <a:xfrm>
            <a:off x="457200" y="6553200"/>
            <a:ext cx="25304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mn-lt"/>
              </a:defRPr>
            </a:lvl1pPr>
          </a:lstStyle>
          <a:p>
            <a:fld id="{FE5F509C-18EC-4DA6-95B2-1DFD8B648153}" type="datetime1">
              <a:rPr lang="fr-FR" smtClean="0"/>
              <a:pPr/>
              <a:t>07/11/2021</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p:cover dir="r"/>
  </p:transition>
  <p:timing>
    <p:tnLst>
      <p:par>
        <p:cTn id="1" dur="indefinite" restart="never" nodeType="tmRoot"/>
      </p:par>
    </p:tnLst>
  </p:timing>
  <p:hf hdr="0" ftr="0"/>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Verdana" pitchFamily="34" charset="0"/>
        </a:defRPr>
      </a:lvl2pPr>
      <a:lvl3pPr algn="l" rtl="0" eaLnBrk="1" fontAlgn="base" hangingPunct="1">
        <a:spcBef>
          <a:spcPct val="0"/>
        </a:spcBef>
        <a:spcAft>
          <a:spcPct val="0"/>
        </a:spcAft>
        <a:defRPr sz="3200">
          <a:solidFill>
            <a:schemeClr val="bg1"/>
          </a:solidFill>
          <a:latin typeface="Verdana" pitchFamily="34" charset="0"/>
        </a:defRPr>
      </a:lvl3pPr>
      <a:lvl4pPr algn="l" rtl="0" eaLnBrk="1" fontAlgn="base" hangingPunct="1">
        <a:spcBef>
          <a:spcPct val="0"/>
        </a:spcBef>
        <a:spcAft>
          <a:spcPct val="0"/>
        </a:spcAft>
        <a:defRPr sz="3200">
          <a:solidFill>
            <a:schemeClr val="bg1"/>
          </a:solidFill>
          <a:latin typeface="Verdana" pitchFamily="34" charset="0"/>
        </a:defRPr>
      </a:lvl4pPr>
      <a:lvl5pPr algn="l" rtl="0" eaLnBrk="1" fontAlgn="base" hangingPunct="1">
        <a:spcBef>
          <a:spcPct val="0"/>
        </a:spcBef>
        <a:spcAft>
          <a:spcPct val="0"/>
        </a:spcAft>
        <a:defRPr sz="3200">
          <a:solidFill>
            <a:schemeClr val="bg1"/>
          </a:solidFill>
          <a:latin typeface="Verdana" pitchFamily="34" charset="0"/>
        </a:defRPr>
      </a:lvl5pPr>
      <a:lvl6pPr marL="457200" algn="l" rtl="0" eaLnBrk="1" fontAlgn="base" hangingPunct="1">
        <a:spcBef>
          <a:spcPct val="0"/>
        </a:spcBef>
        <a:spcAft>
          <a:spcPct val="0"/>
        </a:spcAft>
        <a:defRPr sz="3200">
          <a:solidFill>
            <a:schemeClr val="bg1"/>
          </a:solidFill>
          <a:latin typeface="Verdana" pitchFamily="34" charset="0"/>
        </a:defRPr>
      </a:lvl6pPr>
      <a:lvl7pPr marL="914400" algn="l" rtl="0" eaLnBrk="1" fontAlgn="base" hangingPunct="1">
        <a:spcBef>
          <a:spcPct val="0"/>
        </a:spcBef>
        <a:spcAft>
          <a:spcPct val="0"/>
        </a:spcAft>
        <a:defRPr sz="3200">
          <a:solidFill>
            <a:schemeClr val="bg1"/>
          </a:solidFill>
          <a:latin typeface="Verdana" pitchFamily="34" charset="0"/>
        </a:defRPr>
      </a:lvl7pPr>
      <a:lvl8pPr marL="1371600" algn="l" rtl="0" eaLnBrk="1" fontAlgn="base" hangingPunct="1">
        <a:spcBef>
          <a:spcPct val="0"/>
        </a:spcBef>
        <a:spcAft>
          <a:spcPct val="0"/>
        </a:spcAft>
        <a:defRPr sz="3200">
          <a:solidFill>
            <a:schemeClr val="bg1"/>
          </a:solidFill>
          <a:latin typeface="Verdana" pitchFamily="34" charset="0"/>
        </a:defRPr>
      </a:lvl8pPr>
      <a:lvl9pPr marL="1828800" algn="l"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Arial" charset="0"/>
        </a:defRPr>
      </a:lvl2pPr>
      <a:lvl3pPr marL="1143000" indent="-228600" algn="l" rtl="0" eaLnBrk="1" fontAlgn="base" hangingPunct="1">
        <a:spcBef>
          <a:spcPct val="20000"/>
        </a:spcBef>
        <a:spcAft>
          <a:spcPct val="0"/>
        </a:spcAft>
        <a:buClr>
          <a:schemeClr val="tx1"/>
        </a:buClr>
        <a:buChar char="•"/>
        <a:defRPr sz="2400">
          <a:solidFill>
            <a:schemeClr val="tx1"/>
          </a:solidFill>
          <a:latin typeface="Arial" charset="0"/>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2195736" y="6165304"/>
            <a:ext cx="4786346" cy="357190"/>
          </a:xfrm>
        </p:spPr>
        <p:txBody>
          <a:bodyPr/>
          <a:lstStyle/>
          <a:p>
            <a:r>
              <a:rPr lang="fr-FR" sz="1600" b="1" dirty="0" smtClean="0">
                <a:solidFill>
                  <a:srgbClr val="002060"/>
                </a:solidFill>
                <a:latin typeface="Constantia" pitchFamily="18" charset="0"/>
              </a:rPr>
              <a:t>Option: SI</a:t>
            </a:r>
            <a:endParaRPr lang="fr-FR" sz="1600" b="1" dirty="0">
              <a:solidFill>
                <a:srgbClr val="002060"/>
              </a:solidFill>
              <a:latin typeface="Constantia" pitchFamily="18" charset="0"/>
            </a:endParaRPr>
          </a:p>
        </p:txBody>
      </p:sp>
      <p:sp>
        <p:nvSpPr>
          <p:cNvPr id="4" name="Text Box 12"/>
          <p:cNvSpPr txBox="1">
            <a:spLocks noChangeArrowheads="1"/>
          </p:cNvSpPr>
          <p:nvPr/>
        </p:nvSpPr>
        <p:spPr bwMode="auto">
          <a:xfrm>
            <a:off x="539552" y="0"/>
            <a:ext cx="8143902" cy="1529978"/>
          </a:xfrm>
          <a:prstGeom prst="rect">
            <a:avLst/>
          </a:prstGeom>
          <a:noFill/>
          <a:ln w="38100">
            <a:noFill/>
            <a:miter lim="800000"/>
            <a:headEnd/>
            <a:tailEnd/>
          </a:ln>
        </p:spPr>
        <p:txBody>
          <a:bodyPr anchor="b"/>
          <a:lstStyle/>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smtClean="0">
              <a:solidFill>
                <a:srgbClr val="FFFF00"/>
              </a:solidFill>
              <a:latin typeface="Lucida Fax" pitchFamily="18" charset="0"/>
            </a:endParaRPr>
          </a:p>
          <a:p>
            <a:pPr algn="ctr">
              <a:spcBef>
                <a:spcPct val="50000"/>
              </a:spcBef>
            </a:pPr>
            <a:endParaRPr lang="fr-FR" sz="1600" b="1" dirty="0">
              <a:solidFill>
                <a:srgbClr val="FFFF00"/>
              </a:solidFill>
              <a:latin typeface="Lucida Fax" pitchFamily="18" charset="0"/>
            </a:endParaRPr>
          </a:p>
        </p:txBody>
      </p:sp>
      <p:sp>
        <p:nvSpPr>
          <p:cNvPr id="5" name="Sous-titre 8"/>
          <p:cNvSpPr txBox="1">
            <a:spLocks/>
          </p:cNvSpPr>
          <p:nvPr/>
        </p:nvSpPr>
        <p:spPr bwMode="white">
          <a:xfrm>
            <a:off x="0" y="4821512"/>
            <a:ext cx="8534400" cy="13437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Cours troisième année</a:t>
            </a:r>
            <a:r>
              <a:rPr kumimoji="0" lang="fr-FR" sz="1800" b="1" i="0" u="none" strike="noStrike" kern="0" cap="none" spc="0" normalizeH="0" noProof="0" dirty="0" smtClean="0">
                <a:ln>
                  <a:noFill/>
                </a:ln>
                <a:solidFill>
                  <a:srgbClr val="002060"/>
                </a:solidFill>
                <a:effectLst/>
                <a:uLnTx/>
                <a:uFillTx/>
                <a:latin typeface="Constantia" pitchFamily="18" charset="0"/>
              </a:rPr>
              <a:t> licence </a:t>
            </a:r>
            <a:r>
              <a:rPr kumimoji="0" lang="fr-FR" sz="1800" b="1" i="0" u="none" strike="noStrike" kern="0" cap="none" spc="0" normalizeH="0" baseline="0" noProof="0" dirty="0" smtClean="0">
                <a:ln>
                  <a:noFill/>
                </a:ln>
                <a:solidFill>
                  <a:srgbClr val="002060"/>
                </a:solidFill>
                <a:effectLst/>
                <a:uLnTx/>
                <a:uFillTx/>
                <a:latin typeface="Constantia" pitchFamily="18" charset="0"/>
              </a:rPr>
              <a:t> </a:t>
            </a: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Présenté par </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Yachba</a:t>
            </a:r>
            <a:r>
              <a:rPr lang="fr-FR" b="1" kern="0" dirty="0" smtClean="0">
                <a:solidFill>
                  <a:srgbClr val="002060"/>
                </a:solidFill>
                <a:latin typeface="Constantia" pitchFamily="18" charset="0"/>
              </a:rPr>
              <a:t> </a:t>
            </a:r>
            <a:r>
              <a:rPr lang="fr-FR" b="1" kern="0" dirty="0" err="1" smtClean="0">
                <a:solidFill>
                  <a:srgbClr val="002060"/>
                </a:solidFill>
                <a:latin typeface="Constantia" pitchFamily="18" charset="0"/>
              </a:rPr>
              <a:t>Khadidja</a:t>
            </a:r>
            <a:endParaRPr lang="fr-FR" b="1" kern="0" dirty="0" smtClean="0">
              <a:solidFill>
                <a:srgbClr val="002060"/>
              </a:solidFill>
              <a:latin typeface="Constantia" pitchFamily="18" charset="0"/>
            </a:endParaRPr>
          </a:p>
          <a:p>
            <a:pPr lvl="0" algn="just" fontAlgn="base">
              <a:spcAft>
                <a:spcPct val="0"/>
              </a:spcAft>
              <a:buClr>
                <a:schemeClr val="hlink"/>
              </a:buClr>
              <a:defRPr/>
            </a:pPr>
            <a:r>
              <a:rPr kumimoji="0" lang="fr-FR" sz="1800" b="1" i="0" u="none" strike="noStrike" kern="0" cap="none" spc="0" normalizeH="0" baseline="0" noProof="0" dirty="0" smtClean="0">
                <a:ln>
                  <a:noFill/>
                </a:ln>
                <a:solidFill>
                  <a:srgbClr val="002060"/>
                </a:solidFill>
                <a:effectLst/>
                <a:uLnTx/>
                <a:uFillTx/>
                <a:latin typeface="Constantia" pitchFamily="18" charset="0"/>
              </a:rPr>
              <a:t>Spécialité : Informatique</a:t>
            </a:r>
          </a:p>
          <a:p>
            <a:pPr lvl="0" algn="just" fontAlgn="base">
              <a:spcAft>
                <a:spcPct val="0"/>
              </a:spcAft>
              <a:buClr>
                <a:schemeClr val="hlink"/>
              </a:buClr>
              <a:defRPr/>
            </a:pPr>
            <a:endParaRPr kumimoji="0" lang="fr-FR" sz="1800" b="0" i="0" u="none" strike="noStrike" kern="0" cap="none" spc="0" normalizeH="0" baseline="0" noProof="0" dirty="0" smtClean="0">
              <a:ln>
                <a:noFill/>
              </a:ln>
              <a:solidFill>
                <a:srgbClr val="002060"/>
              </a:solidFill>
              <a:effectLst/>
              <a:uLnTx/>
              <a:uFillTx/>
              <a:latin typeface="Constantia" pitchFamily="18" charset="0"/>
            </a:endParaRPr>
          </a:p>
          <a:p>
            <a:pPr lvl="0" algn="just" fontAlgn="base">
              <a:spcAft>
                <a:spcPct val="0"/>
              </a:spcAft>
              <a:buClr>
                <a:schemeClr val="hlink"/>
              </a:buClr>
              <a:defRPr/>
            </a:pPr>
            <a:r>
              <a:rPr lang="fr-FR" b="1" kern="0" dirty="0" smtClean="0">
                <a:solidFill>
                  <a:srgbClr val="002060"/>
                </a:solidFill>
                <a:latin typeface="Constantia" pitchFamily="18" charset="0"/>
              </a:rPr>
              <a:t> </a:t>
            </a:r>
            <a:endParaRPr kumimoji="0" lang="fr-FR" sz="1800" i="0" u="none" strike="noStrike" kern="0" cap="none" spc="0" normalizeH="0" baseline="0" noProof="0" dirty="0" smtClean="0">
              <a:ln>
                <a:noFill/>
              </a:ln>
              <a:solidFill>
                <a:srgbClr val="002060"/>
              </a:solidFill>
              <a:effectLst/>
              <a:uLnTx/>
              <a:uFillTx/>
              <a:latin typeface="Constantia" pitchFamily="18" charset="0"/>
            </a:endParaRPr>
          </a:p>
          <a:p>
            <a:pPr marL="0" marR="0" lvl="0" indent="0" algn="just" defTabSz="914400" rtl="0" eaLnBrk="1" fontAlgn="base" latinLnBrk="0" hangingPunct="1">
              <a:lnSpc>
                <a:spcPct val="100000"/>
              </a:lnSpc>
              <a:spcBef>
                <a:spcPct val="20000"/>
              </a:spcBef>
              <a:spcAft>
                <a:spcPct val="0"/>
              </a:spcAft>
              <a:buClr>
                <a:schemeClr val="hlink"/>
              </a:buClr>
              <a:buSzTx/>
              <a:buFont typeface="Wingdings" pitchFamily="2" charset="2"/>
              <a:buNone/>
              <a:tabLst/>
              <a:defRPr/>
            </a:pPr>
            <a:endParaRPr kumimoji="0" lang="fr-FR" sz="1800" b="0" i="0" u="none" strike="noStrike" kern="0" cap="none" spc="0" normalizeH="0" baseline="0" noProof="0" dirty="0">
              <a:ln>
                <a:noFill/>
              </a:ln>
              <a:solidFill>
                <a:srgbClr val="002060"/>
              </a:solidFill>
              <a:effectLst/>
              <a:uLnTx/>
              <a:uFillTx/>
              <a:latin typeface="Lucida Fax" pitchFamily="18" charset="0"/>
            </a:endParaRPr>
          </a:p>
        </p:txBody>
      </p:sp>
      <p:sp>
        <p:nvSpPr>
          <p:cNvPr id="7" name="Rectangle 6"/>
          <p:cNvSpPr/>
          <p:nvPr/>
        </p:nvSpPr>
        <p:spPr bwMode="auto">
          <a:xfrm>
            <a:off x="357158" y="2643182"/>
            <a:ext cx="8572528" cy="1571636"/>
          </a:xfrm>
          <a:prstGeom prst="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40" tIns="45720" rIns="91440" bIns="45720" numCol="1" rtlCol="0" anchor="ctr" anchorCtr="0" compatLnSpc="1">
            <a:prstTxWarp prst="textNoShape">
              <a:avLst/>
            </a:prstTxWarp>
          </a:bodyPr>
          <a:lstStyle/>
          <a:p>
            <a:pPr algn="ctr"/>
            <a:r>
              <a:rPr lang="fr-FR" sz="4000" b="1" dirty="0" smtClean="0">
                <a:solidFill>
                  <a:schemeClr val="tx2"/>
                </a:solidFill>
                <a:latin typeface="Comic Sans MS" panose="030F0702030302020204" pitchFamily="66" charset="0"/>
              </a:rPr>
              <a:t>Compilation</a:t>
            </a:r>
          </a:p>
          <a:p>
            <a:pPr algn="ctr"/>
            <a:r>
              <a:rPr lang="fr-FR" sz="4000" b="1" i="1" dirty="0">
                <a:solidFill>
                  <a:schemeClr val="tx2"/>
                </a:solidFill>
                <a:latin typeface="Comic Sans MS" panose="030F0702030302020204" pitchFamily="66" charset="0"/>
              </a:rPr>
              <a:t>ANALYSE LEXICALE</a:t>
            </a:r>
            <a:endParaRPr kumimoji="0" lang="fr-FR" sz="4000" b="1" u="none" strike="noStrike" cap="none" normalizeH="0" baseline="0" dirty="0" smtClean="0">
              <a:ln>
                <a:noFill/>
              </a:ln>
              <a:solidFill>
                <a:schemeClr val="tx2"/>
              </a:solidFill>
              <a:effectLst/>
              <a:latin typeface="Comic Sans MS" panose="030F0702030302020204" pitchFamily="66" charset="0"/>
            </a:endParaRPr>
          </a:p>
        </p:txBody>
      </p:sp>
      <p:sp>
        <p:nvSpPr>
          <p:cNvPr id="9" name="ZoneTexte 8"/>
          <p:cNvSpPr txBox="1"/>
          <p:nvPr/>
        </p:nvSpPr>
        <p:spPr>
          <a:xfrm>
            <a:off x="2000216" y="-5700"/>
            <a:ext cx="5286412" cy="1846659"/>
          </a:xfrm>
          <a:prstGeom prst="rect">
            <a:avLst/>
          </a:prstGeom>
          <a:solidFill>
            <a:schemeClr val="bg1"/>
          </a:solidFill>
        </p:spPr>
        <p:txBody>
          <a:bodyPr wrap="square" rtlCol="0">
            <a:spAutoFit/>
          </a:bodyPr>
          <a:lstStyle/>
          <a:p>
            <a:pPr algn="ctr"/>
            <a:r>
              <a:rPr lang="fr-FR" sz="1600" b="1" dirty="0" smtClean="0">
                <a:solidFill>
                  <a:schemeClr val="tx2"/>
                </a:solidFill>
                <a:latin typeface="Cambria" pitchFamily="18" charset="0"/>
              </a:rPr>
              <a:t>faculté  des Sciences  et Technologies</a:t>
            </a: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endParaRPr lang="fr-FR" sz="1600" b="1" dirty="0" smtClean="0">
              <a:solidFill>
                <a:schemeClr val="tx2"/>
              </a:solidFill>
              <a:latin typeface="Cambria" pitchFamily="18" charset="0"/>
            </a:endParaRPr>
          </a:p>
          <a:p>
            <a:pPr algn="ctr"/>
            <a:r>
              <a:rPr lang="fr-FR" sz="1600" b="1" dirty="0" smtClean="0">
                <a:solidFill>
                  <a:schemeClr val="tx2"/>
                </a:solidFill>
                <a:latin typeface="Cambria" pitchFamily="18" charset="0"/>
              </a:rPr>
              <a:t>Département d’informatique</a:t>
            </a:r>
          </a:p>
          <a:p>
            <a:endParaRPr lang="fr-FR" sz="1600" b="1" dirty="0" smtClean="0">
              <a:solidFill>
                <a:schemeClr val="tx2"/>
              </a:solidFill>
              <a:latin typeface="Cambria" pitchFamily="18" charset="0"/>
            </a:endParaRPr>
          </a:p>
          <a:p>
            <a:endParaRPr lang="fr-FR" dirty="0">
              <a:solidFill>
                <a:schemeClr val="tx2"/>
              </a:solidFill>
              <a:latin typeface="Cambria" pitchFamily="18" charset="0"/>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627784" cy="2042188"/>
          </a:xfrm>
          <a:prstGeom prst="rect">
            <a:avLst/>
          </a:prstGeom>
        </p:spPr>
      </p:pic>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9060" y="-5700"/>
            <a:ext cx="2484940" cy="2042188"/>
          </a:xfrm>
          <a:prstGeom prst="rect">
            <a:avLst/>
          </a:prstGeom>
        </p:spPr>
      </p:pic>
    </p:spTree>
  </p:cSld>
  <p:clrMapOvr>
    <a:masterClrMapping/>
  </p:clrMapOvr>
  <p:transition>
    <p:cover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smtClean="0">
                <a:latin typeface="Comic Sans MS" panose="030F0702030302020204" pitchFamily="66" charset="0"/>
              </a:rPr>
              <a:t>Exemple </a:t>
            </a:r>
            <a:endParaRPr lang="fr-FR" dirty="0">
              <a:latin typeface="Comic Sans MS" panose="030F0702030302020204" pitchFamily="66" charset="0"/>
            </a:endParaRPr>
          </a:p>
        </p:txBody>
      </p:sp>
      <p:sp>
        <p:nvSpPr>
          <p:cNvPr id="3" name="Espace réservé du contenu 2"/>
          <p:cNvSpPr>
            <a:spLocks noGrp="1"/>
          </p:cNvSpPr>
          <p:nvPr>
            <p:ph idx="1"/>
          </p:nvPr>
        </p:nvSpPr>
        <p:spPr>
          <a:xfrm>
            <a:off x="323528" y="908050"/>
            <a:ext cx="8712522" cy="5559425"/>
          </a:xfrm>
        </p:spPr>
        <p:txBody>
          <a:bodyPr/>
          <a:lstStyle/>
          <a:p>
            <a:r>
              <a:rPr lang="fr-FR" sz="2400" b="0" dirty="0" smtClean="0">
                <a:solidFill>
                  <a:schemeClr val="tx2"/>
                </a:solidFill>
                <a:latin typeface="Comic Sans MS" panose="030F0702030302020204" pitchFamily="66" charset="0"/>
              </a:rPr>
              <a:t>Pour </a:t>
            </a:r>
            <a:r>
              <a:rPr lang="fr-FR" sz="2400" b="0" dirty="0">
                <a:solidFill>
                  <a:schemeClr val="tx2"/>
                </a:solidFill>
                <a:latin typeface="Comic Sans MS" panose="030F0702030302020204" pitchFamily="66" charset="0"/>
              </a:rPr>
              <a:t>chacune des expressions régulières r</a:t>
            </a:r>
            <a:r>
              <a:rPr lang="fr-FR" sz="2400" b="0" baseline="-25000" dirty="0">
                <a:solidFill>
                  <a:schemeClr val="tx2"/>
                </a:solidFill>
                <a:latin typeface="Comic Sans MS" panose="030F0702030302020204" pitchFamily="66" charset="0"/>
              </a:rPr>
              <a:t>i</a:t>
            </a:r>
            <a:r>
              <a:rPr lang="fr-FR" sz="2400" b="0" dirty="0">
                <a:solidFill>
                  <a:schemeClr val="tx2"/>
                </a:solidFill>
                <a:latin typeface="Comic Sans MS" panose="030F0702030302020204" pitchFamily="66" charset="0"/>
              </a:rPr>
              <a:t> suivantes, on souhaite déterminer le langage dénoté par r</a:t>
            </a:r>
            <a:r>
              <a:rPr lang="fr-FR" sz="2400" b="0" baseline="-25000" dirty="0">
                <a:solidFill>
                  <a:schemeClr val="tx2"/>
                </a:solidFill>
                <a:latin typeface="Comic Sans MS" panose="030F0702030302020204" pitchFamily="66" charset="0"/>
              </a:rPr>
              <a:t>i</a:t>
            </a:r>
            <a:r>
              <a:rPr lang="fr-FR" sz="2400" b="0" dirty="0" smtClean="0">
                <a:solidFill>
                  <a:schemeClr val="tx2"/>
                </a:solidFill>
                <a:latin typeface="Comic Sans MS" panose="030F0702030302020204" pitchFamily="66" charset="0"/>
              </a:rPr>
              <a:t>.</a:t>
            </a:r>
            <a:endParaRPr lang="fr-FR" sz="2400" b="0" dirty="0">
              <a:solidFill>
                <a:schemeClr val="tx2"/>
              </a:solidFill>
              <a:latin typeface="Comic Sans MS" panose="030F0702030302020204" pitchFamily="66" charset="0"/>
            </a:endParaRPr>
          </a:p>
          <a:p>
            <a:r>
              <a:rPr lang="fr-FR" sz="2400" dirty="0">
                <a:solidFill>
                  <a:schemeClr val="tx2"/>
                </a:solidFill>
                <a:latin typeface="Comic Sans MS" panose="030F0702030302020204" pitchFamily="66" charset="0"/>
              </a:rPr>
              <a:t>r1 = (a/b)(a/b)</a:t>
            </a:r>
          </a:p>
          <a:p>
            <a:r>
              <a:rPr lang="fr-FR" sz="2400" dirty="0">
                <a:solidFill>
                  <a:schemeClr val="tx2"/>
                </a:solidFill>
                <a:latin typeface="Comic Sans MS" panose="030F0702030302020204" pitchFamily="66" charset="0"/>
              </a:rPr>
              <a:t>r2 = (a/b)</a:t>
            </a:r>
            <a:r>
              <a:rPr lang="fr-FR" sz="2400" baseline="30000" dirty="0">
                <a:solidFill>
                  <a:schemeClr val="tx2"/>
                </a:solidFill>
                <a:latin typeface="Comic Sans MS" panose="030F0702030302020204" pitchFamily="66" charset="0"/>
              </a:rPr>
              <a:t>*</a:t>
            </a:r>
            <a:endParaRPr lang="fr-FR" sz="2400" dirty="0">
              <a:solidFill>
                <a:schemeClr val="tx2"/>
              </a:solidFill>
              <a:latin typeface="Comic Sans MS" panose="030F0702030302020204" pitchFamily="66" charset="0"/>
            </a:endParaRPr>
          </a:p>
          <a:p>
            <a:r>
              <a:rPr lang="fr-FR" sz="2400" dirty="0">
                <a:latin typeface="Comic Sans MS" panose="030F0702030302020204" pitchFamily="66" charset="0"/>
              </a:rPr>
              <a:t>Chaque langage dénoté par r</a:t>
            </a:r>
            <a:r>
              <a:rPr lang="fr-FR" sz="2400" baseline="-25000" dirty="0">
                <a:latin typeface="Comic Sans MS" panose="030F0702030302020204" pitchFamily="66" charset="0"/>
              </a:rPr>
              <a:t>i</a:t>
            </a:r>
            <a:r>
              <a:rPr lang="fr-FR" sz="2400" dirty="0">
                <a:latin typeface="Comic Sans MS" panose="030F0702030302020204" pitchFamily="66" charset="0"/>
              </a:rPr>
              <a:t> est noté L(r</a:t>
            </a:r>
            <a:r>
              <a:rPr lang="fr-FR" sz="2400" baseline="-25000" dirty="0">
                <a:latin typeface="Comic Sans MS" panose="030F0702030302020204" pitchFamily="66" charset="0"/>
              </a:rPr>
              <a:t>i</a:t>
            </a:r>
            <a:r>
              <a:rPr lang="fr-FR" sz="2400" dirty="0" smtClean="0">
                <a:latin typeface="Comic Sans MS" panose="030F0702030302020204" pitchFamily="66" charset="0"/>
              </a:rPr>
              <a:t>)</a:t>
            </a:r>
            <a:endParaRPr lang="fr-FR" sz="2400" dirty="0">
              <a:latin typeface="Comic Sans MS" panose="030F0702030302020204" pitchFamily="66" charset="0"/>
            </a:endParaRPr>
          </a:p>
          <a:p>
            <a:r>
              <a:rPr lang="fr-FR" sz="2400" b="0" dirty="0">
                <a:solidFill>
                  <a:schemeClr val="tx2"/>
                </a:solidFill>
                <a:latin typeface="Comic Sans MS" panose="030F0702030302020204" pitchFamily="66" charset="0"/>
              </a:rPr>
              <a:t>L(r1) = {</a:t>
            </a:r>
            <a:r>
              <a:rPr lang="fr-FR" sz="2400" b="0" dirty="0" err="1">
                <a:solidFill>
                  <a:schemeClr val="tx2"/>
                </a:solidFill>
                <a:latin typeface="Comic Sans MS" panose="030F0702030302020204" pitchFamily="66" charset="0"/>
              </a:rPr>
              <a:t>aa</a:t>
            </a:r>
            <a:r>
              <a:rPr lang="fr-FR" sz="2400" b="0" dirty="0">
                <a:solidFill>
                  <a:schemeClr val="tx2"/>
                </a:solidFill>
                <a:latin typeface="Comic Sans MS" panose="030F0702030302020204" pitchFamily="66" charset="0"/>
              </a:rPr>
              <a:t>, ab, </a:t>
            </a:r>
            <a:r>
              <a:rPr lang="fr-FR" sz="2400" b="0" dirty="0" err="1">
                <a:solidFill>
                  <a:schemeClr val="tx2"/>
                </a:solidFill>
                <a:latin typeface="Comic Sans MS" panose="030F0702030302020204" pitchFamily="66" charset="0"/>
              </a:rPr>
              <a:t>ba</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bb</a:t>
            </a:r>
            <a:r>
              <a:rPr lang="fr-FR" sz="2400" b="0" dirty="0" smtClean="0">
                <a:solidFill>
                  <a:schemeClr val="tx2"/>
                </a:solidFill>
                <a:latin typeface="Comic Sans MS" panose="030F0702030302020204" pitchFamily="66" charset="0"/>
              </a:rPr>
              <a:t>}</a:t>
            </a:r>
            <a:r>
              <a:rPr lang="fr-FR" sz="2400" b="0" dirty="0">
                <a:solidFill>
                  <a:schemeClr val="tx2"/>
                </a:solidFill>
                <a:latin typeface="Comic Sans MS" panose="030F0702030302020204" pitchFamily="66" charset="0"/>
              </a:rPr>
              <a:t> </a:t>
            </a:r>
          </a:p>
          <a:p>
            <a:r>
              <a:rPr lang="fr-FR" sz="2400" b="0" dirty="0">
                <a:solidFill>
                  <a:schemeClr val="tx2"/>
                </a:solidFill>
                <a:latin typeface="Comic Sans MS" panose="030F0702030302020204" pitchFamily="66" charset="0"/>
              </a:rPr>
              <a:t>L(r2) = {ε, a, </a:t>
            </a:r>
            <a:r>
              <a:rPr lang="fr-FR" sz="2400" b="0" dirty="0" err="1">
                <a:solidFill>
                  <a:schemeClr val="tx2"/>
                </a:solidFill>
                <a:latin typeface="Comic Sans MS" panose="030F0702030302020204" pitchFamily="66" charset="0"/>
              </a:rPr>
              <a:t>aa</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aaa</a:t>
            </a:r>
            <a:r>
              <a:rPr lang="fr-FR" sz="2400" b="0" dirty="0">
                <a:solidFill>
                  <a:schemeClr val="tx2"/>
                </a:solidFill>
                <a:latin typeface="Comic Sans MS" panose="030F0702030302020204" pitchFamily="66" charset="0"/>
              </a:rPr>
              <a:t>, …., b, </a:t>
            </a:r>
            <a:r>
              <a:rPr lang="fr-FR" sz="2400" b="0" dirty="0" err="1">
                <a:solidFill>
                  <a:schemeClr val="tx2"/>
                </a:solidFill>
                <a:latin typeface="Comic Sans MS" panose="030F0702030302020204" pitchFamily="66" charset="0"/>
              </a:rPr>
              <a:t>bb</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bbb</a:t>
            </a:r>
            <a:r>
              <a:rPr lang="fr-FR" sz="2400" b="0" dirty="0">
                <a:solidFill>
                  <a:schemeClr val="tx2"/>
                </a:solidFill>
                <a:latin typeface="Comic Sans MS" panose="030F0702030302020204" pitchFamily="66" charset="0"/>
              </a:rPr>
              <a:t>, …, ab, </a:t>
            </a:r>
            <a:r>
              <a:rPr lang="fr-FR" sz="2400" b="0" dirty="0" err="1">
                <a:solidFill>
                  <a:schemeClr val="tx2"/>
                </a:solidFill>
                <a:latin typeface="Comic Sans MS" panose="030F0702030302020204" pitchFamily="66" charset="0"/>
              </a:rPr>
              <a:t>aab</a:t>
            </a:r>
            <a:r>
              <a:rPr lang="fr-FR" sz="2400" b="0" dirty="0">
                <a:solidFill>
                  <a:schemeClr val="tx2"/>
                </a:solidFill>
                <a:latin typeface="Comic Sans MS" panose="030F0702030302020204" pitchFamily="66" charset="0"/>
              </a:rPr>
              <a:t>, …, </a:t>
            </a:r>
            <a:r>
              <a:rPr lang="fr-FR" sz="2400" b="0" dirty="0" err="1">
                <a:solidFill>
                  <a:schemeClr val="tx2"/>
                </a:solidFill>
                <a:latin typeface="Comic Sans MS" panose="030F0702030302020204" pitchFamily="66" charset="0"/>
              </a:rPr>
              <a:t>abb</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abbb</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ba</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bba</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bbaa</a:t>
            </a:r>
            <a:r>
              <a:rPr lang="fr-FR" sz="2400" b="0" dirty="0">
                <a:solidFill>
                  <a:schemeClr val="tx2"/>
                </a:solidFill>
                <a:latin typeface="Comic Sans MS" panose="030F0702030302020204" pitchFamily="66" charset="0"/>
              </a:rPr>
              <a:t>, </a:t>
            </a:r>
            <a:r>
              <a:rPr lang="fr-FR" sz="2400" b="0" dirty="0" err="1">
                <a:solidFill>
                  <a:schemeClr val="tx2"/>
                </a:solidFill>
                <a:latin typeface="Comic Sans MS" panose="030F0702030302020204" pitchFamily="66" charset="0"/>
              </a:rPr>
              <a:t>aba</a:t>
            </a:r>
            <a:r>
              <a:rPr lang="fr-FR" sz="2400" b="0" dirty="0">
                <a:solidFill>
                  <a:schemeClr val="tx2"/>
                </a:solidFill>
                <a:latin typeface="Comic Sans MS" panose="030F0702030302020204" pitchFamily="66" charset="0"/>
              </a:rPr>
              <a:t>, …}. C’est l’ensemble </a:t>
            </a:r>
            <a:r>
              <a:rPr lang="fr-FR" sz="2400" b="0" dirty="0" smtClean="0">
                <a:solidFill>
                  <a:schemeClr val="tx2"/>
                </a:solidFill>
                <a:latin typeface="Comic Sans MS" panose="030F0702030302020204" pitchFamily="66" charset="0"/>
              </a:rPr>
              <a:t>de</a:t>
            </a:r>
            <a:endParaRPr lang="fr-FR" sz="2400" b="0" dirty="0">
              <a:solidFill>
                <a:schemeClr val="tx2"/>
              </a:solidFill>
              <a:latin typeface="Comic Sans MS" panose="030F0702030302020204" pitchFamily="66" charset="0"/>
            </a:endParaRPr>
          </a:p>
          <a:p>
            <a:r>
              <a:rPr lang="fr-FR" sz="2400" b="0" dirty="0">
                <a:solidFill>
                  <a:schemeClr val="tx2"/>
                </a:solidFill>
                <a:latin typeface="Comic Sans MS" panose="030F0702030302020204" pitchFamily="66" charset="0"/>
              </a:rPr>
              <a:t>toutes les chaînes composées d’un nombre quelconque de a et d’un nombre quelconque de b.</a:t>
            </a:r>
          </a:p>
          <a:p>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Tree>
    <p:extLst>
      <p:ext uri="{BB962C8B-B14F-4D97-AF65-F5344CB8AC3E}">
        <p14:creationId xmlns:p14="http://schemas.microsoft.com/office/powerpoint/2010/main" val="779545038"/>
      </p:ext>
    </p:extLst>
  </p:cSld>
  <p:clrMapOvr>
    <a:masterClrMapping/>
  </p:clrMapOvr>
  <p:transition>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ctr"/>
            <a:r>
              <a:rPr lang="fr-FR" b="1" dirty="0" smtClean="0">
                <a:latin typeface="Comic Sans MS" panose="030F0702030302020204" pitchFamily="66" charset="0"/>
                <a:ea typeface="Tahoma" panose="020B0604030504040204" pitchFamily="34" charset="0"/>
                <a:cs typeface="Arial" panose="020B0604020202020204" pitchFamily="34" charset="0"/>
              </a:rPr>
              <a:t/>
            </a:r>
            <a:br>
              <a:rPr lang="fr-FR" b="1" dirty="0" smtClean="0">
                <a:latin typeface="Comic Sans MS" panose="030F0702030302020204" pitchFamily="66" charset="0"/>
                <a:ea typeface="Tahoma" panose="020B0604030504040204" pitchFamily="34" charset="0"/>
                <a:cs typeface="Arial" panose="020B0604020202020204" pitchFamily="34" charset="0"/>
              </a:rPr>
            </a:br>
            <a:r>
              <a:rPr lang="fr-FR" b="1" dirty="0" smtClean="0">
                <a:latin typeface="Comic Sans MS" panose="030F0702030302020204" pitchFamily="66" charset="0"/>
                <a:ea typeface="Tahoma" panose="020B0604030504040204" pitchFamily="34" charset="0"/>
                <a:cs typeface="Arial" panose="020B0604020202020204" pitchFamily="34" charset="0"/>
              </a:rPr>
              <a:t>Exemple </a:t>
            </a:r>
            <a:r>
              <a:rPr lang="fr-FR" b="1" dirty="0">
                <a:latin typeface="Comic Sans MS" panose="030F0702030302020204" pitchFamily="66" charset="0"/>
                <a:ea typeface="Tahoma" panose="020B0604030504040204" pitchFamily="34" charset="0"/>
                <a:cs typeface="Arial" panose="020B0604020202020204" pitchFamily="34" charset="0"/>
              </a:rPr>
              <a:t>2</a:t>
            </a:r>
            <a:r>
              <a:rPr lang="fr-FR" sz="2400" dirty="0">
                <a:solidFill>
                  <a:schemeClr val="tx1"/>
                </a:solidFill>
                <a:latin typeface="Arial" panose="020B0604020202020204" pitchFamily="34" charset="0"/>
              </a:rPr>
              <a:t/>
            </a:r>
            <a:br>
              <a:rPr lang="fr-FR" sz="2400" dirty="0">
                <a:solidFill>
                  <a:schemeClr val="tx1"/>
                </a:solidFill>
                <a:latin typeface="Arial" panose="020B0604020202020204" pitchFamily="34" charset="0"/>
              </a:rPr>
            </a:br>
            <a:endParaRPr lang="fr-FR"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1938001047"/>
              </p:ext>
            </p:extLst>
          </p:nvPr>
        </p:nvGraphicFramePr>
        <p:xfrm>
          <a:off x="457200" y="3429000"/>
          <a:ext cx="8507288" cy="1800200"/>
        </p:xfrm>
        <a:graphic>
          <a:graphicData uri="http://schemas.openxmlformats.org/drawingml/2006/table">
            <a:tbl>
              <a:tblPr>
                <a:tableStyleId>{5C22544A-7EE6-4342-B048-85BDC9FD1C3A}</a:tableStyleId>
              </a:tblPr>
              <a:tblGrid>
                <a:gridCol w="214923"/>
                <a:gridCol w="3662431"/>
                <a:gridCol w="1218597"/>
                <a:gridCol w="1107081"/>
                <a:gridCol w="2304256"/>
              </a:tblGrid>
              <a:tr h="356643">
                <a:tc>
                  <a:txBody>
                    <a:bodyPr/>
                    <a:lstStyle/>
                    <a:p>
                      <a:pPr>
                        <a:spcAft>
                          <a:spcPts val="0"/>
                        </a:spcAft>
                      </a:pPr>
                      <a:r>
                        <a:rPr lang="fr-FR" sz="1000" dirty="0">
                          <a:effectLst/>
                        </a:rPr>
                        <a:t>•</a:t>
                      </a:r>
                      <a:endParaRPr lang="fr-FR" sz="1000" dirty="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88900">
                        <a:spcAft>
                          <a:spcPts val="0"/>
                        </a:spcAft>
                      </a:pPr>
                      <a:r>
                        <a:rPr lang="fr-FR" sz="1200" dirty="0">
                          <a:effectLst/>
                          <a:latin typeface="Comic Sans MS" panose="030F0702030302020204" pitchFamily="66" charset="0"/>
                        </a:rPr>
                        <a:t>lettre = A/B/…/Z/a/b/…/z</a:t>
                      </a:r>
                      <a:endParaRPr lang="fr-FR" sz="1200" dirty="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fr-FR" sz="1200">
                          <a:effectLst/>
                          <a:latin typeface="Comic Sans MS" panose="030F0702030302020204" pitchFamily="66" charset="0"/>
                        </a:rPr>
                        <a:t>ou bien</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marL="241300">
                        <a:spcAft>
                          <a:spcPts val="0"/>
                        </a:spcAft>
                      </a:pPr>
                      <a:r>
                        <a:rPr lang="fr-FR" sz="1200">
                          <a:effectLst/>
                          <a:latin typeface="Comic Sans MS" panose="030F0702030302020204" pitchFamily="66" charset="0"/>
                        </a:rPr>
                        <a:t>[A-Za-z]</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fr-FR" sz="1200">
                          <a:effectLst/>
                          <a:latin typeface="Comic Sans MS" panose="030F0702030302020204" pitchFamily="66" charset="0"/>
                        </a:rPr>
                        <a:t> </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r>
              <a:tr h="679321">
                <a:tc>
                  <a:txBody>
                    <a:bodyPr/>
                    <a:lstStyle/>
                    <a:p>
                      <a:pPr>
                        <a:spcAft>
                          <a:spcPts val="0"/>
                        </a:spcAft>
                      </a:pPr>
                      <a:r>
                        <a:rPr lang="fr-FR" sz="1000">
                          <a:effectLst/>
                        </a:rPr>
                        <a:t>•</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a:txBody>
                    <a:bodyPr/>
                    <a:lstStyle/>
                    <a:p>
                      <a:pPr marL="88900">
                        <a:spcAft>
                          <a:spcPts val="0"/>
                        </a:spcAft>
                      </a:pPr>
                      <a:r>
                        <a:rPr lang="fr-FR" sz="1200" dirty="0">
                          <a:effectLst/>
                          <a:latin typeface="Comic Sans MS" panose="030F0702030302020204" pitchFamily="66" charset="0"/>
                        </a:rPr>
                        <a:t>chiffre = 0/1/2/3/4/5/6/7/8/9</a:t>
                      </a:r>
                      <a:endParaRPr lang="fr-FR" sz="1200" dirty="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marL="63500">
                        <a:spcAft>
                          <a:spcPts val="0"/>
                        </a:spcAft>
                      </a:pPr>
                      <a:r>
                        <a:rPr lang="fr-FR" sz="1200">
                          <a:effectLst/>
                          <a:latin typeface="Comic Sans MS" panose="030F0702030302020204" pitchFamily="66" charset="0"/>
                        </a:rPr>
                        <a:t>ou bien</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marL="241300">
                        <a:spcAft>
                          <a:spcPts val="0"/>
                        </a:spcAft>
                      </a:pPr>
                      <a:r>
                        <a:rPr lang="fr-FR" sz="1200">
                          <a:effectLst/>
                          <a:latin typeface="Comic Sans MS" panose="030F0702030302020204" pitchFamily="66" charset="0"/>
                        </a:rPr>
                        <a:t>[0-9]</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a:txBody>
                    <a:bodyPr/>
                    <a:lstStyle/>
                    <a:p>
                      <a:pPr>
                        <a:spcAft>
                          <a:spcPts val="0"/>
                        </a:spcAft>
                      </a:pPr>
                      <a:r>
                        <a:rPr lang="fr-FR" sz="1200">
                          <a:effectLst/>
                          <a:latin typeface="Comic Sans MS" panose="030F0702030302020204" pitchFamily="66" charset="0"/>
                        </a:rPr>
                        <a:t> </a:t>
                      </a:r>
                      <a:endParaRPr lang="fr-FR" sz="120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r>
              <a:tr h="764236">
                <a:tc>
                  <a:txBody>
                    <a:bodyPr/>
                    <a:lstStyle/>
                    <a:p>
                      <a:pPr>
                        <a:spcAft>
                          <a:spcPts val="0"/>
                        </a:spcAft>
                      </a:pPr>
                      <a:r>
                        <a:rPr lang="fr-FR" sz="1000">
                          <a:effectLst/>
                        </a:rPr>
                        <a:t>•</a:t>
                      </a:r>
                      <a:endParaRPr lang="fr-FR" sz="1000">
                        <a:effectLst/>
                        <a:latin typeface="Calibri" panose="020F0502020204030204" pitchFamily="34" charset="0"/>
                        <a:ea typeface="Calibri" panose="020F0502020204030204" pitchFamily="34" charset="0"/>
                        <a:cs typeface="Arial" panose="020B0604020202020204" pitchFamily="34" charset="0"/>
                      </a:endParaRPr>
                    </a:p>
                  </a:txBody>
                  <a:tcPr marL="0" marR="0" marT="0" marB="0" anchor="b"/>
                </a:tc>
                <a:tc gridSpan="3">
                  <a:txBody>
                    <a:bodyPr/>
                    <a:lstStyle/>
                    <a:p>
                      <a:pPr marL="88900">
                        <a:spcAft>
                          <a:spcPts val="0"/>
                        </a:spcAft>
                      </a:pPr>
                      <a:r>
                        <a:rPr lang="fr-FR" sz="1200" dirty="0" err="1">
                          <a:effectLst/>
                          <a:latin typeface="Comic Sans MS" panose="030F0702030302020204" pitchFamily="66" charset="0"/>
                        </a:rPr>
                        <a:t>ident</a:t>
                      </a:r>
                      <a:r>
                        <a:rPr lang="fr-FR" sz="1200" dirty="0">
                          <a:effectLst/>
                          <a:latin typeface="Comic Sans MS" panose="030F0702030302020204" pitchFamily="66" charset="0"/>
                        </a:rPr>
                        <a:t> = lettre (lettre/chiffre)</a:t>
                      </a:r>
                      <a:r>
                        <a:rPr lang="fr-FR" sz="1200" baseline="30000" dirty="0">
                          <a:effectLst/>
                          <a:latin typeface="Comic Sans MS" panose="030F0702030302020204" pitchFamily="66" charset="0"/>
                        </a:rPr>
                        <a:t>*</a:t>
                      </a:r>
                      <a:r>
                        <a:rPr lang="fr-FR" sz="1200" dirty="0">
                          <a:effectLst/>
                          <a:latin typeface="Comic Sans MS" panose="030F0702030302020204" pitchFamily="66" charset="0"/>
                        </a:rPr>
                        <a:t> qu’on peut noter directement</a:t>
                      </a:r>
                      <a:endParaRPr lang="fr-FR" sz="1200" dirty="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c hMerge="1">
                  <a:txBody>
                    <a:bodyPr/>
                    <a:lstStyle/>
                    <a:p>
                      <a:endParaRPr lang="fr-FR"/>
                    </a:p>
                  </a:txBody>
                  <a:tcPr/>
                </a:tc>
                <a:tc hMerge="1">
                  <a:txBody>
                    <a:bodyPr/>
                    <a:lstStyle/>
                    <a:p>
                      <a:endParaRPr lang="fr-FR"/>
                    </a:p>
                  </a:txBody>
                  <a:tcPr/>
                </a:tc>
                <a:tc>
                  <a:txBody>
                    <a:bodyPr/>
                    <a:lstStyle/>
                    <a:p>
                      <a:pPr marL="139700">
                        <a:spcAft>
                          <a:spcPts val="0"/>
                        </a:spcAft>
                      </a:pPr>
                      <a:r>
                        <a:rPr lang="fr-FR" sz="1200" dirty="0" err="1">
                          <a:effectLst/>
                          <a:latin typeface="Comic Sans MS" panose="030F0702030302020204" pitchFamily="66" charset="0"/>
                        </a:rPr>
                        <a:t>ident</a:t>
                      </a:r>
                      <a:r>
                        <a:rPr lang="fr-FR" sz="1200" dirty="0">
                          <a:effectLst/>
                          <a:latin typeface="Comic Sans MS" panose="030F0702030302020204" pitchFamily="66" charset="0"/>
                        </a:rPr>
                        <a:t> = [A-</a:t>
                      </a:r>
                      <a:r>
                        <a:rPr lang="fr-FR" sz="1200" dirty="0" err="1">
                          <a:effectLst/>
                          <a:latin typeface="Comic Sans MS" panose="030F0702030302020204" pitchFamily="66" charset="0"/>
                        </a:rPr>
                        <a:t>Za</a:t>
                      </a:r>
                      <a:r>
                        <a:rPr lang="fr-FR" sz="1200" dirty="0">
                          <a:effectLst/>
                          <a:latin typeface="Comic Sans MS" panose="030F0702030302020204" pitchFamily="66" charset="0"/>
                        </a:rPr>
                        <a:t>-z] [A-Za-z0-9]</a:t>
                      </a:r>
                      <a:r>
                        <a:rPr lang="fr-FR" sz="1200" baseline="30000" dirty="0">
                          <a:effectLst/>
                          <a:latin typeface="Comic Sans MS" panose="030F0702030302020204" pitchFamily="66" charset="0"/>
                        </a:rPr>
                        <a:t>*</a:t>
                      </a:r>
                      <a:endParaRPr lang="fr-FR" sz="1200" dirty="0">
                        <a:effectLst/>
                        <a:latin typeface="Comic Sans MS" panose="030F0702030302020204" pitchFamily="66" charset="0"/>
                        <a:ea typeface="Calibri" panose="020F0502020204030204" pitchFamily="34" charset="0"/>
                        <a:cs typeface="Arial" panose="020B0604020202020204" pitchFamily="34" charset="0"/>
                      </a:endParaRPr>
                    </a:p>
                  </a:txBody>
                  <a:tcPr marL="0" marR="0" marT="0" marB="0" anchor="b"/>
                </a:tc>
              </a:tr>
            </a:tbl>
          </a:graphicData>
        </a:graphic>
      </p:graphicFrame>
      <p:sp>
        <p:nvSpPr>
          <p:cNvPr id="4" name="Espace réservé du numéro de diapositive 3"/>
          <p:cNvSpPr>
            <a:spLocks noGrp="1"/>
          </p:cNvSpPr>
          <p:nvPr>
            <p:ph type="sldNum" sz="quarter" idx="10"/>
          </p:nvPr>
        </p:nvSpPr>
        <p:spPr/>
        <p:txBody>
          <a:bodyPr/>
          <a:lstStyle/>
          <a:p>
            <a:fld id="{EBEAC074-9B23-4764-AAD9-173741C63EFD}" type="slidenum">
              <a:rPr lang="fr-FR" smtClean="0"/>
              <a:pPr/>
              <a:t>11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7" name="Rectangle 1"/>
          <p:cNvSpPr>
            <a:spLocks noChangeArrowheads="1"/>
          </p:cNvSpPr>
          <p:nvPr/>
        </p:nvSpPr>
        <p:spPr bwMode="auto">
          <a:xfrm>
            <a:off x="251520" y="636747"/>
            <a:ext cx="889248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Arial" panose="020B0604020202020204" pitchFamily="34" charset="0"/>
              </a:rPr>
              <a:t>On souhaite </a:t>
            </a:r>
            <a:r>
              <a:rPr kumimoji="0" lang="fr-FR" sz="2400" b="0" i="0" u="none" strike="noStrike" cap="none" normalizeH="0" baseline="0" dirty="0" smtClean="0">
                <a:ln>
                  <a:noFill/>
                </a:ln>
                <a:solidFill>
                  <a:srgbClr val="FF0000"/>
                </a:solidFill>
                <a:effectLst/>
                <a:latin typeface="Comic Sans MS" panose="030F0702030302020204" pitchFamily="66" charset="0"/>
                <a:ea typeface="Tahoma" panose="020B0604030504040204" pitchFamily="34" charset="0"/>
                <a:cs typeface="Arial" panose="020B0604020202020204" pitchFamily="34" charset="0"/>
              </a:rPr>
              <a:t>déterminer la définition régulière de l’ensemble des identificateurs</a:t>
            </a:r>
            <a:r>
              <a:rPr kumimoji="0" lang="fr-FR" sz="2400" b="0"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Arial" panose="020B0604020202020204" pitchFamily="34" charset="0"/>
              </a:rPr>
              <a:t> d’un langage sachant qu’ils sont constitués de suite de lettres et de chiffres commençant par une lettre.</a:t>
            </a:r>
            <a:endParaRPr kumimoji="0" lang="fr-FR" sz="2400" b="0" i="0" u="none" strike="noStrike" cap="none" normalizeH="0" baseline="0" dirty="0" smtClean="0">
              <a:ln>
                <a:noFill/>
              </a:ln>
              <a:solidFill>
                <a:schemeClr val="tx2"/>
              </a:solidFill>
              <a:effectLst/>
              <a:latin typeface="Comic Sans MS" panose="030F0702030302020204" pitchFamily="66"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2"/>
                </a:solidFill>
                <a:effectLst/>
                <a:latin typeface="Comic Sans MS" panose="030F0702030302020204" pitchFamily="66" charset="0"/>
                <a:ea typeface="Tahoma" panose="020B0604030504040204" pitchFamily="34" charset="0"/>
                <a:cs typeface="Arial" panose="020B0604020202020204" pitchFamily="34" charset="0"/>
              </a:rPr>
              <a:t>Cette définition régulière peut être donnée par :</a:t>
            </a:r>
            <a:endParaRPr kumimoji="0" lang="fr-FR" sz="2400" b="0" i="0" u="none" strike="noStrike" cap="none" normalizeH="0" baseline="0" dirty="0" smtClean="0">
              <a:ln>
                <a:noFill/>
              </a:ln>
              <a:solidFill>
                <a:schemeClr val="tx2"/>
              </a:solidFill>
              <a:effectLst/>
              <a:latin typeface="Comic Sans MS" panose="030F0702030302020204" pitchFamily="66"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8447128"/>
      </p:ext>
    </p:extLst>
  </p:cSld>
  <p:clrMapOvr>
    <a:masterClrMapping/>
  </p:clrMapOvr>
  <p:transition>
    <p:cover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43408"/>
            <a:ext cx="9144000" cy="1065733"/>
          </a:xfrm>
        </p:spPr>
        <p:txBody>
          <a:bodyPr/>
          <a:lstStyle/>
          <a:p>
            <a:r>
              <a:rPr lang="fr-FR" sz="2800" dirty="0">
                <a:latin typeface="Comic Sans MS" panose="030F0702030302020204" pitchFamily="66" charset="0"/>
              </a:rPr>
              <a:t>Approches de construction des analyseurs lexicaux</a:t>
            </a:r>
          </a:p>
        </p:txBody>
      </p:sp>
      <p:sp>
        <p:nvSpPr>
          <p:cNvPr id="3" name="Espace réservé du contenu 2"/>
          <p:cNvSpPr>
            <a:spLocks noGrp="1"/>
          </p:cNvSpPr>
          <p:nvPr>
            <p:ph idx="1"/>
          </p:nvPr>
        </p:nvSpPr>
        <p:spPr>
          <a:xfrm>
            <a:off x="179512" y="744318"/>
            <a:ext cx="8964488" cy="5559425"/>
          </a:xfrm>
        </p:spPr>
        <p:txBody>
          <a:bodyPr/>
          <a:lstStyle/>
          <a:p>
            <a:pPr algn="just"/>
            <a:endParaRPr lang="fr-FR" sz="2400" b="0" dirty="0" smtClean="0">
              <a:solidFill>
                <a:schemeClr val="tx2"/>
              </a:solidFill>
              <a:latin typeface="Comic Sans MS" panose="030F0702030302020204" pitchFamily="66" charset="0"/>
            </a:endParaRPr>
          </a:p>
          <a:p>
            <a:pPr algn="just"/>
            <a:r>
              <a:rPr lang="fr-FR" sz="2400" b="0" dirty="0" smtClean="0">
                <a:solidFill>
                  <a:schemeClr val="tx2"/>
                </a:solidFill>
                <a:latin typeface="Comic Sans MS" panose="030F0702030302020204" pitchFamily="66" charset="0"/>
              </a:rPr>
              <a:t>Après </a:t>
            </a:r>
            <a:r>
              <a:rPr lang="fr-FR" sz="2400" b="0" dirty="0">
                <a:solidFill>
                  <a:schemeClr val="tx2"/>
                </a:solidFill>
                <a:latin typeface="Comic Sans MS" panose="030F0702030302020204" pitchFamily="66" charset="0"/>
              </a:rPr>
              <a:t>la description des unités lexicales, la construction de l’analyseur lexical peut être effectuée selon l’une des manières suivantes </a:t>
            </a:r>
            <a:r>
              <a:rPr lang="fr-FR" sz="2400" b="0" dirty="0" smtClean="0">
                <a:solidFill>
                  <a:schemeClr val="tx2"/>
                </a:solidFill>
                <a:latin typeface="Comic Sans MS" panose="030F0702030302020204" pitchFamily="66" charset="0"/>
              </a:rPr>
              <a:t>:</a:t>
            </a:r>
            <a:endParaRPr lang="fr-FR" sz="2400" b="0" dirty="0">
              <a:latin typeface="Comic Sans MS" panose="030F0702030302020204" pitchFamily="66" charset="0"/>
            </a:endParaRPr>
          </a:p>
          <a:p>
            <a:r>
              <a:rPr lang="fr-FR" sz="2400" b="0" dirty="0">
                <a:latin typeface="Comic Sans MS" panose="030F0702030302020204" pitchFamily="66" charset="0"/>
              </a:rPr>
              <a:t>1-	Une approche simplifiée (manuelle) basée sur les diagrammes de transition</a:t>
            </a:r>
            <a:r>
              <a:rPr lang="fr-FR" sz="2400" b="0" dirty="0" smtClean="0">
                <a:latin typeface="Comic Sans MS" panose="030F0702030302020204" pitchFamily="66" charset="0"/>
              </a:rPr>
              <a:t>.</a:t>
            </a:r>
          </a:p>
          <a:p>
            <a:endParaRPr lang="fr-FR" sz="2400" b="0" dirty="0">
              <a:latin typeface="Comic Sans MS" panose="030F0702030302020204" pitchFamily="66" charset="0"/>
            </a:endParaRPr>
          </a:p>
          <a:p>
            <a:r>
              <a:rPr lang="fr-FR" sz="2400" b="0" dirty="0">
                <a:latin typeface="Comic Sans MS" panose="030F0702030302020204" pitchFamily="66" charset="0"/>
              </a:rPr>
              <a:t>2-	Une approche plus rigoureuse basée sur les automates d’états finis</a:t>
            </a:r>
            <a:r>
              <a:rPr lang="fr-FR" sz="2400" b="0" dirty="0" smtClean="0">
                <a:latin typeface="Comic Sans MS" panose="030F0702030302020204" pitchFamily="66" charset="0"/>
              </a:rPr>
              <a:t>.</a:t>
            </a:r>
          </a:p>
          <a:p>
            <a:endParaRPr lang="fr-FR" sz="2400" b="0" dirty="0">
              <a:latin typeface="Comic Sans MS" panose="030F0702030302020204" pitchFamily="66" charset="0"/>
            </a:endParaRPr>
          </a:p>
          <a:p>
            <a:r>
              <a:rPr lang="fr-FR" sz="2400" b="0" dirty="0">
                <a:latin typeface="Comic Sans MS" panose="030F0702030302020204" pitchFamily="66" charset="0"/>
              </a:rPr>
              <a:t>3-	Une approche utilisant un outil générateur d’analyseurs lexicaux tel que </a:t>
            </a:r>
            <a:r>
              <a:rPr lang="fr-FR" sz="2400" b="0" dirty="0" err="1">
                <a:latin typeface="Comic Sans MS" panose="030F0702030302020204" pitchFamily="66" charset="0"/>
              </a:rPr>
              <a:t>Lex</a:t>
            </a:r>
            <a:r>
              <a:rPr lang="fr-FR" sz="2400" b="0" dirty="0">
                <a:latin typeface="Comic Sans MS" panose="030F0702030302020204" pitchFamily="66" charset="0"/>
              </a:rPr>
              <a:t>, </a:t>
            </a:r>
            <a:r>
              <a:rPr lang="fr-FR" sz="2400" b="0" dirty="0" err="1">
                <a:latin typeface="Comic Sans MS" panose="030F0702030302020204" pitchFamily="66" charset="0"/>
              </a:rPr>
              <a:t>FLex</a:t>
            </a:r>
            <a:r>
              <a:rPr lang="fr-FR" sz="2400" b="0" dirty="0">
                <a:latin typeface="Comic Sans MS" panose="030F0702030302020204" pitchFamily="66" charset="0"/>
              </a:rPr>
              <a:t>, </a:t>
            </a:r>
            <a:r>
              <a:rPr lang="fr-FR" sz="2400" b="0" dirty="0" err="1">
                <a:latin typeface="Comic Sans MS" panose="030F0702030302020204" pitchFamily="66" charset="0"/>
              </a:rPr>
              <a:t>JFLex</a:t>
            </a:r>
            <a:r>
              <a:rPr lang="fr-FR" sz="2400" b="0" dirty="0">
                <a:latin typeface="Comic Sans MS" panose="030F0702030302020204" pitchFamily="66" charset="0"/>
              </a:rPr>
              <a:t>...</a:t>
            </a:r>
          </a:p>
          <a:p>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Tree>
    <p:extLst>
      <p:ext uri="{BB962C8B-B14F-4D97-AF65-F5344CB8AC3E}">
        <p14:creationId xmlns:p14="http://schemas.microsoft.com/office/powerpoint/2010/main" val="1309632113"/>
      </p:ext>
    </p:extLst>
  </p:cSld>
  <p:clrMapOvr>
    <a:masterClrMapping/>
  </p:clrMapOvr>
  <p:transition>
    <p:cover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400" b="1" i="1" dirty="0">
                <a:latin typeface="Comic Sans MS" panose="030F0702030302020204" pitchFamily="66" charset="0"/>
              </a:rPr>
              <a:t>Construction d’analyseur lexical basée sur les diagrammes de transition</a:t>
            </a:r>
            <a:endParaRPr lang="fr-FR" sz="2400" dirty="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56204" y="908720"/>
            <a:ext cx="8879846" cy="6002797"/>
          </a:xfrm>
          <a:prstGeom prst="rect">
            <a:avLst/>
          </a:prstGeom>
        </p:spPr>
        <p:txBody>
          <a:bodyPr wrap="square">
            <a:spAutoFit/>
          </a:bodyPr>
          <a:lstStyle/>
          <a:p>
            <a:pPr algn="just">
              <a:lnSpc>
                <a:spcPct val="102000"/>
              </a:lnSpc>
              <a:spcAft>
                <a:spcPts val="0"/>
              </a:spcAft>
            </a:pPr>
            <a:r>
              <a:rPr lang="fr-FR" dirty="0">
                <a:solidFill>
                  <a:schemeClr val="tx2"/>
                </a:solidFill>
                <a:latin typeface="Comic Sans MS" panose="030F0702030302020204" pitchFamily="66" charset="0"/>
                <a:ea typeface="Tahoma" panose="020B0604030504040204" pitchFamily="34" charset="0"/>
                <a:cs typeface="Arial" panose="020B0604020202020204" pitchFamily="34" charset="0"/>
              </a:rPr>
              <a:t>Formellement, un diagramme de transition est un diagramme contenant des cercles numérotés qui représentent </a:t>
            </a:r>
            <a:r>
              <a:rPr lang="fr-FR" dirty="0">
                <a:solidFill>
                  <a:srgbClr val="FF0000"/>
                </a:solidFill>
                <a:latin typeface="Comic Sans MS" panose="030F0702030302020204" pitchFamily="66" charset="0"/>
                <a:ea typeface="Tahoma" panose="020B0604030504040204" pitchFamily="34" charset="0"/>
                <a:cs typeface="Arial" panose="020B0604020202020204" pitchFamily="34" charset="0"/>
              </a:rPr>
              <a:t>des états </a:t>
            </a:r>
            <a:r>
              <a:rPr lang="fr-FR" dirty="0">
                <a:solidFill>
                  <a:schemeClr val="tx2"/>
                </a:solidFill>
                <a:latin typeface="Comic Sans MS" panose="030F0702030302020204" pitchFamily="66" charset="0"/>
                <a:ea typeface="Tahoma" panose="020B0604030504040204" pitchFamily="34" charset="0"/>
                <a:cs typeface="Arial" panose="020B0604020202020204" pitchFamily="34" charset="0"/>
              </a:rPr>
              <a:t>et des arcs étiquetés matérialisant </a:t>
            </a:r>
            <a:r>
              <a:rPr lang="fr-FR" dirty="0">
                <a:solidFill>
                  <a:srgbClr val="FF0000"/>
                </a:solidFill>
                <a:latin typeface="Comic Sans MS" panose="030F0702030302020204" pitchFamily="66" charset="0"/>
                <a:ea typeface="Tahoma" panose="020B0604030504040204" pitchFamily="34" charset="0"/>
                <a:cs typeface="Arial" panose="020B0604020202020204" pitchFamily="34" charset="0"/>
              </a:rPr>
              <a:t>les transitions </a:t>
            </a:r>
            <a:r>
              <a:rPr lang="fr-FR" dirty="0">
                <a:solidFill>
                  <a:schemeClr val="tx2"/>
                </a:solidFill>
                <a:latin typeface="Comic Sans MS" panose="030F0702030302020204" pitchFamily="66" charset="0"/>
                <a:ea typeface="Tahoma" panose="020B0604030504040204" pitchFamily="34" charset="0"/>
                <a:cs typeface="Arial" panose="020B0604020202020204" pitchFamily="34" charset="0"/>
              </a:rPr>
              <a:t>entre les états.</a:t>
            </a:r>
            <a:endParaRPr lang="fr-FR"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555"/>
              </a:lnSpc>
              <a:spcAft>
                <a:spcPts val="0"/>
              </a:spcAft>
            </a:pPr>
            <a:r>
              <a:rPr lang="fr-FR"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gn="just">
              <a:lnSpc>
                <a:spcPct val="100000"/>
              </a:lnSpc>
              <a:spcAft>
                <a:spcPts val="0"/>
              </a:spcAft>
            </a:pPr>
            <a:r>
              <a:rPr lang="fr-FR" dirty="0">
                <a:solidFill>
                  <a:schemeClr val="tx2"/>
                </a:solidFill>
                <a:latin typeface="Comic Sans MS" panose="030F0702030302020204" pitchFamily="66" charset="0"/>
                <a:ea typeface="Tahoma" panose="020B0604030504040204" pitchFamily="34" charset="0"/>
                <a:cs typeface="Arial" panose="020B0604020202020204" pitchFamily="34" charset="0"/>
              </a:rPr>
              <a:t>Les états du diagramme de transition correspondent aux états de l’analyseur lexical et chaque arc étiqueté par un caractère donné correspond à la transition qu’effectuera l’analyseur suite à la rencontre de ce caractère. Ainsi, au fur et à mesure de la reconnaissance d’une unité lexicale, l’analyseur passe d’un état à un autre</a:t>
            </a:r>
            <a:r>
              <a:rPr lang="fr-FR"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a:t>
            </a:r>
          </a:p>
          <a:p>
            <a:pPr algn="just"/>
            <a:r>
              <a:rPr lang="fr-FR" dirty="0">
                <a:latin typeface="Comic Sans MS" panose="030F0702030302020204" pitchFamily="66" charset="0"/>
              </a:rPr>
              <a:t>Considérons deux états e1 et e2 reliés par un arc étiqueté par le caractère c. Etant dans l’état e1 à un moment donné, l’analyseur passera à l’état e2 lorsqu’il lit le caractère c dans le texte source</a:t>
            </a:r>
            <a:r>
              <a:rPr lang="fr-FR" dirty="0" smtClean="0">
                <a:latin typeface="Comic Sans MS" panose="030F0702030302020204" pitchFamily="66" charset="0"/>
              </a:rPr>
              <a:t>.</a:t>
            </a:r>
            <a:endParaRPr lang="fr-FR" dirty="0">
              <a:latin typeface="Comic Sans MS" panose="030F0702030302020204" pitchFamily="66" charset="0"/>
            </a:endParaRPr>
          </a:p>
          <a:p>
            <a:pPr algn="just"/>
            <a:r>
              <a:rPr lang="fr-FR" dirty="0">
                <a:latin typeface="Comic Sans MS" panose="030F0702030302020204" pitchFamily="66" charset="0"/>
              </a:rPr>
              <a:t>Nous adopterons les notations suivantes dans la suite de cette section</a:t>
            </a:r>
            <a:r>
              <a:rPr lang="fr-FR" dirty="0" smtClean="0">
                <a:latin typeface="Comic Sans MS" panose="030F0702030302020204" pitchFamily="66" charset="0"/>
              </a:rPr>
              <a:t>.</a:t>
            </a:r>
            <a:endParaRPr lang="fr-FR" dirty="0">
              <a:latin typeface="Comic Sans MS" panose="030F0702030302020204" pitchFamily="66" charset="0"/>
            </a:endParaRPr>
          </a:p>
          <a:p>
            <a:pPr lvl="0" algn="just"/>
            <a:r>
              <a:rPr lang="fr-FR" dirty="0">
                <a:latin typeface="Comic Sans MS" panose="030F0702030302020204" pitchFamily="66" charset="0"/>
              </a:rPr>
              <a:t>Un état particulier du diagramme représentera l’état initial où commence la reconnaissance d’une unité lexicale. Il est noté par un état auquel abouti un arc étiqueté par </a:t>
            </a:r>
            <a:r>
              <a:rPr lang="fr-FR" b="1" dirty="0">
                <a:latin typeface="Comic Sans MS" panose="030F0702030302020204" pitchFamily="66" charset="0"/>
              </a:rPr>
              <a:t>début</a:t>
            </a:r>
            <a:r>
              <a:rPr lang="fr-FR" dirty="0" smtClean="0">
                <a:latin typeface="Comic Sans MS" panose="030F0702030302020204" pitchFamily="66" charset="0"/>
              </a:rPr>
              <a:t>.</a:t>
            </a:r>
            <a:endParaRPr lang="fr-FR" dirty="0">
              <a:latin typeface="Comic Sans MS" panose="030F0702030302020204" pitchFamily="66" charset="0"/>
            </a:endParaRPr>
          </a:p>
          <a:p>
            <a:pPr lvl="0" algn="just"/>
            <a:r>
              <a:rPr lang="fr-FR" dirty="0">
                <a:latin typeface="Comic Sans MS" panose="030F0702030302020204" pitchFamily="66" charset="0"/>
              </a:rPr>
              <a:t>Les états finaux sont identifiés par deux cercles concentriques (cercle doublé) et correspondent, chacun, à la reconnaissance complète d’une unité lexicale</a:t>
            </a:r>
            <a:r>
              <a:rPr lang="fr-FR" dirty="0" smtClean="0">
                <a:latin typeface="Comic Sans MS" panose="030F0702030302020204" pitchFamily="66" charset="0"/>
              </a:rPr>
              <a:t>.</a:t>
            </a:r>
            <a:endParaRPr lang="fr-FR" dirty="0">
              <a:latin typeface="Comic Sans MS" panose="030F0702030302020204" pitchFamily="66" charset="0"/>
            </a:endParaRPr>
          </a:p>
          <a:p>
            <a:pPr lvl="0" algn="just"/>
            <a:r>
              <a:rPr lang="fr-FR" dirty="0">
                <a:latin typeface="Comic Sans MS" panose="030F0702030302020204" pitchFamily="66" charset="0"/>
              </a:rPr>
              <a:t>Si un ensemble d’arcs sortant d’un état e1 comprend un arc ayant l’étiquette </a:t>
            </a:r>
            <a:r>
              <a:rPr lang="fr-FR" b="1" dirty="0">
                <a:latin typeface="Comic Sans MS" panose="030F0702030302020204" pitchFamily="66" charset="0"/>
              </a:rPr>
              <a:t>autre</a:t>
            </a:r>
            <a:r>
              <a:rPr lang="fr-FR" dirty="0">
                <a:latin typeface="Comic Sans MS" panose="030F0702030302020204" pitchFamily="66" charset="0"/>
              </a:rPr>
              <a:t>, elle désigne tous les caractères autres que ceux indiqués explicitement sur les autres arcs sortant de e1.</a:t>
            </a:r>
          </a:p>
          <a:p>
            <a:pPr algn="just">
              <a:lnSpc>
                <a:spcPct val="100000"/>
              </a:lnSpc>
              <a:spcAft>
                <a:spcPts val="0"/>
              </a:spcAft>
            </a:pPr>
            <a:endParaRPr lang="fr-FR" dirty="0">
              <a:solidFill>
                <a:schemeClr val="tx2"/>
              </a:solidFill>
              <a:effectLst/>
              <a:latin typeface="Comic Sans MS" panose="030F07020303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5022335"/>
      </p:ext>
    </p:extLst>
  </p:cSld>
  <p:clrMapOvr>
    <a:masterClrMapping/>
  </p:clrMapOvr>
  <p:transition>
    <p:cover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smtClean="0">
                <a:latin typeface="Comic Sans MS" panose="030F0702030302020204" pitchFamily="66" charset="0"/>
                <a:ea typeface="Tahoma" panose="020B0604030504040204" pitchFamily="34" charset="0"/>
                <a:cs typeface="Arial" panose="020B0604020202020204" pitchFamily="34" charset="0"/>
              </a:rPr>
              <a:t/>
            </a:r>
            <a:br>
              <a:rPr lang="fr-FR" b="1" dirty="0" smtClean="0">
                <a:latin typeface="Comic Sans MS" panose="030F0702030302020204" pitchFamily="66" charset="0"/>
                <a:ea typeface="Tahoma" panose="020B0604030504040204" pitchFamily="34" charset="0"/>
                <a:cs typeface="Arial" panose="020B0604020202020204" pitchFamily="34" charset="0"/>
              </a:rPr>
            </a:br>
            <a:r>
              <a:rPr lang="fr-FR" b="1" dirty="0" smtClean="0">
                <a:latin typeface="Comic Sans MS" panose="030F0702030302020204" pitchFamily="66" charset="0"/>
                <a:ea typeface="Tahoma" panose="020B0604030504040204" pitchFamily="34" charset="0"/>
                <a:cs typeface="Arial" panose="020B0604020202020204" pitchFamily="34" charset="0"/>
              </a:rPr>
              <a:t>Exemple </a:t>
            </a:r>
            <a:r>
              <a:rPr lang="fr-FR" b="1" dirty="0">
                <a:latin typeface="Comic Sans MS" panose="030F0702030302020204" pitchFamily="66" charset="0"/>
                <a:ea typeface="Tahoma" panose="020B0604030504040204" pitchFamily="34" charset="0"/>
                <a:cs typeface="Arial" panose="020B0604020202020204" pitchFamily="34" charset="0"/>
              </a:rPr>
              <a:t>1</a:t>
            </a:r>
            <a:r>
              <a:rPr lang="fr-FR" dirty="0">
                <a:latin typeface="Comic Sans MS" panose="030F0702030302020204" pitchFamily="66" charset="0"/>
                <a:ea typeface="Calibri" panose="020F0502020204030204" pitchFamily="34" charset="0"/>
                <a:cs typeface="Arial" panose="020B0604020202020204" pitchFamily="34" charset="0"/>
              </a:rPr>
              <a:t/>
            </a:r>
            <a:br>
              <a:rPr lang="fr-FR" dirty="0">
                <a:latin typeface="Comic Sans MS" panose="030F0702030302020204" pitchFamily="66" charset="0"/>
                <a:ea typeface="Calibri" panose="020F0502020204030204" pitchFamily="34" charset="0"/>
                <a:cs typeface="Arial" panose="020B0604020202020204" pitchFamily="34" charset="0"/>
              </a:rPr>
            </a:br>
            <a:endParaRPr lang="fr-FR" dirty="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79512" y="908720"/>
            <a:ext cx="8856537" cy="1038746"/>
          </a:xfrm>
          <a:prstGeom prst="rect">
            <a:avLst/>
          </a:prstGeom>
        </p:spPr>
        <p:txBody>
          <a:bodyPr wrap="square">
            <a:spAutoFit/>
          </a:bodyPr>
          <a:lstStyle/>
          <a:p>
            <a:pPr>
              <a:lnSpc>
                <a:spcPts val="545"/>
              </a:lnSpc>
              <a:spcAft>
                <a:spcPts val="0"/>
              </a:spcAft>
            </a:pPr>
            <a:r>
              <a:rPr lang="fr-FR" dirty="0">
                <a:latin typeface="Comic Sans MS" panose="030F0702030302020204" pitchFamily="66" charset="0"/>
                <a:ea typeface="Times New Roman" panose="02020603050405020304" pitchFamily="18" charset="0"/>
                <a:cs typeface="Arial" panose="020B0604020202020204" pitchFamily="34" charset="0"/>
              </a:rPr>
              <a:t> </a:t>
            </a:r>
            <a:endParaRPr lang="fr-FR" dirty="0">
              <a:latin typeface="Comic Sans MS" panose="030F0702030302020204" pitchFamily="66" charset="0"/>
              <a:ea typeface="Calibri" panose="020F0502020204030204" pitchFamily="34" charset="0"/>
              <a:cs typeface="Arial" panose="020B0604020202020204" pitchFamily="34" charset="0"/>
            </a:endParaRPr>
          </a:p>
          <a:p>
            <a:pPr algn="just"/>
            <a:r>
              <a:rPr lang="fr-FR" b="1" dirty="0">
                <a:solidFill>
                  <a:schemeClr val="tx2"/>
                </a:solidFill>
                <a:latin typeface="Comic Sans MS" panose="030F0702030302020204" pitchFamily="66" charset="0"/>
                <a:ea typeface="Tahoma" panose="020B0604030504040204" pitchFamily="34" charset="0"/>
                <a:cs typeface="Arial" panose="020B0604020202020204" pitchFamily="34" charset="0"/>
              </a:rPr>
              <a:t>Le diagramme de transition </a:t>
            </a:r>
            <a:r>
              <a:rPr lang="fr-FR" b="1"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correspond </a:t>
            </a:r>
            <a:r>
              <a:rPr lang="fr-FR" b="1" dirty="0">
                <a:solidFill>
                  <a:schemeClr val="tx2"/>
                </a:solidFill>
                <a:latin typeface="Comic Sans MS" panose="030F0702030302020204" pitchFamily="66" charset="0"/>
                <a:ea typeface="Tahoma" panose="020B0604030504040204" pitchFamily="34" charset="0"/>
                <a:cs typeface="Arial" panose="020B0604020202020204" pitchFamily="34" charset="0"/>
              </a:rPr>
              <a:t>à l’expression régulière lettre(lettre/chiffre)</a:t>
            </a:r>
            <a:r>
              <a:rPr lang="fr-FR" sz="3200" b="1" baseline="30000" dirty="0">
                <a:solidFill>
                  <a:schemeClr val="tx2"/>
                </a:solidFill>
                <a:latin typeface="Comic Sans MS" panose="030F0702030302020204" pitchFamily="66" charset="0"/>
                <a:ea typeface="Tahoma" panose="020B0604030504040204" pitchFamily="34" charset="0"/>
                <a:cs typeface="Arial" panose="020B0604020202020204" pitchFamily="34" charset="0"/>
              </a:rPr>
              <a:t>*</a:t>
            </a:r>
            <a:r>
              <a:rPr lang="fr-FR" b="1" dirty="0">
                <a:solidFill>
                  <a:schemeClr val="tx2"/>
                </a:solidFill>
                <a:latin typeface="Comic Sans MS" panose="030F0702030302020204" pitchFamily="66" charset="0"/>
                <a:ea typeface="Tahoma" panose="020B0604030504040204" pitchFamily="34" charset="0"/>
                <a:cs typeface="Arial" panose="020B0604020202020204" pitchFamily="34" charset="0"/>
              </a:rPr>
              <a:t> et permet de représenter les identificateurs utilisés dans les langages tel que Pascal </a:t>
            </a:r>
            <a:r>
              <a:rPr lang="fr-FR" b="1"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a:t>
            </a:r>
            <a:endParaRPr lang="fr-FR" b="1" dirty="0">
              <a:solidFill>
                <a:schemeClr val="tx2"/>
              </a:solidFill>
              <a:latin typeface="Comic Sans MS" panose="030F0702030302020204" pitchFamily="66" charset="0"/>
            </a:endParaRPr>
          </a:p>
        </p:txBody>
      </p:sp>
      <p:pic>
        <p:nvPicPr>
          <p:cNvPr id="7" name="Image 6"/>
          <p:cNvPicPr>
            <a:picLocks noChangeAspect="1"/>
          </p:cNvPicPr>
          <p:nvPr/>
        </p:nvPicPr>
        <p:blipFill>
          <a:blip r:embed="rId2"/>
          <a:stretch>
            <a:fillRect/>
          </a:stretch>
        </p:blipFill>
        <p:spPr>
          <a:xfrm>
            <a:off x="457200" y="2564904"/>
            <a:ext cx="8291264" cy="2837011"/>
          </a:xfrm>
          <a:prstGeom prst="rect">
            <a:avLst/>
          </a:prstGeom>
        </p:spPr>
      </p:pic>
      <p:sp>
        <p:nvSpPr>
          <p:cNvPr id="8" name="Rectangle 7"/>
          <p:cNvSpPr/>
          <p:nvPr/>
        </p:nvSpPr>
        <p:spPr>
          <a:xfrm>
            <a:off x="1907704" y="5401915"/>
            <a:ext cx="6120284" cy="446276"/>
          </a:xfrm>
          <a:prstGeom prst="rect">
            <a:avLst/>
          </a:prstGeom>
        </p:spPr>
        <p:txBody>
          <a:bodyPr wrap="square">
            <a:spAutoFit/>
          </a:bodyPr>
          <a:lstStyle/>
          <a:p>
            <a:pPr algn="ctr">
              <a:spcAft>
                <a:spcPts val="0"/>
              </a:spcAft>
            </a:pPr>
            <a:r>
              <a:rPr lang="fr-FR" b="1" dirty="0">
                <a:solidFill>
                  <a:schemeClr val="tx2"/>
                </a:solidFill>
                <a:latin typeface="Comic Sans MS" panose="030F0702030302020204" pitchFamily="66" charset="0"/>
                <a:ea typeface="Arial" panose="020B0604020202020204" pitchFamily="34" charset="0"/>
                <a:cs typeface="Arial" panose="020B0604020202020204" pitchFamily="34" charset="0"/>
              </a:rPr>
              <a:t>Diagramme de transition des identificateurs</a:t>
            </a:r>
            <a:endParaRPr lang="fr-FR" b="1"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625"/>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67067288"/>
      </p:ext>
    </p:extLst>
  </p:cSld>
  <p:clrMapOvr>
    <a:masterClrMapping/>
  </p:clrMapOvr>
  <p:transition>
    <p:cover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382000" cy="692696"/>
          </a:xfrm>
        </p:spPr>
        <p:txBody>
          <a:bodyPr/>
          <a:lstStyle/>
          <a:p>
            <a:pPr algn="ctr"/>
            <a:r>
              <a:rPr lang="fr-FR" sz="2800" dirty="0">
                <a:latin typeface="Comic Sans MS" panose="030F0702030302020204" pitchFamily="66" charset="0"/>
              </a:rPr>
              <a:t>Exemple d’implémentation d’un diagramme de transition</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68722" y="836712"/>
            <a:ext cx="8867328" cy="4801314"/>
          </a:xfrm>
          <a:prstGeom prst="rect">
            <a:avLst/>
          </a:prstGeom>
        </p:spPr>
        <p:txBody>
          <a:bodyPr wrap="square">
            <a:spAutoFit/>
          </a:bodyPr>
          <a:lstStyle/>
          <a:p>
            <a:pPr algn="just"/>
            <a:r>
              <a:rPr lang="fr-FR" dirty="0">
                <a:solidFill>
                  <a:schemeClr val="tx2"/>
                </a:solidFill>
                <a:latin typeface="Comic Sans MS" panose="030F0702030302020204" pitchFamily="66" charset="0"/>
              </a:rPr>
              <a:t>L’implémentation du diagramme de transition d’un identificateur </a:t>
            </a:r>
            <a:r>
              <a:rPr lang="fr-FR" dirty="0" smtClean="0">
                <a:solidFill>
                  <a:schemeClr val="tx2"/>
                </a:solidFill>
                <a:latin typeface="Comic Sans MS" panose="030F0702030302020204" pitchFamily="66" charset="0"/>
              </a:rPr>
              <a:t>peut </a:t>
            </a:r>
            <a:r>
              <a:rPr lang="fr-FR" dirty="0">
                <a:solidFill>
                  <a:schemeClr val="tx2"/>
                </a:solidFill>
                <a:latin typeface="Comic Sans MS" panose="030F0702030302020204" pitchFamily="66" charset="0"/>
              </a:rPr>
              <a:t>être décrite comme suit.</a:t>
            </a:r>
          </a:p>
          <a:p>
            <a:pPr algn="just"/>
            <a:r>
              <a:rPr lang="fr-FR" dirty="0">
                <a:solidFill>
                  <a:schemeClr val="tx2"/>
                </a:solidFill>
                <a:latin typeface="Comic Sans MS" panose="030F0702030302020204" pitchFamily="66" charset="0"/>
              </a:rPr>
              <a:t>Nous utiliserons, pour des raisons de simplification, une série de procédures et fonctions que nous décrivons en</a:t>
            </a:r>
          </a:p>
          <a:p>
            <a:pPr algn="just"/>
            <a:r>
              <a:rPr lang="fr-FR" dirty="0">
                <a:solidFill>
                  <a:schemeClr val="tx2"/>
                </a:solidFill>
                <a:latin typeface="Comic Sans MS" panose="030F0702030302020204" pitchFamily="66" charset="0"/>
              </a:rPr>
              <a:t>premier</a:t>
            </a:r>
            <a:r>
              <a:rPr lang="fr-FR" dirty="0" smtClean="0">
                <a:solidFill>
                  <a:schemeClr val="tx2"/>
                </a:solidFill>
                <a:latin typeface="Comic Sans MS" panose="030F0702030302020204" pitchFamily="66" charset="0"/>
              </a:rPr>
              <a:t>.</a:t>
            </a:r>
          </a:p>
          <a:p>
            <a:pPr algn="just"/>
            <a:endParaRPr lang="fr-FR" dirty="0">
              <a:solidFill>
                <a:schemeClr val="tx2"/>
              </a:solidFill>
              <a:latin typeface="Comic Sans MS" panose="030F0702030302020204" pitchFamily="66" charset="0"/>
            </a:endParaRPr>
          </a:p>
          <a:p>
            <a:pPr algn="just"/>
            <a:r>
              <a:rPr lang="fr-FR" dirty="0">
                <a:latin typeface="Comic Sans MS" panose="030F0702030302020204" pitchFamily="66" charset="0"/>
              </a:rPr>
              <a:t>• </a:t>
            </a:r>
            <a:r>
              <a:rPr lang="fr-FR" b="1" dirty="0">
                <a:latin typeface="Comic Sans MS" panose="030F0702030302020204" pitchFamily="66" charset="0"/>
              </a:rPr>
              <a:t>lettre </a:t>
            </a:r>
            <a:r>
              <a:rPr lang="fr-FR" dirty="0">
                <a:latin typeface="Comic Sans MS" panose="030F0702030302020204" pitchFamily="66" charset="0"/>
              </a:rPr>
              <a:t>est une fonction qui retourne vrai si le caractère courant passé dans </a:t>
            </a:r>
            <a:r>
              <a:rPr lang="fr-FR" dirty="0" err="1">
                <a:latin typeface="Comic Sans MS" panose="030F0702030302020204" pitchFamily="66" charset="0"/>
              </a:rPr>
              <a:t>ch</a:t>
            </a:r>
            <a:r>
              <a:rPr lang="fr-FR" dirty="0">
                <a:latin typeface="Comic Sans MS" panose="030F0702030302020204" pitchFamily="66" charset="0"/>
              </a:rPr>
              <a:t> est un </a:t>
            </a:r>
            <a:r>
              <a:rPr lang="fr-FR" dirty="0" smtClean="0">
                <a:latin typeface="Comic Sans MS" panose="030F0702030302020204" pitchFamily="66" charset="0"/>
              </a:rPr>
              <a:t>caractère alphabétique</a:t>
            </a:r>
            <a:r>
              <a:rPr lang="fr-FR" dirty="0">
                <a:latin typeface="Comic Sans MS" panose="030F0702030302020204" pitchFamily="66" charset="0"/>
              </a:rPr>
              <a:t>.</a:t>
            </a:r>
          </a:p>
          <a:p>
            <a:pPr algn="just"/>
            <a:r>
              <a:rPr lang="fr-FR" dirty="0">
                <a:latin typeface="Comic Sans MS" panose="030F0702030302020204" pitchFamily="66" charset="0"/>
              </a:rPr>
              <a:t>• </a:t>
            </a:r>
            <a:r>
              <a:rPr lang="fr-FR" b="1" dirty="0" err="1">
                <a:latin typeface="Comic Sans MS" panose="030F0702030302020204" pitchFamily="66" charset="0"/>
              </a:rPr>
              <a:t>carsuiv</a:t>
            </a:r>
            <a:r>
              <a:rPr lang="fr-FR" b="1" dirty="0">
                <a:latin typeface="Comic Sans MS" panose="030F0702030302020204" pitchFamily="66" charset="0"/>
              </a:rPr>
              <a:t> </a:t>
            </a:r>
            <a:r>
              <a:rPr lang="fr-FR" dirty="0">
                <a:latin typeface="Comic Sans MS" panose="030F0702030302020204" pitchFamily="66" charset="0"/>
              </a:rPr>
              <a:t>est une procédure qui retourne le caractère suivant du texte source dans </a:t>
            </a:r>
            <a:r>
              <a:rPr lang="fr-FR" dirty="0" err="1">
                <a:latin typeface="Comic Sans MS" panose="030F0702030302020204" pitchFamily="66" charset="0"/>
              </a:rPr>
              <a:t>ch</a:t>
            </a:r>
            <a:r>
              <a:rPr lang="fr-FR" dirty="0">
                <a:latin typeface="Comic Sans MS" panose="030F0702030302020204" pitchFamily="66" charset="0"/>
              </a:rPr>
              <a:t> (passé </a:t>
            </a:r>
            <a:r>
              <a:rPr lang="fr-FR" dirty="0" smtClean="0">
                <a:latin typeface="Comic Sans MS" panose="030F0702030302020204" pitchFamily="66" charset="0"/>
              </a:rPr>
              <a:t>en paramètre</a:t>
            </a:r>
            <a:r>
              <a:rPr lang="fr-FR" dirty="0">
                <a:latin typeface="Comic Sans MS" panose="030F0702030302020204" pitchFamily="66" charset="0"/>
              </a:rPr>
              <a:t>).</a:t>
            </a:r>
          </a:p>
          <a:p>
            <a:pPr algn="just"/>
            <a:r>
              <a:rPr lang="fr-FR" dirty="0">
                <a:latin typeface="Comic Sans MS" panose="030F0702030302020204" pitchFamily="66" charset="0"/>
              </a:rPr>
              <a:t>• </a:t>
            </a:r>
            <a:r>
              <a:rPr lang="fr-FR" b="1" dirty="0" err="1">
                <a:latin typeface="Comic Sans MS" panose="030F0702030302020204" pitchFamily="66" charset="0"/>
              </a:rPr>
              <a:t>retournerId</a:t>
            </a:r>
            <a:r>
              <a:rPr lang="fr-FR" b="1" dirty="0">
                <a:latin typeface="Comic Sans MS" panose="030F0702030302020204" pitchFamily="66" charset="0"/>
              </a:rPr>
              <a:t> </a:t>
            </a:r>
            <a:r>
              <a:rPr lang="fr-FR" dirty="0">
                <a:latin typeface="Comic Sans MS" panose="030F0702030302020204" pitchFamily="66" charset="0"/>
              </a:rPr>
              <a:t>permet de retourner l’identificateur reconnu. Pour cela, elle associe le </a:t>
            </a:r>
            <a:r>
              <a:rPr lang="fr-FR" dirty="0" smtClean="0">
                <a:latin typeface="Comic Sans MS" panose="030F0702030302020204" pitchFamily="66" charset="0"/>
              </a:rPr>
              <a:t>symbole correspondant </a:t>
            </a:r>
            <a:r>
              <a:rPr lang="fr-FR" dirty="0">
                <a:latin typeface="Comic Sans MS" panose="030F0702030302020204" pitchFamily="66" charset="0"/>
              </a:rPr>
              <a:t>(id) à l’unité formée, range l’identificateur dans la table des symboles, (s’il n’y est </a:t>
            </a:r>
            <a:r>
              <a:rPr lang="fr-FR" dirty="0" smtClean="0">
                <a:latin typeface="Comic Sans MS" panose="030F0702030302020204" pitchFamily="66" charset="0"/>
              </a:rPr>
              <a:t>pas déjà</a:t>
            </a:r>
            <a:r>
              <a:rPr lang="fr-FR" dirty="0">
                <a:latin typeface="Comic Sans MS" panose="030F0702030302020204" pitchFamily="66" charset="0"/>
              </a:rPr>
              <a:t>) et retourne son adresse.</a:t>
            </a:r>
          </a:p>
          <a:p>
            <a:pPr algn="just"/>
            <a:r>
              <a:rPr lang="fr-FR" dirty="0">
                <a:latin typeface="Comic Sans MS" panose="030F0702030302020204" pitchFamily="66" charset="0"/>
              </a:rPr>
              <a:t>• </a:t>
            </a:r>
            <a:r>
              <a:rPr lang="fr-FR" b="1" dirty="0">
                <a:latin typeface="Comic Sans MS" panose="030F0702030302020204" pitchFamily="66" charset="0"/>
              </a:rPr>
              <a:t>chiffre </a:t>
            </a:r>
            <a:r>
              <a:rPr lang="fr-FR" dirty="0">
                <a:latin typeface="Comic Sans MS" panose="030F0702030302020204" pitchFamily="66" charset="0"/>
              </a:rPr>
              <a:t>est une fonction qui retourne vrai si le caractère </a:t>
            </a:r>
            <a:r>
              <a:rPr lang="fr-FR" dirty="0" err="1">
                <a:latin typeface="Comic Sans MS" panose="030F0702030302020204" pitchFamily="66" charset="0"/>
              </a:rPr>
              <a:t>ch</a:t>
            </a:r>
            <a:r>
              <a:rPr lang="fr-FR" dirty="0">
                <a:latin typeface="Comic Sans MS" panose="030F0702030302020204" pitchFamily="66" charset="0"/>
              </a:rPr>
              <a:t> (passé </a:t>
            </a:r>
            <a:r>
              <a:rPr lang="fr-FR" dirty="0" smtClean="0">
                <a:latin typeface="Comic Sans MS" panose="030F0702030302020204" pitchFamily="66" charset="0"/>
              </a:rPr>
              <a:t>en paramètre</a:t>
            </a:r>
            <a:r>
              <a:rPr lang="fr-FR" dirty="0">
                <a:latin typeface="Comic Sans MS" panose="030F0702030302020204" pitchFamily="66" charset="0"/>
              </a:rPr>
              <a:t>) est un chiffre.</a:t>
            </a:r>
          </a:p>
          <a:p>
            <a:pPr algn="just"/>
            <a:r>
              <a:rPr lang="fr-FR" dirty="0">
                <a:latin typeface="Comic Sans MS" panose="030F0702030302020204" pitchFamily="66" charset="0"/>
              </a:rPr>
              <a:t>• </a:t>
            </a:r>
            <a:r>
              <a:rPr lang="fr-FR" b="1" dirty="0">
                <a:latin typeface="Comic Sans MS" panose="030F0702030302020204" pitchFamily="66" charset="0"/>
              </a:rPr>
              <a:t>échec </a:t>
            </a:r>
            <a:r>
              <a:rPr lang="fr-FR" dirty="0">
                <a:latin typeface="Comic Sans MS" panose="030F0702030302020204" pitchFamily="66" charset="0"/>
              </a:rPr>
              <a:t>est une procédure qui permet de passer à un autre diagramme de transition (s’il y en a) </a:t>
            </a:r>
            <a:r>
              <a:rPr lang="fr-FR" dirty="0" smtClean="0">
                <a:latin typeface="Comic Sans MS" panose="030F0702030302020204" pitchFamily="66" charset="0"/>
              </a:rPr>
              <a:t>ou d’appeler </a:t>
            </a:r>
            <a:r>
              <a:rPr lang="fr-FR" dirty="0">
                <a:latin typeface="Comic Sans MS" panose="030F0702030302020204" pitchFamily="66" charset="0"/>
              </a:rPr>
              <a:t>la procédure </a:t>
            </a:r>
            <a:r>
              <a:rPr lang="fr-FR" b="1" dirty="0">
                <a:latin typeface="Comic Sans MS" panose="030F0702030302020204" pitchFamily="66" charset="0"/>
              </a:rPr>
              <a:t>erreur</a:t>
            </a:r>
            <a:r>
              <a:rPr lang="fr-FR" dirty="0">
                <a:latin typeface="Comic Sans MS" panose="030F0702030302020204" pitchFamily="66" charset="0"/>
              </a:rPr>
              <a:t>.</a:t>
            </a:r>
          </a:p>
        </p:txBody>
      </p:sp>
    </p:spTree>
    <p:extLst>
      <p:ext uri="{BB962C8B-B14F-4D97-AF65-F5344CB8AC3E}">
        <p14:creationId xmlns:p14="http://schemas.microsoft.com/office/powerpoint/2010/main" val="2844911866"/>
      </p:ext>
    </p:extLst>
  </p:cSld>
  <p:clrMapOvr>
    <a:masterClrMapping/>
  </p:clrMapOvr>
  <p:transition>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382000" cy="692696"/>
          </a:xfrm>
        </p:spPr>
        <p:txBody>
          <a:bodyPr/>
          <a:lstStyle/>
          <a:p>
            <a:pPr algn="ctr"/>
            <a:r>
              <a:rPr lang="fr-FR" sz="2800" dirty="0">
                <a:latin typeface="Comic Sans MS" panose="030F0702030302020204" pitchFamily="66" charset="0"/>
              </a:rPr>
              <a:t>Exemple d’implémentation d’un diagramme de transition</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pic>
        <p:nvPicPr>
          <p:cNvPr id="3" name="Image 2"/>
          <p:cNvPicPr>
            <a:picLocks noChangeAspect="1"/>
          </p:cNvPicPr>
          <p:nvPr/>
        </p:nvPicPr>
        <p:blipFill>
          <a:blip r:embed="rId2"/>
          <a:stretch>
            <a:fillRect/>
          </a:stretch>
        </p:blipFill>
        <p:spPr>
          <a:xfrm>
            <a:off x="457200" y="908720"/>
            <a:ext cx="7570788" cy="2310523"/>
          </a:xfrm>
          <a:prstGeom prst="rect">
            <a:avLst/>
          </a:prstGeom>
        </p:spPr>
      </p:pic>
      <p:sp>
        <p:nvSpPr>
          <p:cNvPr id="7" name="Rectangle 6"/>
          <p:cNvSpPr/>
          <p:nvPr/>
        </p:nvSpPr>
        <p:spPr>
          <a:xfrm>
            <a:off x="323528" y="3219243"/>
            <a:ext cx="3172663" cy="369332"/>
          </a:xfrm>
          <a:prstGeom prst="rect">
            <a:avLst/>
          </a:prstGeom>
        </p:spPr>
        <p:txBody>
          <a:bodyPr wrap="none">
            <a:spAutoFit/>
          </a:bodyPr>
          <a:lstStyle/>
          <a:p>
            <a:r>
              <a:rPr lang="fr-FR" b="1" dirty="0">
                <a:latin typeface="Comic Sans MS" panose="030F0702030302020204" pitchFamily="66" charset="0"/>
              </a:rPr>
              <a:t>Etapes de l’implémentation</a:t>
            </a:r>
            <a:endParaRPr lang="fr-FR" dirty="0">
              <a:latin typeface="Comic Sans MS" panose="030F0702030302020204" pitchFamily="66" charset="0"/>
            </a:endParaRPr>
          </a:p>
        </p:txBody>
      </p:sp>
      <p:pic>
        <p:nvPicPr>
          <p:cNvPr id="8" name="Image 7"/>
          <p:cNvPicPr>
            <a:picLocks noChangeAspect="1"/>
          </p:cNvPicPr>
          <p:nvPr/>
        </p:nvPicPr>
        <p:blipFill>
          <a:blip r:embed="rId3"/>
          <a:stretch>
            <a:fillRect/>
          </a:stretch>
        </p:blipFill>
        <p:spPr>
          <a:xfrm>
            <a:off x="2339752" y="3883183"/>
            <a:ext cx="4238625" cy="2200275"/>
          </a:xfrm>
          <a:prstGeom prst="rect">
            <a:avLst/>
          </a:prstGeom>
        </p:spPr>
      </p:pic>
    </p:spTree>
    <p:extLst>
      <p:ext uri="{BB962C8B-B14F-4D97-AF65-F5344CB8AC3E}">
        <p14:creationId xmlns:p14="http://schemas.microsoft.com/office/powerpoint/2010/main" val="323551624"/>
      </p:ext>
    </p:extLst>
  </p:cSld>
  <p:clrMapOvr>
    <a:masterClrMapping/>
  </p:clrMapOvr>
  <p:transition>
    <p:cover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000" dirty="0">
                <a:latin typeface="Comic Sans MS" panose="030F0702030302020204" pitchFamily="66" charset="0"/>
              </a:rPr>
              <a:t>Démarche générale d’implémentation d’un analyseur lexical à partir </a:t>
            </a:r>
            <a:r>
              <a:rPr lang="fr-FR" sz="2000" dirty="0" smtClean="0">
                <a:latin typeface="Comic Sans MS" panose="030F0702030302020204" pitchFamily="66" charset="0"/>
              </a:rPr>
              <a:t>d’un diagramme </a:t>
            </a:r>
            <a:r>
              <a:rPr lang="fr-FR" sz="2000" dirty="0">
                <a:latin typeface="Comic Sans MS" panose="030F0702030302020204" pitchFamily="66" charset="0"/>
              </a:rPr>
              <a:t>de transition</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5050" y="826006"/>
            <a:ext cx="9001000" cy="5355312"/>
          </a:xfrm>
          <a:prstGeom prst="rect">
            <a:avLst/>
          </a:prstGeom>
        </p:spPr>
        <p:txBody>
          <a:bodyPr wrap="square">
            <a:spAutoFit/>
          </a:bodyPr>
          <a:lstStyle/>
          <a:p>
            <a:pPr algn="just"/>
            <a:r>
              <a:rPr lang="fr-FR" dirty="0">
                <a:solidFill>
                  <a:schemeClr val="tx2"/>
                </a:solidFill>
                <a:latin typeface="Comic Sans MS" panose="030F0702030302020204" pitchFamily="66" charset="0"/>
              </a:rPr>
              <a:t>D’une manière plus générale, une suite de diagrammes de transition peut être convertie en un programme </a:t>
            </a:r>
            <a:r>
              <a:rPr lang="fr-FR" dirty="0" smtClean="0">
                <a:solidFill>
                  <a:schemeClr val="tx2"/>
                </a:solidFill>
                <a:latin typeface="Comic Sans MS" panose="030F0702030302020204" pitchFamily="66" charset="0"/>
              </a:rPr>
              <a:t>qui recherche </a:t>
            </a:r>
            <a:r>
              <a:rPr lang="fr-FR" dirty="0">
                <a:solidFill>
                  <a:schemeClr val="tx2"/>
                </a:solidFill>
                <a:latin typeface="Comic Sans MS" panose="030F0702030302020204" pitchFamily="66" charset="0"/>
              </a:rPr>
              <a:t>les unités lexicales selon l’approche suivante </a:t>
            </a:r>
            <a:r>
              <a:rPr lang="fr-FR" dirty="0" smtClean="0">
                <a:solidFill>
                  <a:schemeClr val="tx2"/>
                </a:solidFill>
                <a:latin typeface="Comic Sans MS" panose="030F0702030302020204" pitchFamily="66" charset="0"/>
              </a:rPr>
              <a:t>:</a:t>
            </a:r>
          </a:p>
          <a:p>
            <a:pPr algn="just"/>
            <a:endParaRPr lang="fr-FR" dirty="0">
              <a:solidFill>
                <a:schemeClr val="tx2"/>
              </a:solidFill>
              <a:latin typeface="Comic Sans MS" panose="030F0702030302020204" pitchFamily="66" charset="0"/>
            </a:endParaRPr>
          </a:p>
          <a:p>
            <a:pPr algn="just"/>
            <a:r>
              <a:rPr lang="fr-FR" dirty="0">
                <a:latin typeface="Comic Sans MS" panose="030F0702030302020204" pitchFamily="66" charset="0"/>
              </a:rPr>
              <a:t>• Chaque état donne lieu à un segment de programme.</a:t>
            </a:r>
          </a:p>
          <a:p>
            <a:pPr algn="just"/>
            <a:r>
              <a:rPr lang="fr-FR" dirty="0">
                <a:latin typeface="Comic Sans MS" panose="030F0702030302020204" pitchFamily="66" charset="0"/>
              </a:rPr>
              <a:t>• S’il y a des arcs qui quittent un état, son segment de programme doit inclure la lecture d’un </a:t>
            </a:r>
            <a:r>
              <a:rPr lang="fr-FR" dirty="0" smtClean="0">
                <a:latin typeface="Comic Sans MS" panose="030F0702030302020204" pitchFamily="66" charset="0"/>
              </a:rPr>
              <a:t>caractère et </a:t>
            </a:r>
            <a:r>
              <a:rPr lang="fr-FR" dirty="0">
                <a:latin typeface="Comic Sans MS" panose="030F0702030302020204" pitchFamily="66" charset="0"/>
              </a:rPr>
              <a:t>son test pour sélectionner un arc à suivre.</a:t>
            </a:r>
          </a:p>
          <a:p>
            <a:pPr algn="just"/>
            <a:r>
              <a:rPr lang="fr-FR" dirty="0">
                <a:latin typeface="Comic Sans MS" panose="030F0702030302020204" pitchFamily="66" charset="0"/>
              </a:rPr>
              <a:t>• S’il y a un arc étiqueté par le caractère lu, ou par une classe de caractères contenant le caractère </a:t>
            </a:r>
            <a:r>
              <a:rPr lang="fr-FR" dirty="0" smtClean="0">
                <a:latin typeface="Comic Sans MS" panose="030F0702030302020204" pitchFamily="66" charset="0"/>
              </a:rPr>
              <a:t>lu, alors </a:t>
            </a:r>
            <a:r>
              <a:rPr lang="fr-FR" dirty="0">
                <a:latin typeface="Comic Sans MS" panose="030F0702030302020204" pitchFamily="66" charset="0"/>
              </a:rPr>
              <a:t>le contrôle est transféré au code correspondant à l’état pointé par cet arc.</a:t>
            </a:r>
          </a:p>
          <a:p>
            <a:pPr algn="just"/>
            <a:r>
              <a:rPr lang="fr-FR" dirty="0">
                <a:latin typeface="Comic Sans MS" panose="030F0702030302020204" pitchFamily="66" charset="0"/>
              </a:rPr>
              <a:t>• S’il n’existe pas un arc correspondant à la valeur de </a:t>
            </a:r>
            <a:r>
              <a:rPr lang="fr-FR" dirty="0" err="1">
                <a:latin typeface="Comic Sans MS" panose="030F0702030302020204" pitchFamily="66" charset="0"/>
              </a:rPr>
              <a:t>ch</a:t>
            </a:r>
            <a:r>
              <a:rPr lang="fr-FR" dirty="0">
                <a:latin typeface="Comic Sans MS" panose="030F0702030302020204" pitchFamily="66" charset="0"/>
              </a:rPr>
              <a:t> et si l’état actuel n’appartient pas à </a:t>
            </a:r>
            <a:r>
              <a:rPr lang="fr-FR" dirty="0" smtClean="0">
                <a:latin typeface="Comic Sans MS" panose="030F0702030302020204" pitchFamily="66" charset="0"/>
              </a:rPr>
              <a:t>l’ensemble des </a:t>
            </a:r>
            <a:r>
              <a:rPr lang="fr-FR" dirty="0">
                <a:latin typeface="Comic Sans MS" panose="030F0702030302020204" pitchFamily="66" charset="0"/>
              </a:rPr>
              <a:t>états qui indiquent la rencontre d’une unité lexicale (i.e. ce n’est pas un état d’acceptation), alors </a:t>
            </a:r>
            <a:r>
              <a:rPr lang="fr-FR" dirty="0" smtClean="0">
                <a:latin typeface="Comic Sans MS" panose="030F0702030302020204" pitchFamily="66" charset="0"/>
              </a:rPr>
              <a:t>il y </a:t>
            </a:r>
            <a:r>
              <a:rPr lang="fr-FR" dirty="0">
                <a:latin typeface="Comic Sans MS" panose="030F0702030302020204" pitchFamily="66" charset="0"/>
              </a:rPr>
              <a:t>a un échec de l’analyse et la recherche est initialisée à celle de l’unité lexicale spécifiée par le </a:t>
            </a:r>
            <a:r>
              <a:rPr lang="fr-FR" dirty="0" smtClean="0">
                <a:latin typeface="Comic Sans MS" panose="030F0702030302020204" pitchFamily="66" charset="0"/>
              </a:rPr>
              <a:t>prochain diagramme </a:t>
            </a:r>
            <a:r>
              <a:rPr lang="fr-FR" dirty="0">
                <a:latin typeface="Comic Sans MS" panose="030F0702030302020204" pitchFamily="66" charset="0"/>
              </a:rPr>
              <a:t>de transition.</a:t>
            </a:r>
          </a:p>
          <a:p>
            <a:pPr algn="just"/>
            <a:r>
              <a:rPr lang="fr-FR" dirty="0">
                <a:latin typeface="Comic Sans MS" panose="030F0702030302020204" pitchFamily="66" charset="0"/>
              </a:rPr>
              <a:t>• On utilise généralement une instruction de choix multiple pour trouver l’état de départ du </a:t>
            </a:r>
            <a:r>
              <a:rPr lang="fr-FR" dirty="0" smtClean="0">
                <a:latin typeface="Comic Sans MS" panose="030F0702030302020204" pitchFamily="66" charset="0"/>
              </a:rPr>
              <a:t>diagramme de </a:t>
            </a:r>
            <a:r>
              <a:rPr lang="fr-FR" dirty="0">
                <a:latin typeface="Comic Sans MS" panose="030F0702030302020204" pitchFamily="66" charset="0"/>
              </a:rPr>
              <a:t>transition suivant. On suit les arcs du diagramme de transition en sélectionnant le fragment de </a:t>
            </a:r>
            <a:r>
              <a:rPr lang="fr-FR" dirty="0" smtClean="0">
                <a:latin typeface="Comic Sans MS" panose="030F0702030302020204" pitchFamily="66" charset="0"/>
              </a:rPr>
              <a:t>code d’un </a:t>
            </a:r>
            <a:r>
              <a:rPr lang="fr-FR" dirty="0">
                <a:latin typeface="Comic Sans MS" panose="030F0702030302020204" pitchFamily="66" charset="0"/>
              </a:rPr>
              <a:t>état et on exécute ce fragment pour déterminer le prochain état.</a:t>
            </a:r>
          </a:p>
        </p:txBody>
      </p:sp>
    </p:spTree>
    <p:extLst>
      <p:ext uri="{BB962C8B-B14F-4D97-AF65-F5344CB8AC3E}">
        <p14:creationId xmlns:p14="http://schemas.microsoft.com/office/powerpoint/2010/main" val="3254827334"/>
      </p:ext>
    </p:extLst>
  </p:cSld>
  <p:clrMapOvr>
    <a:masterClrMapping/>
  </p:clrMapOvr>
  <p:transition>
    <p:cover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sz="2400" dirty="0">
                <a:latin typeface="Comic Sans MS" panose="030F0702030302020204" pitchFamily="66" charset="0"/>
              </a:rPr>
              <a:t>Construction d’analyseur lexical basée sur les automates</a:t>
            </a:r>
            <a:br>
              <a:rPr lang="fr-FR" sz="2400" dirty="0">
                <a:latin typeface="Comic Sans MS" panose="030F0702030302020204" pitchFamily="66" charset="0"/>
              </a:rPr>
            </a:br>
            <a:r>
              <a:rPr lang="fr-FR" sz="2400" dirty="0">
                <a:latin typeface="Comic Sans MS" panose="030F0702030302020204" pitchFamily="66" charset="0"/>
              </a:rPr>
              <a:t>finis</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220004" y="764704"/>
            <a:ext cx="8384443" cy="461665"/>
          </a:xfrm>
          <a:prstGeom prst="rect">
            <a:avLst/>
          </a:prstGeom>
        </p:spPr>
        <p:txBody>
          <a:bodyPr wrap="square">
            <a:spAutoFit/>
          </a:bodyPr>
          <a:lstStyle/>
          <a:p>
            <a:r>
              <a:rPr lang="fr-FR" sz="2400" dirty="0">
                <a:solidFill>
                  <a:schemeClr val="tx2"/>
                </a:solidFill>
                <a:latin typeface="Comic Sans MS" panose="030F0702030302020204" pitchFamily="66" charset="0"/>
              </a:rPr>
              <a:t>Démarche générale de construction d’un analyseur lexical</a:t>
            </a:r>
          </a:p>
        </p:txBody>
      </p:sp>
      <p:sp>
        <p:nvSpPr>
          <p:cNvPr id="7" name="Rectangle 6"/>
          <p:cNvSpPr/>
          <p:nvPr/>
        </p:nvSpPr>
        <p:spPr>
          <a:xfrm>
            <a:off x="168722" y="1628800"/>
            <a:ext cx="8867328" cy="3477875"/>
          </a:xfrm>
          <a:prstGeom prst="rect">
            <a:avLst/>
          </a:prstGeom>
        </p:spPr>
        <p:txBody>
          <a:bodyPr wrap="square">
            <a:spAutoFit/>
          </a:bodyPr>
          <a:lstStyle/>
          <a:p>
            <a:r>
              <a:rPr lang="fr-FR" sz="2000" dirty="0">
                <a:solidFill>
                  <a:schemeClr val="tx2"/>
                </a:solidFill>
                <a:latin typeface="Comic Sans MS" panose="030F0702030302020204" pitchFamily="66" charset="0"/>
              </a:rPr>
              <a:t>En se basant sur les propositions démontrables suivantes </a:t>
            </a:r>
            <a:r>
              <a:rPr lang="fr-FR" sz="2000" dirty="0" smtClean="0">
                <a:solidFill>
                  <a:schemeClr val="tx2"/>
                </a:solidFill>
                <a:latin typeface="Comic Sans MS" panose="030F0702030302020204" pitchFamily="66" charset="0"/>
              </a:rPr>
              <a:t>:</a:t>
            </a:r>
          </a:p>
          <a:p>
            <a:endParaRPr lang="fr-FR" sz="2000" dirty="0">
              <a:solidFill>
                <a:schemeClr val="tx2"/>
              </a:solidFill>
              <a:latin typeface="Comic Sans MS" panose="030F0702030302020204" pitchFamily="66" charset="0"/>
            </a:endParaRPr>
          </a:p>
          <a:p>
            <a:r>
              <a:rPr lang="fr-FR" sz="2000" dirty="0">
                <a:latin typeface="Comic Sans MS" panose="030F0702030302020204" pitchFamily="66" charset="0"/>
              </a:rPr>
              <a:t>• L’ensemble des unités lexicales d’un langage donné constitue un langage régulier L.</a:t>
            </a:r>
          </a:p>
          <a:p>
            <a:r>
              <a:rPr lang="fr-FR" sz="2000" dirty="0">
                <a:latin typeface="Comic Sans MS" panose="030F0702030302020204" pitchFamily="66" charset="0"/>
              </a:rPr>
              <a:t>• Pour toute expression régulière r, il existe un automate fini non déterministe (AFN) qui </a:t>
            </a:r>
            <a:r>
              <a:rPr lang="fr-FR" sz="2000" dirty="0" smtClean="0">
                <a:latin typeface="Comic Sans MS" panose="030F0702030302020204" pitchFamily="66" charset="0"/>
              </a:rPr>
              <a:t>accepte l’ensemble </a:t>
            </a:r>
            <a:r>
              <a:rPr lang="fr-FR" sz="2000" dirty="0">
                <a:latin typeface="Comic Sans MS" panose="030F0702030302020204" pitchFamily="66" charset="0"/>
              </a:rPr>
              <a:t>régulier décrit par r.</a:t>
            </a:r>
          </a:p>
          <a:p>
            <a:r>
              <a:rPr lang="fr-FR" sz="2000" dirty="0">
                <a:latin typeface="Comic Sans MS" panose="030F0702030302020204" pitchFamily="66" charset="0"/>
              </a:rPr>
              <a:t>• Si un langage L est accepté par un automate fini non déterministe (AFN), alors il existe automate </a:t>
            </a:r>
            <a:r>
              <a:rPr lang="fr-FR" sz="2000" dirty="0" smtClean="0">
                <a:latin typeface="Comic Sans MS" panose="030F0702030302020204" pitchFamily="66" charset="0"/>
              </a:rPr>
              <a:t>fini déterministe </a:t>
            </a:r>
            <a:r>
              <a:rPr lang="fr-FR" sz="2000" dirty="0">
                <a:latin typeface="Comic Sans MS" panose="030F0702030302020204" pitchFamily="66" charset="0"/>
              </a:rPr>
              <a:t>(AFD) acceptant L.</a:t>
            </a:r>
          </a:p>
          <a:p>
            <a:r>
              <a:rPr lang="fr-FR" sz="2000" dirty="0">
                <a:latin typeface="Comic Sans MS" panose="030F0702030302020204" pitchFamily="66" charset="0"/>
              </a:rPr>
              <a:t>On peut définir une approche rigoureuse pour la construction d’un analyseur lexical en utilisant les </a:t>
            </a:r>
            <a:r>
              <a:rPr lang="fr-FR" sz="2000" dirty="0" smtClean="0">
                <a:latin typeface="Comic Sans MS" panose="030F0702030302020204" pitchFamily="66" charset="0"/>
              </a:rPr>
              <a:t>automates d’états </a:t>
            </a:r>
            <a:r>
              <a:rPr lang="fr-FR" sz="2000" dirty="0">
                <a:latin typeface="Comic Sans MS" panose="030F0702030302020204" pitchFamily="66" charset="0"/>
              </a:rPr>
              <a:t>finis. </a:t>
            </a:r>
            <a:endParaRPr lang="fr-FR" sz="2000" dirty="0" smtClean="0">
              <a:latin typeface="Comic Sans MS" panose="030F0702030302020204" pitchFamily="66" charset="0"/>
            </a:endParaRPr>
          </a:p>
          <a:p>
            <a:r>
              <a:rPr lang="fr-FR" sz="2000" dirty="0" smtClean="0">
                <a:latin typeface="Comic Sans MS" panose="030F0702030302020204" pitchFamily="66" charset="0"/>
              </a:rPr>
              <a:t>Cette </a:t>
            </a:r>
            <a:r>
              <a:rPr lang="fr-FR" sz="2000" dirty="0">
                <a:latin typeface="Comic Sans MS" panose="030F0702030302020204" pitchFamily="66" charset="0"/>
              </a:rPr>
              <a:t>approche est constituée de 6 étapes :</a:t>
            </a:r>
          </a:p>
        </p:txBody>
      </p:sp>
    </p:spTree>
    <p:extLst>
      <p:ext uri="{BB962C8B-B14F-4D97-AF65-F5344CB8AC3E}">
        <p14:creationId xmlns:p14="http://schemas.microsoft.com/office/powerpoint/2010/main" val="1422993372"/>
      </p:ext>
    </p:extLst>
  </p:cSld>
  <p:clrMapOvr>
    <a:masterClrMapping/>
  </p:clrMapOvr>
  <p:transition>
    <p:cover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sz="1800" dirty="0">
                <a:latin typeface="Comic Sans MS" panose="030F0702030302020204" pitchFamily="66" charset="0"/>
              </a:rPr>
              <a:t>Etape 1 : </a:t>
            </a:r>
            <a:r>
              <a:rPr lang="fr-FR" sz="1800" b="0" dirty="0">
                <a:latin typeface="Comic Sans MS" panose="030F0702030302020204" pitchFamily="66" charset="0"/>
              </a:rPr>
              <a:t>Spécification des unités lexicales</a:t>
            </a:r>
          </a:p>
          <a:p>
            <a:r>
              <a:rPr lang="fr-FR" sz="1800" b="0" dirty="0">
                <a:latin typeface="Comic Sans MS" panose="030F0702030302020204" pitchFamily="66" charset="0"/>
              </a:rPr>
              <a:t>Spécifier chaque type d’unité lexicale à l’aide d’une expression régulière (ER).</a:t>
            </a:r>
          </a:p>
          <a:p>
            <a:r>
              <a:rPr lang="fr-FR" sz="1800" dirty="0">
                <a:latin typeface="Comic Sans MS" panose="030F0702030302020204" pitchFamily="66" charset="0"/>
              </a:rPr>
              <a:t>Etape 2 : </a:t>
            </a:r>
            <a:r>
              <a:rPr lang="fr-FR" sz="1800" b="0" dirty="0">
                <a:latin typeface="Comic Sans MS" panose="030F0702030302020204" pitchFamily="66" charset="0"/>
              </a:rPr>
              <a:t>Conversion ER en AFN</a:t>
            </a:r>
          </a:p>
          <a:p>
            <a:r>
              <a:rPr lang="fr-FR" sz="1800" b="0" dirty="0">
                <a:latin typeface="Comic Sans MS" panose="030F0702030302020204" pitchFamily="66" charset="0"/>
              </a:rPr>
              <a:t>Convertir chaque expression régulière en un automate d’états fini (non déterministe).</a:t>
            </a:r>
          </a:p>
          <a:p>
            <a:r>
              <a:rPr lang="fr-FR" sz="1800" dirty="0">
                <a:latin typeface="Comic Sans MS" panose="030F0702030302020204" pitchFamily="66" charset="0"/>
              </a:rPr>
              <a:t>Etape 3 : </a:t>
            </a:r>
            <a:r>
              <a:rPr lang="fr-FR" sz="1800" b="0" dirty="0">
                <a:latin typeface="Comic Sans MS" panose="030F0702030302020204" pitchFamily="66" charset="0"/>
              </a:rPr>
              <a:t>Réunion des </a:t>
            </a:r>
            <a:r>
              <a:rPr lang="fr-FR" sz="1800" b="0" dirty="0" err="1">
                <a:latin typeface="Comic Sans MS" panose="030F0702030302020204" pitchFamily="66" charset="0"/>
              </a:rPr>
              <a:t>AFNs</a:t>
            </a:r>
            <a:endParaRPr lang="fr-FR" sz="1800" b="0" dirty="0">
              <a:latin typeface="Comic Sans MS" panose="030F0702030302020204" pitchFamily="66" charset="0"/>
            </a:endParaRPr>
          </a:p>
          <a:p>
            <a:r>
              <a:rPr lang="fr-FR" sz="1800" b="0" dirty="0">
                <a:latin typeface="Comic Sans MS" panose="030F0702030302020204" pitchFamily="66" charset="0"/>
              </a:rPr>
              <a:t>Construire l’automate Union de tous les automates de l’étape 2</a:t>
            </a:r>
          </a:p>
          <a:p>
            <a:r>
              <a:rPr lang="fr-FR" sz="1800" b="0" dirty="0">
                <a:latin typeface="Comic Sans MS" panose="030F0702030302020204" pitchFamily="66" charset="0"/>
              </a:rPr>
              <a:t>(on peut ajouter un nouvel état initial d’où partent un ensemble d’arcs étiquetés ε).</a:t>
            </a:r>
          </a:p>
          <a:p>
            <a:r>
              <a:rPr lang="fr-FR" sz="1800" dirty="0">
                <a:latin typeface="Comic Sans MS" panose="030F0702030302020204" pitchFamily="66" charset="0"/>
              </a:rPr>
              <a:t>Etape 4 : </a:t>
            </a:r>
            <a:r>
              <a:rPr lang="fr-FR" sz="1800" b="0" dirty="0" err="1">
                <a:latin typeface="Comic Sans MS" panose="030F0702030302020204" pitchFamily="66" charset="0"/>
              </a:rPr>
              <a:t>Déterminisation</a:t>
            </a:r>
            <a:r>
              <a:rPr lang="fr-FR" sz="1800" b="0" dirty="0">
                <a:latin typeface="Comic Sans MS" panose="030F0702030302020204" pitchFamily="66" charset="0"/>
              </a:rPr>
              <a:t> ou transformation de l’AFN obtenu en AFD</a:t>
            </a:r>
          </a:p>
          <a:p>
            <a:r>
              <a:rPr lang="fr-FR" sz="1800" b="0" dirty="0">
                <a:latin typeface="Comic Sans MS" panose="030F0702030302020204" pitchFamily="66" charset="0"/>
              </a:rPr>
              <a:t>Rendre l’automate de l’étape 3 déterministe.</a:t>
            </a:r>
          </a:p>
          <a:p>
            <a:r>
              <a:rPr lang="fr-FR" sz="1800" dirty="0">
                <a:latin typeface="Comic Sans MS" panose="030F0702030302020204" pitchFamily="66" charset="0"/>
              </a:rPr>
              <a:t>Etape 5 : </a:t>
            </a:r>
            <a:r>
              <a:rPr lang="fr-FR" sz="1800" b="0" dirty="0">
                <a:latin typeface="Comic Sans MS" panose="030F0702030302020204" pitchFamily="66" charset="0"/>
              </a:rPr>
              <a:t>Minimisation de l’AFD.</a:t>
            </a:r>
          </a:p>
          <a:p>
            <a:r>
              <a:rPr lang="fr-FR" sz="1800" b="0" dirty="0">
                <a:latin typeface="Comic Sans MS" panose="030F0702030302020204" pitchFamily="66" charset="0"/>
              </a:rPr>
              <a:t>Minimiser l’automate obtenu à l’étape 4.</a:t>
            </a:r>
          </a:p>
          <a:p>
            <a:r>
              <a:rPr lang="fr-FR" sz="1800" dirty="0">
                <a:latin typeface="Comic Sans MS" panose="030F0702030302020204" pitchFamily="66" charset="0"/>
              </a:rPr>
              <a:t>Etape 6 : </a:t>
            </a:r>
            <a:r>
              <a:rPr lang="fr-FR" sz="1800" b="0" dirty="0">
                <a:latin typeface="Comic Sans MS" panose="030F0702030302020204" pitchFamily="66" charset="0"/>
              </a:rPr>
              <a:t>Implémentation de l’AFD minimisé.</a:t>
            </a:r>
          </a:p>
          <a:p>
            <a:r>
              <a:rPr lang="fr-FR" sz="1800" b="0" dirty="0">
                <a:latin typeface="Comic Sans MS" panose="030F0702030302020204" pitchFamily="66" charset="0"/>
              </a:rPr>
              <a:t>Implémenter l’automate obtenu à l’étape 5 en le simulant à partir de sa table de transition.</a:t>
            </a:r>
            <a:endParaRPr lang="fr-FR" sz="1800" dirty="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19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47576" y="172690"/>
            <a:ext cx="8384443" cy="461665"/>
          </a:xfrm>
          <a:prstGeom prst="rect">
            <a:avLst/>
          </a:prstGeom>
        </p:spPr>
        <p:txBody>
          <a:bodyPr wrap="square">
            <a:spAutoFit/>
          </a:bodyPr>
          <a:lstStyle/>
          <a:p>
            <a:r>
              <a:rPr lang="fr-FR" sz="2400" dirty="0">
                <a:solidFill>
                  <a:schemeClr val="bg1"/>
                </a:solidFill>
                <a:latin typeface="Comic Sans MS" panose="030F0702030302020204" pitchFamily="66" charset="0"/>
              </a:rPr>
              <a:t>Démarche générale de construction d’un analyseur lexical</a:t>
            </a:r>
          </a:p>
        </p:txBody>
      </p:sp>
    </p:spTree>
    <p:extLst>
      <p:ext uri="{BB962C8B-B14F-4D97-AF65-F5344CB8AC3E}">
        <p14:creationId xmlns:p14="http://schemas.microsoft.com/office/powerpoint/2010/main" val="4202950081"/>
      </p:ext>
    </p:extLst>
  </p:cSld>
  <p:clrMapOvr>
    <a:masterClrMapping/>
  </p:clrMapOvr>
  <p:transition>
    <p:cover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a:t>
            </a:fld>
            <a:endParaRPr lang="fr-FR"/>
          </a:p>
        </p:txBody>
      </p:sp>
      <p:sp>
        <p:nvSpPr>
          <p:cNvPr id="5" name="Espace réservé de la date 4"/>
          <p:cNvSpPr>
            <a:spLocks noGrp="1"/>
          </p:cNvSpPr>
          <p:nvPr>
            <p:ph type="dt" sz="half" idx="11"/>
          </p:nvPr>
        </p:nvSpPr>
        <p:spPr/>
        <p:txBody>
          <a:bodyPr/>
          <a:lstStyle/>
          <a:p>
            <a:fld id="{4DFB60A4-1419-4744-9131-58067790A8D2}" type="datetime1">
              <a:rPr lang="fr-FR" smtClean="0"/>
              <a:pPr/>
              <a:t>07/11/2021</a:t>
            </a:fld>
            <a:endParaRPr lang="fr-FR"/>
          </a:p>
        </p:txBody>
      </p:sp>
      <p:sp>
        <p:nvSpPr>
          <p:cNvPr id="37" name="Rectangle 36"/>
          <p:cNvSpPr/>
          <p:nvPr/>
        </p:nvSpPr>
        <p:spPr>
          <a:xfrm>
            <a:off x="0" y="928670"/>
            <a:ext cx="9144000" cy="461665"/>
          </a:xfrm>
          <a:prstGeom prst="rect">
            <a:avLst/>
          </a:prstGeom>
        </p:spPr>
        <p:txBody>
          <a:bodyPr wrap="square">
            <a:spAutoFit/>
          </a:bodyPr>
          <a:lstStyle/>
          <a:p>
            <a:r>
              <a:rPr lang="fr-FR" sz="2400" b="1" dirty="0" smtClean="0">
                <a:solidFill>
                  <a:schemeClr val="tx2"/>
                </a:solidFill>
                <a:latin typeface="Constantia" pitchFamily="18" charset="0"/>
              </a:rPr>
              <a:t>   </a:t>
            </a:r>
            <a:endParaRPr lang="fr-FR" sz="2400" dirty="0">
              <a:solidFill>
                <a:schemeClr val="tx2"/>
              </a:solidFill>
              <a:latin typeface="Constantia" pitchFamily="18" charset="0"/>
            </a:endParaRPr>
          </a:p>
        </p:txBody>
      </p:sp>
      <p:sp>
        <p:nvSpPr>
          <p:cNvPr id="39" name="Rectangle 38"/>
          <p:cNvSpPr/>
          <p:nvPr/>
        </p:nvSpPr>
        <p:spPr>
          <a:xfrm>
            <a:off x="245211" y="1412776"/>
            <a:ext cx="8286808" cy="2554545"/>
          </a:xfrm>
          <a:prstGeom prst="rect">
            <a:avLst/>
          </a:prstGeom>
        </p:spPr>
        <p:txBody>
          <a:bodyPr wrap="square">
            <a:spAutoFit/>
          </a:bodyPr>
          <a:lstStyle/>
          <a:p>
            <a:pPr algn="just"/>
            <a:r>
              <a:rPr lang="fr-FR" sz="2000" dirty="0">
                <a:solidFill>
                  <a:schemeClr val="tx2"/>
                </a:solidFill>
                <a:latin typeface="Comic Sans MS" panose="030F0702030302020204" pitchFamily="66" charset="0"/>
              </a:rPr>
              <a:t>Il s’agit de t</a:t>
            </a:r>
            <a:r>
              <a:rPr lang="fr-FR" sz="2000" dirty="0">
                <a:solidFill>
                  <a:srgbClr val="FF0000"/>
                </a:solidFill>
                <a:latin typeface="Comic Sans MS" panose="030F0702030302020204" pitchFamily="66" charset="0"/>
              </a:rPr>
              <a:t>ransformer des suites de caractères du code source en suite de symboles</a:t>
            </a:r>
            <a:r>
              <a:rPr lang="fr-FR" sz="2000" dirty="0">
                <a:solidFill>
                  <a:schemeClr val="tx2"/>
                </a:solidFill>
                <a:latin typeface="Comic Sans MS" panose="030F0702030302020204" pitchFamily="66" charset="0"/>
              </a:rPr>
              <a:t>, correspondant aux unités lexicales, que l’analyseur lexical produit comme résultat de l’analyse. </a:t>
            </a:r>
            <a:endParaRPr lang="fr-FR" sz="2000" dirty="0" smtClean="0">
              <a:solidFill>
                <a:schemeClr val="tx2"/>
              </a:solidFill>
              <a:latin typeface="Comic Sans MS" panose="030F0702030302020204" pitchFamily="66" charset="0"/>
            </a:endParaRPr>
          </a:p>
          <a:p>
            <a:pPr algn="just"/>
            <a:endParaRPr lang="fr-FR" sz="2000" dirty="0" smtClean="0">
              <a:solidFill>
                <a:schemeClr val="tx2"/>
              </a:solidFill>
              <a:latin typeface="Comic Sans MS" panose="030F0702030302020204" pitchFamily="66" charset="0"/>
            </a:endParaRPr>
          </a:p>
          <a:p>
            <a:pPr algn="just"/>
            <a:r>
              <a:rPr lang="fr-FR" sz="2000" dirty="0" smtClean="0">
                <a:solidFill>
                  <a:schemeClr val="tx2"/>
                </a:solidFill>
                <a:latin typeface="Comic Sans MS" panose="030F0702030302020204" pitchFamily="66" charset="0"/>
              </a:rPr>
              <a:t>Pour </a:t>
            </a:r>
            <a:r>
              <a:rPr lang="fr-FR" sz="2000" dirty="0">
                <a:solidFill>
                  <a:schemeClr val="tx2"/>
                </a:solidFill>
                <a:latin typeface="Comic Sans MS" panose="030F0702030302020204" pitchFamily="66" charset="0"/>
              </a:rPr>
              <a:t>cela, il existe </a:t>
            </a:r>
            <a:r>
              <a:rPr lang="fr-FR" sz="2000" dirty="0">
                <a:solidFill>
                  <a:srgbClr val="FF0000"/>
                </a:solidFill>
                <a:latin typeface="Comic Sans MS" panose="030F0702030302020204" pitchFamily="66" charset="0"/>
              </a:rPr>
              <a:t>deux approches </a:t>
            </a:r>
            <a:r>
              <a:rPr lang="fr-FR" sz="2000" dirty="0">
                <a:solidFill>
                  <a:schemeClr val="tx2"/>
                </a:solidFill>
                <a:latin typeface="Comic Sans MS" panose="030F0702030302020204" pitchFamily="66" charset="0"/>
              </a:rPr>
              <a:t>possibles sachant qu’une passe est définie comme correspondant à un traitement entier d’une représentation du programme source pour produire une représentation équivalente en mémoire secondaire :</a:t>
            </a:r>
          </a:p>
        </p:txBody>
      </p:sp>
      <p:sp>
        <p:nvSpPr>
          <p:cNvPr id="19" name="ZoneTexte 18"/>
          <p:cNvSpPr txBox="1"/>
          <p:nvPr/>
        </p:nvSpPr>
        <p:spPr>
          <a:xfrm>
            <a:off x="1907704" y="0"/>
            <a:ext cx="5599128" cy="523220"/>
          </a:xfrm>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Rôle de l’analyseur lexical</a:t>
            </a:r>
            <a:endParaRPr lang="fr-FR" sz="2800" b="1" dirty="0">
              <a:solidFill>
                <a:schemeClr val="bg1"/>
              </a:solidFill>
              <a:latin typeface="Constantia" pitchFamily="18" charset="0"/>
            </a:endParaRPr>
          </a:p>
        </p:txBody>
      </p:sp>
    </p:spTree>
  </p:cSld>
  <p:clrMapOvr>
    <a:masterClrMapping/>
  </p:clrMapOvr>
  <p:transition>
    <p:cover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897405"/>
            <a:ext cx="5038559" cy="523220"/>
          </a:xfrm>
          <a:prstGeom prst="rect">
            <a:avLst/>
          </a:prstGeom>
        </p:spPr>
        <p:txBody>
          <a:bodyPr wrap="none">
            <a:spAutoFit/>
          </a:bodyPr>
          <a:lstStyle/>
          <a:p>
            <a:r>
              <a:rPr lang="fr-FR" sz="2800" b="1" dirty="0" smtClean="0">
                <a:solidFill>
                  <a:schemeClr val="tx2"/>
                </a:solidFill>
                <a:latin typeface="Comic Sans MS" panose="030F0702030302020204" pitchFamily="66" charset="0"/>
                <a:cs typeface="Simplified Arabic Fixed" panose="02070309020205020404" pitchFamily="49" charset="-78"/>
              </a:rPr>
              <a:t>Automate</a:t>
            </a:r>
            <a:r>
              <a:rPr lang="fr-FR" b="1" dirty="0" smtClean="0">
                <a:solidFill>
                  <a:schemeClr val="tx2"/>
                </a:solidFill>
                <a:latin typeface="Comic Sans MS" panose="030F0702030302020204" pitchFamily="66" charset="0"/>
                <a:cs typeface="Simplified Arabic Fixed" panose="02070309020205020404" pitchFamily="49" charset="-78"/>
              </a:rPr>
              <a:t> </a:t>
            </a:r>
            <a:r>
              <a:rPr lang="fr-FR" sz="2400" b="1" dirty="0" smtClean="0">
                <a:solidFill>
                  <a:schemeClr val="tx2"/>
                </a:solidFill>
                <a:latin typeface="Comic Sans MS" panose="030F0702030302020204" pitchFamily="66" charset="0"/>
                <a:cs typeface="Simplified Arabic Fixed" panose="02070309020205020404" pitchFamily="49" charset="-78"/>
              </a:rPr>
              <a:t>fini non déterministe</a:t>
            </a:r>
            <a:endParaRPr lang="fr-FR" sz="2400" b="1" dirty="0">
              <a:solidFill>
                <a:schemeClr val="tx2"/>
              </a:solidFill>
              <a:latin typeface="Comic Sans MS" panose="030F0702030302020204" pitchFamily="66" charset="0"/>
              <a:cs typeface="Simplified Arabic Fixed" panose="02070309020205020404" pitchFamily="49" charset="-78"/>
            </a:endParaRPr>
          </a:p>
        </p:txBody>
      </p:sp>
      <p:sp>
        <p:nvSpPr>
          <p:cNvPr id="7" name="Rectangle 6"/>
          <p:cNvSpPr/>
          <p:nvPr/>
        </p:nvSpPr>
        <p:spPr>
          <a:xfrm>
            <a:off x="147576" y="2083926"/>
            <a:ext cx="8708392" cy="3046988"/>
          </a:xfrm>
          <a:prstGeom prst="rect">
            <a:avLst/>
          </a:prstGeom>
        </p:spPr>
        <p:txBody>
          <a:bodyPr wrap="square">
            <a:spAutoFit/>
          </a:bodyPr>
          <a:lstStyle/>
          <a:p>
            <a:r>
              <a:rPr lang="fr-FR" sz="2400" dirty="0">
                <a:solidFill>
                  <a:schemeClr val="tx2"/>
                </a:solidFill>
                <a:latin typeface="Comic Sans MS" panose="030F0702030302020204" pitchFamily="66" charset="0"/>
              </a:rPr>
              <a:t>Un AFN est défini par </a:t>
            </a:r>
            <a:r>
              <a:rPr lang="fr-FR" sz="2400" dirty="0" smtClean="0">
                <a:solidFill>
                  <a:schemeClr val="tx2"/>
                </a:solidFill>
                <a:latin typeface="Comic Sans MS" panose="030F0702030302020204" pitchFamily="66" charset="0"/>
              </a:rPr>
              <a:t>:</a:t>
            </a:r>
          </a:p>
          <a:p>
            <a:endParaRPr lang="fr-FR" sz="2400" dirty="0">
              <a:latin typeface="Comic Sans MS" panose="030F0702030302020204" pitchFamily="66" charset="0"/>
            </a:endParaRPr>
          </a:p>
          <a:p>
            <a:r>
              <a:rPr lang="fr-FR" sz="2400" dirty="0">
                <a:latin typeface="Comic Sans MS" panose="030F0702030302020204" pitchFamily="66" charset="0"/>
              </a:rPr>
              <a:t>• Un ensemble d’état E</a:t>
            </a:r>
          </a:p>
          <a:p>
            <a:r>
              <a:rPr lang="fr-FR" sz="2400" dirty="0">
                <a:latin typeface="Comic Sans MS" panose="030F0702030302020204" pitchFamily="66" charset="0"/>
              </a:rPr>
              <a:t>• Un ensemble de symboles d’entrée ou alphabet Σ</a:t>
            </a:r>
          </a:p>
          <a:p>
            <a:r>
              <a:rPr lang="fr-FR" sz="2400" dirty="0">
                <a:latin typeface="Comic Sans MS" panose="030F0702030302020204" pitchFamily="66" charset="0"/>
              </a:rPr>
              <a:t>• Un état initial e0</a:t>
            </a:r>
          </a:p>
          <a:p>
            <a:r>
              <a:rPr lang="fr-FR" sz="2400" dirty="0">
                <a:latin typeface="Comic Sans MS" panose="030F0702030302020204" pitchFamily="66" charset="0"/>
              </a:rPr>
              <a:t>• Un ensemble F d’états finaux ou d’acceptation</a:t>
            </a:r>
          </a:p>
          <a:p>
            <a:r>
              <a:rPr lang="fr-FR" sz="2400" dirty="0">
                <a:latin typeface="Comic Sans MS" panose="030F0702030302020204" pitchFamily="66" charset="0"/>
              </a:rPr>
              <a:t>• Une fonction de transition Transiter qui </a:t>
            </a:r>
            <a:r>
              <a:rPr lang="fr-FR" sz="2400" dirty="0" smtClean="0">
                <a:latin typeface="Comic Sans MS" panose="030F0702030302020204" pitchFamily="66" charset="0"/>
              </a:rPr>
              <a:t>fait correspondre </a:t>
            </a:r>
            <a:r>
              <a:rPr lang="fr-FR" sz="2400" dirty="0">
                <a:latin typeface="Comic Sans MS" panose="030F0702030302020204" pitchFamily="66" charset="0"/>
              </a:rPr>
              <a:t>à chaque couple (</a:t>
            </a:r>
            <a:r>
              <a:rPr lang="fr-FR" sz="2400" dirty="0" err="1">
                <a:latin typeface="Comic Sans MS" panose="030F0702030302020204" pitchFamily="66" charset="0"/>
              </a:rPr>
              <a:t>état,symbole</a:t>
            </a:r>
            <a:r>
              <a:rPr lang="fr-FR" sz="2400" dirty="0">
                <a:latin typeface="Comic Sans MS" panose="030F0702030302020204" pitchFamily="66" charset="0"/>
              </a:rPr>
              <a:t>), un </a:t>
            </a:r>
            <a:r>
              <a:rPr lang="fr-FR" sz="2400" dirty="0" smtClean="0">
                <a:latin typeface="Comic Sans MS" panose="030F0702030302020204" pitchFamily="66" charset="0"/>
              </a:rPr>
              <a:t>ensemble d’états</a:t>
            </a:r>
            <a:r>
              <a:rPr lang="fr-FR" sz="2400" dirty="0">
                <a:latin typeface="Comic Sans MS" panose="030F0702030302020204" pitchFamily="66" charset="0"/>
              </a:rPr>
              <a:t>.</a:t>
            </a:r>
          </a:p>
        </p:txBody>
      </p:sp>
      <p:sp>
        <p:nvSpPr>
          <p:cNvPr id="8" name="Rectangle 7"/>
          <p:cNvSpPr/>
          <p:nvPr/>
        </p:nvSpPr>
        <p:spPr>
          <a:xfrm>
            <a:off x="147576" y="172690"/>
            <a:ext cx="8384443" cy="461665"/>
          </a:xfrm>
          <a:prstGeom prst="rect">
            <a:avLst/>
          </a:prstGeom>
        </p:spPr>
        <p:txBody>
          <a:bodyPr wrap="square">
            <a:spAutoFit/>
          </a:bodyPr>
          <a:lstStyle/>
          <a:p>
            <a:r>
              <a:rPr lang="fr-FR" sz="2400" dirty="0">
                <a:solidFill>
                  <a:schemeClr val="bg1"/>
                </a:solidFill>
                <a:latin typeface="Comic Sans MS" panose="030F0702030302020204" pitchFamily="66" charset="0"/>
              </a:rPr>
              <a:t>Démarche générale de construction d’un analyseur lexical</a:t>
            </a:r>
          </a:p>
        </p:txBody>
      </p:sp>
    </p:spTree>
    <p:extLst>
      <p:ext uri="{BB962C8B-B14F-4D97-AF65-F5344CB8AC3E}">
        <p14:creationId xmlns:p14="http://schemas.microsoft.com/office/powerpoint/2010/main" val="3532383239"/>
      </p:ext>
    </p:extLst>
  </p:cSld>
  <p:clrMapOvr>
    <a:masterClrMapping/>
  </p:clrMapOvr>
  <p:transition>
    <p:cover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8" name="Rectangle 7"/>
          <p:cNvSpPr/>
          <p:nvPr/>
        </p:nvSpPr>
        <p:spPr>
          <a:xfrm>
            <a:off x="147576" y="172690"/>
            <a:ext cx="8384443" cy="461665"/>
          </a:xfrm>
          <a:prstGeom prst="rect">
            <a:avLst/>
          </a:prstGeom>
        </p:spPr>
        <p:txBody>
          <a:bodyPr wrap="square">
            <a:spAutoFit/>
          </a:bodyPr>
          <a:lstStyle/>
          <a:p>
            <a:r>
              <a:rPr lang="fr-FR" sz="2400" dirty="0">
                <a:solidFill>
                  <a:schemeClr val="bg1"/>
                </a:solidFill>
                <a:latin typeface="Comic Sans MS" panose="030F0702030302020204" pitchFamily="66" charset="0"/>
              </a:rPr>
              <a:t>Démarche générale de construction d’un analyseur lexical</a:t>
            </a:r>
          </a:p>
        </p:txBody>
      </p:sp>
      <p:sp>
        <p:nvSpPr>
          <p:cNvPr id="2" name="Rectangle 1"/>
          <p:cNvSpPr/>
          <p:nvPr/>
        </p:nvSpPr>
        <p:spPr>
          <a:xfrm>
            <a:off x="251520" y="1196752"/>
            <a:ext cx="8892480" cy="1938992"/>
          </a:xfrm>
          <a:prstGeom prst="rect">
            <a:avLst/>
          </a:prstGeom>
        </p:spPr>
        <p:txBody>
          <a:bodyPr wrap="square">
            <a:spAutoFit/>
          </a:bodyPr>
          <a:lstStyle/>
          <a:p>
            <a:r>
              <a:rPr lang="fr-FR" sz="2400" b="1" dirty="0">
                <a:solidFill>
                  <a:schemeClr val="tx2"/>
                </a:solidFill>
                <a:latin typeface="Comic Sans MS" panose="030F0702030302020204" pitchFamily="66" charset="0"/>
              </a:rPr>
              <a:t>Exemple</a:t>
            </a:r>
          </a:p>
          <a:p>
            <a:pPr algn="just"/>
            <a:r>
              <a:rPr lang="fr-FR" sz="2400" dirty="0">
                <a:solidFill>
                  <a:schemeClr val="tx2"/>
                </a:solidFill>
                <a:latin typeface="Comic Sans MS" panose="030F0702030302020204" pitchFamily="66" charset="0"/>
              </a:rPr>
              <a:t>Considérons l’AFN qui reconnaît le langage décrit par l’expression régulière (</a:t>
            </a:r>
            <a:r>
              <a:rPr lang="fr-FR" sz="2400" dirty="0" err="1">
                <a:solidFill>
                  <a:schemeClr val="tx2"/>
                </a:solidFill>
                <a:latin typeface="Comic Sans MS" panose="030F0702030302020204" pitchFamily="66" charset="0"/>
              </a:rPr>
              <a:t>a|b</a:t>
            </a:r>
            <a:r>
              <a:rPr lang="fr-FR" sz="2400" dirty="0">
                <a:solidFill>
                  <a:schemeClr val="tx2"/>
                </a:solidFill>
                <a:latin typeface="Comic Sans MS" panose="030F0702030302020204" pitchFamily="66" charset="0"/>
              </a:rPr>
              <a:t>)*</a:t>
            </a:r>
            <a:r>
              <a:rPr lang="fr-FR" sz="2400" dirty="0" err="1">
                <a:solidFill>
                  <a:schemeClr val="tx2"/>
                </a:solidFill>
                <a:latin typeface="Comic Sans MS" panose="030F0702030302020204" pitchFamily="66" charset="0"/>
              </a:rPr>
              <a:t>abb</a:t>
            </a:r>
            <a:r>
              <a:rPr lang="fr-FR" sz="2400" dirty="0">
                <a:solidFill>
                  <a:schemeClr val="tx2"/>
                </a:solidFill>
                <a:latin typeface="Comic Sans MS" panose="030F0702030302020204" pitchFamily="66" charset="0"/>
              </a:rPr>
              <a:t> </a:t>
            </a:r>
            <a:r>
              <a:rPr lang="fr-FR" sz="2400" dirty="0" smtClean="0">
                <a:solidFill>
                  <a:schemeClr val="tx2"/>
                </a:solidFill>
                <a:latin typeface="Comic Sans MS" panose="030F0702030302020204" pitchFamily="66" charset="0"/>
              </a:rPr>
              <a:t>Pour cet </a:t>
            </a:r>
            <a:r>
              <a:rPr lang="fr-FR" sz="2400" dirty="0">
                <a:solidFill>
                  <a:schemeClr val="tx2"/>
                </a:solidFill>
                <a:latin typeface="Comic Sans MS" panose="030F0702030302020204" pitchFamily="66" charset="0"/>
              </a:rPr>
              <a:t>automate :</a:t>
            </a:r>
          </a:p>
          <a:p>
            <a:endParaRPr lang="fr-FR" sz="2400" dirty="0" smtClean="0">
              <a:latin typeface="Comic Sans MS" panose="030F0702030302020204" pitchFamily="66" charset="0"/>
            </a:endParaRPr>
          </a:p>
          <a:p>
            <a:r>
              <a:rPr lang="fr-FR" sz="2400" dirty="0" smtClean="0">
                <a:latin typeface="Comic Sans MS" panose="030F0702030302020204" pitchFamily="66" charset="0"/>
              </a:rPr>
              <a:t>E </a:t>
            </a:r>
            <a:r>
              <a:rPr lang="fr-FR" sz="2400" dirty="0">
                <a:latin typeface="Comic Sans MS" panose="030F0702030302020204" pitchFamily="66" charset="0"/>
              </a:rPr>
              <a:t>= {0, 1, 2, 3} </a:t>
            </a:r>
            <a:r>
              <a:rPr lang="fr-FR" sz="2400" dirty="0" smtClean="0">
                <a:latin typeface="Comic Sans MS" panose="030F0702030302020204" pitchFamily="66" charset="0"/>
              </a:rPr>
              <a:t> e0 </a:t>
            </a:r>
            <a:r>
              <a:rPr lang="fr-FR" sz="2400" dirty="0">
                <a:latin typeface="Comic Sans MS" panose="030F0702030302020204" pitchFamily="66" charset="0"/>
              </a:rPr>
              <a:t>= 0 </a:t>
            </a:r>
            <a:r>
              <a:rPr lang="fr-FR" sz="2400" dirty="0" smtClean="0">
                <a:latin typeface="Comic Sans MS" panose="030F0702030302020204" pitchFamily="66" charset="0"/>
              </a:rPr>
              <a:t>  </a:t>
            </a:r>
            <a:r>
              <a:rPr lang="el-GR" sz="2400" dirty="0" smtClean="0">
                <a:latin typeface="Comic Sans MS" panose="030F0702030302020204" pitchFamily="66" charset="0"/>
              </a:rPr>
              <a:t>Σ </a:t>
            </a:r>
            <a:r>
              <a:rPr lang="el-GR" sz="2400" dirty="0">
                <a:latin typeface="Comic Sans MS" panose="030F0702030302020204" pitchFamily="66" charset="0"/>
              </a:rPr>
              <a:t>= {</a:t>
            </a:r>
            <a:r>
              <a:rPr lang="fr-FR" sz="2400" dirty="0">
                <a:latin typeface="Comic Sans MS" panose="030F0702030302020204" pitchFamily="66" charset="0"/>
              </a:rPr>
              <a:t>a, b} </a:t>
            </a:r>
            <a:r>
              <a:rPr lang="fr-FR" sz="2400" dirty="0" smtClean="0">
                <a:latin typeface="Comic Sans MS" panose="030F0702030302020204" pitchFamily="66" charset="0"/>
              </a:rPr>
              <a:t>   F </a:t>
            </a:r>
            <a:r>
              <a:rPr lang="fr-FR" sz="2400" dirty="0">
                <a:latin typeface="Comic Sans MS" panose="030F0702030302020204" pitchFamily="66" charset="0"/>
              </a:rPr>
              <a:t>= {3}</a:t>
            </a:r>
          </a:p>
        </p:txBody>
      </p:sp>
      <p:pic>
        <p:nvPicPr>
          <p:cNvPr id="3" name="Image 2"/>
          <p:cNvPicPr>
            <a:picLocks noChangeAspect="1"/>
          </p:cNvPicPr>
          <p:nvPr/>
        </p:nvPicPr>
        <p:blipFill>
          <a:blip r:embed="rId2"/>
          <a:stretch>
            <a:fillRect/>
          </a:stretch>
        </p:blipFill>
        <p:spPr>
          <a:xfrm>
            <a:off x="1733877" y="3573016"/>
            <a:ext cx="6191250" cy="1752600"/>
          </a:xfrm>
          <a:prstGeom prst="rect">
            <a:avLst/>
          </a:prstGeom>
        </p:spPr>
      </p:pic>
      <p:sp>
        <p:nvSpPr>
          <p:cNvPr id="9" name="Rectangle 8"/>
          <p:cNvSpPr/>
          <p:nvPr/>
        </p:nvSpPr>
        <p:spPr>
          <a:xfrm>
            <a:off x="2627784" y="5740496"/>
            <a:ext cx="4174541" cy="369332"/>
          </a:xfrm>
          <a:prstGeom prst="rect">
            <a:avLst/>
          </a:prstGeom>
        </p:spPr>
        <p:txBody>
          <a:bodyPr wrap="none">
            <a:spAutoFit/>
          </a:bodyPr>
          <a:lstStyle/>
          <a:p>
            <a:r>
              <a:rPr lang="fr-FR" b="1" dirty="0">
                <a:solidFill>
                  <a:srgbClr val="C00000"/>
                </a:solidFill>
                <a:latin typeface="Comic Sans MS" panose="030F0702030302020204" pitchFamily="66" charset="0"/>
              </a:rPr>
              <a:t>Un AFN pour l’expression (</a:t>
            </a:r>
            <a:r>
              <a:rPr lang="fr-FR" b="1" dirty="0" err="1">
                <a:solidFill>
                  <a:srgbClr val="C00000"/>
                </a:solidFill>
                <a:latin typeface="Comic Sans MS" panose="030F0702030302020204" pitchFamily="66" charset="0"/>
              </a:rPr>
              <a:t>a|b</a:t>
            </a:r>
            <a:r>
              <a:rPr lang="fr-FR" b="1" dirty="0">
                <a:solidFill>
                  <a:srgbClr val="C00000"/>
                </a:solidFill>
                <a:latin typeface="Comic Sans MS" panose="030F0702030302020204" pitchFamily="66" charset="0"/>
              </a:rPr>
              <a:t>)*</a:t>
            </a:r>
            <a:r>
              <a:rPr lang="fr-FR" b="1" dirty="0" err="1">
                <a:solidFill>
                  <a:srgbClr val="C00000"/>
                </a:solidFill>
                <a:latin typeface="Comic Sans MS" panose="030F0702030302020204" pitchFamily="66" charset="0"/>
              </a:rPr>
              <a:t>abb</a:t>
            </a:r>
            <a:endParaRPr lang="fr-FR" b="1" dirty="0">
              <a:solidFill>
                <a:srgbClr val="C00000"/>
              </a:solidFill>
              <a:latin typeface="Comic Sans MS" panose="030F0702030302020204" pitchFamily="66" charset="0"/>
            </a:endParaRPr>
          </a:p>
        </p:txBody>
      </p:sp>
    </p:spTree>
    <p:extLst>
      <p:ext uri="{BB962C8B-B14F-4D97-AF65-F5344CB8AC3E}">
        <p14:creationId xmlns:p14="http://schemas.microsoft.com/office/powerpoint/2010/main" val="3788371935"/>
      </p:ext>
    </p:extLst>
  </p:cSld>
  <p:clrMapOvr>
    <a:masterClrMapping/>
  </p:clrMapOvr>
  <p:transition>
    <p:cover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8" name="Rectangle 7"/>
          <p:cNvSpPr/>
          <p:nvPr/>
        </p:nvSpPr>
        <p:spPr>
          <a:xfrm>
            <a:off x="147576" y="172690"/>
            <a:ext cx="8384443" cy="461665"/>
          </a:xfrm>
          <a:prstGeom prst="rect">
            <a:avLst/>
          </a:prstGeom>
        </p:spPr>
        <p:txBody>
          <a:bodyPr wrap="square">
            <a:spAutoFit/>
          </a:bodyPr>
          <a:lstStyle/>
          <a:p>
            <a:r>
              <a:rPr lang="fr-FR" sz="2400" dirty="0">
                <a:solidFill>
                  <a:schemeClr val="bg1"/>
                </a:solidFill>
                <a:latin typeface="Comic Sans MS" panose="030F0702030302020204" pitchFamily="66" charset="0"/>
              </a:rPr>
              <a:t>Démarche générale de construction d’un analyseur lexical</a:t>
            </a:r>
          </a:p>
        </p:txBody>
      </p:sp>
      <p:sp>
        <p:nvSpPr>
          <p:cNvPr id="9" name="Rectangle 8"/>
          <p:cNvSpPr/>
          <p:nvPr/>
        </p:nvSpPr>
        <p:spPr>
          <a:xfrm>
            <a:off x="2699792" y="5373216"/>
            <a:ext cx="2728632" cy="369332"/>
          </a:xfrm>
          <a:prstGeom prst="rect">
            <a:avLst/>
          </a:prstGeom>
        </p:spPr>
        <p:txBody>
          <a:bodyPr wrap="none">
            <a:spAutoFit/>
          </a:bodyPr>
          <a:lstStyle/>
          <a:p>
            <a:r>
              <a:rPr lang="fr-FR" b="1" dirty="0">
                <a:solidFill>
                  <a:srgbClr val="C00000"/>
                </a:solidFill>
                <a:latin typeface="Comic Sans MS" panose="030F0702030302020204" pitchFamily="66" charset="0"/>
              </a:rPr>
              <a:t>L</a:t>
            </a:r>
            <a:r>
              <a:rPr lang="fr-FR" b="1" dirty="0" smtClean="0">
                <a:solidFill>
                  <a:srgbClr val="C00000"/>
                </a:solidFill>
                <a:latin typeface="Comic Sans MS" panose="030F0702030302020204" pitchFamily="66" charset="0"/>
              </a:rPr>
              <a:t>a </a:t>
            </a:r>
            <a:r>
              <a:rPr lang="fr-FR" b="1" dirty="0">
                <a:solidFill>
                  <a:srgbClr val="C00000"/>
                </a:solidFill>
                <a:latin typeface="Comic Sans MS" panose="030F0702030302020204" pitchFamily="66" charset="0"/>
              </a:rPr>
              <a:t>table de transition </a:t>
            </a:r>
          </a:p>
        </p:txBody>
      </p:sp>
      <p:sp>
        <p:nvSpPr>
          <p:cNvPr id="6" name="Rectangle 5"/>
          <p:cNvSpPr/>
          <p:nvPr/>
        </p:nvSpPr>
        <p:spPr>
          <a:xfrm>
            <a:off x="0" y="766007"/>
            <a:ext cx="9143999" cy="2031325"/>
          </a:xfrm>
          <a:prstGeom prst="rect">
            <a:avLst/>
          </a:prstGeom>
        </p:spPr>
        <p:txBody>
          <a:bodyPr wrap="square">
            <a:spAutoFit/>
          </a:bodyPr>
          <a:lstStyle/>
          <a:p>
            <a:r>
              <a:rPr lang="fr-FR" dirty="0">
                <a:latin typeface="Comic Sans MS" panose="030F0702030302020204" pitchFamily="66" charset="0"/>
              </a:rPr>
              <a:t>L’implémentation la plus simple d’un AFN est une table de transition dans laquelle il y a une ligne pour </a:t>
            </a:r>
            <a:r>
              <a:rPr lang="fr-FR" dirty="0" smtClean="0">
                <a:latin typeface="Comic Sans MS" panose="030F0702030302020204" pitchFamily="66" charset="0"/>
              </a:rPr>
              <a:t>chaque état </a:t>
            </a:r>
            <a:r>
              <a:rPr lang="fr-FR" dirty="0">
                <a:latin typeface="Comic Sans MS" panose="030F0702030302020204" pitchFamily="66" charset="0"/>
              </a:rPr>
              <a:t>et une colonne pour chaque symbole d’entrée (avec la chaîne vide ε si nécessaire). L’entrée pour la ligne </a:t>
            </a:r>
            <a:r>
              <a:rPr lang="fr-FR" b="1" dirty="0" smtClean="0">
                <a:latin typeface="Comic Sans MS" panose="030F0702030302020204" pitchFamily="66" charset="0"/>
              </a:rPr>
              <a:t>i </a:t>
            </a:r>
            <a:r>
              <a:rPr lang="fr-FR" dirty="0" smtClean="0">
                <a:latin typeface="Comic Sans MS" panose="030F0702030302020204" pitchFamily="66" charset="0"/>
              </a:rPr>
              <a:t>et </a:t>
            </a:r>
            <a:r>
              <a:rPr lang="fr-FR" dirty="0">
                <a:latin typeface="Comic Sans MS" panose="030F0702030302020204" pitchFamily="66" charset="0"/>
              </a:rPr>
              <a:t>le symbole </a:t>
            </a:r>
            <a:r>
              <a:rPr lang="fr-FR" b="1" dirty="0">
                <a:latin typeface="Comic Sans MS" panose="030F0702030302020204" pitchFamily="66" charset="0"/>
              </a:rPr>
              <a:t>a </a:t>
            </a:r>
            <a:r>
              <a:rPr lang="fr-FR" dirty="0">
                <a:latin typeface="Comic Sans MS" panose="030F0702030302020204" pitchFamily="66" charset="0"/>
              </a:rPr>
              <a:t>donne l’ensemble des états (ou un pointeur vers cet ensemble) qui peuvent être atteints </a:t>
            </a:r>
            <a:r>
              <a:rPr lang="fr-FR" dirty="0" smtClean="0">
                <a:latin typeface="Comic Sans MS" panose="030F0702030302020204" pitchFamily="66" charset="0"/>
              </a:rPr>
              <a:t>à partir </a:t>
            </a:r>
            <a:r>
              <a:rPr lang="fr-FR" dirty="0">
                <a:latin typeface="Comic Sans MS" panose="030F0702030302020204" pitchFamily="66" charset="0"/>
              </a:rPr>
              <a:t>de l’état </a:t>
            </a:r>
            <a:r>
              <a:rPr lang="fr-FR" b="1" dirty="0">
                <a:latin typeface="Comic Sans MS" panose="030F0702030302020204" pitchFamily="66" charset="0"/>
              </a:rPr>
              <a:t>i </a:t>
            </a:r>
            <a:r>
              <a:rPr lang="fr-FR" dirty="0">
                <a:latin typeface="Comic Sans MS" panose="030F0702030302020204" pitchFamily="66" charset="0"/>
              </a:rPr>
              <a:t>avec le symbole </a:t>
            </a:r>
            <a:r>
              <a:rPr lang="fr-FR" b="1" dirty="0">
                <a:latin typeface="Comic Sans MS" panose="030F0702030302020204" pitchFamily="66" charset="0"/>
              </a:rPr>
              <a:t>a</a:t>
            </a:r>
            <a:r>
              <a:rPr lang="fr-FR" dirty="0">
                <a:latin typeface="Comic Sans MS" panose="030F0702030302020204" pitchFamily="66" charset="0"/>
              </a:rPr>
              <a:t>. </a:t>
            </a:r>
            <a:endParaRPr lang="fr-FR" dirty="0" smtClean="0">
              <a:latin typeface="Comic Sans MS" panose="030F0702030302020204" pitchFamily="66" charset="0"/>
            </a:endParaRPr>
          </a:p>
          <a:p>
            <a:r>
              <a:rPr lang="fr-FR" dirty="0" smtClean="0">
                <a:latin typeface="Comic Sans MS" panose="030F0702030302020204" pitchFamily="66" charset="0"/>
              </a:rPr>
              <a:t>Pour </a:t>
            </a:r>
            <a:r>
              <a:rPr lang="fr-FR" dirty="0">
                <a:latin typeface="Comic Sans MS" panose="030F0702030302020204" pitchFamily="66" charset="0"/>
              </a:rPr>
              <a:t>l’AFN de la figure </a:t>
            </a:r>
            <a:r>
              <a:rPr lang="fr-FR" dirty="0" smtClean="0">
                <a:latin typeface="Comic Sans MS" panose="030F0702030302020204" pitchFamily="66" charset="0"/>
              </a:rPr>
              <a:t>précédente, </a:t>
            </a:r>
            <a:r>
              <a:rPr lang="fr-FR" dirty="0">
                <a:latin typeface="Comic Sans MS" panose="030F0702030302020204" pitchFamily="66" charset="0"/>
              </a:rPr>
              <a:t>la table de transition est la suivante (</a:t>
            </a:r>
            <a:r>
              <a:rPr lang="fr-FR" dirty="0" smtClean="0">
                <a:latin typeface="Comic Sans MS" panose="030F0702030302020204" pitchFamily="66" charset="0"/>
              </a:rPr>
              <a:t>sachant que </a:t>
            </a:r>
            <a:r>
              <a:rPr lang="fr-FR" dirty="0">
                <a:latin typeface="Comic Sans MS" panose="030F0702030302020204" pitchFamily="66" charset="0"/>
              </a:rPr>
              <a:t>la ligne 3 peut être éliminée) :</a:t>
            </a:r>
          </a:p>
        </p:txBody>
      </p:sp>
      <p:pic>
        <p:nvPicPr>
          <p:cNvPr id="7" name="Image 6"/>
          <p:cNvPicPr>
            <a:picLocks noChangeAspect="1"/>
          </p:cNvPicPr>
          <p:nvPr/>
        </p:nvPicPr>
        <p:blipFill>
          <a:blip r:embed="rId2"/>
          <a:stretch>
            <a:fillRect/>
          </a:stretch>
        </p:blipFill>
        <p:spPr>
          <a:xfrm>
            <a:off x="1475656" y="2928984"/>
            <a:ext cx="5832648" cy="2228208"/>
          </a:xfrm>
          <a:prstGeom prst="rect">
            <a:avLst/>
          </a:prstGeom>
        </p:spPr>
      </p:pic>
    </p:spTree>
    <p:extLst>
      <p:ext uri="{BB962C8B-B14F-4D97-AF65-F5344CB8AC3E}">
        <p14:creationId xmlns:p14="http://schemas.microsoft.com/office/powerpoint/2010/main" val="4241724493"/>
      </p:ext>
    </p:extLst>
  </p:cSld>
  <p:clrMapOvr>
    <a:masterClrMapping/>
  </p:clrMapOvr>
  <p:transition>
    <p:cover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8" name="Rectangle 7"/>
          <p:cNvSpPr/>
          <p:nvPr/>
        </p:nvSpPr>
        <p:spPr>
          <a:xfrm>
            <a:off x="147576" y="172690"/>
            <a:ext cx="8384443" cy="461665"/>
          </a:xfrm>
          <a:prstGeom prst="rect">
            <a:avLst/>
          </a:prstGeom>
        </p:spPr>
        <p:txBody>
          <a:bodyPr wrap="square">
            <a:spAutoFit/>
          </a:bodyPr>
          <a:lstStyle/>
          <a:p>
            <a:r>
              <a:rPr lang="fr-FR" sz="2400" dirty="0">
                <a:solidFill>
                  <a:schemeClr val="bg1"/>
                </a:solidFill>
                <a:latin typeface="Comic Sans MS" panose="030F0702030302020204" pitchFamily="66" charset="0"/>
              </a:rPr>
              <a:t>Démarche générale de construction d’un analyseur lexical</a:t>
            </a:r>
          </a:p>
        </p:txBody>
      </p:sp>
      <p:sp>
        <p:nvSpPr>
          <p:cNvPr id="6" name="Rectangle 5"/>
          <p:cNvSpPr/>
          <p:nvPr/>
        </p:nvSpPr>
        <p:spPr>
          <a:xfrm>
            <a:off x="0" y="766007"/>
            <a:ext cx="9143999" cy="2554545"/>
          </a:xfrm>
          <a:prstGeom prst="rect">
            <a:avLst/>
          </a:prstGeom>
        </p:spPr>
        <p:txBody>
          <a:bodyPr wrap="square">
            <a:spAutoFit/>
          </a:bodyPr>
          <a:lstStyle/>
          <a:p>
            <a:pPr algn="just"/>
            <a:r>
              <a:rPr lang="fr-FR" sz="2000" dirty="0">
                <a:latin typeface="Comic Sans MS" panose="030F0702030302020204" pitchFamily="66" charset="0"/>
              </a:rPr>
              <a:t>Un AFN accepte une chaîne si et seulement s’il existe au moins un chemin correspondant à cette chaîne </a:t>
            </a:r>
            <a:r>
              <a:rPr lang="fr-FR" sz="2000" dirty="0" smtClean="0">
                <a:latin typeface="Comic Sans MS" panose="030F0702030302020204" pitchFamily="66" charset="0"/>
              </a:rPr>
              <a:t>entre l’état </a:t>
            </a:r>
            <a:r>
              <a:rPr lang="fr-FR" sz="2000" dirty="0">
                <a:latin typeface="Comic Sans MS" panose="030F0702030302020204" pitchFamily="66" charset="0"/>
              </a:rPr>
              <a:t>initial et l’un des états finaux. </a:t>
            </a:r>
            <a:endParaRPr lang="fr-FR" sz="2000" dirty="0" smtClean="0">
              <a:latin typeface="Comic Sans MS" panose="030F0702030302020204" pitchFamily="66" charset="0"/>
            </a:endParaRPr>
          </a:p>
          <a:p>
            <a:pPr algn="just"/>
            <a:r>
              <a:rPr lang="fr-FR" sz="2000" dirty="0" smtClean="0">
                <a:latin typeface="Comic Sans MS" panose="030F0702030302020204" pitchFamily="66" charset="0"/>
              </a:rPr>
              <a:t>Un </a:t>
            </a:r>
            <a:r>
              <a:rPr lang="fr-FR" sz="2000" dirty="0">
                <a:latin typeface="Comic Sans MS" panose="030F0702030302020204" pitchFamily="66" charset="0"/>
              </a:rPr>
              <a:t>chemin peut être représenté par une suite de transitions appelées</a:t>
            </a:r>
          </a:p>
          <a:p>
            <a:pPr algn="just"/>
            <a:r>
              <a:rPr lang="fr-FR" sz="2000" dirty="0">
                <a:latin typeface="Comic Sans MS" panose="030F0702030302020204" pitchFamily="66" charset="0"/>
              </a:rPr>
              <a:t>déplacements. </a:t>
            </a:r>
            <a:endParaRPr lang="fr-FR" sz="2000" dirty="0" smtClean="0">
              <a:latin typeface="Comic Sans MS" panose="030F0702030302020204" pitchFamily="66" charset="0"/>
            </a:endParaRPr>
          </a:p>
          <a:p>
            <a:pPr algn="just"/>
            <a:r>
              <a:rPr lang="fr-FR" sz="2000" dirty="0" smtClean="0">
                <a:latin typeface="Comic Sans MS" panose="030F0702030302020204" pitchFamily="66" charset="0"/>
              </a:rPr>
              <a:t>Par </a:t>
            </a:r>
            <a:r>
              <a:rPr lang="fr-FR" sz="2000" dirty="0">
                <a:latin typeface="Comic Sans MS" panose="030F0702030302020204" pitchFamily="66" charset="0"/>
              </a:rPr>
              <a:t>exemple, pour la reconnaissance de la chaîne </a:t>
            </a:r>
            <a:r>
              <a:rPr lang="fr-FR" sz="2000" dirty="0" err="1">
                <a:latin typeface="Comic Sans MS" panose="030F0702030302020204" pitchFamily="66" charset="0"/>
              </a:rPr>
              <a:t>aabb</a:t>
            </a:r>
            <a:r>
              <a:rPr lang="fr-FR" sz="2000" dirty="0">
                <a:latin typeface="Comic Sans MS" panose="030F0702030302020204" pitchFamily="66" charset="0"/>
              </a:rPr>
              <a:t> par </a:t>
            </a:r>
            <a:r>
              <a:rPr lang="fr-FR" sz="2000" dirty="0" smtClean="0">
                <a:latin typeface="Comic Sans MS" panose="030F0702030302020204" pitchFamily="66" charset="0"/>
              </a:rPr>
              <a:t>l’AFN </a:t>
            </a:r>
            <a:r>
              <a:rPr lang="fr-FR" sz="2000" dirty="0">
                <a:latin typeface="Comic Sans MS" panose="030F0702030302020204" pitchFamily="66" charset="0"/>
              </a:rPr>
              <a:t>précédent</a:t>
            </a:r>
            <a:r>
              <a:rPr lang="fr-FR" sz="2000" dirty="0" smtClean="0">
                <a:latin typeface="Comic Sans MS" panose="030F0702030302020204" pitchFamily="66" charset="0"/>
              </a:rPr>
              <a:t>, </a:t>
            </a:r>
            <a:r>
              <a:rPr lang="fr-FR" sz="2000" dirty="0">
                <a:latin typeface="Comic Sans MS" panose="030F0702030302020204" pitchFamily="66" charset="0"/>
              </a:rPr>
              <a:t>il existe </a:t>
            </a:r>
            <a:r>
              <a:rPr lang="fr-FR" sz="2000" dirty="0" smtClean="0">
                <a:latin typeface="Comic Sans MS" panose="030F0702030302020204" pitchFamily="66" charset="0"/>
              </a:rPr>
              <a:t>deux chemins </a:t>
            </a:r>
            <a:r>
              <a:rPr lang="fr-FR" sz="2000" dirty="0">
                <a:latin typeface="Comic Sans MS" panose="030F0702030302020204" pitchFamily="66" charset="0"/>
              </a:rPr>
              <a:t>possibles. </a:t>
            </a:r>
            <a:endParaRPr lang="fr-FR" sz="2000" dirty="0" smtClean="0">
              <a:latin typeface="Comic Sans MS" panose="030F0702030302020204" pitchFamily="66" charset="0"/>
            </a:endParaRPr>
          </a:p>
          <a:p>
            <a:pPr algn="just"/>
            <a:r>
              <a:rPr lang="fr-FR" sz="2000" dirty="0" smtClean="0">
                <a:latin typeface="Comic Sans MS" panose="030F0702030302020204" pitchFamily="66" charset="0"/>
              </a:rPr>
              <a:t>Le </a:t>
            </a:r>
            <a:r>
              <a:rPr lang="fr-FR" sz="2000" dirty="0">
                <a:latin typeface="Comic Sans MS" panose="030F0702030302020204" pitchFamily="66" charset="0"/>
              </a:rPr>
              <a:t>premier conduit à l’acceptation de la chaîne alors que le second stationne sur l’état 0 </a:t>
            </a:r>
            <a:r>
              <a:rPr lang="fr-FR" sz="2000" dirty="0" smtClean="0">
                <a:latin typeface="Comic Sans MS" panose="030F0702030302020204" pitchFamily="66" charset="0"/>
              </a:rPr>
              <a:t>qui n’est </a:t>
            </a:r>
            <a:r>
              <a:rPr lang="fr-FR" sz="2000" dirty="0">
                <a:latin typeface="Comic Sans MS" panose="030F0702030302020204" pitchFamily="66" charset="0"/>
              </a:rPr>
              <a:t>pas un état </a:t>
            </a:r>
            <a:r>
              <a:rPr lang="fr-FR" sz="2000" dirty="0" smtClean="0">
                <a:latin typeface="Comic Sans MS" panose="030F0702030302020204" pitchFamily="66" charset="0"/>
              </a:rPr>
              <a:t>final</a:t>
            </a:r>
            <a:endParaRPr lang="fr-FR" sz="2000" dirty="0">
              <a:latin typeface="Comic Sans MS" panose="030F0702030302020204" pitchFamily="66" charset="0"/>
            </a:endParaRPr>
          </a:p>
        </p:txBody>
      </p:sp>
      <p:pic>
        <p:nvPicPr>
          <p:cNvPr id="2" name="Image 1"/>
          <p:cNvPicPr>
            <a:picLocks noChangeAspect="1"/>
          </p:cNvPicPr>
          <p:nvPr/>
        </p:nvPicPr>
        <p:blipFill>
          <a:blip r:embed="rId2"/>
          <a:stretch>
            <a:fillRect/>
          </a:stretch>
        </p:blipFill>
        <p:spPr>
          <a:xfrm>
            <a:off x="1142999" y="3320552"/>
            <a:ext cx="6858000" cy="1162050"/>
          </a:xfrm>
          <a:prstGeom prst="rect">
            <a:avLst/>
          </a:prstGeom>
        </p:spPr>
      </p:pic>
      <p:pic>
        <p:nvPicPr>
          <p:cNvPr id="3" name="Image 2"/>
          <p:cNvPicPr>
            <a:picLocks noChangeAspect="1"/>
          </p:cNvPicPr>
          <p:nvPr/>
        </p:nvPicPr>
        <p:blipFill>
          <a:blip r:embed="rId3"/>
          <a:stretch>
            <a:fillRect/>
          </a:stretch>
        </p:blipFill>
        <p:spPr>
          <a:xfrm>
            <a:off x="1361936" y="4941287"/>
            <a:ext cx="6686550" cy="1057275"/>
          </a:xfrm>
          <a:prstGeom prst="rect">
            <a:avLst/>
          </a:prstGeom>
        </p:spPr>
      </p:pic>
      <p:sp>
        <p:nvSpPr>
          <p:cNvPr id="10" name="Rectangle 9"/>
          <p:cNvSpPr/>
          <p:nvPr/>
        </p:nvSpPr>
        <p:spPr>
          <a:xfrm>
            <a:off x="1718116" y="4482602"/>
            <a:ext cx="5974191" cy="369332"/>
          </a:xfrm>
          <a:prstGeom prst="rect">
            <a:avLst/>
          </a:prstGeom>
        </p:spPr>
        <p:txBody>
          <a:bodyPr wrap="square">
            <a:spAutoFit/>
          </a:bodyPr>
          <a:lstStyle/>
          <a:p>
            <a:r>
              <a:rPr lang="fr-FR" dirty="0">
                <a:solidFill>
                  <a:srgbClr val="FF0000"/>
                </a:solidFill>
                <a:latin typeface="Comic Sans MS" panose="030F0702030302020204" pitchFamily="66" charset="0"/>
              </a:rPr>
              <a:t>Déplacements réalisés en acceptant la chaîne </a:t>
            </a:r>
            <a:r>
              <a:rPr lang="fr-FR" dirty="0" err="1">
                <a:solidFill>
                  <a:srgbClr val="FF0000"/>
                </a:solidFill>
                <a:latin typeface="Comic Sans MS" panose="030F0702030302020204" pitchFamily="66" charset="0"/>
              </a:rPr>
              <a:t>aabb</a:t>
            </a:r>
            <a:endParaRPr lang="fr-FR" dirty="0">
              <a:solidFill>
                <a:srgbClr val="FF0000"/>
              </a:solidFill>
              <a:latin typeface="Comic Sans MS" panose="030F0702030302020204" pitchFamily="66" charset="0"/>
            </a:endParaRPr>
          </a:p>
        </p:txBody>
      </p:sp>
      <p:sp>
        <p:nvSpPr>
          <p:cNvPr id="11" name="Rectangle 10"/>
          <p:cNvSpPr/>
          <p:nvPr/>
        </p:nvSpPr>
        <p:spPr>
          <a:xfrm>
            <a:off x="2002057" y="6013984"/>
            <a:ext cx="5406308" cy="369332"/>
          </a:xfrm>
          <a:prstGeom prst="rect">
            <a:avLst/>
          </a:prstGeom>
        </p:spPr>
        <p:txBody>
          <a:bodyPr wrap="square">
            <a:spAutoFit/>
          </a:bodyPr>
          <a:lstStyle/>
          <a:p>
            <a:r>
              <a:rPr lang="fr-FR" dirty="0">
                <a:solidFill>
                  <a:srgbClr val="FF0000"/>
                </a:solidFill>
                <a:latin typeface="Comic Sans MS" panose="030F0702030302020204" pitchFamily="66" charset="0"/>
              </a:rPr>
              <a:t>Stationnement sur l’état 0 pour la chaîne </a:t>
            </a:r>
            <a:r>
              <a:rPr lang="fr-FR" dirty="0" err="1">
                <a:solidFill>
                  <a:srgbClr val="FF0000"/>
                </a:solidFill>
                <a:latin typeface="Comic Sans MS" panose="030F0702030302020204" pitchFamily="66" charset="0"/>
              </a:rPr>
              <a:t>aabb</a:t>
            </a:r>
            <a:endParaRPr lang="fr-FR"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49807583"/>
      </p:ext>
    </p:extLst>
  </p:cSld>
  <p:clrMapOvr>
    <a:masterClrMapping/>
  </p:clrMapOvr>
  <p:transition>
    <p:cover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latin typeface="Comic Sans MS" panose="030F0702030302020204" pitchFamily="66" charset="0"/>
              </a:rPr>
              <a:t>Automate fini déterministe</a:t>
            </a:r>
            <a:endParaRPr lang="fr-FR" dirty="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24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42633" y="908720"/>
            <a:ext cx="8712522" cy="1569660"/>
          </a:xfrm>
          <a:prstGeom prst="rect">
            <a:avLst/>
          </a:prstGeom>
        </p:spPr>
        <p:txBody>
          <a:bodyPr wrap="square">
            <a:spAutoFit/>
          </a:bodyPr>
          <a:lstStyle/>
          <a:p>
            <a:r>
              <a:rPr lang="fr-FR" sz="2400" dirty="0">
                <a:solidFill>
                  <a:schemeClr val="tx2"/>
                </a:solidFill>
                <a:latin typeface="Comic Sans MS" panose="030F0702030302020204" pitchFamily="66" charset="0"/>
              </a:rPr>
              <a:t>Un AFD est un cas particulier d’AFN dans lequel :</a:t>
            </a:r>
          </a:p>
          <a:p>
            <a:r>
              <a:rPr lang="fr-FR" sz="2400" dirty="0">
                <a:latin typeface="Comic Sans MS" panose="030F0702030302020204" pitchFamily="66" charset="0"/>
              </a:rPr>
              <a:t>• Aucun état n’a de ε-transition</a:t>
            </a:r>
          </a:p>
          <a:p>
            <a:r>
              <a:rPr lang="fr-FR" sz="2400" dirty="0">
                <a:latin typeface="Comic Sans MS" panose="030F0702030302020204" pitchFamily="66" charset="0"/>
              </a:rPr>
              <a:t>• Pour chaque état </a:t>
            </a:r>
            <a:r>
              <a:rPr lang="fr-FR" sz="2400" b="1" dirty="0">
                <a:latin typeface="Comic Sans MS" panose="030F0702030302020204" pitchFamily="66" charset="0"/>
              </a:rPr>
              <a:t>e </a:t>
            </a:r>
            <a:r>
              <a:rPr lang="fr-FR" sz="2400" dirty="0">
                <a:latin typeface="Comic Sans MS" panose="030F0702030302020204" pitchFamily="66" charset="0"/>
              </a:rPr>
              <a:t>et chaque symbole d’entrée </a:t>
            </a:r>
            <a:r>
              <a:rPr lang="fr-FR" sz="2400" b="1" dirty="0">
                <a:latin typeface="Comic Sans MS" panose="030F0702030302020204" pitchFamily="66" charset="0"/>
              </a:rPr>
              <a:t>a </a:t>
            </a:r>
            <a:r>
              <a:rPr lang="fr-FR" sz="2400" dirty="0">
                <a:latin typeface="Comic Sans MS" panose="030F0702030302020204" pitchFamily="66" charset="0"/>
              </a:rPr>
              <a:t>il y a au plus un arc étiqueté </a:t>
            </a:r>
            <a:r>
              <a:rPr lang="fr-FR" sz="2400" b="1" dirty="0">
                <a:latin typeface="Comic Sans MS" panose="030F0702030302020204" pitchFamily="66" charset="0"/>
              </a:rPr>
              <a:t>a </a:t>
            </a:r>
            <a:r>
              <a:rPr lang="fr-FR" sz="2400" dirty="0">
                <a:latin typeface="Comic Sans MS" panose="030F0702030302020204" pitchFamily="66" charset="0"/>
              </a:rPr>
              <a:t>qui quitte </a:t>
            </a:r>
            <a:r>
              <a:rPr lang="fr-FR" sz="2400" b="1" dirty="0">
                <a:latin typeface="Comic Sans MS" panose="030F0702030302020204" pitchFamily="66" charset="0"/>
              </a:rPr>
              <a:t>e</a:t>
            </a:r>
            <a:endParaRPr lang="fr-FR" sz="2400" dirty="0">
              <a:latin typeface="Comic Sans MS" panose="030F0702030302020204" pitchFamily="66" charset="0"/>
            </a:endParaRPr>
          </a:p>
        </p:txBody>
      </p:sp>
      <p:sp>
        <p:nvSpPr>
          <p:cNvPr id="7" name="Rectangle 6"/>
          <p:cNvSpPr/>
          <p:nvPr/>
        </p:nvSpPr>
        <p:spPr>
          <a:xfrm>
            <a:off x="142633" y="2708920"/>
            <a:ext cx="8668217" cy="2308324"/>
          </a:xfrm>
          <a:prstGeom prst="rect">
            <a:avLst/>
          </a:prstGeom>
        </p:spPr>
        <p:txBody>
          <a:bodyPr wrap="square">
            <a:spAutoFit/>
          </a:bodyPr>
          <a:lstStyle/>
          <a:p>
            <a:pPr algn="just"/>
            <a:r>
              <a:rPr lang="fr-FR" sz="2400" dirty="0">
                <a:latin typeface="Comic Sans MS" panose="030F0702030302020204" pitchFamily="66" charset="0"/>
              </a:rPr>
              <a:t>Dans la table de transition d’un AFD, une entrée contient un état unique au maximum (les symboles </a:t>
            </a:r>
            <a:r>
              <a:rPr lang="fr-FR" sz="2400" dirty="0" smtClean="0">
                <a:latin typeface="Comic Sans MS" panose="030F0702030302020204" pitchFamily="66" charset="0"/>
              </a:rPr>
              <a:t>d’entrée sont </a:t>
            </a:r>
            <a:r>
              <a:rPr lang="fr-FR" sz="2400" dirty="0">
                <a:latin typeface="Comic Sans MS" panose="030F0702030302020204" pitchFamily="66" charset="0"/>
              </a:rPr>
              <a:t>les caractères du texte source), il est donc très facile de déterminer si une chaîne est acceptée </a:t>
            </a:r>
            <a:r>
              <a:rPr lang="fr-FR" sz="2400" dirty="0" smtClean="0">
                <a:latin typeface="Comic Sans MS" panose="030F0702030302020204" pitchFamily="66" charset="0"/>
              </a:rPr>
              <a:t>par l’automate </a:t>
            </a:r>
            <a:r>
              <a:rPr lang="fr-FR" sz="2400" dirty="0">
                <a:latin typeface="Comic Sans MS" panose="030F0702030302020204" pitchFamily="66" charset="0"/>
              </a:rPr>
              <a:t>vu qu’il n’existe, au plus, qu’un seul chemin entre l’état initial et un état final étiqueté par la </a:t>
            </a:r>
            <a:r>
              <a:rPr lang="fr-FR" sz="2400" dirty="0" smtClean="0">
                <a:latin typeface="Comic Sans MS" panose="030F0702030302020204" pitchFamily="66" charset="0"/>
              </a:rPr>
              <a:t>chaîne en </a:t>
            </a:r>
            <a:r>
              <a:rPr lang="fr-FR" sz="2400" dirty="0">
                <a:latin typeface="Comic Sans MS" panose="030F0702030302020204" pitchFamily="66" charset="0"/>
              </a:rPr>
              <a:t>question.</a:t>
            </a:r>
          </a:p>
        </p:txBody>
      </p:sp>
    </p:spTree>
    <p:extLst>
      <p:ext uri="{BB962C8B-B14F-4D97-AF65-F5344CB8AC3E}">
        <p14:creationId xmlns:p14="http://schemas.microsoft.com/office/powerpoint/2010/main" val="3751409703"/>
      </p:ext>
    </p:extLst>
  </p:cSld>
  <p:clrMapOvr>
    <a:masterClrMapping/>
  </p:clrMapOvr>
  <p:transition>
    <p:cover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9" name="Titre 1"/>
          <p:cNvSpPr>
            <a:spLocks noGrp="1"/>
          </p:cNvSpPr>
          <p:nvPr>
            <p:ph type="title"/>
          </p:nvPr>
        </p:nvSpPr>
        <p:spPr>
          <a:xfrm>
            <a:off x="457200" y="69370"/>
            <a:ext cx="8382000" cy="602140"/>
          </a:xfrm>
        </p:spPr>
        <p:txBody>
          <a:bodyPr/>
          <a:lstStyle/>
          <a:p>
            <a:pPr algn="ctr"/>
            <a:r>
              <a:rPr lang="fr-FR" sz="2800" dirty="0">
                <a:latin typeface="Comic Sans MS" panose="030F0702030302020204" pitchFamily="66" charset="0"/>
              </a:rPr>
              <a:t>Construction d’AFN à partir d’expressions régulière (étape 2)</a:t>
            </a:r>
          </a:p>
        </p:txBody>
      </p:sp>
      <p:sp>
        <p:nvSpPr>
          <p:cNvPr id="10" name="Rectangle 9"/>
          <p:cNvSpPr/>
          <p:nvPr/>
        </p:nvSpPr>
        <p:spPr>
          <a:xfrm>
            <a:off x="431478" y="1412776"/>
            <a:ext cx="8712522" cy="584775"/>
          </a:xfrm>
          <a:prstGeom prst="rect">
            <a:avLst/>
          </a:prstGeom>
        </p:spPr>
        <p:txBody>
          <a:bodyPr wrap="square">
            <a:spAutoFit/>
          </a:bodyPr>
          <a:lstStyle/>
          <a:p>
            <a:r>
              <a:rPr lang="fr-FR" sz="3200" dirty="0">
                <a:solidFill>
                  <a:schemeClr val="tx2"/>
                </a:solidFill>
                <a:latin typeface="Comic Sans MS" panose="030F0702030302020204" pitchFamily="66" charset="0"/>
              </a:rPr>
              <a:t>A</a:t>
            </a:r>
            <a:r>
              <a:rPr lang="fr-FR" sz="3200" dirty="0" smtClean="0">
                <a:solidFill>
                  <a:schemeClr val="tx2"/>
                </a:solidFill>
                <a:latin typeface="Comic Sans MS" panose="030F0702030302020204" pitchFamily="66" charset="0"/>
              </a:rPr>
              <a:t>lgorithme </a:t>
            </a:r>
            <a:r>
              <a:rPr lang="fr-FR" sz="3200" dirty="0">
                <a:solidFill>
                  <a:schemeClr val="tx2"/>
                </a:solidFill>
                <a:latin typeface="Comic Sans MS" panose="030F0702030302020204" pitchFamily="66" charset="0"/>
              </a:rPr>
              <a:t>de construction de </a:t>
            </a:r>
            <a:r>
              <a:rPr lang="fr-FR" sz="3200" b="1" dirty="0">
                <a:solidFill>
                  <a:schemeClr val="tx2"/>
                </a:solidFill>
                <a:latin typeface="Comic Sans MS" panose="030F0702030302020204" pitchFamily="66" charset="0"/>
              </a:rPr>
              <a:t>Thompson</a:t>
            </a:r>
            <a:endParaRPr lang="fr-FR" sz="3200" dirty="0">
              <a:solidFill>
                <a:schemeClr val="tx2"/>
              </a:solidFill>
              <a:latin typeface="Comic Sans MS" panose="030F0702030302020204" pitchFamily="66" charset="0"/>
            </a:endParaRPr>
          </a:p>
        </p:txBody>
      </p:sp>
      <p:sp>
        <p:nvSpPr>
          <p:cNvPr id="11" name="Rectangle 10"/>
          <p:cNvSpPr/>
          <p:nvPr/>
        </p:nvSpPr>
        <p:spPr>
          <a:xfrm>
            <a:off x="683568" y="2379947"/>
            <a:ext cx="8668217" cy="1938992"/>
          </a:xfrm>
          <a:prstGeom prst="rect">
            <a:avLst/>
          </a:prstGeom>
        </p:spPr>
        <p:txBody>
          <a:bodyPr wrap="square">
            <a:spAutoFit/>
          </a:bodyPr>
          <a:lstStyle/>
          <a:p>
            <a:r>
              <a:rPr lang="fr-FR" sz="2400" dirty="0">
                <a:latin typeface="Comic Sans MS" panose="030F0702030302020204" pitchFamily="66" charset="0"/>
              </a:rPr>
              <a:t>N</a:t>
            </a:r>
            <a:r>
              <a:rPr lang="fr-FR" sz="2400" dirty="0" smtClean="0">
                <a:latin typeface="Comic Sans MS" panose="030F0702030302020204" pitchFamily="66" charset="0"/>
              </a:rPr>
              <a:t>ous </a:t>
            </a:r>
            <a:r>
              <a:rPr lang="fr-FR" sz="2400" dirty="0">
                <a:latin typeface="Comic Sans MS" panose="030F0702030302020204" pitchFamily="66" charset="0"/>
              </a:rPr>
              <a:t>utiliserons les </a:t>
            </a:r>
            <a:r>
              <a:rPr lang="fr-FR" sz="2400" dirty="0" smtClean="0">
                <a:latin typeface="Comic Sans MS" panose="030F0702030302020204" pitchFamily="66" charset="0"/>
              </a:rPr>
              <a:t>notations suivantes :</a:t>
            </a:r>
          </a:p>
          <a:p>
            <a:endParaRPr lang="fr-FR" sz="2400" dirty="0">
              <a:latin typeface="Comic Sans MS" panose="030F0702030302020204" pitchFamily="66" charset="0"/>
            </a:endParaRPr>
          </a:p>
          <a:p>
            <a:r>
              <a:rPr lang="fr-FR" sz="2400" dirty="0">
                <a:latin typeface="Comic Sans MS" panose="030F0702030302020204" pitchFamily="66" charset="0"/>
              </a:rPr>
              <a:t>• r : désigne une expression </a:t>
            </a:r>
            <a:r>
              <a:rPr lang="fr-FR" sz="2400" dirty="0" smtClean="0">
                <a:latin typeface="Comic Sans MS" panose="030F0702030302020204" pitchFamily="66" charset="0"/>
              </a:rPr>
              <a:t>régulière</a:t>
            </a:r>
          </a:p>
          <a:p>
            <a:endParaRPr lang="fr-FR" sz="2400" dirty="0">
              <a:latin typeface="Comic Sans MS" panose="030F0702030302020204" pitchFamily="66" charset="0"/>
            </a:endParaRPr>
          </a:p>
          <a:p>
            <a:r>
              <a:rPr lang="fr-FR" sz="2400" dirty="0">
                <a:latin typeface="Comic Sans MS" panose="030F0702030302020204" pitchFamily="66" charset="0"/>
              </a:rPr>
              <a:t>• N(r) : l’AFN correspondant à r (qui reconnaît r</a:t>
            </a:r>
            <a:r>
              <a:rPr lang="fr-FR" sz="2400" dirty="0" smtClean="0">
                <a:latin typeface="Comic Sans MS" panose="030F0702030302020204" pitchFamily="66" charset="0"/>
              </a:rPr>
              <a:t>)</a:t>
            </a:r>
            <a:endParaRPr lang="fr-FR" sz="2400" dirty="0">
              <a:latin typeface="Comic Sans MS" panose="030F0702030302020204" pitchFamily="66" charset="0"/>
            </a:endParaRPr>
          </a:p>
        </p:txBody>
      </p:sp>
    </p:spTree>
    <p:extLst>
      <p:ext uri="{BB962C8B-B14F-4D97-AF65-F5344CB8AC3E}">
        <p14:creationId xmlns:p14="http://schemas.microsoft.com/office/powerpoint/2010/main" val="3636573411"/>
      </p:ext>
    </p:extLst>
  </p:cSld>
  <p:clrMapOvr>
    <a:masterClrMapping/>
  </p:clrMapOvr>
  <p:transition>
    <p:cover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7" name="Rectangle 6"/>
          <p:cNvSpPr/>
          <p:nvPr/>
        </p:nvSpPr>
        <p:spPr>
          <a:xfrm>
            <a:off x="15490" y="237966"/>
            <a:ext cx="8668217" cy="400110"/>
          </a:xfrm>
          <a:prstGeom prst="rect">
            <a:avLst/>
          </a:prstGeom>
        </p:spPr>
        <p:txBody>
          <a:bodyPr wrap="square">
            <a:spAutoFit/>
          </a:bodyPr>
          <a:lstStyle/>
          <a:p>
            <a:pPr algn="ctr"/>
            <a:r>
              <a:rPr lang="fr-FR" sz="2000" b="1" dirty="0" smtClean="0">
                <a:solidFill>
                  <a:schemeClr val="bg1"/>
                </a:solidFill>
                <a:latin typeface="Comic Sans MS" panose="030F0702030302020204" pitchFamily="66" charset="0"/>
              </a:rPr>
              <a:t>Les </a:t>
            </a:r>
            <a:r>
              <a:rPr lang="fr-FR" sz="2000" b="1" dirty="0">
                <a:solidFill>
                  <a:schemeClr val="bg1"/>
                </a:solidFill>
                <a:latin typeface="Comic Sans MS" panose="030F0702030302020204" pitchFamily="66" charset="0"/>
              </a:rPr>
              <a:t>règles de l’algorithme de </a:t>
            </a:r>
            <a:r>
              <a:rPr lang="fr-FR" sz="2000" b="1" dirty="0" smtClean="0">
                <a:solidFill>
                  <a:schemeClr val="bg1"/>
                </a:solidFill>
                <a:latin typeface="Comic Sans MS" panose="030F0702030302020204" pitchFamily="66" charset="0"/>
              </a:rPr>
              <a:t>Thompson</a:t>
            </a:r>
            <a:endParaRPr lang="fr-FR" sz="2000" b="1" dirty="0">
              <a:solidFill>
                <a:schemeClr val="bg1"/>
              </a:solidFill>
              <a:latin typeface="Comic Sans MS" panose="030F0702030302020204" pitchFamily="66" charset="0"/>
            </a:endParaRPr>
          </a:p>
        </p:txBody>
      </p:sp>
      <p:pic>
        <p:nvPicPr>
          <p:cNvPr id="3" name="Image 2"/>
          <p:cNvPicPr>
            <a:picLocks noChangeAspect="1"/>
          </p:cNvPicPr>
          <p:nvPr/>
        </p:nvPicPr>
        <p:blipFill>
          <a:blip r:embed="rId2"/>
          <a:stretch>
            <a:fillRect/>
          </a:stretch>
        </p:blipFill>
        <p:spPr>
          <a:xfrm>
            <a:off x="539552" y="685056"/>
            <a:ext cx="6286500" cy="4171950"/>
          </a:xfrm>
          <a:prstGeom prst="rect">
            <a:avLst/>
          </a:prstGeom>
        </p:spPr>
      </p:pic>
      <p:pic>
        <p:nvPicPr>
          <p:cNvPr id="8" name="Image 7"/>
          <p:cNvPicPr>
            <a:picLocks noChangeAspect="1"/>
          </p:cNvPicPr>
          <p:nvPr/>
        </p:nvPicPr>
        <p:blipFill>
          <a:blip r:embed="rId3"/>
          <a:stretch>
            <a:fillRect/>
          </a:stretch>
        </p:blipFill>
        <p:spPr>
          <a:xfrm>
            <a:off x="539552" y="4857006"/>
            <a:ext cx="6686550" cy="1696194"/>
          </a:xfrm>
          <a:prstGeom prst="rect">
            <a:avLst/>
          </a:prstGeom>
        </p:spPr>
      </p:pic>
    </p:spTree>
    <p:extLst>
      <p:ext uri="{BB962C8B-B14F-4D97-AF65-F5344CB8AC3E}">
        <p14:creationId xmlns:p14="http://schemas.microsoft.com/office/powerpoint/2010/main" val="2709614421"/>
      </p:ext>
    </p:extLst>
  </p:cSld>
  <p:clrMapOvr>
    <a:masterClrMapping/>
  </p:clrMapOvr>
  <p:transition>
    <p:cover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9" name="Titre 1"/>
          <p:cNvSpPr>
            <a:spLocks noGrp="1"/>
          </p:cNvSpPr>
          <p:nvPr>
            <p:ph type="title"/>
          </p:nvPr>
        </p:nvSpPr>
        <p:spPr>
          <a:xfrm>
            <a:off x="457200" y="69370"/>
            <a:ext cx="8382000" cy="602140"/>
          </a:xfrm>
        </p:spPr>
        <p:txBody>
          <a:bodyPr/>
          <a:lstStyle/>
          <a:p>
            <a:pPr algn="ctr"/>
            <a:r>
              <a:rPr lang="fr-FR" sz="2800" dirty="0">
                <a:latin typeface="Comic Sans MS" panose="030F0702030302020204" pitchFamily="66" charset="0"/>
              </a:rPr>
              <a:t>Construction d’AFN à partir d’expressions régulière (étape 2)</a:t>
            </a:r>
          </a:p>
        </p:txBody>
      </p:sp>
      <p:sp>
        <p:nvSpPr>
          <p:cNvPr id="2" name="Rectangle 1"/>
          <p:cNvSpPr/>
          <p:nvPr/>
        </p:nvSpPr>
        <p:spPr>
          <a:xfrm>
            <a:off x="179512" y="908720"/>
            <a:ext cx="8352927" cy="707886"/>
          </a:xfrm>
          <a:prstGeom prst="rect">
            <a:avLst/>
          </a:prstGeom>
        </p:spPr>
        <p:txBody>
          <a:bodyPr wrap="square">
            <a:spAutoFit/>
          </a:bodyPr>
          <a:lstStyle/>
          <a:p>
            <a:r>
              <a:rPr lang="fr-FR" sz="2000" b="1" dirty="0">
                <a:solidFill>
                  <a:schemeClr val="tx2"/>
                </a:solidFill>
                <a:latin typeface="Comic Sans MS" panose="030F0702030302020204" pitchFamily="66" charset="0"/>
              </a:rPr>
              <a:t>Exemple</a:t>
            </a:r>
          </a:p>
          <a:p>
            <a:r>
              <a:rPr lang="fr-FR" sz="2000" dirty="0">
                <a:solidFill>
                  <a:schemeClr val="tx2"/>
                </a:solidFill>
                <a:latin typeface="Comic Sans MS" panose="030F0702030302020204" pitchFamily="66" charset="0"/>
              </a:rPr>
              <a:t>L’AFN qui reconnaît l’expression régulière (</a:t>
            </a:r>
            <a:r>
              <a:rPr lang="fr-FR" sz="2000" dirty="0" err="1">
                <a:solidFill>
                  <a:schemeClr val="tx2"/>
                </a:solidFill>
                <a:latin typeface="Comic Sans MS" panose="030F0702030302020204" pitchFamily="66" charset="0"/>
              </a:rPr>
              <a:t>a|b</a:t>
            </a:r>
            <a:r>
              <a:rPr lang="fr-FR" sz="2000" dirty="0">
                <a:solidFill>
                  <a:schemeClr val="tx2"/>
                </a:solidFill>
                <a:latin typeface="Comic Sans MS" panose="030F0702030302020204" pitchFamily="66" charset="0"/>
              </a:rPr>
              <a:t>)*</a:t>
            </a:r>
            <a:r>
              <a:rPr lang="fr-FR" sz="2000" dirty="0" err="1" smtClean="0">
                <a:solidFill>
                  <a:schemeClr val="tx2"/>
                </a:solidFill>
                <a:latin typeface="Comic Sans MS" panose="030F0702030302020204" pitchFamily="66" charset="0"/>
              </a:rPr>
              <a:t>abb</a:t>
            </a:r>
            <a:endParaRPr lang="fr-FR" sz="2000" dirty="0">
              <a:solidFill>
                <a:schemeClr val="tx2"/>
              </a:solidFill>
              <a:latin typeface="Comic Sans MS" panose="030F0702030302020204" pitchFamily="66" charset="0"/>
            </a:endParaRPr>
          </a:p>
        </p:txBody>
      </p:sp>
      <p:pic>
        <p:nvPicPr>
          <p:cNvPr id="3" name="Image 2"/>
          <p:cNvPicPr>
            <a:picLocks noChangeAspect="1"/>
          </p:cNvPicPr>
          <p:nvPr/>
        </p:nvPicPr>
        <p:blipFill>
          <a:blip r:embed="rId2"/>
          <a:stretch>
            <a:fillRect/>
          </a:stretch>
        </p:blipFill>
        <p:spPr>
          <a:xfrm>
            <a:off x="457200" y="1853817"/>
            <a:ext cx="7924800" cy="3663416"/>
          </a:xfrm>
          <a:prstGeom prst="rect">
            <a:avLst/>
          </a:prstGeom>
        </p:spPr>
      </p:pic>
    </p:spTree>
    <p:extLst>
      <p:ext uri="{BB962C8B-B14F-4D97-AF65-F5344CB8AC3E}">
        <p14:creationId xmlns:p14="http://schemas.microsoft.com/office/powerpoint/2010/main" val="2664601820"/>
      </p:ext>
    </p:extLst>
  </p:cSld>
  <p:clrMapOvr>
    <a:masterClrMapping/>
  </p:clrMapOvr>
  <p:transition>
    <p:cover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331640" y="192518"/>
            <a:ext cx="5258171" cy="461665"/>
          </a:xfrm>
          <a:prstGeom prst="rect">
            <a:avLst/>
          </a:prstGeom>
        </p:spPr>
        <p:txBody>
          <a:bodyPr wrap="none">
            <a:spAutoFit/>
          </a:bodyPr>
          <a:lstStyle/>
          <a:p>
            <a:pPr algn="ctr"/>
            <a:r>
              <a:rPr lang="fr-FR" sz="2400" b="1" dirty="0" smtClean="0">
                <a:solidFill>
                  <a:schemeClr val="bg1"/>
                </a:solidFill>
                <a:latin typeface="Comic Sans MS" panose="030F0702030302020204" pitchFamily="66" charset="0"/>
              </a:rPr>
              <a:t>Détermination </a:t>
            </a:r>
            <a:r>
              <a:rPr lang="fr-FR" sz="2400" b="1" dirty="0">
                <a:solidFill>
                  <a:schemeClr val="bg1"/>
                </a:solidFill>
                <a:latin typeface="Comic Sans MS" panose="030F0702030302020204" pitchFamily="66" charset="0"/>
              </a:rPr>
              <a:t>d’un AFN (étape 4)</a:t>
            </a:r>
          </a:p>
        </p:txBody>
      </p:sp>
      <p:sp>
        <p:nvSpPr>
          <p:cNvPr id="7" name="Rectangle 6"/>
          <p:cNvSpPr/>
          <p:nvPr/>
        </p:nvSpPr>
        <p:spPr>
          <a:xfrm>
            <a:off x="179512" y="764704"/>
            <a:ext cx="8712968" cy="923330"/>
          </a:xfrm>
          <a:prstGeom prst="rect">
            <a:avLst/>
          </a:prstGeom>
        </p:spPr>
        <p:txBody>
          <a:bodyPr wrap="square">
            <a:spAutoFit/>
          </a:bodyPr>
          <a:lstStyle/>
          <a:p>
            <a:pPr algn="just"/>
            <a:r>
              <a:rPr lang="fr-FR" dirty="0">
                <a:latin typeface="Comic Sans MS" panose="030F0702030302020204" pitchFamily="66" charset="0"/>
              </a:rPr>
              <a:t>La </a:t>
            </a:r>
            <a:r>
              <a:rPr lang="fr-FR" dirty="0" smtClean="0">
                <a:latin typeface="Comic Sans MS" panose="030F0702030302020204" pitchFamily="66" charset="0"/>
              </a:rPr>
              <a:t>détermination </a:t>
            </a:r>
            <a:r>
              <a:rPr lang="fr-FR" dirty="0">
                <a:latin typeface="Comic Sans MS" panose="030F0702030302020204" pitchFamily="66" charset="0"/>
              </a:rPr>
              <a:t>consiste à transformer un AFN en un AFD équivalent. Elle peut être effectuée par </a:t>
            </a:r>
            <a:r>
              <a:rPr lang="fr-FR" dirty="0" smtClean="0">
                <a:latin typeface="Comic Sans MS" panose="030F0702030302020204" pitchFamily="66" charset="0"/>
              </a:rPr>
              <a:t>différentes méthodes</a:t>
            </a:r>
            <a:r>
              <a:rPr lang="fr-FR" dirty="0">
                <a:latin typeface="Comic Sans MS" panose="030F0702030302020204" pitchFamily="66" charset="0"/>
              </a:rPr>
              <a:t>, nous en présentons trois dans ce qui suit.</a:t>
            </a:r>
          </a:p>
        </p:txBody>
      </p:sp>
      <p:sp>
        <p:nvSpPr>
          <p:cNvPr id="8" name="Rectangle 7"/>
          <p:cNvSpPr/>
          <p:nvPr/>
        </p:nvSpPr>
        <p:spPr>
          <a:xfrm>
            <a:off x="255174" y="1800758"/>
            <a:ext cx="7772813" cy="369332"/>
          </a:xfrm>
          <a:prstGeom prst="rect">
            <a:avLst/>
          </a:prstGeom>
        </p:spPr>
        <p:txBody>
          <a:bodyPr wrap="square">
            <a:spAutoFit/>
          </a:bodyPr>
          <a:lstStyle/>
          <a:p>
            <a:r>
              <a:rPr lang="fr-FR" b="1" dirty="0" smtClean="0">
                <a:solidFill>
                  <a:schemeClr val="tx2"/>
                </a:solidFill>
                <a:latin typeface="Comic Sans MS" panose="030F0702030302020204" pitchFamily="66" charset="0"/>
              </a:rPr>
              <a:t>Détermination </a:t>
            </a:r>
            <a:r>
              <a:rPr lang="fr-FR" b="1" dirty="0">
                <a:solidFill>
                  <a:schemeClr val="tx2"/>
                </a:solidFill>
                <a:latin typeface="Comic Sans MS" panose="030F0702030302020204" pitchFamily="66" charset="0"/>
              </a:rPr>
              <a:t>d’un AFN ne contenant pas de ε-transitions</a:t>
            </a:r>
            <a:endParaRPr lang="fr-FR" dirty="0">
              <a:solidFill>
                <a:schemeClr val="tx2"/>
              </a:solidFill>
              <a:latin typeface="Comic Sans MS" panose="030F0702030302020204" pitchFamily="66" charset="0"/>
            </a:endParaRPr>
          </a:p>
        </p:txBody>
      </p:sp>
      <p:sp>
        <p:nvSpPr>
          <p:cNvPr id="9" name="Rectangle 8"/>
          <p:cNvSpPr/>
          <p:nvPr/>
        </p:nvSpPr>
        <p:spPr>
          <a:xfrm>
            <a:off x="179512" y="2657027"/>
            <a:ext cx="8856538" cy="2554545"/>
          </a:xfrm>
          <a:prstGeom prst="rect">
            <a:avLst/>
          </a:prstGeom>
        </p:spPr>
        <p:txBody>
          <a:bodyPr wrap="square">
            <a:spAutoFit/>
          </a:bodyPr>
          <a:lstStyle/>
          <a:p>
            <a:pPr algn="just"/>
            <a:r>
              <a:rPr lang="fr-FR" sz="2000" dirty="0">
                <a:latin typeface="Comic Sans MS" panose="030F0702030302020204" pitchFamily="66" charset="0"/>
              </a:rPr>
              <a:t>1- Partir de l’état initial E0 = {e0}</a:t>
            </a:r>
          </a:p>
          <a:p>
            <a:pPr algn="just"/>
            <a:r>
              <a:rPr lang="fr-FR" sz="2000" dirty="0">
                <a:latin typeface="Comic Sans MS" panose="030F0702030302020204" pitchFamily="66" charset="0"/>
              </a:rPr>
              <a:t>2- Construire E1 qui est l’ensemble des états obtenus à partir de E0 par la transition étiquetée </a:t>
            </a:r>
            <a:r>
              <a:rPr lang="fr-FR" sz="2000" b="1" dirty="0" smtClean="0">
                <a:latin typeface="Comic Sans MS" panose="030F0702030302020204" pitchFamily="66" charset="0"/>
              </a:rPr>
              <a:t>a, </a:t>
            </a:r>
            <a:r>
              <a:rPr lang="fr-FR" sz="2000" dirty="0" smtClean="0">
                <a:latin typeface="Comic Sans MS" panose="030F0702030302020204" pitchFamily="66" charset="0"/>
              </a:rPr>
              <a:t>E1</a:t>
            </a:r>
            <a:r>
              <a:rPr lang="fr-FR" sz="2000" dirty="0">
                <a:latin typeface="Comic Sans MS" panose="030F0702030302020204" pitchFamily="66" charset="0"/>
              </a:rPr>
              <a:t>= Transiter(E0, a).</a:t>
            </a:r>
          </a:p>
          <a:p>
            <a:pPr algn="just"/>
            <a:r>
              <a:rPr lang="fr-FR" sz="2000" dirty="0">
                <a:latin typeface="Comic Sans MS" panose="030F0702030302020204" pitchFamily="66" charset="0"/>
              </a:rPr>
              <a:t>3- Recommencer l’étape 2 pour toutes les transitions possibles et pour chaque nouvel </a:t>
            </a:r>
            <a:r>
              <a:rPr lang="fr-FR" sz="2000" dirty="0" smtClean="0">
                <a:latin typeface="Comic Sans MS" panose="030F0702030302020204" pitchFamily="66" charset="0"/>
              </a:rPr>
              <a:t>ensemble d’états </a:t>
            </a:r>
            <a:r>
              <a:rPr lang="fr-FR" sz="2000" dirty="0" err="1">
                <a:latin typeface="Comic Sans MS" panose="030F0702030302020204" pitchFamily="66" charset="0"/>
              </a:rPr>
              <a:t>Ei</a:t>
            </a:r>
            <a:r>
              <a:rPr lang="fr-FR" sz="2000" dirty="0">
                <a:latin typeface="Comic Sans MS" panose="030F0702030302020204" pitchFamily="66" charset="0"/>
              </a:rPr>
              <a:t>.</a:t>
            </a:r>
          </a:p>
          <a:p>
            <a:pPr algn="just"/>
            <a:r>
              <a:rPr lang="fr-FR" sz="2000" dirty="0">
                <a:latin typeface="Comic Sans MS" panose="030F0702030302020204" pitchFamily="66" charset="0"/>
              </a:rPr>
              <a:t>4- Tous les ensembles d’états </a:t>
            </a:r>
            <a:r>
              <a:rPr lang="fr-FR" sz="2000" dirty="0" err="1">
                <a:latin typeface="Comic Sans MS" panose="030F0702030302020204" pitchFamily="66" charset="0"/>
              </a:rPr>
              <a:t>Ei</a:t>
            </a:r>
            <a:r>
              <a:rPr lang="fr-FR" sz="2000" dirty="0">
                <a:latin typeface="Comic Sans MS" panose="030F0702030302020204" pitchFamily="66" charset="0"/>
              </a:rPr>
              <a:t> contenant au moins un état final deviennent finaux.</a:t>
            </a:r>
          </a:p>
          <a:p>
            <a:pPr algn="just"/>
            <a:r>
              <a:rPr lang="fr-FR" sz="2000" dirty="0">
                <a:latin typeface="Comic Sans MS" panose="030F0702030302020204" pitchFamily="66" charset="0"/>
              </a:rPr>
              <a:t>5- Renuméroter les ensembles d’états obtenus en tant que simples états</a:t>
            </a:r>
            <a:r>
              <a:rPr lang="fr-FR" dirty="0">
                <a:latin typeface="Tahoma" panose="020B0604030504040204" pitchFamily="34" charset="0"/>
              </a:rPr>
              <a:t>.</a:t>
            </a:r>
            <a:endParaRPr lang="fr-FR" dirty="0"/>
          </a:p>
        </p:txBody>
      </p:sp>
      <p:sp>
        <p:nvSpPr>
          <p:cNvPr id="10" name="Rectangle 9"/>
          <p:cNvSpPr/>
          <p:nvPr/>
        </p:nvSpPr>
        <p:spPr>
          <a:xfrm>
            <a:off x="255174" y="2183733"/>
            <a:ext cx="7772813" cy="369332"/>
          </a:xfrm>
          <a:prstGeom prst="rect">
            <a:avLst/>
          </a:prstGeom>
        </p:spPr>
        <p:txBody>
          <a:bodyPr wrap="square">
            <a:spAutoFit/>
          </a:bodyPr>
          <a:lstStyle/>
          <a:p>
            <a:r>
              <a:rPr lang="fr-FR" b="1" dirty="0" smtClean="0">
                <a:solidFill>
                  <a:schemeClr val="tx2"/>
                </a:solidFill>
                <a:latin typeface="Comic Sans MS" panose="030F0702030302020204" pitchFamily="66" charset="0"/>
              </a:rPr>
              <a:t>Les étapes de  l'algorithme: </a:t>
            </a:r>
            <a:endParaRPr lang="fr-FR" dirty="0">
              <a:solidFill>
                <a:schemeClr val="tx2"/>
              </a:solidFill>
              <a:latin typeface="Comic Sans MS" panose="030F0702030302020204" pitchFamily="66" charset="0"/>
            </a:endParaRPr>
          </a:p>
        </p:txBody>
      </p:sp>
    </p:spTree>
    <p:extLst>
      <p:ext uri="{BB962C8B-B14F-4D97-AF65-F5344CB8AC3E}">
        <p14:creationId xmlns:p14="http://schemas.microsoft.com/office/powerpoint/2010/main" val="509552646"/>
      </p:ext>
    </p:extLst>
  </p:cSld>
  <p:clrMapOvr>
    <a:masterClrMapping/>
  </p:clrMapOvr>
  <p:transition>
    <p:cover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29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331640" y="192518"/>
            <a:ext cx="5258171" cy="461665"/>
          </a:xfrm>
          <a:prstGeom prst="rect">
            <a:avLst/>
          </a:prstGeom>
        </p:spPr>
        <p:txBody>
          <a:bodyPr wrap="none">
            <a:spAutoFit/>
          </a:bodyPr>
          <a:lstStyle/>
          <a:p>
            <a:pPr algn="ctr"/>
            <a:r>
              <a:rPr lang="fr-FR" sz="2400" b="1" dirty="0" smtClean="0">
                <a:solidFill>
                  <a:schemeClr val="bg1"/>
                </a:solidFill>
                <a:latin typeface="Comic Sans MS" panose="030F0702030302020204" pitchFamily="66" charset="0"/>
              </a:rPr>
              <a:t>Détermination </a:t>
            </a:r>
            <a:r>
              <a:rPr lang="fr-FR" sz="2400" b="1" dirty="0">
                <a:solidFill>
                  <a:schemeClr val="bg1"/>
                </a:solidFill>
                <a:latin typeface="Comic Sans MS" panose="030F0702030302020204" pitchFamily="66" charset="0"/>
              </a:rPr>
              <a:t>d’un AFN (étape 4)</a:t>
            </a:r>
          </a:p>
        </p:txBody>
      </p:sp>
      <p:sp>
        <p:nvSpPr>
          <p:cNvPr id="2" name="Rectangle 1"/>
          <p:cNvSpPr/>
          <p:nvPr/>
        </p:nvSpPr>
        <p:spPr>
          <a:xfrm>
            <a:off x="107505" y="836712"/>
            <a:ext cx="9036495" cy="923330"/>
          </a:xfrm>
          <a:prstGeom prst="rect">
            <a:avLst/>
          </a:prstGeom>
        </p:spPr>
        <p:txBody>
          <a:bodyPr wrap="square">
            <a:spAutoFit/>
          </a:bodyPr>
          <a:lstStyle/>
          <a:p>
            <a:pPr algn="just"/>
            <a:r>
              <a:rPr lang="fr-FR" b="1" dirty="0">
                <a:solidFill>
                  <a:schemeClr val="tx2"/>
                </a:solidFill>
                <a:latin typeface="Comic Sans MS" panose="030F0702030302020204" pitchFamily="66" charset="0"/>
              </a:rPr>
              <a:t>Exemple</a:t>
            </a:r>
          </a:p>
          <a:p>
            <a:pPr algn="just"/>
            <a:r>
              <a:rPr lang="fr-FR" dirty="0">
                <a:solidFill>
                  <a:schemeClr val="tx2"/>
                </a:solidFill>
                <a:latin typeface="Comic Sans MS" panose="030F0702030302020204" pitchFamily="66" charset="0"/>
              </a:rPr>
              <a:t>Appliquons l’algorithme précédent sur l’AFN dont e</a:t>
            </a:r>
            <a:r>
              <a:rPr lang="fr-FR" sz="800" dirty="0">
                <a:solidFill>
                  <a:schemeClr val="tx2"/>
                </a:solidFill>
                <a:latin typeface="Comic Sans MS" panose="030F0702030302020204" pitchFamily="66" charset="0"/>
              </a:rPr>
              <a:t>0 </a:t>
            </a:r>
            <a:r>
              <a:rPr lang="fr-FR" dirty="0">
                <a:solidFill>
                  <a:schemeClr val="tx2"/>
                </a:solidFill>
                <a:latin typeface="Comic Sans MS" panose="030F0702030302020204" pitchFamily="66" charset="0"/>
              </a:rPr>
              <a:t>=0 et F = {2, 3} et ayant la table de transition suivante :</a:t>
            </a:r>
          </a:p>
        </p:txBody>
      </p:sp>
      <p:pic>
        <p:nvPicPr>
          <p:cNvPr id="3" name="Image 2"/>
          <p:cNvPicPr>
            <a:picLocks noChangeAspect="1"/>
          </p:cNvPicPr>
          <p:nvPr/>
        </p:nvPicPr>
        <p:blipFill>
          <a:blip r:embed="rId2"/>
          <a:stretch>
            <a:fillRect/>
          </a:stretch>
        </p:blipFill>
        <p:spPr>
          <a:xfrm>
            <a:off x="1115616" y="2324025"/>
            <a:ext cx="5613598" cy="2257103"/>
          </a:xfrm>
          <a:prstGeom prst="rect">
            <a:avLst/>
          </a:prstGeom>
        </p:spPr>
      </p:pic>
    </p:spTree>
    <p:extLst>
      <p:ext uri="{BB962C8B-B14F-4D97-AF65-F5344CB8AC3E}">
        <p14:creationId xmlns:p14="http://schemas.microsoft.com/office/powerpoint/2010/main" val="1386085896"/>
      </p:ext>
    </p:extLst>
  </p:cSld>
  <p:clrMapOvr>
    <a:masterClrMapping/>
  </p:clrMapOvr>
  <p:transition>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144000" cy="5559425"/>
          </a:xfrm>
        </p:spPr>
        <p:txBody>
          <a:bodyPr/>
          <a:lstStyle/>
          <a:p>
            <a:pPr lvl="0" algn="just"/>
            <a:r>
              <a:rPr lang="fr-FR" dirty="0" smtClean="0">
                <a:latin typeface="Comic Sans MS" panose="030F0702030302020204" pitchFamily="66" charset="0"/>
              </a:rPr>
              <a:t>Approche 1</a:t>
            </a:r>
            <a:endParaRPr lang="fr-FR" b="0" dirty="0" smtClean="0">
              <a:latin typeface="Comic Sans MS" panose="030F0702030302020204" pitchFamily="66" charset="0"/>
            </a:endParaRPr>
          </a:p>
          <a:p>
            <a:pPr lvl="0" algn="just"/>
            <a:r>
              <a:rPr lang="fr-FR" b="0" dirty="0" smtClean="0">
                <a:latin typeface="Comic Sans MS" panose="030F0702030302020204" pitchFamily="66" charset="0"/>
              </a:rPr>
              <a:t>L’analyseur </a:t>
            </a:r>
            <a:r>
              <a:rPr lang="fr-FR" b="0" dirty="0">
                <a:latin typeface="Comic Sans MS" panose="030F0702030302020204" pitchFamily="66" charset="0"/>
              </a:rPr>
              <a:t>lexical effectue un traitement de la totalité du code source en une première passe, ce qui lui permet d’en obtenir une représentation équivalente sous forme d’une suite d’unités lexicales, sauvegardée dans un fichier en mémoire secondaire. </a:t>
            </a:r>
            <a:endParaRPr lang="fr-FR" b="0" dirty="0" smtClean="0">
              <a:latin typeface="Comic Sans MS" panose="030F0702030302020204" pitchFamily="66" charset="0"/>
            </a:endParaRPr>
          </a:p>
          <a:p>
            <a:pPr lvl="0" algn="just"/>
            <a:r>
              <a:rPr lang="fr-FR" b="0" dirty="0" smtClean="0">
                <a:latin typeface="Comic Sans MS" panose="030F0702030302020204" pitchFamily="66" charset="0"/>
              </a:rPr>
              <a:t>Ce </a:t>
            </a:r>
            <a:r>
              <a:rPr lang="fr-FR" b="0" dirty="0">
                <a:latin typeface="Comic Sans MS" panose="030F0702030302020204" pitchFamily="66" charset="0"/>
              </a:rPr>
              <a:t>fichier sera l’entrée de l’analyseur syntaxique, qui accomplira son travail pendant une deuxième passe. </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Rôle de l’analyseur lexical</a:t>
            </a:r>
            <a:endParaRPr lang="fr-FR" sz="2800" b="1" dirty="0">
              <a:solidFill>
                <a:schemeClr val="bg1"/>
              </a:solidFill>
              <a:latin typeface="Constantia" pitchFamily="18" charset="0"/>
            </a:endParaRPr>
          </a:p>
        </p:txBody>
      </p:sp>
    </p:spTree>
    <p:extLst>
      <p:ext uri="{BB962C8B-B14F-4D97-AF65-F5344CB8AC3E}">
        <p14:creationId xmlns:p14="http://schemas.microsoft.com/office/powerpoint/2010/main" val="2024288669"/>
      </p:ext>
    </p:extLst>
  </p:cSld>
  <p:clrMapOvr>
    <a:masterClrMapping/>
  </p:clrMapOvr>
  <p:transition>
    <p:cover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331640" y="192518"/>
            <a:ext cx="5258171" cy="461665"/>
          </a:xfrm>
          <a:prstGeom prst="rect">
            <a:avLst/>
          </a:prstGeom>
        </p:spPr>
        <p:txBody>
          <a:bodyPr wrap="none">
            <a:spAutoFit/>
          </a:bodyPr>
          <a:lstStyle/>
          <a:p>
            <a:pPr algn="ctr"/>
            <a:r>
              <a:rPr lang="fr-FR" sz="2400" b="1" dirty="0" smtClean="0">
                <a:solidFill>
                  <a:schemeClr val="bg1"/>
                </a:solidFill>
                <a:latin typeface="Comic Sans MS" panose="030F0702030302020204" pitchFamily="66" charset="0"/>
              </a:rPr>
              <a:t>Détermination </a:t>
            </a:r>
            <a:r>
              <a:rPr lang="fr-FR" sz="2400" b="1" dirty="0">
                <a:solidFill>
                  <a:schemeClr val="bg1"/>
                </a:solidFill>
                <a:latin typeface="Comic Sans MS" panose="030F0702030302020204" pitchFamily="66" charset="0"/>
              </a:rPr>
              <a:t>d’un AFN (étape 4)</a:t>
            </a:r>
          </a:p>
        </p:txBody>
      </p:sp>
      <p:sp>
        <p:nvSpPr>
          <p:cNvPr id="2" name="Rectangle 1"/>
          <p:cNvSpPr/>
          <p:nvPr/>
        </p:nvSpPr>
        <p:spPr>
          <a:xfrm>
            <a:off x="107505" y="836712"/>
            <a:ext cx="9036495" cy="646331"/>
          </a:xfrm>
          <a:prstGeom prst="rect">
            <a:avLst/>
          </a:prstGeom>
        </p:spPr>
        <p:txBody>
          <a:bodyPr wrap="square">
            <a:spAutoFit/>
          </a:bodyPr>
          <a:lstStyle/>
          <a:p>
            <a:pPr algn="just"/>
            <a:r>
              <a:rPr lang="fr-FR" b="1" dirty="0">
                <a:solidFill>
                  <a:schemeClr val="tx2"/>
                </a:solidFill>
                <a:latin typeface="Comic Sans MS" panose="030F0702030302020204" pitchFamily="66" charset="0"/>
              </a:rPr>
              <a:t>Après application de l’algorithme, nous obtenons la table de transition de l’AFD suivante :</a:t>
            </a:r>
            <a:endParaRPr lang="fr-FR" dirty="0">
              <a:solidFill>
                <a:schemeClr val="tx2"/>
              </a:solidFill>
              <a:latin typeface="Comic Sans MS" panose="030F0702030302020204" pitchFamily="66" charset="0"/>
            </a:endParaRPr>
          </a:p>
        </p:txBody>
      </p:sp>
      <p:pic>
        <p:nvPicPr>
          <p:cNvPr id="7" name="Image 6"/>
          <p:cNvPicPr>
            <a:picLocks noChangeAspect="1"/>
          </p:cNvPicPr>
          <p:nvPr/>
        </p:nvPicPr>
        <p:blipFill>
          <a:blip r:embed="rId2"/>
          <a:stretch>
            <a:fillRect/>
          </a:stretch>
        </p:blipFill>
        <p:spPr>
          <a:xfrm>
            <a:off x="1619672" y="1483043"/>
            <a:ext cx="6048672" cy="4898285"/>
          </a:xfrm>
          <a:prstGeom prst="rect">
            <a:avLst/>
          </a:prstGeom>
        </p:spPr>
      </p:pic>
    </p:spTree>
    <p:extLst>
      <p:ext uri="{BB962C8B-B14F-4D97-AF65-F5344CB8AC3E}">
        <p14:creationId xmlns:p14="http://schemas.microsoft.com/office/powerpoint/2010/main" val="4178585829"/>
      </p:ext>
    </p:extLst>
  </p:cSld>
  <p:clrMapOvr>
    <a:masterClrMapping/>
  </p:clrMapOvr>
  <p:transition>
    <p:cover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331640" y="192518"/>
            <a:ext cx="5258171" cy="461665"/>
          </a:xfrm>
          <a:prstGeom prst="rect">
            <a:avLst/>
          </a:prstGeom>
        </p:spPr>
        <p:txBody>
          <a:bodyPr wrap="none">
            <a:spAutoFit/>
          </a:bodyPr>
          <a:lstStyle/>
          <a:p>
            <a:pPr algn="ctr"/>
            <a:r>
              <a:rPr lang="fr-FR" sz="2400" b="1" dirty="0" smtClean="0">
                <a:solidFill>
                  <a:schemeClr val="bg1"/>
                </a:solidFill>
                <a:latin typeface="Comic Sans MS" panose="030F0702030302020204" pitchFamily="66" charset="0"/>
              </a:rPr>
              <a:t>Détermination </a:t>
            </a:r>
            <a:r>
              <a:rPr lang="fr-FR" sz="2400" b="1" dirty="0">
                <a:solidFill>
                  <a:schemeClr val="bg1"/>
                </a:solidFill>
                <a:latin typeface="Comic Sans MS" panose="030F0702030302020204" pitchFamily="66" charset="0"/>
              </a:rPr>
              <a:t>d’un AFN (étape 4)</a:t>
            </a:r>
          </a:p>
        </p:txBody>
      </p:sp>
      <p:sp>
        <p:nvSpPr>
          <p:cNvPr id="2" name="Rectangle 1"/>
          <p:cNvSpPr/>
          <p:nvPr/>
        </p:nvSpPr>
        <p:spPr>
          <a:xfrm>
            <a:off x="107505" y="836712"/>
            <a:ext cx="9036495" cy="369332"/>
          </a:xfrm>
          <a:prstGeom prst="rect">
            <a:avLst/>
          </a:prstGeom>
        </p:spPr>
        <p:txBody>
          <a:bodyPr wrap="square">
            <a:spAutoFit/>
          </a:bodyPr>
          <a:lstStyle/>
          <a:p>
            <a:pPr algn="just"/>
            <a:r>
              <a:rPr lang="fr-FR" b="1" dirty="0">
                <a:solidFill>
                  <a:schemeClr val="tx2"/>
                </a:solidFill>
                <a:latin typeface="Comic Sans MS" panose="030F0702030302020204" pitchFamily="66" charset="0"/>
              </a:rPr>
              <a:t>Après renumérotation la table de l’AFD devient :</a:t>
            </a:r>
            <a:endParaRPr lang="fr-FR" dirty="0">
              <a:solidFill>
                <a:schemeClr val="tx2"/>
              </a:solidFill>
              <a:latin typeface="Comic Sans MS" panose="030F0702030302020204" pitchFamily="66" charset="0"/>
            </a:endParaRPr>
          </a:p>
        </p:txBody>
      </p:sp>
      <p:pic>
        <p:nvPicPr>
          <p:cNvPr id="3" name="Image 2"/>
          <p:cNvPicPr>
            <a:picLocks noChangeAspect="1"/>
          </p:cNvPicPr>
          <p:nvPr/>
        </p:nvPicPr>
        <p:blipFill>
          <a:blip r:embed="rId2"/>
          <a:stretch>
            <a:fillRect/>
          </a:stretch>
        </p:blipFill>
        <p:spPr>
          <a:xfrm>
            <a:off x="1804324" y="1270664"/>
            <a:ext cx="4374604" cy="5164627"/>
          </a:xfrm>
          <a:prstGeom prst="rect">
            <a:avLst/>
          </a:prstGeom>
        </p:spPr>
      </p:pic>
    </p:spTree>
    <p:extLst>
      <p:ext uri="{BB962C8B-B14F-4D97-AF65-F5344CB8AC3E}">
        <p14:creationId xmlns:p14="http://schemas.microsoft.com/office/powerpoint/2010/main" val="3936295003"/>
      </p:ext>
    </p:extLst>
  </p:cSld>
  <p:clrMapOvr>
    <a:masterClrMapping/>
  </p:clrMapOvr>
  <p:transition>
    <p:cover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06765" y="113615"/>
            <a:ext cx="8616461" cy="461665"/>
          </a:xfrm>
          <a:prstGeom prst="rect">
            <a:avLst/>
          </a:prstGeom>
        </p:spPr>
        <p:txBody>
          <a:bodyPr wrap="none">
            <a:spAutoFit/>
          </a:bodyPr>
          <a:lstStyle/>
          <a:p>
            <a:pPr algn="ctr"/>
            <a:r>
              <a:rPr lang="fr-FR" sz="2400" b="1" dirty="0">
                <a:solidFill>
                  <a:schemeClr val="bg1"/>
                </a:solidFill>
                <a:latin typeface="Comic Sans MS" panose="030F0702030302020204" pitchFamily="66" charset="0"/>
              </a:rPr>
              <a:t>Transformation manuelle d’un AFN en AFD (cas général)</a:t>
            </a:r>
          </a:p>
        </p:txBody>
      </p:sp>
      <p:sp>
        <p:nvSpPr>
          <p:cNvPr id="2" name="Rectangle 1"/>
          <p:cNvSpPr/>
          <p:nvPr/>
        </p:nvSpPr>
        <p:spPr>
          <a:xfrm>
            <a:off x="107505" y="836712"/>
            <a:ext cx="9036495" cy="1200329"/>
          </a:xfrm>
          <a:prstGeom prst="rect">
            <a:avLst/>
          </a:prstGeom>
        </p:spPr>
        <p:txBody>
          <a:bodyPr wrap="square">
            <a:spAutoFit/>
          </a:bodyPr>
          <a:lstStyle/>
          <a:p>
            <a:pPr algn="just"/>
            <a:r>
              <a:rPr lang="fr-FR" b="1" dirty="0">
                <a:solidFill>
                  <a:schemeClr val="tx2"/>
                </a:solidFill>
                <a:latin typeface="Comic Sans MS" panose="030F0702030302020204" pitchFamily="66" charset="0"/>
              </a:rPr>
              <a:t>On utilise les règles de conversion suivantes pour rendre déterministe un AFN pouvant contenir des </a:t>
            </a:r>
            <a:r>
              <a:rPr lang="fr-FR" b="1" dirty="0" smtClean="0">
                <a:solidFill>
                  <a:schemeClr val="tx2"/>
                </a:solidFill>
                <a:latin typeface="Comic Sans MS" panose="030F0702030302020204" pitchFamily="66" charset="0"/>
              </a:rPr>
              <a:t>ε- transitions</a:t>
            </a:r>
            <a:r>
              <a:rPr lang="fr-FR" b="1" dirty="0">
                <a:solidFill>
                  <a:schemeClr val="tx2"/>
                </a:solidFill>
                <a:latin typeface="Comic Sans MS" panose="030F0702030302020204" pitchFamily="66" charset="0"/>
              </a:rPr>
              <a:t>:</a:t>
            </a:r>
          </a:p>
          <a:p>
            <a:pPr algn="just"/>
            <a:r>
              <a:rPr lang="fr-FR" b="1" dirty="0">
                <a:latin typeface="Comic Sans MS" panose="030F0702030302020204" pitchFamily="66" charset="0"/>
              </a:rPr>
              <a:t>1. Si on peut passer d’un état i à l’état j avec une transition étiquetée ε alors les états i et j </a:t>
            </a:r>
            <a:r>
              <a:rPr lang="fr-FR" b="1" dirty="0" smtClean="0">
                <a:latin typeface="Comic Sans MS" panose="030F0702030302020204" pitchFamily="66" charset="0"/>
              </a:rPr>
              <a:t>appartiennent à </a:t>
            </a:r>
            <a:r>
              <a:rPr lang="fr-FR" b="1" dirty="0">
                <a:latin typeface="Comic Sans MS" panose="030F0702030302020204" pitchFamily="66" charset="0"/>
              </a:rPr>
              <a:t>la même classe.</a:t>
            </a:r>
            <a:endParaRPr lang="fr-FR" dirty="0">
              <a:latin typeface="Comic Sans MS" panose="030F0702030302020204" pitchFamily="66" charset="0"/>
            </a:endParaRPr>
          </a:p>
        </p:txBody>
      </p:sp>
      <p:pic>
        <p:nvPicPr>
          <p:cNvPr id="7" name="Image 6"/>
          <p:cNvPicPr>
            <a:picLocks noChangeAspect="1"/>
          </p:cNvPicPr>
          <p:nvPr/>
        </p:nvPicPr>
        <p:blipFill>
          <a:blip r:embed="rId2"/>
          <a:stretch>
            <a:fillRect/>
          </a:stretch>
        </p:blipFill>
        <p:spPr>
          <a:xfrm>
            <a:off x="1835696" y="2221032"/>
            <a:ext cx="4105275" cy="895350"/>
          </a:xfrm>
          <a:prstGeom prst="rect">
            <a:avLst/>
          </a:prstGeom>
        </p:spPr>
      </p:pic>
      <p:sp>
        <p:nvSpPr>
          <p:cNvPr id="8" name="Rectangle 7"/>
          <p:cNvSpPr/>
          <p:nvPr/>
        </p:nvSpPr>
        <p:spPr>
          <a:xfrm>
            <a:off x="106765" y="2977207"/>
            <a:ext cx="8820472" cy="646331"/>
          </a:xfrm>
          <a:prstGeom prst="rect">
            <a:avLst/>
          </a:prstGeom>
        </p:spPr>
        <p:txBody>
          <a:bodyPr wrap="square">
            <a:spAutoFit/>
          </a:bodyPr>
          <a:lstStyle/>
          <a:p>
            <a:r>
              <a:rPr lang="fr-FR" b="1" dirty="0">
                <a:latin typeface="Comic Sans MS" panose="030F0702030302020204" pitchFamily="66" charset="0"/>
              </a:rPr>
              <a:t>2.</a:t>
            </a:r>
            <a:r>
              <a:rPr lang="fr-FR" b="1" dirty="0" smtClean="0">
                <a:latin typeface="Comic Sans MS" panose="030F0702030302020204" pitchFamily="66" charset="0"/>
              </a:rPr>
              <a:t>Si </a:t>
            </a:r>
            <a:r>
              <a:rPr lang="fr-FR" b="1" dirty="0">
                <a:latin typeface="Comic Sans MS" panose="030F0702030302020204" pitchFamily="66" charset="0"/>
              </a:rPr>
              <a:t>l’état i mène à l’état j et l’état k par des transitions identiques (même étiquette), alors les états j et </a:t>
            </a:r>
            <a:r>
              <a:rPr lang="fr-FR" b="1" dirty="0" smtClean="0">
                <a:latin typeface="Comic Sans MS" panose="030F0702030302020204" pitchFamily="66" charset="0"/>
              </a:rPr>
              <a:t>k appartiennent </a:t>
            </a:r>
            <a:r>
              <a:rPr lang="fr-FR" b="1" dirty="0">
                <a:latin typeface="Comic Sans MS" panose="030F0702030302020204" pitchFamily="66" charset="0"/>
              </a:rPr>
              <a:t>à la même classe.</a:t>
            </a:r>
          </a:p>
        </p:txBody>
      </p:sp>
      <p:pic>
        <p:nvPicPr>
          <p:cNvPr id="9" name="Image 8"/>
          <p:cNvPicPr>
            <a:picLocks noChangeAspect="1"/>
          </p:cNvPicPr>
          <p:nvPr/>
        </p:nvPicPr>
        <p:blipFill>
          <a:blip r:embed="rId3"/>
          <a:stretch>
            <a:fillRect/>
          </a:stretch>
        </p:blipFill>
        <p:spPr>
          <a:xfrm>
            <a:off x="1205070" y="3789218"/>
            <a:ext cx="6419850" cy="1762125"/>
          </a:xfrm>
          <a:prstGeom prst="rect">
            <a:avLst/>
          </a:prstGeom>
        </p:spPr>
      </p:pic>
      <p:sp>
        <p:nvSpPr>
          <p:cNvPr id="3" name="Rectangle 2"/>
          <p:cNvSpPr/>
          <p:nvPr/>
        </p:nvSpPr>
        <p:spPr>
          <a:xfrm>
            <a:off x="399792" y="5515286"/>
            <a:ext cx="8451919" cy="646331"/>
          </a:xfrm>
          <a:prstGeom prst="rect">
            <a:avLst/>
          </a:prstGeom>
        </p:spPr>
        <p:txBody>
          <a:bodyPr wrap="square">
            <a:spAutoFit/>
          </a:bodyPr>
          <a:lstStyle/>
          <a:p>
            <a:pPr algn="just"/>
            <a:r>
              <a:rPr lang="fr-FR" b="1" dirty="0">
                <a:latin typeface="Comic Sans MS" panose="030F0702030302020204" pitchFamily="66" charset="0"/>
              </a:rPr>
              <a:t>3.</a:t>
            </a:r>
            <a:r>
              <a:rPr lang="fr-FR" b="1" dirty="0" smtClean="0">
                <a:latin typeface="Comic Sans MS" panose="030F0702030302020204" pitchFamily="66" charset="0"/>
              </a:rPr>
              <a:t>Une </a:t>
            </a:r>
            <a:r>
              <a:rPr lang="fr-FR" b="1" dirty="0">
                <a:latin typeface="Comic Sans MS" panose="030F0702030302020204" pitchFamily="66" charset="0"/>
              </a:rPr>
              <a:t>classe d’état est finale dans l’AFD si elle contient au moins un état final de l’AFN.</a:t>
            </a:r>
          </a:p>
        </p:txBody>
      </p:sp>
    </p:spTree>
    <p:extLst>
      <p:ext uri="{BB962C8B-B14F-4D97-AF65-F5344CB8AC3E}">
        <p14:creationId xmlns:p14="http://schemas.microsoft.com/office/powerpoint/2010/main" val="892187631"/>
      </p:ext>
    </p:extLst>
  </p:cSld>
  <p:clrMapOvr>
    <a:masterClrMapping/>
  </p:clrMapOvr>
  <p:transition>
    <p:cover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06765" y="113615"/>
            <a:ext cx="8616461" cy="461665"/>
          </a:xfrm>
          <a:prstGeom prst="rect">
            <a:avLst/>
          </a:prstGeom>
        </p:spPr>
        <p:txBody>
          <a:bodyPr wrap="none">
            <a:spAutoFit/>
          </a:bodyPr>
          <a:lstStyle/>
          <a:p>
            <a:pPr algn="ctr"/>
            <a:r>
              <a:rPr lang="fr-FR" sz="2400" b="1" dirty="0">
                <a:solidFill>
                  <a:schemeClr val="bg1"/>
                </a:solidFill>
                <a:latin typeface="Comic Sans MS" panose="030F0702030302020204" pitchFamily="66" charset="0"/>
              </a:rPr>
              <a:t>Transformation manuelle d’un AFN en AFD (cas général)</a:t>
            </a:r>
          </a:p>
        </p:txBody>
      </p:sp>
      <p:sp>
        <p:nvSpPr>
          <p:cNvPr id="2" name="Rectangle 1"/>
          <p:cNvSpPr/>
          <p:nvPr/>
        </p:nvSpPr>
        <p:spPr>
          <a:xfrm>
            <a:off x="107505" y="836712"/>
            <a:ext cx="9036495" cy="923330"/>
          </a:xfrm>
          <a:prstGeom prst="rect">
            <a:avLst/>
          </a:prstGeom>
        </p:spPr>
        <p:txBody>
          <a:bodyPr wrap="square">
            <a:spAutoFit/>
          </a:bodyPr>
          <a:lstStyle/>
          <a:p>
            <a:pPr algn="just"/>
            <a:r>
              <a:rPr lang="fr-FR" b="1" dirty="0">
                <a:solidFill>
                  <a:schemeClr val="tx2"/>
                </a:solidFill>
                <a:latin typeface="Comic Sans MS" panose="030F0702030302020204" pitchFamily="66" charset="0"/>
              </a:rPr>
              <a:t>Exemple</a:t>
            </a:r>
          </a:p>
          <a:p>
            <a:pPr algn="just"/>
            <a:r>
              <a:rPr lang="fr-FR" dirty="0">
                <a:solidFill>
                  <a:schemeClr val="tx2"/>
                </a:solidFill>
                <a:latin typeface="Comic Sans MS" panose="030F0702030302020204" pitchFamily="66" charset="0"/>
              </a:rPr>
              <a:t>Considérons l’automate non </a:t>
            </a:r>
            <a:r>
              <a:rPr lang="fr-FR" dirty="0" smtClean="0">
                <a:solidFill>
                  <a:schemeClr val="tx2"/>
                </a:solidFill>
                <a:latin typeface="Comic Sans MS" panose="030F0702030302020204" pitchFamily="66" charset="0"/>
              </a:rPr>
              <a:t>déterministe qui </a:t>
            </a:r>
            <a:r>
              <a:rPr lang="fr-FR" dirty="0">
                <a:solidFill>
                  <a:schemeClr val="tx2"/>
                </a:solidFill>
                <a:latin typeface="Comic Sans MS" panose="030F0702030302020204" pitchFamily="66" charset="0"/>
              </a:rPr>
              <a:t>reconnaît l’ensemble des chaînes {a, </a:t>
            </a:r>
            <a:r>
              <a:rPr lang="fr-FR" dirty="0" err="1">
                <a:solidFill>
                  <a:schemeClr val="tx2"/>
                </a:solidFill>
                <a:latin typeface="Comic Sans MS" panose="030F0702030302020204" pitchFamily="66" charset="0"/>
              </a:rPr>
              <a:t>aa</a:t>
            </a:r>
            <a:r>
              <a:rPr lang="fr-FR" dirty="0">
                <a:solidFill>
                  <a:schemeClr val="tx2"/>
                </a:solidFill>
                <a:latin typeface="Comic Sans MS" panose="030F0702030302020204" pitchFamily="66" charset="0"/>
              </a:rPr>
              <a:t>, ab, </a:t>
            </a:r>
            <a:r>
              <a:rPr lang="fr-FR" dirty="0" err="1" smtClean="0">
                <a:solidFill>
                  <a:schemeClr val="tx2"/>
                </a:solidFill>
                <a:latin typeface="Comic Sans MS" panose="030F0702030302020204" pitchFamily="66" charset="0"/>
              </a:rPr>
              <a:t>aba</a:t>
            </a:r>
            <a:r>
              <a:rPr lang="fr-FR" dirty="0" smtClean="0">
                <a:solidFill>
                  <a:schemeClr val="tx2"/>
                </a:solidFill>
                <a:latin typeface="Comic Sans MS" panose="030F0702030302020204" pitchFamily="66" charset="0"/>
              </a:rPr>
              <a:t>, </a:t>
            </a:r>
            <a:r>
              <a:rPr lang="fr-FR" dirty="0" err="1" smtClean="0">
                <a:solidFill>
                  <a:schemeClr val="tx2"/>
                </a:solidFill>
                <a:latin typeface="Comic Sans MS" panose="030F0702030302020204" pitchFamily="66" charset="0"/>
              </a:rPr>
              <a:t>abb</a:t>
            </a:r>
            <a:r>
              <a:rPr lang="fr-FR" dirty="0">
                <a:solidFill>
                  <a:schemeClr val="tx2"/>
                </a:solidFill>
                <a:latin typeface="Comic Sans MS" panose="030F0702030302020204" pitchFamily="66" charset="0"/>
              </a:rPr>
              <a:t>}.</a:t>
            </a:r>
          </a:p>
        </p:txBody>
      </p:sp>
      <p:pic>
        <p:nvPicPr>
          <p:cNvPr id="10" name="Image 9"/>
          <p:cNvPicPr>
            <a:picLocks noChangeAspect="1"/>
          </p:cNvPicPr>
          <p:nvPr/>
        </p:nvPicPr>
        <p:blipFill>
          <a:blip r:embed="rId2"/>
          <a:stretch>
            <a:fillRect/>
          </a:stretch>
        </p:blipFill>
        <p:spPr>
          <a:xfrm>
            <a:off x="2952150" y="1921403"/>
            <a:ext cx="4905375" cy="2057400"/>
          </a:xfrm>
          <a:prstGeom prst="rect">
            <a:avLst/>
          </a:prstGeom>
        </p:spPr>
      </p:pic>
      <p:sp>
        <p:nvSpPr>
          <p:cNvPr id="11" name="Rectangle 10"/>
          <p:cNvSpPr/>
          <p:nvPr/>
        </p:nvSpPr>
        <p:spPr>
          <a:xfrm>
            <a:off x="485553" y="2580771"/>
            <a:ext cx="1822935" cy="369332"/>
          </a:xfrm>
          <a:prstGeom prst="rect">
            <a:avLst/>
          </a:prstGeom>
        </p:spPr>
        <p:txBody>
          <a:bodyPr wrap="none">
            <a:spAutoFit/>
          </a:bodyPr>
          <a:lstStyle/>
          <a:p>
            <a:r>
              <a:rPr lang="fr-FR" dirty="0">
                <a:latin typeface="Comic Sans MS" panose="030F0702030302020204" pitchFamily="66" charset="0"/>
              </a:rPr>
              <a:t>Exemple d’AFN</a:t>
            </a:r>
          </a:p>
        </p:txBody>
      </p:sp>
      <p:pic>
        <p:nvPicPr>
          <p:cNvPr id="12" name="Image 11"/>
          <p:cNvPicPr>
            <a:picLocks noChangeAspect="1"/>
          </p:cNvPicPr>
          <p:nvPr/>
        </p:nvPicPr>
        <p:blipFill>
          <a:blip r:embed="rId3"/>
          <a:stretch>
            <a:fillRect/>
          </a:stretch>
        </p:blipFill>
        <p:spPr>
          <a:xfrm>
            <a:off x="2933100" y="4280164"/>
            <a:ext cx="4924425" cy="1971675"/>
          </a:xfrm>
          <a:prstGeom prst="rect">
            <a:avLst/>
          </a:prstGeom>
        </p:spPr>
      </p:pic>
      <p:sp>
        <p:nvSpPr>
          <p:cNvPr id="13" name="Rectangle 12"/>
          <p:cNvSpPr/>
          <p:nvPr/>
        </p:nvSpPr>
        <p:spPr>
          <a:xfrm>
            <a:off x="379874" y="4993807"/>
            <a:ext cx="2661306" cy="369332"/>
          </a:xfrm>
          <a:prstGeom prst="rect">
            <a:avLst/>
          </a:prstGeom>
        </p:spPr>
        <p:txBody>
          <a:bodyPr wrap="none">
            <a:spAutoFit/>
          </a:bodyPr>
          <a:lstStyle/>
          <a:p>
            <a:pPr algn="ctr"/>
            <a:r>
              <a:rPr lang="fr-FR" dirty="0">
                <a:latin typeface="Comic Sans MS" panose="030F0702030302020204" pitchFamily="66" charset="0"/>
              </a:rPr>
              <a:t>AFD équivalent à l’AFN</a:t>
            </a:r>
          </a:p>
        </p:txBody>
      </p:sp>
    </p:spTree>
    <p:extLst>
      <p:ext uri="{BB962C8B-B14F-4D97-AF65-F5344CB8AC3E}">
        <p14:creationId xmlns:p14="http://schemas.microsoft.com/office/powerpoint/2010/main" val="271066774"/>
      </p:ext>
    </p:extLst>
  </p:cSld>
  <p:clrMapOvr>
    <a:masterClrMapping/>
  </p:clrMapOvr>
  <p:transition>
    <p:cover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7" name="Rectangle 6"/>
          <p:cNvSpPr/>
          <p:nvPr/>
        </p:nvSpPr>
        <p:spPr>
          <a:xfrm>
            <a:off x="0" y="836712"/>
            <a:ext cx="9144000" cy="646331"/>
          </a:xfrm>
          <a:prstGeom prst="rect">
            <a:avLst/>
          </a:prstGeom>
        </p:spPr>
        <p:txBody>
          <a:bodyPr wrap="square">
            <a:spAutoFit/>
          </a:bodyPr>
          <a:lstStyle/>
          <a:p>
            <a:pPr algn="just"/>
            <a:r>
              <a:rPr lang="fr-FR" dirty="0" smtClean="0">
                <a:solidFill>
                  <a:schemeClr val="tx2"/>
                </a:solidFill>
                <a:latin typeface="Comic Sans MS" panose="030F0702030302020204" pitchFamily="66" charset="0"/>
              </a:rPr>
              <a:t>L'algorithme </a:t>
            </a:r>
            <a:r>
              <a:rPr lang="fr-FR" dirty="0">
                <a:solidFill>
                  <a:schemeClr val="tx2"/>
                </a:solidFill>
                <a:latin typeface="Comic Sans MS" panose="030F0702030302020204" pitchFamily="66" charset="0"/>
              </a:rPr>
              <a:t>de construction de sous-ensembles et permet de construire une table </a:t>
            </a:r>
            <a:r>
              <a:rPr lang="fr-FR" dirty="0" smtClean="0">
                <a:solidFill>
                  <a:schemeClr val="tx2"/>
                </a:solidFill>
                <a:latin typeface="Comic Sans MS" panose="030F0702030302020204" pitchFamily="66" charset="0"/>
              </a:rPr>
              <a:t>de transition </a:t>
            </a:r>
            <a:r>
              <a:rPr lang="fr-FR" dirty="0">
                <a:solidFill>
                  <a:schemeClr val="tx2"/>
                </a:solidFill>
                <a:latin typeface="Comic Sans MS" panose="030F0702030302020204" pitchFamily="66" charset="0"/>
              </a:rPr>
              <a:t>de l’AFD en se basant sur celle de l’AFN équivalent.</a:t>
            </a:r>
          </a:p>
        </p:txBody>
      </p:sp>
      <p:sp>
        <p:nvSpPr>
          <p:cNvPr id="8" name="Rectangle 7"/>
          <p:cNvSpPr/>
          <p:nvPr/>
        </p:nvSpPr>
        <p:spPr>
          <a:xfrm>
            <a:off x="421428" y="1641238"/>
            <a:ext cx="8614622" cy="3970318"/>
          </a:xfrm>
          <a:prstGeom prst="rect">
            <a:avLst/>
          </a:prstGeom>
        </p:spPr>
        <p:txBody>
          <a:bodyPr wrap="square">
            <a:spAutoFit/>
          </a:bodyPr>
          <a:lstStyle/>
          <a:p>
            <a:pPr algn="just"/>
            <a:r>
              <a:rPr lang="fr-FR" b="1" dirty="0">
                <a:latin typeface="Comic Sans MS" panose="030F0702030302020204" pitchFamily="66" charset="0"/>
              </a:rPr>
              <a:t>a- Notations et opérations </a:t>
            </a:r>
            <a:r>
              <a:rPr lang="fr-FR" b="1" dirty="0" smtClean="0">
                <a:latin typeface="Comic Sans MS" panose="030F0702030302020204" pitchFamily="66" charset="0"/>
              </a:rPr>
              <a:t>utilisées</a:t>
            </a:r>
          </a:p>
          <a:p>
            <a:pPr algn="just"/>
            <a:endParaRPr lang="fr-FR" b="1" dirty="0">
              <a:latin typeface="Comic Sans MS" panose="030F0702030302020204" pitchFamily="66" charset="0"/>
            </a:endParaRPr>
          </a:p>
          <a:p>
            <a:pPr algn="just"/>
            <a:r>
              <a:rPr lang="fr-FR" dirty="0">
                <a:latin typeface="Comic Sans MS" panose="030F0702030302020204" pitchFamily="66" charset="0"/>
              </a:rPr>
              <a:t>Soit un AFN noté N et D son AFD équivalent</a:t>
            </a:r>
            <a:r>
              <a:rPr lang="fr-FR" dirty="0" smtClean="0">
                <a:latin typeface="Comic Sans MS" panose="030F0702030302020204" pitchFamily="66" charset="0"/>
              </a:rPr>
              <a:t>.</a:t>
            </a:r>
          </a:p>
          <a:p>
            <a:pPr algn="just"/>
            <a:endParaRPr lang="fr-FR" dirty="0">
              <a:latin typeface="Comic Sans MS" panose="030F0702030302020204" pitchFamily="66" charset="0"/>
            </a:endParaRPr>
          </a:p>
          <a:p>
            <a:pPr algn="just"/>
            <a:r>
              <a:rPr lang="fr-FR" dirty="0">
                <a:latin typeface="Comic Sans MS" panose="030F0702030302020204" pitchFamily="66" charset="0"/>
              </a:rPr>
              <a:t>• </a:t>
            </a:r>
            <a:r>
              <a:rPr lang="fr-FR" dirty="0" err="1">
                <a:latin typeface="Comic Sans MS" panose="030F0702030302020204" pitchFamily="66" charset="0"/>
              </a:rPr>
              <a:t>DTrans</a:t>
            </a:r>
            <a:r>
              <a:rPr lang="fr-FR" dirty="0">
                <a:latin typeface="Comic Sans MS" panose="030F0702030302020204" pitchFamily="66" charset="0"/>
              </a:rPr>
              <a:t> est la table des transitions de </a:t>
            </a:r>
            <a:r>
              <a:rPr lang="fr-FR" dirty="0" smtClean="0">
                <a:latin typeface="Comic Sans MS" panose="030F0702030302020204" pitchFamily="66" charset="0"/>
              </a:rPr>
              <a:t>D</a:t>
            </a:r>
          </a:p>
          <a:p>
            <a:pPr algn="just"/>
            <a:endParaRPr lang="fr-FR" dirty="0">
              <a:latin typeface="Comic Sans MS" panose="030F0702030302020204" pitchFamily="66" charset="0"/>
            </a:endParaRPr>
          </a:p>
          <a:p>
            <a:pPr algn="just"/>
            <a:r>
              <a:rPr lang="fr-FR" dirty="0">
                <a:latin typeface="Comic Sans MS" panose="030F0702030302020204" pitchFamily="66" charset="0"/>
              </a:rPr>
              <a:t>• </a:t>
            </a:r>
            <a:r>
              <a:rPr lang="fr-FR" dirty="0" err="1">
                <a:latin typeface="Comic Sans MS" panose="030F0702030302020204" pitchFamily="66" charset="0"/>
              </a:rPr>
              <a:t>Détats</a:t>
            </a:r>
            <a:r>
              <a:rPr lang="fr-FR" dirty="0">
                <a:latin typeface="Comic Sans MS" panose="030F0702030302020204" pitchFamily="66" charset="0"/>
              </a:rPr>
              <a:t> est l’ensemble des états de </a:t>
            </a:r>
            <a:r>
              <a:rPr lang="fr-FR" dirty="0" smtClean="0">
                <a:latin typeface="Comic Sans MS" panose="030F0702030302020204" pitchFamily="66" charset="0"/>
              </a:rPr>
              <a:t>D</a:t>
            </a:r>
          </a:p>
          <a:p>
            <a:pPr algn="just"/>
            <a:endParaRPr lang="fr-FR" dirty="0">
              <a:latin typeface="Comic Sans MS" panose="030F0702030302020204" pitchFamily="66" charset="0"/>
            </a:endParaRPr>
          </a:p>
          <a:p>
            <a:pPr algn="just"/>
            <a:r>
              <a:rPr lang="fr-FR" dirty="0">
                <a:latin typeface="Comic Sans MS" panose="030F0702030302020204" pitchFamily="66" charset="0"/>
              </a:rPr>
              <a:t>• e est un état de N, e</a:t>
            </a:r>
            <a:r>
              <a:rPr lang="fr-FR" sz="800" dirty="0">
                <a:latin typeface="Comic Sans MS" panose="030F0702030302020204" pitchFamily="66" charset="0"/>
              </a:rPr>
              <a:t>0 </a:t>
            </a:r>
            <a:r>
              <a:rPr lang="fr-FR" dirty="0">
                <a:latin typeface="Comic Sans MS" panose="030F0702030302020204" pitchFamily="66" charset="0"/>
              </a:rPr>
              <a:t>est l’état initial de </a:t>
            </a:r>
            <a:r>
              <a:rPr lang="fr-FR" dirty="0" smtClean="0">
                <a:latin typeface="Comic Sans MS" panose="030F0702030302020204" pitchFamily="66" charset="0"/>
              </a:rPr>
              <a:t>N</a:t>
            </a:r>
          </a:p>
          <a:p>
            <a:pPr algn="just"/>
            <a:endParaRPr lang="fr-FR" dirty="0">
              <a:latin typeface="Comic Sans MS" panose="030F0702030302020204" pitchFamily="66" charset="0"/>
            </a:endParaRPr>
          </a:p>
          <a:p>
            <a:pPr algn="just"/>
            <a:r>
              <a:rPr lang="fr-FR" dirty="0">
                <a:latin typeface="Comic Sans MS" panose="030F0702030302020204" pitchFamily="66" charset="0"/>
              </a:rPr>
              <a:t>• T est un ensemble d’états de </a:t>
            </a:r>
            <a:r>
              <a:rPr lang="fr-FR" dirty="0" smtClean="0">
                <a:latin typeface="Comic Sans MS" panose="030F0702030302020204" pitchFamily="66" charset="0"/>
              </a:rPr>
              <a:t>N</a:t>
            </a:r>
          </a:p>
          <a:p>
            <a:pPr algn="just"/>
            <a:endParaRPr lang="fr-FR" dirty="0">
              <a:latin typeface="Comic Sans MS" panose="030F0702030302020204" pitchFamily="66" charset="0"/>
            </a:endParaRPr>
          </a:p>
          <a:p>
            <a:pPr algn="just"/>
            <a:r>
              <a:rPr lang="fr-FR" dirty="0">
                <a:latin typeface="Comic Sans MS" panose="030F0702030302020204" pitchFamily="66" charset="0"/>
              </a:rPr>
              <a:t>• L’opération ε-fermeture(e) est l’ensemble des états de N accessibles à partir de l’état e par des </a:t>
            </a:r>
            <a:r>
              <a:rPr lang="fr-FR" dirty="0" smtClean="0">
                <a:latin typeface="Comic Sans MS" panose="030F0702030302020204" pitchFamily="66" charset="0"/>
              </a:rPr>
              <a:t>ε- transitions </a:t>
            </a:r>
            <a:r>
              <a:rPr lang="fr-FR" dirty="0">
                <a:latin typeface="Comic Sans MS" panose="030F0702030302020204" pitchFamily="66" charset="0"/>
              </a:rPr>
              <a:t>uniquement.</a:t>
            </a:r>
          </a:p>
        </p:txBody>
      </p:sp>
      <p:sp>
        <p:nvSpPr>
          <p:cNvPr id="9" name="Rectangle 8"/>
          <p:cNvSpPr/>
          <p:nvPr/>
        </p:nvSpPr>
        <p:spPr>
          <a:xfrm>
            <a:off x="0" y="5611556"/>
            <a:ext cx="9324528" cy="923330"/>
          </a:xfrm>
          <a:prstGeom prst="rect">
            <a:avLst/>
          </a:prstGeom>
        </p:spPr>
        <p:txBody>
          <a:bodyPr wrap="square">
            <a:spAutoFit/>
          </a:bodyPr>
          <a:lstStyle/>
          <a:p>
            <a:r>
              <a:rPr lang="fr-FR" b="1" dirty="0">
                <a:solidFill>
                  <a:srgbClr val="FF0000"/>
                </a:solidFill>
                <a:latin typeface="Comic Sans MS" panose="030F0702030302020204" pitchFamily="66" charset="0"/>
              </a:rPr>
              <a:t>Remarque</a:t>
            </a:r>
          </a:p>
          <a:p>
            <a:r>
              <a:rPr lang="fr-FR" dirty="0">
                <a:solidFill>
                  <a:srgbClr val="FF0000"/>
                </a:solidFill>
                <a:latin typeface="Comic Sans MS" panose="030F0702030302020204" pitchFamily="66" charset="0"/>
              </a:rPr>
              <a:t>Un état est accessible à partir de lui-même par une ε–transition (même si l’arc n’est pas visible).</a:t>
            </a:r>
          </a:p>
        </p:txBody>
      </p:sp>
    </p:spTree>
    <p:extLst>
      <p:ext uri="{BB962C8B-B14F-4D97-AF65-F5344CB8AC3E}">
        <p14:creationId xmlns:p14="http://schemas.microsoft.com/office/powerpoint/2010/main" val="3530286835"/>
      </p:ext>
    </p:extLst>
  </p:cSld>
  <p:clrMapOvr>
    <a:masterClrMapping/>
  </p:clrMapOvr>
  <p:transition>
    <p:cover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7" name="Rectangle 6"/>
          <p:cNvSpPr/>
          <p:nvPr/>
        </p:nvSpPr>
        <p:spPr>
          <a:xfrm>
            <a:off x="0" y="836712"/>
            <a:ext cx="9144000" cy="1200329"/>
          </a:xfrm>
          <a:prstGeom prst="rect">
            <a:avLst/>
          </a:prstGeom>
        </p:spPr>
        <p:txBody>
          <a:bodyPr wrap="square">
            <a:spAutoFit/>
          </a:bodyPr>
          <a:lstStyle/>
          <a:p>
            <a:r>
              <a:rPr lang="fr-FR" dirty="0">
                <a:solidFill>
                  <a:schemeClr val="tx2"/>
                </a:solidFill>
                <a:latin typeface="Comic Sans MS" panose="030F0702030302020204" pitchFamily="66" charset="0"/>
              </a:rPr>
              <a:t>L’opération ε -fermeture(T) donne l’’ensemble des états de N accessibles à partir des états e (e ∈ </a:t>
            </a:r>
            <a:r>
              <a:rPr lang="fr-FR" dirty="0" smtClean="0">
                <a:solidFill>
                  <a:schemeClr val="tx2"/>
                </a:solidFill>
                <a:latin typeface="Comic Sans MS" panose="030F0702030302020204" pitchFamily="66" charset="0"/>
              </a:rPr>
              <a:t>T) par </a:t>
            </a:r>
            <a:r>
              <a:rPr lang="fr-FR" dirty="0">
                <a:solidFill>
                  <a:schemeClr val="tx2"/>
                </a:solidFill>
                <a:latin typeface="Comic Sans MS" panose="030F0702030302020204" pitchFamily="66" charset="0"/>
              </a:rPr>
              <a:t>des </a:t>
            </a:r>
            <a:r>
              <a:rPr lang="el-GR" dirty="0">
                <a:solidFill>
                  <a:schemeClr val="tx2"/>
                </a:solidFill>
                <a:latin typeface="Comic Sans MS" panose="030F0702030302020204" pitchFamily="66" charset="0"/>
              </a:rPr>
              <a:t>ε-</a:t>
            </a:r>
            <a:r>
              <a:rPr lang="fr-FR" dirty="0">
                <a:solidFill>
                  <a:schemeClr val="tx2"/>
                </a:solidFill>
                <a:latin typeface="Comic Sans MS" panose="030F0702030302020204" pitchFamily="66" charset="0"/>
              </a:rPr>
              <a:t>transitions uniquement</a:t>
            </a:r>
            <a:r>
              <a:rPr lang="fr-FR" dirty="0" smtClean="0">
                <a:solidFill>
                  <a:schemeClr val="tx2"/>
                </a:solidFill>
                <a:latin typeface="Comic Sans MS" panose="030F0702030302020204" pitchFamily="66" charset="0"/>
              </a:rPr>
              <a:t>.</a:t>
            </a:r>
          </a:p>
          <a:p>
            <a:endParaRPr lang="fr-FR" dirty="0" smtClean="0">
              <a:latin typeface="Comic Sans MS" panose="030F0702030302020204" pitchFamily="66" charset="0"/>
            </a:endParaRPr>
          </a:p>
          <a:p>
            <a:r>
              <a:rPr lang="fr-FR" dirty="0" smtClean="0">
                <a:latin typeface="Comic Sans MS" panose="030F0702030302020204" pitchFamily="66" charset="0"/>
              </a:rPr>
              <a:t>Exemple: </a:t>
            </a:r>
            <a:endParaRPr lang="fr-FR" dirty="0">
              <a:latin typeface="Comic Sans MS" panose="030F0702030302020204" pitchFamily="66" charset="0"/>
            </a:endParaRPr>
          </a:p>
        </p:txBody>
      </p:sp>
      <p:pic>
        <p:nvPicPr>
          <p:cNvPr id="2" name="Image 1"/>
          <p:cNvPicPr>
            <a:picLocks noChangeAspect="1"/>
          </p:cNvPicPr>
          <p:nvPr/>
        </p:nvPicPr>
        <p:blipFill>
          <a:blip r:embed="rId2"/>
          <a:stretch>
            <a:fillRect/>
          </a:stretch>
        </p:blipFill>
        <p:spPr>
          <a:xfrm>
            <a:off x="899592" y="2276872"/>
            <a:ext cx="7560840" cy="2304256"/>
          </a:xfrm>
          <a:prstGeom prst="rect">
            <a:avLst/>
          </a:prstGeom>
        </p:spPr>
      </p:pic>
      <p:sp>
        <p:nvSpPr>
          <p:cNvPr id="3" name="Rectangle 2"/>
          <p:cNvSpPr/>
          <p:nvPr/>
        </p:nvSpPr>
        <p:spPr>
          <a:xfrm>
            <a:off x="611560" y="4867384"/>
            <a:ext cx="4572000" cy="1200329"/>
          </a:xfrm>
          <a:prstGeom prst="rect">
            <a:avLst/>
          </a:prstGeom>
        </p:spPr>
        <p:txBody>
          <a:bodyPr>
            <a:spAutoFit/>
          </a:bodyPr>
          <a:lstStyle/>
          <a:p>
            <a:r>
              <a:rPr lang="el-GR" dirty="0">
                <a:solidFill>
                  <a:srgbClr val="FF3300"/>
                </a:solidFill>
                <a:latin typeface="Comic Sans MS" panose="030F0702030302020204" pitchFamily="66" charset="0"/>
              </a:rPr>
              <a:t>ε-</a:t>
            </a:r>
            <a:r>
              <a:rPr lang="fr-FR" dirty="0">
                <a:solidFill>
                  <a:srgbClr val="FF3300"/>
                </a:solidFill>
                <a:latin typeface="Comic Sans MS" panose="030F0702030302020204" pitchFamily="66" charset="0"/>
              </a:rPr>
              <a:t>fermeture(1) = {1, 2, 3, 4, 8</a:t>
            </a:r>
            <a:r>
              <a:rPr lang="fr-FR" dirty="0" smtClean="0">
                <a:solidFill>
                  <a:srgbClr val="FF3300"/>
                </a:solidFill>
                <a:latin typeface="Comic Sans MS" panose="030F0702030302020204" pitchFamily="66" charset="0"/>
              </a:rPr>
              <a:t>},</a:t>
            </a:r>
          </a:p>
          <a:p>
            <a:r>
              <a:rPr lang="fr-FR" dirty="0" smtClean="0">
                <a:solidFill>
                  <a:srgbClr val="FF3300"/>
                </a:solidFill>
                <a:latin typeface="Comic Sans MS" panose="030F0702030302020204" pitchFamily="66" charset="0"/>
              </a:rPr>
              <a:t> </a:t>
            </a:r>
            <a:r>
              <a:rPr lang="el-GR" dirty="0">
                <a:solidFill>
                  <a:srgbClr val="FF3300"/>
                </a:solidFill>
                <a:latin typeface="Comic Sans MS" panose="030F0702030302020204" pitchFamily="66" charset="0"/>
              </a:rPr>
              <a:t>ε-</a:t>
            </a:r>
            <a:r>
              <a:rPr lang="fr-FR" dirty="0">
                <a:solidFill>
                  <a:srgbClr val="FF3300"/>
                </a:solidFill>
                <a:latin typeface="Comic Sans MS" panose="030F0702030302020204" pitchFamily="66" charset="0"/>
              </a:rPr>
              <a:t>fermeture(2) = {2, 3, 4},</a:t>
            </a:r>
          </a:p>
          <a:p>
            <a:r>
              <a:rPr lang="el-GR" dirty="0">
                <a:solidFill>
                  <a:srgbClr val="FF3300"/>
                </a:solidFill>
                <a:latin typeface="Comic Sans MS" panose="030F0702030302020204" pitchFamily="66" charset="0"/>
              </a:rPr>
              <a:t>ε-</a:t>
            </a:r>
            <a:r>
              <a:rPr lang="fr-FR" dirty="0">
                <a:solidFill>
                  <a:srgbClr val="FF3300"/>
                </a:solidFill>
                <a:latin typeface="Comic Sans MS" panose="030F0702030302020204" pitchFamily="66" charset="0"/>
              </a:rPr>
              <a:t>fermeture({2, 5}) = {2, 3, 4, 5, 6, 7</a:t>
            </a:r>
            <a:r>
              <a:rPr lang="fr-FR" dirty="0" smtClean="0">
                <a:solidFill>
                  <a:srgbClr val="FF3300"/>
                </a:solidFill>
                <a:latin typeface="Comic Sans MS" panose="030F0702030302020204" pitchFamily="66" charset="0"/>
              </a:rPr>
              <a:t>},</a:t>
            </a:r>
          </a:p>
          <a:p>
            <a:r>
              <a:rPr lang="fr-FR" dirty="0" smtClean="0">
                <a:solidFill>
                  <a:srgbClr val="FF3300"/>
                </a:solidFill>
                <a:latin typeface="Comic Sans MS" panose="030F0702030302020204" pitchFamily="66" charset="0"/>
              </a:rPr>
              <a:t> </a:t>
            </a:r>
            <a:r>
              <a:rPr lang="el-GR" dirty="0">
                <a:solidFill>
                  <a:srgbClr val="FF3300"/>
                </a:solidFill>
                <a:latin typeface="Comic Sans MS" panose="030F0702030302020204" pitchFamily="66" charset="0"/>
              </a:rPr>
              <a:t>ε-</a:t>
            </a:r>
            <a:r>
              <a:rPr lang="fr-FR" dirty="0">
                <a:solidFill>
                  <a:srgbClr val="FF3300"/>
                </a:solidFill>
                <a:latin typeface="Comic Sans MS" panose="030F0702030302020204" pitchFamily="66" charset="0"/>
              </a:rPr>
              <a:t>fermeture({3, 6}) = {3, 4, 6, 7}</a:t>
            </a:r>
          </a:p>
        </p:txBody>
      </p:sp>
    </p:spTree>
    <p:extLst>
      <p:ext uri="{BB962C8B-B14F-4D97-AF65-F5344CB8AC3E}">
        <p14:creationId xmlns:p14="http://schemas.microsoft.com/office/powerpoint/2010/main" val="2097141439"/>
      </p:ext>
    </p:extLst>
  </p:cSld>
  <p:clrMapOvr>
    <a:masterClrMapping/>
  </p:clrMapOvr>
  <p:transition>
    <p:cover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7" name="Rectangle 6"/>
          <p:cNvSpPr/>
          <p:nvPr/>
        </p:nvSpPr>
        <p:spPr>
          <a:xfrm>
            <a:off x="0" y="836712"/>
            <a:ext cx="9144000" cy="923330"/>
          </a:xfrm>
          <a:prstGeom prst="rect">
            <a:avLst/>
          </a:prstGeom>
        </p:spPr>
        <p:txBody>
          <a:bodyPr wrap="square">
            <a:spAutoFit/>
          </a:bodyPr>
          <a:lstStyle/>
          <a:p>
            <a:r>
              <a:rPr lang="fr-FR" dirty="0">
                <a:solidFill>
                  <a:schemeClr val="tx2"/>
                </a:solidFill>
                <a:latin typeface="Comic Sans MS" panose="030F0702030302020204" pitchFamily="66" charset="0"/>
              </a:rPr>
              <a:t>L’opération Transiter(</a:t>
            </a:r>
            <a:r>
              <a:rPr lang="fr-FR" dirty="0" err="1">
                <a:solidFill>
                  <a:schemeClr val="tx2"/>
                </a:solidFill>
                <a:latin typeface="Comic Sans MS" panose="030F0702030302020204" pitchFamily="66" charset="0"/>
              </a:rPr>
              <a:t>T,a</a:t>
            </a:r>
            <a:r>
              <a:rPr lang="fr-FR" dirty="0">
                <a:solidFill>
                  <a:schemeClr val="tx2"/>
                </a:solidFill>
                <a:latin typeface="Comic Sans MS" panose="030F0702030302020204" pitchFamily="66" charset="0"/>
              </a:rPr>
              <a:t>) donne l’ensemble des états de N vers lesquels il existe une </a:t>
            </a:r>
            <a:r>
              <a:rPr lang="fr-FR" dirty="0" smtClean="0">
                <a:solidFill>
                  <a:schemeClr val="tx2"/>
                </a:solidFill>
                <a:latin typeface="Comic Sans MS" panose="030F0702030302020204" pitchFamily="66" charset="0"/>
              </a:rPr>
              <a:t>transition avec </a:t>
            </a:r>
            <a:r>
              <a:rPr lang="fr-FR" dirty="0">
                <a:solidFill>
                  <a:schemeClr val="tx2"/>
                </a:solidFill>
                <a:latin typeface="Comic Sans MS" panose="030F0702030302020204" pitchFamily="66" charset="0"/>
              </a:rPr>
              <a:t>le symbole d’entrée a à partir des états e ∈ T .</a:t>
            </a:r>
            <a:endParaRPr lang="fr-FR" dirty="0" smtClean="0">
              <a:latin typeface="Comic Sans MS" panose="030F0702030302020204" pitchFamily="66" charset="0"/>
            </a:endParaRPr>
          </a:p>
          <a:p>
            <a:r>
              <a:rPr lang="fr-FR" dirty="0" smtClean="0">
                <a:latin typeface="Comic Sans MS" panose="030F0702030302020204" pitchFamily="66" charset="0"/>
              </a:rPr>
              <a:t>Exemple: </a:t>
            </a:r>
            <a:endParaRPr lang="fr-FR" dirty="0">
              <a:latin typeface="Comic Sans MS" panose="030F0702030302020204" pitchFamily="66" charset="0"/>
            </a:endParaRPr>
          </a:p>
        </p:txBody>
      </p:sp>
      <p:pic>
        <p:nvPicPr>
          <p:cNvPr id="8" name="Image 7"/>
          <p:cNvPicPr>
            <a:picLocks noChangeAspect="1"/>
          </p:cNvPicPr>
          <p:nvPr/>
        </p:nvPicPr>
        <p:blipFill>
          <a:blip r:embed="rId2"/>
          <a:stretch>
            <a:fillRect/>
          </a:stretch>
        </p:blipFill>
        <p:spPr>
          <a:xfrm>
            <a:off x="1115616" y="1904416"/>
            <a:ext cx="4876800" cy="2438400"/>
          </a:xfrm>
          <a:prstGeom prst="rect">
            <a:avLst/>
          </a:prstGeom>
        </p:spPr>
      </p:pic>
      <p:sp>
        <p:nvSpPr>
          <p:cNvPr id="9" name="Rectangle 8"/>
          <p:cNvSpPr/>
          <p:nvPr/>
        </p:nvSpPr>
        <p:spPr>
          <a:xfrm>
            <a:off x="1115616" y="4797152"/>
            <a:ext cx="4572000" cy="923330"/>
          </a:xfrm>
          <a:prstGeom prst="rect">
            <a:avLst/>
          </a:prstGeom>
        </p:spPr>
        <p:txBody>
          <a:bodyPr>
            <a:spAutoFit/>
          </a:bodyPr>
          <a:lstStyle/>
          <a:p>
            <a:r>
              <a:rPr lang="fr-FR" dirty="0">
                <a:solidFill>
                  <a:srgbClr val="FF3300"/>
                </a:solidFill>
                <a:latin typeface="Comic Sans MS" panose="030F0702030302020204" pitchFamily="66" charset="0"/>
              </a:rPr>
              <a:t>Transiter({1, 5}, a) = {3, 8, 6}, Transiter({1}, b) = {7},</a:t>
            </a:r>
          </a:p>
          <a:p>
            <a:r>
              <a:rPr lang="fr-FR" dirty="0">
                <a:solidFill>
                  <a:srgbClr val="FF3300"/>
                </a:solidFill>
                <a:latin typeface="Comic Sans MS" panose="030F0702030302020204" pitchFamily="66" charset="0"/>
              </a:rPr>
              <a:t>Transiter({2}, b) = { }</a:t>
            </a:r>
          </a:p>
        </p:txBody>
      </p:sp>
    </p:spTree>
    <p:extLst>
      <p:ext uri="{BB962C8B-B14F-4D97-AF65-F5344CB8AC3E}">
        <p14:creationId xmlns:p14="http://schemas.microsoft.com/office/powerpoint/2010/main" val="4292588254"/>
      </p:ext>
    </p:extLst>
  </p:cSld>
  <p:clrMapOvr>
    <a:masterClrMapping/>
  </p:clrMapOvr>
  <p:transition>
    <p:cover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8" name="Rectangle 7"/>
          <p:cNvSpPr/>
          <p:nvPr/>
        </p:nvSpPr>
        <p:spPr>
          <a:xfrm>
            <a:off x="179512" y="836712"/>
            <a:ext cx="7848476" cy="369332"/>
          </a:xfrm>
          <a:prstGeom prst="rect">
            <a:avLst/>
          </a:prstGeom>
        </p:spPr>
        <p:txBody>
          <a:bodyPr wrap="square">
            <a:spAutoFit/>
          </a:bodyPr>
          <a:lstStyle/>
          <a:p>
            <a:r>
              <a:rPr lang="fr-FR" b="1" dirty="0">
                <a:solidFill>
                  <a:schemeClr val="tx2"/>
                </a:solidFill>
                <a:latin typeface="Comic Sans MS" panose="030F0702030302020204" pitchFamily="66" charset="0"/>
              </a:rPr>
              <a:t>Principe de l’algorithme de construction de sous ensembles</a:t>
            </a:r>
            <a:endParaRPr lang="fr-FR" dirty="0">
              <a:solidFill>
                <a:schemeClr val="tx2"/>
              </a:solidFill>
              <a:latin typeface="Comic Sans MS" panose="030F0702030302020204" pitchFamily="66" charset="0"/>
            </a:endParaRPr>
          </a:p>
        </p:txBody>
      </p:sp>
      <p:sp>
        <p:nvSpPr>
          <p:cNvPr id="9" name="Rectangle 8"/>
          <p:cNvSpPr/>
          <p:nvPr/>
        </p:nvSpPr>
        <p:spPr>
          <a:xfrm>
            <a:off x="0" y="1366580"/>
            <a:ext cx="9144000" cy="1200329"/>
          </a:xfrm>
          <a:prstGeom prst="rect">
            <a:avLst/>
          </a:prstGeom>
        </p:spPr>
        <p:txBody>
          <a:bodyPr wrap="square">
            <a:spAutoFit/>
          </a:bodyPr>
          <a:lstStyle/>
          <a:p>
            <a:pPr algn="just"/>
            <a:r>
              <a:rPr lang="fr-FR" dirty="0">
                <a:latin typeface="Comic Sans MS" panose="030F0702030302020204" pitchFamily="66" charset="0"/>
              </a:rPr>
              <a:t>L’état de départ de D est ε-fermeture de e</a:t>
            </a:r>
            <a:r>
              <a:rPr lang="fr-FR" sz="800" dirty="0">
                <a:latin typeface="Comic Sans MS" panose="030F0702030302020204" pitchFamily="66" charset="0"/>
              </a:rPr>
              <a:t>0</a:t>
            </a:r>
            <a:r>
              <a:rPr lang="fr-FR" dirty="0">
                <a:latin typeface="Comic Sans MS" panose="030F0702030302020204" pitchFamily="66" charset="0"/>
              </a:rPr>
              <a:t>. Un état de D est final s’il correspond à un ensemble d’états de </a:t>
            </a:r>
            <a:r>
              <a:rPr lang="fr-FR" dirty="0" smtClean="0">
                <a:latin typeface="Comic Sans MS" panose="030F0702030302020204" pitchFamily="66" charset="0"/>
              </a:rPr>
              <a:t>N contenant</a:t>
            </a:r>
            <a:r>
              <a:rPr lang="fr-FR" dirty="0">
                <a:latin typeface="Comic Sans MS" panose="030F0702030302020204" pitchFamily="66" charset="0"/>
              </a:rPr>
              <a:t>, au moins, un état final. On ajoute des états et des transitions à D en utilisant l’algorithme </a:t>
            </a:r>
            <a:r>
              <a:rPr lang="fr-FR" dirty="0" smtClean="0">
                <a:latin typeface="Comic Sans MS" panose="030F0702030302020204" pitchFamily="66" charset="0"/>
              </a:rPr>
              <a:t>de construction </a:t>
            </a:r>
            <a:r>
              <a:rPr lang="fr-FR" dirty="0">
                <a:latin typeface="Comic Sans MS" panose="030F0702030302020204" pitchFamily="66" charset="0"/>
              </a:rPr>
              <a:t>de sous ensembles qui se présente comme suit :</a:t>
            </a:r>
          </a:p>
        </p:txBody>
      </p:sp>
      <p:pic>
        <p:nvPicPr>
          <p:cNvPr id="10" name="Image 9"/>
          <p:cNvPicPr>
            <a:picLocks noChangeAspect="1"/>
          </p:cNvPicPr>
          <p:nvPr/>
        </p:nvPicPr>
        <p:blipFill>
          <a:blip r:embed="rId2"/>
          <a:stretch>
            <a:fillRect/>
          </a:stretch>
        </p:blipFill>
        <p:spPr>
          <a:xfrm>
            <a:off x="323528" y="2566909"/>
            <a:ext cx="7992888" cy="3742411"/>
          </a:xfrm>
          <a:prstGeom prst="rect">
            <a:avLst/>
          </a:prstGeom>
        </p:spPr>
      </p:pic>
    </p:spTree>
    <p:extLst>
      <p:ext uri="{BB962C8B-B14F-4D97-AF65-F5344CB8AC3E}">
        <p14:creationId xmlns:p14="http://schemas.microsoft.com/office/powerpoint/2010/main" val="1000745816"/>
      </p:ext>
    </p:extLst>
  </p:cSld>
  <p:clrMapOvr>
    <a:masterClrMapping/>
  </p:clrMapOvr>
  <p:transition>
    <p:cover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8" name="Rectangle 7"/>
          <p:cNvSpPr/>
          <p:nvPr/>
        </p:nvSpPr>
        <p:spPr>
          <a:xfrm>
            <a:off x="179512" y="773856"/>
            <a:ext cx="7848476" cy="369332"/>
          </a:xfrm>
          <a:prstGeom prst="rect">
            <a:avLst/>
          </a:prstGeom>
        </p:spPr>
        <p:txBody>
          <a:bodyPr wrap="square">
            <a:spAutoFit/>
          </a:bodyPr>
          <a:lstStyle/>
          <a:p>
            <a:r>
              <a:rPr lang="fr-FR" b="1" dirty="0" smtClean="0">
                <a:solidFill>
                  <a:schemeClr val="tx2"/>
                </a:solidFill>
                <a:latin typeface="Comic Sans MS" panose="030F0702030302020204" pitchFamily="66" charset="0"/>
              </a:rPr>
              <a:t>Application </a:t>
            </a:r>
            <a:r>
              <a:rPr lang="fr-FR" b="1" dirty="0">
                <a:solidFill>
                  <a:schemeClr val="tx2"/>
                </a:solidFill>
                <a:latin typeface="Comic Sans MS" panose="030F0702030302020204" pitchFamily="66" charset="0"/>
              </a:rPr>
              <a:t>de l’algorithme de construction de sous ensembles</a:t>
            </a:r>
            <a:endParaRPr lang="fr-FR" dirty="0">
              <a:solidFill>
                <a:schemeClr val="tx2"/>
              </a:solidFill>
              <a:latin typeface="Comic Sans MS" panose="030F0702030302020204" pitchFamily="66" charset="0"/>
            </a:endParaRPr>
          </a:p>
        </p:txBody>
      </p:sp>
      <p:pic>
        <p:nvPicPr>
          <p:cNvPr id="2" name="Image 1"/>
          <p:cNvPicPr>
            <a:picLocks noChangeAspect="1"/>
          </p:cNvPicPr>
          <p:nvPr/>
        </p:nvPicPr>
        <p:blipFill>
          <a:blip r:embed="rId2"/>
          <a:stretch>
            <a:fillRect/>
          </a:stretch>
        </p:blipFill>
        <p:spPr>
          <a:xfrm>
            <a:off x="445731" y="1117490"/>
            <a:ext cx="7543800" cy="2628900"/>
          </a:xfrm>
          <a:prstGeom prst="rect">
            <a:avLst/>
          </a:prstGeom>
        </p:spPr>
      </p:pic>
      <p:sp>
        <p:nvSpPr>
          <p:cNvPr id="3" name="Rectangle 2"/>
          <p:cNvSpPr/>
          <p:nvPr/>
        </p:nvSpPr>
        <p:spPr>
          <a:xfrm>
            <a:off x="353303" y="3771614"/>
            <a:ext cx="3864328" cy="369332"/>
          </a:xfrm>
          <a:prstGeom prst="rect">
            <a:avLst/>
          </a:prstGeom>
        </p:spPr>
        <p:txBody>
          <a:bodyPr wrap="none">
            <a:spAutoFit/>
          </a:bodyPr>
          <a:lstStyle/>
          <a:p>
            <a:r>
              <a:rPr lang="it-IT" dirty="0">
                <a:latin typeface="Comic Sans MS" panose="030F0702030302020204" pitchFamily="66" charset="0"/>
              </a:rPr>
              <a:t>ε-fermeture(0) = {0, 1, 2, 4, 7} = A</a:t>
            </a:r>
            <a:endParaRPr lang="fr-FR" dirty="0">
              <a:latin typeface="Comic Sans MS" panose="030F0702030302020204" pitchFamily="66" charset="0"/>
            </a:endParaRPr>
          </a:p>
        </p:txBody>
      </p:sp>
      <p:sp>
        <p:nvSpPr>
          <p:cNvPr id="7" name="Rectangle 6"/>
          <p:cNvSpPr/>
          <p:nvPr/>
        </p:nvSpPr>
        <p:spPr>
          <a:xfrm>
            <a:off x="27889" y="4365104"/>
            <a:ext cx="9116111" cy="1815882"/>
          </a:xfrm>
          <a:prstGeom prst="rect">
            <a:avLst/>
          </a:prstGeom>
        </p:spPr>
        <p:txBody>
          <a:bodyPr wrap="square">
            <a:spAutoFit/>
          </a:bodyPr>
          <a:lstStyle/>
          <a:p>
            <a:r>
              <a:rPr lang="fr-FR" sz="1600" dirty="0">
                <a:latin typeface="Comic Sans MS" panose="030F0702030302020204" pitchFamily="66" charset="0"/>
              </a:rPr>
              <a:t>Pour T=A</a:t>
            </a:r>
          </a:p>
          <a:p>
            <a:r>
              <a:rPr lang="fr-FR" sz="1600" dirty="0">
                <a:latin typeface="Comic Sans MS" panose="030F0702030302020204" pitchFamily="66" charset="0"/>
              </a:rPr>
              <a:t>Marquer A</a:t>
            </a:r>
          </a:p>
          <a:p>
            <a:r>
              <a:rPr lang="el-GR" sz="1600" dirty="0">
                <a:latin typeface="Comic Sans MS" panose="030F0702030302020204" pitchFamily="66" charset="0"/>
              </a:rPr>
              <a:t>ε-</a:t>
            </a:r>
            <a:r>
              <a:rPr lang="fr-FR" sz="1600" dirty="0">
                <a:latin typeface="Comic Sans MS" panose="030F0702030302020204" pitchFamily="66" charset="0"/>
              </a:rPr>
              <a:t>fermeture(Transiter(A, a)) = </a:t>
            </a:r>
            <a:r>
              <a:rPr lang="el-GR" sz="1600" dirty="0">
                <a:latin typeface="Comic Sans MS" panose="030F0702030302020204" pitchFamily="66" charset="0"/>
              </a:rPr>
              <a:t>ε-</a:t>
            </a:r>
            <a:r>
              <a:rPr lang="fr-FR" sz="1600" dirty="0">
                <a:latin typeface="Comic Sans MS" panose="030F0702030302020204" pitchFamily="66" charset="0"/>
              </a:rPr>
              <a:t>fermeture({3, 8}) = {3, 6, 1, 2, 4, 7, 8} = {1, 2, 3, 4, 6, 7, 8} = B</a:t>
            </a:r>
          </a:p>
          <a:p>
            <a:r>
              <a:rPr lang="fr-FR" sz="1600" b="1" dirty="0" err="1">
                <a:latin typeface="Comic Sans MS" panose="030F0702030302020204" pitchFamily="66" charset="0"/>
              </a:rPr>
              <a:t>DTran</a:t>
            </a:r>
            <a:r>
              <a:rPr lang="fr-FR" sz="1600" b="1" dirty="0">
                <a:latin typeface="Comic Sans MS" panose="030F0702030302020204" pitchFamily="66" charset="0"/>
              </a:rPr>
              <a:t> [A, a] </a:t>
            </a:r>
            <a:r>
              <a:rPr lang="fr-FR" sz="1600" dirty="0">
                <a:latin typeface="Comic Sans MS" panose="030F0702030302020204" pitchFamily="66" charset="0"/>
              </a:rPr>
              <a:t>← </a:t>
            </a:r>
            <a:r>
              <a:rPr lang="fr-FR" sz="1600" b="1" dirty="0">
                <a:latin typeface="Comic Sans MS" panose="030F0702030302020204" pitchFamily="66" charset="0"/>
              </a:rPr>
              <a:t>B</a:t>
            </a:r>
          </a:p>
          <a:p>
            <a:r>
              <a:rPr lang="el-GR" sz="1600" dirty="0">
                <a:latin typeface="Comic Sans MS" panose="030F0702030302020204" pitchFamily="66" charset="0"/>
              </a:rPr>
              <a:t>ε-</a:t>
            </a:r>
            <a:r>
              <a:rPr lang="fr-FR" sz="1600" dirty="0">
                <a:latin typeface="Comic Sans MS" panose="030F0702030302020204" pitchFamily="66" charset="0"/>
              </a:rPr>
              <a:t>fermeture(Transiter(A, b)) = </a:t>
            </a:r>
            <a:r>
              <a:rPr lang="el-GR" sz="1600" dirty="0">
                <a:latin typeface="Comic Sans MS" panose="030F0702030302020204" pitchFamily="66" charset="0"/>
              </a:rPr>
              <a:t>ε-</a:t>
            </a:r>
            <a:r>
              <a:rPr lang="fr-FR" sz="1600" dirty="0">
                <a:latin typeface="Comic Sans MS" panose="030F0702030302020204" pitchFamily="66" charset="0"/>
              </a:rPr>
              <a:t>fermeture({5}) = {5, 6, 1, 2, 4, 7} = {1, 2, 4, 5, 6, 7} = C</a:t>
            </a:r>
          </a:p>
          <a:p>
            <a:r>
              <a:rPr lang="fr-FR" sz="1600" b="1" dirty="0" err="1">
                <a:latin typeface="Comic Sans MS" panose="030F0702030302020204" pitchFamily="66" charset="0"/>
              </a:rPr>
              <a:t>DTran</a:t>
            </a:r>
            <a:r>
              <a:rPr lang="fr-FR" sz="1600" b="1" dirty="0">
                <a:latin typeface="Comic Sans MS" panose="030F0702030302020204" pitchFamily="66" charset="0"/>
              </a:rPr>
              <a:t> [A, b] </a:t>
            </a:r>
            <a:r>
              <a:rPr lang="fr-FR" sz="1600" dirty="0">
                <a:latin typeface="Comic Sans MS" panose="030F0702030302020204" pitchFamily="66" charset="0"/>
              </a:rPr>
              <a:t>← </a:t>
            </a:r>
            <a:r>
              <a:rPr lang="fr-FR" sz="1600" b="1" dirty="0">
                <a:latin typeface="Comic Sans MS" panose="030F0702030302020204" pitchFamily="66" charset="0"/>
              </a:rPr>
              <a:t>C</a:t>
            </a:r>
            <a:endParaRPr lang="fr-FR" sz="1600" dirty="0">
              <a:latin typeface="Comic Sans MS" panose="030F0702030302020204" pitchFamily="66" charset="0"/>
            </a:endParaRPr>
          </a:p>
        </p:txBody>
      </p:sp>
    </p:spTree>
    <p:extLst>
      <p:ext uri="{BB962C8B-B14F-4D97-AF65-F5344CB8AC3E}">
        <p14:creationId xmlns:p14="http://schemas.microsoft.com/office/powerpoint/2010/main" val="3691270669"/>
      </p:ext>
    </p:extLst>
  </p:cSld>
  <p:clrMapOvr>
    <a:masterClrMapping/>
  </p:clrMapOvr>
  <p:transition>
    <p:cover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39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8" name="Rectangle 7"/>
          <p:cNvSpPr/>
          <p:nvPr/>
        </p:nvSpPr>
        <p:spPr>
          <a:xfrm>
            <a:off x="179512" y="773856"/>
            <a:ext cx="7848476" cy="369332"/>
          </a:xfrm>
          <a:prstGeom prst="rect">
            <a:avLst/>
          </a:prstGeom>
        </p:spPr>
        <p:txBody>
          <a:bodyPr wrap="square">
            <a:spAutoFit/>
          </a:bodyPr>
          <a:lstStyle/>
          <a:p>
            <a:r>
              <a:rPr lang="fr-FR" b="1" dirty="0" smtClean="0">
                <a:solidFill>
                  <a:schemeClr val="tx2"/>
                </a:solidFill>
                <a:latin typeface="Comic Sans MS" panose="030F0702030302020204" pitchFamily="66" charset="0"/>
              </a:rPr>
              <a:t>Application </a:t>
            </a:r>
            <a:r>
              <a:rPr lang="fr-FR" b="1" dirty="0">
                <a:solidFill>
                  <a:schemeClr val="tx2"/>
                </a:solidFill>
                <a:latin typeface="Comic Sans MS" panose="030F0702030302020204" pitchFamily="66" charset="0"/>
              </a:rPr>
              <a:t>de l’algorithme de construction de sous ensembles</a:t>
            </a:r>
            <a:endParaRPr lang="fr-FR" dirty="0">
              <a:solidFill>
                <a:schemeClr val="tx2"/>
              </a:solidFill>
              <a:latin typeface="Comic Sans MS" panose="030F0702030302020204" pitchFamily="66" charset="0"/>
            </a:endParaRPr>
          </a:p>
        </p:txBody>
      </p:sp>
      <p:pic>
        <p:nvPicPr>
          <p:cNvPr id="2" name="Image 1"/>
          <p:cNvPicPr>
            <a:picLocks noChangeAspect="1"/>
          </p:cNvPicPr>
          <p:nvPr/>
        </p:nvPicPr>
        <p:blipFill>
          <a:blip r:embed="rId2"/>
          <a:stretch>
            <a:fillRect/>
          </a:stretch>
        </p:blipFill>
        <p:spPr>
          <a:xfrm>
            <a:off x="445731" y="1117490"/>
            <a:ext cx="7543800" cy="2628900"/>
          </a:xfrm>
          <a:prstGeom prst="rect">
            <a:avLst/>
          </a:prstGeom>
        </p:spPr>
      </p:pic>
      <p:sp>
        <p:nvSpPr>
          <p:cNvPr id="9" name="Rectangle 8"/>
          <p:cNvSpPr/>
          <p:nvPr/>
        </p:nvSpPr>
        <p:spPr>
          <a:xfrm>
            <a:off x="27888" y="3808224"/>
            <a:ext cx="9296639" cy="369332"/>
          </a:xfrm>
          <a:prstGeom prst="rect">
            <a:avLst/>
          </a:prstGeom>
        </p:spPr>
        <p:txBody>
          <a:bodyPr wrap="square">
            <a:spAutoFit/>
          </a:bodyPr>
          <a:lstStyle/>
          <a:p>
            <a:r>
              <a:rPr lang="fr-FR" dirty="0">
                <a:solidFill>
                  <a:srgbClr val="FF0000"/>
                </a:solidFill>
                <a:latin typeface="Comic Sans MS" panose="030F0702030302020204" pitchFamily="66" charset="0"/>
              </a:rPr>
              <a:t>On continue à appliquer l’algorithme avec les états actuellement non marqués B et C.</a:t>
            </a:r>
          </a:p>
        </p:txBody>
      </p:sp>
      <p:sp>
        <p:nvSpPr>
          <p:cNvPr id="10" name="Rectangle 9"/>
          <p:cNvSpPr/>
          <p:nvPr/>
        </p:nvSpPr>
        <p:spPr>
          <a:xfrm>
            <a:off x="651135" y="4289619"/>
            <a:ext cx="7632848" cy="2031325"/>
          </a:xfrm>
          <a:prstGeom prst="rect">
            <a:avLst/>
          </a:prstGeom>
        </p:spPr>
        <p:txBody>
          <a:bodyPr wrap="square">
            <a:spAutoFit/>
          </a:bodyPr>
          <a:lstStyle/>
          <a:p>
            <a:r>
              <a:rPr lang="fr-FR" dirty="0">
                <a:latin typeface="Comic Sans MS" panose="030F0702030302020204" pitchFamily="66" charset="0"/>
              </a:rPr>
              <a:t>Pour T=B</a:t>
            </a:r>
          </a:p>
          <a:p>
            <a:r>
              <a:rPr lang="fr-FR" dirty="0">
                <a:latin typeface="Comic Sans MS" panose="030F0702030302020204" pitchFamily="66" charset="0"/>
              </a:rPr>
              <a:t>Marquer B</a:t>
            </a:r>
          </a:p>
          <a:p>
            <a:r>
              <a:rPr lang="el-GR" dirty="0">
                <a:latin typeface="Comic Sans MS" panose="030F0702030302020204" pitchFamily="66" charset="0"/>
              </a:rPr>
              <a:t>ε-</a:t>
            </a:r>
            <a:r>
              <a:rPr lang="fr-FR" dirty="0">
                <a:latin typeface="Comic Sans MS" panose="030F0702030302020204" pitchFamily="66" charset="0"/>
              </a:rPr>
              <a:t>fermeture(Transiter(B, a)) = </a:t>
            </a:r>
            <a:r>
              <a:rPr lang="el-GR" dirty="0">
                <a:latin typeface="Comic Sans MS" panose="030F0702030302020204" pitchFamily="66" charset="0"/>
              </a:rPr>
              <a:t>ε-</a:t>
            </a:r>
            <a:r>
              <a:rPr lang="fr-FR" dirty="0">
                <a:latin typeface="Comic Sans MS" panose="030F0702030302020204" pitchFamily="66" charset="0"/>
              </a:rPr>
              <a:t>fermeture({3, 8}) = B</a:t>
            </a:r>
          </a:p>
          <a:p>
            <a:r>
              <a:rPr lang="fr-FR" b="1" dirty="0" err="1">
                <a:latin typeface="Comic Sans MS" panose="030F0702030302020204" pitchFamily="66" charset="0"/>
              </a:rPr>
              <a:t>DTran</a:t>
            </a:r>
            <a:r>
              <a:rPr lang="fr-FR" b="1" dirty="0">
                <a:latin typeface="Comic Sans MS" panose="030F0702030302020204" pitchFamily="66" charset="0"/>
              </a:rPr>
              <a:t> [B, a] </a:t>
            </a:r>
            <a:r>
              <a:rPr lang="fr-FR" dirty="0">
                <a:latin typeface="Comic Sans MS" panose="030F0702030302020204" pitchFamily="66" charset="0"/>
              </a:rPr>
              <a:t>← </a:t>
            </a:r>
            <a:r>
              <a:rPr lang="fr-FR" b="1" dirty="0">
                <a:latin typeface="Comic Sans MS" panose="030F0702030302020204" pitchFamily="66" charset="0"/>
              </a:rPr>
              <a:t>B</a:t>
            </a:r>
          </a:p>
          <a:p>
            <a:r>
              <a:rPr lang="el-GR" dirty="0">
                <a:latin typeface="Comic Sans MS" panose="030F0702030302020204" pitchFamily="66" charset="0"/>
              </a:rPr>
              <a:t>ε-</a:t>
            </a:r>
            <a:r>
              <a:rPr lang="fr-FR" dirty="0">
                <a:latin typeface="Comic Sans MS" panose="030F0702030302020204" pitchFamily="66" charset="0"/>
              </a:rPr>
              <a:t>fermeture(Transiter(B, b)) = </a:t>
            </a:r>
            <a:r>
              <a:rPr lang="el-GR" dirty="0">
                <a:latin typeface="Comic Sans MS" panose="030F0702030302020204" pitchFamily="66" charset="0"/>
              </a:rPr>
              <a:t>ε-</a:t>
            </a:r>
            <a:r>
              <a:rPr lang="fr-FR" dirty="0">
                <a:latin typeface="Comic Sans MS" panose="030F0702030302020204" pitchFamily="66" charset="0"/>
              </a:rPr>
              <a:t>fermeture({5, 9}) = {5, 6, 1, 2, 4, 7, 9} = {1, 2, 4, 5, 6, 7, 9} = D</a:t>
            </a:r>
          </a:p>
          <a:p>
            <a:r>
              <a:rPr lang="fr-FR" b="1" dirty="0" err="1">
                <a:latin typeface="Comic Sans MS" panose="030F0702030302020204" pitchFamily="66" charset="0"/>
              </a:rPr>
              <a:t>DTran</a:t>
            </a:r>
            <a:r>
              <a:rPr lang="fr-FR" b="1" dirty="0">
                <a:latin typeface="Comic Sans MS" panose="030F0702030302020204" pitchFamily="66" charset="0"/>
              </a:rPr>
              <a:t> [B, b] </a:t>
            </a:r>
            <a:r>
              <a:rPr lang="fr-FR" dirty="0">
                <a:latin typeface="Comic Sans MS" panose="030F0702030302020204" pitchFamily="66" charset="0"/>
              </a:rPr>
              <a:t>← </a:t>
            </a:r>
            <a:r>
              <a:rPr lang="fr-FR" b="1" dirty="0">
                <a:latin typeface="Comic Sans MS" panose="030F0702030302020204" pitchFamily="66" charset="0"/>
              </a:rPr>
              <a:t>D</a:t>
            </a:r>
            <a:endParaRPr lang="fr-FR" dirty="0">
              <a:latin typeface="Comic Sans MS" panose="030F0702030302020204" pitchFamily="66" charset="0"/>
            </a:endParaRPr>
          </a:p>
        </p:txBody>
      </p:sp>
    </p:spTree>
    <p:extLst>
      <p:ext uri="{BB962C8B-B14F-4D97-AF65-F5344CB8AC3E}">
        <p14:creationId xmlns:p14="http://schemas.microsoft.com/office/powerpoint/2010/main" val="3790681031"/>
      </p:ext>
    </p:extLst>
  </p:cSld>
  <p:clrMapOvr>
    <a:masterClrMapping/>
  </p:clrMapOvr>
  <p:transition>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144000" cy="5559425"/>
          </a:xfrm>
        </p:spPr>
        <p:txBody>
          <a:bodyPr/>
          <a:lstStyle/>
          <a:p>
            <a:pPr lvl="0" algn="just"/>
            <a:r>
              <a:rPr lang="fr-FR" dirty="0" smtClean="0">
                <a:latin typeface="Comic Sans MS" panose="030F0702030302020204" pitchFamily="66" charset="0"/>
              </a:rPr>
              <a:t>Approche 1</a:t>
            </a:r>
          </a:p>
          <a:p>
            <a:pPr lvl="0" algn="just"/>
            <a:endParaRPr lang="fr-FR" b="0" dirty="0" smtClean="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Rôle de l’analyseur lexical</a:t>
            </a:r>
            <a:endParaRPr lang="fr-FR" sz="2800" b="1" dirty="0">
              <a:solidFill>
                <a:schemeClr val="bg1"/>
              </a:solidFill>
              <a:latin typeface="Constantia" pitchFamily="18" charset="0"/>
            </a:endParaRPr>
          </a:p>
        </p:txBody>
      </p:sp>
      <p:pic>
        <p:nvPicPr>
          <p:cNvPr id="2" name="Image 1"/>
          <p:cNvPicPr>
            <a:picLocks noChangeAspect="1"/>
          </p:cNvPicPr>
          <p:nvPr/>
        </p:nvPicPr>
        <p:blipFill>
          <a:blip r:embed="rId2"/>
          <a:stretch>
            <a:fillRect/>
          </a:stretch>
        </p:blipFill>
        <p:spPr>
          <a:xfrm>
            <a:off x="726501" y="1700808"/>
            <a:ext cx="7791450" cy="3672408"/>
          </a:xfrm>
          <a:prstGeom prst="rect">
            <a:avLst/>
          </a:prstGeom>
        </p:spPr>
      </p:pic>
      <p:sp>
        <p:nvSpPr>
          <p:cNvPr id="7" name="Rectangle 6"/>
          <p:cNvSpPr/>
          <p:nvPr/>
        </p:nvSpPr>
        <p:spPr>
          <a:xfrm>
            <a:off x="1115616" y="5597180"/>
            <a:ext cx="6696743" cy="369332"/>
          </a:xfrm>
          <a:prstGeom prst="rect">
            <a:avLst/>
          </a:prstGeom>
        </p:spPr>
        <p:txBody>
          <a:bodyPr wrap="square">
            <a:spAutoFit/>
          </a:bodyPr>
          <a:lstStyle/>
          <a:p>
            <a:pPr algn="ctr">
              <a:spcAft>
                <a:spcPts val="0"/>
              </a:spcAft>
            </a:pPr>
            <a:r>
              <a:rPr lang="fr-FR" dirty="0">
                <a:solidFill>
                  <a:schemeClr val="tx2"/>
                </a:solidFill>
                <a:latin typeface="Comic Sans MS" panose="030F0702030302020204" pitchFamily="66" charset="0"/>
                <a:ea typeface="Arial" panose="020B0604020202020204" pitchFamily="34" charset="0"/>
                <a:cs typeface="Arial" panose="020B0604020202020204" pitchFamily="34" charset="0"/>
              </a:rPr>
              <a:t>Analyse lexicale et syntaxique en deux passes différentes</a:t>
            </a:r>
            <a:endParaRPr lang="fr-FR" dirty="0">
              <a:solidFill>
                <a:schemeClr val="tx2"/>
              </a:solidFill>
              <a:effectLst/>
              <a:latin typeface="Comic Sans MS" panose="030F07020303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92442972"/>
      </p:ext>
    </p:extLst>
  </p:cSld>
  <p:clrMapOvr>
    <a:masterClrMapping/>
  </p:clrMapOvr>
  <p:transition>
    <p:cover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40</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8" name="Rectangle 7"/>
          <p:cNvSpPr/>
          <p:nvPr/>
        </p:nvSpPr>
        <p:spPr>
          <a:xfrm>
            <a:off x="179512" y="773856"/>
            <a:ext cx="7848476" cy="369332"/>
          </a:xfrm>
          <a:prstGeom prst="rect">
            <a:avLst/>
          </a:prstGeom>
        </p:spPr>
        <p:txBody>
          <a:bodyPr wrap="square">
            <a:spAutoFit/>
          </a:bodyPr>
          <a:lstStyle/>
          <a:p>
            <a:r>
              <a:rPr lang="fr-FR" b="1" dirty="0" smtClean="0">
                <a:solidFill>
                  <a:schemeClr val="tx2"/>
                </a:solidFill>
                <a:latin typeface="Comic Sans MS" panose="030F0702030302020204" pitchFamily="66" charset="0"/>
              </a:rPr>
              <a:t>Application </a:t>
            </a:r>
            <a:r>
              <a:rPr lang="fr-FR" b="1" dirty="0">
                <a:solidFill>
                  <a:schemeClr val="tx2"/>
                </a:solidFill>
                <a:latin typeface="Comic Sans MS" panose="030F0702030302020204" pitchFamily="66" charset="0"/>
              </a:rPr>
              <a:t>de l’algorithme de construction de sous ensembles</a:t>
            </a:r>
            <a:endParaRPr lang="fr-FR" dirty="0">
              <a:solidFill>
                <a:schemeClr val="tx2"/>
              </a:solidFill>
              <a:latin typeface="Comic Sans MS" panose="030F0702030302020204" pitchFamily="66" charset="0"/>
            </a:endParaRPr>
          </a:p>
        </p:txBody>
      </p:sp>
      <p:pic>
        <p:nvPicPr>
          <p:cNvPr id="2" name="Image 1"/>
          <p:cNvPicPr>
            <a:picLocks noChangeAspect="1"/>
          </p:cNvPicPr>
          <p:nvPr/>
        </p:nvPicPr>
        <p:blipFill>
          <a:blip r:embed="rId2"/>
          <a:stretch>
            <a:fillRect/>
          </a:stretch>
        </p:blipFill>
        <p:spPr>
          <a:xfrm>
            <a:off x="445731" y="1117490"/>
            <a:ext cx="7543800" cy="2628900"/>
          </a:xfrm>
          <a:prstGeom prst="rect">
            <a:avLst/>
          </a:prstGeom>
        </p:spPr>
      </p:pic>
      <p:sp>
        <p:nvSpPr>
          <p:cNvPr id="9" name="Rectangle 8"/>
          <p:cNvSpPr/>
          <p:nvPr/>
        </p:nvSpPr>
        <p:spPr>
          <a:xfrm>
            <a:off x="27888" y="3808224"/>
            <a:ext cx="9296639" cy="369332"/>
          </a:xfrm>
          <a:prstGeom prst="rect">
            <a:avLst/>
          </a:prstGeom>
        </p:spPr>
        <p:txBody>
          <a:bodyPr wrap="square">
            <a:spAutoFit/>
          </a:bodyPr>
          <a:lstStyle/>
          <a:p>
            <a:r>
              <a:rPr lang="fr-FR" dirty="0">
                <a:solidFill>
                  <a:srgbClr val="FF0000"/>
                </a:solidFill>
                <a:latin typeface="Comic Sans MS" panose="030F0702030302020204" pitchFamily="66" charset="0"/>
              </a:rPr>
              <a:t>On continue à appliquer l’algorithme avec les états actuellement non marqués B et C.</a:t>
            </a:r>
          </a:p>
        </p:txBody>
      </p:sp>
      <p:sp>
        <p:nvSpPr>
          <p:cNvPr id="3" name="Rectangle 2"/>
          <p:cNvSpPr/>
          <p:nvPr/>
        </p:nvSpPr>
        <p:spPr>
          <a:xfrm>
            <a:off x="158182" y="4090024"/>
            <a:ext cx="9036050" cy="2308324"/>
          </a:xfrm>
          <a:prstGeom prst="rect">
            <a:avLst/>
          </a:prstGeom>
        </p:spPr>
        <p:txBody>
          <a:bodyPr wrap="square">
            <a:spAutoFit/>
          </a:bodyPr>
          <a:lstStyle/>
          <a:p>
            <a:r>
              <a:rPr lang="fr-FR" dirty="0">
                <a:latin typeface="Comic Sans MS" panose="030F0702030302020204" pitchFamily="66" charset="0"/>
              </a:rPr>
              <a:t>Pour T=C</a:t>
            </a:r>
          </a:p>
          <a:p>
            <a:r>
              <a:rPr lang="fr-FR" dirty="0">
                <a:latin typeface="Comic Sans MS" panose="030F0702030302020204" pitchFamily="66" charset="0"/>
              </a:rPr>
              <a:t>Marquer C</a:t>
            </a:r>
          </a:p>
          <a:p>
            <a:r>
              <a:rPr lang="el-GR" dirty="0">
                <a:latin typeface="Comic Sans MS" panose="030F0702030302020204" pitchFamily="66" charset="0"/>
              </a:rPr>
              <a:t>ε-</a:t>
            </a:r>
            <a:r>
              <a:rPr lang="fr-FR" dirty="0">
                <a:latin typeface="Comic Sans MS" panose="030F0702030302020204" pitchFamily="66" charset="0"/>
              </a:rPr>
              <a:t>fermeture(Transiter(C, a)) = </a:t>
            </a:r>
            <a:r>
              <a:rPr lang="el-GR" dirty="0">
                <a:latin typeface="Comic Sans MS" panose="030F0702030302020204" pitchFamily="66" charset="0"/>
              </a:rPr>
              <a:t>ε-</a:t>
            </a:r>
            <a:r>
              <a:rPr lang="fr-FR" dirty="0">
                <a:latin typeface="Comic Sans MS" panose="030F0702030302020204" pitchFamily="66" charset="0"/>
              </a:rPr>
              <a:t>fermeture({3, 8}) = B</a:t>
            </a:r>
          </a:p>
          <a:p>
            <a:r>
              <a:rPr lang="fr-FR" b="1" dirty="0" err="1">
                <a:latin typeface="Comic Sans MS" panose="030F0702030302020204" pitchFamily="66" charset="0"/>
              </a:rPr>
              <a:t>DTran</a:t>
            </a:r>
            <a:r>
              <a:rPr lang="fr-FR" b="1" dirty="0">
                <a:latin typeface="Comic Sans MS" panose="030F0702030302020204" pitchFamily="66" charset="0"/>
              </a:rPr>
              <a:t> [C, a] </a:t>
            </a:r>
            <a:r>
              <a:rPr lang="fr-FR" dirty="0">
                <a:latin typeface="Comic Sans MS" panose="030F0702030302020204" pitchFamily="66" charset="0"/>
              </a:rPr>
              <a:t>← </a:t>
            </a:r>
            <a:r>
              <a:rPr lang="fr-FR" b="1" dirty="0">
                <a:latin typeface="Comic Sans MS" panose="030F0702030302020204" pitchFamily="66" charset="0"/>
              </a:rPr>
              <a:t>B</a:t>
            </a:r>
          </a:p>
          <a:p>
            <a:r>
              <a:rPr lang="el-GR" dirty="0">
                <a:latin typeface="Comic Sans MS" panose="030F0702030302020204" pitchFamily="66" charset="0"/>
              </a:rPr>
              <a:t>ε-</a:t>
            </a:r>
            <a:r>
              <a:rPr lang="fr-FR" dirty="0">
                <a:latin typeface="Comic Sans MS" panose="030F0702030302020204" pitchFamily="66" charset="0"/>
              </a:rPr>
              <a:t>fermeture(Transiter(C, b)) = </a:t>
            </a:r>
            <a:r>
              <a:rPr lang="el-GR" dirty="0">
                <a:latin typeface="Comic Sans MS" panose="030F0702030302020204" pitchFamily="66" charset="0"/>
              </a:rPr>
              <a:t>ε-</a:t>
            </a:r>
            <a:r>
              <a:rPr lang="fr-FR" dirty="0">
                <a:latin typeface="Comic Sans MS" panose="030F0702030302020204" pitchFamily="66" charset="0"/>
              </a:rPr>
              <a:t>fermeture({5}) = {5, 6, 1, 2, 4, 7} = {1, 2, 4, 5, 6, 7} = C</a:t>
            </a:r>
          </a:p>
          <a:p>
            <a:r>
              <a:rPr lang="fr-FR" b="1" dirty="0" err="1">
                <a:latin typeface="Comic Sans MS" panose="030F0702030302020204" pitchFamily="66" charset="0"/>
              </a:rPr>
              <a:t>DTran</a:t>
            </a:r>
            <a:r>
              <a:rPr lang="fr-FR" b="1" dirty="0">
                <a:latin typeface="Comic Sans MS" panose="030F0702030302020204" pitchFamily="66" charset="0"/>
              </a:rPr>
              <a:t> [C, b] </a:t>
            </a:r>
            <a:r>
              <a:rPr lang="fr-FR" dirty="0">
                <a:latin typeface="Comic Sans MS" panose="030F0702030302020204" pitchFamily="66" charset="0"/>
              </a:rPr>
              <a:t>← </a:t>
            </a:r>
            <a:r>
              <a:rPr lang="fr-FR" b="1" dirty="0">
                <a:latin typeface="Comic Sans MS" panose="030F0702030302020204" pitchFamily="66" charset="0"/>
              </a:rPr>
              <a:t>C</a:t>
            </a:r>
          </a:p>
          <a:p>
            <a:r>
              <a:rPr lang="fr-FR" dirty="0">
                <a:latin typeface="Comic Sans MS" panose="030F0702030302020204" pitchFamily="66" charset="0"/>
              </a:rPr>
              <a:t>On continue à appliquer l’algorithme avec le seul état actuellement non marqué D.</a:t>
            </a:r>
          </a:p>
        </p:txBody>
      </p:sp>
    </p:spTree>
    <p:extLst>
      <p:ext uri="{BB962C8B-B14F-4D97-AF65-F5344CB8AC3E}">
        <p14:creationId xmlns:p14="http://schemas.microsoft.com/office/powerpoint/2010/main" val="3015641745"/>
      </p:ext>
    </p:extLst>
  </p:cSld>
  <p:clrMapOvr>
    <a:masterClrMapping/>
  </p:clrMapOvr>
  <p:transition>
    <p:cover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41</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8" name="Rectangle 7"/>
          <p:cNvSpPr/>
          <p:nvPr/>
        </p:nvSpPr>
        <p:spPr>
          <a:xfrm>
            <a:off x="179512" y="773856"/>
            <a:ext cx="7848476" cy="369332"/>
          </a:xfrm>
          <a:prstGeom prst="rect">
            <a:avLst/>
          </a:prstGeom>
        </p:spPr>
        <p:txBody>
          <a:bodyPr wrap="square">
            <a:spAutoFit/>
          </a:bodyPr>
          <a:lstStyle/>
          <a:p>
            <a:r>
              <a:rPr lang="fr-FR" b="1" dirty="0" smtClean="0">
                <a:solidFill>
                  <a:schemeClr val="tx2"/>
                </a:solidFill>
                <a:latin typeface="Comic Sans MS" panose="030F0702030302020204" pitchFamily="66" charset="0"/>
              </a:rPr>
              <a:t>Application </a:t>
            </a:r>
            <a:r>
              <a:rPr lang="fr-FR" b="1" dirty="0">
                <a:solidFill>
                  <a:schemeClr val="tx2"/>
                </a:solidFill>
                <a:latin typeface="Comic Sans MS" panose="030F0702030302020204" pitchFamily="66" charset="0"/>
              </a:rPr>
              <a:t>de l’algorithme de construction de sous ensembles</a:t>
            </a:r>
            <a:endParaRPr lang="fr-FR" dirty="0">
              <a:solidFill>
                <a:schemeClr val="tx2"/>
              </a:solidFill>
              <a:latin typeface="Comic Sans MS" panose="030F0702030302020204" pitchFamily="66" charset="0"/>
            </a:endParaRPr>
          </a:p>
        </p:txBody>
      </p:sp>
      <p:pic>
        <p:nvPicPr>
          <p:cNvPr id="2" name="Image 1"/>
          <p:cNvPicPr>
            <a:picLocks noChangeAspect="1"/>
          </p:cNvPicPr>
          <p:nvPr/>
        </p:nvPicPr>
        <p:blipFill>
          <a:blip r:embed="rId2"/>
          <a:stretch>
            <a:fillRect/>
          </a:stretch>
        </p:blipFill>
        <p:spPr>
          <a:xfrm>
            <a:off x="445731" y="1117490"/>
            <a:ext cx="7543800" cy="2628900"/>
          </a:xfrm>
          <a:prstGeom prst="rect">
            <a:avLst/>
          </a:prstGeom>
        </p:spPr>
      </p:pic>
      <p:sp>
        <p:nvSpPr>
          <p:cNvPr id="9" name="Rectangle 8"/>
          <p:cNvSpPr/>
          <p:nvPr/>
        </p:nvSpPr>
        <p:spPr>
          <a:xfrm>
            <a:off x="27888" y="3808224"/>
            <a:ext cx="9296639" cy="369332"/>
          </a:xfrm>
          <a:prstGeom prst="rect">
            <a:avLst/>
          </a:prstGeom>
        </p:spPr>
        <p:txBody>
          <a:bodyPr wrap="square">
            <a:spAutoFit/>
          </a:bodyPr>
          <a:lstStyle/>
          <a:p>
            <a:r>
              <a:rPr lang="fr-FR" dirty="0">
                <a:solidFill>
                  <a:srgbClr val="FF0000"/>
                </a:solidFill>
                <a:latin typeface="Comic Sans MS" panose="030F0702030302020204" pitchFamily="66" charset="0"/>
              </a:rPr>
              <a:t>On continue à appliquer l’algorithme avec les états actuellement non marqués </a:t>
            </a:r>
            <a:r>
              <a:rPr lang="fr-FR" dirty="0" smtClean="0">
                <a:solidFill>
                  <a:srgbClr val="FF0000"/>
                </a:solidFill>
                <a:latin typeface="Comic Sans MS" panose="030F0702030302020204" pitchFamily="66" charset="0"/>
              </a:rPr>
              <a:t>D</a:t>
            </a:r>
            <a:endParaRPr lang="fr-FR" dirty="0">
              <a:solidFill>
                <a:srgbClr val="FF0000"/>
              </a:solidFill>
              <a:latin typeface="Comic Sans MS" panose="030F0702030302020204" pitchFamily="66" charset="0"/>
            </a:endParaRPr>
          </a:p>
        </p:txBody>
      </p:sp>
      <p:sp>
        <p:nvSpPr>
          <p:cNvPr id="7" name="Rectangle 6"/>
          <p:cNvSpPr/>
          <p:nvPr/>
        </p:nvSpPr>
        <p:spPr>
          <a:xfrm>
            <a:off x="129871" y="4387095"/>
            <a:ext cx="9008162" cy="2031325"/>
          </a:xfrm>
          <a:prstGeom prst="rect">
            <a:avLst/>
          </a:prstGeom>
        </p:spPr>
        <p:txBody>
          <a:bodyPr wrap="square">
            <a:spAutoFit/>
          </a:bodyPr>
          <a:lstStyle/>
          <a:p>
            <a:r>
              <a:rPr lang="fr-FR" dirty="0">
                <a:latin typeface="Comic Sans MS" panose="030F0702030302020204" pitchFamily="66" charset="0"/>
              </a:rPr>
              <a:t>Pour T=D</a:t>
            </a:r>
          </a:p>
          <a:p>
            <a:r>
              <a:rPr lang="fr-FR" dirty="0">
                <a:latin typeface="Comic Sans MS" panose="030F0702030302020204" pitchFamily="66" charset="0"/>
              </a:rPr>
              <a:t>Marquer D</a:t>
            </a:r>
          </a:p>
          <a:p>
            <a:r>
              <a:rPr lang="el-GR" dirty="0">
                <a:latin typeface="Comic Sans MS" panose="030F0702030302020204" pitchFamily="66" charset="0"/>
              </a:rPr>
              <a:t>ε-</a:t>
            </a:r>
            <a:r>
              <a:rPr lang="fr-FR" dirty="0">
                <a:latin typeface="Comic Sans MS" panose="030F0702030302020204" pitchFamily="66" charset="0"/>
              </a:rPr>
              <a:t>fermeture(Transiter(D, a)) = </a:t>
            </a:r>
            <a:r>
              <a:rPr lang="el-GR" dirty="0">
                <a:latin typeface="Comic Sans MS" panose="030F0702030302020204" pitchFamily="66" charset="0"/>
              </a:rPr>
              <a:t>ε-</a:t>
            </a:r>
            <a:r>
              <a:rPr lang="fr-FR" dirty="0">
                <a:latin typeface="Comic Sans MS" panose="030F0702030302020204" pitchFamily="66" charset="0"/>
              </a:rPr>
              <a:t>fermeture({3, 8}) = B</a:t>
            </a:r>
          </a:p>
          <a:p>
            <a:r>
              <a:rPr lang="fr-FR" b="1" dirty="0" err="1">
                <a:latin typeface="Comic Sans MS" panose="030F0702030302020204" pitchFamily="66" charset="0"/>
              </a:rPr>
              <a:t>DTran</a:t>
            </a:r>
            <a:r>
              <a:rPr lang="fr-FR" b="1" dirty="0">
                <a:latin typeface="Comic Sans MS" panose="030F0702030302020204" pitchFamily="66" charset="0"/>
              </a:rPr>
              <a:t> [D, a] </a:t>
            </a:r>
            <a:r>
              <a:rPr lang="fr-FR" dirty="0">
                <a:latin typeface="Comic Sans MS" panose="030F0702030302020204" pitchFamily="66" charset="0"/>
              </a:rPr>
              <a:t>← </a:t>
            </a:r>
            <a:r>
              <a:rPr lang="fr-FR" b="1" dirty="0">
                <a:latin typeface="Comic Sans MS" panose="030F0702030302020204" pitchFamily="66" charset="0"/>
              </a:rPr>
              <a:t>B</a:t>
            </a:r>
          </a:p>
          <a:p>
            <a:r>
              <a:rPr lang="el-GR" dirty="0">
                <a:latin typeface="Comic Sans MS" panose="030F0702030302020204" pitchFamily="66" charset="0"/>
              </a:rPr>
              <a:t>ε-</a:t>
            </a:r>
            <a:r>
              <a:rPr lang="fr-FR" dirty="0">
                <a:latin typeface="Comic Sans MS" panose="030F0702030302020204" pitchFamily="66" charset="0"/>
              </a:rPr>
              <a:t>fermeture(Transiter(D, b)) = </a:t>
            </a:r>
            <a:r>
              <a:rPr lang="el-GR" dirty="0">
                <a:latin typeface="Comic Sans MS" panose="030F0702030302020204" pitchFamily="66" charset="0"/>
              </a:rPr>
              <a:t>ε-</a:t>
            </a:r>
            <a:r>
              <a:rPr lang="fr-FR" dirty="0">
                <a:latin typeface="Comic Sans MS" panose="030F0702030302020204" pitchFamily="66" charset="0"/>
              </a:rPr>
              <a:t>fermeture({5, 10}) = {5, 6, 1, 2, 4, 7, 10} = {1, 2, 4, 5, 6, 7, 10} = E</a:t>
            </a:r>
          </a:p>
          <a:p>
            <a:r>
              <a:rPr lang="fr-FR" b="1" dirty="0" err="1">
                <a:latin typeface="Comic Sans MS" panose="030F0702030302020204" pitchFamily="66" charset="0"/>
              </a:rPr>
              <a:t>DTran</a:t>
            </a:r>
            <a:r>
              <a:rPr lang="fr-FR" b="1" dirty="0">
                <a:latin typeface="Comic Sans MS" panose="030F0702030302020204" pitchFamily="66" charset="0"/>
              </a:rPr>
              <a:t> [D, b] </a:t>
            </a:r>
            <a:r>
              <a:rPr lang="fr-FR" dirty="0">
                <a:latin typeface="Comic Sans MS" panose="030F0702030302020204" pitchFamily="66" charset="0"/>
              </a:rPr>
              <a:t>← </a:t>
            </a:r>
            <a:r>
              <a:rPr lang="fr-FR" b="1" dirty="0" smtClean="0">
                <a:latin typeface="Comic Sans MS" panose="030F0702030302020204" pitchFamily="66" charset="0"/>
              </a:rPr>
              <a:t>E</a:t>
            </a:r>
            <a:endParaRPr lang="fr-FR" b="1" dirty="0">
              <a:latin typeface="Comic Sans MS" panose="030F0702030302020204" pitchFamily="66" charset="0"/>
            </a:endParaRPr>
          </a:p>
        </p:txBody>
      </p:sp>
    </p:spTree>
    <p:extLst>
      <p:ext uri="{BB962C8B-B14F-4D97-AF65-F5344CB8AC3E}">
        <p14:creationId xmlns:p14="http://schemas.microsoft.com/office/powerpoint/2010/main" val="2239574094"/>
      </p:ext>
    </p:extLst>
  </p:cSld>
  <p:clrMapOvr>
    <a:masterClrMapping/>
  </p:clrMapOvr>
  <p:transition>
    <p:cover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42</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8" name="Rectangle 7"/>
          <p:cNvSpPr/>
          <p:nvPr/>
        </p:nvSpPr>
        <p:spPr>
          <a:xfrm>
            <a:off x="179512" y="773856"/>
            <a:ext cx="7848476" cy="369332"/>
          </a:xfrm>
          <a:prstGeom prst="rect">
            <a:avLst/>
          </a:prstGeom>
        </p:spPr>
        <p:txBody>
          <a:bodyPr wrap="square">
            <a:spAutoFit/>
          </a:bodyPr>
          <a:lstStyle/>
          <a:p>
            <a:r>
              <a:rPr lang="fr-FR" b="1" dirty="0" smtClean="0">
                <a:solidFill>
                  <a:schemeClr val="tx2"/>
                </a:solidFill>
                <a:latin typeface="Comic Sans MS" panose="030F0702030302020204" pitchFamily="66" charset="0"/>
              </a:rPr>
              <a:t>Application </a:t>
            </a:r>
            <a:r>
              <a:rPr lang="fr-FR" b="1" dirty="0">
                <a:solidFill>
                  <a:schemeClr val="tx2"/>
                </a:solidFill>
                <a:latin typeface="Comic Sans MS" panose="030F0702030302020204" pitchFamily="66" charset="0"/>
              </a:rPr>
              <a:t>de l’algorithme de construction de sous ensembles</a:t>
            </a:r>
            <a:endParaRPr lang="fr-FR" dirty="0">
              <a:solidFill>
                <a:schemeClr val="tx2"/>
              </a:solidFill>
              <a:latin typeface="Comic Sans MS" panose="030F0702030302020204" pitchFamily="66" charset="0"/>
            </a:endParaRPr>
          </a:p>
        </p:txBody>
      </p:sp>
      <p:pic>
        <p:nvPicPr>
          <p:cNvPr id="2" name="Image 1"/>
          <p:cNvPicPr>
            <a:picLocks noChangeAspect="1"/>
          </p:cNvPicPr>
          <p:nvPr/>
        </p:nvPicPr>
        <p:blipFill>
          <a:blip r:embed="rId2"/>
          <a:stretch>
            <a:fillRect/>
          </a:stretch>
        </p:blipFill>
        <p:spPr>
          <a:xfrm>
            <a:off x="445731" y="1117490"/>
            <a:ext cx="7543800" cy="2628900"/>
          </a:xfrm>
          <a:prstGeom prst="rect">
            <a:avLst/>
          </a:prstGeom>
        </p:spPr>
      </p:pic>
      <p:sp>
        <p:nvSpPr>
          <p:cNvPr id="9" name="Rectangle 8"/>
          <p:cNvSpPr/>
          <p:nvPr/>
        </p:nvSpPr>
        <p:spPr>
          <a:xfrm>
            <a:off x="27888" y="3808224"/>
            <a:ext cx="9296639" cy="369332"/>
          </a:xfrm>
          <a:prstGeom prst="rect">
            <a:avLst/>
          </a:prstGeom>
        </p:spPr>
        <p:txBody>
          <a:bodyPr wrap="square">
            <a:spAutoFit/>
          </a:bodyPr>
          <a:lstStyle/>
          <a:p>
            <a:r>
              <a:rPr lang="fr-FR" dirty="0">
                <a:solidFill>
                  <a:srgbClr val="FF0000"/>
                </a:solidFill>
                <a:latin typeface="Comic Sans MS" panose="030F0702030302020204" pitchFamily="66" charset="0"/>
              </a:rPr>
              <a:t>On continue à appliquer l’algorithme avec les états actuellement non marqués </a:t>
            </a:r>
            <a:r>
              <a:rPr lang="fr-FR" dirty="0" smtClean="0">
                <a:solidFill>
                  <a:srgbClr val="FF0000"/>
                </a:solidFill>
                <a:latin typeface="Comic Sans MS" panose="030F0702030302020204" pitchFamily="66" charset="0"/>
              </a:rPr>
              <a:t>E</a:t>
            </a:r>
            <a:endParaRPr lang="fr-FR" dirty="0">
              <a:solidFill>
                <a:srgbClr val="FF0000"/>
              </a:solidFill>
              <a:latin typeface="Comic Sans MS" panose="030F0702030302020204" pitchFamily="66" charset="0"/>
            </a:endParaRPr>
          </a:p>
        </p:txBody>
      </p:sp>
      <p:sp>
        <p:nvSpPr>
          <p:cNvPr id="3" name="Rectangle 2"/>
          <p:cNvSpPr/>
          <p:nvPr/>
        </p:nvSpPr>
        <p:spPr>
          <a:xfrm>
            <a:off x="288468" y="4374702"/>
            <a:ext cx="8964488" cy="1754326"/>
          </a:xfrm>
          <a:prstGeom prst="rect">
            <a:avLst/>
          </a:prstGeom>
        </p:spPr>
        <p:txBody>
          <a:bodyPr wrap="square">
            <a:spAutoFit/>
          </a:bodyPr>
          <a:lstStyle/>
          <a:p>
            <a:r>
              <a:rPr lang="fr-FR" dirty="0">
                <a:latin typeface="Comic Sans MS" panose="030F0702030302020204" pitchFamily="66" charset="0"/>
              </a:rPr>
              <a:t>Pour T=E</a:t>
            </a:r>
          </a:p>
          <a:p>
            <a:r>
              <a:rPr lang="fr-FR" dirty="0">
                <a:latin typeface="Comic Sans MS" panose="030F0702030302020204" pitchFamily="66" charset="0"/>
              </a:rPr>
              <a:t>Marquer E</a:t>
            </a:r>
          </a:p>
          <a:p>
            <a:r>
              <a:rPr lang="it-IT" dirty="0">
                <a:latin typeface="Comic Sans MS" panose="030F0702030302020204" pitchFamily="66" charset="0"/>
              </a:rPr>
              <a:t>ε-fermeture(Transiter(E, a)) = ε-fermeture({3, 8}) = B</a:t>
            </a:r>
          </a:p>
          <a:p>
            <a:r>
              <a:rPr lang="fr-FR" b="1" dirty="0" err="1">
                <a:latin typeface="Comic Sans MS" panose="030F0702030302020204" pitchFamily="66" charset="0"/>
              </a:rPr>
              <a:t>DTran</a:t>
            </a:r>
            <a:r>
              <a:rPr lang="fr-FR" b="1" dirty="0">
                <a:latin typeface="Comic Sans MS" panose="030F0702030302020204" pitchFamily="66" charset="0"/>
              </a:rPr>
              <a:t> [E, a] </a:t>
            </a:r>
            <a:r>
              <a:rPr lang="fr-FR" dirty="0">
                <a:latin typeface="Comic Sans MS" panose="030F0702030302020204" pitchFamily="66" charset="0"/>
              </a:rPr>
              <a:t>← </a:t>
            </a:r>
            <a:r>
              <a:rPr lang="fr-FR" b="1" dirty="0">
                <a:latin typeface="Comic Sans MS" panose="030F0702030302020204" pitchFamily="66" charset="0"/>
              </a:rPr>
              <a:t>B</a:t>
            </a:r>
          </a:p>
          <a:p>
            <a:r>
              <a:rPr lang="it-IT" dirty="0">
                <a:latin typeface="Comic Sans MS" panose="030F0702030302020204" pitchFamily="66" charset="0"/>
              </a:rPr>
              <a:t>ε-fermeture(Transiter(E, b)) = ε-fermeture({5}) = C</a:t>
            </a:r>
          </a:p>
          <a:p>
            <a:r>
              <a:rPr lang="fr-FR" b="1" dirty="0" err="1">
                <a:latin typeface="Comic Sans MS" panose="030F0702030302020204" pitchFamily="66" charset="0"/>
              </a:rPr>
              <a:t>DTran</a:t>
            </a:r>
            <a:r>
              <a:rPr lang="fr-FR" b="1" dirty="0">
                <a:latin typeface="Comic Sans MS" panose="030F0702030302020204" pitchFamily="66" charset="0"/>
              </a:rPr>
              <a:t> [E, b] </a:t>
            </a:r>
            <a:r>
              <a:rPr lang="fr-FR" dirty="0">
                <a:latin typeface="Comic Sans MS" panose="030F0702030302020204" pitchFamily="66" charset="0"/>
              </a:rPr>
              <a:t>← </a:t>
            </a:r>
            <a:r>
              <a:rPr lang="fr-FR" b="1" dirty="0">
                <a:latin typeface="Comic Sans MS" panose="030F0702030302020204" pitchFamily="66" charset="0"/>
              </a:rPr>
              <a:t>C</a:t>
            </a:r>
            <a:endParaRPr lang="fr-FR" dirty="0">
              <a:latin typeface="Comic Sans MS" panose="030F0702030302020204" pitchFamily="66" charset="0"/>
            </a:endParaRPr>
          </a:p>
        </p:txBody>
      </p:sp>
    </p:spTree>
    <p:extLst>
      <p:ext uri="{BB962C8B-B14F-4D97-AF65-F5344CB8AC3E}">
        <p14:creationId xmlns:p14="http://schemas.microsoft.com/office/powerpoint/2010/main" val="1570864099"/>
      </p:ext>
    </p:extLst>
  </p:cSld>
  <p:clrMapOvr>
    <a:masterClrMapping/>
  </p:clrMapOvr>
  <p:transition>
    <p:cover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43</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8" name="Rectangle 7"/>
          <p:cNvSpPr/>
          <p:nvPr/>
        </p:nvSpPr>
        <p:spPr>
          <a:xfrm>
            <a:off x="179512" y="773856"/>
            <a:ext cx="7848476" cy="369332"/>
          </a:xfrm>
          <a:prstGeom prst="rect">
            <a:avLst/>
          </a:prstGeom>
        </p:spPr>
        <p:txBody>
          <a:bodyPr wrap="square">
            <a:spAutoFit/>
          </a:bodyPr>
          <a:lstStyle/>
          <a:p>
            <a:r>
              <a:rPr lang="fr-FR" b="1" dirty="0" smtClean="0">
                <a:solidFill>
                  <a:schemeClr val="tx2"/>
                </a:solidFill>
                <a:latin typeface="Comic Sans MS" panose="030F0702030302020204" pitchFamily="66" charset="0"/>
              </a:rPr>
              <a:t>Application </a:t>
            </a:r>
            <a:r>
              <a:rPr lang="fr-FR" b="1" dirty="0">
                <a:solidFill>
                  <a:schemeClr val="tx2"/>
                </a:solidFill>
                <a:latin typeface="Comic Sans MS" panose="030F0702030302020204" pitchFamily="66" charset="0"/>
              </a:rPr>
              <a:t>de l’algorithme de construction de sous ensembles</a:t>
            </a:r>
            <a:endParaRPr lang="fr-FR" dirty="0">
              <a:solidFill>
                <a:schemeClr val="tx2"/>
              </a:solidFill>
              <a:latin typeface="Comic Sans MS" panose="030F0702030302020204" pitchFamily="66" charset="0"/>
            </a:endParaRPr>
          </a:p>
        </p:txBody>
      </p:sp>
      <p:pic>
        <p:nvPicPr>
          <p:cNvPr id="2" name="Image 1"/>
          <p:cNvPicPr>
            <a:picLocks noChangeAspect="1"/>
          </p:cNvPicPr>
          <p:nvPr/>
        </p:nvPicPr>
        <p:blipFill>
          <a:blip r:embed="rId2"/>
          <a:stretch>
            <a:fillRect/>
          </a:stretch>
        </p:blipFill>
        <p:spPr>
          <a:xfrm>
            <a:off x="445731" y="1117490"/>
            <a:ext cx="7543800" cy="2628900"/>
          </a:xfrm>
          <a:prstGeom prst="rect">
            <a:avLst/>
          </a:prstGeom>
        </p:spPr>
      </p:pic>
      <p:sp>
        <p:nvSpPr>
          <p:cNvPr id="7" name="Rectangle 6"/>
          <p:cNvSpPr/>
          <p:nvPr/>
        </p:nvSpPr>
        <p:spPr>
          <a:xfrm>
            <a:off x="179512" y="3831694"/>
            <a:ext cx="8690886" cy="2585323"/>
          </a:xfrm>
          <a:prstGeom prst="rect">
            <a:avLst/>
          </a:prstGeom>
        </p:spPr>
        <p:txBody>
          <a:bodyPr wrap="square">
            <a:spAutoFit/>
          </a:bodyPr>
          <a:lstStyle/>
          <a:p>
            <a:r>
              <a:rPr lang="fr-FR" dirty="0">
                <a:latin typeface="Comic Sans MS" panose="030F0702030302020204" pitchFamily="66" charset="0"/>
              </a:rPr>
              <a:t>Après plusieurs itérations, on arrive ainsi à un point où tous les </a:t>
            </a:r>
            <a:r>
              <a:rPr lang="fr-FR" dirty="0" smtClean="0">
                <a:latin typeface="Comic Sans MS" panose="030F0702030302020204" pitchFamily="66" charset="0"/>
              </a:rPr>
              <a:t>sous ensembles </a:t>
            </a:r>
            <a:r>
              <a:rPr lang="fr-FR" dirty="0">
                <a:latin typeface="Comic Sans MS" panose="030F0702030302020204" pitchFamily="66" charset="0"/>
              </a:rPr>
              <a:t>d’états de l’AFD sont marqués.</a:t>
            </a:r>
          </a:p>
          <a:p>
            <a:r>
              <a:rPr lang="fr-FR" dirty="0">
                <a:latin typeface="Comic Sans MS" panose="030F0702030302020204" pitchFamily="66" charset="0"/>
              </a:rPr>
              <a:t>A la fin les cinq ensembles d’états construits sont :</a:t>
            </a:r>
          </a:p>
          <a:p>
            <a:r>
              <a:rPr lang="pt-BR" dirty="0">
                <a:latin typeface="Comic Sans MS" panose="030F0702030302020204" pitchFamily="66" charset="0"/>
              </a:rPr>
              <a:t>• A = {0, 1, 2, 4, 7}</a:t>
            </a:r>
          </a:p>
          <a:p>
            <a:r>
              <a:rPr lang="pl-PL" dirty="0">
                <a:latin typeface="Comic Sans MS" panose="030F0702030302020204" pitchFamily="66" charset="0"/>
              </a:rPr>
              <a:t>• B = {1, 2, 3, 4, 6, 7, 8}</a:t>
            </a:r>
          </a:p>
          <a:p>
            <a:r>
              <a:rPr lang="fr-FR" dirty="0">
                <a:latin typeface="Comic Sans MS" panose="030F0702030302020204" pitchFamily="66" charset="0"/>
              </a:rPr>
              <a:t>• C = {1, 2, 4, 5, 6, 7}</a:t>
            </a:r>
          </a:p>
          <a:p>
            <a:r>
              <a:rPr lang="fr-FR" dirty="0">
                <a:latin typeface="Comic Sans MS" panose="030F0702030302020204" pitchFamily="66" charset="0"/>
              </a:rPr>
              <a:t>• D = {1, 2, 4, 5, 6, 7, 9}</a:t>
            </a:r>
          </a:p>
          <a:p>
            <a:r>
              <a:rPr lang="fr-FR" dirty="0">
                <a:latin typeface="Comic Sans MS" panose="030F0702030302020204" pitchFamily="66" charset="0"/>
              </a:rPr>
              <a:t>• E = {1, 2, 4, 5, 6, 7, 10}</a:t>
            </a:r>
          </a:p>
          <a:p>
            <a:r>
              <a:rPr lang="fr-FR" dirty="0">
                <a:latin typeface="Comic Sans MS" panose="030F0702030302020204" pitchFamily="66" charset="0"/>
              </a:rPr>
              <a:t>A est l’état initial de l’automate et E son état final.</a:t>
            </a:r>
          </a:p>
        </p:txBody>
      </p:sp>
    </p:spTree>
    <p:extLst>
      <p:ext uri="{BB962C8B-B14F-4D97-AF65-F5344CB8AC3E}">
        <p14:creationId xmlns:p14="http://schemas.microsoft.com/office/powerpoint/2010/main" val="1454700575"/>
      </p:ext>
    </p:extLst>
  </p:cSld>
  <p:clrMapOvr>
    <a:masterClrMapping/>
  </p:clrMapOvr>
  <p:transition>
    <p:cover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fld id="{EBEAC074-9B23-4764-AAD9-173741C63EFD}" type="slidenum">
              <a:rPr lang="fr-FR" smtClean="0"/>
              <a:pPr/>
              <a:t>44</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323528" y="29845"/>
            <a:ext cx="7992888" cy="646331"/>
          </a:xfrm>
          <a:prstGeom prst="rect">
            <a:avLst/>
          </a:prstGeom>
        </p:spPr>
        <p:txBody>
          <a:bodyPr wrap="square">
            <a:spAutoFit/>
          </a:bodyPr>
          <a:lstStyle/>
          <a:p>
            <a:pPr algn="ctr"/>
            <a:r>
              <a:rPr lang="fr-FR" b="1" dirty="0">
                <a:solidFill>
                  <a:schemeClr val="bg1"/>
                </a:solidFill>
                <a:latin typeface="Comic Sans MS" panose="030F0702030302020204" pitchFamily="66" charset="0"/>
              </a:rPr>
              <a:t>Méthode de construction de sous-ensembles pour la transformation </a:t>
            </a:r>
            <a:r>
              <a:rPr lang="fr-FR" b="1" dirty="0" smtClean="0">
                <a:solidFill>
                  <a:schemeClr val="bg1"/>
                </a:solidFill>
                <a:latin typeface="Comic Sans MS" panose="030F0702030302020204" pitchFamily="66" charset="0"/>
              </a:rPr>
              <a:t>des AFN </a:t>
            </a:r>
            <a:r>
              <a:rPr lang="fr-FR" b="1" dirty="0">
                <a:solidFill>
                  <a:schemeClr val="bg1"/>
                </a:solidFill>
                <a:latin typeface="Comic Sans MS" panose="030F0702030302020204" pitchFamily="66" charset="0"/>
              </a:rPr>
              <a:t>en AFD (cas général)</a:t>
            </a:r>
            <a:endParaRPr lang="fr-FR" dirty="0">
              <a:solidFill>
                <a:schemeClr val="bg1"/>
              </a:solidFill>
              <a:latin typeface="Comic Sans MS" panose="030F0702030302020204" pitchFamily="66" charset="0"/>
            </a:endParaRPr>
          </a:p>
        </p:txBody>
      </p:sp>
      <p:sp>
        <p:nvSpPr>
          <p:cNvPr id="8" name="Rectangle 7"/>
          <p:cNvSpPr/>
          <p:nvPr/>
        </p:nvSpPr>
        <p:spPr>
          <a:xfrm>
            <a:off x="0" y="773856"/>
            <a:ext cx="9144000" cy="646331"/>
          </a:xfrm>
          <a:prstGeom prst="rect">
            <a:avLst/>
          </a:prstGeom>
        </p:spPr>
        <p:txBody>
          <a:bodyPr wrap="square">
            <a:spAutoFit/>
          </a:bodyPr>
          <a:lstStyle/>
          <a:p>
            <a:r>
              <a:rPr lang="fr-FR" b="1" dirty="0">
                <a:solidFill>
                  <a:schemeClr val="tx2"/>
                </a:solidFill>
                <a:latin typeface="Comic Sans MS" panose="030F0702030302020204" pitchFamily="66" charset="0"/>
              </a:rPr>
              <a:t>La table </a:t>
            </a:r>
            <a:r>
              <a:rPr lang="fr-FR" b="1" dirty="0" err="1">
                <a:solidFill>
                  <a:schemeClr val="tx2"/>
                </a:solidFill>
                <a:latin typeface="Comic Sans MS" panose="030F0702030302020204" pitchFamily="66" charset="0"/>
              </a:rPr>
              <a:t>DTrans</a:t>
            </a:r>
            <a:r>
              <a:rPr lang="fr-FR" b="1" dirty="0">
                <a:solidFill>
                  <a:schemeClr val="tx2"/>
                </a:solidFill>
                <a:latin typeface="Comic Sans MS" panose="030F0702030302020204" pitchFamily="66" charset="0"/>
              </a:rPr>
              <a:t> de l’AFD obtenu après l’application de l’algorithme de sous-ensembles à l’AFN</a:t>
            </a:r>
            <a:endParaRPr lang="fr-FR" dirty="0">
              <a:solidFill>
                <a:schemeClr val="tx2"/>
              </a:solidFill>
              <a:latin typeface="Comic Sans MS" panose="030F0702030302020204" pitchFamily="66" charset="0"/>
            </a:endParaRPr>
          </a:p>
        </p:txBody>
      </p:sp>
      <p:pic>
        <p:nvPicPr>
          <p:cNvPr id="3" name="Image 2"/>
          <p:cNvPicPr>
            <a:picLocks noChangeAspect="1"/>
          </p:cNvPicPr>
          <p:nvPr/>
        </p:nvPicPr>
        <p:blipFill>
          <a:blip r:embed="rId2"/>
          <a:stretch>
            <a:fillRect/>
          </a:stretch>
        </p:blipFill>
        <p:spPr>
          <a:xfrm>
            <a:off x="1752707" y="1396436"/>
            <a:ext cx="3409950" cy="1984307"/>
          </a:xfrm>
          <a:prstGeom prst="rect">
            <a:avLst/>
          </a:prstGeom>
        </p:spPr>
      </p:pic>
      <p:pic>
        <p:nvPicPr>
          <p:cNvPr id="9" name="Image 8"/>
          <p:cNvPicPr>
            <a:picLocks noChangeAspect="1"/>
          </p:cNvPicPr>
          <p:nvPr/>
        </p:nvPicPr>
        <p:blipFill>
          <a:blip r:embed="rId3"/>
          <a:stretch>
            <a:fillRect/>
          </a:stretch>
        </p:blipFill>
        <p:spPr>
          <a:xfrm>
            <a:off x="2792752" y="3297986"/>
            <a:ext cx="6057900" cy="2971800"/>
          </a:xfrm>
          <a:prstGeom prst="rect">
            <a:avLst/>
          </a:prstGeom>
        </p:spPr>
      </p:pic>
      <p:sp>
        <p:nvSpPr>
          <p:cNvPr id="10" name="Rectangle 9"/>
          <p:cNvSpPr/>
          <p:nvPr/>
        </p:nvSpPr>
        <p:spPr>
          <a:xfrm>
            <a:off x="0" y="4599220"/>
            <a:ext cx="2792752" cy="369332"/>
          </a:xfrm>
          <a:prstGeom prst="rect">
            <a:avLst/>
          </a:prstGeom>
        </p:spPr>
        <p:txBody>
          <a:bodyPr wrap="none">
            <a:spAutoFit/>
          </a:bodyPr>
          <a:lstStyle/>
          <a:p>
            <a:r>
              <a:rPr lang="fr-FR" b="1" dirty="0">
                <a:solidFill>
                  <a:srgbClr val="FF0000"/>
                </a:solidFill>
                <a:latin typeface="Comic Sans MS" panose="030F0702030302020204" pitchFamily="66" charset="0"/>
              </a:rPr>
              <a:t>AFD équivalent à l’AFN</a:t>
            </a:r>
          </a:p>
        </p:txBody>
      </p:sp>
    </p:spTree>
    <p:extLst>
      <p:ext uri="{BB962C8B-B14F-4D97-AF65-F5344CB8AC3E}">
        <p14:creationId xmlns:p14="http://schemas.microsoft.com/office/powerpoint/2010/main" val="4187051790"/>
      </p:ext>
    </p:extLst>
  </p:cSld>
  <p:clrMapOvr>
    <a:masterClrMapping/>
  </p:clrMapOvr>
  <p:transition>
    <p:cover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anose="030F0702030302020204" pitchFamily="66" charset="0"/>
              </a:rPr>
              <a:t>Minimisation d’un AFD (étape 5)</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45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07504" y="936294"/>
            <a:ext cx="9036496" cy="1477328"/>
          </a:xfrm>
          <a:prstGeom prst="rect">
            <a:avLst/>
          </a:prstGeom>
        </p:spPr>
        <p:txBody>
          <a:bodyPr wrap="square">
            <a:spAutoFit/>
          </a:bodyPr>
          <a:lstStyle/>
          <a:p>
            <a:pPr algn="just"/>
            <a:r>
              <a:rPr lang="fr-FR" dirty="0">
                <a:solidFill>
                  <a:schemeClr val="tx2"/>
                </a:solidFill>
                <a:latin typeface="Comic Sans MS" panose="030F0702030302020204" pitchFamily="66" charset="0"/>
              </a:rPr>
              <a:t>Intuitivement, la minimisation d’un AFD consiste en deux opérations principales </a:t>
            </a:r>
            <a:r>
              <a:rPr lang="fr-FR" dirty="0" smtClean="0">
                <a:solidFill>
                  <a:schemeClr val="tx2"/>
                </a:solidFill>
                <a:latin typeface="Comic Sans MS" panose="030F0702030302020204" pitchFamily="66" charset="0"/>
              </a:rPr>
              <a:t>:</a:t>
            </a:r>
          </a:p>
          <a:p>
            <a:pPr algn="just"/>
            <a:endParaRPr lang="fr-FR" dirty="0">
              <a:solidFill>
                <a:schemeClr val="tx2"/>
              </a:solidFill>
              <a:latin typeface="Comic Sans MS" panose="030F0702030302020204" pitchFamily="66" charset="0"/>
            </a:endParaRPr>
          </a:p>
          <a:p>
            <a:pPr algn="just"/>
            <a:r>
              <a:rPr lang="fr-FR" dirty="0">
                <a:latin typeface="Comic Sans MS" panose="030F0702030302020204" pitchFamily="66" charset="0"/>
              </a:rPr>
              <a:t>• Elimination de tous les états inaccessibles (et improductifs) de l’AFD</a:t>
            </a:r>
          </a:p>
          <a:p>
            <a:pPr algn="just"/>
            <a:r>
              <a:rPr lang="fr-FR" dirty="0">
                <a:latin typeface="Comic Sans MS" panose="030F0702030302020204" pitchFamily="66" charset="0"/>
              </a:rPr>
              <a:t>• Regroupement des états équivalents en les remplaçant par des classes d’équivalence d’états</a:t>
            </a:r>
          </a:p>
        </p:txBody>
      </p:sp>
      <p:sp>
        <p:nvSpPr>
          <p:cNvPr id="7" name="Rectangle 6"/>
          <p:cNvSpPr/>
          <p:nvPr/>
        </p:nvSpPr>
        <p:spPr>
          <a:xfrm>
            <a:off x="129952" y="2413622"/>
            <a:ext cx="9036496" cy="1477328"/>
          </a:xfrm>
          <a:prstGeom prst="rect">
            <a:avLst/>
          </a:prstGeom>
        </p:spPr>
        <p:txBody>
          <a:bodyPr wrap="square">
            <a:spAutoFit/>
          </a:bodyPr>
          <a:lstStyle/>
          <a:p>
            <a:pPr algn="just"/>
            <a:r>
              <a:rPr lang="fr-FR" dirty="0">
                <a:solidFill>
                  <a:schemeClr val="tx2"/>
                </a:solidFill>
                <a:latin typeface="Comic Sans MS" panose="030F0702030302020204" pitchFamily="66" charset="0"/>
              </a:rPr>
              <a:t>Sachant que :</a:t>
            </a:r>
          </a:p>
          <a:p>
            <a:pPr algn="just"/>
            <a:r>
              <a:rPr lang="fr-FR" dirty="0">
                <a:latin typeface="Comic Sans MS" panose="030F0702030302020204" pitchFamily="66" charset="0"/>
              </a:rPr>
              <a:t>• Un état e est accessible s’il existe une chaîne menant à e à partir de l’état initial. Un état, autre </a:t>
            </a:r>
            <a:r>
              <a:rPr lang="fr-FR" dirty="0" smtClean="0">
                <a:latin typeface="Comic Sans MS" panose="030F0702030302020204" pitchFamily="66" charset="0"/>
              </a:rPr>
              <a:t>que l’état </a:t>
            </a:r>
            <a:r>
              <a:rPr lang="fr-FR" dirty="0">
                <a:latin typeface="Comic Sans MS" panose="030F0702030302020204" pitchFamily="66" charset="0"/>
              </a:rPr>
              <a:t>initial, est inaccessible lorsqu’aucun arc n’arrive sur cet état dans un chemin provenant de l’état</a:t>
            </a:r>
          </a:p>
          <a:p>
            <a:pPr algn="just"/>
            <a:r>
              <a:rPr lang="fr-FR" dirty="0">
                <a:latin typeface="Comic Sans MS" panose="030F0702030302020204" pitchFamily="66" charset="0"/>
              </a:rPr>
              <a:t>initial.</a:t>
            </a:r>
          </a:p>
        </p:txBody>
      </p:sp>
      <p:pic>
        <p:nvPicPr>
          <p:cNvPr id="8" name="Image 7"/>
          <p:cNvPicPr>
            <a:picLocks noChangeAspect="1"/>
          </p:cNvPicPr>
          <p:nvPr/>
        </p:nvPicPr>
        <p:blipFill>
          <a:blip r:embed="rId2"/>
          <a:stretch>
            <a:fillRect/>
          </a:stretch>
        </p:blipFill>
        <p:spPr>
          <a:xfrm>
            <a:off x="1259632" y="4489678"/>
            <a:ext cx="3349425" cy="1171570"/>
          </a:xfrm>
          <a:prstGeom prst="rect">
            <a:avLst/>
          </a:prstGeom>
        </p:spPr>
      </p:pic>
      <p:sp>
        <p:nvSpPr>
          <p:cNvPr id="9" name="Rectangle 8"/>
          <p:cNvSpPr/>
          <p:nvPr/>
        </p:nvSpPr>
        <p:spPr>
          <a:xfrm>
            <a:off x="5580112" y="4489678"/>
            <a:ext cx="2813591" cy="369332"/>
          </a:xfrm>
          <a:prstGeom prst="rect">
            <a:avLst/>
          </a:prstGeom>
        </p:spPr>
        <p:txBody>
          <a:bodyPr wrap="none">
            <a:spAutoFit/>
          </a:bodyPr>
          <a:lstStyle/>
          <a:p>
            <a:r>
              <a:rPr lang="fr-FR" dirty="0">
                <a:solidFill>
                  <a:srgbClr val="C00000"/>
                </a:solidFill>
                <a:latin typeface="Comic Sans MS" panose="030F0702030302020204" pitchFamily="66" charset="0"/>
              </a:rPr>
              <a:t>L</a:t>
            </a:r>
            <a:r>
              <a:rPr lang="fr-FR" dirty="0" smtClean="0">
                <a:solidFill>
                  <a:srgbClr val="C00000"/>
                </a:solidFill>
                <a:latin typeface="Comic Sans MS" panose="030F0702030302020204" pitchFamily="66" charset="0"/>
              </a:rPr>
              <a:t>’état </a:t>
            </a:r>
            <a:r>
              <a:rPr lang="fr-FR" dirty="0">
                <a:solidFill>
                  <a:srgbClr val="C00000"/>
                </a:solidFill>
                <a:latin typeface="Comic Sans MS" panose="030F0702030302020204" pitchFamily="66" charset="0"/>
              </a:rPr>
              <a:t>1 est inaccessible.</a:t>
            </a:r>
          </a:p>
        </p:txBody>
      </p:sp>
      <p:sp>
        <p:nvSpPr>
          <p:cNvPr id="10" name="Rectangle 9"/>
          <p:cNvSpPr/>
          <p:nvPr/>
        </p:nvSpPr>
        <p:spPr>
          <a:xfrm>
            <a:off x="160468" y="4050962"/>
            <a:ext cx="1484702" cy="369332"/>
          </a:xfrm>
          <a:prstGeom prst="rect">
            <a:avLst/>
          </a:prstGeom>
        </p:spPr>
        <p:txBody>
          <a:bodyPr wrap="none">
            <a:spAutoFit/>
          </a:bodyPr>
          <a:lstStyle/>
          <a:p>
            <a:r>
              <a:rPr lang="fr-FR" dirty="0">
                <a:solidFill>
                  <a:srgbClr val="C00000"/>
                </a:solidFill>
                <a:latin typeface="Comic Sans MS" panose="030F0702030302020204" pitchFamily="66" charset="0"/>
              </a:rPr>
              <a:t>Par exemple</a:t>
            </a:r>
          </a:p>
        </p:txBody>
      </p:sp>
    </p:spTree>
    <p:extLst>
      <p:ext uri="{BB962C8B-B14F-4D97-AF65-F5344CB8AC3E}">
        <p14:creationId xmlns:p14="http://schemas.microsoft.com/office/powerpoint/2010/main" val="2821130490"/>
      </p:ext>
    </p:extLst>
  </p:cSld>
  <p:clrMapOvr>
    <a:masterClrMapping/>
  </p:clrMapOvr>
  <p:transition>
    <p:cover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latin typeface="Comic Sans MS" panose="030F0702030302020204" pitchFamily="66" charset="0"/>
              </a:rPr>
              <a:t>Minimisation d’un AFD (étape 5)</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46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7" name="Rectangle 6"/>
          <p:cNvSpPr/>
          <p:nvPr/>
        </p:nvSpPr>
        <p:spPr>
          <a:xfrm>
            <a:off x="90809" y="1038300"/>
            <a:ext cx="9036496" cy="923330"/>
          </a:xfrm>
          <a:prstGeom prst="rect">
            <a:avLst/>
          </a:prstGeom>
        </p:spPr>
        <p:txBody>
          <a:bodyPr wrap="square">
            <a:spAutoFit/>
          </a:bodyPr>
          <a:lstStyle/>
          <a:p>
            <a:pPr algn="just"/>
            <a:r>
              <a:rPr lang="fr-FR" dirty="0">
                <a:solidFill>
                  <a:schemeClr val="tx2"/>
                </a:solidFill>
                <a:latin typeface="Comic Sans MS" panose="030F0702030302020204" pitchFamily="66" charset="0"/>
              </a:rPr>
              <a:t>On dit que deux états sont équivalents si ces états permettent d’atteindre un état final à travers </a:t>
            </a:r>
            <a:r>
              <a:rPr lang="fr-FR" dirty="0" smtClean="0">
                <a:solidFill>
                  <a:schemeClr val="tx2"/>
                </a:solidFill>
                <a:latin typeface="Comic Sans MS" panose="030F0702030302020204" pitchFamily="66" charset="0"/>
              </a:rPr>
              <a:t>la même </a:t>
            </a:r>
            <a:r>
              <a:rPr lang="fr-FR" dirty="0">
                <a:solidFill>
                  <a:schemeClr val="tx2"/>
                </a:solidFill>
                <a:latin typeface="Comic Sans MS" panose="030F0702030302020204" pitchFamily="66" charset="0"/>
              </a:rPr>
              <a:t>chaîne. En d’autres termes, tous les suffixes reconnus à partir de ses états sont exactement </a:t>
            </a:r>
            <a:r>
              <a:rPr lang="fr-FR" dirty="0" smtClean="0">
                <a:solidFill>
                  <a:schemeClr val="tx2"/>
                </a:solidFill>
                <a:latin typeface="Comic Sans MS" panose="030F0702030302020204" pitchFamily="66" charset="0"/>
              </a:rPr>
              <a:t>les mêmes</a:t>
            </a:r>
            <a:r>
              <a:rPr lang="fr-FR" dirty="0">
                <a:solidFill>
                  <a:schemeClr val="tx2"/>
                </a:solidFill>
                <a:latin typeface="Comic Sans MS" panose="030F0702030302020204" pitchFamily="66" charset="0"/>
              </a:rPr>
              <a:t>.</a:t>
            </a:r>
            <a:endParaRPr lang="fr-FR" dirty="0">
              <a:latin typeface="Comic Sans MS" panose="030F0702030302020204" pitchFamily="66" charset="0"/>
            </a:endParaRPr>
          </a:p>
        </p:txBody>
      </p:sp>
      <p:sp>
        <p:nvSpPr>
          <p:cNvPr id="10" name="Rectangle 9"/>
          <p:cNvSpPr/>
          <p:nvPr/>
        </p:nvSpPr>
        <p:spPr>
          <a:xfrm>
            <a:off x="457200" y="2349800"/>
            <a:ext cx="1484702" cy="369332"/>
          </a:xfrm>
          <a:prstGeom prst="rect">
            <a:avLst/>
          </a:prstGeom>
        </p:spPr>
        <p:txBody>
          <a:bodyPr wrap="none">
            <a:spAutoFit/>
          </a:bodyPr>
          <a:lstStyle/>
          <a:p>
            <a:r>
              <a:rPr lang="fr-FR" dirty="0">
                <a:solidFill>
                  <a:srgbClr val="C00000"/>
                </a:solidFill>
                <a:latin typeface="Comic Sans MS" panose="030F0702030302020204" pitchFamily="66" charset="0"/>
              </a:rPr>
              <a:t>Par exemple</a:t>
            </a:r>
          </a:p>
        </p:txBody>
      </p:sp>
      <p:pic>
        <p:nvPicPr>
          <p:cNvPr id="3" name="Image 2"/>
          <p:cNvPicPr>
            <a:picLocks noChangeAspect="1"/>
          </p:cNvPicPr>
          <p:nvPr/>
        </p:nvPicPr>
        <p:blipFill>
          <a:blip r:embed="rId2"/>
          <a:stretch>
            <a:fillRect/>
          </a:stretch>
        </p:blipFill>
        <p:spPr>
          <a:xfrm>
            <a:off x="487716" y="3285297"/>
            <a:ext cx="8155631" cy="2313567"/>
          </a:xfrm>
          <a:prstGeom prst="rect">
            <a:avLst/>
          </a:prstGeom>
        </p:spPr>
      </p:pic>
    </p:spTree>
    <p:extLst>
      <p:ext uri="{BB962C8B-B14F-4D97-AF65-F5344CB8AC3E}">
        <p14:creationId xmlns:p14="http://schemas.microsoft.com/office/powerpoint/2010/main" val="851100428"/>
      </p:ext>
    </p:extLst>
  </p:cSld>
  <p:clrMapOvr>
    <a:masterClrMapping/>
  </p:clrMapOvr>
  <p:transition>
    <p:cover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22430"/>
            <a:ext cx="8229600" cy="3735396"/>
          </a:xfrm>
        </p:spPr>
        <p:txBody>
          <a:bodyPr/>
          <a:lstStyle/>
          <a:p>
            <a:pPr algn="ctr">
              <a:buNone/>
            </a:pPr>
            <a:r>
              <a:rPr lang="fr-FR" sz="8000" b="0" i="1" dirty="0" smtClean="0">
                <a:solidFill>
                  <a:schemeClr val="tx2"/>
                </a:solidFill>
                <a:effectLst>
                  <a:reflection blurRad="6350" stA="55000" endA="300" endPos="45500" dir="5400000" sy="-100000" algn="bl" rotWithShape="0"/>
                </a:effectLst>
                <a:latin typeface="Century" pitchFamily="18" charset="0"/>
              </a:rPr>
              <a:t>Merci pour votre attention ...</a:t>
            </a:r>
            <a:endParaRPr lang="fr-FR" sz="8000" b="0" i="1" dirty="0">
              <a:solidFill>
                <a:schemeClr val="tx2"/>
              </a:solidFill>
              <a:effectLst>
                <a:reflection blurRad="6350" stA="55000" endA="300" endPos="45500" dir="5400000" sy="-100000" algn="bl" rotWithShape="0"/>
              </a:effectLst>
              <a:latin typeface="Century" pitchFamily="18"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47</a:t>
            </a:fld>
            <a:endParaRPr lang="fr-FR"/>
          </a:p>
        </p:txBody>
      </p:sp>
      <p:sp>
        <p:nvSpPr>
          <p:cNvPr id="5" name="Espace réservé de la date 4"/>
          <p:cNvSpPr>
            <a:spLocks noGrp="1"/>
          </p:cNvSpPr>
          <p:nvPr>
            <p:ph type="dt" sz="half" idx="11"/>
          </p:nvPr>
        </p:nvSpPr>
        <p:spPr/>
        <p:txBody>
          <a:bodyPr/>
          <a:lstStyle/>
          <a:p>
            <a:fld id="{7C80B49A-4DCD-4F66-A0F9-398A831DC17A}" type="datetime1">
              <a:rPr lang="fr-FR" smtClean="0"/>
              <a:pPr/>
              <a:t>07/11/2021</a:t>
            </a:fld>
            <a:endParaRPr lang="fr-F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7" dur="8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144000" cy="5559425"/>
          </a:xfrm>
        </p:spPr>
        <p:txBody>
          <a:bodyPr/>
          <a:lstStyle/>
          <a:p>
            <a:pPr algn="just"/>
            <a:r>
              <a:rPr lang="fr-FR" dirty="0" smtClean="0">
                <a:latin typeface="Comic Sans MS" panose="030F0702030302020204" pitchFamily="66" charset="0"/>
              </a:rPr>
              <a:t>Approche 2 </a:t>
            </a:r>
          </a:p>
          <a:p>
            <a:pPr algn="just"/>
            <a:r>
              <a:rPr lang="fr-FR" sz="2400" b="0" dirty="0" smtClean="0">
                <a:latin typeface="Comic Sans MS" panose="030F0702030302020204" pitchFamily="66" charset="0"/>
              </a:rPr>
              <a:t>L’analyseur </a:t>
            </a:r>
            <a:r>
              <a:rPr lang="fr-FR" sz="2400" b="0" dirty="0">
                <a:latin typeface="Comic Sans MS" panose="030F0702030302020204" pitchFamily="66" charset="0"/>
              </a:rPr>
              <a:t>lexical fonctionne comme </a:t>
            </a:r>
            <a:r>
              <a:rPr lang="fr-FR" sz="2400" b="0" dirty="0">
                <a:solidFill>
                  <a:srgbClr val="FF0000"/>
                </a:solidFill>
                <a:latin typeface="Comic Sans MS" panose="030F0702030302020204" pitchFamily="66" charset="0"/>
              </a:rPr>
              <a:t>une procédure </a:t>
            </a:r>
            <a:r>
              <a:rPr lang="fr-FR" sz="2400" b="0" dirty="0">
                <a:latin typeface="Comic Sans MS" panose="030F0702030302020204" pitchFamily="66" charset="0"/>
              </a:rPr>
              <a:t>sollicitée à chaque fois, par l’analyseur syntaxique, pour lui fournir une unité lexicale</a:t>
            </a:r>
            <a:r>
              <a:rPr lang="fr-FR" sz="2400" b="0" dirty="0" smtClean="0">
                <a:latin typeface="Comic Sans MS" panose="030F0702030302020204" pitchFamily="66" charset="0"/>
              </a:rPr>
              <a:t>.</a:t>
            </a:r>
          </a:p>
          <a:p>
            <a:pPr algn="just"/>
            <a:r>
              <a:rPr lang="fr-FR" sz="2400" b="0" dirty="0" smtClean="0">
                <a:latin typeface="Comic Sans MS" panose="030F0702030302020204" pitchFamily="66" charset="0"/>
              </a:rPr>
              <a:t> </a:t>
            </a:r>
            <a:r>
              <a:rPr lang="fr-FR" sz="2400" b="0" dirty="0">
                <a:latin typeface="Comic Sans MS" panose="030F0702030302020204" pitchFamily="66" charset="0"/>
              </a:rPr>
              <a:t>L’analyseur lexical effectue, pour cela, son travail, pas à pas, en synchronisation avec l’avancement de l’analyse syntaxique. </a:t>
            </a:r>
            <a:r>
              <a:rPr lang="fr-FR" sz="2400" b="0" dirty="0">
                <a:solidFill>
                  <a:srgbClr val="FF0000"/>
                </a:solidFill>
                <a:latin typeface="Comic Sans MS" panose="030F0702030302020204" pitchFamily="66" charset="0"/>
              </a:rPr>
              <a:t>On dit que l’analyse lexicale et syntaxique partagent une même passe</a:t>
            </a:r>
            <a:r>
              <a:rPr lang="fr-FR" sz="2400" b="0" dirty="0">
                <a:latin typeface="Comic Sans MS" panose="030F0702030302020204" pitchFamily="66" charset="0"/>
              </a:rPr>
              <a:t>. Dans ce cas, il n’est plus question de sauvegarder les unités dans un fichier intermédiaire, cependant, les deux analyseurs (lexical et syntaxique) doivent se trouver ensemble en mémoire. Cette approche est la plus utilisée dans la conception des </a:t>
            </a:r>
            <a:r>
              <a:rPr lang="fr-FR" sz="2400" b="0" dirty="0" smtClean="0">
                <a:latin typeface="Comic Sans MS" panose="030F0702030302020204" pitchFamily="66" charset="0"/>
              </a:rPr>
              <a:t>compilateurs.</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5</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Rôle de l’analyseur lexical</a:t>
            </a:r>
            <a:endParaRPr lang="fr-FR" sz="2800" b="1" dirty="0">
              <a:solidFill>
                <a:schemeClr val="bg1"/>
              </a:solidFill>
              <a:latin typeface="Constantia" pitchFamily="18" charset="0"/>
            </a:endParaRPr>
          </a:p>
        </p:txBody>
      </p:sp>
    </p:spTree>
    <p:extLst>
      <p:ext uri="{BB962C8B-B14F-4D97-AF65-F5344CB8AC3E}">
        <p14:creationId xmlns:p14="http://schemas.microsoft.com/office/powerpoint/2010/main" val="2502170801"/>
      </p:ext>
    </p:extLst>
  </p:cSld>
  <p:clrMapOvr>
    <a:masterClrMapping/>
  </p:clrMapOvr>
  <p:transition>
    <p:cover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908050"/>
            <a:ext cx="9144000" cy="5559425"/>
          </a:xfrm>
        </p:spPr>
        <p:txBody>
          <a:bodyPr/>
          <a:lstStyle/>
          <a:p>
            <a:pPr lvl="0" algn="just"/>
            <a:r>
              <a:rPr lang="fr-FR" dirty="0" smtClean="0">
                <a:latin typeface="Comic Sans MS" panose="030F0702030302020204" pitchFamily="66" charset="0"/>
              </a:rPr>
              <a:t>Approche 2</a:t>
            </a:r>
          </a:p>
          <a:p>
            <a:pPr lvl="0" algn="just"/>
            <a:endParaRPr lang="fr-FR" b="0" dirty="0" smtClean="0">
              <a:latin typeface="Comic Sans MS" panose="030F0702030302020204" pitchFamily="66" charset="0"/>
            </a:endParaRP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6</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Titre 5"/>
          <p:cNvSpPr txBox="1">
            <a:spLocks noGrp="1"/>
          </p:cNvSpPr>
          <p:nvPr>
            <p:ph type="title"/>
          </p:nvPr>
        </p:nvSpPr>
        <p:spPr>
          <a:prstGeom prst="rect">
            <a:avLst/>
          </a:prstGeom>
          <a:noFill/>
        </p:spPr>
        <p:txBody>
          <a:bodyPr wrap="square" rtlCol="0">
            <a:spAutoFit/>
          </a:bodyPr>
          <a:lstStyle/>
          <a:p>
            <a:pPr algn="ctr"/>
            <a:r>
              <a:rPr lang="fr-FR" sz="2800" b="1" dirty="0">
                <a:solidFill>
                  <a:schemeClr val="bg1"/>
                </a:solidFill>
                <a:latin typeface="Comic Sans MS" panose="030F0702030302020204" pitchFamily="66" charset="0"/>
              </a:rPr>
              <a:t>Rôle de l’analyseur lexical</a:t>
            </a:r>
            <a:endParaRPr lang="fr-FR" sz="2800" b="1" dirty="0">
              <a:solidFill>
                <a:schemeClr val="bg1"/>
              </a:solidFill>
              <a:latin typeface="Constantia" pitchFamily="18" charset="0"/>
            </a:endParaRPr>
          </a:p>
        </p:txBody>
      </p:sp>
      <p:sp>
        <p:nvSpPr>
          <p:cNvPr id="7" name="Rectangle 6"/>
          <p:cNvSpPr/>
          <p:nvPr/>
        </p:nvSpPr>
        <p:spPr>
          <a:xfrm>
            <a:off x="1115616" y="5597180"/>
            <a:ext cx="6696743" cy="369332"/>
          </a:xfrm>
          <a:prstGeom prst="rect">
            <a:avLst/>
          </a:prstGeom>
        </p:spPr>
        <p:txBody>
          <a:bodyPr wrap="square">
            <a:spAutoFit/>
          </a:bodyPr>
          <a:lstStyle/>
          <a:p>
            <a:pPr algn="ctr">
              <a:spcAft>
                <a:spcPts val="0"/>
              </a:spcAft>
            </a:pPr>
            <a:r>
              <a:rPr lang="fr-FR" dirty="0" smtClean="0">
                <a:solidFill>
                  <a:schemeClr val="tx2"/>
                </a:solidFill>
                <a:latin typeface="Comic Sans MS" panose="030F0702030302020204" pitchFamily="66" charset="0"/>
                <a:ea typeface="Arial" panose="020B0604020202020204" pitchFamily="34" charset="0"/>
                <a:cs typeface="Arial" panose="020B0604020202020204" pitchFamily="34" charset="0"/>
              </a:rPr>
              <a:t>Analyses </a:t>
            </a:r>
            <a:r>
              <a:rPr lang="fr-FR" dirty="0">
                <a:solidFill>
                  <a:schemeClr val="tx2"/>
                </a:solidFill>
                <a:latin typeface="Comic Sans MS" panose="030F0702030302020204" pitchFamily="66" charset="0"/>
                <a:ea typeface="Arial" panose="020B0604020202020204" pitchFamily="34" charset="0"/>
                <a:cs typeface="Arial" panose="020B0604020202020204" pitchFamily="34" charset="0"/>
              </a:rPr>
              <a:t>lexicale et syntaxique en une seule passe</a:t>
            </a:r>
            <a:endParaRPr lang="fr-FR" dirty="0">
              <a:solidFill>
                <a:schemeClr val="tx2"/>
              </a:solidFill>
              <a:effectLst/>
              <a:latin typeface="Comic Sans MS" panose="030F0702030302020204" pitchFamily="66" charset="0"/>
              <a:ea typeface="Calibri" panose="020F0502020204030204" pitchFamily="34" charset="0"/>
              <a:cs typeface="Arial" panose="020B0604020202020204" pitchFamily="34" charset="0"/>
            </a:endParaRPr>
          </a:p>
        </p:txBody>
      </p:sp>
      <p:pic>
        <p:nvPicPr>
          <p:cNvPr id="8" name="Image 7"/>
          <p:cNvPicPr>
            <a:picLocks noChangeAspect="1"/>
          </p:cNvPicPr>
          <p:nvPr/>
        </p:nvPicPr>
        <p:blipFill>
          <a:blip r:embed="rId2"/>
          <a:stretch>
            <a:fillRect/>
          </a:stretch>
        </p:blipFill>
        <p:spPr>
          <a:xfrm>
            <a:off x="1033462" y="1772816"/>
            <a:ext cx="7077075" cy="3323401"/>
          </a:xfrm>
          <a:prstGeom prst="rect">
            <a:avLst/>
          </a:prstGeom>
        </p:spPr>
      </p:pic>
    </p:spTree>
    <p:extLst>
      <p:ext uri="{BB962C8B-B14F-4D97-AF65-F5344CB8AC3E}">
        <p14:creationId xmlns:p14="http://schemas.microsoft.com/office/powerpoint/2010/main" val="928513465"/>
      </p:ext>
    </p:extLst>
  </p:cSld>
  <p:clrMapOvr>
    <a:masterClrMapping/>
  </p:clrMapOvr>
  <p:transition>
    <p:cover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4487"/>
            <a:ext cx="8382000" cy="563563"/>
          </a:xfrm>
        </p:spPr>
        <p:txBody>
          <a:bodyPr/>
          <a:lstStyle/>
          <a:p>
            <a:r>
              <a:rPr lang="fr-FR" sz="2800" b="1" i="1" dirty="0">
                <a:latin typeface="Comic Sans MS" panose="030F0702030302020204" pitchFamily="66" charset="0"/>
              </a:rPr>
              <a:t>Tâches effectuées par l’analyseur lexical</a:t>
            </a:r>
            <a:r>
              <a:rPr lang="fr-FR" dirty="0"/>
              <a:t/>
            </a:r>
            <a:br>
              <a:rPr lang="fr-FR" dirty="0"/>
            </a:br>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7</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28382" y="908050"/>
            <a:ext cx="9144000" cy="5909310"/>
          </a:xfrm>
          <a:prstGeom prst="rect">
            <a:avLst/>
          </a:prstGeom>
        </p:spPr>
        <p:txBody>
          <a:bodyPr wrap="square">
            <a:spAutoFit/>
          </a:bodyPr>
          <a:lstStyle/>
          <a:p>
            <a:pPr marL="520700" indent="-285750" algn="just">
              <a:lnSpc>
                <a:spcPct val="100000"/>
              </a:lnSpc>
              <a:spcAft>
                <a:spcPts val="0"/>
              </a:spcAft>
              <a:buFont typeface="Arial" panose="020B0604020202020204" pitchFamily="34" charset="0"/>
              <a:buChar char="•"/>
              <a:tabLst>
                <a:tab pos="450215" algn="l"/>
              </a:tabLst>
            </a:pPr>
            <a:r>
              <a:rPr lang="fr-FR"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Lecture </a:t>
            </a:r>
            <a:r>
              <a:rPr lang="fr-FR" dirty="0">
                <a:solidFill>
                  <a:schemeClr val="tx2"/>
                </a:solidFill>
                <a:latin typeface="Comic Sans MS" panose="030F0702030302020204" pitchFamily="66" charset="0"/>
                <a:ea typeface="Tahoma" panose="020B0604030504040204" pitchFamily="34" charset="0"/>
                <a:cs typeface="Arial" panose="020B0604020202020204" pitchFamily="34" charset="0"/>
              </a:rPr>
              <a:t>du fichier du code source (fichier texte) caractère par caractère avec éventuellement l’élimination de caractères et informations inutiles (blancs, tabulations, commentaires, caractère de fin de ligne, …) pour réduire la représentation du programme. Une erreur est signalée à ce niveau si un caractère non permis (illégal) par le langage est </a:t>
            </a:r>
            <a:r>
              <a:rPr lang="fr-FR"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rencontré.</a:t>
            </a:r>
          </a:p>
          <a:p>
            <a:pPr marL="520700" indent="-285750" algn="just">
              <a:lnSpc>
                <a:spcPct val="100000"/>
              </a:lnSpc>
              <a:spcAft>
                <a:spcPts val="0"/>
              </a:spcAft>
              <a:buFont typeface="Arial" panose="020B0604020202020204" pitchFamily="34" charset="0"/>
              <a:buChar char="•"/>
              <a:tabLst>
                <a:tab pos="450215" algn="l"/>
              </a:tabLst>
            </a:pPr>
            <a:r>
              <a:rPr lang="fr-FR" dirty="0" smtClean="0">
                <a:solidFill>
                  <a:schemeClr val="tx2"/>
                </a:solidFill>
                <a:latin typeface="Comic Sans MS" panose="030F0702030302020204" pitchFamily="66" charset="0"/>
              </a:rPr>
              <a:t>Concaténation </a:t>
            </a:r>
            <a:r>
              <a:rPr lang="fr-FR" dirty="0">
                <a:solidFill>
                  <a:schemeClr val="tx2"/>
                </a:solidFill>
                <a:latin typeface="Comic Sans MS" panose="030F0702030302020204" pitchFamily="66" charset="0"/>
              </a:rPr>
              <a:t>des caractères pour former des unités lexicales et signaler, éventuellement, une erreur si la chaîne dépasse une certaine </a:t>
            </a:r>
            <a:r>
              <a:rPr lang="fr-FR" dirty="0" smtClean="0">
                <a:solidFill>
                  <a:schemeClr val="tx2"/>
                </a:solidFill>
                <a:latin typeface="Comic Sans MS" panose="030F0702030302020204" pitchFamily="66" charset="0"/>
              </a:rPr>
              <a:t>taille.</a:t>
            </a:r>
          </a:p>
          <a:p>
            <a:pPr marL="520700" indent="-285750" algn="just">
              <a:lnSpc>
                <a:spcPct val="100000"/>
              </a:lnSpc>
              <a:spcAft>
                <a:spcPts val="0"/>
              </a:spcAft>
              <a:buFont typeface="Arial" panose="020B0604020202020204" pitchFamily="34" charset="0"/>
              <a:buChar char="•"/>
              <a:tabLst>
                <a:tab pos="450215" algn="l"/>
              </a:tabLst>
            </a:pPr>
            <a:r>
              <a:rPr lang="fr-FR" dirty="0" smtClean="0">
                <a:solidFill>
                  <a:schemeClr val="tx2"/>
                </a:solidFill>
                <a:latin typeface="Comic Sans MS" panose="030F0702030302020204" pitchFamily="66" charset="0"/>
              </a:rPr>
              <a:t>Association </a:t>
            </a:r>
            <a:r>
              <a:rPr lang="fr-FR" dirty="0">
                <a:solidFill>
                  <a:schemeClr val="tx2"/>
                </a:solidFill>
                <a:latin typeface="Comic Sans MS" panose="030F0702030302020204" pitchFamily="66" charset="0"/>
              </a:rPr>
              <a:t>d’un symbole à chaque unité lexicale. Cette opération peut engendrer une erreur si l’unité formée ne correspond à aucune unité légale du </a:t>
            </a:r>
            <a:r>
              <a:rPr lang="fr-FR" dirty="0" smtClean="0">
                <a:solidFill>
                  <a:schemeClr val="tx2"/>
                </a:solidFill>
                <a:latin typeface="Comic Sans MS" panose="030F0702030302020204" pitchFamily="66" charset="0"/>
              </a:rPr>
              <a:t>langage.</a:t>
            </a:r>
          </a:p>
          <a:p>
            <a:pPr marL="520700" indent="-285750" algn="just">
              <a:lnSpc>
                <a:spcPct val="100000"/>
              </a:lnSpc>
              <a:spcAft>
                <a:spcPts val="0"/>
              </a:spcAft>
              <a:buFont typeface="Arial" panose="020B0604020202020204" pitchFamily="34" charset="0"/>
              <a:buChar char="•"/>
              <a:tabLst>
                <a:tab pos="450215" algn="l"/>
              </a:tabLst>
            </a:pPr>
            <a:r>
              <a:rPr lang="fr-FR" dirty="0" smtClean="0">
                <a:solidFill>
                  <a:schemeClr val="tx2"/>
                </a:solidFill>
                <a:latin typeface="Comic Sans MS" panose="030F0702030302020204" pitchFamily="66" charset="0"/>
              </a:rPr>
              <a:t>Enregistrement </a:t>
            </a:r>
            <a:r>
              <a:rPr lang="fr-FR" dirty="0">
                <a:solidFill>
                  <a:schemeClr val="tx2"/>
                </a:solidFill>
                <a:latin typeface="Comic Sans MS" panose="030F0702030302020204" pitchFamily="66" charset="0"/>
              </a:rPr>
              <a:t>de chaque unité lexicale et des informations la concernant (nom, valeur, …) dans la table des symboles (en invoquant le gestionnaire de la table des symboles) ou dans un fichier résultat. A ce niveau, il est possible de détecter certaines erreurs telles que la double déclaration d’un identificateur, l’utilisation d’un identificateur sans déclaration préalable, </a:t>
            </a:r>
            <a:r>
              <a:rPr lang="fr-FR" dirty="0" smtClean="0">
                <a:solidFill>
                  <a:schemeClr val="tx2"/>
                </a:solidFill>
                <a:latin typeface="Comic Sans MS" panose="030F0702030302020204" pitchFamily="66" charset="0"/>
              </a:rPr>
              <a:t>etc.</a:t>
            </a:r>
          </a:p>
          <a:p>
            <a:pPr marL="520700" indent="-285750" algn="just">
              <a:lnSpc>
                <a:spcPct val="100000"/>
              </a:lnSpc>
              <a:spcAft>
                <a:spcPts val="0"/>
              </a:spcAft>
              <a:buFont typeface="Arial" panose="020B0604020202020204" pitchFamily="34" charset="0"/>
              <a:buChar char="•"/>
              <a:tabLst>
                <a:tab pos="450215" algn="l"/>
              </a:tabLst>
            </a:pPr>
            <a:r>
              <a:rPr lang="fr-FR" dirty="0" smtClean="0">
                <a:solidFill>
                  <a:schemeClr val="tx2"/>
                </a:solidFill>
                <a:latin typeface="Comic Sans MS" panose="030F0702030302020204" pitchFamily="66" charset="0"/>
              </a:rPr>
              <a:t>Création </a:t>
            </a:r>
            <a:r>
              <a:rPr lang="fr-FR" dirty="0">
                <a:solidFill>
                  <a:schemeClr val="tx2"/>
                </a:solidFill>
                <a:latin typeface="Comic Sans MS" panose="030F0702030302020204" pitchFamily="66" charset="0"/>
              </a:rPr>
              <a:t>d’une liaison entre les unités lexicales d’une ligne et la ligne du fichier la contenant. Cette opération, qui se fait par une simple numérotation des lignes du texte du code source, permet la localisation des lignes en cas d’erreur. Dans certains compilateurs, l’analyseur lexical est chargé de créer une copie du programme source en y intégrant les messages d’erreurs lexicales</a:t>
            </a:r>
            <a:r>
              <a:rPr lang="fr-FR" dirty="0">
                <a:latin typeface="Comic Sans MS" panose="030F0702030302020204" pitchFamily="66" charset="0"/>
              </a:rPr>
              <a:t>.</a:t>
            </a:r>
          </a:p>
          <a:p>
            <a:pPr marL="462915" indent="-227965" algn="just">
              <a:lnSpc>
                <a:spcPct val="100000"/>
              </a:lnSpc>
              <a:spcAft>
                <a:spcPts val="0"/>
              </a:spcAft>
              <a:tabLst>
                <a:tab pos="450215" algn="l"/>
              </a:tabLst>
            </a:pP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4451131"/>
      </p:ext>
    </p:extLst>
  </p:cSld>
  <p:clrMapOvr>
    <a:masterClrMapping/>
  </p:clrMapOvr>
  <p:transition>
    <p:cover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0019" y="124060"/>
            <a:ext cx="8382000" cy="563563"/>
          </a:xfrm>
        </p:spPr>
        <p:txBody>
          <a:bodyPr/>
          <a:lstStyle/>
          <a:p>
            <a:r>
              <a:rPr lang="fr-FR" dirty="0">
                <a:latin typeface="Comic Sans MS" panose="030F0702030302020204" pitchFamily="66" charset="0"/>
              </a:rPr>
              <a:t>Les symboles associés aux unités lexicales</a:t>
            </a:r>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8</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150019" y="908720"/>
            <a:ext cx="9036050" cy="4931350"/>
          </a:xfrm>
          <a:prstGeom prst="rect">
            <a:avLst/>
          </a:prstGeom>
        </p:spPr>
        <p:txBody>
          <a:bodyPr wrap="square">
            <a:spAutoFit/>
          </a:bodyPr>
          <a:lstStyle/>
          <a:p>
            <a:pPr algn="just">
              <a:lnSpc>
                <a:spcPct val="101000"/>
              </a:lnSpc>
              <a:spcAft>
                <a:spcPts val="0"/>
              </a:spcAf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Les symboles associés aux unités lexicales correspondent à la nature de celles-ci</a:t>
            </a:r>
            <a:r>
              <a:rPr lang="fr-FR" sz="2400"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a:t>
            </a:r>
          </a:p>
          <a:p>
            <a:pPr algn="just">
              <a:lnSpc>
                <a:spcPct val="101000"/>
              </a:lnSpc>
              <a:spcAft>
                <a:spcPts val="0"/>
              </a:spcAft>
            </a:pPr>
            <a:r>
              <a:rPr lang="fr-FR" sz="2400" dirty="0" smtClean="0">
                <a:solidFill>
                  <a:schemeClr val="tx2"/>
                </a:solidFill>
                <a:latin typeface="Comic Sans MS" panose="030F0702030302020204" pitchFamily="66" charset="0"/>
                <a:ea typeface="Tahoma" panose="020B0604030504040204" pitchFamily="34" charset="0"/>
                <a:cs typeface="Arial" panose="020B0604020202020204" pitchFamily="34" charset="0"/>
              </a:rPr>
              <a:t> </a:t>
            </a: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On distingue plusieurs catégories de symboles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565"/>
              </a:lnSpc>
              <a:spcAft>
                <a:spcPts val="0"/>
              </a:spcAft>
            </a:pP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marL="533400">
              <a:spcAft>
                <a:spcPts val="0"/>
              </a:spcAft>
              <a:tabLst>
                <a:tab pos="749300" algn="l"/>
              </a:tabLs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1-	Les mots réservés du langage (if, </a:t>
            </a:r>
            <a:r>
              <a:rPr lang="fr-FR" sz="2400" dirty="0" err="1">
                <a:solidFill>
                  <a:schemeClr val="tx2"/>
                </a:solidFill>
                <a:latin typeface="Comic Sans MS" panose="030F0702030302020204" pitchFamily="66" charset="0"/>
                <a:ea typeface="Tahoma" panose="020B0604030504040204" pitchFamily="34" charset="0"/>
                <a:cs typeface="Arial" panose="020B0604020202020204" pitchFamily="34" charset="0"/>
              </a:rPr>
              <a:t>then</a:t>
            </a: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 </a:t>
            </a:r>
            <a:r>
              <a:rPr lang="fr-FR" sz="2400" dirty="0" err="1">
                <a:solidFill>
                  <a:schemeClr val="tx2"/>
                </a:solidFill>
                <a:latin typeface="Comic Sans MS" panose="030F0702030302020204" pitchFamily="66" charset="0"/>
                <a:ea typeface="Tahoma" panose="020B0604030504040204" pitchFamily="34" charset="0"/>
                <a:cs typeface="Arial" panose="020B0604020202020204" pitchFamily="34" charset="0"/>
              </a:rPr>
              <a:t>begin</a:t>
            </a: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 pour le langage Pascal, par exemple)</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600"/>
              </a:lnSpc>
              <a:spcAft>
                <a:spcPts val="0"/>
              </a:spcAft>
            </a:pP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marL="533400">
              <a:spcAft>
                <a:spcPts val="0"/>
              </a:spcAft>
              <a:tabLst>
                <a:tab pos="749300" algn="l"/>
              </a:tabLs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2-	Les constantes (3, 3.14, </a:t>
            </a:r>
            <a:r>
              <a:rPr lang="fr-FR" sz="2400" dirty="0" err="1">
                <a:solidFill>
                  <a:schemeClr val="tx2"/>
                </a:solidFill>
                <a:latin typeface="Comic Sans MS" panose="030F0702030302020204" pitchFamily="66" charset="0"/>
                <a:ea typeface="Tahoma" panose="020B0604030504040204" pitchFamily="34" charset="0"/>
                <a:cs typeface="Arial" panose="020B0604020202020204" pitchFamily="34" charset="0"/>
              </a:rPr>
              <a:t>True</a:t>
            </a: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 ‘Bonjour’,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600"/>
              </a:lnSpc>
              <a:spcAft>
                <a:spcPts val="0"/>
              </a:spcAft>
            </a:pP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marL="533400">
              <a:spcAft>
                <a:spcPts val="0"/>
              </a:spcAft>
              <a:tabLst>
                <a:tab pos="749300" algn="l"/>
              </a:tabLs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3-</a:t>
            </a: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Les identificateurs qui peuvent être des noms de variables, de fonctions, de procédures, etc.</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600"/>
              </a:lnSpc>
              <a:spcAft>
                <a:spcPts val="0"/>
              </a:spcAft>
            </a:pP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marL="762000" indent="-227965">
              <a:lnSpc>
                <a:spcPct val="101000"/>
              </a:lnSpc>
              <a:spcAft>
                <a:spcPts val="0"/>
              </a:spcAft>
              <a:tabLst>
                <a:tab pos="749300" algn="l"/>
              </a:tabLs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4-	Les symboles spéciaux, en tenant compte des possibilités d’assemblage de caractères tels que &lt; &gt; &lt;= &lt;&gt; : := + -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a:lnSpc>
                <a:spcPts val="560"/>
              </a:lnSpc>
              <a:spcAft>
                <a:spcPts val="0"/>
              </a:spcAft>
            </a:pPr>
            <a:r>
              <a:rPr lang="fr-FR" sz="2400" dirty="0">
                <a:solidFill>
                  <a:schemeClr val="tx2"/>
                </a:solidFill>
                <a:latin typeface="Comic Sans MS" panose="030F0702030302020204" pitchFamily="66" charset="0"/>
                <a:ea typeface="Times New Roman" panose="02020603050405020304" pitchFamily="18" charset="0"/>
                <a:cs typeface="Arial" panose="020B0604020202020204" pitchFamily="34" charset="0"/>
              </a:rPr>
              <a:t> </a:t>
            </a:r>
            <a:endParaRPr lang="fr-FR" sz="2400" dirty="0">
              <a:solidFill>
                <a:schemeClr val="tx2"/>
              </a:solidFill>
              <a:latin typeface="Comic Sans MS" panose="030F0702030302020204" pitchFamily="66" charset="0"/>
              <a:ea typeface="Calibri" panose="020F0502020204030204" pitchFamily="34" charset="0"/>
              <a:cs typeface="Arial" panose="020B0604020202020204" pitchFamily="34" charset="0"/>
            </a:endParaRPr>
          </a:p>
          <a:p>
            <a:pPr marL="533400">
              <a:spcAft>
                <a:spcPts val="0"/>
              </a:spcAft>
              <a:tabLst>
                <a:tab pos="749300" algn="l"/>
              </a:tabLst>
            </a:pPr>
            <a:r>
              <a:rPr lang="fr-FR" sz="2400" dirty="0">
                <a:solidFill>
                  <a:schemeClr val="tx2"/>
                </a:solidFill>
                <a:latin typeface="Comic Sans MS" panose="030F0702030302020204" pitchFamily="66" charset="0"/>
                <a:ea typeface="Tahoma" panose="020B0604030504040204" pitchFamily="34" charset="0"/>
                <a:cs typeface="Arial" panose="020B0604020202020204" pitchFamily="34" charset="0"/>
              </a:rPr>
              <a:t>5-	Les séparateurs tels que ; (point virgule) et . (point).</a:t>
            </a:r>
            <a:endParaRPr lang="fr-FR" sz="2400" dirty="0">
              <a:solidFill>
                <a:schemeClr val="tx2"/>
              </a:solidFill>
              <a:effectLst/>
              <a:latin typeface="Comic Sans MS" panose="030F0702030302020204" pitchFamily="66"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37155381"/>
      </p:ext>
    </p:extLst>
  </p:cSld>
  <p:clrMapOvr>
    <a:masterClrMapping/>
  </p:clrMapOvr>
  <p:transition>
    <p:cover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dirty="0"/>
              <a:t>Spécification des unités lexicales</a:t>
            </a:r>
            <a:endParaRPr lang="fr-FR" dirty="0"/>
          </a:p>
        </p:txBody>
      </p:sp>
      <p:sp>
        <p:nvSpPr>
          <p:cNvPr id="4" name="Espace réservé du numéro de diapositive 3"/>
          <p:cNvSpPr>
            <a:spLocks noGrp="1"/>
          </p:cNvSpPr>
          <p:nvPr>
            <p:ph type="sldNum" sz="quarter" idx="10"/>
          </p:nvPr>
        </p:nvSpPr>
        <p:spPr/>
        <p:txBody>
          <a:bodyPr/>
          <a:lstStyle/>
          <a:p>
            <a:fld id="{EBEAC074-9B23-4764-AAD9-173741C63EFD}" type="slidenum">
              <a:rPr lang="fr-FR" smtClean="0"/>
              <a:pPr/>
              <a:t>9</a:t>
            </a:fld>
            <a:endParaRPr lang="fr-FR"/>
          </a:p>
        </p:txBody>
      </p:sp>
      <p:sp>
        <p:nvSpPr>
          <p:cNvPr id="5" name="Espace réservé de la date 4"/>
          <p:cNvSpPr>
            <a:spLocks noGrp="1"/>
          </p:cNvSpPr>
          <p:nvPr>
            <p:ph type="dt" sz="half" idx="11"/>
          </p:nvPr>
        </p:nvSpPr>
        <p:spPr/>
        <p:txBody>
          <a:bodyPr/>
          <a:lstStyle/>
          <a:p>
            <a:fld id="{BA1DFDD5-1A20-4CF0-A135-900A008DBAF8}" type="datetime1">
              <a:rPr lang="fr-FR" smtClean="0"/>
              <a:pPr/>
              <a:t>07/11/2021</a:t>
            </a:fld>
            <a:endParaRPr lang="fr-FR"/>
          </a:p>
        </p:txBody>
      </p:sp>
      <p:sp>
        <p:nvSpPr>
          <p:cNvPr id="6" name="Rectangle 5"/>
          <p:cNvSpPr/>
          <p:nvPr/>
        </p:nvSpPr>
        <p:spPr>
          <a:xfrm>
            <a:off x="76200" y="514816"/>
            <a:ext cx="9144000" cy="5821978"/>
          </a:xfrm>
          <a:prstGeom prst="rect">
            <a:avLst/>
          </a:prstGeom>
        </p:spPr>
        <p:txBody>
          <a:bodyPr wrap="square">
            <a:spAutoFit/>
          </a:bodyPr>
          <a:lstStyle/>
          <a:p>
            <a:pPr algn="just">
              <a:lnSpc>
                <a:spcPct val="101000"/>
              </a:lnSpc>
              <a:spcAft>
                <a:spcPts val="0"/>
              </a:spcAft>
            </a:pPr>
            <a:endParaRPr lang="fr-FR" sz="1600" dirty="0" smtClean="0">
              <a:latin typeface="Tahoma" panose="020B0604030504040204" pitchFamily="34" charset="0"/>
              <a:ea typeface="Tahoma" panose="020B0604030504040204" pitchFamily="34" charset="0"/>
              <a:cs typeface="Arial" panose="020B0604020202020204" pitchFamily="34" charset="0"/>
            </a:endParaRPr>
          </a:p>
          <a:p>
            <a:pPr algn="just">
              <a:lnSpc>
                <a:spcPct val="101000"/>
              </a:lnSpc>
              <a:spcAft>
                <a:spcPts val="0"/>
              </a:spcAft>
            </a:pPr>
            <a:r>
              <a:rPr lang="fr-FR" sz="1600" dirty="0" smtClean="0">
                <a:latin typeface="Tahoma" panose="020B0604030504040204" pitchFamily="34" charset="0"/>
                <a:ea typeface="Tahoma" panose="020B0604030504040204" pitchFamily="34" charset="0"/>
                <a:cs typeface="Arial" panose="020B0604020202020204" pitchFamily="34" charset="0"/>
              </a:rPr>
              <a:t>L’ensemble </a:t>
            </a:r>
            <a:r>
              <a:rPr lang="fr-FR" sz="1600" dirty="0">
                <a:latin typeface="Tahoma" panose="020B0604030504040204" pitchFamily="34" charset="0"/>
                <a:ea typeface="Tahoma" panose="020B0604030504040204" pitchFamily="34" charset="0"/>
                <a:cs typeface="Arial" panose="020B0604020202020204" pitchFamily="34" charset="0"/>
              </a:rPr>
              <a:t>des unités lexicales, qu’un analyseur reconnaît, constitue un langage régulier L qui peut être décrit par des expressions régulières et reconnu par un automate d’états fini.</a:t>
            </a:r>
            <a:endParaRPr lang="fr-FR" sz="1600" dirty="0">
              <a:latin typeface="Calibri" panose="020F0502020204030204" pitchFamily="34" charset="0"/>
              <a:ea typeface="Calibri" panose="020F0502020204030204" pitchFamily="34" charset="0"/>
              <a:cs typeface="Arial" panose="020B0604020202020204" pitchFamily="34" charset="0"/>
            </a:endParaRPr>
          </a:p>
          <a:p>
            <a:pPr>
              <a:lnSpc>
                <a:spcPts val="560"/>
              </a:lnSpc>
              <a:spcAft>
                <a:spcPts val="0"/>
              </a:spcAft>
            </a:pPr>
            <a:r>
              <a:rPr lang="fr-FR" sz="1600" dirty="0">
                <a:latin typeface="Times New Roman" panose="02020603050405020304" pitchFamily="18" charset="0"/>
                <a:ea typeface="Times New Roman" panose="02020603050405020304" pitchFamily="18" charset="0"/>
                <a:cs typeface="Arial" panose="020B0604020202020204" pitchFamily="34" charset="0"/>
              </a:rPr>
              <a:t> </a:t>
            </a:r>
            <a:endParaRPr lang="fr-FR" sz="1600" dirty="0">
              <a:latin typeface="Calibri" panose="020F0502020204030204" pitchFamily="34" charset="0"/>
              <a:ea typeface="Calibri" panose="020F0502020204030204" pitchFamily="34" charset="0"/>
              <a:cs typeface="Arial" panose="020B0604020202020204" pitchFamily="34" charset="0"/>
            </a:endParaRPr>
          </a:p>
          <a:p>
            <a:pPr algn="just">
              <a:lnSpc>
                <a:spcPct val="100000"/>
              </a:lnSpc>
              <a:spcAft>
                <a:spcPts val="0"/>
              </a:spcAft>
            </a:pPr>
            <a:r>
              <a:rPr lang="fr-FR" sz="1600" dirty="0">
                <a:latin typeface="Tahoma" panose="020B0604030504040204" pitchFamily="34" charset="0"/>
                <a:ea typeface="Tahoma" panose="020B0604030504040204" pitchFamily="34" charset="0"/>
                <a:cs typeface="Arial" panose="020B0604020202020204" pitchFamily="34" charset="0"/>
              </a:rPr>
              <a:t>La spécification ou description des unités lexicales peut donc être effectuée en utilisant une notation appelée </a:t>
            </a:r>
            <a:r>
              <a:rPr lang="fr-FR" sz="1600" b="1" dirty="0">
                <a:latin typeface="Tahoma" panose="020B0604030504040204" pitchFamily="34" charset="0"/>
                <a:ea typeface="Tahoma" panose="020B0604030504040204" pitchFamily="34" charset="0"/>
                <a:cs typeface="Arial" panose="020B0604020202020204" pitchFamily="34" charset="0"/>
              </a:rPr>
              <a:t>expressions régulières</a:t>
            </a:r>
            <a:r>
              <a:rPr lang="fr-FR" sz="1600" dirty="0">
                <a:latin typeface="Tahoma" panose="020B0604030504040204" pitchFamily="34" charset="0"/>
                <a:ea typeface="Tahoma" panose="020B0604030504040204" pitchFamily="34" charset="0"/>
                <a:cs typeface="Arial" panose="020B0604020202020204" pitchFamily="34" charset="0"/>
              </a:rPr>
              <a:t>. Une expression régulière est construite à partir d’expressions régulières plus simples,</a:t>
            </a:r>
            <a:r>
              <a:rPr lang="fr-FR" sz="1600" b="1" dirty="0">
                <a:latin typeface="Tahoma" panose="020B0604030504040204" pitchFamily="34" charset="0"/>
                <a:ea typeface="Tahoma" panose="020B0604030504040204" pitchFamily="34" charset="0"/>
                <a:cs typeface="Arial" panose="020B0604020202020204" pitchFamily="34" charset="0"/>
              </a:rPr>
              <a:t> </a:t>
            </a:r>
            <a:r>
              <a:rPr lang="fr-FR" sz="1600" dirty="0">
                <a:latin typeface="Tahoma" panose="020B0604030504040204" pitchFamily="34" charset="0"/>
                <a:ea typeface="Tahoma" panose="020B0604030504040204" pitchFamily="34" charset="0"/>
                <a:cs typeface="Arial" panose="020B0604020202020204" pitchFamily="34" charset="0"/>
              </a:rPr>
              <a:t>en utilisant un ensemble de règles de définition qui spécifient comment le langage est formé.</a:t>
            </a:r>
            <a:endParaRPr lang="fr-FR" sz="1600" dirty="0">
              <a:latin typeface="Calibri" panose="020F0502020204030204" pitchFamily="34" charset="0"/>
              <a:ea typeface="Calibri" panose="020F0502020204030204" pitchFamily="34" charset="0"/>
              <a:cs typeface="Arial" panose="020B0604020202020204" pitchFamily="34" charset="0"/>
            </a:endParaRPr>
          </a:p>
          <a:p>
            <a:pPr>
              <a:lnSpc>
                <a:spcPts val="58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a:spcAft>
                <a:spcPts val="0"/>
              </a:spcAft>
            </a:pPr>
            <a:r>
              <a:rPr lang="fr-FR" dirty="0">
                <a:latin typeface="Tahoma" panose="020B0604030504040204" pitchFamily="34" charset="0"/>
                <a:ea typeface="Tahoma" panose="020B0604030504040204" pitchFamily="34" charset="0"/>
                <a:cs typeface="Arial" panose="020B0604020202020204" pitchFamily="34" charset="0"/>
              </a:rPr>
              <a:t>Soit le vocabulaire </a:t>
            </a:r>
            <a:r>
              <a:rPr lang="fr-FR" dirty="0">
                <a:latin typeface="Arial" panose="020B0604020202020204" pitchFamily="34" charset="0"/>
                <a:ea typeface="Arial" panose="020B060402020202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 = {a, b, c}</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72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177800">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1-</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sz="2800" dirty="0">
                <a:latin typeface="Arial" panose="020B0604020202020204" pitchFamily="34" charset="0"/>
                <a:ea typeface="Arial" panose="020B0604020202020204" pitchFamily="34" charset="0"/>
                <a:cs typeface="Arial" panose="020B0604020202020204" pitchFamily="34" charset="0"/>
              </a:rPr>
              <a:t>ε </a:t>
            </a:r>
            <a:r>
              <a:rPr lang="fr-FR" dirty="0">
                <a:latin typeface="Tahoma" panose="020B0604030504040204" pitchFamily="34" charset="0"/>
                <a:ea typeface="Tahoma" panose="020B0604030504040204" pitchFamily="34" charset="0"/>
                <a:cs typeface="Arial" panose="020B0604020202020204" pitchFamily="34" charset="0"/>
              </a:rPr>
              <a:t>dénote la chaîne vide</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575"/>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177800">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2-</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a:latin typeface="Tahoma" panose="020B0604030504040204" pitchFamily="34" charset="0"/>
                <a:ea typeface="Tahoma" panose="020B0604030504040204" pitchFamily="34" charset="0"/>
                <a:cs typeface="Arial" panose="020B0604020202020204" pitchFamily="34" charset="0"/>
              </a:rPr>
              <a:t>L’expression régulière a/b dénote l’ensemble des chaînes {</a:t>
            </a:r>
            <a:r>
              <a:rPr lang="fr-FR" dirty="0" err="1">
                <a:latin typeface="Tahoma" panose="020B0604030504040204" pitchFamily="34" charset="0"/>
                <a:ea typeface="Tahoma" panose="020B0604030504040204" pitchFamily="34" charset="0"/>
                <a:cs typeface="Arial" panose="020B0604020202020204" pitchFamily="34" charset="0"/>
              </a:rPr>
              <a:t>a,b</a:t>
            </a:r>
            <a:r>
              <a:rPr lang="fr-FR" dirty="0">
                <a:latin typeface="Tahoma" panose="020B0604030504040204" pitchFamily="34" charset="0"/>
                <a:ea typeface="Tahoma" panose="020B060403050404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515"/>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533400" indent="-358775">
              <a:lnSpc>
                <a:spcPct val="93000"/>
              </a:lnSpc>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3-</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a:latin typeface="Tahoma" panose="020B0604030504040204" pitchFamily="34" charset="0"/>
                <a:ea typeface="Tahoma" panose="020B0604030504040204" pitchFamily="34" charset="0"/>
                <a:cs typeface="Arial" panose="020B0604020202020204" pitchFamily="34" charset="0"/>
              </a:rPr>
              <a:t>L’expression a</a:t>
            </a:r>
            <a:r>
              <a:rPr lang="fr-FR" sz="3200" baseline="30000" dirty="0">
                <a:latin typeface="Tahoma" panose="020B0604030504040204" pitchFamily="34" charset="0"/>
                <a:ea typeface="Tahoma" panose="020B060403050404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 dénote l’ensemble de toutes les chaînes formées d’un nombre quelconque de a (pouvant être nul), c à d {</a:t>
            </a:r>
            <a:r>
              <a:rPr lang="fr-FR" dirty="0">
                <a:latin typeface="Arial" panose="020B0604020202020204" pitchFamily="34" charset="0"/>
                <a:ea typeface="Arial" panose="020B0604020202020204" pitchFamily="34" charset="0"/>
                <a:cs typeface="Arial" panose="020B0604020202020204" pitchFamily="34" charset="0"/>
              </a:rPr>
              <a:t>ε</a:t>
            </a:r>
            <a:r>
              <a:rPr lang="fr-FR" dirty="0">
                <a:latin typeface="Tahoma" panose="020B0604030504040204" pitchFamily="34" charset="0"/>
                <a:ea typeface="Tahoma" panose="020B0604030504040204" pitchFamily="34" charset="0"/>
                <a:cs typeface="Arial" panose="020B0604020202020204" pitchFamily="34" charset="0"/>
              </a:rPr>
              <a:t>, a, </a:t>
            </a:r>
            <a:r>
              <a:rPr lang="fr-FR" dirty="0" err="1">
                <a:latin typeface="Tahoma" panose="020B0604030504040204" pitchFamily="34" charset="0"/>
                <a:ea typeface="Tahoma" panose="020B0604030504040204" pitchFamily="34" charset="0"/>
                <a:cs typeface="Arial" panose="020B0604020202020204" pitchFamily="34" charset="0"/>
              </a:rPr>
              <a:t>aa</a:t>
            </a:r>
            <a:r>
              <a:rPr lang="fr-FR" dirty="0">
                <a:latin typeface="Tahoma" panose="020B0604030504040204" pitchFamily="34" charset="0"/>
                <a:ea typeface="Tahoma" panose="020B0604030504040204" pitchFamily="34" charset="0"/>
                <a:cs typeface="Arial" panose="020B0604020202020204" pitchFamily="34" charset="0"/>
              </a:rPr>
              <a:t>, </a:t>
            </a:r>
            <a:r>
              <a:rPr lang="fr-FR" dirty="0" err="1">
                <a:latin typeface="Tahoma" panose="020B0604030504040204" pitchFamily="34" charset="0"/>
                <a:ea typeface="Tahoma" panose="020B0604030504040204" pitchFamily="34" charset="0"/>
                <a:cs typeface="Arial" panose="020B0604020202020204" pitchFamily="34" charset="0"/>
              </a:rPr>
              <a:t>aaa</a:t>
            </a:r>
            <a:r>
              <a:rPr lang="fr-FR" dirty="0">
                <a:latin typeface="Tahoma" panose="020B0604030504040204" pitchFamily="34" charset="0"/>
                <a:ea typeface="Tahoma" panose="020B0604030504040204" pitchFamily="34"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485"/>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533400" indent="-358775">
              <a:lnSpc>
                <a:spcPct val="98000"/>
              </a:lnSpc>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4-</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a:latin typeface="Tahoma" panose="020B0604030504040204" pitchFamily="34" charset="0"/>
                <a:ea typeface="Tahoma" panose="020B0604030504040204" pitchFamily="34" charset="0"/>
                <a:cs typeface="Arial" panose="020B0604020202020204" pitchFamily="34" charset="0"/>
              </a:rPr>
              <a:t>L’expression a</a:t>
            </a:r>
            <a:r>
              <a:rPr lang="fr-FR" sz="3200" baseline="30000" dirty="0">
                <a:latin typeface="Tahoma" panose="020B0604030504040204" pitchFamily="34" charset="0"/>
                <a:ea typeface="Tahoma" panose="020B060403050404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 dénote l’ensemble de toutes les chaînes formées d’un nombre quelconque, non nul, de a, c à d {a, </a:t>
            </a:r>
            <a:r>
              <a:rPr lang="fr-FR" dirty="0" err="1">
                <a:latin typeface="Tahoma" panose="020B0604030504040204" pitchFamily="34" charset="0"/>
                <a:ea typeface="Tahoma" panose="020B0604030504040204" pitchFamily="34" charset="0"/>
                <a:cs typeface="Arial" panose="020B0604020202020204" pitchFamily="34" charset="0"/>
              </a:rPr>
              <a:t>aa</a:t>
            </a:r>
            <a:r>
              <a:rPr lang="fr-FR" dirty="0">
                <a:latin typeface="Tahoma" panose="020B0604030504040204" pitchFamily="34" charset="0"/>
                <a:ea typeface="Tahoma" panose="020B0604030504040204" pitchFamily="34" charset="0"/>
                <a:cs typeface="Arial" panose="020B0604020202020204" pitchFamily="34" charset="0"/>
              </a:rPr>
              <a:t>, </a:t>
            </a:r>
            <a:r>
              <a:rPr lang="fr-FR" dirty="0" err="1">
                <a:latin typeface="Tahoma" panose="020B0604030504040204" pitchFamily="34" charset="0"/>
                <a:ea typeface="Tahoma" panose="020B0604030504040204" pitchFamily="34" charset="0"/>
                <a:cs typeface="Arial" panose="020B0604020202020204" pitchFamily="34" charset="0"/>
              </a:rPr>
              <a:t>aaa</a:t>
            </a:r>
            <a:r>
              <a:rPr lang="fr-FR" dirty="0">
                <a:latin typeface="Tahoma" panose="020B0604030504040204" pitchFamily="34" charset="0"/>
                <a:ea typeface="Tahoma" panose="020B0604030504040204" pitchFamily="34" charset="0"/>
                <a:cs typeface="Arial" panose="020B0604020202020204" pitchFamily="34" charset="0"/>
              </a:rPr>
              <a:t>, …}. Si r est une expression régulière alors r</a:t>
            </a:r>
            <a:r>
              <a:rPr lang="fr-FR" sz="3200" baseline="30000" dirty="0">
                <a:latin typeface="Tahoma" panose="020B0604030504040204" pitchFamily="34" charset="0"/>
                <a:ea typeface="Tahoma" panose="020B060403050404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 = r</a:t>
            </a:r>
            <a:r>
              <a:rPr lang="fr-FR" sz="3200" baseline="30000" dirty="0">
                <a:latin typeface="Tahoma" panose="020B0604030504040204" pitchFamily="34" charset="0"/>
                <a:ea typeface="Tahoma" panose="020B060403050404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a:t>
            </a:r>
            <a:r>
              <a:rPr lang="fr-FR" dirty="0">
                <a:latin typeface="Arial" panose="020B0604020202020204" pitchFamily="34" charset="0"/>
                <a:ea typeface="Arial" panose="020B0604020202020204" pitchFamily="34" charset="0"/>
                <a:cs typeface="Arial" panose="020B0604020202020204" pitchFamily="34" charset="0"/>
              </a:rPr>
              <a:t>ε</a:t>
            </a:r>
            <a:r>
              <a:rPr lang="fr-FR" dirty="0">
                <a:latin typeface="Tahoma" panose="020B0604030504040204" pitchFamily="34" charset="0"/>
                <a:ea typeface="Tahoma" panose="020B0604030504040204" pitchFamily="34" charset="0"/>
                <a:cs typeface="Arial" panose="020B0604020202020204" pitchFamily="34" charset="0"/>
              </a:rPr>
              <a:t> et r</a:t>
            </a:r>
            <a:r>
              <a:rPr lang="fr-FR" sz="3200" baseline="30000" dirty="0">
                <a:latin typeface="Tahoma" panose="020B0604030504040204" pitchFamily="34" charset="0"/>
                <a:ea typeface="Tahoma" panose="020B0604030504040204" pitchFamily="34" charset="0"/>
                <a:cs typeface="Arial" panose="020B0604020202020204" pitchFamily="34" charset="0"/>
              </a:rPr>
              <a:t>+</a:t>
            </a:r>
            <a:r>
              <a:rPr lang="fr-FR" dirty="0">
                <a:latin typeface="Tahoma" panose="020B0604030504040204" pitchFamily="34" charset="0"/>
                <a:ea typeface="Tahoma" panose="020B0604030504040204" pitchFamily="34" charset="0"/>
                <a:cs typeface="Arial" panose="020B0604020202020204" pitchFamily="34" charset="0"/>
              </a:rPr>
              <a:t> = </a:t>
            </a:r>
            <a:r>
              <a:rPr lang="fr-FR" dirty="0" err="1">
                <a:latin typeface="Tahoma" panose="020B0604030504040204" pitchFamily="34" charset="0"/>
                <a:ea typeface="Tahoma" panose="020B0604030504040204" pitchFamily="34" charset="0"/>
                <a:cs typeface="Arial" panose="020B0604020202020204" pitchFamily="34" charset="0"/>
              </a:rPr>
              <a:t>rr</a:t>
            </a:r>
            <a:r>
              <a:rPr lang="fr-FR" sz="3200" baseline="30000" dirty="0">
                <a:latin typeface="Tahoma" panose="020B0604030504040204" pitchFamily="34" charset="0"/>
                <a:ea typeface="Tahoma" panose="020B0604030504040204" pitchFamily="34" charset="0"/>
                <a:cs typeface="Arial" panose="020B0604020202020204" pitchFamily="34" charset="0"/>
              </a:rPr>
              <a:t>*</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14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177800">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5-</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a:latin typeface="Tahoma" panose="020B0604030504040204" pitchFamily="34" charset="0"/>
                <a:ea typeface="Tahoma" panose="020B0604030504040204" pitchFamily="34" charset="0"/>
                <a:cs typeface="Arial" panose="020B0604020202020204" pitchFamily="34" charset="0"/>
              </a:rPr>
              <a:t>La notation r? est une abréviation de r/</a:t>
            </a:r>
            <a:r>
              <a:rPr lang="fr-FR" dirty="0">
                <a:latin typeface="Arial" panose="020B0604020202020204" pitchFamily="34" charset="0"/>
                <a:ea typeface="Arial" panose="020B0604020202020204" pitchFamily="34" charset="0"/>
                <a:cs typeface="Arial" panose="020B0604020202020204" pitchFamily="34" charset="0"/>
              </a:rPr>
              <a:t>ε</a:t>
            </a:r>
            <a:r>
              <a:rPr lang="fr-FR" dirty="0">
                <a:latin typeface="Tahoma" panose="020B0604030504040204" pitchFamily="34" charset="0"/>
                <a:ea typeface="Tahoma" panose="020B0604030504040204" pitchFamily="34" charset="0"/>
                <a:cs typeface="Arial" panose="020B0604020202020204" pitchFamily="34" charset="0"/>
              </a:rPr>
              <a:t> et signifie zéro ou une instance de r</a:t>
            </a:r>
            <a:endParaRPr lang="fr-FR" dirty="0">
              <a:latin typeface="Calibri" panose="020F0502020204030204" pitchFamily="34" charset="0"/>
              <a:ea typeface="Calibri" panose="020F0502020204030204" pitchFamily="34" charset="0"/>
              <a:cs typeface="Arial" panose="020B0604020202020204" pitchFamily="34" charset="0"/>
            </a:endParaRPr>
          </a:p>
          <a:p>
            <a:pPr>
              <a:lnSpc>
                <a:spcPts val="610"/>
              </a:lnSpc>
              <a:spcAft>
                <a:spcPts val="0"/>
              </a:spcAft>
            </a:pPr>
            <a:r>
              <a:rPr lang="fr-FR" dirty="0">
                <a:latin typeface="Times New Roman" panose="02020603050405020304" pitchFamily="18" charset="0"/>
                <a:ea typeface="Times New Roman" panose="02020603050405020304" pitchFamily="18" charset="0"/>
                <a:cs typeface="Arial" panose="020B0604020202020204" pitchFamily="34" charset="0"/>
              </a:rPr>
              <a:t> </a:t>
            </a:r>
            <a:endParaRPr lang="fr-FR" dirty="0">
              <a:latin typeface="Calibri" panose="020F0502020204030204" pitchFamily="34" charset="0"/>
              <a:ea typeface="Calibri" panose="020F0502020204030204" pitchFamily="34" charset="0"/>
              <a:cs typeface="Arial" panose="020B0604020202020204" pitchFamily="34" charset="0"/>
            </a:endParaRPr>
          </a:p>
          <a:p>
            <a:pPr marL="533400" indent="-358775">
              <a:lnSpc>
                <a:spcPct val="101000"/>
              </a:lnSpc>
              <a:spcAft>
                <a:spcPts val="0"/>
              </a:spcAft>
              <a:tabLst>
                <a:tab pos="520700" algn="l"/>
              </a:tabLst>
            </a:pPr>
            <a:r>
              <a:rPr lang="fr-FR" dirty="0">
                <a:latin typeface="Tahoma" panose="020B0604030504040204" pitchFamily="34" charset="0"/>
                <a:ea typeface="Tahoma" panose="020B0604030504040204" pitchFamily="34" charset="0"/>
                <a:cs typeface="Arial" panose="020B0604020202020204" pitchFamily="34" charset="0"/>
              </a:rPr>
              <a:t>6-</a:t>
            </a:r>
            <a:r>
              <a:rPr lang="fr-FR" dirty="0">
                <a:latin typeface="Times New Roman" panose="02020603050405020304" pitchFamily="18" charset="0"/>
                <a:ea typeface="Times New Roman" panose="02020603050405020304" pitchFamily="18" charset="0"/>
                <a:cs typeface="Arial" panose="020B0604020202020204" pitchFamily="34" charset="0"/>
              </a:rPr>
              <a:t>	</a:t>
            </a:r>
            <a:r>
              <a:rPr lang="fr-FR" dirty="0">
                <a:latin typeface="Tahoma" panose="020B0604030504040204" pitchFamily="34" charset="0"/>
                <a:ea typeface="Tahoma" panose="020B0604030504040204" pitchFamily="34" charset="0"/>
                <a:cs typeface="Arial" panose="020B0604020202020204" pitchFamily="34" charset="0"/>
              </a:rPr>
              <a:t>La notation [abc], où a, b, c sont des symboles de l’alphabet, dénote l’expression régulière a/b/c. Une classe de caractères [a-z] signifie a/b/c/d/ …/z</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34453371"/>
      </p:ext>
    </p:extLst>
  </p:cSld>
  <p:clrMapOvr>
    <a:masterClrMapping/>
  </p:clrMapOvr>
  <p:transition>
    <p:cover dir="r"/>
  </p:transition>
  <p:timing>
    <p:tnLst>
      <p:par>
        <p:cTn id="1" dur="indefinite" restart="never" nodeType="tmRoot"/>
      </p:par>
    </p:tnLst>
  </p:timing>
</p:sld>
</file>

<file path=ppt/theme/theme1.xml><?xml version="1.0" encoding="utf-8"?>
<a:theme xmlns:a="http://schemas.openxmlformats.org/drawingml/2006/main" name="c020TGp_general_diagram_v2">
  <a:themeElements>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fontScheme name="c020TGp_general_diagram_v2">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c020TGp_general_diagram_v2 1">
        <a:dk1>
          <a:srgbClr val="1D528D"/>
        </a:dk1>
        <a:lt1>
          <a:srgbClr val="FFFFFF"/>
        </a:lt1>
        <a:dk2>
          <a:srgbClr val="000000"/>
        </a:dk2>
        <a:lt2>
          <a:srgbClr val="C0C0C0"/>
        </a:lt2>
        <a:accent1>
          <a:srgbClr val="399D72"/>
        </a:accent1>
        <a:accent2>
          <a:srgbClr val="FF9900"/>
        </a:accent2>
        <a:accent3>
          <a:srgbClr val="FFFFFF"/>
        </a:accent3>
        <a:accent4>
          <a:srgbClr val="174578"/>
        </a:accent4>
        <a:accent5>
          <a:srgbClr val="AECCBC"/>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c020TGp_general_diagram_v2 2">
        <a:dk1>
          <a:srgbClr val="666699"/>
        </a:dk1>
        <a:lt1>
          <a:srgbClr val="FFFFFF"/>
        </a:lt1>
        <a:dk2>
          <a:srgbClr val="000000"/>
        </a:dk2>
        <a:lt2>
          <a:srgbClr val="C0C0C0"/>
        </a:lt2>
        <a:accent1>
          <a:srgbClr val="3556A7"/>
        </a:accent1>
        <a:accent2>
          <a:srgbClr val="C78DD7"/>
        </a:accent2>
        <a:accent3>
          <a:srgbClr val="FFFFFF"/>
        </a:accent3>
        <a:accent4>
          <a:srgbClr val="565682"/>
        </a:accent4>
        <a:accent5>
          <a:srgbClr val="AEB4D0"/>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c020TGp_general_diagram_v2 3">
        <a:dk1>
          <a:srgbClr val="1D528D"/>
        </a:dk1>
        <a:lt1>
          <a:srgbClr val="FFFFFF"/>
        </a:lt1>
        <a:dk2>
          <a:srgbClr val="000000"/>
        </a:dk2>
        <a:lt2>
          <a:srgbClr val="B2B2B2"/>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15198</TotalTime>
  <Words>3758</Words>
  <Application>Microsoft Office PowerPoint</Application>
  <PresentationFormat>Affichage à l'écran (4:3)</PresentationFormat>
  <Paragraphs>434</Paragraphs>
  <Slides>47</Slides>
  <Notes>4</Notes>
  <HiddenSlides>0</HiddenSlides>
  <MMClips>0</MMClips>
  <ScaleCrop>false</ScaleCrop>
  <HeadingPairs>
    <vt:vector size="8" baseType="variant">
      <vt:variant>
        <vt:lpstr>Polices utilisées</vt:lpstr>
      </vt:variant>
      <vt:variant>
        <vt:i4>12</vt:i4>
      </vt:variant>
      <vt:variant>
        <vt:lpstr>Thème</vt:lpstr>
      </vt:variant>
      <vt:variant>
        <vt:i4>1</vt:i4>
      </vt:variant>
      <vt:variant>
        <vt:lpstr>Serveurs OLE incorporés</vt:lpstr>
      </vt:variant>
      <vt:variant>
        <vt:i4>1</vt:i4>
      </vt:variant>
      <vt:variant>
        <vt:lpstr>Titres des diapositives</vt:lpstr>
      </vt:variant>
      <vt:variant>
        <vt:i4>47</vt:i4>
      </vt:variant>
    </vt:vector>
  </HeadingPairs>
  <TitlesOfParts>
    <vt:vector size="61" baseType="lpstr">
      <vt:lpstr>Arial</vt:lpstr>
      <vt:lpstr>Calibri</vt:lpstr>
      <vt:lpstr>Cambria</vt:lpstr>
      <vt:lpstr>Century</vt:lpstr>
      <vt:lpstr>Comic Sans MS</vt:lpstr>
      <vt:lpstr>Constantia</vt:lpstr>
      <vt:lpstr>Lucida Fax</vt:lpstr>
      <vt:lpstr>Simplified Arabic Fixed</vt:lpstr>
      <vt:lpstr>Tahoma</vt:lpstr>
      <vt:lpstr>Times New Roman</vt:lpstr>
      <vt:lpstr>Verdana</vt:lpstr>
      <vt:lpstr>Wingdings</vt:lpstr>
      <vt:lpstr>c020TGp_general_diagram_v2</vt:lpstr>
      <vt:lpstr>Image</vt:lpstr>
      <vt:lpstr>Présentation PowerPoint</vt:lpstr>
      <vt:lpstr>Présentation PowerPoint</vt:lpstr>
      <vt:lpstr>Rôle de l’analyseur lexical</vt:lpstr>
      <vt:lpstr>Rôle de l’analyseur lexical</vt:lpstr>
      <vt:lpstr>Rôle de l’analyseur lexical</vt:lpstr>
      <vt:lpstr>Rôle de l’analyseur lexical</vt:lpstr>
      <vt:lpstr>Tâches effectuées par l’analyseur lexical </vt:lpstr>
      <vt:lpstr>Les symboles associés aux unités lexicales</vt:lpstr>
      <vt:lpstr>Spécification des unités lexicales</vt:lpstr>
      <vt:lpstr>Exemple </vt:lpstr>
      <vt:lpstr> Exemple 2 </vt:lpstr>
      <vt:lpstr>Approches de construction des analyseurs lexicaux</vt:lpstr>
      <vt:lpstr>Construction d’analyseur lexical basée sur les diagrammes de transition</vt:lpstr>
      <vt:lpstr> Exemple 1 </vt:lpstr>
      <vt:lpstr>Exemple d’implémentation d’un diagramme de transition</vt:lpstr>
      <vt:lpstr>Exemple d’implémentation d’un diagramme de transition</vt:lpstr>
      <vt:lpstr>Démarche générale d’implémentation d’un analyseur lexical à partir d’un diagramme de transition</vt:lpstr>
      <vt:lpstr>Construction d’analyseur lexical basée sur les automates finis</vt:lpstr>
      <vt:lpstr>Présentation PowerPoint</vt:lpstr>
      <vt:lpstr>Présentation PowerPoint</vt:lpstr>
      <vt:lpstr>Présentation PowerPoint</vt:lpstr>
      <vt:lpstr>Présentation PowerPoint</vt:lpstr>
      <vt:lpstr>Présentation PowerPoint</vt:lpstr>
      <vt:lpstr>Automate fini déterministe</vt:lpstr>
      <vt:lpstr>Construction d’AFN à partir d’expressions régulière (étape 2)</vt:lpstr>
      <vt:lpstr>Présentation PowerPoint</vt:lpstr>
      <vt:lpstr>Construction d’AFN à partir d’expressions régulière (étape 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Minimisation d’un AFD (étape 5)</vt:lpstr>
      <vt:lpstr>Minimisation d’un AFD (étape 5)</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dc:creator>
  <cp:lastModifiedBy>HP</cp:lastModifiedBy>
  <cp:revision>1531</cp:revision>
  <dcterms:created xsi:type="dcterms:W3CDTF">2010-05-11T12:42:52Z</dcterms:created>
  <dcterms:modified xsi:type="dcterms:W3CDTF">2021-11-07T09:08:27Z</dcterms:modified>
</cp:coreProperties>
</file>