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7556500" cy="10693400"/>
  <p:notesSz cx="7556500" cy="10693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930" y="330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4954"/>
            <a:ext cx="642302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8304"/>
            <a:ext cx="528955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‹N°›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‹N°›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7825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1597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‹N°›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‹N°›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‹N°›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825" y="427736"/>
            <a:ext cx="6800850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825" y="2459482"/>
            <a:ext cx="680085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08667" y="10087092"/>
            <a:ext cx="3094990" cy="168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728975" y="10080031"/>
            <a:ext cx="209550" cy="2019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‹N°›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2219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37945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08666" y="974847"/>
            <a:ext cx="482218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fr-FR" sz="1400" b="1" dirty="0" smtClean="0"/>
              <a:t>Chapitre I : </a:t>
            </a:r>
            <a:r>
              <a:rPr lang="fr-FR" sz="1400" dirty="0" smtClean="0"/>
              <a:t>Techniques générales de production de l'électricité.</a:t>
            </a:r>
            <a:endParaRPr sz="1400" dirty="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59050" y="1917700"/>
            <a:ext cx="2880360" cy="31305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850" b="1" i="1" spc="-35" dirty="0">
                <a:latin typeface="Comic Sans MS"/>
                <a:cs typeface="Comic Sans MS"/>
              </a:rPr>
              <a:t>SOURCES</a:t>
            </a:r>
            <a:r>
              <a:rPr sz="1850" b="1" i="1" spc="-90" dirty="0">
                <a:latin typeface="Comic Sans MS"/>
                <a:cs typeface="Comic Sans MS"/>
              </a:rPr>
              <a:t> </a:t>
            </a:r>
            <a:r>
              <a:rPr sz="1850" b="1" i="1" spc="-35" dirty="0">
                <a:latin typeface="Comic Sans MS"/>
                <a:cs typeface="Comic Sans MS"/>
              </a:rPr>
              <a:t>ELECTRIQUES</a:t>
            </a:r>
            <a:endParaRPr sz="1850" dirty="0">
              <a:latin typeface="Comic Sans MS"/>
              <a:cs typeface="Comic Sans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03084" y="2284476"/>
            <a:ext cx="6156960" cy="9525"/>
          </a:xfrm>
          <a:custGeom>
            <a:avLst/>
            <a:gdLst/>
            <a:ahLst/>
            <a:cxnLst/>
            <a:rect l="l" t="t" r="r" b="b"/>
            <a:pathLst>
              <a:path w="6156959" h="9525">
                <a:moveTo>
                  <a:pt x="6156960" y="0"/>
                </a:moveTo>
                <a:lnTo>
                  <a:pt x="0" y="0"/>
                </a:lnTo>
                <a:lnTo>
                  <a:pt x="0" y="9144"/>
                </a:lnTo>
                <a:lnTo>
                  <a:pt x="6156960" y="9144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03084" y="2659379"/>
            <a:ext cx="3816350" cy="281940"/>
          </a:xfrm>
          <a:prstGeom prst="rect">
            <a:avLst/>
          </a:prstGeom>
          <a:solidFill>
            <a:srgbClr val="E4E3E4"/>
          </a:solidFill>
        </p:spPr>
        <p:txBody>
          <a:bodyPr vert="horz" wrap="square" lIns="0" tIns="1905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50"/>
              </a:spcBef>
            </a:pPr>
            <a:r>
              <a:rPr sz="1600" spc="-10" dirty="0">
                <a:latin typeface="Comic Sans MS"/>
                <a:cs typeface="Comic Sans MS"/>
              </a:rPr>
              <a:t>Sommaire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29519" y="3326443"/>
            <a:ext cx="2393315" cy="846455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92405" indent="-180340">
              <a:lnSpc>
                <a:spcPct val="100000"/>
              </a:lnSpc>
              <a:spcBef>
                <a:spcPts val="165"/>
              </a:spcBef>
              <a:buSzPct val="140000"/>
              <a:buFont typeface="Symbol"/>
              <a:buChar char=""/>
              <a:tabLst>
                <a:tab pos="193040" algn="l"/>
              </a:tabLst>
            </a:pP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-5" dirty="0">
                <a:latin typeface="Comic Sans MS"/>
                <a:cs typeface="Comic Sans MS"/>
              </a:rPr>
              <a:t> 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continues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 </a:t>
            </a:r>
            <a:r>
              <a:rPr sz="1000" spc="-10" dirty="0">
                <a:latin typeface="Comic Sans MS"/>
                <a:cs typeface="Comic Sans MS"/>
              </a:rPr>
              <a:t>alternatives</a:t>
            </a:r>
            <a:endParaRPr sz="1000">
              <a:latin typeface="Comic Sans MS"/>
              <a:cs typeface="Comic Sans MS"/>
            </a:endParaRPr>
          </a:p>
          <a:p>
            <a:pPr marL="192405" indent="-180340">
              <a:lnSpc>
                <a:spcPct val="100000"/>
              </a:lnSpc>
              <a:spcBef>
                <a:spcPts val="505"/>
              </a:spcBef>
              <a:buSzPct val="140000"/>
              <a:buFont typeface="Symbol"/>
              <a:buChar char=""/>
              <a:tabLst>
                <a:tab pos="193040" algn="l"/>
              </a:tabLst>
            </a:pPr>
            <a:r>
              <a:rPr sz="1000" spc="-5" dirty="0">
                <a:latin typeface="Comic Sans MS"/>
                <a:cs typeface="Comic Sans MS"/>
              </a:rPr>
              <a:t>Caractéristiques</a:t>
            </a:r>
            <a:r>
              <a:rPr sz="1000" spc="-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</a:t>
            </a:r>
            <a:r>
              <a:rPr sz="1000" spc="-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générateurs</a:t>
            </a:r>
            <a:endParaRPr sz="1000">
              <a:latin typeface="Comic Sans MS"/>
              <a:cs typeface="Comic Sans MS"/>
            </a:endParaRPr>
          </a:p>
          <a:p>
            <a:pPr marL="192405" indent="-180340">
              <a:lnSpc>
                <a:spcPct val="100000"/>
              </a:lnSpc>
              <a:spcBef>
                <a:spcPts val="505"/>
              </a:spcBef>
              <a:buSzPct val="140000"/>
              <a:buFont typeface="Symbol"/>
              <a:buChar char=""/>
              <a:tabLst>
                <a:tab pos="193040" algn="l"/>
              </a:tabLst>
            </a:pP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  <a:p>
            <a:pPr marL="192405" indent="-180340">
              <a:lnSpc>
                <a:spcPct val="100000"/>
              </a:lnSpc>
              <a:spcBef>
                <a:spcPts val="505"/>
              </a:spcBef>
              <a:buSzPct val="140000"/>
              <a:buFont typeface="Symbol"/>
              <a:buChar char=""/>
              <a:tabLst>
                <a:tab pos="193040" algn="l"/>
              </a:tabLst>
            </a:pPr>
            <a:r>
              <a:rPr sz="1000" spc="-10" dirty="0">
                <a:latin typeface="Comic Sans MS"/>
                <a:cs typeface="Comic Sans MS"/>
              </a:rPr>
              <a:t>Entraînement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43948" y="4482084"/>
            <a:ext cx="3816350" cy="294640"/>
          </a:xfrm>
          <a:custGeom>
            <a:avLst/>
            <a:gdLst/>
            <a:ahLst/>
            <a:cxnLst/>
            <a:rect l="l" t="t" r="r" b="b"/>
            <a:pathLst>
              <a:path w="3816350" h="294639">
                <a:moveTo>
                  <a:pt x="3816096" y="0"/>
                </a:moveTo>
                <a:lnTo>
                  <a:pt x="0" y="0"/>
                </a:lnTo>
                <a:lnTo>
                  <a:pt x="0" y="294132"/>
                </a:lnTo>
                <a:lnTo>
                  <a:pt x="3816096" y="294132"/>
                </a:lnTo>
                <a:lnTo>
                  <a:pt x="3816096" y="0"/>
                </a:lnTo>
                <a:close/>
              </a:path>
            </a:pathLst>
          </a:custGeom>
          <a:solidFill>
            <a:srgbClr val="E4E3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043948" y="4489192"/>
            <a:ext cx="38163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1430" algn="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Comic Sans MS"/>
                <a:cs typeface="Comic Sans MS"/>
              </a:rPr>
              <a:t>Introduction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043948" y="4776215"/>
            <a:ext cx="3816350" cy="9525"/>
          </a:xfrm>
          <a:custGeom>
            <a:avLst/>
            <a:gdLst/>
            <a:ahLst/>
            <a:cxnLst/>
            <a:rect l="l" t="t" r="r" b="b"/>
            <a:pathLst>
              <a:path w="3816350" h="9525">
                <a:moveTo>
                  <a:pt x="3816096" y="0"/>
                </a:moveTo>
                <a:lnTo>
                  <a:pt x="0" y="0"/>
                </a:lnTo>
                <a:lnTo>
                  <a:pt x="0" y="9144"/>
                </a:lnTo>
                <a:lnTo>
                  <a:pt x="3816096" y="9144"/>
                </a:lnTo>
                <a:lnTo>
                  <a:pt x="381609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08667" y="5004304"/>
            <a:ext cx="5965190" cy="141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33425" algn="l"/>
              </a:tabLst>
            </a:pPr>
            <a:r>
              <a:rPr sz="1400" b="1" spc="-5" dirty="0" smtClean="0">
                <a:latin typeface="Comic Sans MS"/>
                <a:cs typeface="Comic Sans MS"/>
              </a:rPr>
              <a:t>Les</a:t>
            </a:r>
            <a:r>
              <a:rPr sz="1400" b="1" spc="-40" dirty="0" smtClean="0">
                <a:latin typeface="Comic Sans MS"/>
                <a:cs typeface="Comic Sans MS"/>
              </a:rPr>
              <a:t> </a:t>
            </a:r>
            <a:r>
              <a:rPr sz="1400" b="1" spc="-5" dirty="0">
                <a:latin typeface="Comic Sans MS"/>
                <a:cs typeface="Comic Sans MS"/>
              </a:rPr>
              <a:t>Sources</a:t>
            </a:r>
            <a:endParaRPr sz="1400" dirty="0">
              <a:latin typeface="Comic Sans MS"/>
              <a:cs typeface="Comic Sans MS"/>
            </a:endParaRPr>
          </a:p>
          <a:p>
            <a:pPr marL="12700" marR="5080">
              <a:lnSpc>
                <a:spcPct val="115999"/>
              </a:lnSpc>
              <a:spcBef>
                <a:spcPts val="1430"/>
              </a:spcBef>
            </a:pP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19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pratique,</a:t>
            </a:r>
            <a:r>
              <a:rPr sz="1000" spc="19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spc="19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avons</a:t>
            </a:r>
            <a:r>
              <a:rPr sz="1000" spc="19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remarqué</a:t>
            </a:r>
            <a:r>
              <a:rPr sz="1000" spc="19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spc="204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l'énergie</a:t>
            </a:r>
            <a:r>
              <a:rPr sz="1000" spc="2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</a:t>
            </a:r>
            <a:r>
              <a:rPr sz="1000" spc="2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204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2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transformation,</a:t>
            </a:r>
            <a:r>
              <a:rPr sz="1000" spc="204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non</a:t>
            </a:r>
            <a:r>
              <a:rPr sz="1000" spc="204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sans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pertes,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d'énergie </a:t>
            </a:r>
            <a:r>
              <a:rPr sz="1000" spc="-10" dirty="0">
                <a:latin typeface="Comic Sans MS"/>
                <a:cs typeface="Comic Sans MS"/>
              </a:rPr>
              <a:t>mécanique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magnétique,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chimique</a:t>
            </a:r>
            <a:r>
              <a:rPr sz="1000" spc="-5" dirty="0">
                <a:latin typeface="Comic Sans MS"/>
                <a:cs typeface="Comic Sans MS"/>
              </a:rPr>
              <a:t> ou </a:t>
            </a:r>
            <a:r>
              <a:rPr sz="1000" spc="-10" dirty="0">
                <a:latin typeface="Comic Sans MS"/>
                <a:cs typeface="Comic Sans MS"/>
              </a:rPr>
              <a:t>lumineuse.</a:t>
            </a:r>
            <a:endParaRPr sz="1000" dirty="0">
              <a:latin typeface="Comic Sans MS"/>
              <a:cs typeface="Comic Sans MS"/>
            </a:endParaRPr>
          </a:p>
          <a:p>
            <a:pPr marL="12700" marR="882015">
              <a:lnSpc>
                <a:spcPct val="211000"/>
              </a:lnSpc>
            </a:pPr>
            <a:r>
              <a:rPr sz="1000" spc="-5" dirty="0">
                <a:latin typeface="Comic Sans MS"/>
                <a:cs typeface="Comic Sans MS"/>
              </a:rPr>
              <a:t>Elle </a:t>
            </a:r>
            <a:r>
              <a:rPr sz="1000" spc="-10" dirty="0">
                <a:latin typeface="Comic Sans MS"/>
                <a:cs typeface="Comic Sans MS"/>
              </a:rPr>
              <a:t>est obtenue </a:t>
            </a:r>
            <a:r>
              <a:rPr sz="1000" spc="-5" dirty="0">
                <a:latin typeface="Comic Sans MS"/>
                <a:cs typeface="Comic Sans MS"/>
              </a:rPr>
              <a:t>à partir de </a:t>
            </a:r>
            <a:r>
              <a:rPr sz="1000" b="1" spc="-5" dirty="0">
                <a:latin typeface="Comic Sans MS"/>
                <a:cs typeface="Comic Sans MS"/>
              </a:rPr>
              <a:t>sources </a:t>
            </a:r>
            <a:r>
              <a:rPr sz="1000" spc="-5" dirty="0">
                <a:latin typeface="Comic Sans MS"/>
                <a:cs typeface="Comic Sans MS"/>
              </a:rPr>
              <a:t>d'électricité </a:t>
            </a:r>
            <a:r>
              <a:rPr sz="1000" spc="-10" dirty="0">
                <a:latin typeface="Comic Sans MS"/>
                <a:cs typeface="Comic Sans MS"/>
              </a:rPr>
              <a:t>appelées </a:t>
            </a:r>
            <a:r>
              <a:rPr sz="1000" b="1" spc="-10" dirty="0">
                <a:latin typeface="Comic Sans MS"/>
                <a:cs typeface="Comic Sans MS"/>
              </a:rPr>
              <a:t>alternateur </a:t>
            </a:r>
            <a:r>
              <a:rPr sz="1000" spc="-5" dirty="0">
                <a:latin typeface="Comic Sans MS"/>
                <a:cs typeface="Comic Sans MS"/>
              </a:rPr>
              <a:t>ou </a:t>
            </a:r>
            <a:r>
              <a:rPr sz="1000" b="1" spc="-10" dirty="0">
                <a:latin typeface="Comic Sans MS"/>
                <a:cs typeface="Comic Sans MS"/>
              </a:rPr>
              <a:t>générateur</a:t>
            </a:r>
            <a:r>
              <a:rPr sz="1000" spc="-10" dirty="0">
                <a:latin typeface="Comic Sans MS"/>
                <a:cs typeface="Comic Sans MS"/>
              </a:rPr>
              <a:t>.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Ces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sources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peuvent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engendrer</a:t>
            </a:r>
            <a:r>
              <a:rPr sz="1000" u="sng" spc="1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une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tension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continue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:</a:t>
            </a:r>
            <a:endParaRPr sz="1000" dirty="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83059" y="7095230"/>
            <a:ext cx="3592195" cy="1061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latin typeface="Comic Sans MS"/>
                <a:cs typeface="Comic Sans MS"/>
              </a:rPr>
              <a:t>Pile</a:t>
            </a:r>
            <a:r>
              <a:rPr sz="1000" b="1" spc="-35" dirty="0">
                <a:latin typeface="Comic Sans MS"/>
                <a:cs typeface="Comic Sans MS"/>
              </a:rPr>
              <a:t> </a:t>
            </a:r>
            <a:r>
              <a:rPr sz="1000" b="1" spc="-10" dirty="0">
                <a:latin typeface="Comic Sans MS"/>
                <a:cs typeface="Comic Sans MS"/>
              </a:rPr>
              <a:t>chimique</a:t>
            </a:r>
            <a:r>
              <a:rPr sz="1000" b="1" spc="-30" dirty="0">
                <a:latin typeface="Comic Sans MS"/>
                <a:cs typeface="Comic Sans MS"/>
              </a:rPr>
              <a:t> </a:t>
            </a:r>
            <a:r>
              <a:rPr sz="1000" b="1" spc="-5" dirty="0">
                <a:latin typeface="Comic Sans MS"/>
                <a:cs typeface="Comic Sans MS"/>
              </a:rPr>
              <a:t>Leclanché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950">
              <a:latin typeface="Comic Sans MS"/>
              <a:cs typeface="Comic Sans MS"/>
            </a:endParaRPr>
          </a:p>
          <a:p>
            <a:pPr marL="12700" marR="5080">
              <a:lnSpc>
                <a:spcPct val="115999"/>
              </a:lnSpc>
              <a:spcBef>
                <a:spcPts val="5"/>
              </a:spcBef>
            </a:pPr>
            <a:r>
              <a:rPr sz="1000" spc="-10" dirty="0">
                <a:latin typeface="Comic Sans MS"/>
                <a:cs typeface="Comic Sans MS"/>
              </a:rPr>
              <a:t>Ces</a:t>
            </a:r>
            <a:r>
              <a:rPr sz="1000" spc="2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piles</a:t>
            </a:r>
            <a:r>
              <a:rPr sz="1000" spc="2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sont</a:t>
            </a:r>
            <a:r>
              <a:rPr sz="1000" spc="2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utilisées</a:t>
            </a:r>
            <a:r>
              <a:rPr sz="1000" spc="2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pour</a:t>
            </a:r>
            <a:r>
              <a:rPr sz="1000" spc="26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26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appareils</a:t>
            </a:r>
            <a:r>
              <a:rPr sz="1000" spc="254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transportables, </a:t>
            </a:r>
            <a:r>
              <a:rPr sz="1000" spc="-28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radios, baladeurs,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etc.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latin typeface="Comic Sans MS"/>
                <a:cs typeface="Comic Sans MS"/>
              </a:rPr>
              <a:t>Elles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ne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sont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pas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rechargeables.</a:t>
            </a:r>
            <a:endParaRPr sz="1000">
              <a:latin typeface="Comic Sans MS"/>
              <a:cs typeface="Comic Sans MS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1367" y="6565386"/>
            <a:ext cx="2104644" cy="3038855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1</a:t>
            </a:fld>
            <a:endParaRPr spc="-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2219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37945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08665" y="866638"/>
            <a:ext cx="4584065" cy="530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Exemple: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latin typeface="Comic Sans MS"/>
                <a:cs typeface="Comic Sans MS"/>
              </a:rPr>
              <a:t>Quelle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spc="-5" dirty="0">
                <a:latin typeface="Comic Sans MS"/>
                <a:cs typeface="Comic Sans MS"/>
              </a:rPr>
              <a:t> totale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2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[V]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montés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en</a:t>
            </a:r>
            <a:r>
              <a:rPr sz="1000" spc="-5" dirty="0">
                <a:latin typeface="Comic Sans MS"/>
                <a:cs typeface="Comic Sans MS"/>
              </a:rPr>
              <a:t> parallèle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?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82167" y="1915156"/>
            <a:ext cx="2800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15" baseline="8333" dirty="0">
                <a:latin typeface="Comic Sans MS"/>
                <a:cs typeface="Comic Sans MS"/>
              </a:rPr>
              <a:t>U</a:t>
            </a:r>
            <a:r>
              <a:rPr sz="650" spc="-10" dirty="0">
                <a:latin typeface="Comic Sans MS"/>
                <a:cs typeface="Comic Sans MS"/>
              </a:rPr>
              <a:t>AB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7867" y="1573782"/>
            <a:ext cx="2661285" cy="4991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  <a:tabLst>
                <a:tab pos="962025" algn="l"/>
                <a:tab pos="1861185" algn="l"/>
              </a:tabLst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Données</a:t>
            </a:r>
            <a:r>
              <a:rPr sz="1000" u="sng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r>
              <a:rPr sz="1000" spc="-5" dirty="0">
                <a:latin typeface="Comic Sans MS"/>
                <a:cs typeface="Comic Sans MS"/>
              </a:rPr>
              <a:t>	U</a:t>
            </a:r>
            <a:r>
              <a:rPr sz="975" spc="-7" baseline="-12820" dirty="0">
                <a:latin typeface="Comic Sans MS"/>
                <a:cs typeface="Comic Sans MS"/>
              </a:rPr>
              <a:t>D1C1</a:t>
            </a:r>
            <a:r>
              <a:rPr sz="975" spc="15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[V]	</a:t>
            </a: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975" spc="-7" baseline="-12820" dirty="0">
                <a:latin typeface="Comic Sans MS"/>
                <a:cs typeface="Comic Sans MS"/>
              </a:rPr>
              <a:t>D2C2</a:t>
            </a:r>
            <a:r>
              <a:rPr sz="975" spc="127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</a:t>
            </a:r>
            <a:r>
              <a:rPr sz="1000" spc="-10" dirty="0">
                <a:latin typeface="Comic Sans MS"/>
                <a:cs typeface="Comic Sans MS"/>
              </a:rPr>
              <a:t> [V]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  <a:tabLst>
                <a:tab pos="1280795" algn="l"/>
              </a:tabLst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Inconnue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r>
              <a:rPr sz="1000" spc="-5" dirty="0">
                <a:latin typeface="Comic Sans MS"/>
                <a:cs typeface="Comic Sans MS"/>
              </a:rPr>
              <a:t>	=</a:t>
            </a:r>
            <a:r>
              <a:rPr sz="1000" spc="-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?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8667" y="2216908"/>
            <a:ext cx="6375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Relations</a:t>
            </a:r>
            <a:r>
              <a:rPr sz="1000" spc="-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82427" y="2235917"/>
            <a:ext cx="118491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totale</a:t>
            </a:r>
            <a:r>
              <a:rPr sz="650" spc="204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0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partielle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582427" y="2576571"/>
            <a:ext cx="3397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22" baseline="16666" dirty="0">
                <a:latin typeface="Comic Sans MS"/>
                <a:cs typeface="Comic Sans MS"/>
              </a:rPr>
              <a:t>U</a:t>
            </a:r>
            <a:r>
              <a:rPr sz="1000" spc="-15" dirty="0">
                <a:latin typeface="Comic Sans MS"/>
                <a:cs typeface="Comic Sans MS"/>
              </a:rPr>
              <a:t>AB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60448" y="2538472"/>
            <a:ext cx="47688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229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1500" spc="-7" baseline="-16666" dirty="0">
                <a:latin typeface="Comic Sans MS"/>
                <a:cs typeface="Comic Sans MS"/>
              </a:rPr>
              <a:t>CD</a:t>
            </a:r>
            <a:endParaRPr sz="1500" baseline="-16666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81439" y="2917948"/>
            <a:ext cx="2800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22" baseline="8333" dirty="0">
                <a:latin typeface="Comic Sans MS"/>
                <a:cs typeface="Comic Sans MS"/>
              </a:rPr>
              <a:t>U</a:t>
            </a:r>
            <a:r>
              <a:rPr sz="650" spc="-15" dirty="0">
                <a:latin typeface="Comic Sans MS"/>
                <a:cs typeface="Comic Sans MS"/>
              </a:rPr>
              <a:t>AB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8659" y="2898139"/>
            <a:ext cx="25374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129155" algn="l"/>
              </a:tabLst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Application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numérique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r>
              <a:rPr sz="1000" spc="-5" dirty="0">
                <a:latin typeface="Comic Sans MS"/>
                <a:cs typeface="Comic Sans MS"/>
              </a:rPr>
              <a:t>	=</a:t>
            </a:r>
            <a:r>
              <a:rPr sz="1000" spc="-40" dirty="0">
                <a:latin typeface="Comic Sans MS"/>
                <a:cs typeface="Comic Sans MS"/>
              </a:rPr>
              <a:t> </a:t>
            </a:r>
            <a:r>
              <a:rPr sz="1000" u="dbl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4</a:t>
            </a:r>
            <a:r>
              <a:rPr sz="1000" u="dbl" spc="-4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dbl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[V]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70567" y="3219699"/>
            <a:ext cx="5734685" cy="1492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couplage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parallèle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modifie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contre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courant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total,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car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loi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nœuds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s'applique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aussi.</a:t>
            </a:r>
            <a:endParaRPr sz="1000">
              <a:latin typeface="Comic Sans MS"/>
              <a:cs typeface="Comic Sans MS"/>
            </a:endParaRPr>
          </a:p>
          <a:p>
            <a:pPr marL="304800" algn="ctr">
              <a:lnSpc>
                <a:spcPct val="100000"/>
              </a:lnSpc>
              <a:spcBef>
                <a:spcPts val="1200"/>
              </a:spcBef>
            </a:pPr>
            <a:r>
              <a:rPr sz="1500" spc="-15" baseline="8333" dirty="0">
                <a:latin typeface="Symbol"/>
                <a:cs typeface="Symbol"/>
              </a:rPr>
              <a:t></a:t>
            </a:r>
            <a:r>
              <a:rPr sz="1500" spc="-15" baseline="8333" dirty="0">
                <a:latin typeface="Comic Sans MS"/>
                <a:cs typeface="Comic Sans MS"/>
              </a:rPr>
              <a:t>I</a:t>
            </a:r>
            <a:r>
              <a:rPr sz="650" spc="-10" dirty="0">
                <a:latin typeface="Comic Sans MS"/>
                <a:cs typeface="Comic Sans MS"/>
              </a:rPr>
              <a:t>total</a:t>
            </a:r>
            <a:r>
              <a:rPr sz="650" spc="215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19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I</a:t>
            </a:r>
            <a:r>
              <a:rPr sz="650" spc="-5" dirty="0">
                <a:latin typeface="Comic Sans MS"/>
                <a:cs typeface="Comic Sans MS"/>
              </a:rPr>
              <a:t>partiel</a:t>
            </a:r>
            <a:endParaRPr sz="650">
              <a:latin typeface="Comic Sans MS"/>
              <a:cs typeface="Comic Sans MS"/>
            </a:endParaRPr>
          </a:p>
          <a:p>
            <a:pPr marL="307340" algn="ctr">
              <a:lnSpc>
                <a:spcPct val="100000"/>
              </a:lnSpc>
              <a:spcBef>
                <a:spcPts val="1045"/>
              </a:spcBef>
            </a:pPr>
            <a:r>
              <a:rPr sz="1500" spc="-15" baseline="8333" dirty="0">
                <a:latin typeface="Comic Sans MS"/>
                <a:cs typeface="Comic Sans MS"/>
              </a:rPr>
              <a:t>I</a:t>
            </a:r>
            <a:r>
              <a:rPr sz="1500" spc="-15" baseline="-8333" dirty="0">
                <a:latin typeface="Comic Sans MS"/>
                <a:cs typeface="Comic Sans MS"/>
              </a:rPr>
              <a:t>total</a:t>
            </a:r>
            <a:r>
              <a:rPr sz="1500" spc="434" baseline="-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27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I</a:t>
            </a:r>
            <a:r>
              <a:rPr sz="650" spc="-5" dirty="0">
                <a:latin typeface="Comic Sans MS"/>
                <a:cs typeface="Comic Sans MS"/>
              </a:rPr>
              <a:t>C1D1</a:t>
            </a:r>
            <a:r>
              <a:rPr sz="650" spc="95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+ I</a:t>
            </a:r>
            <a:r>
              <a:rPr sz="650" spc="-5" dirty="0">
                <a:latin typeface="Comic Sans MS"/>
                <a:cs typeface="Comic Sans MS"/>
              </a:rPr>
              <a:t>C2D2</a:t>
            </a:r>
            <a:endParaRPr sz="65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Comic Sans MS"/>
              <a:cs typeface="Comic Sans MS"/>
            </a:endParaRPr>
          </a:p>
          <a:p>
            <a:pPr marL="50800">
              <a:lnSpc>
                <a:spcPct val="100000"/>
              </a:lnSpc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Exemple</a:t>
            </a:r>
            <a:r>
              <a:rPr sz="1000" u="sng" spc="-4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Comic Sans MS"/>
              <a:cs typeface="Comic Sans MS"/>
            </a:endParaRPr>
          </a:p>
          <a:p>
            <a:pPr marL="50800">
              <a:lnSpc>
                <a:spcPct val="100000"/>
              </a:lnSpc>
            </a:pPr>
            <a:r>
              <a:rPr sz="1000" spc="-5" dirty="0">
                <a:latin typeface="Comic Sans MS"/>
                <a:cs typeface="Comic Sans MS"/>
              </a:rPr>
              <a:t>Quel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-5" dirty="0">
                <a:latin typeface="Comic Sans MS"/>
                <a:cs typeface="Comic Sans MS"/>
              </a:rPr>
              <a:t> 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courant total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 2</a:t>
            </a:r>
            <a:r>
              <a:rPr sz="1000" spc="3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accumulateurs,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montés</a:t>
            </a:r>
            <a:r>
              <a:rPr sz="1000" spc="3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 parallèle et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débitant</a:t>
            </a:r>
            <a:r>
              <a:rPr sz="1000" spc="-5" dirty="0">
                <a:latin typeface="Comic Sans MS"/>
                <a:cs typeface="Comic Sans MS"/>
              </a:rPr>
              <a:t> 1.5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[A]</a:t>
            </a:r>
            <a:r>
              <a:rPr sz="1000" spc="-5" dirty="0">
                <a:latin typeface="Comic Sans MS"/>
                <a:cs typeface="Comic Sans MS"/>
              </a:rPr>
              <a:t> et 4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[A]</a:t>
            </a:r>
            <a:r>
              <a:rPr sz="1000" spc="-5" dirty="0">
                <a:latin typeface="Comic Sans MS"/>
                <a:cs typeface="Comic Sans MS"/>
              </a:rPr>
              <a:t> ?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8667" y="4819898"/>
            <a:ext cx="633095" cy="8204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Do</a:t>
            </a:r>
            <a:r>
              <a:rPr sz="1000" u="sng" spc="-1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nnée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s :</a:t>
            </a:r>
            <a:endParaRPr sz="1000">
              <a:latin typeface="Comic Sans MS"/>
              <a:cs typeface="Comic Sans MS"/>
            </a:endParaRPr>
          </a:p>
          <a:p>
            <a:pPr marL="12700" marR="5080">
              <a:lnSpc>
                <a:spcPct val="211000"/>
              </a:lnSpc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Inconnue</a:t>
            </a:r>
            <a:r>
              <a:rPr sz="1000" u="sng" spc="-6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 </a:t>
            </a:r>
            <a:r>
              <a:rPr sz="1000" spc="-280" dirty="0"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Relation</a:t>
            </a:r>
            <a:r>
              <a:rPr sz="1000" u="sng" spc="-3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582399" y="4819898"/>
            <a:ext cx="1612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936625" algn="l"/>
              </a:tabLst>
            </a:pPr>
            <a:r>
              <a:rPr sz="1000" spc="-5" dirty="0">
                <a:latin typeface="Comic Sans MS"/>
                <a:cs typeface="Comic Sans MS"/>
              </a:rPr>
              <a:t>I</a:t>
            </a:r>
            <a:r>
              <a:rPr sz="975" spc="-7" baseline="-12820" dirty="0">
                <a:latin typeface="Comic Sans MS"/>
                <a:cs typeface="Comic Sans MS"/>
              </a:rPr>
              <a:t>1</a:t>
            </a:r>
            <a:r>
              <a:rPr sz="975" spc="60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3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1.5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[A]	</a:t>
            </a:r>
            <a:r>
              <a:rPr sz="1000" spc="-5" dirty="0">
                <a:latin typeface="Comic Sans MS"/>
                <a:cs typeface="Comic Sans MS"/>
              </a:rPr>
              <a:t>I</a:t>
            </a:r>
            <a:r>
              <a:rPr sz="975" spc="-7" baseline="-12820" dirty="0">
                <a:latin typeface="Comic Sans MS"/>
                <a:cs typeface="Comic Sans MS"/>
              </a:rPr>
              <a:t>2</a:t>
            </a:r>
            <a:r>
              <a:rPr sz="975" spc="292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26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76407" y="5205472"/>
            <a:ext cx="209550" cy="124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50" spc="-15" dirty="0">
                <a:latin typeface="Comic Sans MS"/>
                <a:cs typeface="Comic Sans MS"/>
              </a:rPr>
              <a:t>tot</a:t>
            </a:r>
            <a:r>
              <a:rPr sz="650" spc="-5" dirty="0">
                <a:latin typeface="Comic Sans MS"/>
                <a:cs typeface="Comic Sans MS"/>
              </a:rPr>
              <a:t>al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07567" y="5141464"/>
            <a:ext cx="4851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03530" algn="l"/>
              </a:tabLst>
            </a:pPr>
            <a:r>
              <a:rPr sz="1000" spc="-5" dirty="0">
                <a:latin typeface="Comic Sans MS"/>
                <a:cs typeface="Comic Sans MS"/>
              </a:rPr>
              <a:t>I	= ?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582427" y="5482037"/>
            <a:ext cx="1022350" cy="499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500" spc="-15" baseline="8333" dirty="0">
                <a:latin typeface="Symbol"/>
                <a:cs typeface="Symbol"/>
              </a:rPr>
              <a:t></a:t>
            </a:r>
            <a:r>
              <a:rPr sz="1500" spc="-15" baseline="8333" dirty="0">
                <a:latin typeface="Comic Sans MS"/>
                <a:cs typeface="Comic Sans MS"/>
              </a:rPr>
              <a:t>I</a:t>
            </a:r>
            <a:r>
              <a:rPr sz="650" spc="-10" dirty="0">
                <a:latin typeface="Comic Sans MS"/>
                <a:cs typeface="Comic Sans MS"/>
              </a:rPr>
              <a:t>total</a:t>
            </a:r>
            <a:r>
              <a:rPr sz="650" spc="215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19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I</a:t>
            </a:r>
            <a:r>
              <a:rPr sz="650" spc="-5" dirty="0">
                <a:latin typeface="Comic Sans MS"/>
                <a:cs typeface="Comic Sans MS"/>
              </a:rPr>
              <a:t>partiel</a:t>
            </a:r>
            <a:endParaRPr sz="65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50">
              <a:latin typeface="Comic Sans MS"/>
              <a:cs typeface="Comic Sans MS"/>
            </a:endParaRPr>
          </a:p>
          <a:p>
            <a:pPr marL="38100">
              <a:lnSpc>
                <a:spcPct val="100000"/>
              </a:lnSpc>
            </a:pPr>
            <a:r>
              <a:rPr sz="1500" spc="-15" baseline="8333" dirty="0">
                <a:latin typeface="Comic Sans MS"/>
                <a:cs typeface="Comic Sans MS"/>
              </a:rPr>
              <a:t>I</a:t>
            </a:r>
            <a:r>
              <a:rPr sz="650" spc="-10" dirty="0">
                <a:latin typeface="Comic Sans MS"/>
                <a:cs typeface="Comic Sans MS"/>
              </a:rPr>
              <a:t>total</a:t>
            </a:r>
            <a:r>
              <a:rPr sz="650" spc="204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0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I</a:t>
            </a:r>
            <a:r>
              <a:rPr sz="650" spc="-5" dirty="0">
                <a:latin typeface="Comic Sans MS"/>
                <a:cs typeface="Comic Sans MS"/>
              </a:rPr>
              <a:t>1</a:t>
            </a:r>
            <a:r>
              <a:rPr sz="650" spc="90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+</a:t>
            </a:r>
            <a:r>
              <a:rPr sz="1500" spc="-1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I</a:t>
            </a:r>
            <a:r>
              <a:rPr sz="650" spc="-5" dirty="0">
                <a:latin typeface="Comic Sans MS"/>
                <a:cs typeface="Comic Sans MS"/>
              </a:rPr>
              <a:t>2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08667" y="6106155"/>
            <a:ext cx="13862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Application</a:t>
            </a:r>
            <a:r>
              <a:rPr sz="1000" u="sng" spc="-2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numérique</a:t>
            </a:r>
            <a:r>
              <a:rPr sz="1000" u="sng" spc="-2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31026" y="6106155"/>
            <a:ext cx="16554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I</a:t>
            </a:r>
            <a:r>
              <a:rPr sz="1500" spc="-15" baseline="-16666" dirty="0">
                <a:latin typeface="Comic Sans MS"/>
                <a:cs typeface="Comic Sans MS"/>
              </a:rPr>
              <a:t>total</a:t>
            </a:r>
            <a:r>
              <a:rPr sz="1500" spc="427" baseline="-16666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  1.5 + 4</a:t>
            </a:r>
            <a:r>
              <a:rPr sz="1000" spc="3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5.5 </a:t>
            </a:r>
            <a:r>
              <a:rPr sz="1000" spc="-10" dirty="0">
                <a:latin typeface="Comic Sans MS"/>
                <a:cs typeface="Comic Sans MS"/>
              </a:rPr>
              <a:t>[A]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863850" y="6946900"/>
            <a:ext cx="197993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33425" algn="l"/>
              </a:tabLst>
            </a:pPr>
            <a:r>
              <a:rPr sz="1400" b="1" dirty="0" err="1" smtClean="0">
                <a:latin typeface="Comic Sans MS"/>
                <a:cs typeface="Comic Sans MS"/>
              </a:rPr>
              <a:t>Couplage</a:t>
            </a:r>
            <a:r>
              <a:rPr sz="1400" b="1" spc="-70" dirty="0" smtClean="0">
                <a:latin typeface="Comic Sans MS"/>
                <a:cs typeface="Comic Sans MS"/>
              </a:rPr>
              <a:t> </a:t>
            </a:r>
            <a:r>
              <a:rPr sz="1400" b="1" spc="-5" dirty="0">
                <a:latin typeface="Comic Sans MS"/>
                <a:cs typeface="Comic Sans MS"/>
              </a:rPr>
              <a:t>série</a:t>
            </a:r>
            <a:endParaRPr sz="1400" dirty="0">
              <a:latin typeface="Comic Sans MS"/>
              <a:cs typeface="Comic Sans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459231" y="7581375"/>
            <a:ext cx="10287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latin typeface="Times New Roman"/>
                <a:cs typeface="Times New Roman"/>
              </a:rPr>
              <a:t>U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535431" y="7649450"/>
            <a:ext cx="19367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latin typeface="Times New Roman"/>
                <a:cs typeface="Times New Roman"/>
              </a:rPr>
              <a:t>DC1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735587" y="8430243"/>
            <a:ext cx="97155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latin typeface="Times New Roman"/>
                <a:cs typeface="Times New Roman"/>
              </a:rPr>
              <a:t>B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885579" y="7457058"/>
            <a:ext cx="1365250" cy="1071245"/>
            <a:chOff x="2885579" y="7457058"/>
            <a:chExt cx="1365250" cy="1071245"/>
          </a:xfrm>
        </p:grpSpPr>
        <p:sp>
          <p:nvSpPr>
            <p:cNvPr id="27" name="object 27"/>
            <p:cNvSpPr/>
            <p:nvPr/>
          </p:nvSpPr>
          <p:spPr>
            <a:xfrm>
              <a:off x="2890024" y="7475219"/>
              <a:ext cx="1338580" cy="3175"/>
            </a:xfrm>
            <a:custGeom>
              <a:avLst/>
              <a:gdLst/>
              <a:ahLst/>
              <a:cxnLst/>
              <a:rect l="l" t="t" r="r" b="b"/>
              <a:pathLst>
                <a:path w="1338579" h="3175">
                  <a:moveTo>
                    <a:pt x="0" y="3047"/>
                  </a:moveTo>
                  <a:lnTo>
                    <a:pt x="1338071" y="0"/>
                  </a:lnTo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208284" y="7461503"/>
              <a:ext cx="38100" cy="33655"/>
            </a:xfrm>
            <a:custGeom>
              <a:avLst/>
              <a:gdLst/>
              <a:ahLst/>
              <a:cxnLst/>
              <a:rect l="l" t="t" r="r" b="b"/>
              <a:pathLst>
                <a:path w="38100" h="33654">
                  <a:moveTo>
                    <a:pt x="28956" y="0"/>
                  </a:moveTo>
                  <a:lnTo>
                    <a:pt x="19812" y="0"/>
                  </a:lnTo>
                  <a:lnTo>
                    <a:pt x="12215" y="1333"/>
                  </a:lnTo>
                  <a:lnTo>
                    <a:pt x="5905" y="4953"/>
                  </a:lnTo>
                  <a:lnTo>
                    <a:pt x="1595" y="10287"/>
                  </a:lnTo>
                  <a:lnTo>
                    <a:pt x="0" y="16764"/>
                  </a:lnTo>
                  <a:lnTo>
                    <a:pt x="1595" y="23241"/>
                  </a:lnTo>
                  <a:lnTo>
                    <a:pt x="5905" y="28575"/>
                  </a:lnTo>
                  <a:lnTo>
                    <a:pt x="12215" y="32194"/>
                  </a:lnTo>
                  <a:lnTo>
                    <a:pt x="19812" y="33528"/>
                  </a:lnTo>
                  <a:lnTo>
                    <a:pt x="28956" y="33528"/>
                  </a:lnTo>
                  <a:lnTo>
                    <a:pt x="38100" y="25908"/>
                  </a:lnTo>
                  <a:lnTo>
                    <a:pt x="38100" y="16764"/>
                  </a:lnTo>
                  <a:lnTo>
                    <a:pt x="38100" y="7620"/>
                  </a:lnTo>
                  <a:lnTo>
                    <a:pt x="2895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890024" y="7461503"/>
              <a:ext cx="1356360" cy="1049020"/>
            </a:xfrm>
            <a:custGeom>
              <a:avLst/>
              <a:gdLst/>
              <a:ahLst/>
              <a:cxnLst/>
              <a:rect l="l" t="t" r="r" b="b"/>
              <a:pathLst>
                <a:path w="1356360" h="1049020">
                  <a:moveTo>
                    <a:pt x="1356359" y="16764"/>
                  </a:moveTo>
                  <a:lnTo>
                    <a:pt x="1356359" y="7620"/>
                  </a:lnTo>
                  <a:lnTo>
                    <a:pt x="1347216" y="0"/>
                  </a:lnTo>
                  <a:lnTo>
                    <a:pt x="1338071" y="0"/>
                  </a:lnTo>
                  <a:lnTo>
                    <a:pt x="1330475" y="1333"/>
                  </a:lnTo>
                  <a:lnTo>
                    <a:pt x="1324165" y="4953"/>
                  </a:lnTo>
                  <a:lnTo>
                    <a:pt x="1319855" y="10287"/>
                  </a:lnTo>
                  <a:lnTo>
                    <a:pt x="1318259" y="16764"/>
                  </a:lnTo>
                  <a:lnTo>
                    <a:pt x="1319855" y="23241"/>
                  </a:lnTo>
                  <a:lnTo>
                    <a:pt x="1324165" y="28575"/>
                  </a:lnTo>
                  <a:lnTo>
                    <a:pt x="1330475" y="32194"/>
                  </a:lnTo>
                  <a:lnTo>
                    <a:pt x="1338071" y="33528"/>
                  </a:lnTo>
                  <a:lnTo>
                    <a:pt x="1347216" y="33528"/>
                  </a:lnTo>
                  <a:lnTo>
                    <a:pt x="1356359" y="25908"/>
                  </a:lnTo>
                  <a:lnTo>
                    <a:pt x="1356359" y="16764"/>
                  </a:lnTo>
                  <a:close/>
                </a:path>
                <a:path w="1356360" h="1049020">
                  <a:moveTo>
                    <a:pt x="0" y="1048512"/>
                  </a:moveTo>
                  <a:lnTo>
                    <a:pt x="1338071" y="1048512"/>
                  </a:lnTo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206760" y="8488679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19812" y="0"/>
                  </a:move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8"/>
                  </a:lnTo>
                  <a:lnTo>
                    <a:pt x="1595" y="24765"/>
                  </a:lnTo>
                  <a:lnTo>
                    <a:pt x="5905" y="30099"/>
                  </a:lnTo>
                  <a:lnTo>
                    <a:pt x="12215" y="33718"/>
                  </a:lnTo>
                  <a:lnTo>
                    <a:pt x="19812" y="35052"/>
                  </a:lnTo>
                  <a:lnTo>
                    <a:pt x="28956" y="35052"/>
                  </a:lnTo>
                  <a:lnTo>
                    <a:pt x="38100" y="27432"/>
                  </a:lnTo>
                  <a:lnTo>
                    <a:pt x="38100" y="18288"/>
                  </a:lnTo>
                  <a:lnTo>
                    <a:pt x="36528" y="10929"/>
                  </a:lnTo>
                  <a:lnTo>
                    <a:pt x="32385" y="5143"/>
                  </a:lnTo>
                  <a:lnTo>
                    <a:pt x="26527" y="1357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206760" y="8488679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38100" y="18288"/>
                  </a:moveTo>
                  <a:lnTo>
                    <a:pt x="36528" y="10929"/>
                  </a:lnTo>
                  <a:lnTo>
                    <a:pt x="32385" y="5143"/>
                  </a:lnTo>
                  <a:lnTo>
                    <a:pt x="26527" y="1357"/>
                  </a:lnTo>
                  <a:lnTo>
                    <a:pt x="19812" y="0"/>
                  </a:ln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8"/>
                  </a:lnTo>
                  <a:lnTo>
                    <a:pt x="1595" y="24765"/>
                  </a:lnTo>
                  <a:lnTo>
                    <a:pt x="5905" y="30099"/>
                  </a:lnTo>
                  <a:lnTo>
                    <a:pt x="12215" y="33718"/>
                  </a:lnTo>
                  <a:lnTo>
                    <a:pt x="19812" y="35052"/>
                  </a:lnTo>
                  <a:lnTo>
                    <a:pt x="28956" y="35052"/>
                  </a:lnTo>
                  <a:lnTo>
                    <a:pt x="38100" y="27432"/>
                  </a:lnTo>
                  <a:lnTo>
                    <a:pt x="38100" y="18288"/>
                  </a:lnTo>
                  <a:close/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4423302" y="7459980"/>
            <a:ext cx="50165" cy="504825"/>
            <a:chOff x="4423302" y="7459980"/>
            <a:chExt cx="50165" cy="504825"/>
          </a:xfrm>
        </p:grpSpPr>
        <p:sp>
          <p:nvSpPr>
            <p:cNvPr id="33" name="object 33"/>
            <p:cNvSpPr/>
            <p:nvPr/>
          </p:nvSpPr>
          <p:spPr>
            <a:xfrm>
              <a:off x="4449076" y="7459980"/>
              <a:ext cx="0" cy="502920"/>
            </a:xfrm>
            <a:custGeom>
              <a:avLst/>
              <a:gdLst/>
              <a:ahLst/>
              <a:cxnLst/>
              <a:rect l="l" t="t" r="r" b="b"/>
              <a:pathLst>
                <a:path h="502920">
                  <a:moveTo>
                    <a:pt x="0" y="0"/>
                  </a:moveTo>
                  <a:lnTo>
                    <a:pt x="0" y="502920"/>
                  </a:lnTo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427740" y="7894320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41147" y="0"/>
                  </a:moveTo>
                  <a:lnTo>
                    <a:pt x="0" y="0"/>
                  </a:lnTo>
                  <a:lnTo>
                    <a:pt x="21336" y="65531"/>
                  </a:lnTo>
                  <a:lnTo>
                    <a:pt x="4114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427740" y="7894320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21336" y="65531"/>
                  </a:moveTo>
                  <a:lnTo>
                    <a:pt x="41147" y="0"/>
                  </a:lnTo>
                  <a:lnTo>
                    <a:pt x="0" y="0"/>
                  </a:lnTo>
                  <a:lnTo>
                    <a:pt x="21336" y="65531"/>
                  </a:lnTo>
                  <a:close/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129031" y="8523207"/>
            <a:ext cx="19558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latin typeface="Times New Roman"/>
                <a:cs typeface="Times New Roman"/>
              </a:rPr>
              <a:t>C</a:t>
            </a:r>
            <a:r>
              <a:rPr sz="850" spc="-114" dirty="0">
                <a:latin typeface="Times New Roman"/>
                <a:cs typeface="Times New Roman"/>
              </a:rPr>
              <a:t> </a:t>
            </a:r>
            <a:r>
              <a:rPr sz="825" spc="7" baseline="-25252" dirty="0">
                <a:latin typeface="Times New Roman"/>
                <a:cs typeface="Times New Roman"/>
              </a:rPr>
              <a:t>2</a:t>
            </a:r>
            <a:endParaRPr sz="825" baseline="-25252">
              <a:latin typeface="Times New Roman"/>
              <a:cs typeface="Times New Roman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4418729" y="8014849"/>
            <a:ext cx="50165" cy="487680"/>
            <a:chOff x="4418729" y="8014849"/>
            <a:chExt cx="50165" cy="487680"/>
          </a:xfrm>
        </p:grpSpPr>
        <p:sp>
          <p:nvSpPr>
            <p:cNvPr id="38" name="object 38"/>
            <p:cNvSpPr/>
            <p:nvPr/>
          </p:nvSpPr>
          <p:spPr>
            <a:xfrm>
              <a:off x="4444504" y="8019288"/>
              <a:ext cx="1905" cy="447040"/>
            </a:xfrm>
            <a:custGeom>
              <a:avLst/>
              <a:gdLst/>
              <a:ahLst/>
              <a:cxnLst/>
              <a:rect l="l" t="t" r="r" b="b"/>
              <a:pathLst>
                <a:path w="1904" h="447040">
                  <a:moveTo>
                    <a:pt x="0" y="0"/>
                  </a:moveTo>
                  <a:lnTo>
                    <a:pt x="1524" y="446531"/>
                  </a:lnTo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423168" y="8432292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41148" y="0"/>
                  </a:moveTo>
                  <a:lnTo>
                    <a:pt x="0" y="0"/>
                  </a:lnTo>
                  <a:lnTo>
                    <a:pt x="22860" y="65531"/>
                  </a:lnTo>
                  <a:lnTo>
                    <a:pt x="4114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423168" y="8432292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22860" y="65531"/>
                  </a:moveTo>
                  <a:lnTo>
                    <a:pt x="41148" y="0"/>
                  </a:lnTo>
                  <a:lnTo>
                    <a:pt x="0" y="0"/>
                  </a:lnTo>
                  <a:lnTo>
                    <a:pt x="22860" y="65531"/>
                  </a:lnTo>
                  <a:close/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2732539" y="7406115"/>
            <a:ext cx="10287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latin typeface="Times New Roman"/>
                <a:cs typeface="Times New Roman"/>
              </a:rPr>
              <a:t>A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2830721" y="7581900"/>
            <a:ext cx="50165" cy="832485"/>
            <a:chOff x="2830721" y="7581900"/>
            <a:chExt cx="50165" cy="832485"/>
          </a:xfrm>
        </p:grpSpPr>
        <p:sp>
          <p:nvSpPr>
            <p:cNvPr id="43" name="object 43"/>
            <p:cNvSpPr/>
            <p:nvPr/>
          </p:nvSpPr>
          <p:spPr>
            <a:xfrm>
              <a:off x="2858020" y="7581900"/>
              <a:ext cx="0" cy="768350"/>
            </a:xfrm>
            <a:custGeom>
              <a:avLst/>
              <a:gdLst/>
              <a:ahLst/>
              <a:cxnLst/>
              <a:rect l="l" t="t" r="r" b="b"/>
              <a:pathLst>
                <a:path h="768350">
                  <a:moveTo>
                    <a:pt x="0" y="0"/>
                  </a:moveTo>
                  <a:lnTo>
                    <a:pt x="0" y="768095"/>
                  </a:lnTo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835160" y="8343900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41147" y="0"/>
                  </a:moveTo>
                  <a:lnTo>
                    <a:pt x="0" y="0"/>
                  </a:lnTo>
                  <a:lnTo>
                    <a:pt x="22859" y="65531"/>
                  </a:lnTo>
                  <a:lnTo>
                    <a:pt x="4114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835160" y="8343900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22859" y="65531"/>
                  </a:moveTo>
                  <a:lnTo>
                    <a:pt x="41147" y="0"/>
                  </a:lnTo>
                  <a:lnTo>
                    <a:pt x="0" y="0"/>
                  </a:lnTo>
                  <a:lnTo>
                    <a:pt x="22859" y="65531"/>
                  </a:lnTo>
                  <a:close/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2638051" y="7937486"/>
            <a:ext cx="14922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5" dirty="0">
                <a:latin typeface="Times New Roman"/>
                <a:cs typeface="Times New Roman"/>
              </a:rPr>
              <a:t>AB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4226572" y="7475219"/>
            <a:ext cx="5080" cy="1030605"/>
          </a:xfrm>
          <a:custGeom>
            <a:avLst/>
            <a:gdLst/>
            <a:ahLst/>
            <a:cxnLst/>
            <a:rect l="l" t="t" r="r" b="b"/>
            <a:pathLst>
              <a:path w="5079" h="1030604">
                <a:moveTo>
                  <a:pt x="1524" y="190499"/>
                </a:moveTo>
                <a:lnTo>
                  <a:pt x="0" y="0"/>
                </a:lnTo>
              </a:path>
              <a:path w="5079" h="1030604">
                <a:moveTo>
                  <a:pt x="0" y="819911"/>
                </a:moveTo>
                <a:lnTo>
                  <a:pt x="1524" y="1030223"/>
                </a:lnTo>
              </a:path>
              <a:path w="5079" h="1030604">
                <a:moveTo>
                  <a:pt x="4572" y="771143"/>
                </a:moveTo>
                <a:lnTo>
                  <a:pt x="4572" y="243839"/>
                </a:lnTo>
              </a:path>
            </a:pathLst>
          </a:custGeom>
          <a:ln w="887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4139191" y="7256764"/>
            <a:ext cx="10287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latin typeface="Times New Roman"/>
                <a:cs typeface="Times New Roman"/>
              </a:rPr>
              <a:t>D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221487" y="7348716"/>
            <a:ext cx="6096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5" dirty="0">
                <a:latin typeface="Times New Roman"/>
                <a:cs typeface="Times New Roman"/>
              </a:rPr>
              <a:t>1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959867" y="7721598"/>
            <a:ext cx="198755" cy="37020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34"/>
              </a:spcBef>
            </a:pPr>
            <a:r>
              <a:rPr sz="850" spc="-10" dirty="0">
                <a:latin typeface="Times New Roman"/>
                <a:cs typeface="Times New Roman"/>
              </a:rPr>
              <a:t>C</a:t>
            </a:r>
            <a:r>
              <a:rPr sz="850" spc="-90" dirty="0">
                <a:latin typeface="Times New Roman"/>
                <a:cs typeface="Times New Roman"/>
              </a:rPr>
              <a:t> </a:t>
            </a:r>
            <a:r>
              <a:rPr sz="825" spc="7" baseline="-20202" dirty="0">
                <a:latin typeface="Times New Roman"/>
                <a:cs typeface="Times New Roman"/>
              </a:rPr>
              <a:t>1</a:t>
            </a:r>
            <a:endParaRPr sz="825" baseline="-20202">
              <a:latin typeface="Times New Roman"/>
              <a:cs typeface="Times New Roman"/>
            </a:endParaRPr>
          </a:p>
          <a:p>
            <a:pPr marL="42545">
              <a:lnSpc>
                <a:spcPct val="100000"/>
              </a:lnSpc>
              <a:spcBef>
                <a:spcPts val="335"/>
              </a:spcBef>
            </a:pPr>
            <a:r>
              <a:rPr sz="850" spc="15" dirty="0">
                <a:latin typeface="Times New Roman"/>
                <a:cs typeface="Times New Roman"/>
              </a:rPr>
              <a:t>D</a:t>
            </a:r>
            <a:r>
              <a:rPr sz="825" spc="22" baseline="-35353" dirty="0">
                <a:latin typeface="Times New Roman"/>
                <a:cs typeface="Times New Roman"/>
              </a:rPr>
              <a:t>2</a:t>
            </a:r>
            <a:endParaRPr sz="825" baseline="-35353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444499" y="8178783"/>
            <a:ext cx="319405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275" spc="-15" baseline="26143" dirty="0">
                <a:latin typeface="Times New Roman"/>
                <a:cs typeface="Times New Roman"/>
              </a:rPr>
              <a:t>U</a:t>
            </a:r>
            <a:r>
              <a:rPr sz="700" spc="-10" dirty="0">
                <a:latin typeface="Times New Roman"/>
                <a:cs typeface="Times New Roman"/>
              </a:rPr>
              <a:t>DC2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4171835" y="7711567"/>
            <a:ext cx="109855" cy="342900"/>
            <a:chOff x="4171835" y="7711567"/>
            <a:chExt cx="109855" cy="342900"/>
          </a:xfrm>
        </p:grpSpPr>
        <p:sp>
          <p:nvSpPr>
            <p:cNvPr id="53" name="object 53"/>
            <p:cNvSpPr/>
            <p:nvPr/>
          </p:nvSpPr>
          <p:spPr>
            <a:xfrm>
              <a:off x="4215904" y="8014716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19812" y="0"/>
                  </a:move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7"/>
                  </a:lnTo>
                  <a:lnTo>
                    <a:pt x="1595" y="24764"/>
                  </a:lnTo>
                  <a:lnTo>
                    <a:pt x="5905" y="30098"/>
                  </a:lnTo>
                  <a:lnTo>
                    <a:pt x="12215" y="33718"/>
                  </a:lnTo>
                  <a:lnTo>
                    <a:pt x="19812" y="35051"/>
                  </a:lnTo>
                  <a:lnTo>
                    <a:pt x="28955" y="35051"/>
                  </a:lnTo>
                  <a:lnTo>
                    <a:pt x="38100" y="27431"/>
                  </a:lnTo>
                  <a:lnTo>
                    <a:pt x="38100" y="18287"/>
                  </a:lnTo>
                  <a:lnTo>
                    <a:pt x="36528" y="10929"/>
                  </a:lnTo>
                  <a:lnTo>
                    <a:pt x="32384" y="5143"/>
                  </a:lnTo>
                  <a:lnTo>
                    <a:pt x="26527" y="1357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215904" y="8014716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38100" y="18287"/>
                  </a:moveTo>
                  <a:lnTo>
                    <a:pt x="36528" y="10929"/>
                  </a:lnTo>
                  <a:lnTo>
                    <a:pt x="32384" y="5143"/>
                  </a:lnTo>
                  <a:lnTo>
                    <a:pt x="26527" y="1357"/>
                  </a:lnTo>
                  <a:lnTo>
                    <a:pt x="19812" y="0"/>
                  </a:ln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7"/>
                  </a:lnTo>
                  <a:lnTo>
                    <a:pt x="1595" y="24764"/>
                  </a:lnTo>
                  <a:lnTo>
                    <a:pt x="5905" y="30098"/>
                  </a:lnTo>
                  <a:lnTo>
                    <a:pt x="12215" y="33718"/>
                  </a:lnTo>
                  <a:lnTo>
                    <a:pt x="19812" y="35051"/>
                  </a:lnTo>
                  <a:lnTo>
                    <a:pt x="28955" y="35051"/>
                  </a:lnTo>
                  <a:lnTo>
                    <a:pt x="38100" y="27431"/>
                  </a:lnTo>
                  <a:lnTo>
                    <a:pt x="38100" y="18287"/>
                  </a:lnTo>
                  <a:close/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209808" y="7883652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19812" y="0"/>
                  </a:move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7"/>
                  </a:lnTo>
                  <a:lnTo>
                    <a:pt x="1595" y="24764"/>
                  </a:lnTo>
                  <a:lnTo>
                    <a:pt x="5905" y="30099"/>
                  </a:lnTo>
                  <a:lnTo>
                    <a:pt x="12215" y="33718"/>
                  </a:lnTo>
                  <a:lnTo>
                    <a:pt x="19812" y="35052"/>
                  </a:lnTo>
                  <a:lnTo>
                    <a:pt x="28956" y="35052"/>
                  </a:lnTo>
                  <a:lnTo>
                    <a:pt x="38100" y="27431"/>
                  </a:lnTo>
                  <a:lnTo>
                    <a:pt x="38100" y="18287"/>
                  </a:lnTo>
                  <a:lnTo>
                    <a:pt x="36528" y="10929"/>
                  </a:lnTo>
                  <a:lnTo>
                    <a:pt x="32385" y="5143"/>
                  </a:lnTo>
                  <a:lnTo>
                    <a:pt x="26527" y="1357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176280" y="7716012"/>
              <a:ext cx="100965" cy="203200"/>
            </a:xfrm>
            <a:custGeom>
              <a:avLst/>
              <a:gdLst/>
              <a:ahLst/>
              <a:cxnLst/>
              <a:rect l="l" t="t" r="r" b="b"/>
              <a:pathLst>
                <a:path w="100964" h="203200">
                  <a:moveTo>
                    <a:pt x="71627" y="185928"/>
                  </a:moveTo>
                  <a:lnTo>
                    <a:pt x="70056" y="178569"/>
                  </a:lnTo>
                  <a:lnTo>
                    <a:pt x="65912" y="172783"/>
                  </a:lnTo>
                  <a:lnTo>
                    <a:pt x="60055" y="168997"/>
                  </a:lnTo>
                  <a:lnTo>
                    <a:pt x="53339" y="167640"/>
                  </a:lnTo>
                  <a:lnTo>
                    <a:pt x="45743" y="168997"/>
                  </a:lnTo>
                  <a:lnTo>
                    <a:pt x="39433" y="172783"/>
                  </a:lnTo>
                  <a:lnTo>
                    <a:pt x="35123" y="178569"/>
                  </a:lnTo>
                  <a:lnTo>
                    <a:pt x="33527" y="185928"/>
                  </a:lnTo>
                  <a:lnTo>
                    <a:pt x="35123" y="192405"/>
                  </a:lnTo>
                  <a:lnTo>
                    <a:pt x="39433" y="197739"/>
                  </a:lnTo>
                  <a:lnTo>
                    <a:pt x="45743" y="201358"/>
                  </a:lnTo>
                  <a:lnTo>
                    <a:pt x="53339" y="202692"/>
                  </a:lnTo>
                  <a:lnTo>
                    <a:pt x="62484" y="202692"/>
                  </a:lnTo>
                  <a:lnTo>
                    <a:pt x="71627" y="195072"/>
                  </a:lnTo>
                  <a:lnTo>
                    <a:pt x="71627" y="185928"/>
                  </a:lnTo>
                  <a:close/>
                </a:path>
                <a:path w="100964" h="203200">
                  <a:moveTo>
                    <a:pt x="100584" y="0"/>
                  </a:moveTo>
                  <a:lnTo>
                    <a:pt x="0" y="0"/>
                  </a:lnTo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4238251" y="7663671"/>
            <a:ext cx="6096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5" dirty="0">
                <a:latin typeface="Times New Roman"/>
                <a:cs typeface="Times New Roman"/>
              </a:rPr>
              <a:t>-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224530" y="7523466"/>
            <a:ext cx="85725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latin typeface="Times New Roman"/>
                <a:cs typeface="Times New Roman"/>
              </a:rPr>
              <a:t>+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101604" y="7667243"/>
            <a:ext cx="251460" cy="624840"/>
          </a:xfrm>
          <a:custGeom>
            <a:avLst/>
            <a:gdLst/>
            <a:ahLst/>
            <a:cxnLst/>
            <a:rect l="l" t="t" r="r" b="b"/>
            <a:pathLst>
              <a:path w="251460" h="624840">
                <a:moveTo>
                  <a:pt x="0" y="0"/>
                </a:moveTo>
                <a:lnTo>
                  <a:pt x="251460" y="0"/>
                </a:lnTo>
              </a:path>
              <a:path w="251460" h="624840">
                <a:moveTo>
                  <a:pt x="173736" y="624839"/>
                </a:moveTo>
                <a:lnTo>
                  <a:pt x="74675" y="624839"/>
                </a:lnTo>
              </a:path>
            </a:pathLst>
          </a:custGeom>
          <a:ln w="887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4236727" y="8241267"/>
            <a:ext cx="60960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5" dirty="0">
                <a:latin typeface="Times New Roman"/>
                <a:cs typeface="Times New Roman"/>
              </a:rPr>
              <a:t>-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223006" y="8099536"/>
            <a:ext cx="85725" cy="153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latin typeface="Times New Roman"/>
                <a:cs typeface="Times New Roman"/>
              </a:rPr>
              <a:t>+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4100080" y="8244840"/>
            <a:ext cx="251460" cy="0"/>
          </a:xfrm>
          <a:custGeom>
            <a:avLst/>
            <a:gdLst/>
            <a:ahLst/>
            <a:cxnLst/>
            <a:rect l="l" t="t" r="r" b="b"/>
            <a:pathLst>
              <a:path w="251460">
                <a:moveTo>
                  <a:pt x="0" y="0"/>
                </a:moveTo>
                <a:lnTo>
                  <a:pt x="251460" y="0"/>
                </a:lnTo>
              </a:path>
            </a:pathLst>
          </a:custGeom>
          <a:ln w="887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683267" y="8786872"/>
            <a:ext cx="2730500" cy="7854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Ce sont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lois de Kirchhoff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qui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s'appliquent.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sz="1000" spc="-5" dirty="0">
                <a:latin typeface="Comic Sans MS"/>
                <a:cs typeface="Comic Sans MS"/>
              </a:rPr>
              <a:t>Loi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mailles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  <a:p>
            <a:pPr marL="1583055">
              <a:lnSpc>
                <a:spcPct val="100000"/>
              </a:lnSpc>
              <a:spcBef>
                <a:spcPts val="1055"/>
              </a:spcBef>
            </a:pP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totale</a:t>
            </a:r>
            <a:r>
              <a:rPr sz="650" spc="204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0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partielle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026951" y="9394948"/>
            <a:ext cx="11264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15" baseline="8333" dirty="0">
                <a:latin typeface="Comic Sans MS"/>
                <a:cs typeface="Comic Sans MS"/>
              </a:rPr>
              <a:t>U</a:t>
            </a:r>
            <a:r>
              <a:rPr sz="650" spc="-10" dirty="0">
                <a:latin typeface="Comic Sans MS"/>
                <a:cs typeface="Comic Sans MS"/>
              </a:rPr>
              <a:t>BA</a:t>
            </a:r>
            <a:r>
              <a:rPr sz="650" spc="204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12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CD1</a:t>
            </a:r>
            <a:r>
              <a:rPr sz="650" spc="95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+</a:t>
            </a:r>
            <a:r>
              <a:rPr sz="1500" spc="-1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CD2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4449076" y="1863851"/>
            <a:ext cx="177165" cy="382905"/>
          </a:xfrm>
          <a:custGeom>
            <a:avLst/>
            <a:gdLst/>
            <a:ahLst/>
            <a:cxnLst/>
            <a:rect l="l" t="t" r="r" b="b"/>
            <a:pathLst>
              <a:path w="177164" h="382905">
                <a:moveTo>
                  <a:pt x="176783" y="382524"/>
                </a:moveTo>
                <a:lnTo>
                  <a:pt x="0" y="379475"/>
                </a:lnTo>
                <a:lnTo>
                  <a:pt x="0" y="382524"/>
                </a:lnTo>
              </a:path>
              <a:path w="177164" h="382905">
                <a:moveTo>
                  <a:pt x="88391" y="382524"/>
                </a:moveTo>
                <a:lnTo>
                  <a:pt x="88391" y="0"/>
                </a:lnTo>
              </a:path>
            </a:pathLst>
          </a:custGeom>
          <a:ln w="63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499368" y="2298192"/>
            <a:ext cx="71755" cy="299085"/>
          </a:xfrm>
          <a:custGeom>
            <a:avLst/>
            <a:gdLst/>
            <a:ahLst/>
            <a:cxnLst/>
            <a:rect l="l" t="t" r="r" b="b"/>
            <a:pathLst>
              <a:path w="71754" h="299085">
                <a:moveTo>
                  <a:pt x="71627" y="0"/>
                </a:moveTo>
                <a:lnTo>
                  <a:pt x="0" y="0"/>
                </a:lnTo>
              </a:path>
              <a:path w="71754" h="299085">
                <a:moveTo>
                  <a:pt x="38100" y="1524"/>
                </a:moveTo>
                <a:lnTo>
                  <a:pt x="38100" y="298703"/>
                </a:lnTo>
              </a:path>
            </a:pathLst>
          </a:custGeom>
          <a:ln w="63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4544575" y="2270217"/>
            <a:ext cx="508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-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533910" y="2136105"/>
            <a:ext cx="6858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+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477519" y="1691098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4671460" y="2139695"/>
            <a:ext cx="35560" cy="366395"/>
            <a:chOff x="4671460" y="2139695"/>
            <a:chExt cx="35560" cy="366395"/>
          </a:xfrm>
        </p:grpSpPr>
        <p:sp>
          <p:nvSpPr>
            <p:cNvPr id="71" name="object 71"/>
            <p:cNvSpPr/>
            <p:nvPr/>
          </p:nvSpPr>
          <p:spPr>
            <a:xfrm>
              <a:off x="4689868" y="2139695"/>
              <a:ext cx="0" cy="360045"/>
            </a:xfrm>
            <a:custGeom>
              <a:avLst/>
              <a:gdLst/>
              <a:ahLst/>
              <a:cxnLst/>
              <a:rect l="l" t="t" r="r" b="b"/>
              <a:pathLst>
                <a:path h="360044">
                  <a:moveTo>
                    <a:pt x="0" y="0"/>
                  </a:moveTo>
                  <a:lnTo>
                    <a:pt x="0" y="359663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674628" y="2455163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28955" y="0"/>
                  </a:moveTo>
                  <a:lnTo>
                    <a:pt x="0" y="0"/>
                  </a:lnTo>
                  <a:lnTo>
                    <a:pt x="15239" y="47243"/>
                  </a:lnTo>
                  <a:lnTo>
                    <a:pt x="289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674628" y="2455163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15239" y="47243"/>
                  </a:moveTo>
                  <a:lnTo>
                    <a:pt x="28955" y="0"/>
                  </a:lnTo>
                  <a:lnTo>
                    <a:pt x="0" y="0"/>
                  </a:lnTo>
                  <a:lnTo>
                    <a:pt x="15239" y="47243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4" name="object 74"/>
          <p:cNvSpPr/>
          <p:nvPr/>
        </p:nvSpPr>
        <p:spPr>
          <a:xfrm>
            <a:off x="4098556" y="2299716"/>
            <a:ext cx="1150620" cy="302260"/>
          </a:xfrm>
          <a:custGeom>
            <a:avLst/>
            <a:gdLst/>
            <a:ahLst/>
            <a:cxnLst/>
            <a:rect l="l" t="t" r="r" b="b"/>
            <a:pathLst>
              <a:path w="1150620" h="302260">
                <a:moveTo>
                  <a:pt x="438912" y="301751"/>
                </a:moveTo>
                <a:lnTo>
                  <a:pt x="0" y="301751"/>
                </a:lnTo>
              </a:path>
              <a:path w="1150620" h="302260">
                <a:moveTo>
                  <a:pt x="1150620" y="0"/>
                </a:moveTo>
                <a:lnTo>
                  <a:pt x="1078991" y="0"/>
                </a:lnTo>
              </a:path>
              <a:path w="1150620" h="302260">
                <a:moveTo>
                  <a:pt x="1117091" y="0"/>
                </a:moveTo>
                <a:lnTo>
                  <a:pt x="1117091" y="297179"/>
                </a:lnTo>
              </a:path>
            </a:pathLst>
          </a:custGeom>
          <a:ln w="63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5" name="object 75"/>
          <p:cNvGrpSpPr/>
          <p:nvPr/>
        </p:nvGrpSpPr>
        <p:grpSpPr>
          <a:xfrm>
            <a:off x="4095381" y="1850008"/>
            <a:ext cx="1212850" cy="401320"/>
            <a:chOff x="4095381" y="1850008"/>
            <a:chExt cx="1212850" cy="401320"/>
          </a:xfrm>
        </p:grpSpPr>
        <p:sp>
          <p:nvSpPr>
            <p:cNvPr id="76" name="object 76"/>
            <p:cNvSpPr/>
            <p:nvPr/>
          </p:nvSpPr>
          <p:spPr>
            <a:xfrm>
              <a:off x="4098556" y="1860803"/>
              <a:ext cx="439420" cy="0"/>
            </a:xfrm>
            <a:custGeom>
              <a:avLst/>
              <a:gdLst/>
              <a:ahLst/>
              <a:cxnLst/>
              <a:rect l="l" t="t" r="r" b="b"/>
              <a:pathLst>
                <a:path w="439420">
                  <a:moveTo>
                    <a:pt x="438912" y="0"/>
                  </a:moveTo>
                  <a:lnTo>
                    <a:pt x="0" y="0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23752" y="1853183"/>
              <a:ext cx="24765" cy="22860"/>
            </a:xfrm>
            <a:custGeom>
              <a:avLst/>
              <a:gdLst/>
              <a:ahLst/>
              <a:cxnLst/>
              <a:rect l="l" t="t" r="r" b="b"/>
              <a:pathLst>
                <a:path w="24764" h="22860">
                  <a:moveTo>
                    <a:pt x="19812" y="0"/>
                  </a:moveTo>
                  <a:lnTo>
                    <a:pt x="4571" y="0"/>
                  </a:lnTo>
                  <a:lnTo>
                    <a:pt x="0" y="4572"/>
                  </a:lnTo>
                  <a:lnTo>
                    <a:pt x="0" y="18288"/>
                  </a:lnTo>
                  <a:lnTo>
                    <a:pt x="4571" y="22860"/>
                  </a:lnTo>
                  <a:lnTo>
                    <a:pt x="19812" y="22860"/>
                  </a:lnTo>
                  <a:lnTo>
                    <a:pt x="24383" y="18288"/>
                  </a:lnTo>
                  <a:lnTo>
                    <a:pt x="24383" y="12192"/>
                  </a:lnTo>
                  <a:lnTo>
                    <a:pt x="24383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23752" y="1853183"/>
              <a:ext cx="24765" cy="22860"/>
            </a:xfrm>
            <a:custGeom>
              <a:avLst/>
              <a:gdLst/>
              <a:ahLst/>
              <a:cxnLst/>
              <a:rect l="l" t="t" r="r" b="b"/>
              <a:pathLst>
                <a:path w="24764" h="22860">
                  <a:moveTo>
                    <a:pt x="24383" y="12192"/>
                  </a:moveTo>
                  <a:lnTo>
                    <a:pt x="24383" y="4572"/>
                  </a:lnTo>
                  <a:lnTo>
                    <a:pt x="19812" y="0"/>
                  </a:lnTo>
                  <a:lnTo>
                    <a:pt x="12191" y="0"/>
                  </a:lnTo>
                  <a:lnTo>
                    <a:pt x="4571" y="0"/>
                  </a:lnTo>
                  <a:lnTo>
                    <a:pt x="0" y="4572"/>
                  </a:lnTo>
                  <a:lnTo>
                    <a:pt x="0" y="12192"/>
                  </a:lnTo>
                  <a:lnTo>
                    <a:pt x="0" y="18288"/>
                  </a:lnTo>
                  <a:lnTo>
                    <a:pt x="4571" y="22860"/>
                  </a:lnTo>
                  <a:lnTo>
                    <a:pt x="12191" y="22860"/>
                  </a:lnTo>
                  <a:lnTo>
                    <a:pt x="19812" y="22860"/>
                  </a:lnTo>
                  <a:lnTo>
                    <a:pt x="24383" y="18288"/>
                  </a:lnTo>
                  <a:lnTo>
                    <a:pt x="24383" y="12192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125732" y="2244851"/>
              <a:ext cx="178435" cy="1905"/>
            </a:xfrm>
            <a:custGeom>
              <a:avLst/>
              <a:gdLst/>
              <a:ahLst/>
              <a:cxnLst/>
              <a:rect l="l" t="t" r="r" b="b"/>
              <a:pathLst>
                <a:path w="178435" h="1905">
                  <a:moveTo>
                    <a:pt x="-3168" y="761"/>
                  </a:moveTo>
                  <a:lnTo>
                    <a:pt x="181476" y="761"/>
                  </a:lnTo>
                </a:path>
              </a:pathLst>
            </a:custGeom>
            <a:ln w="78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215648" y="1863851"/>
              <a:ext cx="0" cy="384175"/>
            </a:xfrm>
            <a:custGeom>
              <a:avLst/>
              <a:gdLst/>
              <a:ahLst/>
              <a:cxnLst/>
              <a:rect l="l" t="t" r="r" b="b"/>
              <a:pathLst>
                <a:path h="384175">
                  <a:moveTo>
                    <a:pt x="0" y="384048"/>
                  </a:moveTo>
                  <a:lnTo>
                    <a:pt x="0" y="0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1" name="object 81"/>
          <p:cNvSpPr txBox="1"/>
          <p:nvPr/>
        </p:nvSpPr>
        <p:spPr>
          <a:xfrm>
            <a:off x="4680719" y="2229069"/>
            <a:ext cx="21971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900" spc="-7" baseline="27777" dirty="0">
                <a:latin typeface="Times New Roman"/>
                <a:cs typeface="Times New Roman"/>
              </a:rPr>
              <a:t>U</a:t>
            </a:r>
            <a:r>
              <a:rPr sz="500" spc="-5" dirty="0">
                <a:latin typeface="Times New Roman"/>
                <a:cs typeface="Times New Roman"/>
              </a:rPr>
              <a:t>DC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3989839" y="2536917"/>
            <a:ext cx="7683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83" name="object 83"/>
          <p:cNvGrpSpPr/>
          <p:nvPr/>
        </p:nvGrpSpPr>
        <p:grpSpPr>
          <a:xfrm>
            <a:off x="3892696" y="1953767"/>
            <a:ext cx="35560" cy="594995"/>
            <a:chOff x="3892696" y="1953767"/>
            <a:chExt cx="35560" cy="594995"/>
          </a:xfrm>
        </p:grpSpPr>
        <p:sp>
          <p:nvSpPr>
            <p:cNvPr id="84" name="object 84"/>
            <p:cNvSpPr/>
            <p:nvPr/>
          </p:nvSpPr>
          <p:spPr>
            <a:xfrm>
              <a:off x="3911104" y="1953767"/>
              <a:ext cx="0" cy="548640"/>
            </a:xfrm>
            <a:custGeom>
              <a:avLst/>
              <a:gdLst/>
              <a:ahLst/>
              <a:cxnLst/>
              <a:rect l="l" t="t" r="r" b="b"/>
              <a:pathLst>
                <a:path h="548639">
                  <a:moveTo>
                    <a:pt x="0" y="0"/>
                  </a:moveTo>
                  <a:lnTo>
                    <a:pt x="0" y="548639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895864" y="2497835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28955" y="0"/>
                  </a:moveTo>
                  <a:lnTo>
                    <a:pt x="0" y="0"/>
                  </a:lnTo>
                  <a:lnTo>
                    <a:pt x="15239" y="47244"/>
                  </a:lnTo>
                  <a:lnTo>
                    <a:pt x="289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895864" y="2497835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15239" y="47244"/>
                  </a:moveTo>
                  <a:lnTo>
                    <a:pt x="28955" y="0"/>
                  </a:lnTo>
                  <a:lnTo>
                    <a:pt x="0" y="0"/>
                  </a:lnTo>
                  <a:lnTo>
                    <a:pt x="15239" y="47244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/>
          <p:nvPr/>
        </p:nvSpPr>
        <p:spPr>
          <a:xfrm>
            <a:off x="5233931" y="2270217"/>
            <a:ext cx="254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-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224783" y="2137629"/>
            <a:ext cx="4318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+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4520584" y="1850015"/>
            <a:ext cx="710565" cy="29209"/>
            <a:chOff x="4520584" y="1850015"/>
            <a:chExt cx="710565" cy="29209"/>
          </a:xfrm>
        </p:grpSpPr>
        <p:sp>
          <p:nvSpPr>
            <p:cNvPr id="90" name="object 90"/>
            <p:cNvSpPr/>
            <p:nvPr/>
          </p:nvSpPr>
          <p:spPr>
            <a:xfrm>
              <a:off x="4523752" y="1860804"/>
              <a:ext cx="692150" cy="1905"/>
            </a:xfrm>
            <a:custGeom>
              <a:avLst/>
              <a:gdLst/>
              <a:ahLst/>
              <a:cxnLst/>
              <a:rect l="l" t="t" r="r" b="b"/>
              <a:pathLst>
                <a:path w="692150" h="1905">
                  <a:moveTo>
                    <a:pt x="0" y="0"/>
                  </a:moveTo>
                  <a:lnTo>
                    <a:pt x="691895" y="1524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5201932" y="1853184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19812" y="0"/>
                  </a:moveTo>
                  <a:lnTo>
                    <a:pt x="6096" y="0"/>
                  </a:lnTo>
                  <a:lnTo>
                    <a:pt x="0" y="4572"/>
                  </a:lnTo>
                  <a:lnTo>
                    <a:pt x="0" y="18288"/>
                  </a:lnTo>
                  <a:lnTo>
                    <a:pt x="6096" y="22860"/>
                  </a:lnTo>
                  <a:lnTo>
                    <a:pt x="19812" y="22860"/>
                  </a:lnTo>
                  <a:lnTo>
                    <a:pt x="25908" y="18288"/>
                  </a:lnTo>
                  <a:lnTo>
                    <a:pt x="25908" y="12192"/>
                  </a:lnTo>
                  <a:lnTo>
                    <a:pt x="25908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5201932" y="1853184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25908" y="12192"/>
                  </a:moveTo>
                  <a:lnTo>
                    <a:pt x="25908" y="4572"/>
                  </a:lnTo>
                  <a:lnTo>
                    <a:pt x="19812" y="0"/>
                  </a:lnTo>
                  <a:lnTo>
                    <a:pt x="13715" y="0"/>
                  </a:lnTo>
                  <a:lnTo>
                    <a:pt x="6096" y="0"/>
                  </a:lnTo>
                  <a:lnTo>
                    <a:pt x="0" y="4572"/>
                  </a:lnTo>
                  <a:lnTo>
                    <a:pt x="0" y="12192"/>
                  </a:lnTo>
                  <a:lnTo>
                    <a:pt x="0" y="18288"/>
                  </a:lnTo>
                  <a:lnTo>
                    <a:pt x="6096" y="22860"/>
                  </a:lnTo>
                  <a:lnTo>
                    <a:pt x="13715" y="22860"/>
                  </a:lnTo>
                  <a:lnTo>
                    <a:pt x="19812" y="22860"/>
                  </a:lnTo>
                  <a:lnTo>
                    <a:pt x="25908" y="18288"/>
                  </a:lnTo>
                  <a:lnTo>
                    <a:pt x="25908" y="12192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3" name="object 93"/>
          <p:cNvGrpSpPr/>
          <p:nvPr/>
        </p:nvGrpSpPr>
        <p:grpSpPr>
          <a:xfrm>
            <a:off x="4488700" y="2584583"/>
            <a:ext cx="741045" cy="31115"/>
            <a:chOff x="4488700" y="2584583"/>
            <a:chExt cx="741045" cy="31115"/>
          </a:xfrm>
        </p:grpSpPr>
        <p:sp>
          <p:nvSpPr>
            <p:cNvPr id="94" name="object 94"/>
            <p:cNvSpPr/>
            <p:nvPr/>
          </p:nvSpPr>
          <p:spPr>
            <a:xfrm>
              <a:off x="4488700" y="2601467"/>
              <a:ext cx="727075" cy="0"/>
            </a:xfrm>
            <a:custGeom>
              <a:avLst/>
              <a:gdLst/>
              <a:ahLst/>
              <a:cxnLst/>
              <a:rect l="l" t="t" r="r" b="b"/>
              <a:pathLst>
                <a:path w="727075">
                  <a:moveTo>
                    <a:pt x="0" y="0"/>
                  </a:moveTo>
                  <a:lnTo>
                    <a:pt x="726948" y="0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5200408" y="2587751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19812" y="0"/>
                  </a:moveTo>
                  <a:lnTo>
                    <a:pt x="6096" y="0"/>
                  </a:lnTo>
                  <a:lnTo>
                    <a:pt x="0" y="4572"/>
                  </a:lnTo>
                  <a:lnTo>
                    <a:pt x="0" y="18288"/>
                  </a:lnTo>
                  <a:lnTo>
                    <a:pt x="6096" y="22859"/>
                  </a:lnTo>
                  <a:lnTo>
                    <a:pt x="19812" y="22859"/>
                  </a:lnTo>
                  <a:lnTo>
                    <a:pt x="25908" y="18288"/>
                  </a:lnTo>
                  <a:lnTo>
                    <a:pt x="25908" y="12192"/>
                  </a:lnTo>
                  <a:lnTo>
                    <a:pt x="25908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5200408" y="2587751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25908" y="12192"/>
                  </a:moveTo>
                  <a:lnTo>
                    <a:pt x="25908" y="4572"/>
                  </a:lnTo>
                  <a:lnTo>
                    <a:pt x="19812" y="0"/>
                  </a:lnTo>
                  <a:lnTo>
                    <a:pt x="13715" y="0"/>
                  </a:lnTo>
                  <a:lnTo>
                    <a:pt x="6096" y="0"/>
                  </a:lnTo>
                  <a:lnTo>
                    <a:pt x="0" y="4572"/>
                  </a:lnTo>
                  <a:lnTo>
                    <a:pt x="0" y="12192"/>
                  </a:lnTo>
                  <a:lnTo>
                    <a:pt x="0" y="18288"/>
                  </a:lnTo>
                  <a:lnTo>
                    <a:pt x="6096" y="22859"/>
                  </a:lnTo>
                  <a:lnTo>
                    <a:pt x="13715" y="22859"/>
                  </a:lnTo>
                  <a:lnTo>
                    <a:pt x="19812" y="22859"/>
                  </a:lnTo>
                  <a:lnTo>
                    <a:pt x="25908" y="18288"/>
                  </a:lnTo>
                  <a:lnTo>
                    <a:pt x="25908" y="12192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4525276" y="2589275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19811" y="0"/>
                  </a:moveTo>
                  <a:lnTo>
                    <a:pt x="6095" y="0"/>
                  </a:lnTo>
                  <a:lnTo>
                    <a:pt x="0" y="4572"/>
                  </a:lnTo>
                  <a:lnTo>
                    <a:pt x="0" y="18288"/>
                  </a:lnTo>
                  <a:lnTo>
                    <a:pt x="6095" y="22859"/>
                  </a:lnTo>
                  <a:lnTo>
                    <a:pt x="19811" y="22859"/>
                  </a:lnTo>
                  <a:lnTo>
                    <a:pt x="25907" y="18288"/>
                  </a:lnTo>
                  <a:lnTo>
                    <a:pt x="25907" y="12192"/>
                  </a:lnTo>
                  <a:lnTo>
                    <a:pt x="25907" y="4572"/>
                  </a:lnTo>
                  <a:lnTo>
                    <a:pt x="198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4525276" y="2589275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25907" y="12192"/>
                  </a:moveTo>
                  <a:lnTo>
                    <a:pt x="25907" y="4572"/>
                  </a:lnTo>
                  <a:lnTo>
                    <a:pt x="19811" y="0"/>
                  </a:lnTo>
                  <a:lnTo>
                    <a:pt x="13715" y="0"/>
                  </a:lnTo>
                  <a:lnTo>
                    <a:pt x="6095" y="0"/>
                  </a:lnTo>
                  <a:lnTo>
                    <a:pt x="0" y="4572"/>
                  </a:lnTo>
                  <a:lnTo>
                    <a:pt x="0" y="12192"/>
                  </a:lnTo>
                  <a:lnTo>
                    <a:pt x="0" y="18288"/>
                  </a:lnTo>
                  <a:lnTo>
                    <a:pt x="6095" y="22859"/>
                  </a:lnTo>
                  <a:lnTo>
                    <a:pt x="13715" y="22859"/>
                  </a:lnTo>
                  <a:lnTo>
                    <a:pt x="19811" y="22859"/>
                  </a:lnTo>
                  <a:lnTo>
                    <a:pt x="25907" y="18288"/>
                  </a:lnTo>
                  <a:lnTo>
                    <a:pt x="25907" y="12192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5131315" y="1700241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100" name="object 100"/>
          <p:cNvGrpSpPr/>
          <p:nvPr/>
        </p:nvGrpSpPr>
        <p:grpSpPr>
          <a:xfrm>
            <a:off x="5349640" y="2139695"/>
            <a:ext cx="35560" cy="366395"/>
            <a:chOff x="5349640" y="2139695"/>
            <a:chExt cx="35560" cy="366395"/>
          </a:xfrm>
        </p:grpSpPr>
        <p:sp>
          <p:nvSpPr>
            <p:cNvPr id="101" name="object 101"/>
            <p:cNvSpPr/>
            <p:nvPr/>
          </p:nvSpPr>
          <p:spPr>
            <a:xfrm>
              <a:off x="5368048" y="2139695"/>
              <a:ext cx="0" cy="361315"/>
            </a:xfrm>
            <a:custGeom>
              <a:avLst/>
              <a:gdLst/>
              <a:ahLst/>
              <a:cxnLst/>
              <a:rect l="l" t="t" r="r" b="b"/>
              <a:pathLst>
                <a:path h="361314">
                  <a:moveTo>
                    <a:pt x="0" y="0"/>
                  </a:moveTo>
                  <a:lnTo>
                    <a:pt x="0" y="361187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5352808" y="2455163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28956" y="0"/>
                  </a:moveTo>
                  <a:lnTo>
                    <a:pt x="0" y="0"/>
                  </a:lnTo>
                  <a:lnTo>
                    <a:pt x="15239" y="47243"/>
                  </a:lnTo>
                  <a:lnTo>
                    <a:pt x="2895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5352808" y="2455163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15239" y="47243"/>
                  </a:moveTo>
                  <a:lnTo>
                    <a:pt x="28956" y="0"/>
                  </a:lnTo>
                  <a:lnTo>
                    <a:pt x="0" y="0"/>
                  </a:lnTo>
                  <a:lnTo>
                    <a:pt x="15239" y="47243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4" name="object 104"/>
          <p:cNvSpPr txBox="1"/>
          <p:nvPr/>
        </p:nvSpPr>
        <p:spPr>
          <a:xfrm>
            <a:off x="5385823" y="2207734"/>
            <a:ext cx="167005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7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U</a:t>
            </a:r>
            <a:endParaRPr sz="600">
              <a:latin typeface="Times New Roman"/>
              <a:cs typeface="Times New Roman"/>
            </a:endParaRPr>
          </a:p>
          <a:p>
            <a:pPr marL="65405">
              <a:lnSpc>
                <a:spcPts val="450"/>
              </a:lnSpc>
            </a:pPr>
            <a:r>
              <a:rPr sz="500" dirty="0">
                <a:latin typeface="Times New Roman"/>
                <a:cs typeface="Times New Roman"/>
              </a:rPr>
              <a:t>DC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4476503" y="2622261"/>
            <a:ext cx="16446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C</a:t>
            </a:r>
            <a:r>
              <a:rPr sz="600" spc="-60" dirty="0">
                <a:latin typeface="Times New Roman"/>
                <a:cs typeface="Times New Roman"/>
              </a:rPr>
              <a:t> </a:t>
            </a:r>
            <a:r>
              <a:rPr sz="600" baseline="-20833" dirty="0">
                <a:latin typeface="Times New Roman"/>
                <a:cs typeface="Times New Roman"/>
              </a:rPr>
              <a:t>1</a:t>
            </a:r>
            <a:endParaRPr sz="600" baseline="-20833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5163828" y="2617688"/>
            <a:ext cx="17843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C</a:t>
            </a:r>
            <a:r>
              <a:rPr sz="600" spc="-5" dirty="0">
                <a:latin typeface="Times New Roman"/>
                <a:cs typeface="Times New Roman"/>
              </a:rPr>
              <a:t> </a:t>
            </a:r>
            <a:r>
              <a:rPr sz="600" baseline="-13888" dirty="0">
                <a:latin typeface="Times New Roman"/>
                <a:cs typeface="Times New Roman"/>
              </a:rPr>
              <a:t>2</a:t>
            </a:r>
            <a:endParaRPr sz="600" baseline="-13888">
              <a:latin typeface="Times New Roman"/>
              <a:cs typeface="Times New Roman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4535428" y="1757645"/>
            <a:ext cx="5143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Times New Roman"/>
                <a:cs typeface="Times New Roman"/>
              </a:rPr>
              <a:t>1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5189229" y="1757645"/>
            <a:ext cx="5143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Times New Roman"/>
                <a:cs typeface="Times New Roman"/>
              </a:rPr>
              <a:t>2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4006603" y="1779489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3698754" y="2151342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U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3752095" y="2203673"/>
            <a:ext cx="113664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Times New Roman"/>
                <a:cs typeface="Times New Roman"/>
              </a:rPr>
              <a:t>AB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4334776" y="4881371"/>
            <a:ext cx="177165" cy="382905"/>
          </a:xfrm>
          <a:custGeom>
            <a:avLst/>
            <a:gdLst/>
            <a:ahLst/>
            <a:cxnLst/>
            <a:rect l="l" t="t" r="r" b="b"/>
            <a:pathLst>
              <a:path w="177164" h="382904">
                <a:moveTo>
                  <a:pt x="176783" y="382524"/>
                </a:moveTo>
                <a:lnTo>
                  <a:pt x="0" y="379475"/>
                </a:lnTo>
                <a:lnTo>
                  <a:pt x="0" y="382524"/>
                </a:lnTo>
              </a:path>
              <a:path w="177164" h="382904">
                <a:moveTo>
                  <a:pt x="88391" y="382524"/>
                </a:moveTo>
                <a:lnTo>
                  <a:pt x="88391" y="0"/>
                </a:lnTo>
              </a:path>
            </a:pathLst>
          </a:custGeom>
          <a:ln w="63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4385068" y="5315711"/>
            <a:ext cx="71755" cy="299085"/>
          </a:xfrm>
          <a:custGeom>
            <a:avLst/>
            <a:gdLst/>
            <a:ahLst/>
            <a:cxnLst/>
            <a:rect l="l" t="t" r="r" b="b"/>
            <a:pathLst>
              <a:path w="71754" h="299085">
                <a:moveTo>
                  <a:pt x="71627" y="0"/>
                </a:moveTo>
                <a:lnTo>
                  <a:pt x="0" y="0"/>
                </a:lnTo>
              </a:path>
              <a:path w="71754" h="299085">
                <a:moveTo>
                  <a:pt x="38100" y="1524"/>
                </a:moveTo>
                <a:lnTo>
                  <a:pt x="38100" y="298703"/>
                </a:lnTo>
              </a:path>
            </a:pathLst>
          </a:custGeom>
          <a:ln w="63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 txBox="1"/>
          <p:nvPr/>
        </p:nvSpPr>
        <p:spPr>
          <a:xfrm>
            <a:off x="4430275" y="5287737"/>
            <a:ext cx="508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-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419610" y="5153625"/>
            <a:ext cx="6858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+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4337819" y="4717761"/>
            <a:ext cx="78549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691515" algn="l"/>
              </a:tabLst>
            </a:pPr>
            <a:r>
              <a:rPr sz="900" spc="-7" baseline="4629" dirty="0">
                <a:latin typeface="Times New Roman"/>
                <a:cs typeface="Times New Roman"/>
              </a:rPr>
              <a:t>D	</a:t>
            </a:r>
            <a:r>
              <a:rPr sz="600" spc="-5" dirty="0"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117" name="object 117"/>
          <p:cNvGrpSpPr/>
          <p:nvPr/>
        </p:nvGrpSpPr>
        <p:grpSpPr>
          <a:xfrm>
            <a:off x="4557160" y="5157215"/>
            <a:ext cx="35560" cy="366395"/>
            <a:chOff x="4557160" y="5157215"/>
            <a:chExt cx="35560" cy="366395"/>
          </a:xfrm>
        </p:grpSpPr>
        <p:sp>
          <p:nvSpPr>
            <p:cNvPr id="118" name="object 118"/>
            <p:cNvSpPr/>
            <p:nvPr/>
          </p:nvSpPr>
          <p:spPr>
            <a:xfrm>
              <a:off x="4575568" y="5157215"/>
              <a:ext cx="0" cy="360045"/>
            </a:xfrm>
            <a:custGeom>
              <a:avLst/>
              <a:gdLst/>
              <a:ahLst/>
              <a:cxnLst/>
              <a:rect l="l" t="t" r="r" b="b"/>
              <a:pathLst>
                <a:path h="360045">
                  <a:moveTo>
                    <a:pt x="0" y="0"/>
                  </a:moveTo>
                  <a:lnTo>
                    <a:pt x="0" y="359663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4560328" y="5472683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28955" y="0"/>
                  </a:moveTo>
                  <a:lnTo>
                    <a:pt x="0" y="0"/>
                  </a:lnTo>
                  <a:lnTo>
                    <a:pt x="15239" y="47243"/>
                  </a:lnTo>
                  <a:lnTo>
                    <a:pt x="289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4560328" y="5472683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15239" y="47243"/>
                  </a:moveTo>
                  <a:lnTo>
                    <a:pt x="28955" y="0"/>
                  </a:lnTo>
                  <a:lnTo>
                    <a:pt x="0" y="0"/>
                  </a:lnTo>
                  <a:lnTo>
                    <a:pt x="15239" y="47243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1" name="object 121"/>
          <p:cNvSpPr/>
          <p:nvPr/>
        </p:nvSpPr>
        <p:spPr>
          <a:xfrm>
            <a:off x="3984256" y="5317235"/>
            <a:ext cx="1150620" cy="302260"/>
          </a:xfrm>
          <a:custGeom>
            <a:avLst/>
            <a:gdLst/>
            <a:ahLst/>
            <a:cxnLst/>
            <a:rect l="l" t="t" r="r" b="b"/>
            <a:pathLst>
              <a:path w="1150620" h="302260">
                <a:moveTo>
                  <a:pt x="438912" y="301751"/>
                </a:moveTo>
                <a:lnTo>
                  <a:pt x="0" y="301751"/>
                </a:lnTo>
              </a:path>
              <a:path w="1150620" h="302260">
                <a:moveTo>
                  <a:pt x="1150620" y="0"/>
                </a:moveTo>
                <a:lnTo>
                  <a:pt x="1078991" y="0"/>
                </a:lnTo>
              </a:path>
              <a:path w="1150620" h="302260">
                <a:moveTo>
                  <a:pt x="1117091" y="0"/>
                </a:moveTo>
                <a:lnTo>
                  <a:pt x="1117091" y="297179"/>
                </a:lnTo>
              </a:path>
            </a:pathLst>
          </a:custGeom>
          <a:ln w="63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2" name="object 122"/>
          <p:cNvGrpSpPr/>
          <p:nvPr/>
        </p:nvGrpSpPr>
        <p:grpSpPr>
          <a:xfrm>
            <a:off x="3981081" y="4867528"/>
            <a:ext cx="1212850" cy="401320"/>
            <a:chOff x="3981081" y="4867528"/>
            <a:chExt cx="1212850" cy="401320"/>
          </a:xfrm>
        </p:grpSpPr>
        <p:sp>
          <p:nvSpPr>
            <p:cNvPr id="123" name="object 123"/>
            <p:cNvSpPr/>
            <p:nvPr/>
          </p:nvSpPr>
          <p:spPr>
            <a:xfrm>
              <a:off x="3984256" y="4878323"/>
              <a:ext cx="439420" cy="0"/>
            </a:xfrm>
            <a:custGeom>
              <a:avLst/>
              <a:gdLst/>
              <a:ahLst/>
              <a:cxnLst/>
              <a:rect l="l" t="t" r="r" b="b"/>
              <a:pathLst>
                <a:path w="439420">
                  <a:moveTo>
                    <a:pt x="438912" y="0"/>
                  </a:moveTo>
                  <a:lnTo>
                    <a:pt x="0" y="0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4409452" y="4870703"/>
              <a:ext cx="24765" cy="22860"/>
            </a:xfrm>
            <a:custGeom>
              <a:avLst/>
              <a:gdLst/>
              <a:ahLst/>
              <a:cxnLst/>
              <a:rect l="l" t="t" r="r" b="b"/>
              <a:pathLst>
                <a:path w="24764" h="22860">
                  <a:moveTo>
                    <a:pt x="19812" y="0"/>
                  </a:moveTo>
                  <a:lnTo>
                    <a:pt x="4571" y="0"/>
                  </a:lnTo>
                  <a:lnTo>
                    <a:pt x="0" y="4572"/>
                  </a:lnTo>
                  <a:lnTo>
                    <a:pt x="0" y="18287"/>
                  </a:lnTo>
                  <a:lnTo>
                    <a:pt x="4571" y="22860"/>
                  </a:lnTo>
                  <a:lnTo>
                    <a:pt x="19812" y="22860"/>
                  </a:lnTo>
                  <a:lnTo>
                    <a:pt x="24383" y="18287"/>
                  </a:lnTo>
                  <a:lnTo>
                    <a:pt x="24383" y="12192"/>
                  </a:lnTo>
                  <a:lnTo>
                    <a:pt x="24383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4409452" y="4870703"/>
              <a:ext cx="24765" cy="22860"/>
            </a:xfrm>
            <a:custGeom>
              <a:avLst/>
              <a:gdLst/>
              <a:ahLst/>
              <a:cxnLst/>
              <a:rect l="l" t="t" r="r" b="b"/>
              <a:pathLst>
                <a:path w="24764" h="22860">
                  <a:moveTo>
                    <a:pt x="24383" y="12192"/>
                  </a:moveTo>
                  <a:lnTo>
                    <a:pt x="24383" y="4572"/>
                  </a:lnTo>
                  <a:lnTo>
                    <a:pt x="19812" y="0"/>
                  </a:lnTo>
                  <a:lnTo>
                    <a:pt x="12191" y="0"/>
                  </a:lnTo>
                  <a:lnTo>
                    <a:pt x="4571" y="0"/>
                  </a:lnTo>
                  <a:lnTo>
                    <a:pt x="0" y="4572"/>
                  </a:lnTo>
                  <a:lnTo>
                    <a:pt x="0" y="12192"/>
                  </a:lnTo>
                  <a:lnTo>
                    <a:pt x="0" y="18287"/>
                  </a:lnTo>
                  <a:lnTo>
                    <a:pt x="4571" y="22860"/>
                  </a:lnTo>
                  <a:lnTo>
                    <a:pt x="12191" y="22860"/>
                  </a:lnTo>
                  <a:lnTo>
                    <a:pt x="19812" y="22860"/>
                  </a:lnTo>
                  <a:lnTo>
                    <a:pt x="24383" y="18287"/>
                  </a:lnTo>
                  <a:lnTo>
                    <a:pt x="24383" y="12192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5011432" y="5262371"/>
              <a:ext cx="178435" cy="1905"/>
            </a:xfrm>
            <a:custGeom>
              <a:avLst/>
              <a:gdLst/>
              <a:ahLst/>
              <a:cxnLst/>
              <a:rect l="l" t="t" r="r" b="b"/>
              <a:pathLst>
                <a:path w="178435" h="1904">
                  <a:moveTo>
                    <a:pt x="-3168" y="762"/>
                  </a:moveTo>
                  <a:lnTo>
                    <a:pt x="181476" y="762"/>
                  </a:lnTo>
                </a:path>
              </a:pathLst>
            </a:custGeom>
            <a:ln w="78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5101348" y="4881371"/>
              <a:ext cx="0" cy="384175"/>
            </a:xfrm>
            <a:custGeom>
              <a:avLst/>
              <a:gdLst/>
              <a:ahLst/>
              <a:cxnLst/>
              <a:rect l="l" t="t" r="r" b="b"/>
              <a:pathLst>
                <a:path h="384175">
                  <a:moveTo>
                    <a:pt x="0" y="384048"/>
                  </a:moveTo>
                  <a:lnTo>
                    <a:pt x="0" y="0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8" name="object 128"/>
          <p:cNvSpPr txBox="1"/>
          <p:nvPr/>
        </p:nvSpPr>
        <p:spPr>
          <a:xfrm>
            <a:off x="4566419" y="5246589"/>
            <a:ext cx="21971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900" spc="-7" baseline="27777" dirty="0">
                <a:latin typeface="Times New Roman"/>
                <a:cs typeface="Times New Roman"/>
              </a:rPr>
              <a:t>U</a:t>
            </a:r>
            <a:r>
              <a:rPr sz="500" spc="-5" dirty="0">
                <a:latin typeface="Times New Roman"/>
                <a:cs typeface="Times New Roman"/>
              </a:rPr>
              <a:t>DC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3875539" y="5554437"/>
            <a:ext cx="7683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130" name="object 130"/>
          <p:cNvGrpSpPr/>
          <p:nvPr/>
        </p:nvGrpSpPr>
        <p:grpSpPr>
          <a:xfrm>
            <a:off x="3778396" y="4971288"/>
            <a:ext cx="35560" cy="594995"/>
            <a:chOff x="3778396" y="4971288"/>
            <a:chExt cx="35560" cy="594995"/>
          </a:xfrm>
        </p:grpSpPr>
        <p:sp>
          <p:nvSpPr>
            <p:cNvPr id="131" name="object 131"/>
            <p:cNvSpPr/>
            <p:nvPr/>
          </p:nvSpPr>
          <p:spPr>
            <a:xfrm>
              <a:off x="3796804" y="4971288"/>
              <a:ext cx="0" cy="548640"/>
            </a:xfrm>
            <a:custGeom>
              <a:avLst/>
              <a:gdLst/>
              <a:ahLst/>
              <a:cxnLst/>
              <a:rect l="l" t="t" r="r" b="b"/>
              <a:pathLst>
                <a:path h="548639">
                  <a:moveTo>
                    <a:pt x="0" y="0"/>
                  </a:moveTo>
                  <a:lnTo>
                    <a:pt x="0" y="548639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3781564" y="5515356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28955" y="0"/>
                  </a:moveTo>
                  <a:lnTo>
                    <a:pt x="0" y="0"/>
                  </a:lnTo>
                  <a:lnTo>
                    <a:pt x="15239" y="47244"/>
                  </a:lnTo>
                  <a:lnTo>
                    <a:pt x="289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3781564" y="5515356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15239" y="47244"/>
                  </a:moveTo>
                  <a:lnTo>
                    <a:pt x="28955" y="0"/>
                  </a:lnTo>
                  <a:lnTo>
                    <a:pt x="0" y="0"/>
                  </a:lnTo>
                  <a:lnTo>
                    <a:pt x="15239" y="47244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4" name="object 134"/>
          <p:cNvSpPr txBox="1"/>
          <p:nvPr/>
        </p:nvSpPr>
        <p:spPr>
          <a:xfrm>
            <a:off x="5119631" y="5287737"/>
            <a:ext cx="254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-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5110483" y="5155150"/>
            <a:ext cx="4318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+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136" name="object 136"/>
          <p:cNvGrpSpPr/>
          <p:nvPr/>
        </p:nvGrpSpPr>
        <p:grpSpPr>
          <a:xfrm>
            <a:off x="4406284" y="4867535"/>
            <a:ext cx="710565" cy="29209"/>
            <a:chOff x="4406284" y="4867535"/>
            <a:chExt cx="710565" cy="29209"/>
          </a:xfrm>
        </p:grpSpPr>
        <p:sp>
          <p:nvSpPr>
            <p:cNvPr id="137" name="object 137"/>
            <p:cNvSpPr/>
            <p:nvPr/>
          </p:nvSpPr>
          <p:spPr>
            <a:xfrm>
              <a:off x="4409452" y="4878324"/>
              <a:ext cx="692150" cy="1905"/>
            </a:xfrm>
            <a:custGeom>
              <a:avLst/>
              <a:gdLst/>
              <a:ahLst/>
              <a:cxnLst/>
              <a:rect l="l" t="t" r="r" b="b"/>
              <a:pathLst>
                <a:path w="692150" h="1904">
                  <a:moveTo>
                    <a:pt x="0" y="0"/>
                  </a:moveTo>
                  <a:lnTo>
                    <a:pt x="691895" y="1524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5087632" y="4870704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19812" y="0"/>
                  </a:moveTo>
                  <a:lnTo>
                    <a:pt x="6096" y="0"/>
                  </a:lnTo>
                  <a:lnTo>
                    <a:pt x="0" y="4572"/>
                  </a:lnTo>
                  <a:lnTo>
                    <a:pt x="0" y="18287"/>
                  </a:lnTo>
                  <a:lnTo>
                    <a:pt x="6096" y="22860"/>
                  </a:lnTo>
                  <a:lnTo>
                    <a:pt x="19812" y="22860"/>
                  </a:lnTo>
                  <a:lnTo>
                    <a:pt x="25908" y="18287"/>
                  </a:lnTo>
                  <a:lnTo>
                    <a:pt x="25908" y="12192"/>
                  </a:lnTo>
                  <a:lnTo>
                    <a:pt x="25908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5087632" y="4870704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25908" y="12192"/>
                  </a:moveTo>
                  <a:lnTo>
                    <a:pt x="25908" y="4572"/>
                  </a:lnTo>
                  <a:lnTo>
                    <a:pt x="19812" y="0"/>
                  </a:lnTo>
                  <a:lnTo>
                    <a:pt x="13715" y="0"/>
                  </a:lnTo>
                  <a:lnTo>
                    <a:pt x="6096" y="0"/>
                  </a:lnTo>
                  <a:lnTo>
                    <a:pt x="0" y="4572"/>
                  </a:lnTo>
                  <a:lnTo>
                    <a:pt x="0" y="12192"/>
                  </a:lnTo>
                  <a:lnTo>
                    <a:pt x="0" y="18287"/>
                  </a:lnTo>
                  <a:lnTo>
                    <a:pt x="6096" y="22860"/>
                  </a:lnTo>
                  <a:lnTo>
                    <a:pt x="13715" y="22860"/>
                  </a:lnTo>
                  <a:lnTo>
                    <a:pt x="19812" y="22860"/>
                  </a:lnTo>
                  <a:lnTo>
                    <a:pt x="25908" y="18287"/>
                  </a:lnTo>
                  <a:lnTo>
                    <a:pt x="25908" y="12192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0" name="object 140"/>
          <p:cNvGrpSpPr/>
          <p:nvPr/>
        </p:nvGrpSpPr>
        <p:grpSpPr>
          <a:xfrm>
            <a:off x="4374400" y="5602103"/>
            <a:ext cx="741045" cy="31115"/>
            <a:chOff x="4374400" y="5602103"/>
            <a:chExt cx="741045" cy="31115"/>
          </a:xfrm>
        </p:grpSpPr>
        <p:sp>
          <p:nvSpPr>
            <p:cNvPr id="141" name="object 141"/>
            <p:cNvSpPr/>
            <p:nvPr/>
          </p:nvSpPr>
          <p:spPr>
            <a:xfrm>
              <a:off x="4374400" y="5618988"/>
              <a:ext cx="727075" cy="0"/>
            </a:xfrm>
            <a:custGeom>
              <a:avLst/>
              <a:gdLst/>
              <a:ahLst/>
              <a:cxnLst/>
              <a:rect l="l" t="t" r="r" b="b"/>
              <a:pathLst>
                <a:path w="727075">
                  <a:moveTo>
                    <a:pt x="0" y="0"/>
                  </a:moveTo>
                  <a:lnTo>
                    <a:pt x="726948" y="0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5086108" y="5605272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19812" y="0"/>
                  </a:moveTo>
                  <a:lnTo>
                    <a:pt x="6096" y="0"/>
                  </a:lnTo>
                  <a:lnTo>
                    <a:pt x="0" y="4572"/>
                  </a:lnTo>
                  <a:lnTo>
                    <a:pt x="0" y="18287"/>
                  </a:lnTo>
                  <a:lnTo>
                    <a:pt x="6096" y="22860"/>
                  </a:lnTo>
                  <a:lnTo>
                    <a:pt x="19812" y="22860"/>
                  </a:lnTo>
                  <a:lnTo>
                    <a:pt x="25908" y="18287"/>
                  </a:lnTo>
                  <a:lnTo>
                    <a:pt x="25908" y="12191"/>
                  </a:lnTo>
                  <a:lnTo>
                    <a:pt x="25908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5086108" y="5605272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25908" y="12191"/>
                  </a:moveTo>
                  <a:lnTo>
                    <a:pt x="25908" y="4572"/>
                  </a:lnTo>
                  <a:lnTo>
                    <a:pt x="19812" y="0"/>
                  </a:lnTo>
                  <a:lnTo>
                    <a:pt x="13715" y="0"/>
                  </a:lnTo>
                  <a:lnTo>
                    <a:pt x="6096" y="0"/>
                  </a:lnTo>
                  <a:lnTo>
                    <a:pt x="0" y="4572"/>
                  </a:lnTo>
                  <a:lnTo>
                    <a:pt x="0" y="12191"/>
                  </a:lnTo>
                  <a:lnTo>
                    <a:pt x="0" y="18287"/>
                  </a:lnTo>
                  <a:lnTo>
                    <a:pt x="6096" y="22860"/>
                  </a:lnTo>
                  <a:lnTo>
                    <a:pt x="13715" y="22860"/>
                  </a:lnTo>
                  <a:lnTo>
                    <a:pt x="19812" y="22860"/>
                  </a:lnTo>
                  <a:lnTo>
                    <a:pt x="25908" y="18287"/>
                  </a:lnTo>
                  <a:lnTo>
                    <a:pt x="25908" y="12191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4410976" y="5606796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19811" y="0"/>
                  </a:moveTo>
                  <a:lnTo>
                    <a:pt x="6095" y="0"/>
                  </a:lnTo>
                  <a:lnTo>
                    <a:pt x="0" y="4571"/>
                  </a:lnTo>
                  <a:lnTo>
                    <a:pt x="0" y="18287"/>
                  </a:lnTo>
                  <a:lnTo>
                    <a:pt x="6095" y="22859"/>
                  </a:lnTo>
                  <a:lnTo>
                    <a:pt x="19811" y="22859"/>
                  </a:lnTo>
                  <a:lnTo>
                    <a:pt x="25907" y="18287"/>
                  </a:lnTo>
                  <a:lnTo>
                    <a:pt x="25907" y="12191"/>
                  </a:lnTo>
                  <a:lnTo>
                    <a:pt x="25907" y="4571"/>
                  </a:lnTo>
                  <a:lnTo>
                    <a:pt x="198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4410976" y="5606796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25907" y="12191"/>
                  </a:moveTo>
                  <a:lnTo>
                    <a:pt x="25907" y="4571"/>
                  </a:lnTo>
                  <a:lnTo>
                    <a:pt x="19811" y="0"/>
                  </a:lnTo>
                  <a:lnTo>
                    <a:pt x="13715" y="0"/>
                  </a:lnTo>
                  <a:lnTo>
                    <a:pt x="6095" y="0"/>
                  </a:lnTo>
                  <a:lnTo>
                    <a:pt x="0" y="4571"/>
                  </a:lnTo>
                  <a:lnTo>
                    <a:pt x="0" y="12191"/>
                  </a:lnTo>
                  <a:lnTo>
                    <a:pt x="0" y="18287"/>
                  </a:lnTo>
                  <a:lnTo>
                    <a:pt x="6095" y="22859"/>
                  </a:lnTo>
                  <a:lnTo>
                    <a:pt x="13715" y="22859"/>
                  </a:lnTo>
                  <a:lnTo>
                    <a:pt x="19811" y="22859"/>
                  </a:lnTo>
                  <a:lnTo>
                    <a:pt x="25907" y="18287"/>
                  </a:lnTo>
                  <a:lnTo>
                    <a:pt x="25907" y="12191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6" name="object 146"/>
          <p:cNvGrpSpPr/>
          <p:nvPr/>
        </p:nvGrpSpPr>
        <p:grpSpPr>
          <a:xfrm>
            <a:off x="5235340" y="5157215"/>
            <a:ext cx="35560" cy="366395"/>
            <a:chOff x="5235340" y="5157215"/>
            <a:chExt cx="35560" cy="366395"/>
          </a:xfrm>
        </p:grpSpPr>
        <p:sp>
          <p:nvSpPr>
            <p:cNvPr id="147" name="object 147"/>
            <p:cNvSpPr/>
            <p:nvPr/>
          </p:nvSpPr>
          <p:spPr>
            <a:xfrm>
              <a:off x="5253748" y="5157215"/>
              <a:ext cx="0" cy="361315"/>
            </a:xfrm>
            <a:custGeom>
              <a:avLst/>
              <a:gdLst/>
              <a:ahLst/>
              <a:cxnLst/>
              <a:rect l="l" t="t" r="r" b="b"/>
              <a:pathLst>
                <a:path h="361314">
                  <a:moveTo>
                    <a:pt x="0" y="0"/>
                  </a:moveTo>
                  <a:lnTo>
                    <a:pt x="0" y="361188"/>
                  </a:lnTo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5238508" y="5472683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28956" y="0"/>
                  </a:moveTo>
                  <a:lnTo>
                    <a:pt x="0" y="0"/>
                  </a:lnTo>
                  <a:lnTo>
                    <a:pt x="15239" y="47243"/>
                  </a:lnTo>
                  <a:lnTo>
                    <a:pt x="2895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5238508" y="5472683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15239" y="47243"/>
                  </a:moveTo>
                  <a:lnTo>
                    <a:pt x="28956" y="0"/>
                  </a:lnTo>
                  <a:lnTo>
                    <a:pt x="0" y="0"/>
                  </a:lnTo>
                  <a:lnTo>
                    <a:pt x="15239" y="47243"/>
                  </a:lnTo>
                  <a:close/>
                </a:path>
              </a:pathLst>
            </a:custGeom>
            <a:ln w="63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0" name="object 150"/>
          <p:cNvSpPr txBox="1"/>
          <p:nvPr/>
        </p:nvSpPr>
        <p:spPr>
          <a:xfrm>
            <a:off x="5271523" y="5225253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U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58" name="object 15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159" name="object 1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10</a:t>
            </a:fld>
            <a:endParaRPr spc="-5" dirty="0"/>
          </a:p>
        </p:txBody>
      </p:sp>
      <p:sp>
        <p:nvSpPr>
          <p:cNvPr id="151" name="object 151"/>
          <p:cNvSpPr txBox="1"/>
          <p:nvPr/>
        </p:nvSpPr>
        <p:spPr>
          <a:xfrm>
            <a:off x="5324863" y="5279105"/>
            <a:ext cx="113664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Times New Roman"/>
                <a:cs typeface="Times New Roman"/>
              </a:rPr>
              <a:t>DC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4362203" y="5639781"/>
            <a:ext cx="16446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C</a:t>
            </a:r>
            <a:r>
              <a:rPr sz="600" spc="-60" dirty="0">
                <a:latin typeface="Times New Roman"/>
                <a:cs typeface="Times New Roman"/>
              </a:rPr>
              <a:t> </a:t>
            </a:r>
            <a:r>
              <a:rPr sz="600" baseline="-20833" dirty="0">
                <a:latin typeface="Times New Roman"/>
                <a:cs typeface="Times New Roman"/>
              </a:rPr>
              <a:t>1</a:t>
            </a:r>
            <a:endParaRPr sz="600" baseline="-20833">
              <a:latin typeface="Times New Roman"/>
              <a:cs typeface="Times New Roman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5049528" y="5635207"/>
            <a:ext cx="17843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C</a:t>
            </a:r>
            <a:r>
              <a:rPr sz="600" spc="-5" dirty="0">
                <a:latin typeface="Times New Roman"/>
                <a:cs typeface="Times New Roman"/>
              </a:rPr>
              <a:t> </a:t>
            </a:r>
            <a:r>
              <a:rPr sz="600" baseline="-13888" dirty="0">
                <a:latin typeface="Times New Roman"/>
                <a:cs typeface="Times New Roman"/>
              </a:rPr>
              <a:t>2</a:t>
            </a:r>
            <a:endParaRPr sz="600" baseline="-13888">
              <a:latin typeface="Times New Roman"/>
              <a:cs typeface="Times New Roman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4421128" y="4775165"/>
            <a:ext cx="704850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6115" algn="l"/>
              </a:tabLst>
            </a:pPr>
            <a:r>
              <a:rPr sz="400" dirty="0">
                <a:latin typeface="Times New Roman"/>
                <a:cs typeface="Times New Roman"/>
              </a:rPr>
              <a:t>1	2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155" name="object 155"/>
          <p:cNvSpPr txBox="1"/>
          <p:nvPr/>
        </p:nvSpPr>
        <p:spPr>
          <a:xfrm>
            <a:off x="3892303" y="4797009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56" name="object 156"/>
          <p:cNvSpPr txBox="1"/>
          <p:nvPr/>
        </p:nvSpPr>
        <p:spPr>
          <a:xfrm>
            <a:off x="3584454" y="5168869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U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3637795" y="5221193"/>
            <a:ext cx="113664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Times New Roman"/>
                <a:cs typeface="Times New Roman"/>
              </a:rPr>
              <a:t>AB</a:t>
            </a:r>
            <a:endParaRPr sz="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2219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37945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08665" y="866638"/>
            <a:ext cx="4383405" cy="530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Exemple</a:t>
            </a:r>
            <a:r>
              <a:rPr sz="1000" u="sng" spc="-4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sz="1000" spc="-10" dirty="0">
                <a:latin typeface="Comic Sans MS"/>
                <a:cs typeface="Comic Sans MS"/>
              </a:rPr>
              <a:t>Quelle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totale</a:t>
            </a:r>
            <a:r>
              <a:rPr sz="1000" spc="-5" dirty="0">
                <a:latin typeface="Comic Sans MS"/>
                <a:cs typeface="Comic Sans MS"/>
              </a:rPr>
              <a:t> 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2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accumulateurs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 4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[V]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montés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 série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?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8667" y="1573782"/>
            <a:ext cx="633095" cy="4991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Données</a:t>
            </a:r>
            <a:r>
              <a:rPr sz="1000" u="sng" spc="-4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Inconnue</a:t>
            </a:r>
            <a:r>
              <a:rPr sz="1000" u="sng" spc="-5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69467" y="1573782"/>
            <a:ext cx="1686560" cy="4991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949325" algn="l"/>
              </a:tabLst>
            </a:pP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975" spc="-7" baseline="-12820" dirty="0">
                <a:latin typeface="Comic Sans MS"/>
                <a:cs typeface="Comic Sans MS"/>
              </a:rPr>
              <a:t>CD1</a:t>
            </a:r>
            <a:r>
              <a:rPr sz="975" spc="15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3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[V]	</a:t>
            </a: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975" spc="-7" baseline="-12820" dirty="0">
                <a:latin typeface="Comic Sans MS"/>
                <a:cs typeface="Comic Sans MS"/>
              </a:rPr>
              <a:t>CD2</a:t>
            </a:r>
            <a:r>
              <a:rPr sz="975" spc="135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</a:t>
            </a:r>
            <a:r>
              <a:rPr sz="1000" spc="-10" dirty="0">
                <a:latin typeface="Comic Sans MS"/>
                <a:cs typeface="Comic Sans MS"/>
              </a:rPr>
              <a:t> [V]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latin typeface="Comic Sans MS"/>
                <a:cs typeface="Comic Sans MS"/>
              </a:rPr>
              <a:t>U</a:t>
            </a:r>
            <a:r>
              <a:rPr sz="975" spc="-15" baseline="-12820" dirty="0">
                <a:latin typeface="Comic Sans MS"/>
                <a:cs typeface="Comic Sans MS"/>
              </a:rPr>
              <a:t>AB</a:t>
            </a:r>
            <a:r>
              <a:rPr sz="975" spc="112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?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8667" y="2216908"/>
            <a:ext cx="5753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Relation</a:t>
            </a:r>
            <a:r>
              <a:rPr sz="1000" u="sng" spc="-5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82427" y="2235917"/>
            <a:ext cx="1184910" cy="499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totale</a:t>
            </a:r>
            <a:r>
              <a:rPr sz="650" spc="204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0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partielle</a:t>
            </a:r>
            <a:endParaRPr sz="65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50">
              <a:latin typeface="Comic Sans MS"/>
              <a:cs typeface="Comic Sans MS"/>
            </a:endParaRPr>
          </a:p>
          <a:p>
            <a:pPr marL="38100">
              <a:lnSpc>
                <a:spcPct val="100000"/>
              </a:lnSpc>
            </a:pPr>
            <a:r>
              <a:rPr sz="1500" spc="-15" baseline="8333" dirty="0">
                <a:latin typeface="Comic Sans MS"/>
                <a:cs typeface="Comic Sans MS"/>
              </a:rPr>
              <a:t>U</a:t>
            </a:r>
            <a:r>
              <a:rPr sz="650" spc="-10" dirty="0">
                <a:latin typeface="Comic Sans MS"/>
                <a:cs typeface="Comic Sans MS"/>
              </a:rPr>
              <a:t>BA</a:t>
            </a:r>
            <a:r>
              <a:rPr sz="650" spc="204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12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CD1</a:t>
            </a:r>
            <a:r>
              <a:rPr sz="650" spc="95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+</a:t>
            </a:r>
            <a:r>
              <a:rPr sz="1500" spc="-1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CD2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81448" y="2879848"/>
            <a:ext cx="2800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22" baseline="8333" dirty="0">
                <a:latin typeface="Comic Sans MS"/>
                <a:cs typeface="Comic Sans MS"/>
              </a:rPr>
              <a:t>U</a:t>
            </a:r>
            <a:r>
              <a:rPr sz="650" spc="-15" dirty="0">
                <a:latin typeface="Comic Sans MS"/>
                <a:cs typeface="Comic Sans MS"/>
              </a:rPr>
              <a:t>AB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08667" y="2860036"/>
            <a:ext cx="30841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129155" algn="l"/>
              </a:tabLst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Application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numérique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r>
              <a:rPr sz="1000" spc="-5" dirty="0">
                <a:latin typeface="Comic Sans MS"/>
                <a:cs typeface="Comic Sans MS"/>
              </a:rPr>
              <a:t>	=</a:t>
            </a:r>
            <a:r>
              <a:rPr sz="1000" spc="28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+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  =</a:t>
            </a:r>
            <a:r>
              <a:rPr sz="1000" spc="2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8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[V]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57867" y="3188609"/>
            <a:ext cx="6145530" cy="2263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 marR="131445">
              <a:lnSpc>
                <a:spcPct val="115999"/>
              </a:lnSpc>
              <a:spcBef>
                <a:spcPts val="100"/>
              </a:spcBef>
            </a:pP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un</a:t>
            </a:r>
            <a:r>
              <a:rPr sz="1000" spc="7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couplage</a:t>
            </a:r>
            <a:r>
              <a:rPr sz="1000" spc="8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série,</a:t>
            </a:r>
            <a:r>
              <a:rPr sz="1000" spc="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8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courant</a:t>
            </a:r>
            <a:r>
              <a:rPr sz="1000" spc="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</a:t>
            </a:r>
            <a:r>
              <a:rPr sz="1000" spc="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total</a:t>
            </a:r>
            <a:r>
              <a:rPr sz="1000" spc="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7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constant</a:t>
            </a:r>
            <a:r>
              <a:rPr sz="1000" spc="9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mais</a:t>
            </a:r>
            <a:r>
              <a:rPr sz="1000" spc="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limité</a:t>
            </a:r>
            <a:r>
              <a:rPr sz="1000" spc="9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par</a:t>
            </a:r>
            <a:r>
              <a:rPr sz="1000" spc="1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9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charge</a:t>
            </a:r>
            <a:r>
              <a:rPr sz="1000" spc="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du</a:t>
            </a:r>
            <a:r>
              <a:rPr sz="1000" spc="9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circuit.</a:t>
            </a:r>
            <a:r>
              <a:rPr sz="1000" spc="9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(loi</a:t>
            </a:r>
            <a:r>
              <a:rPr sz="1000" spc="9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nœuds)</a:t>
            </a:r>
            <a:endParaRPr sz="1000">
              <a:latin typeface="Comic Sans MS"/>
              <a:cs typeface="Comic Sans MS"/>
            </a:endParaRPr>
          </a:p>
          <a:p>
            <a:pPr marR="69850" algn="ctr">
              <a:lnSpc>
                <a:spcPct val="100000"/>
              </a:lnSpc>
              <a:spcBef>
                <a:spcPts val="1200"/>
              </a:spcBef>
              <a:tabLst>
                <a:tab pos="1797685" algn="l"/>
              </a:tabLst>
            </a:pPr>
            <a:r>
              <a:rPr sz="1500" spc="-15" baseline="8333" dirty="0">
                <a:latin typeface="Symbol"/>
                <a:cs typeface="Symbol"/>
              </a:rPr>
              <a:t></a:t>
            </a:r>
            <a:r>
              <a:rPr sz="1500" spc="-15" baseline="8333" dirty="0">
                <a:latin typeface="Comic Sans MS"/>
                <a:cs typeface="Comic Sans MS"/>
              </a:rPr>
              <a:t>I</a:t>
            </a:r>
            <a:r>
              <a:rPr sz="650" spc="-10" dirty="0">
                <a:latin typeface="Comic Sans MS"/>
                <a:cs typeface="Comic Sans MS"/>
              </a:rPr>
              <a:t>total</a:t>
            </a:r>
            <a:r>
              <a:rPr sz="650" spc="430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72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I</a:t>
            </a:r>
            <a:r>
              <a:rPr sz="650" spc="-5" dirty="0">
                <a:latin typeface="Comic Sans MS"/>
                <a:cs typeface="Comic Sans MS"/>
              </a:rPr>
              <a:t>partiel	</a:t>
            </a:r>
            <a:r>
              <a:rPr sz="1500" spc="-15" baseline="8333" dirty="0">
                <a:latin typeface="Comic Sans MS"/>
                <a:cs typeface="Comic Sans MS"/>
              </a:rPr>
              <a:t>I</a:t>
            </a:r>
            <a:r>
              <a:rPr sz="650" spc="-10" dirty="0">
                <a:latin typeface="Comic Sans MS"/>
                <a:cs typeface="Comic Sans MS"/>
              </a:rPr>
              <a:t>total</a:t>
            </a:r>
            <a:r>
              <a:rPr sz="650" spc="80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-37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I</a:t>
            </a:r>
            <a:r>
              <a:rPr sz="650" spc="-5" dirty="0">
                <a:latin typeface="Comic Sans MS"/>
                <a:cs typeface="Comic Sans MS"/>
              </a:rPr>
              <a:t>C1D2</a:t>
            </a:r>
            <a:endParaRPr sz="65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Comic Sans MS"/>
              <a:cs typeface="Comic Sans MS"/>
            </a:endParaRPr>
          </a:p>
          <a:p>
            <a:pPr marL="63500" marR="132715">
              <a:lnSpc>
                <a:spcPct val="115999"/>
              </a:lnSpc>
            </a:pPr>
            <a:r>
              <a:rPr sz="1000" spc="-5" dirty="0">
                <a:latin typeface="Comic Sans MS"/>
                <a:cs typeface="Comic Sans MS"/>
              </a:rPr>
              <a:t>Sachant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courant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dépendant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du</a:t>
            </a:r>
            <a:r>
              <a:rPr sz="1000" spc="4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temps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quantité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charges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Q,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nous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pouvons</a:t>
            </a:r>
            <a:r>
              <a:rPr sz="1000" spc="-5" dirty="0">
                <a:latin typeface="Comic Sans MS"/>
                <a:cs typeface="Comic Sans MS"/>
              </a:rPr>
              <a:t> résoudre nos </a:t>
            </a:r>
            <a:r>
              <a:rPr sz="1000" spc="-10" dirty="0">
                <a:latin typeface="Comic Sans MS"/>
                <a:cs typeface="Comic Sans MS"/>
              </a:rPr>
              <a:t>différents</a:t>
            </a:r>
            <a:r>
              <a:rPr sz="1000" spc="-5" dirty="0">
                <a:latin typeface="Comic Sans MS"/>
                <a:cs typeface="Comic Sans MS"/>
              </a:rPr>
              <a:t> exercices.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Comic Sans MS"/>
              <a:cs typeface="Comic Sans MS"/>
            </a:endParaRPr>
          </a:p>
          <a:p>
            <a:pPr marL="63500">
              <a:lnSpc>
                <a:spcPct val="100000"/>
              </a:lnSpc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Exemple:</a:t>
            </a:r>
            <a:endParaRPr sz="1000">
              <a:latin typeface="Comic Sans MS"/>
              <a:cs typeface="Comic Sans MS"/>
            </a:endParaRPr>
          </a:p>
          <a:p>
            <a:pPr marL="62865" marR="43180" algn="just">
              <a:lnSpc>
                <a:spcPct val="115999"/>
              </a:lnSpc>
              <a:spcBef>
                <a:spcPts val="1140"/>
              </a:spcBef>
            </a:pPr>
            <a:r>
              <a:rPr sz="1000" spc="-5" dirty="0">
                <a:latin typeface="Comic Sans MS"/>
                <a:cs typeface="Comic Sans MS"/>
              </a:rPr>
              <a:t>Quel sera le courant total </a:t>
            </a:r>
            <a:r>
              <a:rPr sz="1000" spc="-10" dirty="0">
                <a:latin typeface="Comic Sans MS"/>
                <a:cs typeface="Comic Sans MS"/>
              </a:rPr>
              <a:t>débité par </a:t>
            </a:r>
            <a:r>
              <a:rPr sz="1000" spc="-5" dirty="0">
                <a:latin typeface="Comic Sans MS"/>
                <a:cs typeface="Comic Sans MS"/>
              </a:rPr>
              <a:t>2 accumulateurs, </a:t>
            </a:r>
            <a:r>
              <a:rPr sz="1000" spc="-10" dirty="0">
                <a:latin typeface="Comic Sans MS"/>
                <a:cs typeface="Comic Sans MS"/>
              </a:rPr>
              <a:t>montés </a:t>
            </a:r>
            <a:r>
              <a:rPr sz="1000" spc="-5" dirty="0">
                <a:latin typeface="Comic Sans MS"/>
                <a:cs typeface="Comic Sans MS"/>
              </a:rPr>
              <a:t>en série, dont </a:t>
            </a:r>
            <a:r>
              <a:rPr sz="1000" spc="-10" dirty="0">
                <a:latin typeface="Comic Sans MS"/>
                <a:cs typeface="Comic Sans MS"/>
              </a:rPr>
              <a:t>les quantités </a:t>
            </a:r>
            <a:r>
              <a:rPr sz="1000" spc="-5" dirty="0">
                <a:latin typeface="Comic Sans MS"/>
                <a:cs typeface="Comic Sans MS"/>
              </a:rPr>
              <a:t>de charges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électriques </a:t>
            </a:r>
            <a:r>
              <a:rPr sz="1000" spc="-5" dirty="0">
                <a:latin typeface="Comic Sans MS"/>
                <a:cs typeface="Comic Sans MS"/>
              </a:rPr>
              <a:t>Q </a:t>
            </a:r>
            <a:r>
              <a:rPr sz="1000" spc="-10" dirty="0">
                <a:latin typeface="Comic Sans MS"/>
                <a:cs typeface="Comic Sans MS"/>
              </a:rPr>
              <a:t>sont </a:t>
            </a:r>
            <a:r>
              <a:rPr sz="1000" spc="-5" dirty="0">
                <a:latin typeface="Comic Sans MS"/>
                <a:cs typeface="Comic Sans MS"/>
              </a:rPr>
              <a:t>de 500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[C] </a:t>
            </a:r>
            <a:r>
              <a:rPr sz="1000" spc="-10" dirty="0">
                <a:latin typeface="Comic Sans MS"/>
                <a:cs typeface="Comic Sans MS"/>
              </a:rPr>
              <a:t>et</a:t>
            </a:r>
            <a:r>
              <a:rPr sz="1000" spc="-5" dirty="0">
                <a:latin typeface="Comic Sans MS"/>
                <a:cs typeface="Comic Sans MS"/>
              </a:rPr>
              <a:t> de 500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[C],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 travers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résistance</a:t>
            </a:r>
            <a:r>
              <a:rPr sz="1000" spc="-5" dirty="0">
                <a:latin typeface="Comic Sans MS"/>
                <a:cs typeface="Comic Sans MS"/>
              </a:rPr>
              <a:t> R de 500</a:t>
            </a:r>
            <a:r>
              <a:rPr sz="1000" spc="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</a:t>
            </a:r>
            <a:r>
              <a:rPr sz="1000" spc="-5" dirty="0">
                <a:latin typeface="Symbol"/>
                <a:cs typeface="Symbol"/>
              </a:rPr>
              <a:t></a:t>
            </a:r>
            <a:r>
              <a:rPr sz="1000" spc="-5" dirty="0">
                <a:latin typeface="Comic Sans MS"/>
                <a:cs typeface="Comic Sans MS"/>
              </a:rPr>
              <a:t>] </a:t>
            </a:r>
            <a:r>
              <a:rPr sz="1000" spc="-10" dirty="0">
                <a:latin typeface="Comic Sans MS"/>
                <a:cs typeface="Comic Sans MS"/>
              </a:rPr>
              <a:t>pendant</a:t>
            </a:r>
            <a:r>
              <a:rPr sz="1000" spc="28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5</a:t>
            </a:r>
            <a:r>
              <a:rPr sz="1000" spc="29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[s].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Nous admettrons </a:t>
            </a:r>
            <a:r>
              <a:rPr sz="1000" spc="-10" dirty="0">
                <a:latin typeface="Comic Sans MS"/>
                <a:cs typeface="Comic Sans MS"/>
              </a:rPr>
              <a:t>qu'ils</a:t>
            </a:r>
            <a:r>
              <a:rPr sz="1000" spc="-5" dirty="0">
                <a:latin typeface="Comic Sans MS"/>
                <a:cs typeface="Comic Sans MS"/>
              </a:rPr>
              <a:t> sont </a:t>
            </a:r>
            <a:r>
              <a:rPr sz="1000" spc="-10" dirty="0">
                <a:latin typeface="Comic Sans MS"/>
                <a:cs typeface="Comic Sans MS"/>
              </a:rPr>
              <a:t>pleins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 </a:t>
            </a:r>
            <a:r>
              <a:rPr sz="1000" spc="-10" dirty="0">
                <a:latin typeface="Comic Sans MS"/>
                <a:cs typeface="Comic Sans MS"/>
              </a:rPr>
              <a:t>l'instant</a:t>
            </a:r>
            <a:r>
              <a:rPr sz="1000" spc="-5" dirty="0">
                <a:latin typeface="Comic Sans MS"/>
                <a:cs typeface="Comic Sans MS"/>
              </a:rPr>
              <a:t> t</a:t>
            </a:r>
            <a:r>
              <a:rPr sz="975" spc="-7" baseline="-12820" dirty="0">
                <a:latin typeface="Comic Sans MS"/>
                <a:cs typeface="Comic Sans MS"/>
              </a:rPr>
              <a:t>0</a:t>
            </a:r>
            <a:r>
              <a:rPr sz="975" spc="157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 </a:t>
            </a:r>
            <a:r>
              <a:rPr sz="1000" spc="-10" dirty="0">
                <a:latin typeface="Comic Sans MS"/>
                <a:cs typeface="Comic Sans MS"/>
              </a:rPr>
              <a:t>vides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 </a:t>
            </a:r>
            <a:r>
              <a:rPr sz="1000" spc="-10" dirty="0">
                <a:latin typeface="Comic Sans MS"/>
                <a:cs typeface="Comic Sans MS"/>
              </a:rPr>
              <a:t>l'instant</a:t>
            </a:r>
            <a:r>
              <a:rPr sz="1000" spc="-5" dirty="0">
                <a:latin typeface="Comic Sans MS"/>
                <a:cs typeface="Comic Sans MS"/>
              </a:rPr>
              <a:t> t</a:t>
            </a:r>
            <a:r>
              <a:rPr sz="975" spc="-7" baseline="-12820" dirty="0">
                <a:latin typeface="Comic Sans MS"/>
                <a:cs typeface="Comic Sans MS"/>
              </a:rPr>
              <a:t>1</a:t>
            </a:r>
            <a:r>
              <a:rPr sz="975" spc="15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3269" y="5595620"/>
            <a:ext cx="17564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936625" algn="l"/>
              </a:tabLst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Données</a:t>
            </a:r>
            <a:r>
              <a:rPr sz="1000" u="sng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r>
              <a:rPr sz="1000" spc="-5" dirty="0">
                <a:latin typeface="Comic Sans MS"/>
                <a:cs typeface="Comic Sans MS"/>
              </a:rPr>
              <a:t>	Q</a:t>
            </a:r>
            <a:r>
              <a:rPr sz="975" spc="-7" baseline="-12820" dirty="0">
                <a:latin typeface="Comic Sans MS"/>
                <a:cs typeface="Comic Sans MS"/>
              </a:rPr>
              <a:t>1</a:t>
            </a:r>
            <a:r>
              <a:rPr sz="975" spc="12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26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500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[C]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132847" y="5917180"/>
            <a:ext cx="820419" cy="4991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Q</a:t>
            </a:r>
            <a:r>
              <a:rPr sz="975" spc="-7" baseline="-12820" dirty="0">
                <a:latin typeface="Comic Sans MS"/>
                <a:cs typeface="Comic Sans MS"/>
              </a:rPr>
              <a:t>2</a:t>
            </a:r>
            <a:r>
              <a:rPr sz="975" spc="12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500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[C]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sz="1000" spc="-5" dirty="0">
                <a:latin typeface="Comic Sans MS"/>
                <a:cs typeface="Comic Sans MS"/>
              </a:rPr>
              <a:t>t</a:t>
            </a:r>
            <a:r>
              <a:rPr sz="975" spc="-7" baseline="-12820" dirty="0">
                <a:latin typeface="Comic Sans MS"/>
                <a:cs typeface="Comic Sans MS"/>
              </a:rPr>
              <a:t>0</a:t>
            </a:r>
            <a:r>
              <a:rPr sz="975" spc="12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0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[s]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31709" y="5916377"/>
            <a:ext cx="1033780" cy="499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latin typeface="Comic Sans MS"/>
                <a:cs typeface="Comic Sans MS"/>
              </a:rPr>
              <a:t>R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500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</a:t>
            </a:r>
            <a:r>
              <a:rPr sz="1000" spc="-5" dirty="0">
                <a:latin typeface="Symbol"/>
                <a:cs typeface="Symbol"/>
              </a:rPr>
              <a:t></a:t>
            </a:r>
            <a:r>
              <a:rPr sz="1000" spc="-5" dirty="0">
                <a:latin typeface="Comic Sans MS"/>
                <a:cs typeface="Comic Sans MS"/>
              </a:rPr>
              <a:t>]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50">
              <a:latin typeface="Comic Sans MS"/>
              <a:cs typeface="Comic Sans MS"/>
            </a:endParaRPr>
          </a:p>
          <a:p>
            <a:pPr marL="487680">
              <a:lnSpc>
                <a:spcPct val="100000"/>
              </a:lnSpc>
            </a:pPr>
            <a:r>
              <a:rPr sz="1000" spc="-5" dirty="0">
                <a:latin typeface="Comic Sans MS"/>
                <a:cs typeface="Comic Sans MS"/>
              </a:rPr>
              <a:t>t</a:t>
            </a:r>
            <a:r>
              <a:rPr sz="975" spc="-7" baseline="-12820" dirty="0">
                <a:latin typeface="Comic Sans MS"/>
                <a:cs typeface="Comic Sans MS"/>
              </a:rPr>
              <a:t>1</a:t>
            </a:r>
            <a:r>
              <a:rPr sz="975" spc="12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5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[s]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8667" y="6592313"/>
            <a:ext cx="633095" cy="4991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Inconnue</a:t>
            </a:r>
            <a:r>
              <a:rPr sz="1000" u="sng" spc="-5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Relation</a:t>
            </a:r>
            <a:r>
              <a:rPr sz="1000" u="sng" spc="-3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582167" y="6612124"/>
            <a:ext cx="1022350" cy="4991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15" baseline="8333" dirty="0">
                <a:latin typeface="Comic Sans MS"/>
                <a:cs typeface="Comic Sans MS"/>
              </a:rPr>
              <a:t>I</a:t>
            </a:r>
            <a:r>
              <a:rPr sz="650" spc="-10" dirty="0">
                <a:latin typeface="Comic Sans MS"/>
                <a:cs typeface="Comic Sans MS"/>
              </a:rPr>
              <a:t>total</a:t>
            </a:r>
            <a:r>
              <a:rPr sz="650" spc="75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-37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?</a:t>
            </a:r>
            <a:endParaRPr sz="1500" baseline="8333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sz="1500" spc="-15" baseline="8333" dirty="0">
                <a:latin typeface="Symbol"/>
                <a:cs typeface="Symbol"/>
              </a:rPr>
              <a:t></a:t>
            </a:r>
            <a:r>
              <a:rPr sz="1500" spc="-15" baseline="8333" dirty="0">
                <a:latin typeface="Comic Sans MS"/>
                <a:cs typeface="Comic Sans MS"/>
              </a:rPr>
              <a:t>I</a:t>
            </a:r>
            <a:r>
              <a:rPr sz="650" spc="-10" dirty="0">
                <a:latin typeface="Comic Sans MS"/>
                <a:cs typeface="Comic Sans MS"/>
              </a:rPr>
              <a:t>total</a:t>
            </a:r>
            <a:r>
              <a:rPr sz="650" spc="215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19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I</a:t>
            </a:r>
            <a:r>
              <a:rPr sz="650" spc="-5" dirty="0">
                <a:latin typeface="Comic Sans MS"/>
                <a:cs typeface="Comic Sans MS"/>
              </a:rPr>
              <a:t>partiel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380747" y="6933688"/>
            <a:ext cx="104584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15" baseline="8333" dirty="0">
                <a:latin typeface="Comic Sans MS"/>
                <a:cs typeface="Comic Sans MS"/>
              </a:rPr>
              <a:t>Q</a:t>
            </a:r>
            <a:r>
              <a:rPr sz="650" spc="-10" dirty="0">
                <a:latin typeface="Comic Sans MS"/>
                <a:cs typeface="Comic Sans MS"/>
              </a:rPr>
              <a:t>totale</a:t>
            </a:r>
            <a:r>
              <a:rPr sz="650" spc="100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12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Q</a:t>
            </a:r>
            <a:r>
              <a:rPr sz="650" spc="-5" dirty="0">
                <a:latin typeface="Comic Sans MS"/>
                <a:cs typeface="Comic Sans MS"/>
              </a:rPr>
              <a:t>1</a:t>
            </a:r>
            <a:r>
              <a:rPr sz="650" spc="90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-22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Q</a:t>
            </a:r>
            <a:r>
              <a:rPr sz="650" spc="-5" dirty="0">
                <a:latin typeface="Comic Sans MS"/>
                <a:cs typeface="Comic Sans MS"/>
              </a:rPr>
              <a:t>2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703840" y="7350252"/>
            <a:ext cx="320040" cy="0"/>
          </a:xfrm>
          <a:custGeom>
            <a:avLst/>
            <a:gdLst/>
            <a:ahLst/>
            <a:cxnLst/>
            <a:rect l="l" t="t" r="r" b="b"/>
            <a:pathLst>
              <a:path w="320039">
                <a:moveTo>
                  <a:pt x="0" y="0"/>
                </a:moveTo>
                <a:lnTo>
                  <a:pt x="320039" y="0"/>
                </a:lnTo>
              </a:path>
            </a:pathLst>
          </a:custGeom>
          <a:ln w="62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331471" y="7243881"/>
            <a:ext cx="6794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Times New Roman"/>
                <a:cs typeface="Times New Roman"/>
              </a:rPr>
              <a:t>I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832867" y="7342941"/>
            <a:ext cx="6096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Times New Roman"/>
                <a:cs typeface="Times New Roman"/>
              </a:rPr>
              <a:t>t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81763" y="7312521"/>
            <a:ext cx="18161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5" dirty="0">
                <a:latin typeface="Times New Roman"/>
                <a:cs typeface="Times New Roman"/>
              </a:rPr>
              <a:t>t</a:t>
            </a:r>
            <a:r>
              <a:rPr sz="700" spc="5" dirty="0">
                <a:latin typeface="Times New Roman"/>
                <a:cs typeface="Times New Roman"/>
              </a:rPr>
              <a:t>o</a:t>
            </a:r>
            <a:r>
              <a:rPr sz="700" spc="-15" dirty="0">
                <a:latin typeface="Times New Roman"/>
                <a:cs typeface="Times New Roman"/>
              </a:rPr>
              <a:t>t</a:t>
            </a:r>
            <a:r>
              <a:rPr sz="700" dirty="0">
                <a:latin typeface="Times New Roman"/>
                <a:cs typeface="Times New Roman"/>
              </a:rPr>
              <a:t>al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57531" y="7192067"/>
            <a:ext cx="48577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500" baseline="-22222" dirty="0">
                <a:latin typeface="Symbol"/>
                <a:cs typeface="Symbol"/>
              </a:rPr>
              <a:t></a:t>
            </a:r>
            <a:r>
              <a:rPr sz="1500" spc="104" baseline="-22222" dirty="0">
                <a:latin typeface="Times New Roman"/>
                <a:cs typeface="Times New Roman"/>
              </a:rPr>
              <a:t> </a:t>
            </a:r>
            <a:r>
              <a:rPr sz="1500" baseline="13888" dirty="0">
                <a:latin typeface="Times New Roman"/>
                <a:cs typeface="Times New Roman"/>
              </a:rPr>
              <a:t>Q</a:t>
            </a:r>
            <a:r>
              <a:rPr sz="700" dirty="0">
                <a:latin typeface="Times New Roman"/>
                <a:cs typeface="Times New Roman"/>
              </a:rPr>
              <a:t>totale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08667" y="7594493"/>
            <a:ext cx="5966460" cy="379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999"/>
              </a:lnSpc>
              <a:spcBef>
                <a:spcPts val="100"/>
              </a:spcBef>
            </a:pPr>
            <a:r>
              <a:rPr sz="1000" spc="-5" dirty="0">
                <a:latin typeface="Comic Sans MS"/>
                <a:cs typeface="Comic Sans MS"/>
              </a:rPr>
              <a:t>t</a:t>
            </a:r>
            <a:r>
              <a:rPr sz="1000" spc="16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représente</a:t>
            </a:r>
            <a:r>
              <a:rPr sz="1000" spc="17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6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différence</a:t>
            </a:r>
            <a:r>
              <a:rPr sz="1000" spc="17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17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temps</a:t>
            </a:r>
            <a:r>
              <a:rPr sz="1000" spc="1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entre</a:t>
            </a:r>
            <a:r>
              <a:rPr sz="1000" spc="1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l'état</a:t>
            </a:r>
            <a:r>
              <a:rPr sz="1000" spc="18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plein</a:t>
            </a:r>
            <a:r>
              <a:rPr sz="1000" spc="1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</a:t>
            </a:r>
            <a:r>
              <a:rPr sz="1000" spc="1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l'état</a:t>
            </a:r>
            <a:r>
              <a:rPr sz="1000" spc="1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vide.</a:t>
            </a:r>
            <a:r>
              <a:rPr sz="1000" spc="1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C'est</a:t>
            </a:r>
            <a:r>
              <a:rPr sz="1000" spc="18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un</a:t>
            </a:r>
            <a:r>
              <a:rPr sz="1000" spc="18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écart</a:t>
            </a:r>
            <a:r>
              <a:rPr sz="1000" spc="8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(delta)</a:t>
            </a:r>
            <a:r>
              <a:rPr sz="1000" spc="1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temps </a:t>
            </a:r>
            <a:r>
              <a:rPr sz="1000" spc="-5" dirty="0">
                <a:latin typeface="Comic Sans MS"/>
                <a:cs typeface="Comic Sans MS"/>
              </a:rPr>
              <a:t>donc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-5" dirty="0">
                <a:latin typeface="Comic Sans MS"/>
                <a:cs typeface="Comic Sans MS"/>
              </a:rPr>
              <a:t> durée.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813033" y="8026752"/>
            <a:ext cx="788035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dirty="0">
                <a:latin typeface="Symbol"/>
                <a:cs typeface="Symbol"/>
              </a:rPr>
              <a:t>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=</a:t>
            </a:r>
            <a:r>
              <a:rPr sz="1000" spc="-5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5</a:t>
            </a:r>
            <a:r>
              <a:rPr sz="1000" spc="-15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-</a:t>
            </a:r>
            <a:r>
              <a:rPr sz="1000" spc="-12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0</a:t>
            </a:r>
            <a:r>
              <a:rPr sz="1000" spc="-4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=</a:t>
            </a:r>
            <a:r>
              <a:rPr sz="1000" spc="-50" dirty="0">
                <a:latin typeface="Times New Roman"/>
                <a:cs typeface="Times New Roman"/>
              </a:rPr>
              <a:t> </a:t>
            </a:r>
            <a:r>
              <a:rPr sz="1000" spc="-105" dirty="0">
                <a:latin typeface="Times New Roman"/>
                <a:cs typeface="Times New Roman"/>
              </a:rPr>
              <a:t>5</a:t>
            </a:r>
            <a:r>
              <a:rPr sz="2100" spc="-187" baseline="-3968" dirty="0">
                <a:latin typeface="Symbol"/>
                <a:cs typeface="Symbol"/>
              </a:rPr>
              <a:t></a:t>
            </a:r>
            <a:r>
              <a:rPr sz="1000" spc="-30" dirty="0">
                <a:latin typeface="Times New Roman"/>
                <a:cs typeface="Times New Roman"/>
              </a:rPr>
              <a:t>s</a:t>
            </a:r>
            <a:r>
              <a:rPr sz="2100" spc="-292" baseline="-3968" dirty="0">
                <a:latin typeface="Symbol"/>
                <a:cs typeface="Symbol"/>
              </a:rPr>
              <a:t></a:t>
            </a:r>
            <a:r>
              <a:rPr sz="2100" spc="120" baseline="-3968" dirty="0">
                <a:latin typeface="Times New Roman"/>
                <a:cs typeface="Times New Roman"/>
              </a:rPr>
              <a:t> </a:t>
            </a:r>
            <a:endParaRPr sz="2100" baseline="-3968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08667" y="8405872"/>
            <a:ext cx="13862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Application</a:t>
            </a:r>
            <a:r>
              <a:rPr sz="1000" u="sng" spc="-2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numérique</a:t>
            </a:r>
            <a:r>
              <a:rPr sz="1000" u="sng" spc="-2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466352" y="8859011"/>
            <a:ext cx="335280" cy="0"/>
          </a:xfrm>
          <a:custGeom>
            <a:avLst/>
            <a:gdLst/>
            <a:ahLst/>
            <a:cxnLst/>
            <a:rect l="l" t="t" r="r" b="b"/>
            <a:pathLst>
              <a:path w="335280">
                <a:moveTo>
                  <a:pt x="0" y="0"/>
                </a:moveTo>
                <a:lnTo>
                  <a:pt x="335280" y="0"/>
                </a:lnTo>
              </a:path>
            </a:pathLst>
          </a:custGeom>
          <a:ln w="62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2801619" y="8080557"/>
            <a:ext cx="958850" cy="861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latin typeface="Symbol"/>
                <a:cs typeface="Symbol"/>
              </a:rPr>
              <a:t></a:t>
            </a:r>
            <a:r>
              <a:rPr sz="1000" dirty="0">
                <a:latin typeface="Times New Roman"/>
                <a:cs typeface="Times New Roman"/>
              </a:rPr>
              <a:t>t</a:t>
            </a:r>
            <a:r>
              <a:rPr sz="1000" spc="4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Symbol"/>
                <a:cs typeface="Symbol"/>
              </a:rPr>
              <a:t></a:t>
            </a:r>
            <a:r>
              <a:rPr sz="1000" spc="2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t</a:t>
            </a:r>
            <a:r>
              <a:rPr sz="1000" spc="-125" dirty="0">
                <a:latin typeface="Times New Roman"/>
                <a:cs typeface="Times New Roman"/>
              </a:rPr>
              <a:t> </a:t>
            </a:r>
            <a:r>
              <a:rPr sz="1050" baseline="-19841" dirty="0">
                <a:latin typeface="Times New Roman"/>
                <a:cs typeface="Times New Roman"/>
              </a:rPr>
              <a:t>2 </a:t>
            </a:r>
            <a:r>
              <a:rPr sz="1050" spc="-7" baseline="-19841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Symbol"/>
                <a:cs typeface="Symbol"/>
              </a:rPr>
              <a:t></a:t>
            </a:r>
            <a:r>
              <a:rPr sz="1000" spc="-4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t</a:t>
            </a:r>
            <a:r>
              <a:rPr sz="1000" spc="-160" dirty="0">
                <a:latin typeface="Times New Roman"/>
                <a:cs typeface="Times New Roman"/>
              </a:rPr>
              <a:t> </a:t>
            </a:r>
            <a:r>
              <a:rPr sz="1050" baseline="-19841" dirty="0">
                <a:latin typeface="Times New Roman"/>
                <a:cs typeface="Times New Roman"/>
              </a:rPr>
              <a:t>1</a:t>
            </a:r>
            <a:endParaRPr sz="1050" baseline="-19841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Times New Roman"/>
              <a:cs typeface="Times New Roman"/>
            </a:endParaRPr>
          </a:p>
          <a:p>
            <a:pPr marL="167005">
              <a:lnSpc>
                <a:spcPct val="100000"/>
              </a:lnSpc>
            </a:pPr>
            <a:r>
              <a:rPr sz="1500" spc="-15" baseline="8333" dirty="0">
                <a:latin typeface="Comic Sans MS"/>
                <a:cs typeface="Comic Sans MS"/>
              </a:rPr>
              <a:t>Q</a:t>
            </a:r>
            <a:r>
              <a:rPr sz="650" spc="-10" dirty="0">
                <a:latin typeface="Comic Sans MS"/>
                <a:cs typeface="Comic Sans MS"/>
              </a:rPr>
              <a:t>totale</a:t>
            </a:r>
            <a:r>
              <a:rPr sz="650" spc="90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397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500</a:t>
            </a:r>
            <a:endParaRPr sz="1500" baseline="8333">
              <a:latin typeface="Comic Sans MS"/>
              <a:cs typeface="Comic Sans MS"/>
            </a:endParaRPr>
          </a:p>
          <a:p>
            <a:pPr marL="38100">
              <a:lnSpc>
                <a:spcPct val="100000"/>
              </a:lnSpc>
              <a:spcBef>
                <a:spcPts val="980"/>
              </a:spcBef>
            </a:pPr>
            <a:r>
              <a:rPr sz="1000" spc="-5" dirty="0">
                <a:latin typeface="Symbol"/>
                <a:cs typeface="Symbol"/>
              </a:rPr>
              <a:t></a:t>
            </a:r>
            <a:r>
              <a:rPr sz="1000" spc="-7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Times New Roman"/>
                <a:cs typeface="Times New Roman"/>
              </a:rPr>
              <a:t>10</a:t>
            </a:r>
            <a:r>
              <a:rPr sz="1000" spc="-75" dirty="0">
                <a:latin typeface="Times New Roman"/>
                <a:cs typeface="Times New Roman"/>
              </a:rPr>
              <a:t>0</a:t>
            </a:r>
            <a:r>
              <a:rPr sz="2100" spc="-202" baseline="-3968" dirty="0">
                <a:latin typeface="Symbol"/>
                <a:cs typeface="Symbol"/>
              </a:rPr>
              <a:t></a:t>
            </a:r>
            <a:r>
              <a:rPr sz="1000" spc="40" dirty="0">
                <a:latin typeface="Times New Roman"/>
                <a:cs typeface="Times New Roman"/>
              </a:rPr>
              <a:t>A</a:t>
            </a:r>
            <a:r>
              <a:rPr sz="2100" spc="-292" baseline="-3968" dirty="0">
                <a:latin typeface="Symbol"/>
                <a:cs typeface="Symbol"/>
              </a:rPr>
              <a:t></a:t>
            </a:r>
            <a:endParaRPr sz="2100" baseline="-3968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138179" y="8823066"/>
            <a:ext cx="18161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5" dirty="0">
                <a:latin typeface="Times New Roman"/>
                <a:cs typeface="Times New Roman"/>
              </a:rPr>
              <a:t>tot</a:t>
            </a:r>
            <a:r>
              <a:rPr sz="700" spc="-15" dirty="0">
                <a:latin typeface="Times New Roman"/>
                <a:cs typeface="Times New Roman"/>
              </a:rPr>
              <a:t>a</a:t>
            </a:r>
            <a:r>
              <a:rPr sz="700" dirty="0">
                <a:latin typeface="Times New Roman"/>
                <a:cs typeface="Times New Roman"/>
              </a:rPr>
              <a:t>l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078743" y="8753023"/>
            <a:ext cx="3632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80670" algn="l"/>
              </a:tabLst>
            </a:pPr>
            <a:r>
              <a:rPr sz="1000" spc="-5" dirty="0">
                <a:latin typeface="Times New Roman"/>
                <a:cs typeface="Times New Roman"/>
              </a:rPr>
              <a:t>I	</a:t>
            </a:r>
            <a:r>
              <a:rPr sz="1000" spc="-5" dirty="0">
                <a:latin typeface="Symbol"/>
                <a:cs typeface="Symbol"/>
              </a:rPr>
              <a:t></a:t>
            </a:r>
            <a:endParaRPr sz="10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462773" y="8852076"/>
            <a:ext cx="3422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Times New Roman"/>
                <a:cs typeface="Times New Roman"/>
              </a:rPr>
              <a:t>(</a:t>
            </a:r>
            <a:r>
              <a:rPr sz="1000" spc="-5" dirty="0">
                <a:latin typeface="Times New Roman"/>
                <a:cs typeface="Times New Roman"/>
              </a:rPr>
              <a:t>5</a:t>
            </a:r>
            <a:r>
              <a:rPr sz="1000" spc="-13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Symbol"/>
                <a:cs typeface="Symbol"/>
              </a:rPr>
              <a:t></a:t>
            </a:r>
            <a:r>
              <a:rPr sz="1000" spc="-7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0</a:t>
            </a:r>
            <a:r>
              <a:rPr sz="1000" spc="-5" dirty="0"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526788" y="8670721"/>
            <a:ext cx="215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Times New Roman"/>
                <a:cs typeface="Times New Roman"/>
              </a:rPr>
              <a:t>5</a:t>
            </a:r>
            <a:r>
              <a:rPr sz="1000" spc="-5" dirty="0">
                <a:latin typeface="Times New Roman"/>
                <a:cs typeface="Times New Roman"/>
              </a:rPr>
              <a:t>00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277619" y="1744427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U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332483" y="1792187"/>
            <a:ext cx="14541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Times New Roman"/>
                <a:cs typeface="Times New Roman"/>
              </a:rPr>
              <a:t>DC1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037083" y="2349455"/>
            <a:ext cx="7683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4148404" y="1657667"/>
            <a:ext cx="982344" cy="764540"/>
            <a:chOff x="4148404" y="1657667"/>
            <a:chExt cx="982344" cy="764540"/>
          </a:xfrm>
        </p:grpSpPr>
        <p:sp>
          <p:nvSpPr>
            <p:cNvPr id="37" name="object 37"/>
            <p:cNvSpPr/>
            <p:nvPr/>
          </p:nvSpPr>
          <p:spPr>
            <a:xfrm>
              <a:off x="4151896" y="1670303"/>
              <a:ext cx="963294" cy="3175"/>
            </a:xfrm>
            <a:custGeom>
              <a:avLst/>
              <a:gdLst/>
              <a:ahLst/>
              <a:cxnLst/>
              <a:rect l="l" t="t" r="r" b="b"/>
              <a:pathLst>
                <a:path w="963295" h="3175">
                  <a:moveTo>
                    <a:pt x="0" y="3048"/>
                  </a:moveTo>
                  <a:lnTo>
                    <a:pt x="963168" y="0"/>
                  </a:lnTo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101348" y="1661159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19812" y="0"/>
                  </a:moveTo>
                  <a:lnTo>
                    <a:pt x="6096" y="0"/>
                  </a:lnTo>
                  <a:lnTo>
                    <a:pt x="0" y="4572"/>
                  </a:lnTo>
                  <a:lnTo>
                    <a:pt x="0" y="18288"/>
                  </a:lnTo>
                  <a:lnTo>
                    <a:pt x="6096" y="22860"/>
                  </a:lnTo>
                  <a:lnTo>
                    <a:pt x="19812" y="22860"/>
                  </a:lnTo>
                  <a:lnTo>
                    <a:pt x="25908" y="18288"/>
                  </a:lnTo>
                  <a:lnTo>
                    <a:pt x="25908" y="12192"/>
                  </a:lnTo>
                  <a:lnTo>
                    <a:pt x="25908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151896" y="1661159"/>
              <a:ext cx="975360" cy="748665"/>
            </a:xfrm>
            <a:custGeom>
              <a:avLst/>
              <a:gdLst/>
              <a:ahLst/>
              <a:cxnLst/>
              <a:rect l="l" t="t" r="r" b="b"/>
              <a:pathLst>
                <a:path w="975360" h="748664">
                  <a:moveTo>
                    <a:pt x="975360" y="12192"/>
                  </a:moveTo>
                  <a:lnTo>
                    <a:pt x="975360" y="4572"/>
                  </a:lnTo>
                  <a:lnTo>
                    <a:pt x="969263" y="0"/>
                  </a:lnTo>
                  <a:lnTo>
                    <a:pt x="963168" y="0"/>
                  </a:lnTo>
                  <a:lnTo>
                    <a:pt x="955548" y="0"/>
                  </a:lnTo>
                  <a:lnTo>
                    <a:pt x="949451" y="4572"/>
                  </a:lnTo>
                  <a:lnTo>
                    <a:pt x="949451" y="12192"/>
                  </a:lnTo>
                  <a:lnTo>
                    <a:pt x="949451" y="18288"/>
                  </a:lnTo>
                  <a:lnTo>
                    <a:pt x="955548" y="22860"/>
                  </a:lnTo>
                  <a:lnTo>
                    <a:pt x="963168" y="22860"/>
                  </a:lnTo>
                  <a:lnTo>
                    <a:pt x="969263" y="22860"/>
                  </a:lnTo>
                  <a:lnTo>
                    <a:pt x="975360" y="18288"/>
                  </a:lnTo>
                  <a:lnTo>
                    <a:pt x="975360" y="12192"/>
                  </a:lnTo>
                  <a:close/>
                </a:path>
                <a:path w="975360" h="748664">
                  <a:moveTo>
                    <a:pt x="0" y="748284"/>
                  </a:moveTo>
                  <a:lnTo>
                    <a:pt x="963168" y="748284"/>
                  </a:lnTo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099824" y="2397251"/>
              <a:ext cx="26034" cy="21590"/>
            </a:xfrm>
            <a:custGeom>
              <a:avLst/>
              <a:gdLst/>
              <a:ahLst/>
              <a:cxnLst/>
              <a:rect l="l" t="t" r="r" b="b"/>
              <a:pathLst>
                <a:path w="26035" h="21589">
                  <a:moveTo>
                    <a:pt x="19812" y="0"/>
                  </a:moveTo>
                  <a:lnTo>
                    <a:pt x="6096" y="0"/>
                  </a:lnTo>
                  <a:lnTo>
                    <a:pt x="0" y="4572"/>
                  </a:lnTo>
                  <a:lnTo>
                    <a:pt x="0" y="16764"/>
                  </a:lnTo>
                  <a:lnTo>
                    <a:pt x="6096" y="21336"/>
                  </a:lnTo>
                  <a:lnTo>
                    <a:pt x="19812" y="21336"/>
                  </a:lnTo>
                  <a:lnTo>
                    <a:pt x="25908" y="16764"/>
                  </a:lnTo>
                  <a:lnTo>
                    <a:pt x="25908" y="10668"/>
                  </a:lnTo>
                  <a:lnTo>
                    <a:pt x="25908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099824" y="2397251"/>
              <a:ext cx="26034" cy="21590"/>
            </a:xfrm>
            <a:custGeom>
              <a:avLst/>
              <a:gdLst/>
              <a:ahLst/>
              <a:cxnLst/>
              <a:rect l="l" t="t" r="r" b="b"/>
              <a:pathLst>
                <a:path w="26035" h="21589">
                  <a:moveTo>
                    <a:pt x="25908" y="10668"/>
                  </a:moveTo>
                  <a:lnTo>
                    <a:pt x="25908" y="4572"/>
                  </a:lnTo>
                  <a:lnTo>
                    <a:pt x="19812" y="0"/>
                  </a:lnTo>
                  <a:lnTo>
                    <a:pt x="13716" y="0"/>
                  </a:lnTo>
                  <a:lnTo>
                    <a:pt x="6096" y="0"/>
                  </a:lnTo>
                  <a:lnTo>
                    <a:pt x="0" y="4572"/>
                  </a:lnTo>
                  <a:lnTo>
                    <a:pt x="0" y="10668"/>
                  </a:lnTo>
                  <a:lnTo>
                    <a:pt x="0" y="16764"/>
                  </a:lnTo>
                  <a:lnTo>
                    <a:pt x="6096" y="21336"/>
                  </a:lnTo>
                  <a:lnTo>
                    <a:pt x="13716" y="21336"/>
                  </a:lnTo>
                  <a:lnTo>
                    <a:pt x="19812" y="21336"/>
                  </a:lnTo>
                  <a:lnTo>
                    <a:pt x="25908" y="16764"/>
                  </a:lnTo>
                  <a:lnTo>
                    <a:pt x="25908" y="10668"/>
                  </a:lnTo>
                  <a:close/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5252091" y="1661160"/>
            <a:ext cx="38735" cy="744220"/>
            <a:chOff x="5252091" y="1661160"/>
            <a:chExt cx="38735" cy="744220"/>
          </a:xfrm>
        </p:grpSpPr>
        <p:sp>
          <p:nvSpPr>
            <p:cNvPr id="43" name="object 43"/>
            <p:cNvSpPr/>
            <p:nvPr/>
          </p:nvSpPr>
          <p:spPr>
            <a:xfrm>
              <a:off x="5273560" y="1661160"/>
              <a:ext cx="0" cy="360045"/>
            </a:xfrm>
            <a:custGeom>
              <a:avLst/>
              <a:gdLst/>
              <a:ahLst/>
              <a:cxnLst/>
              <a:rect l="l" t="t" r="r" b="b"/>
              <a:pathLst>
                <a:path h="360044">
                  <a:moveTo>
                    <a:pt x="0" y="0"/>
                  </a:moveTo>
                  <a:lnTo>
                    <a:pt x="0" y="359664"/>
                  </a:lnTo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258320" y="1970532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28956" y="0"/>
                  </a:moveTo>
                  <a:lnTo>
                    <a:pt x="0" y="0"/>
                  </a:lnTo>
                  <a:lnTo>
                    <a:pt x="15239" y="47244"/>
                  </a:lnTo>
                  <a:lnTo>
                    <a:pt x="2895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258320" y="1970532"/>
              <a:ext cx="29209" cy="408940"/>
            </a:xfrm>
            <a:custGeom>
              <a:avLst/>
              <a:gdLst/>
              <a:ahLst/>
              <a:cxnLst/>
              <a:rect l="l" t="t" r="r" b="b"/>
              <a:pathLst>
                <a:path w="29210" h="408939">
                  <a:moveTo>
                    <a:pt x="15239" y="47244"/>
                  </a:moveTo>
                  <a:lnTo>
                    <a:pt x="28956" y="0"/>
                  </a:lnTo>
                  <a:lnTo>
                    <a:pt x="0" y="0"/>
                  </a:lnTo>
                  <a:lnTo>
                    <a:pt x="15239" y="47244"/>
                  </a:lnTo>
                  <a:close/>
                </a:path>
                <a:path w="29210" h="408939">
                  <a:moveTo>
                    <a:pt x="12191" y="89916"/>
                  </a:moveTo>
                  <a:lnTo>
                    <a:pt x="12191" y="408432"/>
                  </a:lnTo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255272" y="2356104"/>
              <a:ext cx="29209" cy="45720"/>
            </a:xfrm>
            <a:custGeom>
              <a:avLst/>
              <a:gdLst/>
              <a:ahLst/>
              <a:cxnLst/>
              <a:rect l="l" t="t" r="r" b="b"/>
              <a:pathLst>
                <a:path w="29210" h="45719">
                  <a:moveTo>
                    <a:pt x="28956" y="0"/>
                  </a:moveTo>
                  <a:lnTo>
                    <a:pt x="0" y="0"/>
                  </a:lnTo>
                  <a:lnTo>
                    <a:pt x="15239" y="45720"/>
                  </a:lnTo>
                  <a:lnTo>
                    <a:pt x="2895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255272" y="2356104"/>
              <a:ext cx="29209" cy="45720"/>
            </a:xfrm>
            <a:custGeom>
              <a:avLst/>
              <a:gdLst/>
              <a:ahLst/>
              <a:cxnLst/>
              <a:rect l="l" t="t" r="r" b="b"/>
              <a:pathLst>
                <a:path w="29210" h="45719">
                  <a:moveTo>
                    <a:pt x="15239" y="45720"/>
                  </a:moveTo>
                  <a:lnTo>
                    <a:pt x="28956" y="0"/>
                  </a:lnTo>
                  <a:lnTo>
                    <a:pt x="0" y="0"/>
                  </a:lnTo>
                  <a:lnTo>
                    <a:pt x="15239" y="45720"/>
                  </a:lnTo>
                  <a:close/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5032763" y="2416511"/>
            <a:ext cx="16129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C</a:t>
            </a:r>
            <a:r>
              <a:rPr sz="600" spc="-85" dirty="0">
                <a:latin typeface="Times New Roman"/>
                <a:cs typeface="Times New Roman"/>
              </a:rPr>
              <a:t> </a:t>
            </a:r>
            <a:r>
              <a:rPr sz="600" baseline="-27777" dirty="0">
                <a:latin typeface="Times New Roman"/>
                <a:cs typeface="Times New Roman"/>
              </a:rPr>
              <a:t>2</a:t>
            </a:r>
            <a:endParaRPr sz="600" baseline="-27777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034035" y="1617935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4109091" y="1746504"/>
            <a:ext cx="35560" cy="596265"/>
            <a:chOff x="4109091" y="1746504"/>
            <a:chExt cx="35560" cy="596265"/>
          </a:xfrm>
        </p:grpSpPr>
        <p:sp>
          <p:nvSpPr>
            <p:cNvPr id="51" name="object 51"/>
            <p:cNvSpPr/>
            <p:nvPr/>
          </p:nvSpPr>
          <p:spPr>
            <a:xfrm>
              <a:off x="4129036" y="1746504"/>
              <a:ext cx="0" cy="548640"/>
            </a:xfrm>
            <a:custGeom>
              <a:avLst/>
              <a:gdLst/>
              <a:ahLst/>
              <a:cxnLst/>
              <a:rect l="l" t="t" r="r" b="b"/>
              <a:pathLst>
                <a:path h="548639">
                  <a:moveTo>
                    <a:pt x="0" y="0"/>
                  </a:moveTo>
                  <a:lnTo>
                    <a:pt x="0" y="548640"/>
                  </a:lnTo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112272" y="2292096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28956" y="0"/>
                  </a:moveTo>
                  <a:lnTo>
                    <a:pt x="0" y="0"/>
                  </a:lnTo>
                  <a:lnTo>
                    <a:pt x="16763" y="47244"/>
                  </a:lnTo>
                  <a:lnTo>
                    <a:pt x="2895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112272" y="2292096"/>
              <a:ext cx="29209" cy="47625"/>
            </a:xfrm>
            <a:custGeom>
              <a:avLst/>
              <a:gdLst/>
              <a:ahLst/>
              <a:cxnLst/>
              <a:rect l="l" t="t" r="r" b="b"/>
              <a:pathLst>
                <a:path w="29210" h="47625">
                  <a:moveTo>
                    <a:pt x="16763" y="47244"/>
                  </a:moveTo>
                  <a:lnTo>
                    <a:pt x="28956" y="0"/>
                  </a:lnTo>
                  <a:lnTo>
                    <a:pt x="0" y="0"/>
                  </a:lnTo>
                  <a:lnTo>
                    <a:pt x="16763" y="47244"/>
                  </a:lnTo>
                  <a:close/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3966979" y="1997927"/>
            <a:ext cx="113664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Times New Roman"/>
                <a:cs typeface="Times New Roman"/>
              </a:rPr>
              <a:t>AB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5113540" y="1670304"/>
            <a:ext cx="3175" cy="736600"/>
          </a:xfrm>
          <a:custGeom>
            <a:avLst/>
            <a:gdLst/>
            <a:ahLst/>
            <a:cxnLst/>
            <a:rect l="l" t="t" r="r" b="b"/>
            <a:pathLst>
              <a:path w="3175" h="736600">
                <a:moveTo>
                  <a:pt x="0" y="586740"/>
                </a:moveTo>
                <a:lnTo>
                  <a:pt x="1524" y="736092"/>
                </a:lnTo>
              </a:path>
              <a:path w="3175" h="736600">
                <a:moveTo>
                  <a:pt x="3047" y="551688"/>
                </a:moveTo>
                <a:lnTo>
                  <a:pt x="3047" y="175260"/>
                </a:lnTo>
              </a:path>
              <a:path w="3175" h="736600">
                <a:moveTo>
                  <a:pt x="1524" y="137160"/>
                </a:moveTo>
                <a:lnTo>
                  <a:pt x="0" y="0"/>
                </a:lnTo>
              </a:path>
            </a:pathLst>
          </a:custGeom>
          <a:ln w="63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5047495" y="1511255"/>
            <a:ext cx="8064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105407" y="1577816"/>
            <a:ext cx="51435" cy="8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latin typeface="Times New Roman"/>
                <a:cs typeface="Times New Roman"/>
              </a:rPr>
              <a:t>1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910843" y="1845059"/>
            <a:ext cx="164465" cy="26924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40"/>
              </a:spcBef>
            </a:pPr>
            <a:r>
              <a:rPr sz="600" dirty="0">
                <a:latin typeface="Times New Roman"/>
                <a:cs typeface="Times New Roman"/>
              </a:rPr>
              <a:t>C</a:t>
            </a:r>
            <a:r>
              <a:rPr sz="600" spc="-60" dirty="0">
                <a:latin typeface="Times New Roman"/>
                <a:cs typeface="Times New Roman"/>
              </a:rPr>
              <a:t> </a:t>
            </a:r>
            <a:r>
              <a:rPr sz="600" baseline="-20833" dirty="0">
                <a:latin typeface="Times New Roman"/>
                <a:cs typeface="Times New Roman"/>
              </a:rPr>
              <a:t>1</a:t>
            </a:r>
            <a:endParaRPr sz="600" baseline="-20833">
              <a:latin typeface="Times New Roman"/>
              <a:cs typeface="Times New Roman"/>
            </a:endParaRPr>
          </a:p>
          <a:p>
            <a:pPr marL="40640">
              <a:lnSpc>
                <a:spcPct val="100000"/>
              </a:lnSpc>
              <a:spcBef>
                <a:spcPts val="240"/>
              </a:spcBef>
            </a:pPr>
            <a:r>
              <a:rPr sz="600" spc="15" dirty="0">
                <a:latin typeface="Times New Roman"/>
                <a:cs typeface="Times New Roman"/>
              </a:rPr>
              <a:t>D</a:t>
            </a:r>
            <a:r>
              <a:rPr sz="600" spc="22" baseline="-34722" dirty="0">
                <a:latin typeface="Times New Roman"/>
                <a:cs typeface="Times New Roman"/>
              </a:rPr>
              <a:t>2</a:t>
            </a:r>
            <a:endParaRPr sz="600" baseline="-34722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259839" y="2169623"/>
            <a:ext cx="249554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900" spc="-7" baseline="27777" dirty="0">
                <a:latin typeface="Times New Roman"/>
                <a:cs typeface="Times New Roman"/>
              </a:rPr>
              <a:t>U</a:t>
            </a:r>
            <a:r>
              <a:rPr sz="500" spc="-5" dirty="0">
                <a:latin typeface="Times New Roman"/>
                <a:cs typeface="Times New Roman"/>
              </a:rPr>
              <a:t>DC2</a:t>
            </a:r>
            <a:endParaRPr sz="500">
              <a:latin typeface="Times New Roman"/>
              <a:cs typeface="Times New Roman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5073472" y="1839023"/>
            <a:ext cx="80645" cy="245110"/>
            <a:chOff x="5073472" y="1839023"/>
            <a:chExt cx="80645" cy="245110"/>
          </a:xfrm>
        </p:grpSpPr>
        <p:sp>
          <p:nvSpPr>
            <p:cNvPr id="61" name="object 61"/>
            <p:cNvSpPr/>
            <p:nvPr/>
          </p:nvSpPr>
          <p:spPr>
            <a:xfrm>
              <a:off x="5105920" y="2057399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19812" y="0"/>
                  </a:moveTo>
                  <a:lnTo>
                    <a:pt x="6096" y="0"/>
                  </a:lnTo>
                  <a:lnTo>
                    <a:pt x="0" y="4572"/>
                  </a:lnTo>
                  <a:lnTo>
                    <a:pt x="0" y="18288"/>
                  </a:lnTo>
                  <a:lnTo>
                    <a:pt x="6096" y="22859"/>
                  </a:lnTo>
                  <a:lnTo>
                    <a:pt x="19812" y="22859"/>
                  </a:lnTo>
                  <a:lnTo>
                    <a:pt x="25908" y="18288"/>
                  </a:lnTo>
                  <a:lnTo>
                    <a:pt x="25908" y="12192"/>
                  </a:lnTo>
                  <a:lnTo>
                    <a:pt x="25908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105920" y="2057399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25908" y="12192"/>
                  </a:moveTo>
                  <a:lnTo>
                    <a:pt x="25908" y="4572"/>
                  </a:lnTo>
                  <a:lnTo>
                    <a:pt x="19812" y="0"/>
                  </a:lnTo>
                  <a:lnTo>
                    <a:pt x="13715" y="0"/>
                  </a:lnTo>
                  <a:lnTo>
                    <a:pt x="6096" y="0"/>
                  </a:lnTo>
                  <a:lnTo>
                    <a:pt x="0" y="4572"/>
                  </a:lnTo>
                  <a:lnTo>
                    <a:pt x="0" y="12192"/>
                  </a:lnTo>
                  <a:lnTo>
                    <a:pt x="0" y="18288"/>
                  </a:lnTo>
                  <a:lnTo>
                    <a:pt x="6096" y="22859"/>
                  </a:lnTo>
                  <a:lnTo>
                    <a:pt x="13715" y="22859"/>
                  </a:lnTo>
                  <a:lnTo>
                    <a:pt x="19812" y="22859"/>
                  </a:lnTo>
                  <a:lnTo>
                    <a:pt x="25908" y="18288"/>
                  </a:lnTo>
                  <a:lnTo>
                    <a:pt x="25908" y="12192"/>
                  </a:lnTo>
                  <a:close/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102872" y="1964435"/>
              <a:ext cx="24765" cy="22860"/>
            </a:xfrm>
            <a:custGeom>
              <a:avLst/>
              <a:gdLst/>
              <a:ahLst/>
              <a:cxnLst/>
              <a:rect l="l" t="t" r="r" b="b"/>
              <a:pathLst>
                <a:path w="24764" h="22860">
                  <a:moveTo>
                    <a:pt x="19812" y="0"/>
                  </a:moveTo>
                  <a:lnTo>
                    <a:pt x="4572" y="0"/>
                  </a:lnTo>
                  <a:lnTo>
                    <a:pt x="0" y="4572"/>
                  </a:lnTo>
                  <a:lnTo>
                    <a:pt x="0" y="18288"/>
                  </a:lnTo>
                  <a:lnTo>
                    <a:pt x="4572" y="22860"/>
                  </a:lnTo>
                  <a:lnTo>
                    <a:pt x="19812" y="22860"/>
                  </a:lnTo>
                  <a:lnTo>
                    <a:pt x="24384" y="18288"/>
                  </a:lnTo>
                  <a:lnTo>
                    <a:pt x="24384" y="12192"/>
                  </a:lnTo>
                  <a:lnTo>
                    <a:pt x="24384" y="4572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076964" y="1842515"/>
              <a:ext cx="73660" cy="144780"/>
            </a:xfrm>
            <a:custGeom>
              <a:avLst/>
              <a:gdLst/>
              <a:ahLst/>
              <a:cxnLst/>
              <a:rect l="l" t="t" r="r" b="b"/>
              <a:pathLst>
                <a:path w="73660" h="144780">
                  <a:moveTo>
                    <a:pt x="50291" y="134111"/>
                  </a:moveTo>
                  <a:lnTo>
                    <a:pt x="50291" y="126491"/>
                  </a:lnTo>
                  <a:lnTo>
                    <a:pt x="45719" y="121919"/>
                  </a:lnTo>
                  <a:lnTo>
                    <a:pt x="38100" y="121919"/>
                  </a:lnTo>
                  <a:lnTo>
                    <a:pt x="30479" y="121919"/>
                  </a:lnTo>
                  <a:lnTo>
                    <a:pt x="25907" y="126491"/>
                  </a:lnTo>
                  <a:lnTo>
                    <a:pt x="25907" y="134111"/>
                  </a:lnTo>
                  <a:lnTo>
                    <a:pt x="25907" y="140207"/>
                  </a:lnTo>
                  <a:lnTo>
                    <a:pt x="30479" y="144779"/>
                  </a:lnTo>
                  <a:lnTo>
                    <a:pt x="38100" y="144779"/>
                  </a:lnTo>
                  <a:lnTo>
                    <a:pt x="45719" y="144779"/>
                  </a:lnTo>
                  <a:lnTo>
                    <a:pt x="50291" y="140207"/>
                  </a:lnTo>
                  <a:lnTo>
                    <a:pt x="50291" y="134111"/>
                  </a:lnTo>
                  <a:close/>
                </a:path>
                <a:path w="73660" h="144780">
                  <a:moveTo>
                    <a:pt x="73151" y="0"/>
                  </a:moveTo>
                  <a:lnTo>
                    <a:pt x="0" y="0"/>
                  </a:lnTo>
                </a:path>
              </a:pathLst>
            </a:custGeom>
            <a:ln w="63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5130299" y="1802339"/>
            <a:ext cx="254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-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121158" y="1701755"/>
            <a:ext cx="4318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+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5023624" y="1808988"/>
            <a:ext cx="181610" cy="447040"/>
          </a:xfrm>
          <a:custGeom>
            <a:avLst/>
            <a:gdLst/>
            <a:ahLst/>
            <a:cxnLst/>
            <a:rect l="l" t="t" r="r" b="b"/>
            <a:pathLst>
              <a:path w="181610" h="447039">
                <a:moveTo>
                  <a:pt x="0" y="0"/>
                </a:moveTo>
                <a:lnTo>
                  <a:pt x="181356" y="0"/>
                </a:lnTo>
              </a:path>
              <a:path w="181610" h="447039">
                <a:moveTo>
                  <a:pt x="124968" y="446531"/>
                </a:moveTo>
                <a:lnTo>
                  <a:pt x="53340" y="446531"/>
                </a:lnTo>
              </a:path>
            </a:pathLst>
          </a:custGeom>
          <a:ln w="63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5117599" y="2215343"/>
            <a:ext cx="508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-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106933" y="2113234"/>
            <a:ext cx="6858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Times New Roman"/>
                <a:cs typeface="Times New Roman"/>
              </a:rPr>
              <a:t>+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5022100" y="2220467"/>
            <a:ext cx="181610" cy="0"/>
          </a:xfrm>
          <a:custGeom>
            <a:avLst/>
            <a:gdLst/>
            <a:ahLst/>
            <a:cxnLst/>
            <a:rect l="l" t="t" r="r" b="b"/>
            <a:pathLst>
              <a:path w="181610">
                <a:moveTo>
                  <a:pt x="0" y="0"/>
                </a:moveTo>
                <a:lnTo>
                  <a:pt x="181356" y="0"/>
                </a:lnTo>
              </a:path>
            </a:pathLst>
          </a:custGeom>
          <a:ln w="63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1" name="object 71"/>
          <p:cNvGrpSpPr/>
          <p:nvPr/>
        </p:nvGrpSpPr>
        <p:grpSpPr>
          <a:xfrm>
            <a:off x="3786581" y="5633148"/>
            <a:ext cx="92075" cy="63500"/>
            <a:chOff x="3786581" y="5633148"/>
            <a:chExt cx="92075" cy="63500"/>
          </a:xfrm>
        </p:grpSpPr>
        <p:sp>
          <p:nvSpPr>
            <p:cNvPr id="72" name="object 72"/>
            <p:cNvSpPr/>
            <p:nvPr/>
          </p:nvSpPr>
          <p:spPr>
            <a:xfrm>
              <a:off x="3790708" y="5637275"/>
              <a:ext cx="83820" cy="55244"/>
            </a:xfrm>
            <a:custGeom>
              <a:avLst/>
              <a:gdLst/>
              <a:ahLst/>
              <a:cxnLst/>
              <a:rect l="l" t="t" r="r" b="b"/>
              <a:pathLst>
                <a:path w="83820" h="55245">
                  <a:moveTo>
                    <a:pt x="83820" y="0"/>
                  </a:moveTo>
                  <a:lnTo>
                    <a:pt x="0" y="22860"/>
                  </a:lnTo>
                  <a:lnTo>
                    <a:pt x="80772" y="54863"/>
                  </a:lnTo>
                  <a:lnTo>
                    <a:pt x="838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790708" y="5637275"/>
              <a:ext cx="83820" cy="55244"/>
            </a:xfrm>
            <a:custGeom>
              <a:avLst/>
              <a:gdLst/>
              <a:ahLst/>
              <a:cxnLst/>
              <a:rect l="l" t="t" r="r" b="b"/>
              <a:pathLst>
                <a:path w="83820" h="55245">
                  <a:moveTo>
                    <a:pt x="0" y="22860"/>
                  </a:moveTo>
                  <a:lnTo>
                    <a:pt x="83820" y="0"/>
                  </a:lnTo>
                  <a:lnTo>
                    <a:pt x="80772" y="54863"/>
                  </a:lnTo>
                  <a:lnTo>
                    <a:pt x="0" y="22860"/>
                  </a:lnTo>
                  <a:close/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3708407" y="5505712"/>
            <a:ext cx="246379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1050" spc="7" baseline="19841" dirty="0">
                <a:latin typeface="Times New Roman"/>
                <a:cs typeface="Times New Roman"/>
              </a:rPr>
              <a:t>I</a:t>
            </a:r>
            <a:r>
              <a:rPr sz="600" spc="5" dirty="0">
                <a:latin typeface="Times New Roman"/>
                <a:cs typeface="Times New Roman"/>
              </a:rPr>
              <a:t>total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971295" y="5748028"/>
            <a:ext cx="92710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20" dirty="0">
                <a:latin typeface="Times New Roman"/>
                <a:cs typeface="Times New Roman"/>
              </a:rPr>
              <a:t>U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5038351" y="5807713"/>
            <a:ext cx="120650" cy="1187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00" spc="5" dirty="0">
                <a:latin typeface="Times New Roman"/>
                <a:cs typeface="Times New Roman"/>
              </a:rPr>
              <a:t>Q1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3476251" y="6487168"/>
            <a:ext cx="87630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20" dirty="0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78" name="object 78"/>
          <p:cNvGrpSpPr/>
          <p:nvPr/>
        </p:nvGrpSpPr>
        <p:grpSpPr>
          <a:xfrm>
            <a:off x="3608273" y="5640768"/>
            <a:ext cx="1184910" cy="933450"/>
            <a:chOff x="3608273" y="5640768"/>
            <a:chExt cx="1184910" cy="933450"/>
          </a:xfrm>
        </p:grpSpPr>
        <p:sp>
          <p:nvSpPr>
            <p:cNvPr id="79" name="object 79"/>
            <p:cNvSpPr/>
            <p:nvPr/>
          </p:nvSpPr>
          <p:spPr>
            <a:xfrm>
              <a:off x="3612400" y="5657087"/>
              <a:ext cx="1161415" cy="3175"/>
            </a:xfrm>
            <a:custGeom>
              <a:avLst/>
              <a:gdLst/>
              <a:ahLst/>
              <a:cxnLst/>
              <a:rect l="l" t="t" r="r" b="b"/>
              <a:pathLst>
                <a:path w="1161414" h="3175">
                  <a:moveTo>
                    <a:pt x="0" y="3048"/>
                  </a:moveTo>
                  <a:lnTo>
                    <a:pt x="1161288" y="0"/>
                  </a:lnTo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756924" y="5644895"/>
              <a:ext cx="32384" cy="29209"/>
            </a:xfrm>
            <a:custGeom>
              <a:avLst/>
              <a:gdLst/>
              <a:ahLst/>
              <a:cxnLst/>
              <a:rect l="l" t="t" r="r" b="b"/>
              <a:pathLst>
                <a:path w="32385" h="29210">
                  <a:moveTo>
                    <a:pt x="24384" y="0"/>
                  </a:moveTo>
                  <a:lnTo>
                    <a:pt x="7620" y="0"/>
                  </a:lnTo>
                  <a:lnTo>
                    <a:pt x="0" y="6095"/>
                  </a:lnTo>
                  <a:lnTo>
                    <a:pt x="0" y="22859"/>
                  </a:lnTo>
                  <a:lnTo>
                    <a:pt x="7620" y="28955"/>
                  </a:lnTo>
                  <a:lnTo>
                    <a:pt x="24384" y="28955"/>
                  </a:lnTo>
                  <a:lnTo>
                    <a:pt x="32004" y="22859"/>
                  </a:lnTo>
                  <a:lnTo>
                    <a:pt x="32004" y="15239"/>
                  </a:lnTo>
                  <a:lnTo>
                    <a:pt x="32004" y="6095"/>
                  </a:lnTo>
                  <a:lnTo>
                    <a:pt x="243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3612400" y="5644895"/>
              <a:ext cx="1176655" cy="913130"/>
            </a:xfrm>
            <a:custGeom>
              <a:avLst/>
              <a:gdLst/>
              <a:ahLst/>
              <a:cxnLst/>
              <a:rect l="l" t="t" r="r" b="b"/>
              <a:pathLst>
                <a:path w="1176654" h="913129">
                  <a:moveTo>
                    <a:pt x="1176528" y="15239"/>
                  </a:moveTo>
                  <a:lnTo>
                    <a:pt x="1176528" y="6095"/>
                  </a:lnTo>
                  <a:lnTo>
                    <a:pt x="1168908" y="0"/>
                  </a:lnTo>
                  <a:lnTo>
                    <a:pt x="1161288" y="0"/>
                  </a:lnTo>
                  <a:lnTo>
                    <a:pt x="1152144" y="0"/>
                  </a:lnTo>
                  <a:lnTo>
                    <a:pt x="1144524" y="6095"/>
                  </a:lnTo>
                  <a:lnTo>
                    <a:pt x="1144524" y="15239"/>
                  </a:lnTo>
                  <a:lnTo>
                    <a:pt x="1144524" y="22859"/>
                  </a:lnTo>
                  <a:lnTo>
                    <a:pt x="1152144" y="28955"/>
                  </a:lnTo>
                  <a:lnTo>
                    <a:pt x="1161288" y="28955"/>
                  </a:lnTo>
                  <a:lnTo>
                    <a:pt x="1168908" y="28955"/>
                  </a:lnTo>
                  <a:lnTo>
                    <a:pt x="1176528" y="22859"/>
                  </a:lnTo>
                  <a:lnTo>
                    <a:pt x="1176528" y="15239"/>
                  </a:lnTo>
                  <a:close/>
                </a:path>
                <a:path w="1176654" h="913129">
                  <a:moveTo>
                    <a:pt x="0" y="912876"/>
                  </a:moveTo>
                  <a:lnTo>
                    <a:pt x="1161288" y="912876"/>
                  </a:lnTo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755400" y="6541008"/>
              <a:ext cx="32384" cy="29209"/>
            </a:xfrm>
            <a:custGeom>
              <a:avLst/>
              <a:gdLst/>
              <a:ahLst/>
              <a:cxnLst/>
              <a:rect l="l" t="t" r="r" b="b"/>
              <a:pathLst>
                <a:path w="32385" h="29209">
                  <a:moveTo>
                    <a:pt x="24384" y="0"/>
                  </a:moveTo>
                  <a:lnTo>
                    <a:pt x="7620" y="0"/>
                  </a:lnTo>
                  <a:lnTo>
                    <a:pt x="0" y="6096"/>
                  </a:lnTo>
                  <a:lnTo>
                    <a:pt x="0" y="22860"/>
                  </a:lnTo>
                  <a:lnTo>
                    <a:pt x="7620" y="28956"/>
                  </a:lnTo>
                  <a:lnTo>
                    <a:pt x="24384" y="28956"/>
                  </a:lnTo>
                  <a:lnTo>
                    <a:pt x="32004" y="22860"/>
                  </a:lnTo>
                  <a:lnTo>
                    <a:pt x="32004" y="15240"/>
                  </a:lnTo>
                  <a:lnTo>
                    <a:pt x="32004" y="6096"/>
                  </a:lnTo>
                  <a:lnTo>
                    <a:pt x="243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755400" y="6541008"/>
              <a:ext cx="32384" cy="29209"/>
            </a:xfrm>
            <a:custGeom>
              <a:avLst/>
              <a:gdLst/>
              <a:ahLst/>
              <a:cxnLst/>
              <a:rect l="l" t="t" r="r" b="b"/>
              <a:pathLst>
                <a:path w="32385" h="29209">
                  <a:moveTo>
                    <a:pt x="32004" y="15240"/>
                  </a:moveTo>
                  <a:lnTo>
                    <a:pt x="32004" y="6096"/>
                  </a:lnTo>
                  <a:lnTo>
                    <a:pt x="24384" y="0"/>
                  </a:lnTo>
                  <a:lnTo>
                    <a:pt x="16764" y="0"/>
                  </a:lnTo>
                  <a:lnTo>
                    <a:pt x="7620" y="0"/>
                  </a:lnTo>
                  <a:lnTo>
                    <a:pt x="0" y="6096"/>
                  </a:lnTo>
                  <a:lnTo>
                    <a:pt x="0" y="15240"/>
                  </a:lnTo>
                  <a:lnTo>
                    <a:pt x="0" y="22860"/>
                  </a:lnTo>
                  <a:lnTo>
                    <a:pt x="7620" y="28956"/>
                  </a:lnTo>
                  <a:lnTo>
                    <a:pt x="16764" y="28956"/>
                  </a:lnTo>
                  <a:lnTo>
                    <a:pt x="24384" y="28956"/>
                  </a:lnTo>
                  <a:lnTo>
                    <a:pt x="32004" y="22860"/>
                  </a:lnTo>
                  <a:lnTo>
                    <a:pt x="32004" y="15240"/>
                  </a:lnTo>
                  <a:close/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4" name="object 84"/>
          <p:cNvGrpSpPr/>
          <p:nvPr/>
        </p:nvGrpSpPr>
        <p:grpSpPr>
          <a:xfrm>
            <a:off x="4942039" y="5644896"/>
            <a:ext cx="44450" cy="438784"/>
            <a:chOff x="4942039" y="5644896"/>
            <a:chExt cx="44450" cy="438784"/>
          </a:xfrm>
        </p:grpSpPr>
        <p:sp>
          <p:nvSpPr>
            <p:cNvPr id="85" name="object 85"/>
            <p:cNvSpPr/>
            <p:nvPr/>
          </p:nvSpPr>
          <p:spPr>
            <a:xfrm>
              <a:off x="4965712" y="5644896"/>
              <a:ext cx="0" cy="437515"/>
            </a:xfrm>
            <a:custGeom>
              <a:avLst/>
              <a:gdLst/>
              <a:ahLst/>
              <a:cxnLst/>
              <a:rect l="l" t="t" r="r" b="b"/>
              <a:pathLst>
                <a:path h="437514">
                  <a:moveTo>
                    <a:pt x="0" y="0"/>
                  </a:moveTo>
                  <a:lnTo>
                    <a:pt x="0" y="437388"/>
                  </a:lnTo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945900" y="6022848"/>
              <a:ext cx="36830" cy="56515"/>
            </a:xfrm>
            <a:custGeom>
              <a:avLst/>
              <a:gdLst/>
              <a:ahLst/>
              <a:cxnLst/>
              <a:rect l="l" t="t" r="r" b="b"/>
              <a:pathLst>
                <a:path w="36829" h="56514">
                  <a:moveTo>
                    <a:pt x="36576" y="0"/>
                  </a:moveTo>
                  <a:lnTo>
                    <a:pt x="0" y="0"/>
                  </a:lnTo>
                  <a:lnTo>
                    <a:pt x="19812" y="56387"/>
                  </a:lnTo>
                  <a:lnTo>
                    <a:pt x="3657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945900" y="6022848"/>
              <a:ext cx="36830" cy="56515"/>
            </a:xfrm>
            <a:custGeom>
              <a:avLst/>
              <a:gdLst/>
              <a:ahLst/>
              <a:cxnLst/>
              <a:rect l="l" t="t" r="r" b="b"/>
              <a:pathLst>
                <a:path w="36829" h="56514">
                  <a:moveTo>
                    <a:pt x="19812" y="56387"/>
                  </a:moveTo>
                  <a:lnTo>
                    <a:pt x="36576" y="0"/>
                  </a:lnTo>
                  <a:lnTo>
                    <a:pt x="0" y="0"/>
                  </a:lnTo>
                  <a:lnTo>
                    <a:pt x="19812" y="56387"/>
                  </a:lnTo>
                  <a:close/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4682243" y="6569464"/>
            <a:ext cx="179070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700" spc="20" dirty="0">
                <a:latin typeface="Times New Roman"/>
                <a:cs typeface="Times New Roman"/>
              </a:rPr>
              <a:t>C</a:t>
            </a:r>
            <a:r>
              <a:rPr sz="700" spc="-100" dirty="0">
                <a:latin typeface="Times New Roman"/>
                <a:cs typeface="Times New Roman"/>
              </a:rPr>
              <a:t> </a:t>
            </a:r>
            <a:r>
              <a:rPr sz="675" spc="22" baseline="-30864" dirty="0">
                <a:latin typeface="Times New Roman"/>
                <a:cs typeface="Times New Roman"/>
              </a:rPr>
              <a:t>2</a:t>
            </a:r>
            <a:endParaRPr sz="675" baseline="-30864">
              <a:latin typeface="Times New Roman"/>
              <a:cs typeface="Times New Roman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4938991" y="6131052"/>
            <a:ext cx="43180" cy="421640"/>
            <a:chOff x="4938991" y="6131052"/>
            <a:chExt cx="43180" cy="421640"/>
          </a:xfrm>
        </p:grpSpPr>
        <p:sp>
          <p:nvSpPr>
            <p:cNvPr id="90" name="object 90"/>
            <p:cNvSpPr/>
            <p:nvPr/>
          </p:nvSpPr>
          <p:spPr>
            <a:xfrm>
              <a:off x="4961140" y="6131052"/>
              <a:ext cx="0" cy="390525"/>
            </a:xfrm>
            <a:custGeom>
              <a:avLst/>
              <a:gdLst/>
              <a:ahLst/>
              <a:cxnLst/>
              <a:rect l="l" t="t" r="r" b="b"/>
              <a:pathLst>
                <a:path h="390525">
                  <a:moveTo>
                    <a:pt x="0" y="0"/>
                  </a:moveTo>
                  <a:lnTo>
                    <a:pt x="0" y="390144"/>
                  </a:lnTo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942852" y="6490716"/>
              <a:ext cx="35560" cy="58419"/>
            </a:xfrm>
            <a:custGeom>
              <a:avLst/>
              <a:gdLst/>
              <a:ahLst/>
              <a:cxnLst/>
              <a:rect l="l" t="t" r="r" b="b"/>
              <a:pathLst>
                <a:path w="35560" h="58420">
                  <a:moveTo>
                    <a:pt x="35051" y="0"/>
                  </a:moveTo>
                  <a:lnTo>
                    <a:pt x="0" y="0"/>
                  </a:lnTo>
                  <a:lnTo>
                    <a:pt x="18287" y="57912"/>
                  </a:lnTo>
                  <a:lnTo>
                    <a:pt x="3505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942852" y="6490716"/>
              <a:ext cx="35560" cy="58419"/>
            </a:xfrm>
            <a:custGeom>
              <a:avLst/>
              <a:gdLst/>
              <a:ahLst/>
              <a:cxnLst/>
              <a:rect l="l" t="t" r="r" b="b"/>
              <a:pathLst>
                <a:path w="35560" h="58420">
                  <a:moveTo>
                    <a:pt x="18287" y="57912"/>
                  </a:moveTo>
                  <a:lnTo>
                    <a:pt x="35051" y="0"/>
                  </a:lnTo>
                  <a:lnTo>
                    <a:pt x="0" y="0"/>
                  </a:lnTo>
                  <a:lnTo>
                    <a:pt x="18287" y="57912"/>
                  </a:lnTo>
                  <a:close/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3" name="object 93"/>
          <p:cNvSpPr txBox="1"/>
          <p:nvPr/>
        </p:nvSpPr>
        <p:spPr>
          <a:xfrm>
            <a:off x="3473203" y="5595628"/>
            <a:ext cx="92710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20" dirty="0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3561295" y="5750052"/>
            <a:ext cx="43180" cy="725170"/>
            <a:chOff x="3561295" y="5750052"/>
            <a:chExt cx="43180" cy="725170"/>
          </a:xfrm>
        </p:grpSpPr>
        <p:sp>
          <p:nvSpPr>
            <p:cNvPr id="95" name="object 95"/>
            <p:cNvSpPr/>
            <p:nvPr/>
          </p:nvSpPr>
          <p:spPr>
            <a:xfrm>
              <a:off x="3583444" y="5750052"/>
              <a:ext cx="0" cy="669290"/>
            </a:xfrm>
            <a:custGeom>
              <a:avLst/>
              <a:gdLst/>
              <a:ahLst/>
              <a:cxnLst/>
              <a:rect l="l" t="t" r="r" b="b"/>
              <a:pathLst>
                <a:path h="669289">
                  <a:moveTo>
                    <a:pt x="0" y="0"/>
                  </a:moveTo>
                  <a:lnTo>
                    <a:pt x="0" y="669036"/>
                  </a:lnTo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3565156" y="6414516"/>
              <a:ext cx="35560" cy="56515"/>
            </a:xfrm>
            <a:custGeom>
              <a:avLst/>
              <a:gdLst/>
              <a:ahLst/>
              <a:cxnLst/>
              <a:rect l="l" t="t" r="r" b="b"/>
              <a:pathLst>
                <a:path w="35560" h="56514">
                  <a:moveTo>
                    <a:pt x="35051" y="0"/>
                  </a:moveTo>
                  <a:lnTo>
                    <a:pt x="0" y="0"/>
                  </a:lnTo>
                  <a:lnTo>
                    <a:pt x="18287" y="56387"/>
                  </a:lnTo>
                  <a:lnTo>
                    <a:pt x="3505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3565156" y="6414516"/>
              <a:ext cx="35560" cy="56515"/>
            </a:xfrm>
            <a:custGeom>
              <a:avLst/>
              <a:gdLst/>
              <a:ahLst/>
              <a:cxnLst/>
              <a:rect l="l" t="t" r="r" b="b"/>
              <a:pathLst>
                <a:path w="35560" h="56514">
                  <a:moveTo>
                    <a:pt x="18287" y="56387"/>
                  </a:moveTo>
                  <a:lnTo>
                    <a:pt x="35051" y="0"/>
                  </a:lnTo>
                  <a:lnTo>
                    <a:pt x="0" y="0"/>
                  </a:lnTo>
                  <a:lnTo>
                    <a:pt x="18287" y="56387"/>
                  </a:lnTo>
                  <a:close/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8" name="object 98"/>
          <p:cNvSpPr txBox="1"/>
          <p:nvPr/>
        </p:nvSpPr>
        <p:spPr>
          <a:xfrm>
            <a:off x="3368047" y="5993392"/>
            <a:ext cx="92710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20" dirty="0">
                <a:latin typeface="Times New Roman"/>
                <a:cs typeface="Times New Roman"/>
              </a:rPr>
              <a:t>U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392431" y="6059173"/>
            <a:ext cx="133350" cy="1187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00" spc="5" dirty="0">
                <a:latin typeface="Times New Roman"/>
                <a:cs typeface="Times New Roman"/>
              </a:rPr>
              <a:t>AB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4772164" y="5657088"/>
            <a:ext cx="3175" cy="897890"/>
          </a:xfrm>
          <a:custGeom>
            <a:avLst/>
            <a:gdLst/>
            <a:ahLst/>
            <a:cxnLst/>
            <a:rect l="l" t="t" r="r" b="b"/>
            <a:pathLst>
              <a:path w="3175" h="897890">
                <a:moveTo>
                  <a:pt x="0" y="714756"/>
                </a:moveTo>
                <a:lnTo>
                  <a:pt x="1523" y="897636"/>
                </a:lnTo>
              </a:path>
              <a:path w="3175" h="897890">
                <a:moveTo>
                  <a:pt x="3047" y="672084"/>
                </a:moveTo>
                <a:lnTo>
                  <a:pt x="3047" y="213360"/>
                </a:lnTo>
              </a:path>
              <a:path w="3175" h="897890">
                <a:moveTo>
                  <a:pt x="1523" y="166115"/>
                </a:moveTo>
                <a:lnTo>
                  <a:pt x="0" y="0"/>
                </a:lnTo>
              </a:path>
            </a:pathLst>
          </a:custGeom>
          <a:ln w="77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4693927" y="5464564"/>
            <a:ext cx="128270" cy="18161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745"/>
              </a:lnSpc>
              <a:spcBef>
                <a:spcPts val="130"/>
              </a:spcBef>
            </a:pPr>
            <a:r>
              <a:rPr sz="700" spc="20" dirty="0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 marL="83820">
              <a:lnSpc>
                <a:spcPts val="445"/>
              </a:lnSpc>
            </a:pPr>
            <a:r>
              <a:rPr sz="450" spc="15" dirty="0">
                <a:latin typeface="Times New Roman"/>
                <a:cs typeface="Times New Roman"/>
              </a:rPr>
              <a:t>1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4534415" y="5871762"/>
            <a:ext cx="183515" cy="32448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30"/>
              </a:spcBef>
            </a:pPr>
            <a:r>
              <a:rPr sz="700" spc="20" dirty="0">
                <a:latin typeface="Times New Roman"/>
                <a:cs typeface="Times New Roman"/>
              </a:rPr>
              <a:t>C</a:t>
            </a:r>
            <a:r>
              <a:rPr sz="700" spc="-65" dirty="0">
                <a:latin typeface="Times New Roman"/>
                <a:cs typeface="Times New Roman"/>
              </a:rPr>
              <a:t> </a:t>
            </a:r>
            <a:r>
              <a:rPr sz="675" spc="22" baseline="-24691" dirty="0">
                <a:latin typeface="Times New Roman"/>
                <a:cs typeface="Times New Roman"/>
              </a:rPr>
              <a:t>1</a:t>
            </a:r>
            <a:endParaRPr sz="675" baseline="-24691">
              <a:latin typeface="Times New Roman"/>
              <a:cs typeface="Times New Roman"/>
            </a:endParaRPr>
          </a:p>
          <a:p>
            <a:pPr marL="42545">
              <a:lnSpc>
                <a:spcPct val="100000"/>
              </a:lnSpc>
              <a:spcBef>
                <a:spcPts val="335"/>
              </a:spcBef>
            </a:pPr>
            <a:r>
              <a:rPr sz="700" spc="35" dirty="0">
                <a:latin typeface="Times New Roman"/>
                <a:cs typeface="Times New Roman"/>
              </a:rPr>
              <a:t>D</a:t>
            </a:r>
            <a:r>
              <a:rPr sz="675" spc="52" baseline="-37037" dirty="0">
                <a:latin typeface="Times New Roman"/>
                <a:cs typeface="Times New Roman"/>
              </a:rPr>
              <a:t>2</a:t>
            </a:r>
            <a:endParaRPr sz="675" baseline="-37037">
              <a:latin typeface="Times New Roman"/>
              <a:cs typeface="Times New Roman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4955039" y="6269236"/>
            <a:ext cx="236854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1050" spc="7" baseline="27777" dirty="0">
                <a:latin typeface="Times New Roman"/>
                <a:cs typeface="Times New Roman"/>
              </a:rPr>
              <a:t>U</a:t>
            </a:r>
            <a:r>
              <a:rPr sz="600" spc="5" dirty="0">
                <a:latin typeface="Times New Roman"/>
                <a:cs typeface="Times New Roman"/>
              </a:rPr>
              <a:t>Q2</a:t>
            </a:r>
            <a:endParaRPr sz="600">
              <a:latin typeface="Times New Roman"/>
              <a:cs typeface="Times New Roman"/>
            </a:endParaRPr>
          </a:p>
        </p:txBody>
      </p:sp>
      <p:grpSp>
        <p:nvGrpSpPr>
          <p:cNvPr id="104" name="object 104"/>
          <p:cNvGrpSpPr/>
          <p:nvPr/>
        </p:nvGrpSpPr>
        <p:grpSpPr>
          <a:xfrm>
            <a:off x="4723841" y="5863272"/>
            <a:ext cx="95250" cy="297815"/>
            <a:chOff x="4723841" y="5863272"/>
            <a:chExt cx="95250" cy="297815"/>
          </a:xfrm>
        </p:grpSpPr>
        <p:sp>
          <p:nvSpPr>
            <p:cNvPr id="105" name="object 105"/>
            <p:cNvSpPr/>
            <p:nvPr/>
          </p:nvSpPr>
          <p:spPr>
            <a:xfrm>
              <a:off x="4763020" y="6128003"/>
              <a:ext cx="32384" cy="29209"/>
            </a:xfrm>
            <a:custGeom>
              <a:avLst/>
              <a:gdLst/>
              <a:ahLst/>
              <a:cxnLst/>
              <a:rect l="l" t="t" r="r" b="b"/>
              <a:pathLst>
                <a:path w="32385" h="29210">
                  <a:moveTo>
                    <a:pt x="24384" y="0"/>
                  </a:moveTo>
                  <a:lnTo>
                    <a:pt x="7620" y="0"/>
                  </a:lnTo>
                  <a:lnTo>
                    <a:pt x="0" y="6096"/>
                  </a:lnTo>
                  <a:lnTo>
                    <a:pt x="0" y="22860"/>
                  </a:lnTo>
                  <a:lnTo>
                    <a:pt x="7620" y="28956"/>
                  </a:lnTo>
                  <a:lnTo>
                    <a:pt x="24384" y="28956"/>
                  </a:lnTo>
                  <a:lnTo>
                    <a:pt x="32003" y="22860"/>
                  </a:lnTo>
                  <a:lnTo>
                    <a:pt x="32003" y="15240"/>
                  </a:lnTo>
                  <a:lnTo>
                    <a:pt x="32003" y="6096"/>
                  </a:lnTo>
                  <a:lnTo>
                    <a:pt x="243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4763020" y="6128003"/>
              <a:ext cx="32384" cy="29209"/>
            </a:xfrm>
            <a:custGeom>
              <a:avLst/>
              <a:gdLst/>
              <a:ahLst/>
              <a:cxnLst/>
              <a:rect l="l" t="t" r="r" b="b"/>
              <a:pathLst>
                <a:path w="32385" h="29210">
                  <a:moveTo>
                    <a:pt x="32003" y="15240"/>
                  </a:moveTo>
                  <a:lnTo>
                    <a:pt x="32003" y="6096"/>
                  </a:lnTo>
                  <a:lnTo>
                    <a:pt x="24384" y="0"/>
                  </a:lnTo>
                  <a:lnTo>
                    <a:pt x="16763" y="0"/>
                  </a:lnTo>
                  <a:lnTo>
                    <a:pt x="7620" y="0"/>
                  </a:lnTo>
                  <a:lnTo>
                    <a:pt x="0" y="6096"/>
                  </a:lnTo>
                  <a:lnTo>
                    <a:pt x="0" y="15240"/>
                  </a:lnTo>
                  <a:lnTo>
                    <a:pt x="0" y="22860"/>
                  </a:lnTo>
                  <a:lnTo>
                    <a:pt x="7620" y="28956"/>
                  </a:lnTo>
                  <a:lnTo>
                    <a:pt x="16763" y="28956"/>
                  </a:lnTo>
                  <a:lnTo>
                    <a:pt x="24384" y="28956"/>
                  </a:lnTo>
                  <a:lnTo>
                    <a:pt x="32003" y="22860"/>
                  </a:lnTo>
                  <a:lnTo>
                    <a:pt x="32003" y="15240"/>
                  </a:lnTo>
                  <a:close/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4756924" y="6013703"/>
              <a:ext cx="32384" cy="29209"/>
            </a:xfrm>
            <a:custGeom>
              <a:avLst/>
              <a:gdLst/>
              <a:ahLst/>
              <a:cxnLst/>
              <a:rect l="l" t="t" r="r" b="b"/>
              <a:pathLst>
                <a:path w="32385" h="29210">
                  <a:moveTo>
                    <a:pt x="24384" y="0"/>
                  </a:moveTo>
                  <a:lnTo>
                    <a:pt x="7620" y="0"/>
                  </a:lnTo>
                  <a:lnTo>
                    <a:pt x="0" y="6096"/>
                  </a:lnTo>
                  <a:lnTo>
                    <a:pt x="0" y="22860"/>
                  </a:lnTo>
                  <a:lnTo>
                    <a:pt x="7620" y="28956"/>
                  </a:lnTo>
                  <a:lnTo>
                    <a:pt x="24384" y="28956"/>
                  </a:lnTo>
                  <a:lnTo>
                    <a:pt x="32004" y="22860"/>
                  </a:lnTo>
                  <a:lnTo>
                    <a:pt x="32004" y="15240"/>
                  </a:lnTo>
                  <a:lnTo>
                    <a:pt x="32004" y="6096"/>
                  </a:lnTo>
                  <a:lnTo>
                    <a:pt x="243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4727968" y="5867399"/>
              <a:ext cx="86995" cy="175260"/>
            </a:xfrm>
            <a:custGeom>
              <a:avLst/>
              <a:gdLst/>
              <a:ahLst/>
              <a:cxnLst/>
              <a:rect l="l" t="t" r="r" b="b"/>
              <a:pathLst>
                <a:path w="86995" h="175260">
                  <a:moveTo>
                    <a:pt x="60960" y="161544"/>
                  </a:moveTo>
                  <a:lnTo>
                    <a:pt x="60960" y="152400"/>
                  </a:lnTo>
                  <a:lnTo>
                    <a:pt x="53339" y="146303"/>
                  </a:lnTo>
                  <a:lnTo>
                    <a:pt x="45719" y="146303"/>
                  </a:lnTo>
                  <a:lnTo>
                    <a:pt x="36575" y="146303"/>
                  </a:lnTo>
                  <a:lnTo>
                    <a:pt x="28955" y="152400"/>
                  </a:lnTo>
                  <a:lnTo>
                    <a:pt x="28955" y="161544"/>
                  </a:lnTo>
                  <a:lnTo>
                    <a:pt x="28955" y="169163"/>
                  </a:lnTo>
                  <a:lnTo>
                    <a:pt x="36575" y="175260"/>
                  </a:lnTo>
                  <a:lnTo>
                    <a:pt x="45719" y="175260"/>
                  </a:lnTo>
                  <a:lnTo>
                    <a:pt x="53339" y="175260"/>
                  </a:lnTo>
                  <a:lnTo>
                    <a:pt x="60960" y="169163"/>
                  </a:lnTo>
                  <a:lnTo>
                    <a:pt x="60960" y="161544"/>
                  </a:lnTo>
                  <a:close/>
                </a:path>
                <a:path w="86995" h="175260">
                  <a:moveTo>
                    <a:pt x="86867" y="0"/>
                  </a:moveTo>
                  <a:lnTo>
                    <a:pt x="0" y="0"/>
                  </a:lnTo>
                </a:path>
              </a:pathLst>
            </a:custGeom>
            <a:ln w="77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9" name="object 109"/>
          <p:cNvSpPr txBox="1"/>
          <p:nvPr/>
        </p:nvSpPr>
        <p:spPr>
          <a:xfrm>
            <a:off x="4779271" y="5819656"/>
            <a:ext cx="56515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10" dirty="0">
                <a:latin typeface="Times New Roman"/>
                <a:cs typeface="Times New Roman"/>
              </a:rPr>
              <a:t>-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768600" y="5697742"/>
            <a:ext cx="78105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15" dirty="0">
                <a:latin typeface="Times New Roman"/>
                <a:cs typeface="Times New Roman"/>
              </a:rPr>
              <a:t>+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/>
          <p:nvPr/>
        </p:nvSpPr>
        <p:spPr>
          <a:xfrm>
            <a:off x="4662436" y="5824728"/>
            <a:ext cx="219710" cy="544195"/>
          </a:xfrm>
          <a:custGeom>
            <a:avLst/>
            <a:gdLst/>
            <a:ahLst/>
            <a:cxnLst/>
            <a:rect l="l" t="t" r="r" b="b"/>
            <a:pathLst>
              <a:path w="219710" h="544195">
                <a:moveTo>
                  <a:pt x="0" y="0"/>
                </a:moveTo>
                <a:lnTo>
                  <a:pt x="219456" y="0"/>
                </a:lnTo>
              </a:path>
              <a:path w="219710" h="544195">
                <a:moveTo>
                  <a:pt x="152400" y="544068"/>
                </a:moveTo>
                <a:lnTo>
                  <a:pt x="65532" y="544068"/>
                </a:lnTo>
              </a:path>
            </a:pathLst>
          </a:custGeom>
          <a:ln w="77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 txBox="1"/>
          <p:nvPr/>
        </p:nvSpPr>
        <p:spPr>
          <a:xfrm>
            <a:off x="4779271" y="6322576"/>
            <a:ext cx="56515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10" dirty="0">
                <a:latin typeface="Times New Roman"/>
                <a:cs typeface="Times New Roman"/>
              </a:rPr>
              <a:t>-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4767076" y="6199137"/>
            <a:ext cx="78105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15" dirty="0">
                <a:latin typeface="Times New Roman"/>
                <a:cs typeface="Times New Roman"/>
              </a:rPr>
              <a:t>+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4662436" y="6327647"/>
            <a:ext cx="218440" cy="0"/>
          </a:xfrm>
          <a:custGeom>
            <a:avLst/>
            <a:gdLst/>
            <a:ahLst/>
            <a:cxnLst/>
            <a:rect l="l" t="t" r="r" b="b"/>
            <a:pathLst>
              <a:path w="218439">
                <a:moveTo>
                  <a:pt x="0" y="0"/>
                </a:moveTo>
                <a:lnTo>
                  <a:pt x="217932" y="0"/>
                </a:lnTo>
              </a:path>
            </a:pathLst>
          </a:custGeom>
          <a:ln w="77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116" name="object 1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2219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37945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08667" y="894900"/>
            <a:ext cx="2977515" cy="23852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34060" algn="l"/>
              </a:tabLst>
            </a:pPr>
            <a:r>
              <a:rPr sz="1450" b="1" i="1" spc="-30" dirty="0" smtClean="0">
                <a:latin typeface="Comic Sans MS"/>
                <a:cs typeface="Comic Sans MS"/>
              </a:rPr>
              <a:t>Charge</a:t>
            </a:r>
            <a:r>
              <a:rPr sz="1450" b="1" i="1" spc="-55" dirty="0" smtClean="0">
                <a:latin typeface="Comic Sans MS"/>
                <a:cs typeface="Comic Sans MS"/>
              </a:rPr>
              <a:t> </a:t>
            </a:r>
            <a:r>
              <a:rPr sz="1450" b="1" i="1" spc="-25" dirty="0">
                <a:latin typeface="Comic Sans MS"/>
                <a:cs typeface="Comic Sans MS"/>
              </a:rPr>
              <a:t>d'un</a:t>
            </a:r>
            <a:r>
              <a:rPr sz="1450" b="1" i="1" spc="-50" dirty="0">
                <a:latin typeface="Comic Sans MS"/>
                <a:cs typeface="Comic Sans MS"/>
              </a:rPr>
              <a:t> </a:t>
            </a:r>
            <a:r>
              <a:rPr sz="1450" b="1" i="1" spc="-30" dirty="0">
                <a:latin typeface="Comic Sans MS"/>
                <a:cs typeface="Comic Sans MS"/>
              </a:rPr>
              <a:t>accumulateur</a:t>
            </a:r>
            <a:endParaRPr sz="1450" dirty="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3084" y="1322832"/>
            <a:ext cx="5977255" cy="353695"/>
          </a:xfrm>
          <a:prstGeom prst="rect">
            <a:avLst/>
          </a:prstGeom>
          <a:solidFill>
            <a:srgbClr val="E4E3E4"/>
          </a:solidFill>
        </p:spPr>
        <p:txBody>
          <a:bodyPr vert="horz" wrap="square" lIns="0" tIns="1270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latin typeface="Comic Sans MS"/>
                <a:cs typeface="Comic Sans MS"/>
              </a:rPr>
              <a:t>Contrairement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</a:t>
            </a:r>
            <a:r>
              <a:rPr sz="1000" spc="16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16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pile,</a:t>
            </a:r>
            <a:r>
              <a:rPr sz="1000" spc="16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un</a:t>
            </a:r>
            <a:r>
              <a:rPr sz="1000" spc="16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accumulateur</a:t>
            </a:r>
            <a:r>
              <a:rPr sz="1000" spc="17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peut</a:t>
            </a:r>
            <a:r>
              <a:rPr sz="1000" spc="16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être</a:t>
            </a:r>
            <a:r>
              <a:rPr sz="1000" spc="16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rechargé.</a:t>
            </a:r>
            <a:r>
              <a:rPr sz="1000" spc="17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spc="17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avons</a:t>
            </a:r>
            <a:r>
              <a:rPr sz="1000" spc="1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7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possibilité,</a:t>
            </a:r>
            <a:r>
              <a:rPr sz="1000" spc="1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17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fois</a:t>
            </a:r>
            <a:endParaRPr sz="1000">
              <a:latin typeface="Comic Sans MS"/>
              <a:cs typeface="Comic Sans MS"/>
            </a:endParaRPr>
          </a:p>
          <a:p>
            <a:pPr marL="17780">
              <a:lnSpc>
                <a:spcPct val="100000"/>
              </a:lnSpc>
              <a:spcBef>
                <a:spcPts val="195"/>
              </a:spcBef>
            </a:pPr>
            <a:r>
              <a:rPr sz="1000" spc="-10" dirty="0">
                <a:latin typeface="Comic Sans MS"/>
                <a:cs typeface="Comic Sans MS"/>
              </a:rPr>
              <a:t>l'accumulateur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déchargé,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recharger</a:t>
            </a:r>
            <a:r>
              <a:rPr sz="1000" spc="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par</a:t>
            </a:r>
            <a:r>
              <a:rPr sz="1000" spc="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moyen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auxiliaire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appelé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chargeur.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8667" y="1854198"/>
            <a:ext cx="5967095" cy="18815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C'est-à-dire,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spc="-5" dirty="0">
                <a:latin typeface="Comic Sans MS"/>
                <a:cs typeface="Comic Sans MS"/>
              </a:rPr>
              <a:t> nous </a:t>
            </a:r>
            <a:r>
              <a:rPr sz="1000" spc="-10" dirty="0">
                <a:latin typeface="Comic Sans MS"/>
                <a:cs typeface="Comic Sans MS"/>
              </a:rPr>
              <a:t>avons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chargé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-5" dirty="0">
                <a:latin typeface="Comic Sans MS"/>
                <a:cs typeface="Comic Sans MS"/>
              </a:rPr>
              <a:t> certaine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quantité</a:t>
            </a:r>
            <a:r>
              <a:rPr sz="1000" spc="-5" dirty="0">
                <a:latin typeface="Comic Sans MS"/>
                <a:cs typeface="Comic Sans MS"/>
              </a:rPr>
              <a:t> de charges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électrostatiques Q.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  <a:tabLst>
                <a:tab pos="683895" algn="l"/>
              </a:tabLst>
            </a:pPr>
            <a:r>
              <a:rPr sz="1000" spc="-5" dirty="0">
                <a:latin typeface="Comic Sans MS"/>
                <a:cs typeface="Comic Sans MS"/>
              </a:rPr>
              <a:t>Q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 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5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	[C]</a:t>
            </a:r>
            <a:r>
              <a:rPr sz="1000" spc="-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ou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[As]</a:t>
            </a:r>
            <a:endParaRPr sz="1000">
              <a:latin typeface="Comic Sans MS"/>
              <a:cs typeface="Comic Sans MS"/>
            </a:endParaRPr>
          </a:p>
          <a:p>
            <a:pPr marL="12700" marR="5080">
              <a:lnSpc>
                <a:spcPct val="115999"/>
              </a:lnSpc>
              <a:spcBef>
                <a:spcPts val="1140"/>
              </a:spcBef>
            </a:pPr>
            <a:r>
              <a:rPr sz="1000" spc="-10" dirty="0">
                <a:latin typeface="Comic Sans MS"/>
                <a:cs typeface="Comic Sans MS"/>
              </a:rPr>
              <a:t>C'est </a:t>
            </a:r>
            <a:r>
              <a:rPr sz="1000" spc="-5" dirty="0">
                <a:latin typeface="Comic Sans MS"/>
                <a:cs typeface="Comic Sans MS"/>
              </a:rPr>
              <a:t>pour </a:t>
            </a:r>
            <a:r>
              <a:rPr sz="1000" spc="-10" dirty="0">
                <a:latin typeface="Comic Sans MS"/>
                <a:cs typeface="Comic Sans MS"/>
              </a:rPr>
              <a:t>cette </a:t>
            </a:r>
            <a:r>
              <a:rPr sz="1000" spc="-5" dirty="0">
                <a:latin typeface="Comic Sans MS"/>
                <a:cs typeface="Comic Sans MS"/>
              </a:rPr>
              <a:t>raison </a:t>
            </a:r>
            <a:r>
              <a:rPr sz="1000" spc="-10" dirty="0">
                <a:latin typeface="Comic Sans MS"/>
                <a:cs typeface="Comic Sans MS"/>
              </a:rPr>
              <a:t>que,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-5" dirty="0">
                <a:latin typeface="Comic Sans MS"/>
                <a:cs typeface="Comic Sans MS"/>
              </a:rPr>
              <a:t> la pratique, </a:t>
            </a:r>
            <a:r>
              <a:rPr sz="1000" spc="-10" dirty="0">
                <a:latin typeface="Comic Sans MS"/>
                <a:cs typeface="Comic Sans MS"/>
              </a:rPr>
              <a:t>l'accumulateur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possède</a:t>
            </a:r>
            <a:r>
              <a:rPr sz="1000" spc="27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 caractéristique de </a:t>
            </a:r>
            <a:r>
              <a:rPr sz="1000" spc="-10" dirty="0">
                <a:latin typeface="Comic Sans MS"/>
                <a:cs typeface="Comic Sans MS"/>
              </a:rPr>
              <a:t>quantité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 charge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électrostatique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 </a:t>
            </a:r>
            <a:r>
              <a:rPr sz="1000" spc="-10" dirty="0">
                <a:latin typeface="Comic Sans MS"/>
                <a:cs typeface="Comic Sans MS"/>
              </a:rPr>
              <a:t>disposition,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appelée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communément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quantité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d'électricité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Q.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Exemple</a:t>
            </a:r>
            <a:r>
              <a:rPr sz="1000" u="sng" spc="-4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950">
              <a:latin typeface="Comic Sans MS"/>
              <a:cs typeface="Comic Sans MS"/>
            </a:endParaRPr>
          </a:p>
          <a:p>
            <a:pPr marL="12700" marR="5080">
              <a:lnSpc>
                <a:spcPct val="115999"/>
              </a:lnSpc>
            </a:pPr>
            <a:r>
              <a:rPr sz="1000" spc="-10" dirty="0">
                <a:latin typeface="Comic Sans MS"/>
                <a:cs typeface="Comic Sans MS"/>
              </a:rPr>
              <a:t>Un</a:t>
            </a:r>
            <a:r>
              <a:rPr sz="1000" spc="2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accumulateur</a:t>
            </a:r>
            <a:r>
              <a:rPr sz="1000" spc="26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noté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42</a:t>
            </a:r>
            <a:r>
              <a:rPr sz="1000" spc="2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[Ah]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1.2</a:t>
            </a:r>
            <a:r>
              <a:rPr sz="1000" spc="2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[V].Calculer</a:t>
            </a:r>
            <a:r>
              <a:rPr sz="1000" spc="26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nombre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d'électrons</a:t>
            </a:r>
            <a:r>
              <a:rPr sz="1000" spc="2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accumulés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ce </a:t>
            </a:r>
            <a:r>
              <a:rPr sz="1000" spc="-2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générateur.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8667" y="4088385"/>
            <a:ext cx="5892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Données</a:t>
            </a:r>
            <a:r>
              <a:rPr sz="1000" u="sng" spc="-6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607926" y="4088385"/>
            <a:ext cx="7296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Q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42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[Ah]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32847" y="4441949"/>
            <a:ext cx="1974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15" baseline="-16666" dirty="0">
                <a:latin typeface="Comic Sans MS"/>
                <a:cs typeface="Comic Sans MS"/>
              </a:rPr>
              <a:t>e</a:t>
            </a:r>
            <a:r>
              <a:rPr sz="1000" spc="-10" dirty="0">
                <a:latin typeface="Comic Sans MS"/>
                <a:cs typeface="Comic Sans MS"/>
              </a:rPr>
              <a:t>-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17978" y="4480048"/>
            <a:ext cx="695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voir</a:t>
            </a:r>
            <a:r>
              <a:rPr sz="1000" spc="-4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tabelle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32847" y="4694611"/>
            <a:ext cx="13176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e</a:t>
            </a:r>
            <a:r>
              <a:rPr sz="1500" spc="-15" baseline="16666" dirty="0">
                <a:latin typeface="Comic Sans MS"/>
                <a:cs typeface="Comic Sans MS"/>
              </a:rPr>
              <a:t>-</a:t>
            </a:r>
            <a:r>
              <a:rPr sz="1500" spc="-30" baseline="16666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=&gt;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1.623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4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10</a:t>
            </a:r>
            <a:r>
              <a:rPr sz="975" spc="-7" baseline="38461" dirty="0">
                <a:latin typeface="Comic Sans MS"/>
                <a:cs typeface="Comic Sans MS"/>
              </a:rPr>
              <a:t>-19</a:t>
            </a:r>
            <a:r>
              <a:rPr sz="975" spc="307" baseline="38461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[C]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8672" y="5225288"/>
            <a:ext cx="6330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Inconnue</a:t>
            </a:r>
            <a:r>
              <a:rPr sz="1000" u="sng" spc="-6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07572" y="5225288"/>
            <a:ext cx="2978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n</a:t>
            </a:r>
            <a:r>
              <a:rPr sz="1000" spc="-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?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8667" y="5578530"/>
            <a:ext cx="5965825" cy="15774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11860" algn="l"/>
                <a:tab pos="1633855" algn="l"/>
              </a:tabLst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Relation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r>
              <a:rPr sz="1000" spc="-5" dirty="0">
                <a:latin typeface="Comic Sans MS"/>
                <a:cs typeface="Comic Sans MS"/>
              </a:rPr>
              <a:t>	Q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55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	[C]</a:t>
            </a:r>
            <a:r>
              <a:rPr sz="1000" spc="-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ou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[As]</a:t>
            </a:r>
            <a:endParaRPr sz="1000" dirty="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</a:pPr>
            <a:endParaRPr sz="1000" dirty="0">
              <a:latin typeface="Comic Sans MS"/>
              <a:cs typeface="Comic Sans MS"/>
            </a:endParaRPr>
          </a:p>
          <a:p>
            <a:pPr marL="12700" marR="5080">
              <a:lnSpc>
                <a:spcPct val="115999"/>
              </a:lnSpc>
            </a:pP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0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première</a:t>
            </a:r>
            <a:r>
              <a:rPr sz="1000" spc="10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démarche</a:t>
            </a:r>
            <a:r>
              <a:rPr sz="1000" spc="10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consiste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transformer</a:t>
            </a:r>
            <a:r>
              <a:rPr sz="1000" spc="12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[Ah]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[As].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spc="12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savons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trouvons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60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fois 1 seconde </a:t>
            </a: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-5" dirty="0">
                <a:latin typeface="Comic Sans MS"/>
                <a:cs typeface="Comic Sans MS"/>
              </a:rPr>
              <a:t> 1 </a:t>
            </a:r>
            <a:r>
              <a:rPr sz="1000" spc="-10" dirty="0">
                <a:latin typeface="Comic Sans MS"/>
                <a:cs typeface="Comic Sans MS"/>
              </a:rPr>
              <a:t>minute,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mais</a:t>
            </a:r>
            <a:r>
              <a:rPr sz="1000" spc="-5" dirty="0">
                <a:latin typeface="Comic Sans MS"/>
                <a:cs typeface="Comic Sans MS"/>
              </a:rPr>
              <a:t> il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faut</a:t>
            </a:r>
            <a:r>
              <a:rPr sz="1000" spc="-5" dirty="0">
                <a:latin typeface="Comic Sans MS"/>
                <a:cs typeface="Comic Sans MS"/>
              </a:rPr>
              <a:t> 60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minutes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pour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obtenir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 heure.</a:t>
            </a:r>
            <a:endParaRPr sz="1000" dirty="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50" dirty="0">
              <a:latin typeface="Comic Sans MS"/>
              <a:cs typeface="Comic Sans MS"/>
            </a:endParaRPr>
          </a:p>
          <a:p>
            <a:pPr marL="635" algn="ctr">
              <a:lnSpc>
                <a:spcPct val="100000"/>
              </a:lnSpc>
              <a:tabLst>
                <a:tab pos="1687195" algn="l"/>
                <a:tab pos="3709670" algn="l"/>
              </a:tabLst>
            </a:pPr>
            <a:r>
              <a:rPr sz="1000" spc="-5" dirty="0">
                <a:latin typeface="Comic Sans MS"/>
                <a:cs typeface="Comic Sans MS"/>
              </a:rPr>
              <a:t>(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seconde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55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60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)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60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[s]	</a:t>
            </a:r>
            <a:r>
              <a:rPr sz="1000" spc="-5" dirty="0">
                <a:latin typeface="Comic Sans MS"/>
                <a:cs typeface="Comic Sans MS"/>
              </a:rPr>
              <a:t>1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minute</a:t>
            </a:r>
            <a:r>
              <a:rPr sz="1000" spc="29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(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seconde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55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60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)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55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60	1</a:t>
            </a:r>
            <a:r>
              <a:rPr sz="1000" spc="-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heure</a:t>
            </a:r>
            <a:endParaRPr sz="1000" dirty="0">
              <a:latin typeface="Comic Sans MS"/>
              <a:cs typeface="Comic Sans MS"/>
            </a:endParaRPr>
          </a:p>
          <a:p>
            <a:pPr marL="12700" marR="1889125" indent="2077085">
              <a:lnSpc>
                <a:spcPct val="211000"/>
              </a:lnSpc>
              <a:tabLst>
                <a:tab pos="3442335" algn="l"/>
              </a:tabLst>
            </a:pPr>
            <a:r>
              <a:rPr sz="1000" spc="-5" dirty="0">
                <a:latin typeface="Comic Sans MS"/>
                <a:cs typeface="Comic Sans MS"/>
              </a:rPr>
              <a:t>(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lang="fr-FR" sz="1000" spc="5" dirty="0" smtClean="0">
                <a:latin typeface="Comic Sans MS"/>
                <a:cs typeface="Comic Sans MS"/>
              </a:rPr>
              <a:t> </a:t>
            </a:r>
            <a:r>
              <a:rPr sz="1000" spc="-10" dirty="0" err="1" smtClean="0">
                <a:latin typeface="Comic Sans MS"/>
                <a:cs typeface="Comic Sans MS"/>
              </a:rPr>
              <a:t>seconde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6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3600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)	1 heure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Calculons </a:t>
            </a:r>
            <a:r>
              <a:rPr sz="1000" spc="-10" dirty="0">
                <a:latin typeface="Comic Sans MS"/>
                <a:cs typeface="Comic Sans MS"/>
              </a:rPr>
              <a:t>maintenant</a:t>
            </a:r>
            <a:r>
              <a:rPr sz="1000" spc="-5" dirty="0">
                <a:latin typeface="Comic Sans MS"/>
                <a:cs typeface="Comic Sans MS"/>
              </a:rPr>
              <a:t> la </a:t>
            </a:r>
            <a:r>
              <a:rPr sz="1000" spc="-10" dirty="0">
                <a:latin typeface="Comic Sans MS"/>
                <a:cs typeface="Comic Sans MS"/>
              </a:rPr>
              <a:t>quantité</a:t>
            </a:r>
            <a:r>
              <a:rPr sz="1000" spc="-5" dirty="0">
                <a:latin typeface="Comic Sans MS"/>
                <a:cs typeface="Comic Sans MS"/>
              </a:rPr>
              <a:t> de charges électrostatiques en </a:t>
            </a:r>
            <a:r>
              <a:rPr sz="1000" spc="-10" dirty="0">
                <a:latin typeface="Comic Sans MS"/>
                <a:cs typeface="Comic Sans MS"/>
              </a:rPr>
              <a:t>[As]:</a:t>
            </a:r>
            <a:endParaRPr sz="1000" dirty="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8671" y="7471343"/>
            <a:ext cx="201231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[Ah] </a:t>
            </a:r>
            <a:r>
              <a:rPr sz="1000" spc="-5" dirty="0">
                <a:latin typeface="Comic Sans MS"/>
                <a:cs typeface="Comic Sans MS"/>
              </a:rPr>
              <a:t>= </a:t>
            </a:r>
            <a:r>
              <a:rPr sz="1000" spc="-10" dirty="0">
                <a:latin typeface="Comic Sans MS"/>
                <a:cs typeface="Comic Sans MS"/>
              </a:rPr>
              <a:t>[As]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5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3600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ce</a:t>
            </a:r>
            <a:r>
              <a:rPr sz="1000" spc="-10" dirty="0">
                <a:latin typeface="Comic Sans MS"/>
                <a:cs typeface="Comic Sans MS"/>
              </a:rPr>
              <a:t> qui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implique: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995180" y="7577328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>
                <a:moveTo>
                  <a:pt x="0" y="0"/>
                </a:moveTo>
                <a:lnTo>
                  <a:pt x="300227" y="0"/>
                </a:lnTo>
              </a:path>
            </a:pathLst>
          </a:custGeom>
          <a:ln w="62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019051" y="7387335"/>
            <a:ext cx="2514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latin typeface="Arial"/>
                <a:cs typeface="Arial"/>
              </a:rPr>
              <a:t>[</a:t>
            </a:r>
            <a:r>
              <a:rPr sz="1000" spc="-10" dirty="0">
                <a:latin typeface="Arial"/>
                <a:cs typeface="Arial"/>
              </a:rPr>
              <a:t>A</a:t>
            </a:r>
            <a:r>
              <a:rPr sz="1000" dirty="0">
                <a:latin typeface="Arial"/>
                <a:cs typeface="Arial"/>
              </a:rPr>
              <a:t>h]</a:t>
            </a:r>
            <a:endParaRPr sz="10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90096" y="7570210"/>
            <a:ext cx="30734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Arial"/>
                <a:cs typeface="Arial"/>
              </a:rPr>
              <a:t>3</a:t>
            </a:r>
            <a:r>
              <a:rPr sz="1000" spc="-10" dirty="0">
                <a:latin typeface="Arial"/>
                <a:cs typeface="Arial"/>
              </a:rPr>
              <a:t>600</a:t>
            </a:r>
            <a:endParaRPr sz="10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387909" y="7471660"/>
            <a:ext cx="4127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2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[As]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08669" y="7959337"/>
            <a:ext cx="31007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spc="-10" dirty="0">
                <a:latin typeface="Comic Sans MS"/>
                <a:cs typeface="Comic Sans MS"/>
              </a:rPr>
              <a:t> devons ensuite </a:t>
            </a:r>
            <a:r>
              <a:rPr sz="1000" spc="-5" dirty="0">
                <a:latin typeface="Comic Sans MS"/>
                <a:cs typeface="Comic Sans MS"/>
              </a:rPr>
              <a:t>calculer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(nombre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d'électrons)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459488" y="8065007"/>
            <a:ext cx="108585" cy="0"/>
          </a:xfrm>
          <a:custGeom>
            <a:avLst/>
            <a:gdLst/>
            <a:ahLst/>
            <a:cxnLst/>
            <a:rect l="l" t="t" r="r" b="b"/>
            <a:pathLst>
              <a:path w="108585">
                <a:moveTo>
                  <a:pt x="0" y="0"/>
                </a:moveTo>
                <a:lnTo>
                  <a:pt x="108204" y="0"/>
                </a:lnTo>
              </a:path>
            </a:pathLst>
          </a:custGeom>
          <a:ln w="62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4279351" y="7958832"/>
            <a:ext cx="131762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684530" algn="l"/>
                <a:tab pos="948055" algn="l"/>
              </a:tabLst>
            </a:pPr>
            <a:r>
              <a:rPr sz="1000" spc="-5" dirty="0">
                <a:latin typeface="Comic Sans MS"/>
                <a:cs typeface="Comic Sans MS"/>
              </a:rPr>
              <a:t>Q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 n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5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	=&gt;	n</a:t>
            </a:r>
            <a:r>
              <a:rPr sz="1000" spc="-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220" dirty="0">
                <a:latin typeface="Comic Sans MS"/>
                <a:cs typeface="Comic Sans MS"/>
              </a:rPr>
              <a:t> </a:t>
            </a:r>
            <a:r>
              <a:rPr sz="1500" spc="-7" baseline="36111" dirty="0">
                <a:latin typeface="Times New Roman"/>
                <a:cs typeface="Times New Roman"/>
              </a:rPr>
              <a:t>Q</a:t>
            </a:r>
            <a:endParaRPr sz="1500" baseline="36111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472691" y="8057891"/>
            <a:ext cx="8191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Times New Roman"/>
                <a:cs typeface="Times New Roman"/>
              </a:rPr>
              <a:t>e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08667" y="8434828"/>
            <a:ext cx="13862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Application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numérique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193300" y="8540495"/>
            <a:ext cx="638810" cy="0"/>
          </a:xfrm>
          <a:custGeom>
            <a:avLst/>
            <a:gdLst/>
            <a:ahLst/>
            <a:cxnLst/>
            <a:rect l="l" t="t" r="r" b="b"/>
            <a:pathLst>
              <a:path w="638810">
                <a:moveTo>
                  <a:pt x="0" y="0"/>
                </a:moveTo>
                <a:lnTo>
                  <a:pt x="638556" y="0"/>
                </a:lnTo>
              </a:path>
            </a:pathLst>
          </a:custGeom>
          <a:ln w="62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2982475" y="8434150"/>
            <a:ext cx="18986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Times New Roman"/>
                <a:cs typeface="Times New Roman"/>
              </a:rPr>
              <a:t>n</a:t>
            </a:r>
            <a:r>
              <a:rPr sz="1000" spc="-1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Symbol"/>
                <a:cs typeface="Symbol"/>
              </a:rPr>
              <a:t></a:t>
            </a:r>
            <a:endParaRPr sz="10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273559" y="8351853"/>
            <a:ext cx="48387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10" dirty="0">
                <a:latin typeface="Times New Roman"/>
                <a:cs typeface="Times New Roman"/>
              </a:rPr>
              <a:t>4</a:t>
            </a:r>
            <a:r>
              <a:rPr sz="1000" dirty="0">
                <a:latin typeface="Times New Roman"/>
                <a:cs typeface="Times New Roman"/>
              </a:rPr>
              <a:t>2</a:t>
            </a:r>
            <a:r>
              <a:rPr sz="1000" spc="-7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Symbol"/>
                <a:cs typeface="Symbol"/>
              </a:rPr>
              <a:t></a:t>
            </a:r>
            <a:r>
              <a:rPr sz="1000" spc="-70" dirty="0">
                <a:latin typeface="Times New Roman"/>
                <a:cs typeface="Times New Roman"/>
              </a:rPr>
              <a:t> </a:t>
            </a:r>
            <a:r>
              <a:rPr sz="1000" spc="-10" dirty="0">
                <a:latin typeface="Times New Roman"/>
                <a:cs typeface="Times New Roman"/>
              </a:rPr>
              <a:t>3</a:t>
            </a:r>
            <a:r>
              <a:rPr sz="1000" dirty="0">
                <a:latin typeface="Times New Roman"/>
                <a:cs typeface="Times New Roman"/>
              </a:rPr>
              <a:t>600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56724" y="8546920"/>
            <a:ext cx="68453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00" spc="-85" dirty="0">
                <a:latin typeface="Times New Roman"/>
                <a:cs typeface="Times New Roman"/>
              </a:rPr>
              <a:t>1</a:t>
            </a:r>
            <a:r>
              <a:rPr sz="1000" spc="-15" dirty="0">
                <a:latin typeface="Times New Roman"/>
                <a:cs typeface="Times New Roman"/>
              </a:rPr>
              <a:t>,</a:t>
            </a:r>
            <a:r>
              <a:rPr sz="1000" spc="-10" dirty="0">
                <a:latin typeface="Times New Roman"/>
                <a:cs typeface="Times New Roman"/>
              </a:rPr>
              <a:t>6</a:t>
            </a:r>
            <a:r>
              <a:rPr sz="1000" dirty="0">
                <a:latin typeface="Times New Roman"/>
                <a:cs typeface="Times New Roman"/>
              </a:rPr>
              <a:t>23</a:t>
            </a:r>
            <a:r>
              <a:rPr sz="1000" spc="-13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Symbol"/>
                <a:cs typeface="Symbol"/>
              </a:rPr>
              <a:t></a:t>
            </a:r>
            <a:r>
              <a:rPr sz="1000" spc="-14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1</a:t>
            </a:r>
            <a:r>
              <a:rPr sz="1000" spc="75" dirty="0">
                <a:latin typeface="Times New Roman"/>
                <a:cs typeface="Times New Roman"/>
              </a:rPr>
              <a:t>0</a:t>
            </a:r>
            <a:r>
              <a:rPr sz="1050" spc="-22" baseline="35714" dirty="0">
                <a:latin typeface="Symbol"/>
                <a:cs typeface="Symbol"/>
              </a:rPr>
              <a:t></a:t>
            </a:r>
            <a:r>
              <a:rPr sz="1050" spc="-7" baseline="35714" dirty="0">
                <a:latin typeface="Times New Roman"/>
                <a:cs typeface="Times New Roman"/>
              </a:rPr>
              <a:t>19</a:t>
            </a:r>
            <a:endParaRPr sz="1050" baseline="35714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28814" y="8434150"/>
            <a:ext cx="119126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Symbol"/>
                <a:cs typeface="Symbol"/>
              </a:rPr>
              <a:t></a:t>
            </a:r>
            <a:r>
              <a:rPr sz="1000" spc="-1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9</a:t>
            </a:r>
            <a:r>
              <a:rPr sz="1000" spc="-50" dirty="0">
                <a:latin typeface="Times New Roman"/>
                <a:cs typeface="Times New Roman"/>
              </a:rPr>
              <a:t>.</a:t>
            </a:r>
            <a:r>
              <a:rPr sz="1000" dirty="0">
                <a:latin typeface="Times New Roman"/>
                <a:cs typeface="Times New Roman"/>
              </a:rPr>
              <a:t>32</a:t>
            </a:r>
            <a:r>
              <a:rPr sz="1000" spc="-7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Symbol"/>
                <a:cs typeface="Symbol"/>
              </a:rPr>
              <a:t></a:t>
            </a:r>
            <a:r>
              <a:rPr sz="1000" spc="-14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1</a:t>
            </a:r>
            <a:r>
              <a:rPr sz="1000" spc="60" dirty="0">
                <a:latin typeface="Times New Roman"/>
                <a:cs typeface="Times New Roman"/>
              </a:rPr>
              <a:t>0</a:t>
            </a:r>
            <a:r>
              <a:rPr sz="1050" spc="-7" baseline="35714" dirty="0">
                <a:latin typeface="Times New Roman"/>
                <a:cs typeface="Times New Roman"/>
              </a:rPr>
              <a:t>2</a:t>
            </a:r>
            <a:r>
              <a:rPr sz="1050" baseline="35714" dirty="0">
                <a:latin typeface="Times New Roman"/>
                <a:cs typeface="Times New Roman"/>
              </a:rPr>
              <a:t>3 </a:t>
            </a:r>
            <a:r>
              <a:rPr sz="1050" spc="82" baseline="35714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é</a:t>
            </a:r>
            <a:r>
              <a:rPr sz="1000" spc="-15" dirty="0">
                <a:latin typeface="Times New Roman"/>
                <a:cs typeface="Times New Roman"/>
              </a:rPr>
              <a:t>l</a:t>
            </a:r>
            <a:r>
              <a:rPr sz="1000" dirty="0">
                <a:latin typeface="Times New Roman"/>
                <a:cs typeface="Times New Roman"/>
              </a:rPr>
              <a:t>ec</a:t>
            </a:r>
            <a:r>
              <a:rPr sz="1000" spc="-15" dirty="0">
                <a:latin typeface="Times New Roman"/>
                <a:cs typeface="Times New Roman"/>
              </a:rPr>
              <a:t>t</a:t>
            </a:r>
            <a:r>
              <a:rPr sz="1000" dirty="0">
                <a:latin typeface="Times New Roman"/>
                <a:cs typeface="Times New Roman"/>
              </a:rPr>
              <a:t>ro</a:t>
            </a:r>
            <a:r>
              <a:rPr sz="1000" spc="-10" dirty="0">
                <a:latin typeface="Times New Roman"/>
                <a:cs typeface="Times New Roman"/>
              </a:rPr>
              <a:t>n</a:t>
            </a:r>
            <a:r>
              <a:rPr sz="1000" dirty="0">
                <a:latin typeface="Times New Roman"/>
                <a:cs typeface="Times New Roman"/>
              </a:rPr>
              <a:t>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21372" y="8590788"/>
            <a:ext cx="1321435" cy="10795"/>
          </a:xfrm>
          <a:custGeom>
            <a:avLst/>
            <a:gdLst/>
            <a:ahLst/>
            <a:cxnLst/>
            <a:rect l="l" t="t" r="r" b="b"/>
            <a:pathLst>
              <a:path w="1321435" h="10795">
                <a:moveTo>
                  <a:pt x="1321308" y="0"/>
                </a:moveTo>
                <a:lnTo>
                  <a:pt x="0" y="0"/>
                </a:lnTo>
                <a:lnTo>
                  <a:pt x="0" y="10667"/>
                </a:lnTo>
                <a:lnTo>
                  <a:pt x="1321308" y="10667"/>
                </a:lnTo>
                <a:lnTo>
                  <a:pt x="13213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3437839" y="4063682"/>
            <a:ext cx="688975" cy="867410"/>
            <a:chOff x="3437839" y="4063682"/>
            <a:chExt cx="688975" cy="867410"/>
          </a:xfrm>
        </p:grpSpPr>
        <p:sp>
          <p:nvSpPr>
            <p:cNvPr id="33" name="object 33"/>
            <p:cNvSpPr/>
            <p:nvPr/>
          </p:nvSpPr>
          <p:spPr>
            <a:xfrm>
              <a:off x="3565156" y="4191000"/>
              <a:ext cx="121920" cy="428625"/>
            </a:xfrm>
            <a:custGeom>
              <a:avLst/>
              <a:gdLst/>
              <a:ahLst/>
              <a:cxnLst/>
              <a:rect l="l" t="t" r="r" b="b"/>
              <a:pathLst>
                <a:path w="121920" h="428625">
                  <a:moveTo>
                    <a:pt x="0" y="243839"/>
                  </a:moveTo>
                  <a:lnTo>
                    <a:pt x="121920" y="243839"/>
                  </a:lnTo>
                  <a:lnTo>
                    <a:pt x="121920" y="0"/>
                  </a:lnTo>
                  <a:lnTo>
                    <a:pt x="0" y="0"/>
                  </a:lnTo>
                  <a:lnTo>
                    <a:pt x="0" y="243839"/>
                  </a:lnTo>
                  <a:close/>
                </a:path>
                <a:path w="121920" h="428625">
                  <a:moveTo>
                    <a:pt x="60960" y="428244"/>
                  </a:moveTo>
                  <a:lnTo>
                    <a:pt x="60960" y="243839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626116" y="4069080"/>
              <a:ext cx="0" cy="121920"/>
            </a:xfrm>
            <a:custGeom>
              <a:avLst/>
              <a:gdLst/>
              <a:ahLst/>
              <a:cxnLst/>
              <a:rect l="l" t="t" r="r" b="b"/>
              <a:pathLst>
                <a:path h="121920">
                  <a:moveTo>
                    <a:pt x="0" y="121920"/>
                  </a:moveTo>
                  <a:lnTo>
                    <a:pt x="0" y="0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626116" y="4069080"/>
              <a:ext cx="490855" cy="0"/>
            </a:xfrm>
            <a:custGeom>
              <a:avLst/>
              <a:gdLst/>
              <a:ahLst/>
              <a:cxnLst/>
              <a:rect l="l" t="t" r="r" b="b"/>
              <a:pathLst>
                <a:path w="490854">
                  <a:moveTo>
                    <a:pt x="0" y="0"/>
                  </a:moveTo>
                  <a:lnTo>
                    <a:pt x="490727" y="0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443236" y="4619244"/>
              <a:ext cx="678180" cy="306705"/>
            </a:xfrm>
            <a:custGeom>
              <a:avLst/>
              <a:gdLst/>
              <a:ahLst/>
              <a:cxnLst/>
              <a:rect l="l" t="t" r="r" b="b"/>
              <a:pathLst>
                <a:path w="678179" h="306704">
                  <a:moveTo>
                    <a:pt x="0" y="0"/>
                  </a:moveTo>
                  <a:lnTo>
                    <a:pt x="367284" y="0"/>
                  </a:lnTo>
                </a:path>
                <a:path w="678179" h="306704">
                  <a:moveTo>
                    <a:pt x="182880" y="60959"/>
                  </a:moveTo>
                  <a:lnTo>
                    <a:pt x="182880" y="306323"/>
                  </a:lnTo>
                </a:path>
                <a:path w="678179" h="306704">
                  <a:moveTo>
                    <a:pt x="182880" y="306323"/>
                  </a:moveTo>
                  <a:lnTo>
                    <a:pt x="678180" y="306323"/>
                  </a:lnTo>
                </a:path>
                <a:path w="678179" h="306704">
                  <a:moveTo>
                    <a:pt x="121920" y="60959"/>
                  </a:moveTo>
                  <a:lnTo>
                    <a:pt x="245363" y="60959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3797815" y="4423249"/>
            <a:ext cx="114300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spc="5" dirty="0">
                <a:latin typeface="Times New Roman"/>
                <a:cs typeface="Times New Roman"/>
              </a:rPr>
              <a:t>D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63347" y="4058644"/>
            <a:ext cx="277495" cy="1238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50" spc="-5" dirty="0">
                <a:latin typeface="Times New Roman"/>
                <a:cs typeface="Times New Roman"/>
              </a:rPr>
              <a:t>borne +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887731" y="4796256"/>
            <a:ext cx="259079" cy="1238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50" spc="-5" dirty="0">
                <a:latin typeface="Times New Roman"/>
                <a:cs typeface="Times New Roman"/>
              </a:rPr>
              <a:t>borne -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430531" y="4423249"/>
            <a:ext cx="94615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spc="5" dirty="0">
                <a:latin typeface="Times New Roman"/>
                <a:cs typeface="Times New Roman"/>
              </a:rPr>
              <a:t>+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680976" y="4185510"/>
            <a:ext cx="196215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950" spc="40" dirty="0">
                <a:latin typeface="Times New Roman"/>
                <a:cs typeface="Times New Roman"/>
              </a:rPr>
              <a:t>R</a:t>
            </a:r>
            <a:r>
              <a:rPr sz="1200" spc="60" baseline="-27777" dirty="0">
                <a:latin typeface="Times New Roman"/>
                <a:cs typeface="Times New Roman"/>
              </a:rPr>
              <a:t>i</a:t>
            </a:r>
            <a:endParaRPr sz="1200" baseline="-27777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32767" y="4537549"/>
            <a:ext cx="114300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spc="5" dirty="0">
                <a:latin typeface="Times New Roman"/>
                <a:cs typeface="Times New Roman"/>
              </a:rPr>
              <a:t>U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116587" y="4626518"/>
            <a:ext cx="16700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latin typeface="Times New Roman"/>
                <a:cs typeface="Times New Roman"/>
              </a:rPr>
              <a:t>DC</a:t>
            </a:r>
            <a:endParaRPr sz="800">
              <a:latin typeface="Times New Roman"/>
              <a:cs typeface="Times New Roman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3316217" y="4416552"/>
            <a:ext cx="71755" cy="540385"/>
            <a:chOff x="3316217" y="4416552"/>
            <a:chExt cx="71755" cy="540385"/>
          </a:xfrm>
        </p:grpSpPr>
        <p:sp>
          <p:nvSpPr>
            <p:cNvPr id="45" name="object 45"/>
            <p:cNvSpPr/>
            <p:nvPr/>
          </p:nvSpPr>
          <p:spPr>
            <a:xfrm>
              <a:off x="3347224" y="4416552"/>
              <a:ext cx="0" cy="428625"/>
            </a:xfrm>
            <a:custGeom>
              <a:avLst/>
              <a:gdLst/>
              <a:ahLst/>
              <a:cxnLst/>
              <a:rect l="l" t="t" r="r" b="b"/>
              <a:pathLst>
                <a:path h="428625">
                  <a:moveTo>
                    <a:pt x="0" y="0"/>
                  </a:moveTo>
                  <a:lnTo>
                    <a:pt x="0" y="428244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16217" y="4824457"/>
              <a:ext cx="71158" cy="132118"/>
            </a:xfrm>
            <a:prstGeom prst="rect">
              <a:avLst/>
            </a:prstGeom>
          </p:spPr>
        </p:pic>
      </p:grpSp>
      <p:grpSp>
        <p:nvGrpSpPr>
          <p:cNvPr id="47" name="object 47"/>
          <p:cNvGrpSpPr/>
          <p:nvPr/>
        </p:nvGrpSpPr>
        <p:grpSpPr>
          <a:xfrm>
            <a:off x="3597859" y="4031976"/>
            <a:ext cx="977265" cy="930910"/>
            <a:chOff x="3597859" y="4031976"/>
            <a:chExt cx="977265" cy="930910"/>
          </a:xfrm>
        </p:grpSpPr>
        <p:sp>
          <p:nvSpPr>
            <p:cNvPr id="48" name="object 48"/>
            <p:cNvSpPr/>
            <p:nvPr/>
          </p:nvSpPr>
          <p:spPr>
            <a:xfrm>
              <a:off x="3603256" y="4495799"/>
              <a:ext cx="53340" cy="45720"/>
            </a:xfrm>
            <a:custGeom>
              <a:avLst/>
              <a:gdLst/>
              <a:ahLst/>
              <a:cxnLst/>
              <a:rect l="l" t="t" r="r" b="b"/>
              <a:pathLst>
                <a:path w="53339" h="45720">
                  <a:moveTo>
                    <a:pt x="27431" y="0"/>
                  </a:moveTo>
                  <a:lnTo>
                    <a:pt x="16716" y="1857"/>
                  </a:lnTo>
                  <a:lnTo>
                    <a:pt x="8000" y="6858"/>
                  </a:lnTo>
                  <a:lnTo>
                    <a:pt x="2143" y="14144"/>
                  </a:lnTo>
                  <a:lnTo>
                    <a:pt x="0" y="22860"/>
                  </a:lnTo>
                  <a:lnTo>
                    <a:pt x="2143" y="31575"/>
                  </a:lnTo>
                  <a:lnTo>
                    <a:pt x="8000" y="38862"/>
                  </a:lnTo>
                  <a:lnTo>
                    <a:pt x="16716" y="43862"/>
                  </a:lnTo>
                  <a:lnTo>
                    <a:pt x="27431" y="45720"/>
                  </a:lnTo>
                  <a:lnTo>
                    <a:pt x="37266" y="43862"/>
                  </a:lnTo>
                  <a:lnTo>
                    <a:pt x="45529" y="38862"/>
                  </a:lnTo>
                  <a:lnTo>
                    <a:pt x="51220" y="31575"/>
                  </a:lnTo>
                  <a:lnTo>
                    <a:pt x="53339" y="22860"/>
                  </a:lnTo>
                  <a:lnTo>
                    <a:pt x="51220" y="14144"/>
                  </a:lnTo>
                  <a:lnTo>
                    <a:pt x="45529" y="6857"/>
                  </a:lnTo>
                  <a:lnTo>
                    <a:pt x="37266" y="1857"/>
                  </a:lnTo>
                  <a:lnTo>
                    <a:pt x="27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3603256" y="4495799"/>
              <a:ext cx="53340" cy="45720"/>
            </a:xfrm>
            <a:custGeom>
              <a:avLst/>
              <a:gdLst/>
              <a:ahLst/>
              <a:cxnLst/>
              <a:rect l="l" t="t" r="r" b="b"/>
              <a:pathLst>
                <a:path w="53339" h="45720">
                  <a:moveTo>
                    <a:pt x="53339" y="22860"/>
                  </a:moveTo>
                  <a:lnTo>
                    <a:pt x="51220" y="14144"/>
                  </a:lnTo>
                  <a:lnTo>
                    <a:pt x="45529" y="6857"/>
                  </a:lnTo>
                  <a:lnTo>
                    <a:pt x="37266" y="1857"/>
                  </a:lnTo>
                  <a:lnTo>
                    <a:pt x="27431" y="0"/>
                  </a:lnTo>
                  <a:lnTo>
                    <a:pt x="16716" y="1857"/>
                  </a:lnTo>
                  <a:lnTo>
                    <a:pt x="8000" y="6858"/>
                  </a:lnTo>
                  <a:lnTo>
                    <a:pt x="2143" y="14144"/>
                  </a:lnTo>
                  <a:lnTo>
                    <a:pt x="0" y="22860"/>
                  </a:lnTo>
                  <a:lnTo>
                    <a:pt x="2143" y="31575"/>
                  </a:lnTo>
                  <a:lnTo>
                    <a:pt x="8000" y="38862"/>
                  </a:lnTo>
                  <a:lnTo>
                    <a:pt x="16716" y="43862"/>
                  </a:lnTo>
                  <a:lnTo>
                    <a:pt x="27431" y="45720"/>
                  </a:lnTo>
                  <a:lnTo>
                    <a:pt x="37266" y="43862"/>
                  </a:lnTo>
                  <a:lnTo>
                    <a:pt x="45529" y="38862"/>
                  </a:lnTo>
                  <a:lnTo>
                    <a:pt x="51220" y="31575"/>
                  </a:lnTo>
                  <a:lnTo>
                    <a:pt x="53339" y="22860"/>
                  </a:lnTo>
                  <a:close/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01077" y="4035024"/>
              <a:ext cx="72682" cy="6811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40929" y="4031976"/>
              <a:ext cx="133642" cy="71158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01077" y="4893036"/>
              <a:ext cx="72682" cy="69634"/>
            </a:xfrm>
            <a:prstGeom prst="rect">
              <a:avLst/>
            </a:prstGeom>
          </p:spPr>
        </p:pic>
      </p:grpSp>
      <p:sp>
        <p:nvSpPr>
          <p:cNvPr id="53" name="object 53"/>
          <p:cNvSpPr txBox="1"/>
          <p:nvPr/>
        </p:nvSpPr>
        <p:spPr>
          <a:xfrm>
            <a:off x="3339091" y="4981032"/>
            <a:ext cx="718820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spc="5" dirty="0">
                <a:latin typeface="Times New Roman"/>
                <a:cs typeface="Times New Roman"/>
              </a:rPr>
              <a:t>Accumulateur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250696" y="4403437"/>
            <a:ext cx="296545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1425" spc="-15" baseline="20467" dirty="0">
                <a:latin typeface="Times New Roman"/>
                <a:cs typeface="Times New Roman"/>
              </a:rPr>
              <a:t>U</a:t>
            </a:r>
            <a:r>
              <a:rPr sz="800" spc="-10" dirty="0">
                <a:latin typeface="Times New Roman"/>
                <a:cs typeface="Times New Roman"/>
              </a:rPr>
              <a:t>BC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336295" y="4095588"/>
            <a:ext cx="433705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1425" baseline="14619" dirty="0">
                <a:latin typeface="Times New Roman"/>
                <a:cs typeface="Times New Roman"/>
              </a:rPr>
              <a:t>I</a:t>
            </a:r>
            <a:r>
              <a:rPr sz="650" dirty="0">
                <a:latin typeface="Times New Roman"/>
                <a:cs typeface="Times New Roman"/>
              </a:rPr>
              <a:t>de</a:t>
            </a:r>
            <a:r>
              <a:rPr sz="650" spc="-35" dirty="0">
                <a:latin typeface="Times New Roman"/>
                <a:cs typeface="Times New Roman"/>
              </a:rPr>
              <a:t> </a:t>
            </a:r>
            <a:r>
              <a:rPr sz="650" spc="-5" dirty="0">
                <a:latin typeface="Times New Roman"/>
                <a:cs typeface="Times New Roman"/>
              </a:rPr>
              <a:t>charge</a:t>
            </a:r>
            <a:endParaRPr sz="650">
              <a:latin typeface="Times New Roman"/>
              <a:cs typeface="Times New Roman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4161739" y="4059110"/>
            <a:ext cx="810895" cy="870585"/>
            <a:chOff x="4161739" y="4059110"/>
            <a:chExt cx="810895" cy="870585"/>
          </a:xfrm>
        </p:grpSpPr>
        <p:sp>
          <p:nvSpPr>
            <p:cNvPr id="57" name="object 57"/>
            <p:cNvSpPr/>
            <p:nvPr/>
          </p:nvSpPr>
          <p:spPr>
            <a:xfrm>
              <a:off x="4167136" y="4064507"/>
              <a:ext cx="800100" cy="3175"/>
            </a:xfrm>
            <a:custGeom>
              <a:avLst/>
              <a:gdLst/>
              <a:ahLst/>
              <a:cxnLst/>
              <a:rect l="l" t="t" r="r" b="b"/>
              <a:pathLst>
                <a:path w="800100" h="3175">
                  <a:moveTo>
                    <a:pt x="0" y="0"/>
                  </a:moveTo>
                  <a:lnTo>
                    <a:pt x="800100" y="3048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967236" y="4067555"/>
              <a:ext cx="0" cy="367665"/>
            </a:xfrm>
            <a:custGeom>
              <a:avLst/>
              <a:gdLst/>
              <a:ahLst/>
              <a:cxnLst/>
              <a:rect l="l" t="t" r="r" b="b"/>
              <a:pathLst>
                <a:path h="367664">
                  <a:moveTo>
                    <a:pt x="0" y="0"/>
                  </a:moveTo>
                  <a:lnTo>
                    <a:pt x="0" y="367284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168660" y="4427219"/>
              <a:ext cx="798830" cy="497205"/>
            </a:xfrm>
            <a:custGeom>
              <a:avLst/>
              <a:gdLst/>
              <a:ahLst/>
              <a:cxnLst/>
              <a:rect l="l" t="t" r="r" b="b"/>
              <a:pathLst>
                <a:path w="798829" h="497204">
                  <a:moveTo>
                    <a:pt x="798576" y="0"/>
                  </a:moveTo>
                  <a:lnTo>
                    <a:pt x="798576" y="496824"/>
                  </a:lnTo>
                </a:path>
                <a:path w="798829" h="497204">
                  <a:moveTo>
                    <a:pt x="0" y="496824"/>
                  </a:moveTo>
                  <a:lnTo>
                    <a:pt x="798576" y="496824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5029207" y="4237320"/>
            <a:ext cx="94615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spc="5" dirty="0">
                <a:latin typeface="Times New Roman"/>
                <a:cs typeface="Times New Roman"/>
              </a:rPr>
              <a:t>+</a:t>
            </a:r>
            <a:endParaRPr sz="950">
              <a:latin typeface="Times New Roman"/>
              <a:cs typeface="Times New Roman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5169401" y="4183379"/>
            <a:ext cx="71755" cy="540385"/>
            <a:chOff x="5169401" y="4183379"/>
            <a:chExt cx="71755" cy="540385"/>
          </a:xfrm>
        </p:grpSpPr>
        <p:sp>
          <p:nvSpPr>
            <p:cNvPr id="62" name="object 62"/>
            <p:cNvSpPr/>
            <p:nvPr/>
          </p:nvSpPr>
          <p:spPr>
            <a:xfrm>
              <a:off x="5201932" y="4183379"/>
              <a:ext cx="0" cy="428625"/>
            </a:xfrm>
            <a:custGeom>
              <a:avLst/>
              <a:gdLst/>
              <a:ahLst/>
              <a:cxnLst/>
              <a:rect l="l" t="t" r="r" b="b"/>
              <a:pathLst>
                <a:path h="428625">
                  <a:moveTo>
                    <a:pt x="0" y="0"/>
                  </a:moveTo>
                  <a:lnTo>
                    <a:pt x="0" y="428244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69401" y="4591284"/>
              <a:ext cx="71158" cy="132118"/>
            </a:xfrm>
            <a:prstGeom prst="rect">
              <a:avLst/>
            </a:prstGeom>
          </p:spPr>
        </p:pic>
      </p:grpSp>
      <p:sp>
        <p:nvSpPr>
          <p:cNvPr id="64" name="object 64"/>
          <p:cNvSpPr txBox="1"/>
          <p:nvPr/>
        </p:nvSpPr>
        <p:spPr>
          <a:xfrm>
            <a:off x="4678687" y="4971888"/>
            <a:ext cx="480695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spc="5" dirty="0">
                <a:latin typeface="Times New Roman"/>
                <a:cs typeface="Times New Roman"/>
              </a:rPr>
              <a:t>Chargeur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4831600" y="4354067"/>
            <a:ext cx="269875" cy="281940"/>
          </a:xfrm>
          <a:custGeom>
            <a:avLst/>
            <a:gdLst/>
            <a:ahLst/>
            <a:cxnLst/>
            <a:rect l="l" t="t" r="r" b="b"/>
            <a:pathLst>
              <a:path w="269875" h="281939">
                <a:moveTo>
                  <a:pt x="269748" y="141732"/>
                </a:moveTo>
                <a:lnTo>
                  <a:pt x="262969" y="96560"/>
                </a:lnTo>
                <a:lnTo>
                  <a:pt x="244047" y="57607"/>
                </a:lnTo>
                <a:lnTo>
                  <a:pt x="215103" y="27066"/>
                </a:lnTo>
                <a:lnTo>
                  <a:pt x="178259" y="7132"/>
                </a:lnTo>
                <a:lnTo>
                  <a:pt x="135636" y="0"/>
                </a:lnTo>
                <a:lnTo>
                  <a:pt x="92854" y="7132"/>
                </a:lnTo>
                <a:lnTo>
                  <a:pt x="55632" y="27066"/>
                </a:lnTo>
                <a:lnTo>
                  <a:pt x="26237" y="57607"/>
                </a:lnTo>
                <a:lnTo>
                  <a:pt x="6937" y="96560"/>
                </a:lnTo>
                <a:lnTo>
                  <a:pt x="0" y="141732"/>
                </a:lnTo>
                <a:lnTo>
                  <a:pt x="6937" y="186159"/>
                </a:lnTo>
                <a:lnTo>
                  <a:pt x="26237" y="224661"/>
                </a:lnTo>
                <a:lnTo>
                  <a:pt x="55632" y="254971"/>
                </a:lnTo>
                <a:lnTo>
                  <a:pt x="92854" y="274819"/>
                </a:lnTo>
                <a:lnTo>
                  <a:pt x="135636" y="281940"/>
                </a:lnTo>
                <a:lnTo>
                  <a:pt x="177674" y="274819"/>
                </a:lnTo>
                <a:lnTo>
                  <a:pt x="214445" y="254971"/>
                </a:lnTo>
                <a:lnTo>
                  <a:pt x="243608" y="224661"/>
                </a:lnTo>
                <a:lnTo>
                  <a:pt x="262822" y="186159"/>
                </a:lnTo>
                <a:lnTo>
                  <a:pt x="269748" y="141732"/>
                </a:lnTo>
                <a:close/>
              </a:path>
            </a:pathLst>
          </a:custGeom>
          <a:ln w="101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67" name="object 6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2219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37945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08667" y="903220"/>
            <a:ext cx="5877560" cy="2157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733425" algn="l"/>
              </a:tabLst>
            </a:pPr>
            <a:r>
              <a:rPr sz="1400" b="1" spc="-5" dirty="0" err="1" smtClean="0">
                <a:latin typeface="Comic Sans MS"/>
                <a:cs typeface="Comic Sans MS"/>
              </a:rPr>
              <a:t>Documentaire</a:t>
            </a:r>
            <a:endParaRPr sz="1400" dirty="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 dirty="0">
              <a:latin typeface="Comic Sans MS"/>
              <a:cs typeface="Comic Sans MS"/>
            </a:endParaRPr>
          </a:p>
          <a:p>
            <a:pPr marL="1906905" marR="5080" algn="just">
              <a:lnSpc>
                <a:spcPct val="115999"/>
              </a:lnSpc>
            </a:pPr>
            <a:r>
              <a:rPr sz="1000" spc="-10" dirty="0">
                <a:latin typeface="Comic Sans MS"/>
                <a:cs typeface="Comic Sans MS"/>
              </a:rPr>
              <a:t>C'est en </a:t>
            </a:r>
            <a:r>
              <a:rPr sz="1000" spc="-5" dirty="0" smtClean="0">
                <a:latin typeface="Comic Sans MS"/>
                <a:cs typeface="Comic Sans MS"/>
              </a:rPr>
              <a:t>1882</a:t>
            </a:r>
            <a:r>
              <a:rPr lang="fr-FR" sz="1000" spc="-5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 </a:t>
            </a:r>
            <a:r>
              <a:rPr sz="1000" b="1" spc="-5" dirty="0">
                <a:latin typeface="Comic Sans MS"/>
                <a:cs typeface="Comic Sans MS"/>
              </a:rPr>
              <a:t>Thomas Edison </a:t>
            </a:r>
            <a:r>
              <a:rPr sz="1000" spc="-5" dirty="0">
                <a:latin typeface="Comic Sans MS"/>
                <a:cs typeface="Comic Sans MS"/>
              </a:rPr>
              <a:t>(1847 - 1931) </a:t>
            </a:r>
            <a:r>
              <a:rPr sz="1000" spc="-10" dirty="0">
                <a:latin typeface="Comic Sans MS"/>
                <a:cs typeface="Comic Sans MS"/>
              </a:rPr>
              <a:t>mis en </a:t>
            </a:r>
            <a:r>
              <a:rPr sz="1000" spc="-5" dirty="0">
                <a:latin typeface="Comic Sans MS"/>
                <a:cs typeface="Comic Sans MS"/>
              </a:rPr>
              <a:t>service la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première</a:t>
            </a:r>
            <a:r>
              <a:rPr sz="1000" spc="2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centrale</a:t>
            </a:r>
            <a:r>
              <a:rPr sz="1000" spc="2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</a:t>
            </a:r>
            <a:r>
              <a:rPr sz="1000" spc="2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industrielle</a:t>
            </a:r>
            <a:r>
              <a:rPr sz="1000" spc="2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New</a:t>
            </a:r>
            <a:r>
              <a:rPr sz="1000" spc="2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York.</a:t>
            </a:r>
            <a:r>
              <a:rPr sz="1000" spc="2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Entraînée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par des </a:t>
            </a:r>
            <a:r>
              <a:rPr sz="1000" spc="-5" dirty="0">
                <a:latin typeface="Comic Sans MS"/>
                <a:cs typeface="Comic Sans MS"/>
              </a:rPr>
              <a:t>turbines à vapeur, chaque génératrice </a:t>
            </a:r>
            <a:r>
              <a:rPr sz="1000" spc="-10" dirty="0">
                <a:latin typeface="Comic Sans MS"/>
                <a:cs typeface="Comic Sans MS"/>
              </a:rPr>
              <a:t>peut alimenter </a:t>
            </a:r>
            <a:r>
              <a:rPr sz="1000" spc="-5" dirty="0">
                <a:latin typeface="Comic Sans MS"/>
                <a:cs typeface="Comic Sans MS"/>
              </a:rPr>
              <a:t>1000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lampes </a:t>
            </a:r>
            <a:r>
              <a:rPr sz="1000" spc="-5" dirty="0">
                <a:latin typeface="Comic Sans MS"/>
                <a:cs typeface="Comic Sans MS"/>
              </a:rPr>
              <a:t>à </a:t>
            </a:r>
            <a:r>
              <a:rPr sz="1000" spc="-10" dirty="0" smtClean="0">
                <a:latin typeface="Comic Sans MS"/>
                <a:cs typeface="Comic Sans MS"/>
              </a:rPr>
              <a:t>incandescence.</a:t>
            </a:r>
            <a:endParaRPr sz="1000" dirty="0" smtClean="0">
              <a:latin typeface="Comic Sans MS"/>
              <a:cs typeface="Comic Sans MS"/>
            </a:endParaRPr>
          </a:p>
          <a:p>
            <a:pPr marL="1906905" marR="5080" algn="just">
              <a:lnSpc>
                <a:spcPct val="115999"/>
              </a:lnSpc>
              <a:spcBef>
                <a:spcPts val="1140"/>
              </a:spcBef>
            </a:pPr>
            <a:r>
              <a:rPr lang="fr-FR" sz="1000" spc="-5" dirty="0" smtClean="0">
                <a:latin typeface="Comic Sans MS"/>
                <a:cs typeface="Comic Sans MS"/>
              </a:rPr>
              <a:t>1</a:t>
            </a:r>
            <a:r>
              <a:rPr sz="1000" spc="-5" dirty="0" smtClean="0">
                <a:latin typeface="Comic Sans MS"/>
                <a:cs typeface="Comic Sans MS"/>
              </a:rPr>
              <a:t>884,</a:t>
            </a:r>
            <a:r>
              <a:rPr lang="fr-FR" sz="1000" spc="-5" dirty="0" smtClean="0">
                <a:latin typeface="Comic Sans MS"/>
                <a:cs typeface="Comic Sans MS"/>
              </a:rPr>
              <a:t> </a:t>
            </a:r>
            <a:r>
              <a:rPr sz="1000" spc="-10" dirty="0" err="1" smtClean="0">
                <a:latin typeface="Comic Sans MS"/>
                <a:cs typeface="Comic Sans MS"/>
              </a:rPr>
              <a:t>mise</a:t>
            </a:r>
            <a:r>
              <a:rPr sz="1000" spc="-10" dirty="0" smtClean="0">
                <a:latin typeface="Comic Sans MS"/>
                <a:cs typeface="Comic Sans MS"/>
              </a:rPr>
              <a:t> au point </a:t>
            </a:r>
            <a:r>
              <a:rPr sz="1000" spc="-5" dirty="0" smtClean="0">
                <a:latin typeface="Comic Sans MS"/>
                <a:cs typeface="Comic Sans MS"/>
              </a:rPr>
              <a:t>du </a:t>
            </a:r>
            <a:r>
              <a:rPr sz="1000" spc="-10" dirty="0" err="1" smtClean="0">
                <a:latin typeface="Comic Sans MS"/>
                <a:cs typeface="Comic Sans MS"/>
              </a:rPr>
              <a:t>transformateur</a:t>
            </a:r>
            <a:r>
              <a:rPr sz="1000" spc="-10" dirty="0" smtClean="0">
                <a:latin typeface="Comic Sans MS"/>
                <a:cs typeface="Comic Sans MS"/>
              </a:rPr>
              <a:t> des </a:t>
            </a:r>
            <a:r>
              <a:rPr sz="1000" spc="-10" dirty="0" err="1" smtClean="0">
                <a:latin typeface="Comic Sans MS"/>
                <a:cs typeface="Comic Sans MS"/>
              </a:rPr>
              <a:t>Français</a:t>
            </a:r>
            <a:r>
              <a:rPr sz="1000" spc="-10" dirty="0" smtClean="0">
                <a:latin typeface="Comic Sans MS"/>
                <a:cs typeface="Comic Sans MS"/>
              </a:rPr>
              <a:t> Lucien </a:t>
            </a:r>
            <a:r>
              <a:rPr sz="1000" spc="-5" dirty="0" err="1" smtClean="0">
                <a:latin typeface="Comic Sans MS"/>
                <a:cs typeface="Comic Sans MS"/>
              </a:rPr>
              <a:t>Gaulard</a:t>
            </a:r>
            <a:r>
              <a:rPr sz="1000" spc="-5" dirty="0" smtClean="0">
                <a:latin typeface="Comic Sans MS"/>
                <a:cs typeface="Comic Sans MS"/>
              </a:rPr>
              <a:t> 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et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10" dirty="0" smtClean="0">
                <a:latin typeface="Comic Sans MS"/>
                <a:cs typeface="Comic Sans MS"/>
              </a:rPr>
              <a:t>JD</a:t>
            </a:r>
            <a:r>
              <a:rPr sz="1000" spc="-5" dirty="0" smtClean="0">
                <a:latin typeface="Comic Sans MS"/>
                <a:cs typeface="Comic Sans MS"/>
              </a:rPr>
              <a:t> </a:t>
            </a:r>
            <a:r>
              <a:rPr sz="1000" spc="-10" dirty="0" smtClean="0">
                <a:latin typeface="Comic Sans MS"/>
                <a:cs typeface="Comic Sans MS"/>
              </a:rPr>
              <a:t>Gibbs,</a:t>
            </a:r>
            <a:r>
              <a:rPr sz="1000" spc="-5" dirty="0" smtClean="0">
                <a:latin typeface="Comic Sans MS"/>
                <a:cs typeface="Comic Sans MS"/>
              </a:rPr>
              <a:t> pour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la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transmission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10" dirty="0" err="1" smtClean="0">
                <a:latin typeface="Comic Sans MS"/>
                <a:cs typeface="Comic Sans MS"/>
              </a:rPr>
              <a:t>efficace</a:t>
            </a:r>
            <a:r>
              <a:rPr sz="1000" spc="-5" dirty="0" smtClean="0">
                <a:latin typeface="Comic Sans MS"/>
                <a:cs typeface="Comic Sans MS"/>
              </a:rPr>
              <a:t> de</a:t>
            </a:r>
            <a:r>
              <a:rPr sz="1000" spc="285" dirty="0" smtClean="0">
                <a:latin typeface="Comic Sans MS"/>
                <a:cs typeface="Comic Sans MS"/>
              </a:rPr>
              <a:t> </a:t>
            </a:r>
            <a:r>
              <a:rPr sz="1000" spc="-5" dirty="0" err="1" smtClean="0">
                <a:latin typeface="Comic Sans MS"/>
                <a:cs typeface="Comic Sans MS"/>
              </a:rPr>
              <a:t>l'électricité</a:t>
            </a:r>
            <a:r>
              <a:rPr sz="1000" spc="-5" dirty="0" smtClean="0">
                <a:latin typeface="Comic Sans MS"/>
                <a:cs typeface="Comic Sans MS"/>
              </a:rPr>
              <a:t>.</a:t>
            </a:r>
            <a:r>
              <a:rPr sz="1000" spc="29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La </a:t>
            </a:r>
            <a:r>
              <a:rPr sz="1000" spc="-285" dirty="0" smtClean="0">
                <a:latin typeface="Comic Sans MS"/>
                <a:cs typeface="Comic Sans MS"/>
              </a:rPr>
              <a:t> </a:t>
            </a:r>
            <a:r>
              <a:rPr sz="1000" spc="-10" dirty="0" err="1" smtClean="0">
                <a:latin typeface="Comic Sans MS"/>
                <a:cs typeface="Comic Sans MS"/>
              </a:rPr>
              <a:t>même</a:t>
            </a:r>
            <a:r>
              <a:rPr sz="1000" spc="-5" dirty="0" smtClean="0">
                <a:latin typeface="Comic Sans MS"/>
                <a:cs typeface="Comic Sans MS"/>
              </a:rPr>
              <a:t> </a:t>
            </a:r>
            <a:r>
              <a:rPr sz="1000" spc="-10" dirty="0" err="1" smtClean="0">
                <a:latin typeface="Comic Sans MS"/>
                <a:cs typeface="Comic Sans MS"/>
              </a:rPr>
              <a:t>année</a:t>
            </a:r>
            <a:r>
              <a:rPr sz="1000" spc="-10" dirty="0" smtClean="0">
                <a:latin typeface="Comic Sans MS"/>
                <a:cs typeface="Comic Sans MS"/>
              </a:rPr>
              <a:t>,</a:t>
            </a:r>
            <a:r>
              <a:rPr sz="1000" spc="-5" dirty="0" smtClean="0">
                <a:latin typeface="Comic Sans MS"/>
                <a:cs typeface="Comic Sans MS"/>
              </a:rPr>
              <a:t> </a:t>
            </a:r>
            <a:r>
              <a:rPr sz="1000" spc="-10" dirty="0" err="1" smtClean="0">
                <a:latin typeface="Comic Sans MS"/>
                <a:cs typeface="Comic Sans MS"/>
              </a:rPr>
              <a:t>mise</a:t>
            </a:r>
            <a:r>
              <a:rPr sz="1000" spc="-5" dirty="0" smtClean="0">
                <a:latin typeface="Comic Sans MS"/>
                <a:cs typeface="Comic Sans MS"/>
              </a:rPr>
              <a:t> en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service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de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la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première</a:t>
            </a:r>
            <a:r>
              <a:rPr sz="1000" dirty="0" smtClean="0">
                <a:latin typeface="Comic Sans MS"/>
                <a:cs typeface="Comic Sans MS"/>
              </a:rPr>
              <a:t> </a:t>
            </a:r>
            <a:r>
              <a:rPr sz="1000" spc="-5" dirty="0" err="1" smtClean="0">
                <a:latin typeface="Comic Sans MS"/>
                <a:cs typeface="Comic Sans MS"/>
              </a:rPr>
              <a:t>centrale</a:t>
            </a:r>
            <a:r>
              <a:rPr sz="1000" spc="285" dirty="0" smtClean="0">
                <a:latin typeface="Comic Sans MS"/>
                <a:cs typeface="Comic Sans MS"/>
              </a:rPr>
              <a:t> </a:t>
            </a:r>
            <a:r>
              <a:rPr sz="1000" spc="-5" dirty="0" err="1" smtClean="0">
                <a:latin typeface="Comic Sans MS"/>
                <a:cs typeface="Comic Sans MS"/>
              </a:rPr>
              <a:t>près</a:t>
            </a:r>
            <a:r>
              <a:rPr sz="1000" spc="29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de </a:t>
            </a:r>
            <a:r>
              <a:rPr sz="1000" spc="-285" dirty="0" smtClean="0">
                <a:latin typeface="Comic Sans MS"/>
                <a:cs typeface="Comic Sans MS"/>
              </a:rPr>
              <a:t> </a:t>
            </a:r>
            <a:r>
              <a:rPr sz="1000" spc="-10" dirty="0" err="1" smtClean="0">
                <a:latin typeface="Comic Sans MS"/>
                <a:cs typeface="Comic Sans MS"/>
              </a:rPr>
              <a:t>Nîmes</a:t>
            </a:r>
            <a:r>
              <a:rPr sz="1000" spc="-10" dirty="0" smtClean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en France.</a:t>
            </a:r>
            <a:endParaRPr sz="1000" dirty="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41263" y="3913030"/>
            <a:ext cx="4435475" cy="1371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84150" algn="just">
              <a:lnSpc>
                <a:spcPct val="115999"/>
              </a:lnSpc>
              <a:spcBef>
                <a:spcPts val="100"/>
              </a:spcBef>
            </a:pPr>
            <a:r>
              <a:rPr sz="1000" b="1" spc="-5" dirty="0">
                <a:latin typeface="Comic Sans MS"/>
                <a:cs typeface="Comic Sans MS"/>
              </a:rPr>
              <a:t>Michael </a:t>
            </a:r>
            <a:r>
              <a:rPr sz="1000" b="1" spc="-10" dirty="0">
                <a:latin typeface="Comic Sans MS"/>
                <a:cs typeface="Comic Sans MS"/>
              </a:rPr>
              <a:t>Faraday </a:t>
            </a:r>
            <a:r>
              <a:rPr sz="1000" spc="-5" dirty="0">
                <a:latin typeface="Comic Sans MS"/>
                <a:cs typeface="Comic Sans MS"/>
              </a:rPr>
              <a:t>(1791 - 1867), </a:t>
            </a:r>
            <a:r>
              <a:rPr sz="1000" spc="-10" dirty="0">
                <a:latin typeface="Comic Sans MS"/>
                <a:cs typeface="Comic Sans MS"/>
              </a:rPr>
              <a:t>chimiste et physicien anglais. </a:t>
            </a:r>
            <a:r>
              <a:rPr sz="1000" dirty="0">
                <a:latin typeface="Comic Sans MS"/>
                <a:cs typeface="Comic Sans MS"/>
              </a:rPr>
              <a:t>Lors </a:t>
            </a:r>
            <a:r>
              <a:rPr sz="1000" spc="-5" dirty="0">
                <a:latin typeface="Comic Sans MS"/>
                <a:cs typeface="Comic Sans MS"/>
              </a:rPr>
              <a:t>de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son </a:t>
            </a:r>
            <a:r>
              <a:rPr sz="1000" spc="-10" dirty="0">
                <a:latin typeface="Comic Sans MS"/>
                <a:cs typeface="Comic Sans MS"/>
              </a:rPr>
              <a:t>apprentissage </a:t>
            </a:r>
            <a:r>
              <a:rPr sz="1000" spc="-5" dirty="0">
                <a:latin typeface="Comic Sans MS"/>
                <a:cs typeface="Comic Sans MS"/>
              </a:rPr>
              <a:t>de relieur, il profite de lire de nombreux ouvrages de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chimie et d'électricité. </a:t>
            </a:r>
            <a:r>
              <a:rPr sz="1000" spc="-10" dirty="0">
                <a:latin typeface="Comic Sans MS"/>
                <a:cs typeface="Comic Sans MS"/>
              </a:rPr>
              <a:t>Ensuite, </a:t>
            </a:r>
            <a:r>
              <a:rPr sz="1000" spc="-5" dirty="0">
                <a:latin typeface="Comic Sans MS"/>
                <a:cs typeface="Comic Sans MS"/>
              </a:rPr>
              <a:t>après avoir </a:t>
            </a:r>
            <a:r>
              <a:rPr sz="1000" spc="-10" dirty="0">
                <a:latin typeface="Comic Sans MS"/>
                <a:cs typeface="Comic Sans MS"/>
              </a:rPr>
              <a:t>été assistant, </a:t>
            </a:r>
            <a:r>
              <a:rPr sz="1000" spc="-5" dirty="0">
                <a:latin typeface="Comic Sans MS"/>
                <a:cs typeface="Comic Sans MS"/>
              </a:rPr>
              <a:t>il </a:t>
            </a:r>
            <a:r>
              <a:rPr sz="1000" spc="-10" dirty="0">
                <a:latin typeface="Comic Sans MS"/>
                <a:cs typeface="Comic Sans MS"/>
              </a:rPr>
              <a:t>devient 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professeur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 </a:t>
            </a:r>
            <a:r>
              <a:rPr sz="1000" spc="-10" dirty="0">
                <a:latin typeface="Comic Sans MS"/>
                <a:cs typeface="Comic Sans MS"/>
              </a:rPr>
              <a:t>chimie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en</a:t>
            </a:r>
            <a:r>
              <a:rPr sz="1000" spc="-5" dirty="0">
                <a:latin typeface="Comic Sans MS"/>
                <a:cs typeface="Comic Sans MS"/>
              </a:rPr>
              <a:t> 1833.</a:t>
            </a:r>
            <a:endParaRPr sz="1000" dirty="0">
              <a:latin typeface="Comic Sans MS"/>
              <a:cs typeface="Comic Sans MS"/>
            </a:endParaRPr>
          </a:p>
          <a:p>
            <a:pPr marL="12700" marR="5080" algn="just">
              <a:lnSpc>
                <a:spcPct val="115999"/>
              </a:lnSpc>
              <a:spcBef>
                <a:spcPts val="850"/>
              </a:spcBef>
            </a:pPr>
            <a:r>
              <a:rPr sz="1000" spc="-5" dirty="0">
                <a:latin typeface="Comic Sans MS"/>
                <a:cs typeface="Comic Sans MS"/>
              </a:rPr>
              <a:t>Après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ses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études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sur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l'électromagnétisme</a:t>
            </a:r>
            <a:r>
              <a:rPr sz="1000" spc="-5" dirty="0">
                <a:latin typeface="Comic Sans MS"/>
                <a:cs typeface="Comic Sans MS"/>
              </a:rPr>
              <a:t> (1821),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il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se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consacre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l'électrostatique </a:t>
            </a:r>
            <a:r>
              <a:rPr sz="1000" spc="-5" dirty="0">
                <a:latin typeface="Comic Sans MS"/>
                <a:cs typeface="Comic Sans MS"/>
              </a:rPr>
              <a:t>(1843), </a:t>
            </a:r>
            <a:r>
              <a:rPr sz="1000" spc="-10" dirty="0">
                <a:latin typeface="Comic Sans MS"/>
                <a:cs typeface="Comic Sans MS"/>
              </a:rPr>
              <a:t>et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 </a:t>
            </a:r>
            <a:r>
              <a:rPr sz="1000" spc="-5" dirty="0">
                <a:latin typeface="Comic Sans MS"/>
                <a:cs typeface="Comic Sans MS"/>
              </a:rPr>
              <a:t>protection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électromagnétiques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(cage</a:t>
            </a:r>
            <a:r>
              <a:rPr sz="1000" spc="-5" dirty="0">
                <a:latin typeface="Comic Sans MS"/>
                <a:cs typeface="Comic Sans MS"/>
              </a:rPr>
              <a:t> de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Faraday).</a:t>
            </a:r>
            <a:endParaRPr sz="1000" dirty="0">
              <a:latin typeface="Comic Sans MS"/>
              <a:cs typeface="Comic Sans MS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850" y="1384300"/>
            <a:ext cx="1398934" cy="165354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32642" y="3746500"/>
            <a:ext cx="1193608" cy="1743455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11988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spc="-6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62906" y="450592"/>
            <a:ext cx="89344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08665" y="828539"/>
            <a:ext cx="2423160" cy="1768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latin typeface="Comic Sans MS"/>
                <a:cs typeface="Comic Sans MS"/>
              </a:rPr>
              <a:t>Panneaux</a:t>
            </a:r>
            <a:r>
              <a:rPr sz="1000" b="1" spc="-25" dirty="0">
                <a:latin typeface="Comic Sans MS"/>
                <a:cs typeface="Comic Sans MS"/>
              </a:rPr>
              <a:t> </a:t>
            </a:r>
            <a:r>
              <a:rPr sz="1000" b="1" spc="-10" dirty="0">
                <a:latin typeface="Comic Sans MS"/>
                <a:cs typeface="Comic Sans MS"/>
              </a:rPr>
              <a:t>solaires.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1950">
              <a:latin typeface="Comic Sans MS"/>
              <a:cs typeface="Comic Sans MS"/>
            </a:endParaRPr>
          </a:p>
          <a:p>
            <a:pPr marL="12700" marR="5080" algn="just">
              <a:lnSpc>
                <a:spcPct val="115999"/>
              </a:lnSpc>
            </a:pPr>
            <a:r>
              <a:rPr sz="1000" spc="-10" dirty="0">
                <a:latin typeface="Comic Sans MS"/>
                <a:cs typeface="Comic Sans MS"/>
              </a:rPr>
              <a:t>Dans cet exemple, les panneaux </a:t>
            </a:r>
            <a:r>
              <a:rPr sz="1000" spc="-5" dirty="0">
                <a:latin typeface="Comic Sans MS"/>
                <a:cs typeface="Comic Sans MS"/>
              </a:rPr>
              <a:t>solaires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fournissent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l'énergie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nécessaire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au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fonctionnement</a:t>
            </a:r>
            <a:r>
              <a:rPr sz="1000" spc="-5" dirty="0">
                <a:latin typeface="Comic Sans MS"/>
                <a:cs typeface="Comic Sans MS"/>
              </a:rPr>
              <a:t> du </a:t>
            </a:r>
            <a:r>
              <a:rPr sz="1000" spc="-10" dirty="0">
                <a:latin typeface="Comic Sans MS"/>
                <a:cs typeface="Comic Sans MS"/>
              </a:rPr>
              <a:t>satellite.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</a:pPr>
            <a:endParaRPr sz="1000">
              <a:latin typeface="Comic Sans MS"/>
              <a:cs typeface="Comic Sans MS"/>
            </a:endParaRPr>
          </a:p>
          <a:p>
            <a:pPr marL="12700" marR="5080" algn="just">
              <a:lnSpc>
                <a:spcPct val="115999"/>
              </a:lnSpc>
            </a:pPr>
            <a:r>
              <a:rPr sz="1000" spc="-5" dirty="0">
                <a:latin typeface="Comic Sans MS"/>
                <a:cs typeface="Comic Sans MS"/>
              </a:rPr>
              <a:t>Sur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terre,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il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existe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également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 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centrales équipées </a:t>
            </a:r>
            <a:r>
              <a:rPr sz="1000" spc="-5" dirty="0">
                <a:latin typeface="Comic Sans MS"/>
                <a:cs typeface="Comic Sans MS"/>
              </a:rPr>
              <a:t>de </a:t>
            </a:r>
            <a:r>
              <a:rPr sz="1000" spc="-10" dirty="0">
                <a:latin typeface="Comic Sans MS"/>
                <a:cs typeface="Comic Sans MS"/>
              </a:rPr>
              <a:t>panneaux </a:t>
            </a:r>
            <a:r>
              <a:rPr sz="1000" spc="-5" dirty="0">
                <a:latin typeface="Comic Sans MS"/>
                <a:cs typeface="Comic Sans MS"/>
              </a:rPr>
              <a:t>solaires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pour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fournir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l'énergie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68374" y="6732528"/>
            <a:ext cx="2207260" cy="19456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latin typeface="Comic Sans MS"/>
                <a:cs typeface="Comic Sans MS"/>
              </a:rPr>
              <a:t>Accumulateurs.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950">
              <a:latin typeface="Comic Sans MS"/>
              <a:cs typeface="Comic Sans MS"/>
            </a:endParaRPr>
          </a:p>
          <a:p>
            <a:pPr marL="12700" marR="5080" algn="just">
              <a:lnSpc>
                <a:spcPct val="115999"/>
              </a:lnSpc>
              <a:spcBef>
                <a:spcPts val="5"/>
              </a:spcBef>
            </a:pP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principal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avantage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 </a:t>
            </a:r>
            <a:r>
              <a:rPr sz="1000" spc="-5" dirty="0">
                <a:latin typeface="Comic Sans MS"/>
                <a:cs typeface="Comic Sans MS"/>
              </a:rPr>
              <a:t> accumulateurs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-5" dirty="0">
                <a:latin typeface="Comic Sans MS"/>
                <a:cs typeface="Comic Sans MS"/>
              </a:rPr>
              <a:t> d'offrir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la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possibilité </a:t>
            </a:r>
            <a:r>
              <a:rPr sz="1000" spc="-5" dirty="0">
                <a:latin typeface="Comic Sans MS"/>
                <a:cs typeface="Comic Sans MS"/>
              </a:rPr>
              <a:t>d'être rechargé.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950">
              <a:latin typeface="Comic Sans MS"/>
              <a:cs typeface="Comic Sans MS"/>
            </a:endParaRPr>
          </a:p>
          <a:p>
            <a:pPr marL="12700" marR="5080" algn="just">
              <a:lnSpc>
                <a:spcPct val="115999"/>
              </a:lnSpc>
            </a:pPr>
            <a:r>
              <a:rPr sz="1000" spc="-10" dirty="0">
                <a:latin typeface="Comic Sans MS"/>
                <a:cs typeface="Comic Sans MS"/>
              </a:rPr>
              <a:t>Les </a:t>
            </a:r>
            <a:r>
              <a:rPr sz="1000" spc="-5" dirty="0">
                <a:latin typeface="Comic Sans MS"/>
                <a:cs typeface="Comic Sans MS"/>
              </a:rPr>
              <a:t>accumulateurs se trouvent </a:t>
            </a:r>
            <a:r>
              <a:rPr sz="1000" spc="-10" dirty="0">
                <a:latin typeface="Comic Sans MS"/>
                <a:cs typeface="Comic Sans MS"/>
              </a:rPr>
              <a:t>sous 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différentes</a:t>
            </a:r>
            <a:r>
              <a:rPr sz="1000" spc="-5" dirty="0">
                <a:latin typeface="Comic Sans MS"/>
                <a:cs typeface="Comic Sans MS"/>
              </a:rPr>
              <a:t> formes.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Pour</a:t>
            </a:r>
            <a:r>
              <a:rPr sz="1000" spc="29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 </a:t>
            </a:r>
            <a:r>
              <a:rPr sz="1000" spc="-5" dirty="0">
                <a:latin typeface="Comic Sans MS"/>
                <a:cs typeface="Comic Sans MS"/>
              </a:rPr>
              <a:t> voitures, </a:t>
            </a:r>
            <a:r>
              <a:rPr sz="1000" spc="-10" dirty="0">
                <a:latin typeface="Comic Sans MS"/>
                <a:cs typeface="Comic Sans MS"/>
              </a:rPr>
              <a:t>comme cette </a:t>
            </a:r>
            <a:r>
              <a:rPr sz="1000" spc="-5" dirty="0">
                <a:latin typeface="Comic Sans MS"/>
                <a:cs typeface="Comic Sans MS"/>
              </a:rPr>
              <a:t>figure, ou du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5" dirty="0">
                <a:latin typeface="Comic Sans MS"/>
                <a:cs typeface="Comic Sans MS"/>
              </a:rPr>
              <a:t>même </a:t>
            </a:r>
            <a:r>
              <a:rPr sz="1000" spc="-5" dirty="0">
                <a:latin typeface="Comic Sans MS"/>
                <a:cs typeface="Comic Sans MS"/>
              </a:rPr>
              <a:t>format </a:t>
            </a:r>
            <a:r>
              <a:rPr sz="1000" spc="-10" dirty="0">
                <a:latin typeface="Comic Sans MS"/>
                <a:cs typeface="Comic Sans MS"/>
              </a:rPr>
              <a:t>que les piles </a:t>
            </a:r>
            <a:r>
              <a:rPr sz="1000" spc="-5" dirty="0">
                <a:latin typeface="Comic Sans MS"/>
                <a:cs typeface="Comic Sans MS"/>
              </a:rPr>
              <a:t>pour </a:t>
            </a:r>
            <a:r>
              <a:rPr sz="1000" spc="-10" dirty="0">
                <a:latin typeface="Comic Sans MS"/>
                <a:cs typeface="Comic Sans MS"/>
              </a:rPr>
              <a:t>les </a:t>
            </a:r>
            <a:r>
              <a:rPr sz="1000" spc="-5" dirty="0">
                <a:latin typeface="Comic Sans MS"/>
                <a:cs typeface="Comic Sans MS"/>
              </a:rPr>
              <a:t> appareils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transportables.</a:t>
            </a:r>
            <a:endParaRPr sz="1000">
              <a:latin typeface="Comic Sans MS"/>
              <a:cs typeface="Comic Sans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88367" y="915920"/>
            <a:ext cx="3258312" cy="245821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99647" y="3451856"/>
            <a:ext cx="2700528" cy="201167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8696" y="6306574"/>
            <a:ext cx="3323652" cy="3467034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2219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37945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08665" y="1075426"/>
            <a:ext cx="5964555" cy="708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D'autres</a:t>
            </a:r>
            <a:r>
              <a:rPr sz="1000" u="sng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sources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peuvent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engendrer</a:t>
            </a:r>
            <a:r>
              <a:rPr sz="1000" u="sng" spc="2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une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tension</a:t>
            </a:r>
            <a:r>
              <a:rPr sz="1000" u="sng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alternative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950">
              <a:latin typeface="Comic Sans MS"/>
              <a:cs typeface="Comic Sans MS"/>
            </a:endParaRPr>
          </a:p>
          <a:p>
            <a:pPr marL="12700" marR="5080">
              <a:lnSpc>
                <a:spcPct val="115999"/>
              </a:lnSpc>
              <a:spcBef>
                <a:spcPts val="5"/>
              </a:spcBef>
            </a:pP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majorité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cas,</a:t>
            </a:r>
            <a:r>
              <a:rPr sz="1000" spc="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production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distribution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l'énergie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faite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alternative.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Elle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-5" dirty="0">
                <a:latin typeface="Comic Sans MS"/>
                <a:cs typeface="Comic Sans MS"/>
              </a:rPr>
              <a:t> plus facile à produire et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transformer.</a:t>
            </a:r>
            <a:endParaRPr sz="1000">
              <a:latin typeface="Comic Sans MS"/>
              <a:cs typeface="Comic Sans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1367" y="1994912"/>
            <a:ext cx="6124956" cy="667664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283215" y="8859905"/>
            <a:ext cx="4813300" cy="352425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25"/>
              </a:spcBef>
            </a:pPr>
            <a:r>
              <a:rPr sz="1000" spc="-10" dirty="0">
                <a:latin typeface="Comic Sans MS"/>
                <a:cs typeface="Comic Sans MS"/>
              </a:rPr>
              <a:t>Dessin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tiré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du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livre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"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On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volé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l'électricité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"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d'Electricité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Romande,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Lausanne.</a:t>
            </a:r>
            <a:endParaRPr sz="1000">
              <a:latin typeface="Comic Sans MS"/>
              <a:cs typeface="Comic Sans MS"/>
            </a:endParaRPr>
          </a:p>
          <a:p>
            <a:pPr marL="1270" algn="ctr">
              <a:lnSpc>
                <a:spcPct val="100000"/>
              </a:lnSpc>
              <a:spcBef>
                <a:spcPts val="185"/>
              </a:spcBef>
            </a:pPr>
            <a:r>
              <a:rPr sz="800" dirty="0">
                <a:latin typeface="Symbol"/>
                <a:cs typeface="Symbol"/>
              </a:rPr>
              <a:t></a:t>
            </a:r>
            <a:r>
              <a:rPr sz="800" spc="5" dirty="0">
                <a:latin typeface="Times New Roman"/>
                <a:cs typeface="Times New Roman"/>
              </a:rPr>
              <a:t> </a:t>
            </a:r>
            <a:r>
              <a:rPr sz="800" dirty="0">
                <a:latin typeface="Comic Sans MS"/>
                <a:cs typeface="Comic Sans MS"/>
              </a:rPr>
              <a:t>OFEL</a:t>
            </a:r>
            <a:r>
              <a:rPr sz="800" spc="-30" dirty="0">
                <a:latin typeface="Comic Sans MS"/>
                <a:cs typeface="Comic Sans MS"/>
              </a:rPr>
              <a:t> </a:t>
            </a:r>
            <a:r>
              <a:rPr sz="800" dirty="0">
                <a:latin typeface="Comic Sans MS"/>
                <a:cs typeface="Comic Sans MS"/>
              </a:rPr>
              <a:t>Lausanne.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11988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spc="-6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62906" y="450592"/>
            <a:ext cx="89344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1367" y="897632"/>
            <a:ext cx="6115811" cy="271424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08667" y="4118249"/>
            <a:ext cx="3521075" cy="1086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5999"/>
              </a:lnSpc>
              <a:spcBef>
                <a:spcPts val="100"/>
              </a:spcBef>
            </a:pP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-5" dirty="0">
                <a:latin typeface="Comic Sans MS"/>
                <a:cs typeface="Comic Sans MS"/>
              </a:rPr>
              <a:t> centrale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nucléaire,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l'énergie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du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réacteur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 </a:t>
            </a:r>
            <a:r>
              <a:rPr sz="1000" spc="-5" dirty="0">
                <a:latin typeface="Comic Sans MS"/>
                <a:cs typeface="Comic Sans MS"/>
              </a:rPr>
              <a:t> transformée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énergie électrique</a:t>
            </a:r>
            <a:r>
              <a:rPr sz="1000" spc="-10" dirty="0">
                <a:latin typeface="Comic Sans MS"/>
                <a:cs typeface="Comic Sans MS"/>
              </a:rPr>
              <a:t> par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un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alternateur.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950">
              <a:latin typeface="Comic Sans MS"/>
              <a:cs typeface="Comic Sans MS"/>
            </a:endParaRPr>
          </a:p>
          <a:p>
            <a:pPr marL="12700" marR="5080" algn="just">
              <a:lnSpc>
                <a:spcPct val="115999"/>
              </a:lnSpc>
            </a:pP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vapeur</a:t>
            </a:r>
            <a:r>
              <a:rPr sz="1000" spc="-5" dirty="0">
                <a:latin typeface="Comic Sans MS"/>
                <a:cs typeface="Comic Sans MS"/>
              </a:rPr>
              <a:t> produite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par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l'échauffement</a:t>
            </a:r>
            <a:r>
              <a:rPr sz="1000" spc="-5" dirty="0">
                <a:latin typeface="Comic Sans MS"/>
                <a:cs typeface="Comic Sans MS"/>
              </a:rPr>
              <a:t> du</a:t>
            </a:r>
            <a:r>
              <a:rPr sz="1000" spc="29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réacteur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entraîne</a:t>
            </a:r>
            <a:r>
              <a:rPr sz="1000" spc="3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turbine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</a:t>
            </a:r>
            <a:r>
              <a:rPr sz="1000" spc="3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vapeur</a:t>
            </a:r>
            <a:r>
              <a:rPr sz="1000" spc="5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qui</a:t>
            </a:r>
            <a:r>
              <a:rPr sz="1000" spc="3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reliée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mécaniquement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l'alternateur.</a:t>
            </a:r>
            <a:endParaRPr sz="1000">
              <a:latin typeface="Comic Sans MS"/>
              <a:cs typeface="Comic Sans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38459" y="6263636"/>
            <a:ext cx="3704844" cy="301904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283215" y="9344538"/>
            <a:ext cx="4813300" cy="352425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25"/>
              </a:spcBef>
            </a:pPr>
            <a:r>
              <a:rPr sz="1000" spc="-10" dirty="0">
                <a:latin typeface="Comic Sans MS"/>
                <a:cs typeface="Comic Sans MS"/>
              </a:rPr>
              <a:t>Dessin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tiré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du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livre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"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On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volé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l'électricité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"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d'Electricité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Romande,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Lausanne.</a:t>
            </a:r>
            <a:endParaRPr sz="1000">
              <a:latin typeface="Comic Sans MS"/>
              <a:cs typeface="Comic Sans MS"/>
            </a:endParaRPr>
          </a:p>
          <a:p>
            <a:pPr marL="1270" algn="ctr">
              <a:lnSpc>
                <a:spcPct val="100000"/>
              </a:lnSpc>
              <a:spcBef>
                <a:spcPts val="185"/>
              </a:spcBef>
            </a:pPr>
            <a:r>
              <a:rPr sz="800" dirty="0">
                <a:latin typeface="Comic Sans MS"/>
                <a:cs typeface="Comic Sans MS"/>
              </a:rPr>
              <a:t>Toutes</a:t>
            </a:r>
            <a:r>
              <a:rPr sz="800" spc="5" dirty="0">
                <a:latin typeface="Comic Sans MS"/>
                <a:cs typeface="Comic Sans MS"/>
              </a:rPr>
              <a:t> </a:t>
            </a:r>
            <a:r>
              <a:rPr sz="800" dirty="0">
                <a:latin typeface="Comic Sans MS"/>
                <a:cs typeface="Comic Sans MS"/>
              </a:rPr>
              <a:t>les</a:t>
            </a:r>
            <a:r>
              <a:rPr sz="800" spc="5" dirty="0">
                <a:latin typeface="Comic Sans MS"/>
                <a:cs typeface="Comic Sans MS"/>
              </a:rPr>
              <a:t> </a:t>
            </a:r>
            <a:r>
              <a:rPr sz="800" spc="-5" dirty="0">
                <a:latin typeface="Comic Sans MS"/>
                <a:cs typeface="Comic Sans MS"/>
              </a:rPr>
              <a:t>illustrations</a:t>
            </a:r>
            <a:r>
              <a:rPr sz="800" spc="5" dirty="0">
                <a:latin typeface="Comic Sans MS"/>
                <a:cs typeface="Comic Sans MS"/>
              </a:rPr>
              <a:t> </a:t>
            </a:r>
            <a:r>
              <a:rPr sz="800" spc="-5" dirty="0">
                <a:latin typeface="Comic Sans MS"/>
                <a:cs typeface="Comic Sans MS"/>
              </a:rPr>
              <a:t>couleurs</a:t>
            </a:r>
            <a:r>
              <a:rPr sz="800" spc="5" dirty="0">
                <a:latin typeface="Comic Sans MS"/>
                <a:cs typeface="Comic Sans MS"/>
              </a:rPr>
              <a:t> </a:t>
            </a:r>
            <a:r>
              <a:rPr sz="800" dirty="0">
                <a:latin typeface="Symbol"/>
                <a:cs typeface="Symbol"/>
              </a:rPr>
              <a:t></a:t>
            </a:r>
            <a:r>
              <a:rPr sz="800" spc="40" dirty="0">
                <a:latin typeface="Times New Roman"/>
                <a:cs typeface="Times New Roman"/>
              </a:rPr>
              <a:t> </a:t>
            </a:r>
            <a:r>
              <a:rPr sz="800" dirty="0">
                <a:latin typeface="Comic Sans MS"/>
                <a:cs typeface="Comic Sans MS"/>
              </a:rPr>
              <a:t>OFEL Lausanne.</a:t>
            </a:r>
            <a:endParaRPr sz="800">
              <a:latin typeface="Comic Sans MS"/>
              <a:cs typeface="Comic Sans M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77087" y="3985256"/>
            <a:ext cx="2086356" cy="204215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70564" y="450592"/>
            <a:ext cx="6198870" cy="14878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79545">
              <a:lnSpc>
                <a:spcPct val="100000"/>
              </a:lnSpc>
              <a:spcBef>
                <a:spcPts val="95"/>
              </a:spcBef>
              <a:tabLst>
                <a:tab pos="5304790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 dirty="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</a:pPr>
            <a:endParaRPr sz="1700" dirty="0">
              <a:latin typeface="Comic Sans MS"/>
              <a:cs typeface="Comic Sans MS"/>
            </a:endParaRPr>
          </a:p>
          <a:p>
            <a:pPr marL="50800">
              <a:lnSpc>
                <a:spcPct val="100000"/>
              </a:lnSpc>
              <a:tabLst>
                <a:tab pos="771525" algn="l"/>
              </a:tabLst>
            </a:pPr>
            <a:r>
              <a:rPr sz="1400" b="1" spc="-5" dirty="0" err="1" smtClean="0">
                <a:latin typeface="Comic Sans MS"/>
                <a:cs typeface="Comic Sans MS"/>
              </a:rPr>
              <a:t>L'alternateur</a:t>
            </a:r>
            <a:endParaRPr sz="1400" dirty="0">
              <a:latin typeface="Comic Sans MS"/>
              <a:cs typeface="Comic Sans MS"/>
            </a:endParaRPr>
          </a:p>
          <a:p>
            <a:pPr marL="50800">
              <a:lnSpc>
                <a:spcPct val="100000"/>
              </a:lnSpc>
              <a:spcBef>
                <a:spcPts val="1625"/>
              </a:spcBef>
            </a:pPr>
            <a:r>
              <a:rPr sz="1000" spc="-10" dirty="0">
                <a:latin typeface="Comic Sans MS"/>
                <a:cs typeface="Comic Sans MS"/>
              </a:rPr>
              <a:t>Un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alternateur</a:t>
            </a:r>
            <a:r>
              <a:rPr sz="1000" spc="2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b="1" spc="-5" dirty="0">
                <a:latin typeface="Comic Sans MS"/>
                <a:cs typeface="Comic Sans MS"/>
              </a:rPr>
              <a:t>source</a:t>
            </a:r>
            <a:r>
              <a:rPr sz="1000" b="1" spc="-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d'énergie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qui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varie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temps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façon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sinusoïdale.</a:t>
            </a:r>
            <a:endParaRPr sz="1000" dirty="0">
              <a:latin typeface="Comic Sans MS"/>
              <a:cs typeface="Comic Sans MS"/>
            </a:endParaRPr>
          </a:p>
          <a:p>
            <a:pPr marL="50800" marR="199390">
              <a:lnSpc>
                <a:spcPct val="115999"/>
              </a:lnSpc>
              <a:spcBef>
                <a:spcPts val="1140"/>
              </a:spcBef>
            </a:pP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turbine</a:t>
            </a:r>
            <a:r>
              <a:rPr sz="1000" spc="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entraîne</a:t>
            </a:r>
            <a:r>
              <a:rPr sz="1000" spc="2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l'alternateur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</a:t>
            </a:r>
            <a:r>
              <a:rPr sz="1000" spc="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engendre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différence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potentiel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ou</a:t>
            </a:r>
            <a:r>
              <a:rPr sz="1000" spc="4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975" spc="-7" baseline="-12820" dirty="0">
                <a:latin typeface="Comic Sans MS"/>
                <a:cs typeface="Comic Sans MS"/>
              </a:rPr>
              <a:t>AB</a:t>
            </a:r>
            <a:r>
              <a:rPr sz="975" spc="225" baseline="-128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aux</a:t>
            </a:r>
            <a:r>
              <a:rPr sz="1000" spc="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bornes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son circuit.</a:t>
            </a:r>
            <a:endParaRPr sz="1000" dirty="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71047" y="2142740"/>
            <a:ext cx="3439667" cy="2514600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769884" y="5036820"/>
            <a:ext cx="3779520" cy="1294130"/>
          </a:xfrm>
          <a:custGeom>
            <a:avLst/>
            <a:gdLst/>
            <a:ahLst/>
            <a:cxnLst/>
            <a:rect l="l" t="t" r="r" b="b"/>
            <a:pathLst>
              <a:path w="3779520" h="1294129">
                <a:moveTo>
                  <a:pt x="30480" y="0"/>
                </a:moveTo>
                <a:lnTo>
                  <a:pt x="30480" y="1293876"/>
                </a:lnTo>
              </a:path>
              <a:path w="3779520" h="1294129">
                <a:moveTo>
                  <a:pt x="30480" y="0"/>
                </a:moveTo>
                <a:lnTo>
                  <a:pt x="0" y="115824"/>
                </a:lnTo>
              </a:path>
              <a:path w="3779520" h="1294129">
                <a:moveTo>
                  <a:pt x="0" y="115824"/>
                </a:moveTo>
                <a:lnTo>
                  <a:pt x="59436" y="115824"/>
                </a:lnTo>
              </a:path>
              <a:path w="3779520" h="1294129">
                <a:moveTo>
                  <a:pt x="30480" y="0"/>
                </a:moveTo>
                <a:lnTo>
                  <a:pt x="59436" y="115824"/>
                </a:lnTo>
              </a:path>
              <a:path w="3779520" h="1294129">
                <a:moveTo>
                  <a:pt x="0" y="286512"/>
                </a:moveTo>
                <a:lnTo>
                  <a:pt x="59436" y="286512"/>
                </a:lnTo>
              </a:path>
              <a:path w="3779520" h="1294129">
                <a:moveTo>
                  <a:pt x="0" y="428243"/>
                </a:moveTo>
                <a:lnTo>
                  <a:pt x="59436" y="428243"/>
                </a:lnTo>
              </a:path>
              <a:path w="3779520" h="1294129">
                <a:moveTo>
                  <a:pt x="0" y="573024"/>
                </a:moveTo>
                <a:lnTo>
                  <a:pt x="59436" y="573024"/>
                </a:lnTo>
              </a:path>
              <a:path w="3779520" h="1294129">
                <a:moveTo>
                  <a:pt x="0" y="716279"/>
                </a:moveTo>
                <a:lnTo>
                  <a:pt x="59436" y="716279"/>
                </a:lnTo>
              </a:path>
              <a:path w="3779520" h="1294129">
                <a:moveTo>
                  <a:pt x="0" y="862583"/>
                </a:moveTo>
                <a:lnTo>
                  <a:pt x="59436" y="862583"/>
                </a:lnTo>
              </a:path>
              <a:path w="3779520" h="1294129">
                <a:moveTo>
                  <a:pt x="0" y="1005839"/>
                </a:moveTo>
                <a:lnTo>
                  <a:pt x="59436" y="1005839"/>
                </a:lnTo>
              </a:path>
              <a:path w="3779520" h="1294129">
                <a:moveTo>
                  <a:pt x="0" y="1149095"/>
                </a:moveTo>
                <a:lnTo>
                  <a:pt x="59436" y="1149095"/>
                </a:lnTo>
              </a:path>
              <a:path w="3779520" h="1294129">
                <a:moveTo>
                  <a:pt x="30480" y="649224"/>
                </a:moveTo>
                <a:lnTo>
                  <a:pt x="3753612" y="649224"/>
                </a:lnTo>
              </a:path>
              <a:path w="3779520" h="1294129">
                <a:moveTo>
                  <a:pt x="3779520" y="649224"/>
                </a:moveTo>
                <a:lnTo>
                  <a:pt x="3665220" y="618743"/>
                </a:lnTo>
              </a:path>
              <a:path w="3779520" h="1294129">
                <a:moveTo>
                  <a:pt x="3665220" y="618743"/>
                </a:moveTo>
                <a:lnTo>
                  <a:pt x="3665220" y="678179"/>
                </a:lnTo>
              </a:path>
              <a:path w="3779520" h="1294129">
                <a:moveTo>
                  <a:pt x="3665220" y="678179"/>
                </a:moveTo>
                <a:lnTo>
                  <a:pt x="3779520" y="649224"/>
                </a:lnTo>
              </a:path>
              <a:path w="3779520" h="1294129">
                <a:moveTo>
                  <a:pt x="173736" y="618743"/>
                </a:moveTo>
                <a:lnTo>
                  <a:pt x="173736" y="678179"/>
                </a:lnTo>
              </a:path>
              <a:path w="3779520" h="1294129">
                <a:moveTo>
                  <a:pt x="463296" y="618743"/>
                </a:moveTo>
                <a:lnTo>
                  <a:pt x="463296" y="678179"/>
                </a:lnTo>
              </a:path>
              <a:path w="3779520" h="1294129">
                <a:moveTo>
                  <a:pt x="752856" y="618743"/>
                </a:moveTo>
                <a:lnTo>
                  <a:pt x="752856" y="678179"/>
                </a:lnTo>
              </a:path>
              <a:path w="3779520" h="1294129">
                <a:moveTo>
                  <a:pt x="1042416" y="618743"/>
                </a:moveTo>
                <a:lnTo>
                  <a:pt x="1042416" y="678179"/>
                </a:lnTo>
              </a:path>
              <a:path w="3779520" h="1294129">
                <a:moveTo>
                  <a:pt x="1327404" y="618743"/>
                </a:moveTo>
                <a:lnTo>
                  <a:pt x="1327404" y="678179"/>
                </a:lnTo>
              </a:path>
              <a:path w="3779520" h="1294129">
                <a:moveTo>
                  <a:pt x="1615439" y="618743"/>
                </a:moveTo>
                <a:lnTo>
                  <a:pt x="1615439" y="678179"/>
                </a:lnTo>
              </a:path>
              <a:path w="3779520" h="1294129">
                <a:moveTo>
                  <a:pt x="1906524" y="618743"/>
                </a:moveTo>
                <a:lnTo>
                  <a:pt x="1906524" y="678179"/>
                </a:lnTo>
              </a:path>
              <a:path w="3779520" h="1294129">
                <a:moveTo>
                  <a:pt x="316992" y="618743"/>
                </a:moveTo>
                <a:lnTo>
                  <a:pt x="316992" y="678179"/>
                </a:lnTo>
              </a:path>
              <a:path w="3779520" h="1294129">
                <a:moveTo>
                  <a:pt x="463296" y="618743"/>
                </a:moveTo>
                <a:lnTo>
                  <a:pt x="463296" y="678179"/>
                </a:lnTo>
              </a:path>
              <a:path w="3779520" h="1294129">
                <a:moveTo>
                  <a:pt x="608076" y="618743"/>
                </a:moveTo>
                <a:lnTo>
                  <a:pt x="608076" y="678179"/>
                </a:lnTo>
              </a:path>
              <a:path w="3779520" h="1294129">
                <a:moveTo>
                  <a:pt x="752856" y="618743"/>
                </a:moveTo>
                <a:lnTo>
                  <a:pt x="752856" y="678179"/>
                </a:lnTo>
              </a:path>
              <a:path w="3779520" h="1294129">
                <a:moveTo>
                  <a:pt x="897636" y="618743"/>
                </a:moveTo>
                <a:lnTo>
                  <a:pt x="897636" y="678179"/>
                </a:lnTo>
              </a:path>
              <a:path w="3779520" h="1294129">
                <a:moveTo>
                  <a:pt x="1042416" y="618743"/>
                </a:moveTo>
                <a:lnTo>
                  <a:pt x="1042416" y="678179"/>
                </a:lnTo>
              </a:path>
              <a:path w="3779520" h="1294129">
                <a:moveTo>
                  <a:pt x="1184148" y="618743"/>
                </a:moveTo>
                <a:lnTo>
                  <a:pt x="1184148" y="678179"/>
                </a:lnTo>
              </a:path>
              <a:path w="3779520" h="1294129">
                <a:moveTo>
                  <a:pt x="1327404" y="618743"/>
                </a:moveTo>
                <a:lnTo>
                  <a:pt x="1327404" y="678179"/>
                </a:lnTo>
              </a:path>
              <a:path w="3779520" h="1294129">
                <a:moveTo>
                  <a:pt x="1472184" y="618743"/>
                </a:moveTo>
                <a:lnTo>
                  <a:pt x="1472184" y="678179"/>
                </a:lnTo>
              </a:path>
              <a:path w="3779520" h="1294129">
                <a:moveTo>
                  <a:pt x="1615439" y="618743"/>
                </a:moveTo>
                <a:lnTo>
                  <a:pt x="1615439" y="678179"/>
                </a:lnTo>
              </a:path>
              <a:path w="3779520" h="1294129">
                <a:moveTo>
                  <a:pt x="1761744" y="618743"/>
                </a:moveTo>
                <a:lnTo>
                  <a:pt x="1761744" y="678179"/>
                </a:lnTo>
              </a:path>
              <a:path w="3779520" h="1294129">
                <a:moveTo>
                  <a:pt x="1906524" y="618743"/>
                </a:moveTo>
                <a:lnTo>
                  <a:pt x="1906524" y="678179"/>
                </a:lnTo>
              </a:path>
              <a:path w="3779520" h="1294129">
                <a:moveTo>
                  <a:pt x="316992" y="618743"/>
                </a:moveTo>
                <a:lnTo>
                  <a:pt x="316992" y="678179"/>
                </a:lnTo>
              </a:path>
              <a:path w="3779520" h="1294129">
                <a:moveTo>
                  <a:pt x="463296" y="618743"/>
                </a:moveTo>
                <a:lnTo>
                  <a:pt x="463296" y="678179"/>
                </a:lnTo>
              </a:path>
              <a:path w="3779520" h="1294129">
                <a:moveTo>
                  <a:pt x="608076" y="618743"/>
                </a:moveTo>
                <a:lnTo>
                  <a:pt x="608076" y="678179"/>
                </a:lnTo>
              </a:path>
              <a:path w="3779520" h="1294129">
                <a:moveTo>
                  <a:pt x="752856" y="618743"/>
                </a:moveTo>
                <a:lnTo>
                  <a:pt x="752856" y="678179"/>
                </a:lnTo>
              </a:path>
              <a:path w="3779520" h="1294129">
                <a:moveTo>
                  <a:pt x="897636" y="618743"/>
                </a:moveTo>
                <a:lnTo>
                  <a:pt x="897636" y="678179"/>
                </a:lnTo>
              </a:path>
              <a:path w="3779520" h="1294129">
                <a:moveTo>
                  <a:pt x="1042416" y="618743"/>
                </a:moveTo>
                <a:lnTo>
                  <a:pt x="1042416" y="678179"/>
                </a:lnTo>
              </a:path>
              <a:path w="3779520" h="1294129">
                <a:moveTo>
                  <a:pt x="1184148" y="618743"/>
                </a:moveTo>
                <a:lnTo>
                  <a:pt x="1184148" y="678179"/>
                </a:lnTo>
              </a:path>
              <a:path w="3779520" h="1294129">
                <a:moveTo>
                  <a:pt x="1327404" y="618743"/>
                </a:moveTo>
                <a:lnTo>
                  <a:pt x="1327404" y="678179"/>
                </a:lnTo>
              </a:path>
              <a:path w="3779520" h="1294129">
                <a:moveTo>
                  <a:pt x="1472184" y="618743"/>
                </a:moveTo>
                <a:lnTo>
                  <a:pt x="1472184" y="678179"/>
                </a:lnTo>
              </a:path>
              <a:path w="3779520" h="1294129">
                <a:moveTo>
                  <a:pt x="1615439" y="618743"/>
                </a:moveTo>
                <a:lnTo>
                  <a:pt x="1615439" y="678179"/>
                </a:lnTo>
              </a:path>
              <a:path w="3779520" h="1294129">
                <a:moveTo>
                  <a:pt x="1761744" y="618743"/>
                </a:moveTo>
                <a:lnTo>
                  <a:pt x="1761744" y="678179"/>
                </a:lnTo>
              </a:path>
              <a:path w="3779520" h="1294129">
                <a:moveTo>
                  <a:pt x="1906524" y="618743"/>
                </a:moveTo>
                <a:lnTo>
                  <a:pt x="1906524" y="678179"/>
                </a:lnTo>
              </a:path>
              <a:path w="3779520" h="1294129">
                <a:moveTo>
                  <a:pt x="2049780" y="618743"/>
                </a:moveTo>
                <a:lnTo>
                  <a:pt x="2049780" y="678179"/>
                </a:lnTo>
              </a:path>
              <a:path w="3779520" h="1294129">
                <a:moveTo>
                  <a:pt x="2193036" y="618743"/>
                </a:moveTo>
                <a:lnTo>
                  <a:pt x="2193036" y="678179"/>
                </a:lnTo>
              </a:path>
              <a:path w="3779520" h="1294129">
                <a:moveTo>
                  <a:pt x="2340864" y="618743"/>
                </a:moveTo>
                <a:lnTo>
                  <a:pt x="2340864" y="678179"/>
                </a:lnTo>
              </a:path>
              <a:path w="3779520" h="1294129">
                <a:moveTo>
                  <a:pt x="2484120" y="618743"/>
                </a:moveTo>
                <a:lnTo>
                  <a:pt x="2484120" y="678179"/>
                </a:lnTo>
              </a:path>
              <a:path w="3779520" h="1294129">
                <a:moveTo>
                  <a:pt x="2627376" y="618743"/>
                </a:moveTo>
                <a:lnTo>
                  <a:pt x="2627376" y="678179"/>
                </a:lnTo>
              </a:path>
              <a:path w="3779520" h="1294129">
                <a:moveTo>
                  <a:pt x="2772156" y="618743"/>
                </a:moveTo>
                <a:lnTo>
                  <a:pt x="2772156" y="678179"/>
                </a:lnTo>
              </a:path>
              <a:path w="3779520" h="1294129">
                <a:moveTo>
                  <a:pt x="2915412" y="618743"/>
                </a:moveTo>
                <a:lnTo>
                  <a:pt x="2915412" y="678179"/>
                </a:lnTo>
              </a:path>
              <a:path w="3779520" h="1294129">
                <a:moveTo>
                  <a:pt x="3061716" y="618743"/>
                </a:moveTo>
                <a:lnTo>
                  <a:pt x="3061716" y="678179"/>
                </a:lnTo>
              </a:path>
              <a:path w="3779520" h="1294129">
                <a:moveTo>
                  <a:pt x="3206496" y="618743"/>
                </a:moveTo>
                <a:lnTo>
                  <a:pt x="3206496" y="678179"/>
                </a:lnTo>
              </a:path>
              <a:path w="3779520" h="1294129">
                <a:moveTo>
                  <a:pt x="3348228" y="618743"/>
                </a:moveTo>
                <a:lnTo>
                  <a:pt x="3348228" y="678179"/>
                </a:lnTo>
              </a:path>
              <a:path w="3779520" h="1294129">
                <a:moveTo>
                  <a:pt x="3496056" y="618743"/>
                </a:moveTo>
                <a:lnTo>
                  <a:pt x="3496056" y="678179"/>
                </a:lnTo>
              </a:path>
              <a:path w="3779520" h="1294129">
                <a:moveTo>
                  <a:pt x="25908" y="647700"/>
                </a:moveTo>
                <a:lnTo>
                  <a:pt x="36576" y="614171"/>
                </a:lnTo>
                <a:lnTo>
                  <a:pt x="42672" y="583691"/>
                </a:lnTo>
                <a:lnTo>
                  <a:pt x="53340" y="553212"/>
                </a:lnTo>
                <a:lnTo>
                  <a:pt x="64008" y="524255"/>
                </a:lnTo>
                <a:lnTo>
                  <a:pt x="71628" y="498347"/>
                </a:lnTo>
                <a:lnTo>
                  <a:pt x="79248" y="470915"/>
                </a:lnTo>
                <a:lnTo>
                  <a:pt x="89916" y="445007"/>
                </a:lnTo>
                <a:lnTo>
                  <a:pt x="100584" y="420624"/>
                </a:lnTo>
                <a:lnTo>
                  <a:pt x="108204" y="397763"/>
                </a:lnTo>
                <a:lnTo>
                  <a:pt x="117348" y="373379"/>
                </a:lnTo>
                <a:lnTo>
                  <a:pt x="126492" y="350519"/>
                </a:lnTo>
                <a:lnTo>
                  <a:pt x="153924" y="291083"/>
                </a:lnTo>
                <a:lnTo>
                  <a:pt x="161544" y="274319"/>
                </a:lnTo>
                <a:lnTo>
                  <a:pt x="172212" y="259079"/>
                </a:lnTo>
                <a:lnTo>
                  <a:pt x="182880" y="242315"/>
                </a:lnTo>
                <a:lnTo>
                  <a:pt x="188976" y="227075"/>
                </a:lnTo>
                <a:lnTo>
                  <a:pt x="198120" y="213359"/>
                </a:lnTo>
                <a:lnTo>
                  <a:pt x="208787" y="201167"/>
                </a:lnTo>
                <a:lnTo>
                  <a:pt x="214884" y="188975"/>
                </a:lnTo>
                <a:lnTo>
                  <a:pt x="251460" y="152400"/>
                </a:lnTo>
                <a:lnTo>
                  <a:pt x="272796" y="140207"/>
                </a:lnTo>
                <a:lnTo>
                  <a:pt x="278892" y="135635"/>
                </a:lnTo>
                <a:lnTo>
                  <a:pt x="288036" y="134112"/>
                </a:lnTo>
                <a:lnTo>
                  <a:pt x="298704" y="129539"/>
                </a:lnTo>
                <a:lnTo>
                  <a:pt x="306324" y="128015"/>
                </a:lnTo>
                <a:lnTo>
                  <a:pt x="323088" y="128015"/>
                </a:lnTo>
                <a:lnTo>
                  <a:pt x="333756" y="129539"/>
                </a:lnTo>
                <a:lnTo>
                  <a:pt x="344424" y="135635"/>
                </a:lnTo>
                <a:lnTo>
                  <a:pt x="350520" y="141731"/>
                </a:lnTo>
                <a:lnTo>
                  <a:pt x="359664" y="149351"/>
                </a:lnTo>
                <a:lnTo>
                  <a:pt x="370331" y="160019"/>
                </a:lnTo>
                <a:lnTo>
                  <a:pt x="376428" y="172212"/>
                </a:lnTo>
                <a:lnTo>
                  <a:pt x="387096" y="184403"/>
                </a:lnTo>
                <a:lnTo>
                  <a:pt x="397764" y="199643"/>
                </a:lnTo>
                <a:lnTo>
                  <a:pt x="413004" y="227075"/>
                </a:lnTo>
                <a:lnTo>
                  <a:pt x="423672" y="246887"/>
                </a:lnTo>
                <a:lnTo>
                  <a:pt x="431292" y="265175"/>
                </a:lnTo>
                <a:lnTo>
                  <a:pt x="441960" y="284988"/>
                </a:lnTo>
                <a:lnTo>
                  <a:pt x="451104" y="303275"/>
                </a:lnTo>
                <a:lnTo>
                  <a:pt x="460248" y="324612"/>
                </a:lnTo>
                <a:lnTo>
                  <a:pt x="469392" y="342900"/>
                </a:lnTo>
                <a:lnTo>
                  <a:pt x="487680" y="385571"/>
                </a:lnTo>
                <a:lnTo>
                  <a:pt x="495300" y="408431"/>
                </a:lnTo>
                <a:lnTo>
                  <a:pt x="505968" y="428243"/>
                </a:lnTo>
                <a:lnTo>
                  <a:pt x="516636" y="451103"/>
                </a:lnTo>
                <a:lnTo>
                  <a:pt x="522731" y="473963"/>
                </a:lnTo>
                <a:lnTo>
                  <a:pt x="542544" y="513588"/>
                </a:lnTo>
                <a:lnTo>
                  <a:pt x="548640" y="534924"/>
                </a:lnTo>
                <a:lnTo>
                  <a:pt x="559308" y="557783"/>
                </a:lnTo>
                <a:lnTo>
                  <a:pt x="576072" y="591312"/>
                </a:lnTo>
                <a:lnTo>
                  <a:pt x="585216" y="612647"/>
                </a:lnTo>
                <a:lnTo>
                  <a:pt x="595884" y="629412"/>
                </a:lnTo>
                <a:lnTo>
                  <a:pt x="606552" y="647700"/>
                </a:lnTo>
                <a:lnTo>
                  <a:pt x="612648" y="661415"/>
                </a:lnTo>
                <a:lnTo>
                  <a:pt x="621792" y="678179"/>
                </a:lnTo>
                <a:lnTo>
                  <a:pt x="632460" y="696467"/>
                </a:lnTo>
                <a:lnTo>
                  <a:pt x="641604" y="714755"/>
                </a:lnTo>
                <a:lnTo>
                  <a:pt x="649224" y="734567"/>
                </a:lnTo>
                <a:lnTo>
                  <a:pt x="659892" y="751331"/>
                </a:lnTo>
                <a:lnTo>
                  <a:pt x="667512" y="774191"/>
                </a:lnTo>
                <a:lnTo>
                  <a:pt x="678180" y="794003"/>
                </a:lnTo>
                <a:lnTo>
                  <a:pt x="685800" y="812291"/>
                </a:lnTo>
                <a:lnTo>
                  <a:pt x="693420" y="833627"/>
                </a:lnTo>
                <a:lnTo>
                  <a:pt x="704088" y="853439"/>
                </a:lnTo>
                <a:lnTo>
                  <a:pt x="714756" y="874776"/>
                </a:lnTo>
                <a:lnTo>
                  <a:pt x="720852" y="894588"/>
                </a:lnTo>
                <a:lnTo>
                  <a:pt x="731520" y="912876"/>
                </a:lnTo>
                <a:lnTo>
                  <a:pt x="740664" y="934212"/>
                </a:lnTo>
                <a:lnTo>
                  <a:pt x="751332" y="952500"/>
                </a:lnTo>
                <a:lnTo>
                  <a:pt x="757428" y="972312"/>
                </a:lnTo>
                <a:lnTo>
                  <a:pt x="768096" y="989076"/>
                </a:lnTo>
                <a:lnTo>
                  <a:pt x="778764" y="1007363"/>
                </a:lnTo>
                <a:lnTo>
                  <a:pt x="784860" y="1024127"/>
                </a:lnTo>
                <a:lnTo>
                  <a:pt x="794004" y="1039367"/>
                </a:lnTo>
                <a:lnTo>
                  <a:pt x="804672" y="1056131"/>
                </a:lnTo>
                <a:lnTo>
                  <a:pt x="812292" y="1071371"/>
                </a:lnTo>
                <a:lnTo>
                  <a:pt x="830580" y="1095755"/>
                </a:lnTo>
                <a:lnTo>
                  <a:pt x="839724" y="1103376"/>
                </a:lnTo>
                <a:lnTo>
                  <a:pt x="847344" y="1114043"/>
                </a:lnTo>
                <a:lnTo>
                  <a:pt x="858012" y="1121664"/>
                </a:lnTo>
                <a:lnTo>
                  <a:pt x="865632" y="1126235"/>
                </a:lnTo>
                <a:lnTo>
                  <a:pt x="876300" y="1132331"/>
                </a:lnTo>
                <a:lnTo>
                  <a:pt x="883920" y="1133855"/>
                </a:lnTo>
                <a:lnTo>
                  <a:pt x="894588" y="1136903"/>
                </a:lnTo>
                <a:lnTo>
                  <a:pt x="903732" y="1133855"/>
                </a:lnTo>
                <a:lnTo>
                  <a:pt x="912876" y="1132331"/>
                </a:lnTo>
                <a:lnTo>
                  <a:pt x="922020" y="1126235"/>
                </a:lnTo>
                <a:lnTo>
                  <a:pt x="929640" y="1121664"/>
                </a:lnTo>
                <a:lnTo>
                  <a:pt x="940308" y="1114043"/>
                </a:lnTo>
                <a:lnTo>
                  <a:pt x="949452" y="1103376"/>
                </a:lnTo>
                <a:lnTo>
                  <a:pt x="955548" y="1095755"/>
                </a:lnTo>
                <a:lnTo>
                  <a:pt x="976884" y="1071371"/>
                </a:lnTo>
                <a:lnTo>
                  <a:pt x="982980" y="1056131"/>
                </a:lnTo>
                <a:lnTo>
                  <a:pt x="993648" y="1039367"/>
                </a:lnTo>
                <a:lnTo>
                  <a:pt x="1002792" y="1024127"/>
                </a:lnTo>
                <a:lnTo>
                  <a:pt x="1011936" y="1007363"/>
                </a:lnTo>
                <a:lnTo>
                  <a:pt x="1019556" y="989076"/>
                </a:lnTo>
                <a:lnTo>
                  <a:pt x="1030224" y="972312"/>
                </a:lnTo>
                <a:lnTo>
                  <a:pt x="1040892" y="952500"/>
                </a:lnTo>
                <a:lnTo>
                  <a:pt x="1048512" y="934212"/>
                </a:lnTo>
                <a:lnTo>
                  <a:pt x="1056132" y="912876"/>
                </a:lnTo>
                <a:lnTo>
                  <a:pt x="1066800" y="894588"/>
                </a:lnTo>
                <a:lnTo>
                  <a:pt x="1074420" y="874776"/>
                </a:lnTo>
                <a:lnTo>
                  <a:pt x="1085088" y="853439"/>
                </a:lnTo>
                <a:lnTo>
                  <a:pt x="1092708" y="833627"/>
                </a:lnTo>
                <a:lnTo>
                  <a:pt x="1101852" y="812291"/>
                </a:lnTo>
                <a:lnTo>
                  <a:pt x="1112520" y="794003"/>
                </a:lnTo>
                <a:lnTo>
                  <a:pt x="1120140" y="774191"/>
                </a:lnTo>
                <a:lnTo>
                  <a:pt x="1127760" y="751331"/>
                </a:lnTo>
                <a:lnTo>
                  <a:pt x="1138428" y="734567"/>
                </a:lnTo>
                <a:lnTo>
                  <a:pt x="1149096" y="714755"/>
                </a:lnTo>
                <a:lnTo>
                  <a:pt x="1155192" y="696467"/>
                </a:lnTo>
                <a:lnTo>
                  <a:pt x="1165860" y="678179"/>
                </a:lnTo>
                <a:lnTo>
                  <a:pt x="1175004" y="661415"/>
                </a:lnTo>
                <a:lnTo>
                  <a:pt x="1185672" y="647700"/>
                </a:lnTo>
                <a:lnTo>
                  <a:pt x="1191768" y="629412"/>
                </a:lnTo>
                <a:lnTo>
                  <a:pt x="1202436" y="612647"/>
                </a:lnTo>
                <a:lnTo>
                  <a:pt x="1211580" y="591312"/>
                </a:lnTo>
                <a:lnTo>
                  <a:pt x="1217676" y="576071"/>
                </a:lnTo>
                <a:lnTo>
                  <a:pt x="1228344" y="557783"/>
                </a:lnTo>
                <a:lnTo>
                  <a:pt x="1239012" y="534924"/>
                </a:lnTo>
                <a:lnTo>
                  <a:pt x="1246632" y="513588"/>
                </a:lnTo>
                <a:lnTo>
                  <a:pt x="1255776" y="492251"/>
                </a:lnTo>
                <a:lnTo>
                  <a:pt x="1264920" y="473963"/>
                </a:lnTo>
                <a:lnTo>
                  <a:pt x="1283208" y="428243"/>
                </a:lnTo>
                <a:lnTo>
                  <a:pt x="1292352" y="408431"/>
                </a:lnTo>
                <a:lnTo>
                  <a:pt x="1299972" y="385571"/>
                </a:lnTo>
                <a:lnTo>
                  <a:pt x="1321308" y="342900"/>
                </a:lnTo>
                <a:lnTo>
                  <a:pt x="1328928" y="324612"/>
                </a:lnTo>
                <a:lnTo>
                  <a:pt x="1336548" y="303275"/>
                </a:lnTo>
                <a:lnTo>
                  <a:pt x="1347216" y="284988"/>
                </a:lnTo>
                <a:lnTo>
                  <a:pt x="1357884" y="265175"/>
                </a:lnTo>
                <a:lnTo>
                  <a:pt x="1363980" y="246887"/>
                </a:lnTo>
                <a:lnTo>
                  <a:pt x="1374648" y="227075"/>
                </a:lnTo>
                <a:lnTo>
                  <a:pt x="1383792" y="213359"/>
                </a:lnTo>
                <a:lnTo>
                  <a:pt x="1389888" y="199643"/>
                </a:lnTo>
                <a:lnTo>
                  <a:pt x="1400556" y="184403"/>
                </a:lnTo>
                <a:lnTo>
                  <a:pt x="1411224" y="172212"/>
                </a:lnTo>
                <a:lnTo>
                  <a:pt x="1417320" y="160019"/>
                </a:lnTo>
                <a:lnTo>
                  <a:pt x="1426464" y="149351"/>
                </a:lnTo>
                <a:lnTo>
                  <a:pt x="1437132" y="141731"/>
                </a:lnTo>
                <a:lnTo>
                  <a:pt x="1446276" y="135635"/>
                </a:lnTo>
                <a:lnTo>
                  <a:pt x="1453896" y="129539"/>
                </a:lnTo>
                <a:lnTo>
                  <a:pt x="1464564" y="128015"/>
                </a:lnTo>
                <a:lnTo>
                  <a:pt x="1482852" y="128015"/>
                </a:lnTo>
                <a:lnTo>
                  <a:pt x="1490472" y="129539"/>
                </a:lnTo>
                <a:lnTo>
                  <a:pt x="1501139" y="135635"/>
                </a:lnTo>
                <a:lnTo>
                  <a:pt x="1508760" y="141731"/>
                </a:lnTo>
                <a:lnTo>
                  <a:pt x="1519427" y="149351"/>
                </a:lnTo>
                <a:lnTo>
                  <a:pt x="1527048" y="160019"/>
                </a:lnTo>
                <a:lnTo>
                  <a:pt x="1545336" y="184403"/>
                </a:lnTo>
                <a:lnTo>
                  <a:pt x="1556003" y="199643"/>
                </a:lnTo>
                <a:lnTo>
                  <a:pt x="1562100" y="213359"/>
                </a:lnTo>
                <a:lnTo>
                  <a:pt x="1572768" y="227075"/>
                </a:lnTo>
                <a:lnTo>
                  <a:pt x="1583436" y="246887"/>
                </a:lnTo>
                <a:lnTo>
                  <a:pt x="1589532" y="265175"/>
                </a:lnTo>
                <a:lnTo>
                  <a:pt x="1598676" y="284988"/>
                </a:lnTo>
                <a:lnTo>
                  <a:pt x="1609344" y="303275"/>
                </a:lnTo>
                <a:lnTo>
                  <a:pt x="1620012" y="324612"/>
                </a:lnTo>
                <a:lnTo>
                  <a:pt x="1626108" y="342900"/>
                </a:lnTo>
                <a:lnTo>
                  <a:pt x="1636776" y="364235"/>
                </a:lnTo>
                <a:lnTo>
                  <a:pt x="1645920" y="385571"/>
                </a:lnTo>
                <a:lnTo>
                  <a:pt x="1655064" y="408431"/>
                </a:lnTo>
                <a:lnTo>
                  <a:pt x="1662684" y="428243"/>
                </a:lnTo>
                <a:lnTo>
                  <a:pt x="1673352" y="451103"/>
                </a:lnTo>
                <a:lnTo>
                  <a:pt x="1680972" y="473963"/>
                </a:lnTo>
                <a:lnTo>
                  <a:pt x="1688592" y="492251"/>
                </a:lnTo>
                <a:lnTo>
                  <a:pt x="1699260" y="513588"/>
                </a:lnTo>
                <a:lnTo>
                  <a:pt x="1708403" y="534924"/>
                </a:lnTo>
                <a:lnTo>
                  <a:pt x="1717548" y="557783"/>
                </a:lnTo>
                <a:lnTo>
                  <a:pt x="1744980" y="612647"/>
                </a:lnTo>
                <a:lnTo>
                  <a:pt x="1754124" y="629412"/>
                </a:lnTo>
                <a:lnTo>
                  <a:pt x="1763268" y="647700"/>
                </a:lnTo>
                <a:lnTo>
                  <a:pt x="1770888" y="661415"/>
                </a:lnTo>
                <a:lnTo>
                  <a:pt x="1781556" y="678179"/>
                </a:lnTo>
                <a:lnTo>
                  <a:pt x="1792224" y="696467"/>
                </a:lnTo>
                <a:lnTo>
                  <a:pt x="1798320" y="714755"/>
                </a:lnTo>
                <a:lnTo>
                  <a:pt x="1807464" y="734567"/>
                </a:lnTo>
                <a:lnTo>
                  <a:pt x="1818132" y="751331"/>
                </a:lnTo>
                <a:lnTo>
                  <a:pt x="1824227" y="774191"/>
                </a:lnTo>
                <a:lnTo>
                  <a:pt x="1834896" y="794003"/>
                </a:lnTo>
                <a:lnTo>
                  <a:pt x="1845564" y="812291"/>
                </a:lnTo>
                <a:lnTo>
                  <a:pt x="1853184" y="833627"/>
                </a:lnTo>
                <a:lnTo>
                  <a:pt x="1860803" y="853439"/>
                </a:lnTo>
                <a:lnTo>
                  <a:pt x="1871472" y="874776"/>
                </a:lnTo>
                <a:lnTo>
                  <a:pt x="1879092" y="894588"/>
                </a:lnTo>
                <a:lnTo>
                  <a:pt x="1889760" y="912876"/>
                </a:lnTo>
                <a:lnTo>
                  <a:pt x="1898903" y="934212"/>
                </a:lnTo>
                <a:lnTo>
                  <a:pt x="1908048" y="952500"/>
                </a:lnTo>
                <a:lnTo>
                  <a:pt x="1917192" y="972312"/>
                </a:lnTo>
                <a:lnTo>
                  <a:pt x="1926336" y="989076"/>
                </a:lnTo>
                <a:lnTo>
                  <a:pt x="1935480" y="1007363"/>
                </a:lnTo>
                <a:lnTo>
                  <a:pt x="1943100" y="1024127"/>
                </a:lnTo>
                <a:lnTo>
                  <a:pt x="1953768" y="1039367"/>
                </a:lnTo>
                <a:lnTo>
                  <a:pt x="1961388" y="1056131"/>
                </a:lnTo>
                <a:lnTo>
                  <a:pt x="1970532" y="1071371"/>
                </a:lnTo>
                <a:lnTo>
                  <a:pt x="1979676" y="1083564"/>
                </a:lnTo>
                <a:lnTo>
                  <a:pt x="1990344" y="1095755"/>
                </a:lnTo>
                <a:lnTo>
                  <a:pt x="1996439" y="1103376"/>
                </a:lnTo>
                <a:lnTo>
                  <a:pt x="2007108" y="1114043"/>
                </a:lnTo>
                <a:lnTo>
                  <a:pt x="2016252" y="1121664"/>
                </a:lnTo>
                <a:lnTo>
                  <a:pt x="2023872" y="1126235"/>
                </a:lnTo>
                <a:lnTo>
                  <a:pt x="2033015" y="1132331"/>
                </a:lnTo>
                <a:lnTo>
                  <a:pt x="2043684" y="1133855"/>
                </a:lnTo>
                <a:lnTo>
                  <a:pt x="2054352" y="1136903"/>
                </a:lnTo>
                <a:lnTo>
                  <a:pt x="2060448" y="1133855"/>
                </a:lnTo>
                <a:lnTo>
                  <a:pt x="2069592" y="1132331"/>
                </a:lnTo>
                <a:lnTo>
                  <a:pt x="2080260" y="1126235"/>
                </a:lnTo>
                <a:lnTo>
                  <a:pt x="2089403" y="1121664"/>
                </a:lnTo>
                <a:lnTo>
                  <a:pt x="2097024" y="1114043"/>
                </a:lnTo>
                <a:lnTo>
                  <a:pt x="2104644" y="1103376"/>
                </a:lnTo>
                <a:lnTo>
                  <a:pt x="2115312" y="1095755"/>
                </a:lnTo>
                <a:lnTo>
                  <a:pt x="2125980" y="1083564"/>
                </a:lnTo>
                <a:lnTo>
                  <a:pt x="2132076" y="1071371"/>
                </a:lnTo>
                <a:lnTo>
                  <a:pt x="2141220" y="1056131"/>
                </a:lnTo>
                <a:lnTo>
                  <a:pt x="2151888" y="1039367"/>
                </a:lnTo>
                <a:lnTo>
                  <a:pt x="2157984" y="1024127"/>
                </a:lnTo>
                <a:lnTo>
                  <a:pt x="2168652" y="1007363"/>
                </a:lnTo>
                <a:lnTo>
                  <a:pt x="2179320" y="989076"/>
                </a:lnTo>
                <a:lnTo>
                  <a:pt x="2186940" y="972312"/>
                </a:lnTo>
                <a:lnTo>
                  <a:pt x="2194560" y="952500"/>
                </a:lnTo>
                <a:lnTo>
                  <a:pt x="2205228" y="934212"/>
                </a:lnTo>
                <a:lnTo>
                  <a:pt x="2212848" y="912876"/>
                </a:lnTo>
                <a:lnTo>
                  <a:pt x="2223516" y="894588"/>
                </a:lnTo>
                <a:lnTo>
                  <a:pt x="2232660" y="874776"/>
                </a:lnTo>
                <a:lnTo>
                  <a:pt x="2240280" y="853439"/>
                </a:lnTo>
                <a:lnTo>
                  <a:pt x="2250948" y="833627"/>
                </a:lnTo>
                <a:lnTo>
                  <a:pt x="2258568" y="812291"/>
                </a:lnTo>
                <a:lnTo>
                  <a:pt x="2266188" y="794003"/>
                </a:lnTo>
                <a:lnTo>
                  <a:pt x="2276856" y="774191"/>
                </a:lnTo>
                <a:lnTo>
                  <a:pt x="2287524" y="751331"/>
                </a:lnTo>
                <a:lnTo>
                  <a:pt x="2293620" y="734567"/>
                </a:lnTo>
                <a:lnTo>
                  <a:pt x="2304288" y="714755"/>
                </a:lnTo>
                <a:lnTo>
                  <a:pt x="2319528" y="678179"/>
                </a:lnTo>
                <a:lnTo>
                  <a:pt x="2330196" y="661415"/>
                </a:lnTo>
                <a:lnTo>
                  <a:pt x="2340864" y="647700"/>
                </a:lnTo>
                <a:lnTo>
                  <a:pt x="2348484" y="629412"/>
                </a:lnTo>
                <a:lnTo>
                  <a:pt x="2357628" y="612647"/>
                </a:lnTo>
                <a:lnTo>
                  <a:pt x="2366772" y="591312"/>
                </a:lnTo>
                <a:lnTo>
                  <a:pt x="2375916" y="576071"/>
                </a:lnTo>
                <a:lnTo>
                  <a:pt x="2385060" y="557783"/>
                </a:lnTo>
                <a:lnTo>
                  <a:pt x="2394204" y="534924"/>
                </a:lnTo>
                <a:lnTo>
                  <a:pt x="2401824" y="513588"/>
                </a:lnTo>
                <a:lnTo>
                  <a:pt x="2412492" y="492251"/>
                </a:lnTo>
                <a:lnTo>
                  <a:pt x="2423160" y="473963"/>
                </a:lnTo>
                <a:lnTo>
                  <a:pt x="2429256" y="451103"/>
                </a:lnTo>
                <a:lnTo>
                  <a:pt x="2438400" y="428243"/>
                </a:lnTo>
                <a:lnTo>
                  <a:pt x="2449068" y="408431"/>
                </a:lnTo>
                <a:lnTo>
                  <a:pt x="2455164" y="385571"/>
                </a:lnTo>
                <a:lnTo>
                  <a:pt x="2465832" y="364235"/>
                </a:lnTo>
                <a:lnTo>
                  <a:pt x="2474976" y="342900"/>
                </a:lnTo>
                <a:lnTo>
                  <a:pt x="2484120" y="324612"/>
                </a:lnTo>
                <a:lnTo>
                  <a:pt x="2491740" y="303275"/>
                </a:lnTo>
                <a:lnTo>
                  <a:pt x="2502408" y="284988"/>
                </a:lnTo>
                <a:lnTo>
                  <a:pt x="2513076" y="265175"/>
                </a:lnTo>
                <a:lnTo>
                  <a:pt x="2519172" y="246887"/>
                </a:lnTo>
                <a:lnTo>
                  <a:pt x="2528316" y="227075"/>
                </a:lnTo>
                <a:lnTo>
                  <a:pt x="2538984" y="213359"/>
                </a:lnTo>
                <a:lnTo>
                  <a:pt x="2548128" y="199643"/>
                </a:lnTo>
                <a:lnTo>
                  <a:pt x="2555748" y="184403"/>
                </a:lnTo>
                <a:lnTo>
                  <a:pt x="2566416" y="172212"/>
                </a:lnTo>
                <a:lnTo>
                  <a:pt x="2592324" y="141731"/>
                </a:lnTo>
                <a:lnTo>
                  <a:pt x="2621280" y="128015"/>
                </a:lnTo>
                <a:lnTo>
                  <a:pt x="2638044" y="128015"/>
                </a:lnTo>
                <a:lnTo>
                  <a:pt x="2647188" y="129539"/>
                </a:lnTo>
                <a:lnTo>
                  <a:pt x="2657856" y="135635"/>
                </a:lnTo>
                <a:lnTo>
                  <a:pt x="2663952" y="141731"/>
                </a:lnTo>
                <a:lnTo>
                  <a:pt x="2674620" y="149351"/>
                </a:lnTo>
                <a:lnTo>
                  <a:pt x="2685288" y="160019"/>
                </a:lnTo>
                <a:lnTo>
                  <a:pt x="2691384" y="172212"/>
                </a:lnTo>
                <a:lnTo>
                  <a:pt x="2700528" y="184403"/>
                </a:lnTo>
                <a:lnTo>
                  <a:pt x="2711196" y="199643"/>
                </a:lnTo>
                <a:lnTo>
                  <a:pt x="2718816" y="213359"/>
                </a:lnTo>
                <a:lnTo>
                  <a:pt x="2727960" y="227075"/>
                </a:lnTo>
                <a:lnTo>
                  <a:pt x="2737104" y="246887"/>
                </a:lnTo>
                <a:lnTo>
                  <a:pt x="2746248" y="265175"/>
                </a:lnTo>
                <a:lnTo>
                  <a:pt x="2756916" y="284988"/>
                </a:lnTo>
                <a:lnTo>
                  <a:pt x="2764536" y="303275"/>
                </a:lnTo>
                <a:lnTo>
                  <a:pt x="2775204" y="324612"/>
                </a:lnTo>
                <a:lnTo>
                  <a:pt x="2782824" y="342900"/>
                </a:lnTo>
                <a:lnTo>
                  <a:pt x="2793492" y="364235"/>
                </a:lnTo>
                <a:lnTo>
                  <a:pt x="2801112" y="385571"/>
                </a:lnTo>
                <a:lnTo>
                  <a:pt x="2808732" y="408431"/>
                </a:lnTo>
                <a:lnTo>
                  <a:pt x="2819400" y="428243"/>
                </a:lnTo>
                <a:lnTo>
                  <a:pt x="2828544" y="451103"/>
                </a:lnTo>
                <a:lnTo>
                  <a:pt x="2836164" y="473963"/>
                </a:lnTo>
                <a:lnTo>
                  <a:pt x="2846832" y="492251"/>
                </a:lnTo>
                <a:lnTo>
                  <a:pt x="2855976" y="513588"/>
                </a:lnTo>
                <a:lnTo>
                  <a:pt x="2862072" y="534924"/>
                </a:lnTo>
                <a:lnTo>
                  <a:pt x="2872740" y="557783"/>
                </a:lnTo>
                <a:lnTo>
                  <a:pt x="2883408" y="576071"/>
                </a:lnTo>
                <a:lnTo>
                  <a:pt x="2889504" y="591312"/>
                </a:lnTo>
                <a:lnTo>
                  <a:pt x="2900172" y="612647"/>
                </a:lnTo>
                <a:lnTo>
                  <a:pt x="2909316" y="629412"/>
                </a:lnTo>
                <a:lnTo>
                  <a:pt x="2919984" y="647700"/>
                </a:lnTo>
                <a:lnTo>
                  <a:pt x="2926080" y="661415"/>
                </a:lnTo>
                <a:lnTo>
                  <a:pt x="2936748" y="678179"/>
                </a:lnTo>
                <a:lnTo>
                  <a:pt x="2947416" y="696467"/>
                </a:lnTo>
                <a:lnTo>
                  <a:pt x="2955036" y="714755"/>
                </a:lnTo>
                <a:lnTo>
                  <a:pt x="2962656" y="734567"/>
                </a:lnTo>
                <a:lnTo>
                  <a:pt x="2973324" y="751331"/>
                </a:lnTo>
                <a:lnTo>
                  <a:pt x="2980944" y="774191"/>
                </a:lnTo>
                <a:lnTo>
                  <a:pt x="2991612" y="794003"/>
                </a:lnTo>
                <a:lnTo>
                  <a:pt x="2999232" y="812291"/>
                </a:lnTo>
                <a:lnTo>
                  <a:pt x="3008376" y="833627"/>
                </a:lnTo>
                <a:lnTo>
                  <a:pt x="3019044" y="853439"/>
                </a:lnTo>
                <a:lnTo>
                  <a:pt x="3028188" y="874776"/>
                </a:lnTo>
                <a:lnTo>
                  <a:pt x="3034284" y="894588"/>
                </a:lnTo>
                <a:lnTo>
                  <a:pt x="3044952" y="912876"/>
                </a:lnTo>
                <a:lnTo>
                  <a:pt x="3064764" y="952500"/>
                </a:lnTo>
                <a:lnTo>
                  <a:pt x="3070860" y="972312"/>
                </a:lnTo>
                <a:lnTo>
                  <a:pt x="3081528" y="989076"/>
                </a:lnTo>
                <a:lnTo>
                  <a:pt x="3092196" y="1007363"/>
                </a:lnTo>
                <a:lnTo>
                  <a:pt x="3098292" y="1024127"/>
                </a:lnTo>
                <a:lnTo>
                  <a:pt x="3108960" y="1039367"/>
                </a:lnTo>
                <a:lnTo>
                  <a:pt x="3118104" y="1056131"/>
                </a:lnTo>
                <a:lnTo>
                  <a:pt x="3124200" y="1071371"/>
                </a:lnTo>
                <a:lnTo>
                  <a:pt x="3145536" y="1095755"/>
                </a:lnTo>
                <a:lnTo>
                  <a:pt x="3153156" y="1103376"/>
                </a:lnTo>
                <a:lnTo>
                  <a:pt x="3162300" y="1114043"/>
                </a:lnTo>
                <a:lnTo>
                  <a:pt x="3171444" y="1121664"/>
                </a:lnTo>
                <a:lnTo>
                  <a:pt x="3180588" y="1126235"/>
                </a:lnTo>
                <a:lnTo>
                  <a:pt x="3189732" y="1132331"/>
                </a:lnTo>
                <a:lnTo>
                  <a:pt x="3198876" y="1133855"/>
                </a:lnTo>
                <a:lnTo>
                  <a:pt x="3209544" y="1136903"/>
                </a:lnTo>
                <a:lnTo>
                  <a:pt x="3217164" y="1133855"/>
                </a:lnTo>
                <a:lnTo>
                  <a:pt x="3227832" y="1132331"/>
                </a:lnTo>
                <a:lnTo>
                  <a:pt x="3235452" y="1124712"/>
                </a:lnTo>
                <a:lnTo>
                  <a:pt x="3246120" y="1115567"/>
                </a:lnTo>
                <a:lnTo>
                  <a:pt x="3278124" y="1085088"/>
                </a:lnTo>
                <a:lnTo>
                  <a:pt x="3288792" y="1071371"/>
                </a:lnTo>
                <a:lnTo>
                  <a:pt x="3296412" y="1056131"/>
                </a:lnTo>
                <a:lnTo>
                  <a:pt x="3307080" y="1037843"/>
                </a:lnTo>
                <a:lnTo>
                  <a:pt x="3319272" y="1021079"/>
                </a:lnTo>
                <a:lnTo>
                  <a:pt x="3329940" y="1001267"/>
                </a:lnTo>
                <a:lnTo>
                  <a:pt x="3340608" y="982979"/>
                </a:lnTo>
                <a:lnTo>
                  <a:pt x="3349752" y="961643"/>
                </a:lnTo>
                <a:lnTo>
                  <a:pt x="3361944" y="943355"/>
                </a:lnTo>
                <a:lnTo>
                  <a:pt x="3371088" y="922019"/>
                </a:lnTo>
                <a:lnTo>
                  <a:pt x="3380232" y="899159"/>
                </a:lnTo>
                <a:lnTo>
                  <a:pt x="3390900" y="877824"/>
                </a:lnTo>
                <a:lnTo>
                  <a:pt x="3401568" y="858012"/>
                </a:lnTo>
                <a:lnTo>
                  <a:pt x="3409188" y="835151"/>
                </a:lnTo>
                <a:lnTo>
                  <a:pt x="3419856" y="815339"/>
                </a:lnTo>
                <a:lnTo>
                  <a:pt x="3427476" y="797051"/>
                </a:lnTo>
                <a:lnTo>
                  <a:pt x="3438144" y="775715"/>
                </a:lnTo>
                <a:lnTo>
                  <a:pt x="3444240" y="757427"/>
                </a:lnTo>
                <a:lnTo>
                  <a:pt x="3454908" y="737615"/>
                </a:lnTo>
                <a:lnTo>
                  <a:pt x="3462528" y="720851"/>
                </a:lnTo>
                <a:lnTo>
                  <a:pt x="3468624" y="707135"/>
                </a:lnTo>
                <a:lnTo>
                  <a:pt x="3474720" y="690371"/>
                </a:lnTo>
                <a:lnTo>
                  <a:pt x="3480816" y="675131"/>
                </a:lnTo>
                <a:lnTo>
                  <a:pt x="3486912" y="662939"/>
                </a:lnTo>
                <a:lnTo>
                  <a:pt x="3493008" y="653795"/>
                </a:lnTo>
                <a:lnTo>
                  <a:pt x="3499104" y="647700"/>
                </a:lnTo>
                <a:lnTo>
                  <a:pt x="3503676" y="638555"/>
                </a:lnTo>
                <a:lnTo>
                  <a:pt x="3505200" y="632459"/>
                </a:lnTo>
                <a:lnTo>
                  <a:pt x="3511296" y="626363"/>
                </a:lnTo>
                <a:lnTo>
                  <a:pt x="3517392" y="614171"/>
                </a:lnTo>
                <a:lnTo>
                  <a:pt x="3520440" y="611124"/>
                </a:lnTo>
                <a:lnTo>
                  <a:pt x="3523488" y="603503"/>
                </a:lnTo>
                <a:lnTo>
                  <a:pt x="3526536" y="600455"/>
                </a:lnTo>
                <a:lnTo>
                  <a:pt x="3529584" y="595883"/>
                </a:lnTo>
                <a:lnTo>
                  <a:pt x="3529584" y="589788"/>
                </a:lnTo>
                <a:lnTo>
                  <a:pt x="3532632" y="589788"/>
                </a:lnTo>
                <a:lnTo>
                  <a:pt x="3532632" y="588263"/>
                </a:lnTo>
                <a:lnTo>
                  <a:pt x="3537204" y="585215"/>
                </a:lnTo>
                <a:lnTo>
                  <a:pt x="3532632" y="588263"/>
                </a:lnTo>
                <a:lnTo>
                  <a:pt x="3532632" y="589788"/>
                </a:lnTo>
                <a:lnTo>
                  <a:pt x="3529584" y="589788"/>
                </a:lnTo>
                <a:lnTo>
                  <a:pt x="3529584" y="595883"/>
                </a:lnTo>
                <a:lnTo>
                  <a:pt x="3526536" y="600455"/>
                </a:lnTo>
                <a:lnTo>
                  <a:pt x="3523488" y="603503"/>
                </a:lnTo>
                <a:lnTo>
                  <a:pt x="3520440" y="611124"/>
                </a:lnTo>
                <a:lnTo>
                  <a:pt x="3517392" y="614171"/>
                </a:lnTo>
                <a:lnTo>
                  <a:pt x="3511296" y="626363"/>
                </a:lnTo>
                <a:lnTo>
                  <a:pt x="3505200" y="632459"/>
                </a:lnTo>
                <a:lnTo>
                  <a:pt x="3503676" y="638555"/>
                </a:lnTo>
                <a:lnTo>
                  <a:pt x="3499104" y="6477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17479" y="4879139"/>
            <a:ext cx="276225" cy="148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200" baseline="13888" dirty="0">
                <a:latin typeface="Arial"/>
                <a:cs typeface="Arial"/>
              </a:rPr>
              <a:t>U</a:t>
            </a:r>
            <a:r>
              <a:rPr sz="1200" spc="-150" baseline="13888" dirty="0">
                <a:latin typeface="Arial"/>
                <a:cs typeface="Arial"/>
              </a:rPr>
              <a:t> </a:t>
            </a:r>
            <a:r>
              <a:rPr sz="650" spc="-5" dirty="0">
                <a:latin typeface="Arial"/>
                <a:cs typeface="Arial"/>
              </a:rPr>
              <a:t>AB</a:t>
            </a:r>
            <a:endParaRPr sz="6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74227" y="5770679"/>
            <a:ext cx="250190" cy="148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latin typeface="Arial"/>
                <a:cs typeface="Arial"/>
              </a:rPr>
              <a:t>t</a:t>
            </a:r>
            <a:r>
              <a:rPr sz="800" spc="-5" dirty="0">
                <a:latin typeface="Arial"/>
                <a:cs typeface="Arial"/>
              </a:rPr>
              <a:t>e</a:t>
            </a:r>
            <a:r>
              <a:rPr sz="800" spc="-25" dirty="0">
                <a:latin typeface="Arial"/>
                <a:cs typeface="Arial"/>
              </a:rPr>
              <a:t>m</a:t>
            </a:r>
            <a:r>
              <a:rPr sz="800" dirty="0">
                <a:latin typeface="Arial"/>
                <a:cs typeface="Arial"/>
              </a:rPr>
              <a:t>p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3267" y="6753245"/>
            <a:ext cx="3571875" cy="556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algn="just">
              <a:lnSpc>
                <a:spcPct val="115999"/>
              </a:lnSpc>
              <a:spcBef>
                <a:spcPts val="100"/>
              </a:spcBef>
            </a:pPr>
            <a:r>
              <a:rPr sz="1000" spc="-5" dirty="0">
                <a:latin typeface="Comic Sans MS"/>
                <a:cs typeface="Comic Sans MS"/>
              </a:rPr>
              <a:t>De </a:t>
            </a:r>
            <a:r>
              <a:rPr sz="1000" spc="-10" dirty="0">
                <a:latin typeface="Comic Sans MS"/>
                <a:cs typeface="Comic Sans MS"/>
              </a:rPr>
              <a:t>par </a:t>
            </a:r>
            <a:r>
              <a:rPr sz="1000" spc="-5" dirty="0">
                <a:latin typeface="Comic Sans MS"/>
                <a:cs typeface="Comic Sans MS"/>
              </a:rPr>
              <a:t>sa construction, </a:t>
            </a:r>
            <a:r>
              <a:rPr sz="1000" spc="-10" dirty="0">
                <a:latin typeface="Comic Sans MS"/>
                <a:cs typeface="Comic Sans MS"/>
              </a:rPr>
              <a:t>l'alternateur peut </a:t>
            </a:r>
            <a:r>
              <a:rPr sz="1000" spc="-5" dirty="0">
                <a:latin typeface="Comic Sans MS"/>
                <a:cs typeface="Comic Sans MS"/>
              </a:rPr>
              <a:t>être représenté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par une </a:t>
            </a:r>
            <a:r>
              <a:rPr sz="1000" spc="-5" dirty="0">
                <a:latin typeface="Comic Sans MS"/>
                <a:cs typeface="Comic Sans MS"/>
              </a:rPr>
              <a:t>source de </a:t>
            </a:r>
            <a:r>
              <a:rPr sz="1000" spc="-10" dirty="0">
                <a:latin typeface="Comic Sans MS"/>
                <a:cs typeface="Comic Sans MS"/>
              </a:rPr>
              <a:t>tension symbolisée </a:t>
            </a:r>
            <a:r>
              <a:rPr sz="1000" spc="-5" dirty="0">
                <a:latin typeface="Comic Sans MS"/>
                <a:cs typeface="Comic Sans MS"/>
              </a:rPr>
              <a:t>et </a:t>
            </a:r>
            <a:r>
              <a:rPr sz="1000" spc="-10" dirty="0">
                <a:latin typeface="Comic Sans MS"/>
                <a:cs typeface="Comic Sans MS"/>
              </a:rPr>
              <a:t>par une résistance </a:t>
            </a:r>
            <a:r>
              <a:rPr sz="1000" spc="-5" dirty="0">
                <a:latin typeface="Comic Sans MS"/>
                <a:cs typeface="Comic Sans MS"/>
              </a:rPr>
              <a:t> interne</a:t>
            </a:r>
            <a:r>
              <a:rPr sz="1000" spc="-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</a:t>
            </a:r>
            <a:r>
              <a:rPr sz="1500" spc="-7" baseline="-16666" dirty="0">
                <a:latin typeface="Comic Sans MS"/>
                <a:cs typeface="Comic Sans MS"/>
              </a:rPr>
              <a:t>i</a:t>
            </a:r>
            <a:endParaRPr sz="1500" baseline="-16666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8667" y="7781030"/>
            <a:ext cx="18872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Le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schéma équivalent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total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est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949587" y="8187055"/>
            <a:ext cx="1265555" cy="711835"/>
            <a:chOff x="2949587" y="8187055"/>
            <a:chExt cx="1265555" cy="711835"/>
          </a:xfrm>
        </p:grpSpPr>
        <p:sp>
          <p:nvSpPr>
            <p:cNvPr id="12" name="object 12"/>
            <p:cNvSpPr/>
            <p:nvPr/>
          </p:nvSpPr>
          <p:spPr>
            <a:xfrm>
              <a:off x="2954032" y="8247888"/>
              <a:ext cx="262255" cy="641985"/>
            </a:xfrm>
            <a:custGeom>
              <a:avLst/>
              <a:gdLst/>
              <a:ahLst/>
              <a:cxnLst/>
              <a:rect l="l" t="t" r="r" b="b"/>
              <a:pathLst>
                <a:path w="262255" h="641984">
                  <a:moveTo>
                    <a:pt x="262128" y="294131"/>
                  </a:moveTo>
                  <a:lnTo>
                    <a:pt x="251721" y="243435"/>
                  </a:lnTo>
                  <a:lnTo>
                    <a:pt x="223456" y="201739"/>
                  </a:lnTo>
                  <a:lnTo>
                    <a:pt x="181760" y="173474"/>
                  </a:lnTo>
                  <a:lnTo>
                    <a:pt x="131063" y="163067"/>
                  </a:lnTo>
                  <a:lnTo>
                    <a:pt x="80367" y="173474"/>
                  </a:lnTo>
                  <a:lnTo>
                    <a:pt x="38671" y="201739"/>
                  </a:lnTo>
                  <a:lnTo>
                    <a:pt x="10406" y="243435"/>
                  </a:lnTo>
                  <a:lnTo>
                    <a:pt x="0" y="294131"/>
                  </a:lnTo>
                  <a:lnTo>
                    <a:pt x="10406" y="344828"/>
                  </a:lnTo>
                  <a:lnTo>
                    <a:pt x="38671" y="386524"/>
                  </a:lnTo>
                  <a:lnTo>
                    <a:pt x="80367" y="414789"/>
                  </a:lnTo>
                  <a:lnTo>
                    <a:pt x="131063" y="425195"/>
                  </a:lnTo>
                  <a:lnTo>
                    <a:pt x="181760" y="414789"/>
                  </a:lnTo>
                  <a:lnTo>
                    <a:pt x="223456" y="386524"/>
                  </a:lnTo>
                  <a:lnTo>
                    <a:pt x="251721" y="344828"/>
                  </a:lnTo>
                  <a:lnTo>
                    <a:pt x="262128" y="294131"/>
                  </a:lnTo>
                  <a:close/>
                </a:path>
                <a:path w="262255" h="641984">
                  <a:moveTo>
                    <a:pt x="132587" y="0"/>
                  </a:moveTo>
                  <a:lnTo>
                    <a:pt x="132587" y="641603"/>
                  </a:lnTo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082182" y="8247126"/>
              <a:ext cx="373380" cy="0"/>
            </a:xfrm>
            <a:custGeom>
              <a:avLst/>
              <a:gdLst/>
              <a:ahLst/>
              <a:cxnLst/>
              <a:rect l="l" t="t" r="r" b="b"/>
              <a:pathLst>
                <a:path w="373379">
                  <a:moveTo>
                    <a:pt x="0" y="0"/>
                  </a:moveTo>
                  <a:lnTo>
                    <a:pt x="373246" y="0"/>
                  </a:lnTo>
                </a:path>
              </a:pathLst>
            </a:custGeom>
            <a:ln w="104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086620" y="8892540"/>
              <a:ext cx="1118870" cy="1905"/>
            </a:xfrm>
            <a:custGeom>
              <a:avLst/>
              <a:gdLst/>
              <a:ahLst/>
              <a:cxnLst/>
              <a:rect l="l" t="t" r="r" b="b"/>
              <a:pathLst>
                <a:path w="1118870" h="1904">
                  <a:moveTo>
                    <a:pt x="1118615" y="0"/>
                  </a:moveTo>
                  <a:lnTo>
                    <a:pt x="0" y="1523"/>
                  </a:lnTo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776992" y="8247126"/>
              <a:ext cx="433070" cy="0"/>
            </a:xfrm>
            <a:custGeom>
              <a:avLst/>
              <a:gdLst/>
              <a:ahLst/>
              <a:cxnLst/>
              <a:rect l="l" t="t" r="r" b="b"/>
              <a:pathLst>
                <a:path w="433070">
                  <a:moveTo>
                    <a:pt x="0" y="0"/>
                  </a:moveTo>
                  <a:lnTo>
                    <a:pt x="432682" y="0"/>
                  </a:lnTo>
                </a:path>
              </a:pathLst>
            </a:custGeom>
            <a:ln w="104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455428" y="8191500"/>
              <a:ext cx="321945" cy="108585"/>
            </a:xfrm>
            <a:custGeom>
              <a:avLst/>
              <a:gdLst/>
              <a:ahLst/>
              <a:cxnLst/>
              <a:rect l="l" t="t" r="r" b="b"/>
              <a:pathLst>
                <a:path w="321945" h="108584">
                  <a:moveTo>
                    <a:pt x="0" y="108204"/>
                  </a:moveTo>
                  <a:lnTo>
                    <a:pt x="321563" y="108204"/>
                  </a:lnTo>
                  <a:lnTo>
                    <a:pt x="321563" y="0"/>
                  </a:lnTo>
                  <a:lnTo>
                    <a:pt x="0" y="0"/>
                  </a:lnTo>
                  <a:lnTo>
                    <a:pt x="0" y="108204"/>
                  </a:lnTo>
                  <a:close/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784355" y="8382250"/>
            <a:ext cx="141605" cy="2825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50" spc="15" dirty="0">
                <a:latin typeface="Times New Roman"/>
                <a:cs typeface="Times New Roman"/>
              </a:rPr>
              <a:t>~</a:t>
            </a:r>
            <a:endParaRPr sz="16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69671" y="8074783"/>
            <a:ext cx="102870" cy="1543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latin typeface="Times New Roman"/>
                <a:cs typeface="Times New Roman"/>
              </a:rPr>
              <a:t>A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67237" y="8134223"/>
            <a:ext cx="97155" cy="1543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5" dirty="0">
                <a:latin typeface="Times New Roman"/>
                <a:cs typeface="Times New Roman"/>
              </a:rPr>
              <a:t>C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066935" y="8228203"/>
            <a:ext cx="50165" cy="50165"/>
            <a:chOff x="3066935" y="8228203"/>
            <a:chExt cx="50165" cy="50165"/>
          </a:xfrm>
        </p:grpSpPr>
        <p:sp>
          <p:nvSpPr>
            <p:cNvPr id="21" name="object 21"/>
            <p:cNvSpPr/>
            <p:nvPr/>
          </p:nvSpPr>
          <p:spPr>
            <a:xfrm>
              <a:off x="3071380" y="8232648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1335" y="0"/>
                  </a:moveTo>
                  <a:lnTo>
                    <a:pt x="12858" y="1619"/>
                  </a:lnTo>
                  <a:lnTo>
                    <a:pt x="6095" y="6095"/>
                  </a:lnTo>
                  <a:lnTo>
                    <a:pt x="1619" y="12858"/>
                  </a:lnTo>
                  <a:lnTo>
                    <a:pt x="0" y="21335"/>
                  </a:lnTo>
                  <a:lnTo>
                    <a:pt x="1619" y="28932"/>
                  </a:lnTo>
                  <a:lnTo>
                    <a:pt x="6095" y="35242"/>
                  </a:lnTo>
                  <a:lnTo>
                    <a:pt x="12858" y="39552"/>
                  </a:lnTo>
                  <a:lnTo>
                    <a:pt x="21335" y="41147"/>
                  </a:lnTo>
                  <a:lnTo>
                    <a:pt x="28932" y="39552"/>
                  </a:lnTo>
                  <a:lnTo>
                    <a:pt x="35242" y="35242"/>
                  </a:lnTo>
                  <a:lnTo>
                    <a:pt x="39552" y="28932"/>
                  </a:lnTo>
                  <a:lnTo>
                    <a:pt x="41147" y="21335"/>
                  </a:lnTo>
                  <a:lnTo>
                    <a:pt x="39552" y="12858"/>
                  </a:lnTo>
                  <a:lnTo>
                    <a:pt x="35242" y="6095"/>
                  </a:lnTo>
                  <a:lnTo>
                    <a:pt x="28932" y="1619"/>
                  </a:lnTo>
                  <a:lnTo>
                    <a:pt x="2133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071380" y="8232648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41147" y="21335"/>
                  </a:moveTo>
                  <a:lnTo>
                    <a:pt x="39552" y="12858"/>
                  </a:lnTo>
                  <a:lnTo>
                    <a:pt x="35242" y="6095"/>
                  </a:lnTo>
                  <a:lnTo>
                    <a:pt x="28932" y="1619"/>
                  </a:lnTo>
                  <a:lnTo>
                    <a:pt x="21335" y="0"/>
                  </a:lnTo>
                  <a:lnTo>
                    <a:pt x="12858" y="1619"/>
                  </a:lnTo>
                  <a:lnTo>
                    <a:pt x="6095" y="6095"/>
                  </a:lnTo>
                  <a:lnTo>
                    <a:pt x="1619" y="12858"/>
                  </a:lnTo>
                  <a:lnTo>
                    <a:pt x="0" y="21335"/>
                  </a:lnTo>
                  <a:lnTo>
                    <a:pt x="1619" y="28932"/>
                  </a:lnTo>
                  <a:lnTo>
                    <a:pt x="6095" y="35242"/>
                  </a:lnTo>
                  <a:lnTo>
                    <a:pt x="12858" y="39552"/>
                  </a:lnTo>
                  <a:lnTo>
                    <a:pt x="21335" y="41147"/>
                  </a:lnTo>
                  <a:lnTo>
                    <a:pt x="28932" y="39552"/>
                  </a:lnTo>
                  <a:lnTo>
                    <a:pt x="35242" y="35242"/>
                  </a:lnTo>
                  <a:lnTo>
                    <a:pt x="39552" y="28932"/>
                  </a:lnTo>
                  <a:lnTo>
                    <a:pt x="41147" y="21335"/>
                  </a:lnTo>
                  <a:close/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4192528" y="8803248"/>
            <a:ext cx="574040" cy="2413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55575">
              <a:lnSpc>
                <a:spcPts val="850"/>
              </a:lnSpc>
              <a:spcBef>
                <a:spcPts val="90"/>
              </a:spcBef>
            </a:pPr>
            <a:r>
              <a:rPr sz="850" spc="-5" dirty="0">
                <a:latin typeface="Times New Roman"/>
                <a:cs typeface="Times New Roman"/>
              </a:rPr>
              <a:t>Borne</a:t>
            </a:r>
            <a:r>
              <a:rPr sz="850" spc="229" dirty="0">
                <a:latin typeface="Times New Roman"/>
                <a:cs typeface="Times New Roman"/>
              </a:rPr>
              <a:t> </a:t>
            </a:r>
            <a:r>
              <a:rPr sz="850" spc="-10" dirty="0">
                <a:latin typeface="Times New Roman"/>
                <a:cs typeface="Times New Roman"/>
              </a:rPr>
              <a:t>N</a:t>
            </a:r>
            <a:endParaRPr sz="850">
              <a:latin typeface="Times New Roman"/>
              <a:cs typeface="Times New Roman"/>
            </a:endParaRPr>
          </a:p>
          <a:p>
            <a:pPr marL="12700">
              <a:lnSpc>
                <a:spcPts val="850"/>
              </a:lnSpc>
            </a:pPr>
            <a:r>
              <a:rPr sz="850" spc="-5" dirty="0">
                <a:latin typeface="Times New Roman"/>
                <a:cs typeface="Times New Roman"/>
              </a:rPr>
              <a:t>B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714898" y="8261604"/>
            <a:ext cx="62230" cy="582295"/>
            <a:chOff x="2714898" y="8261604"/>
            <a:chExt cx="62230" cy="582295"/>
          </a:xfrm>
        </p:grpSpPr>
        <p:sp>
          <p:nvSpPr>
            <p:cNvPr id="25" name="object 25"/>
            <p:cNvSpPr/>
            <p:nvPr/>
          </p:nvSpPr>
          <p:spPr>
            <a:xfrm>
              <a:off x="2746768" y="8261604"/>
              <a:ext cx="0" cy="582295"/>
            </a:xfrm>
            <a:custGeom>
              <a:avLst/>
              <a:gdLst/>
              <a:ahLst/>
              <a:cxnLst/>
              <a:rect l="l" t="t" r="r" b="b"/>
              <a:pathLst>
                <a:path h="582295">
                  <a:moveTo>
                    <a:pt x="0" y="0"/>
                  </a:moveTo>
                  <a:lnTo>
                    <a:pt x="0" y="582168"/>
                  </a:lnTo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719336" y="8738616"/>
              <a:ext cx="53340" cy="100965"/>
            </a:xfrm>
            <a:custGeom>
              <a:avLst/>
              <a:gdLst/>
              <a:ahLst/>
              <a:cxnLst/>
              <a:rect l="l" t="t" r="r" b="b"/>
              <a:pathLst>
                <a:path w="53339" h="100965">
                  <a:moveTo>
                    <a:pt x="53339" y="0"/>
                  </a:moveTo>
                  <a:lnTo>
                    <a:pt x="0" y="0"/>
                  </a:lnTo>
                  <a:lnTo>
                    <a:pt x="27431" y="100583"/>
                  </a:lnTo>
                  <a:lnTo>
                    <a:pt x="5333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719336" y="8738616"/>
              <a:ext cx="53340" cy="100965"/>
            </a:xfrm>
            <a:custGeom>
              <a:avLst/>
              <a:gdLst/>
              <a:ahLst/>
              <a:cxnLst/>
              <a:rect l="l" t="t" r="r" b="b"/>
              <a:pathLst>
                <a:path w="53339" h="100965">
                  <a:moveTo>
                    <a:pt x="27431" y="100583"/>
                  </a:moveTo>
                  <a:lnTo>
                    <a:pt x="0" y="0"/>
                  </a:lnTo>
                  <a:lnTo>
                    <a:pt x="53339" y="0"/>
                  </a:lnTo>
                  <a:lnTo>
                    <a:pt x="27431" y="100583"/>
                  </a:lnTo>
                  <a:close/>
                </a:path>
              </a:pathLst>
            </a:custGeom>
            <a:ln w="88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546611" y="8411587"/>
            <a:ext cx="102870" cy="1543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10" dirty="0">
                <a:latin typeface="Times New Roman"/>
                <a:cs typeface="Times New Roman"/>
              </a:rPr>
              <a:t>U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290576" y="7968547"/>
            <a:ext cx="528320" cy="52705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385445">
              <a:lnSpc>
                <a:spcPct val="100000"/>
              </a:lnSpc>
              <a:spcBef>
                <a:spcPts val="400"/>
              </a:spcBef>
            </a:pPr>
            <a:r>
              <a:rPr sz="850" spc="-30" dirty="0">
                <a:latin typeface="Times New Roman"/>
                <a:cs typeface="Times New Roman"/>
              </a:rPr>
              <a:t>L</a:t>
            </a:r>
            <a:r>
              <a:rPr sz="1050" spc="-44" baseline="-19841" dirty="0">
                <a:latin typeface="Times New Roman"/>
                <a:cs typeface="Times New Roman"/>
              </a:rPr>
              <a:t>1</a:t>
            </a:r>
            <a:endParaRPr sz="1050" baseline="-19841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300"/>
              </a:spcBef>
            </a:pPr>
            <a:r>
              <a:rPr sz="1275" spc="-7" baseline="6535" dirty="0">
                <a:latin typeface="Times New Roman"/>
                <a:cs typeface="Times New Roman"/>
              </a:rPr>
              <a:t>Bornes</a:t>
            </a:r>
            <a:r>
              <a:rPr sz="1275" spc="67" baseline="6535" dirty="0">
                <a:latin typeface="Times New Roman"/>
                <a:cs typeface="Times New Roman"/>
              </a:rPr>
              <a:t> </a:t>
            </a:r>
            <a:r>
              <a:rPr sz="850" spc="-30" dirty="0">
                <a:latin typeface="Times New Roman"/>
                <a:cs typeface="Times New Roman"/>
              </a:rPr>
              <a:t>L</a:t>
            </a:r>
            <a:r>
              <a:rPr sz="1050" spc="-44" baseline="-19841" dirty="0">
                <a:latin typeface="Times New Roman"/>
                <a:cs typeface="Times New Roman"/>
              </a:rPr>
              <a:t>2</a:t>
            </a:r>
            <a:endParaRPr sz="1050" baseline="-19841">
              <a:latin typeface="Times New Roman"/>
              <a:cs typeface="Times New Roman"/>
            </a:endParaRPr>
          </a:p>
          <a:p>
            <a:pPr marL="385445">
              <a:lnSpc>
                <a:spcPct val="100000"/>
              </a:lnSpc>
              <a:spcBef>
                <a:spcPts val="290"/>
              </a:spcBef>
            </a:pPr>
            <a:r>
              <a:rPr sz="850" spc="-30" dirty="0">
                <a:latin typeface="Times New Roman"/>
                <a:cs typeface="Times New Roman"/>
              </a:rPr>
              <a:t>L</a:t>
            </a:r>
            <a:r>
              <a:rPr sz="1050" spc="-44" baseline="-19841" dirty="0">
                <a:latin typeface="Times New Roman"/>
                <a:cs typeface="Times New Roman"/>
              </a:rPr>
              <a:t>3</a:t>
            </a:r>
            <a:endParaRPr sz="1050" baseline="-19841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04191" y="8280523"/>
            <a:ext cx="174625" cy="1543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50" dirty="0">
                <a:latin typeface="Times New Roman"/>
                <a:cs typeface="Times New Roman"/>
              </a:rPr>
              <a:t>R</a:t>
            </a:r>
            <a:r>
              <a:rPr sz="1050" baseline="-15873" dirty="0">
                <a:latin typeface="Times New Roman"/>
                <a:cs typeface="Times New Roman"/>
              </a:rPr>
              <a:t>i</a:t>
            </a:r>
            <a:endParaRPr sz="1050" baseline="-15873">
              <a:latin typeface="Times New Roman"/>
              <a:cs typeface="Times New Roman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4190129" y="8214493"/>
            <a:ext cx="80645" cy="713105"/>
            <a:chOff x="4190129" y="8214493"/>
            <a:chExt cx="80645" cy="713105"/>
          </a:xfrm>
        </p:grpSpPr>
        <p:pic>
          <p:nvPicPr>
            <p:cNvPr id="32" name="object 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90129" y="8214493"/>
              <a:ext cx="72885" cy="7440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96225" y="8854573"/>
              <a:ext cx="74409" cy="72885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703084" y="9326880"/>
            <a:ext cx="5977255" cy="177165"/>
          </a:xfrm>
          <a:prstGeom prst="rect">
            <a:avLst/>
          </a:prstGeom>
          <a:solidFill>
            <a:srgbClr val="E4E3E4"/>
          </a:solidFill>
        </p:spPr>
        <p:txBody>
          <a:bodyPr vert="horz" wrap="square" lIns="0" tIns="12700" rIns="0" bIns="0" rtlCol="0">
            <a:spAutoFit/>
          </a:bodyPr>
          <a:lstStyle/>
          <a:p>
            <a:pPr marL="367030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étudierons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plus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détail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alternateurs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au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chapitre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machines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b="1" spc="-10" dirty="0">
                <a:latin typeface="Comic Sans MS"/>
                <a:cs typeface="Comic Sans MS"/>
              </a:rPr>
              <a:t>régime</a:t>
            </a:r>
            <a:r>
              <a:rPr sz="1000" b="1" spc="5" dirty="0">
                <a:latin typeface="Comic Sans MS"/>
                <a:cs typeface="Comic Sans MS"/>
              </a:rPr>
              <a:t> </a:t>
            </a:r>
            <a:r>
              <a:rPr sz="1000" b="1" spc="-10" dirty="0">
                <a:latin typeface="Comic Sans MS"/>
                <a:cs typeface="Comic Sans MS"/>
              </a:rPr>
              <a:t>sinusoïdal.</a:t>
            </a:r>
            <a:endParaRPr sz="1000">
              <a:latin typeface="Comic Sans MS"/>
              <a:cs typeface="Comic Sans MS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494796" y="6925176"/>
            <a:ext cx="1041400" cy="271145"/>
            <a:chOff x="4494796" y="6925176"/>
            <a:chExt cx="1041400" cy="271145"/>
          </a:xfrm>
        </p:grpSpPr>
        <p:sp>
          <p:nvSpPr>
            <p:cNvPr id="36" name="object 36"/>
            <p:cNvSpPr/>
            <p:nvPr/>
          </p:nvSpPr>
          <p:spPr>
            <a:xfrm>
              <a:off x="4862080" y="6929627"/>
              <a:ext cx="264160" cy="262255"/>
            </a:xfrm>
            <a:custGeom>
              <a:avLst/>
              <a:gdLst/>
              <a:ahLst/>
              <a:cxnLst/>
              <a:rect l="l" t="t" r="r" b="b"/>
              <a:pathLst>
                <a:path w="264160" h="262254">
                  <a:moveTo>
                    <a:pt x="263651" y="131063"/>
                  </a:moveTo>
                  <a:lnTo>
                    <a:pt x="253245" y="80367"/>
                  </a:lnTo>
                  <a:lnTo>
                    <a:pt x="224980" y="38671"/>
                  </a:lnTo>
                  <a:lnTo>
                    <a:pt x="183284" y="10406"/>
                  </a:lnTo>
                  <a:lnTo>
                    <a:pt x="132587" y="0"/>
                  </a:lnTo>
                  <a:lnTo>
                    <a:pt x="90708" y="6754"/>
                  </a:lnTo>
                  <a:lnTo>
                    <a:pt x="54315" y="25505"/>
                  </a:lnTo>
                  <a:lnTo>
                    <a:pt x="25603" y="53986"/>
                  </a:lnTo>
                  <a:lnTo>
                    <a:pt x="6766" y="89928"/>
                  </a:lnTo>
                  <a:lnTo>
                    <a:pt x="0" y="131063"/>
                  </a:lnTo>
                  <a:lnTo>
                    <a:pt x="6766" y="172199"/>
                  </a:lnTo>
                  <a:lnTo>
                    <a:pt x="25603" y="208141"/>
                  </a:lnTo>
                  <a:lnTo>
                    <a:pt x="54315" y="236622"/>
                  </a:lnTo>
                  <a:lnTo>
                    <a:pt x="90708" y="255373"/>
                  </a:lnTo>
                  <a:lnTo>
                    <a:pt x="132587" y="262127"/>
                  </a:lnTo>
                  <a:lnTo>
                    <a:pt x="183284" y="251721"/>
                  </a:lnTo>
                  <a:lnTo>
                    <a:pt x="224980" y="223456"/>
                  </a:lnTo>
                  <a:lnTo>
                    <a:pt x="253245" y="181760"/>
                  </a:lnTo>
                  <a:lnTo>
                    <a:pt x="263651" y="131063"/>
                  </a:lnTo>
                  <a:close/>
                </a:path>
              </a:pathLst>
            </a:custGeom>
            <a:ln w="89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494796" y="7062215"/>
              <a:ext cx="1041400" cy="0"/>
            </a:xfrm>
            <a:custGeom>
              <a:avLst/>
              <a:gdLst/>
              <a:ahLst/>
              <a:cxnLst/>
              <a:rect l="l" t="t" r="r" b="b"/>
              <a:pathLst>
                <a:path w="1041400">
                  <a:moveTo>
                    <a:pt x="0" y="0"/>
                  </a:moveTo>
                  <a:lnTo>
                    <a:pt x="1040891" y="0"/>
                  </a:lnTo>
                </a:path>
              </a:pathLst>
            </a:custGeom>
            <a:ln w="89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4559815" y="7171033"/>
            <a:ext cx="965200" cy="2743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253365" marR="5080" indent="-241300">
              <a:lnSpc>
                <a:spcPts val="950"/>
              </a:lnSpc>
              <a:spcBef>
                <a:spcPts val="180"/>
              </a:spcBef>
            </a:pPr>
            <a:r>
              <a:rPr sz="850" spc="-5" dirty="0">
                <a:latin typeface="Times New Roman"/>
                <a:cs typeface="Times New Roman"/>
              </a:rPr>
              <a:t>Générateur</a:t>
            </a:r>
            <a:r>
              <a:rPr sz="850" spc="-35" dirty="0">
                <a:latin typeface="Times New Roman"/>
                <a:cs typeface="Times New Roman"/>
              </a:rPr>
              <a:t> </a:t>
            </a:r>
            <a:r>
              <a:rPr sz="850" spc="-5" dirty="0">
                <a:latin typeface="Times New Roman"/>
                <a:cs typeface="Times New Roman"/>
              </a:rPr>
              <a:t>de</a:t>
            </a:r>
            <a:r>
              <a:rPr sz="850" spc="-35" dirty="0">
                <a:latin typeface="Times New Roman"/>
                <a:cs typeface="Times New Roman"/>
              </a:rPr>
              <a:t> </a:t>
            </a:r>
            <a:r>
              <a:rPr sz="850" spc="-5" dirty="0">
                <a:latin typeface="Times New Roman"/>
                <a:cs typeface="Times New Roman"/>
              </a:rPr>
              <a:t>tension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spc="-5" dirty="0">
                <a:latin typeface="Times New Roman"/>
                <a:cs typeface="Times New Roman"/>
              </a:rPr>
              <a:t>alternative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919479" y="6721054"/>
            <a:ext cx="141605" cy="2825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50" spc="15" dirty="0">
                <a:latin typeface="Times New Roman"/>
                <a:cs typeface="Times New Roman"/>
              </a:rPr>
              <a:t>~</a:t>
            </a:r>
            <a:endParaRPr sz="16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891791" y="7171033"/>
            <a:ext cx="807720" cy="1543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" spc="-5" dirty="0">
                <a:latin typeface="Times New Roman"/>
                <a:cs typeface="Times New Roman"/>
              </a:rPr>
              <a:t>Résistance</a:t>
            </a:r>
            <a:r>
              <a:rPr sz="850" spc="-50" dirty="0">
                <a:latin typeface="Times New Roman"/>
                <a:cs typeface="Times New Roman"/>
              </a:rPr>
              <a:t> </a:t>
            </a:r>
            <a:r>
              <a:rPr sz="850" spc="-5" dirty="0">
                <a:latin typeface="Times New Roman"/>
                <a:cs typeface="Times New Roman"/>
              </a:rPr>
              <a:t>interne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5854204" y="7004424"/>
            <a:ext cx="916305" cy="117475"/>
            <a:chOff x="5854204" y="7004424"/>
            <a:chExt cx="916305" cy="117475"/>
          </a:xfrm>
        </p:grpSpPr>
        <p:sp>
          <p:nvSpPr>
            <p:cNvPr id="42" name="object 42"/>
            <p:cNvSpPr/>
            <p:nvPr/>
          </p:nvSpPr>
          <p:spPr>
            <a:xfrm>
              <a:off x="5854204" y="7065263"/>
              <a:ext cx="916305" cy="0"/>
            </a:xfrm>
            <a:custGeom>
              <a:avLst/>
              <a:gdLst/>
              <a:ahLst/>
              <a:cxnLst/>
              <a:rect l="l" t="t" r="r" b="b"/>
              <a:pathLst>
                <a:path w="916304">
                  <a:moveTo>
                    <a:pt x="0" y="0"/>
                  </a:moveTo>
                  <a:lnTo>
                    <a:pt x="291083" y="0"/>
                  </a:lnTo>
                </a:path>
                <a:path w="916304">
                  <a:moveTo>
                    <a:pt x="615695" y="0"/>
                  </a:moveTo>
                  <a:lnTo>
                    <a:pt x="915924" y="0"/>
                  </a:lnTo>
                </a:path>
              </a:pathLst>
            </a:custGeom>
            <a:ln w="89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145288" y="7008875"/>
              <a:ext cx="325120" cy="108585"/>
            </a:xfrm>
            <a:custGeom>
              <a:avLst/>
              <a:gdLst/>
              <a:ahLst/>
              <a:cxnLst/>
              <a:rect l="l" t="t" r="r" b="b"/>
              <a:pathLst>
                <a:path w="325120" h="108584">
                  <a:moveTo>
                    <a:pt x="0" y="108203"/>
                  </a:moveTo>
                  <a:lnTo>
                    <a:pt x="324612" y="108203"/>
                  </a:lnTo>
                  <a:lnTo>
                    <a:pt x="324612" y="0"/>
                  </a:lnTo>
                  <a:lnTo>
                    <a:pt x="0" y="0"/>
                  </a:lnTo>
                  <a:lnTo>
                    <a:pt x="0" y="108203"/>
                  </a:lnTo>
                  <a:close/>
                </a:path>
              </a:pathLst>
            </a:custGeom>
            <a:ln w="89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45" name="object 4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7854" y="450592"/>
            <a:ext cx="6211570" cy="124072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92245">
              <a:lnSpc>
                <a:spcPct val="100000"/>
              </a:lnSpc>
              <a:spcBef>
                <a:spcPts val="95"/>
              </a:spcBef>
              <a:tabLst>
                <a:tab pos="5317490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 dirty="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 dirty="0">
              <a:latin typeface="Comic Sans MS"/>
              <a:cs typeface="Comic Sans MS"/>
            </a:endParaRPr>
          </a:p>
          <a:p>
            <a:pPr marL="63500">
              <a:lnSpc>
                <a:spcPct val="100000"/>
              </a:lnSpc>
              <a:tabLst>
                <a:tab pos="784225" algn="l"/>
              </a:tabLst>
            </a:pPr>
            <a:r>
              <a:rPr sz="1400" b="1" spc="-5" dirty="0" err="1" smtClean="0">
                <a:latin typeface="Comic Sans MS"/>
                <a:cs typeface="Comic Sans MS"/>
              </a:rPr>
              <a:t>Générateur</a:t>
            </a:r>
            <a:endParaRPr sz="1400" dirty="0">
              <a:latin typeface="Comic Sans MS"/>
              <a:cs typeface="Comic Sans MS"/>
            </a:endParaRPr>
          </a:p>
          <a:p>
            <a:pPr marL="63500">
              <a:lnSpc>
                <a:spcPct val="100000"/>
              </a:lnSpc>
              <a:spcBef>
                <a:spcPts val="1625"/>
              </a:spcBef>
            </a:pPr>
            <a:r>
              <a:rPr sz="1000" spc="-10" dirty="0">
                <a:latin typeface="Comic Sans MS"/>
                <a:cs typeface="Comic Sans MS"/>
              </a:rPr>
              <a:t>Un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générateur</a:t>
            </a:r>
            <a:r>
              <a:rPr sz="1000" spc="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 </a:t>
            </a:r>
            <a:r>
              <a:rPr sz="1000" b="1" spc="-5" dirty="0">
                <a:latin typeface="Comic Sans MS"/>
                <a:cs typeface="Comic Sans MS"/>
              </a:rPr>
              <a:t>source</a:t>
            </a:r>
            <a:r>
              <a:rPr sz="1000" b="1" spc="-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d'énergie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qui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constante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temps.</a:t>
            </a:r>
            <a:endParaRPr sz="1000" dirty="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 dirty="0">
              <a:latin typeface="Comic Sans MS"/>
              <a:cs typeface="Comic Sans MS"/>
            </a:endParaRPr>
          </a:p>
          <a:p>
            <a:pPr marL="63500">
              <a:lnSpc>
                <a:spcPct val="100000"/>
              </a:lnSpc>
            </a:pP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générateur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engendre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différence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potentiel</a:t>
            </a:r>
            <a:r>
              <a:rPr sz="1000" spc="3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V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ou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1500" spc="-7" baseline="-16666" dirty="0">
                <a:latin typeface="Comic Sans MS"/>
                <a:cs typeface="Comic Sans MS"/>
              </a:rPr>
              <a:t>AB</a:t>
            </a:r>
            <a:r>
              <a:rPr sz="1500" baseline="-16666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aux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bornes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son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circuit.</a:t>
            </a:r>
            <a:endParaRPr sz="1000" dirty="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1979434" y="1925573"/>
            <a:ext cx="3314700" cy="1165860"/>
            <a:chOff x="1979434" y="1925573"/>
            <a:chExt cx="3314700" cy="1165860"/>
          </a:xfrm>
        </p:grpSpPr>
        <p:sp>
          <p:nvSpPr>
            <p:cNvPr id="6" name="object 6"/>
            <p:cNvSpPr/>
            <p:nvPr/>
          </p:nvSpPr>
          <p:spPr>
            <a:xfrm>
              <a:off x="1980196" y="1926335"/>
              <a:ext cx="3313429" cy="1164590"/>
            </a:xfrm>
            <a:custGeom>
              <a:avLst/>
              <a:gdLst/>
              <a:ahLst/>
              <a:cxnLst/>
              <a:rect l="l" t="t" r="r" b="b"/>
              <a:pathLst>
                <a:path w="3313429" h="1164589">
                  <a:moveTo>
                    <a:pt x="27431" y="0"/>
                  </a:moveTo>
                  <a:lnTo>
                    <a:pt x="27431" y="1138428"/>
                  </a:lnTo>
                </a:path>
                <a:path w="3313429" h="1164589">
                  <a:moveTo>
                    <a:pt x="27431" y="1138428"/>
                  </a:moveTo>
                  <a:lnTo>
                    <a:pt x="3290316" y="1138428"/>
                  </a:lnTo>
                </a:path>
                <a:path w="3313429" h="1164589">
                  <a:moveTo>
                    <a:pt x="25908" y="0"/>
                  </a:moveTo>
                  <a:lnTo>
                    <a:pt x="0" y="100584"/>
                  </a:lnTo>
                </a:path>
                <a:path w="3313429" h="1164589">
                  <a:moveTo>
                    <a:pt x="1524" y="102108"/>
                  </a:moveTo>
                  <a:lnTo>
                    <a:pt x="53340" y="102108"/>
                  </a:lnTo>
                </a:path>
                <a:path w="3313429" h="1164589">
                  <a:moveTo>
                    <a:pt x="25908" y="0"/>
                  </a:moveTo>
                  <a:lnTo>
                    <a:pt x="51816" y="100584"/>
                  </a:lnTo>
                </a:path>
                <a:path w="3313429" h="1164589">
                  <a:moveTo>
                    <a:pt x="3313176" y="1138428"/>
                  </a:moveTo>
                  <a:lnTo>
                    <a:pt x="3212591" y="1112520"/>
                  </a:lnTo>
                </a:path>
                <a:path w="3313429" h="1164589">
                  <a:moveTo>
                    <a:pt x="3214116" y="1112520"/>
                  </a:moveTo>
                  <a:lnTo>
                    <a:pt x="3214116" y="1164336"/>
                  </a:lnTo>
                </a:path>
                <a:path w="3313429" h="1164589">
                  <a:moveTo>
                    <a:pt x="3212591" y="1164336"/>
                  </a:moveTo>
                  <a:lnTo>
                    <a:pt x="3313176" y="1138428"/>
                  </a:lnTo>
                </a:path>
                <a:path w="3313429" h="1164589">
                  <a:moveTo>
                    <a:pt x="1524" y="251460"/>
                  </a:moveTo>
                  <a:lnTo>
                    <a:pt x="53340" y="251460"/>
                  </a:lnTo>
                </a:path>
                <a:path w="3313429" h="1164589">
                  <a:moveTo>
                    <a:pt x="1524" y="377952"/>
                  </a:moveTo>
                  <a:lnTo>
                    <a:pt x="53340" y="377952"/>
                  </a:lnTo>
                </a:path>
                <a:path w="3313429" h="1164589">
                  <a:moveTo>
                    <a:pt x="1524" y="504444"/>
                  </a:moveTo>
                  <a:lnTo>
                    <a:pt x="53340" y="504444"/>
                  </a:lnTo>
                </a:path>
                <a:path w="3313429" h="1164589">
                  <a:moveTo>
                    <a:pt x="1524" y="632460"/>
                  </a:moveTo>
                  <a:lnTo>
                    <a:pt x="53340" y="632460"/>
                  </a:lnTo>
                </a:path>
                <a:path w="3313429" h="1164589">
                  <a:moveTo>
                    <a:pt x="1524" y="758952"/>
                  </a:moveTo>
                  <a:lnTo>
                    <a:pt x="53340" y="758952"/>
                  </a:lnTo>
                </a:path>
                <a:path w="3313429" h="1164589">
                  <a:moveTo>
                    <a:pt x="1524" y="885444"/>
                  </a:moveTo>
                  <a:lnTo>
                    <a:pt x="53340" y="885444"/>
                  </a:lnTo>
                </a:path>
                <a:path w="3313429" h="1164589">
                  <a:moveTo>
                    <a:pt x="1524" y="1011936"/>
                  </a:moveTo>
                  <a:lnTo>
                    <a:pt x="53340" y="1011936"/>
                  </a:lnTo>
                </a:path>
                <a:path w="3313429" h="1164589">
                  <a:moveTo>
                    <a:pt x="153924" y="1112520"/>
                  </a:moveTo>
                  <a:lnTo>
                    <a:pt x="153924" y="1164336"/>
                  </a:lnTo>
                </a:path>
                <a:path w="3313429" h="1164589">
                  <a:moveTo>
                    <a:pt x="405384" y="1112520"/>
                  </a:moveTo>
                  <a:lnTo>
                    <a:pt x="405384" y="1164336"/>
                  </a:lnTo>
                </a:path>
                <a:path w="3313429" h="1164589">
                  <a:moveTo>
                    <a:pt x="659892" y="1112520"/>
                  </a:moveTo>
                  <a:lnTo>
                    <a:pt x="659892" y="1164336"/>
                  </a:lnTo>
                </a:path>
                <a:path w="3313429" h="1164589">
                  <a:moveTo>
                    <a:pt x="912876" y="1112520"/>
                  </a:moveTo>
                  <a:lnTo>
                    <a:pt x="912876" y="1164336"/>
                  </a:lnTo>
                </a:path>
                <a:path w="3313429" h="1164589">
                  <a:moveTo>
                    <a:pt x="1164336" y="1112520"/>
                  </a:moveTo>
                  <a:lnTo>
                    <a:pt x="1164336" y="1164336"/>
                  </a:lnTo>
                </a:path>
                <a:path w="3313429" h="1164589">
                  <a:moveTo>
                    <a:pt x="1417320" y="1112520"/>
                  </a:moveTo>
                  <a:lnTo>
                    <a:pt x="1417320" y="1164336"/>
                  </a:lnTo>
                </a:path>
                <a:path w="3313429" h="1164589">
                  <a:moveTo>
                    <a:pt x="1670303" y="1112520"/>
                  </a:moveTo>
                  <a:lnTo>
                    <a:pt x="1670303" y="1164336"/>
                  </a:lnTo>
                </a:path>
                <a:path w="3313429" h="1164589">
                  <a:moveTo>
                    <a:pt x="280416" y="1112520"/>
                  </a:moveTo>
                  <a:lnTo>
                    <a:pt x="280416" y="1164336"/>
                  </a:lnTo>
                </a:path>
                <a:path w="3313429" h="1164589">
                  <a:moveTo>
                    <a:pt x="405384" y="1112520"/>
                  </a:moveTo>
                  <a:lnTo>
                    <a:pt x="405384" y="1164336"/>
                  </a:lnTo>
                </a:path>
                <a:path w="3313429" h="1164589">
                  <a:moveTo>
                    <a:pt x="533400" y="1112520"/>
                  </a:moveTo>
                  <a:lnTo>
                    <a:pt x="533400" y="1164336"/>
                  </a:lnTo>
                </a:path>
                <a:path w="3313429" h="1164589">
                  <a:moveTo>
                    <a:pt x="659892" y="1112520"/>
                  </a:moveTo>
                  <a:lnTo>
                    <a:pt x="659892" y="1164336"/>
                  </a:lnTo>
                </a:path>
                <a:path w="3313429" h="1164589">
                  <a:moveTo>
                    <a:pt x="786384" y="1112520"/>
                  </a:moveTo>
                  <a:lnTo>
                    <a:pt x="786384" y="1164336"/>
                  </a:lnTo>
                </a:path>
                <a:path w="3313429" h="1164589">
                  <a:moveTo>
                    <a:pt x="912876" y="1112520"/>
                  </a:moveTo>
                  <a:lnTo>
                    <a:pt x="912876" y="1164336"/>
                  </a:lnTo>
                </a:path>
                <a:path w="3313429" h="1164589">
                  <a:moveTo>
                    <a:pt x="1037844" y="1112520"/>
                  </a:moveTo>
                  <a:lnTo>
                    <a:pt x="1037844" y="1164336"/>
                  </a:lnTo>
                </a:path>
                <a:path w="3313429" h="1164589">
                  <a:moveTo>
                    <a:pt x="1164336" y="1112520"/>
                  </a:moveTo>
                  <a:lnTo>
                    <a:pt x="1164336" y="1164336"/>
                  </a:lnTo>
                </a:path>
                <a:path w="3313429" h="1164589">
                  <a:moveTo>
                    <a:pt x="1290827" y="1112520"/>
                  </a:moveTo>
                  <a:lnTo>
                    <a:pt x="1290827" y="1164336"/>
                  </a:lnTo>
                </a:path>
                <a:path w="3313429" h="1164589">
                  <a:moveTo>
                    <a:pt x="1417320" y="1112520"/>
                  </a:moveTo>
                  <a:lnTo>
                    <a:pt x="1417320" y="1164336"/>
                  </a:lnTo>
                </a:path>
                <a:path w="3313429" h="1164589">
                  <a:moveTo>
                    <a:pt x="1543812" y="1112520"/>
                  </a:moveTo>
                  <a:lnTo>
                    <a:pt x="1543812" y="1164336"/>
                  </a:lnTo>
                </a:path>
                <a:path w="3313429" h="1164589">
                  <a:moveTo>
                    <a:pt x="1670303" y="1112520"/>
                  </a:moveTo>
                  <a:lnTo>
                    <a:pt x="1670303" y="1164336"/>
                  </a:lnTo>
                </a:path>
                <a:path w="3313429" h="1164589">
                  <a:moveTo>
                    <a:pt x="280416" y="1112520"/>
                  </a:moveTo>
                  <a:lnTo>
                    <a:pt x="280416" y="1164336"/>
                  </a:lnTo>
                </a:path>
                <a:path w="3313429" h="1164589">
                  <a:moveTo>
                    <a:pt x="405384" y="1112520"/>
                  </a:moveTo>
                  <a:lnTo>
                    <a:pt x="405384" y="1164336"/>
                  </a:lnTo>
                </a:path>
                <a:path w="3313429" h="1164589">
                  <a:moveTo>
                    <a:pt x="533400" y="1112520"/>
                  </a:moveTo>
                  <a:lnTo>
                    <a:pt x="533400" y="1164336"/>
                  </a:lnTo>
                </a:path>
                <a:path w="3313429" h="1164589">
                  <a:moveTo>
                    <a:pt x="659892" y="1112520"/>
                  </a:moveTo>
                  <a:lnTo>
                    <a:pt x="659892" y="1164336"/>
                  </a:lnTo>
                </a:path>
                <a:path w="3313429" h="1164589">
                  <a:moveTo>
                    <a:pt x="786384" y="1112520"/>
                  </a:moveTo>
                  <a:lnTo>
                    <a:pt x="786384" y="1164336"/>
                  </a:lnTo>
                </a:path>
                <a:path w="3313429" h="1164589">
                  <a:moveTo>
                    <a:pt x="912876" y="1112520"/>
                  </a:moveTo>
                  <a:lnTo>
                    <a:pt x="912876" y="1164336"/>
                  </a:lnTo>
                </a:path>
                <a:path w="3313429" h="1164589">
                  <a:moveTo>
                    <a:pt x="1037844" y="1112520"/>
                  </a:moveTo>
                  <a:lnTo>
                    <a:pt x="1037844" y="1164336"/>
                  </a:lnTo>
                </a:path>
                <a:path w="3313429" h="1164589">
                  <a:moveTo>
                    <a:pt x="1164336" y="1112520"/>
                  </a:moveTo>
                  <a:lnTo>
                    <a:pt x="1164336" y="1164336"/>
                  </a:lnTo>
                </a:path>
                <a:path w="3313429" h="1164589">
                  <a:moveTo>
                    <a:pt x="1290827" y="1112520"/>
                  </a:moveTo>
                  <a:lnTo>
                    <a:pt x="1290827" y="1164336"/>
                  </a:lnTo>
                </a:path>
                <a:path w="3313429" h="1164589">
                  <a:moveTo>
                    <a:pt x="1417320" y="1112520"/>
                  </a:moveTo>
                  <a:lnTo>
                    <a:pt x="1417320" y="1164336"/>
                  </a:lnTo>
                </a:path>
                <a:path w="3313429" h="1164589">
                  <a:moveTo>
                    <a:pt x="1543812" y="1112520"/>
                  </a:moveTo>
                  <a:lnTo>
                    <a:pt x="1543812" y="1164336"/>
                  </a:lnTo>
                </a:path>
                <a:path w="3313429" h="1164589">
                  <a:moveTo>
                    <a:pt x="1670303" y="1112520"/>
                  </a:moveTo>
                  <a:lnTo>
                    <a:pt x="1670303" y="1164336"/>
                  </a:lnTo>
                </a:path>
                <a:path w="3313429" h="1164589">
                  <a:moveTo>
                    <a:pt x="1796796" y="1112520"/>
                  </a:moveTo>
                  <a:lnTo>
                    <a:pt x="1796796" y="1164336"/>
                  </a:lnTo>
                </a:path>
                <a:path w="3313429" h="1164589">
                  <a:moveTo>
                    <a:pt x="1923288" y="1112520"/>
                  </a:moveTo>
                  <a:lnTo>
                    <a:pt x="1923288" y="1164336"/>
                  </a:lnTo>
                </a:path>
                <a:path w="3313429" h="1164589">
                  <a:moveTo>
                    <a:pt x="2051303" y="1112520"/>
                  </a:moveTo>
                  <a:lnTo>
                    <a:pt x="2051303" y="1164336"/>
                  </a:lnTo>
                </a:path>
                <a:path w="3313429" h="1164589">
                  <a:moveTo>
                    <a:pt x="2177796" y="1112520"/>
                  </a:moveTo>
                  <a:lnTo>
                    <a:pt x="2177796" y="1164336"/>
                  </a:lnTo>
                </a:path>
                <a:path w="3313429" h="1164589">
                  <a:moveTo>
                    <a:pt x="2304288" y="1112520"/>
                  </a:moveTo>
                  <a:lnTo>
                    <a:pt x="2304288" y="1164336"/>
                  </a:lnTo>
                </a:path>
                <a:path w="3313429" h="1164589">
                  <a:moveTo>
                    <a:pt x="2429256" y="1112520"/>
                  </a:moveTo>
                  <a:lnTo>
                    <a:pt x="2429256" y="1164336"/>
                  </a:lnTo>
                </a:path>
                <a:path w="3313429" h="1164589">
                  <a:moveTo>
                    <a:pt x="2557272" y="1112520"/>
                  </a:moveTo>
                  <a:lnTo>
                    <a:pt x="2557272" y="1164336"/>
                  </a:lnTo>
                </a:path>
                <a:path w="3313429" h="1164589">
                  <a:moveTo>
                    <a:pt x="2683764" y="1112520"/>
                  </a:moveTo>
                  <a:lnTo>
                    <a:pt x="2683764" y="1164336"/>
                  </a:lnTo>
                </a:path>
                <a:path w="3313429" h="1164589">
                  <a:moveTo>
                    <a:pt x="2810256" y="1112520"/>
                  </a:moveTo>
                  <a:lnTo>
                    <a:pt x="2810256" y="1164336"/>
                  </a:lnTo>
                </a:path>
                <a:path w="3313429" h="1164589">
                  <a:moveTo>
                    <a:pt x="2936748" y="1112520"/>
                  </a:moveTo>
                  <a:lnTo>
                    <a:pt x="2936748" y="1164336"/>
                  </a:lnTo>
                </a:path>
                <a:path w="3313429" h="1164589">
                  <a:moveTo>
                    <a:pt x="3063240" y="1112520"/>
                  </a:moveTo>
                  <a:lnTo>
                    <a:pt x="3063240" y="116433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012200" y="2385059"/>
              <a:ext cx="2993390" cy="0"/>
            </a:xfrm>
            <a:custGeom>
              <a:avLst/>
              <a:gdLst/>
              <a:ahLst/>
              <a:cxnLst/>
              <a:rect l="l" t="t" r="r" b="b"/>
              <a:pathLst>
                <a:path w="2993390">
                  <a:moveTo>
                    <a:pt x="0" y="0"/>
                  </a:moveTo>
                  <a:lnTo>
                    <a:pt x="2993135" y="0"/>
                  </a:lnTo>
                </a:path>
              </a:pathLst>
            </a:custGeom>
            <a:ln w="89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08667" y="3150317"/>
            <a:ext cx="5965825" cy="79883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1299210" algn="r">
              <a:lnSpc>
                <a:spcPct val="100000"/>
              </a:lnSpc>
              <a:spcBef>
                <a:spcPts val="115"/>
              </a:spcBef>
            </a:pPr>
            <a:r>
              <a:rPr sz="700" spc="5" dirty="0">
                <a:latin typeface="Arial"/>
                <a:cs typeface="Arial"/>
              </a:rPr>
              <a:t>temps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15999"/>
              </a:lnSpc>
            </a:pPr>
            <a:r>
              <a:rPr sz="1000" spc="-10" dirty="0">
                <a:latin typeface="Comic Sans MS"/>
                <a:cs typeface="Comic Sans MS"/>
              </a:rPr>
              <a:t>Les </a:t>
            </a:r>
            <a:r>
              <a:rPr sz="1000" spc="-5" dirty="0">
                <a:latin typeface="Comic Sans MS"/>
                <a:cs typeface="Comic Sans MS"/>
              </a:rPr>
              <a:t>générateurs sont </a:t>
            </a:r>
            <a:r>
              <a:rPr sz="1000" spc="-10" dirty="0">
                <a:latin typeface="Comic Sans MS"/>
                <a:cs typeface="Comic Sans MS"/>
              </a:rPr>
              <a:t>obtenus </a:t>
            </a:r>
            <a:r>
              <a:rPr sz="1000" spc="-5" dirty="0">
                <a:latin typeface="Comic Sans MS"/>
                <a:cs typeface="Comic Sans MS"/>
              </a:rPr>
              <a:t>à l'aide de </a:t>
            </a:r>
            <a:r>
              <a:rPr sz="1000" spc="-10" dirty="0">
                <a:latin typeface="Comic Sans MS"/>
                <a:cs typeface="Comic Sans MS"/>
              </a:rPr>
              <a:t>l'effet chimique, </a:t>
            </a:r>
            <a:r>
              <a:rPr sz="1000" spc="-5" dirty="0">
                <a:latin typeface="Comic Sans MS"/>
                <a:cs typeface="Comic Sans MS"/>
              </a:rPr>
              <a:t>soit </a:t>
            </a:r>
            <a:r>
              <a:rPr sz="1000" spc="-10" dirty="0">
                <a:latin typeface="Comic Sans MS"/>
                <a:cs typeface="Comic Sans MS"/>
              </a:rPr>
              <a:t>par une </a:t>
            </a:r>
            <a:r>
              <a:rPr sz="1000" b="1" spc="-5" dirty="0">
                <a:latin typeface="Comic Sans MS"/>
                <a:cs typeface="Comic Sans MS"/>
              </a:rPr>
              <a:t>pile </a:t>
            </a:r>
            <a:r>
              <a:rPr sz="1000" spc="-5" dirty="0">
                <a:latin typeface="Comic Sans MS"/>
                <a:cs typeface="Comic Sans MS"/>
              </a:rPr>
              <a:t>ou </a:t>
            </a:r>
            <a:r>
              <a:rPr sz="1000" spc="-10" dirty="0">
                <a:latin typeface="Comic Sans MS"/>
                <a:cs typeface="Comic Sans MS"/>
              </a:rPr>
              <a:t>par </a:t>
            </a:r>
            <a:r>
              <a:rPr sz="1000" spc="-5" dirty="0">
                <a:latin typeface="Comic Sans MS"/>
                <a:cs typeface="Comic Sans MS"/>
              </a:rPr>
              <a:t>un </a:t>
            </a:r>
            <a:r>
              <a:rPr sz="1000" b="1" spc="-10" dirty="0">
                <a:latin typeface="Comic Sans MS"/>
                <a:cs typeface="Comic Sans MS"/>
              </a:rPr>
              <a:t>accumulateur</a:t>
            </a:r>
            <a:r>
              <a:rPr sz="1000" spc="-10" dirty="0">
                <a:latin typeface="Comic Sans MS"/>
                <a:cs typeface="Comic Sans MS"/>
              </a:rPr>
              <a:t>. 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 </a:t>
            </a:r>
            <a:r>
              <a:rPr sz="1000" b="1" spc="-10" dirty="0">
                <a:latin typeface="Comic Sans MS"/>
                <a:cs typeface="Comic Sans MS"/>
              </a:rPr>
              <a:t>panneaux </a:t>
            </a:r>
            <a:r>
              <a:rPr sz="1000" b="1" spc="-5" dirty="0">
                <a:latin typeface="Comic Sans MS"/>
                <a:cs typeface="Comic Sans MS"/>
              </a:rPr>
              <a:t>photovoltaïques </a:t>
            </a:r>
            <a:r>
              <a:rPr sz="1000" spc="-10" dirty="0">
                <a:latin typeface="Comic Sans MS"/>
                <a:cs typeface="Comic Sans MS"/>
              </a:rPr>
              <a:t>génèrent une tension </a:t>
            </a:r>
            <a:r>
              <a:rPr sz="1000" spc="-5" dirty="0">
                <a:latin typeface="Comic Sans MS"/>
                <a:cs typeface="Comic Sans MS"/>
              </a:rPr>
              <a:t>U et un courant I </a:t>
            </a:r>
            <a:r>
              <a:rPr sz="1000" spc="-10" dirty="0">
                <a:latin typeface="Comic Sans MS"/>
                <a:cs typeface="Comic Sans MS"/>
              </a:rPr>
              <a:t>par effet photovoltaïque. </a:t>
            </a:r>
            <a:r>
              <a:rPr sz="1000" spc="-5" dirty="0">
                <a:latin typeface="Comic Sans MS"/>
                <a:cs typeface="Comic Sans MS"/>
              </a:rPr>
              <a:t> (lumière </a:t>
            </a:r>
            <a:r>
              <a:rPr sz="1000" spc="-10" dirty="0">
                <a:latin typeface="Comic Sans MS"/>
                <a:cs typeface="Comic Sans MS"/>
              </a:rPr>
              <a:t>sur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plaquette </a:t>
            </a:r>
            <a:r>
              <a:rPr sz="1000" spc="-5" dirty="0">
                <a:latin typeface="Comic Sans MS"/>
                <a:cs typeface="Comic Sans MS"/>
              </a:rPr>
              <a:t>de </a:t>
            </a:r>
            <a:r>
              <a:rPr sz="1000" spc="-10" dirty="0">
                <a:latin typeface="Comic Sans MS"/>
                <a:cs typeface="Comic Sans MS"/>
              </a:rPr>
              <a:t>silicium)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09147" y="1885397"/>
            <a:ext cx="237490" cy="1346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1050" spc="7" baseline="27777" dirty="0">
                <a:latin typeface="Arial"/>
                <a:cs typeface="Arial"/>
              </a:rPr>
              <a:t>U</a:t>
            </a:r>
            <a:r>
              <a:rPr sz="550" spc="5" dirty="0">
                <a:latin typeface="Arial"/>
                <a:cs typeface="Arial"/>
              </a:rPr>
              <a:t>AB</a:t>
            </a:r>
            <a:endParaRPr sz="5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30250" y="4813300"/>
            <a:ext cx="213360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 smtClean="0">
                <a:latin typeface="Comic Sans MS"/>
                <a:cs typeface="Comic Sans MS"/>
              </a:rPr>
              <a:t>Pile</a:t>
            </a:r>
            <a:r>
              <a:rPr lang="fr-FR" sz="1400" dirty="0">
                <a:latin typeface="Comic Sans MS"/>
                <a:cs typeface="Comic Sans MS"/>
              </a:rPr>
              <a:t> </a:t>
            </a:r>
            <a:r>
              <a:rPr sz="1000" spc="-10" dirty="0" err="1" smtClean="0">
                <a:latin typeface="Comic Sans MS"/>
                <a:cs typeface="Comic Sans MS"/>
              </a:rPr>
              <a:t>est</a:t>
            </a:r>
            <a:r>
              <a:rPr lang="fr-FR" sz="1000" spc="-10" dirty="0">
                <a:latin typeface="Comic Sans MS"/>
                <a:cs typeface="Comic Sans MS"/>
              </a:rPr>
              <a:t> </a:t>
            </a:r>
            <a:r>
              <a:rPr sz="1000" spc="-5" dirty="0" smtClean="0">
                <a:latin typeface="Comic Sans MS"/>
                <a:cs typeface="Comic Sans MS"/>
              </a:rPr>
              <a:t>un</a:t>
            </a:r>
            <a:r>
              <a:rPr lang="fr-FR" sz="1000" spc="-5" dirty="0">
                <a:latin typeface="Comic Sans MS"/>
                <a:cs typeface="Comic Sans MS"/>
              </a:rPr>
              <a:t> </a:t>
            </a:r>
            <a:r>
              <a:rPr sz="1000" spc="-10" dirty="0" err="1" smtClean="0">
                <a:latin typeface="Comic Sans MS"/>
                <a:cs typeface="Comic Sans MS"/>
              </a:rPr>
              <a:t>générateur</a:t>
            </a:r>
            <a:endParaRPr sz="1000" dirty="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8667" y="5080505"/>
            <a:ext cx="22390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d'électricité</a:t>
            </a:r>
            <a:r>
              <a:rPr sz="1000" spc="5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constitué</a:t>
            </a:r>
            <a:r>
              <a:rPr sz="1000" spc="5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5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2</a:t>
            </a:r>
            <a:r>
              <a:rPr sz="1000" spc="6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matières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8667" y="5232295"/>
            <a:ext cx="2240280" cy="556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5999"/>
              </a:lnSpc>
              <a:spcBef>
                <a:spcPts val="100"/>
              </a:spcBef>
            </a:pPr>
            <a:r>
              <a:rPr sz="1000" spc="-10" dirty="0">
                <a:latin typeface="Comic Sans MS"/>
                <a:cs typeface="Comic Sans MS"/>
              </a:rPr>
              <a:t>différentes (exemple </a:t>
            </a:r>
            <a:r>
              <a:rPr sz="1000" spc="-5" dirty="0">
                <a:latin typeface="Comic Sans MS"/>
                <a:cs typeface="Comic Sans MS"/>
              </a:rPr>
              <a:t>charbon - zinc) 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présentant</a:t>
            </a:r>
            <a:r>
              <a:rPr sz="1000" spc="-5" dirty="0">
                <a:latin typeface="Comic Sans MS"/>
                <a:cs typeface="Comic Sans MS"/>
              </a:rPr>
              <a:t> un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excès</a:t>
            </a:r>
            <a:r>
              <a:rPr sz="1000" spc="-5" dirty="0">
                <a:latin typeface="Comic Sans MS"/>
                <a:cs typeface="Comic Sans MS"/>
              </a:rPr>
              <a:t> d'électrons</a:t>
            </a:r>
            <a:r>
              <a:rPr sz="1000" spc="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et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un</a:t>
            </a:r>
            <a:r>
              <a:rPr sz="1000" spc="-10" dirty="0">
                <a:latin typeface="Comic Sans MS"/>
                <a:cs typeface="Comic Sans MS"/>
              </a:rPr>
              <a:t> manque </a:t>
            </a:r>
            <a:r>
              <a:rPr sz="1000" spc="-5" dirty="0">
                <a:latin typeface="Comic Sans MS"/>
                <a:cs typeface="Comic Sans MS"/>
              </a:rPr>
              <a:t>d'électrons.</a:t>
            </a:r>
            <a:endParaRPr sz="1000" dirty="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8667" y="6047637"/>
            <a:ext cx="5965825" cy="379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999"/>
              </a:lnSpc>
              <a:spcBef>
                <a:spcPts val="100"/>
              </a:spcBef>
            </a:pPr>
            <a:r>
              <a:rPr sz="1000" spc="-5" dirty="0">
                <a:latin typeface="Comic Sans MS"/>
                <a:cs typeface="Comic Sans MS"/>
              </a:rPr>
              <a:t>Certaines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tables</a:t>
            </a:r>
            <a:r>
              <a:rPr sz="1000" spc="114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chimie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donnent</a:t>
            </a:r>
            <a:r>
              <a:rPr sz="1000" spc="114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114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valeurs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d'électropositivité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d'électronégativité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matières.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8667" y="6642605"/>
            <a:ext cx="24047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Cette</a:t>
            </a:r>
            <a:r>
              <a:rPr sz="1000" spc="-5" dirty="0">
                <a:latin typeface="Comic Sans MS"/>
                <a:cs typeface="Comic Sans MS"/>
              </a:rPr>
              <a:t> source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symbolisée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70567" y="7192163"/>
            <a:ext cx="6017260" cy="1060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7780">
              <a:lnSpc>
                <a:spcPct val="115999"/>
              </a:lnSpc>
              <a:spcBef>
                <a:spcPts val="100"/>
              </a:spcBef>
            </a:pPr>
            <a:r>
              <a:rPr sz="1000" spc="-10" dirty="0">
                <a:latin typeface="Comic Sans MS"/>
                <a:cs typeface="Comic Sans MS"/>
              </a:rPr>
              <a:t>Un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électrolyte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favorise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passage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électrons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entre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2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matières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provoque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ainsi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réaction </a:t>
            </a:r>
            <a:r>
              <a:rPr sz="1000" spc="-2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chimique.</a:t>
            </a:r>
            <a:endParaRPr sz="1000">
              <a:latin typeface="Comic Sans MS"/>
              <a:cs typeface="Comic Sans MS"/>
            </a:endParaRPr>
          </a:p>
          <a:p>
            <a:pPr marL="50800" marR="2117090">
              <a:lnSpc>
                <a:spcPts val="2830"/>
              </a:lnSpc>
            </a:pPr>
            <a:r>
              <a:rPr sz="1000" spc="-5" dirty="0">
                <a:latin typeface="Comic Sans MS"/>
                <a:cs typeface="Comic Sans MS"/>
              </a:rPr>
              <a:t>La pile possède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résistance</a:t>
            </a:r>
            <a:r>
              <a:rPr sz="1000" spc="-5" dirty="0">
                <a:latin typeface="Comic Sans MS"/>
                <a:cs typeface="Comic Sans MS"/>
              </a:rPr>
              <a:t> interne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</a:t>
            </a:r>
            <a:r>
              <a:rPr sz="1500" spc="-7" baseline="-16666" dirty="0">
                <a:latin typeface="Comic Sans MS"/>
                <a:cs typeface="Comic Sans MS"/>
              </a:rPr>
              <a:t>i </a:t>
            </a:r>
            <a:r>
              <a:rPr sz="1000" spc="-5" dirty="0">
                <a:latin typeface="Comic Sans MS"/>
                <a:cs typeface="Comic Sans MS"/>
              </a:rPr>
              <a:t>à </a:t>
            </a:r>
            <a:r>
              <a:rPr sz="1000" spc="-10" dirty="0">
                <a:latin typeface="Comic Sans MS"/>
                <a:cs typeface="Comic Sans MS"/>
              </a:rPr>
              <a:t>cause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 l'électrolyte.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-10" dirty="0">
                <a:latin typeface="Comic Sans MS"/>
                <a:cs typeface="Comic Sans MS"/>
              </a:rPr>
              <a:t> schéma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équivalent</a:t>
            </a:r>
            <a:r>
              <a:rPr sz="1000" spc="-5" dirty="0">
                <a:latin typeface="Comic Sans MS"/>
                <a:cs typeface="Comic Sans MS"/>
              </a:rPr>
              <a:t> total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-5" dirty="0">
                <a:latin typeface="Comic Sans MS"/>
                <a:cs typeface="Comic Sans MS"/>
              </a:rPr>
              <a:t> :</a:t>
            </a:r>
            <a:endParaRPr sz="1000">
              <a:latin typeface="Comic Sans MS"/>
              <a:cs typeface="Comic Sans MS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284171" y="8487854"/>
            <a:ext cx="294640" cy="628015"/>
            <a:chOff x="2284171" y="8487854"/>
            <a:chExt cx="294640" cy="628015"/>
          </a:xfrm>
        </p:grpSpPr>
        <p:sp>
          <p:nvSpPr>
            <p:cNvPr id="18" name="object 18"/>
            <p:cNvSpPr/>
            <p:nvPr/>
          </p:nvSpPr>
          <p:spPr>
            <a:xfrm>
              <a:off x="2289568" y="9105900"/>
              <a:ext cx="283845" cy="3175"/>
            </a:xfrm>
            <a:custGeom>
              <a:avLst/>
              <a:gdLst/>
              <a:ahLst/>
              <a:cxnLst/>
              <a:rect l="l" t="t" r="r" b="b"/>
              <a:pathLst>
                <a:path w="283844" h="3175">
                  <a:moveTo>
                    <a:pt x="0" y="3047"/>
                  </a:moveTo>
                  <a:lnTo>
                    <a:pt x="283463" y="0"/>
                  </a:lnTo>
                  <a:lnTo>
                    <a:pt x="283463" y="3047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31300" y="8493252"/>
              <a:ext cx="0" cy="617220"/>
            </a:xfrm>
            <a:custGeom>
              <a:avLst/>
              <a:gdLst/>
              <a:ahLst/>
              <a:cxnLst/>
              <a:rect l="l" t="t" r="r" b="b"/>
              <a:pathLst>
                <a:path h="617220">
                  <a:moveTo>
                    <a:pt x="0" y="400812"/>
                  </a:moveTo>
                  <a:lnTo>
                    <a:pt x="0" y="617220"/>
                  </a:lnTo>
                </a:path>
                <a:path h="617220">
                  <a:moveTo>
                    <a:pt x="0" y="0"/>
                  </a:moveTo>
                  <a:lnTo>
                    <a:pt x="0" y="109727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/>
          <p:nvPr/>
        </p:nvSpPr>
        <p:spPr>
          <a:xfrm>
            <a:off x="2431300" y="9194292"/>
            <a:ext cx="706120" cy="486409"/>
          </a:xfrm>
          <a:custGeom>
            <a:avLst/>
            <a:gdLst/>
            <a:ahLst/>
            <a:cxnLst/>
            <a:rect l="l" t="t" r="r" b="b"/>
            <a:pathLst>
              <a:path w="706119" h="486409">
                <a:moveTo>
                  <a:pt x="0" y="0"/>
                </a:moveTo>
                <a:lnTo>
                  <a:pt x="0" y="478535"/>
                </a:lnTo>
              </a:path>
              <a:path w="706119" h="486409">
                <a:moveTo>
                  <a:pt x="0" y="486155"/>
                </a:moveTo>
                <a:lnTo>
                  <a:pt x="705612" y="486155"/>
                </a:lnTo>
              </a:path>
            </a:pathLst>
          </a:custGeom>
          <a:ln w="101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137163" y="8630756"/>
            <a:ext cx="203835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R</a:t>
            </a:r>
            <a:r>
              <a:rPr sz="950" spc="-105" dirty="0">
                <a:latin typeface="Times New Roman"/>
                <a:cs typeface="Times New Roman"/>
              </a:rPr>
              <a:t> </a:t>
            </a:r>
            <a:r>
              <a:rPr sz="1200" baseline="-24305" dirty="0">
                <a:latin typeface="Times New Roman"/>
                <a:cs typeface="Times New Roman"/>
              </a:rPr>
              <a:t>i</a:t>
            </a:r>
            <a:endParaRPr sz="1200" baseline="-24305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04295" y="9155012"/>
            <a:ext cx="66675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5" dirty="0">
                <a:latin typeface="Times New Roman"/>
                <a:cs typeface="Times New Roman"/>
              </a:rPr>
              <a:t>-</a:t>
            </a:r>
            <a:endParaRPr sz="950">
              <a:latin typeface="Times New Roman"/>
              <a:cs typeface="Times New Roman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2375611" y="8484806"/>
            <a:ext cx="767080" cy="515620"/>
            <a:chOff x="2375611" y="8484806"/>
            <a:chExt cx="767080" cy="515620"/>
          </a:xfrm>
        </p:grpSpPr>
        <p:sp>
          <p:nvSpPr>
            <p:cNvPr id="24" name="object 24"/>
            <p:cNvSpPr/>
            <p:nvPr/>
          </p:nvSpPr>
          <p:spPr>
            <a:xfrm>
              <a:off x="2381008" y="8490203"/>
              <a:ext cx="756285" cy="403860"/>
            </a:xfrm>
            <a:custGeom>
              <a:avLst/>
              <a:gdLst/>
              <a:ahLst/>
              <a:cxnLst/>
              <a:rect l="l" t="t" r="r" b="b"/>
              <a:pathLst>
                <a:path w="756285" h="403859">
                  <a:moveTo>
                    <a:pt x="0" y="403860"/>
                  </a:moveTo>
                  <a:lnTo>
                    <a:pt x="103631" y="403860"/>
                  </a:lnTo>
                  <a:lnTo>
                    <a:pt x="103631" y="112775"/>
                  </a:lnTo>
                  <a:lnTo>
                    <a:pt x="0" y="112775"/>
                  </a:lnTo>
                  <a:lnTo>
                    <a:pt x="0" y="403860"/>
                  </a:lnTo>
                  <a:close/>
                </a:path>
                <a:path w="756285" h="403859">
                  <a:moveTo>
                    <a:pt x="50292" y="0"/>
                  </a:moveTo>
                  <a:lnTo>
                    <a:pt x="755904" y="0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411488" y="8956547"/>
              <a:ext cx="43180" cy="38100"/>
            </a:xfrm>
            <a:custGeom>
              <a:avLst/>
              <a:gdLst/>
              <a:ahLst/>
              <a:cxnLst/>
              <a:rect l="l" t="t" r="r" b="b"/>
              <a:pathLst>
                <a:path w="43180" h="38100">
                  <a:moveTo>
                    <a:pt x="21336" y="0"/>
                  </a:move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2"/>
                  </a:lnTo>
                  <a:lnTo>
                    <a:pt x="1619" y="26527"/>
                  </a:lnTo>
                  <a:lnTo>
                    <a:pt x="6095" y="32385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9813" y="36528"/>
                  </a:lnTo>
                  <a:lnTo>
                    <a:pt x="36575" y="32385"/>
                  </a:lnTo>
                  <a:lnTo>
                    <a:pt x="41052" y="26527"/>
                  </a:lnTo>
                  <a:lnTo>
                    <a:pt x="42672" y="19812"/>
                  </a:lnTo>
                  <a:lnTo>
                    <a:pt x="41052" y="12215"/>
                  </a:lnTo>
                  <a:lnTo>
                    <a:pt x="36575" y="5905"/>
                  </a:lnTo>
                  <a:lnTo>
                    <a:pt x="29813" y="1595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411488" y="8956547"/>
              <a:ext cx="43180" cy="38100"/>
            </a:xfrm>
            <a:custGeom>
              <a:avLst/>
              <a:gdLst/>
              <a:ahLst/>
              <a:cxnLst/>
              <a:rect l="l" t="t" r="r" b="b"/>
              <a:pathLst>
                <a:path w="43180" h="38100">
                  <a:moveTo>
                    <a:pt x="42672" y="19812"/>
                  </a:moveTo>
                  <a:lnTo>
                    <a:pt x="41052" y="12215"/>
                  </a:lnTo>
                  <a:lnTo>
                    <a:pt x="36575" y="5905"/>
                  </a:lnTo>
                  <a:lnTo>
                    <a:pt x="29813" y="1595"/>
                  </a:lnTo>
                  <a:lnTo>
                    <a:pt x="21336" y="0"/>
                  </a:ln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2"/>
                  </a:lnTo>
                  <a:lnTo>
                    <a:pt x="1619" y="26527"/>
                  </a:lnTo>
                  <a:lnTo>
                    <a:pt x="6095" y="32385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9813" y="36528"/>
                  </a:lnTo>
                  <a:lnTo>
                    <a:pt x="36575" y="32385"/>
                  </a:lnTo>
                  <a:lnTo>
                    <a:pt x="41052" y="26527"/>
                  </a:lnTo>
                  <a:lnTo>
                    <a:pt x="42672" y="19812"/>
                  </a:lnTo>
                  <a:close/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2263657" y="8940127"/>
            <a:ext cx="360045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950" spc="60" dirty="0">
                <a:latin typeface="Times New Roman"/>
                <a:cs typeface="Times New Roman"/>
              </a:rPr>
              <a:t>+</a:t>
            </a:r>
            <a:r>
              <a:rPr sz="950" u="sng" spc="6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950" u="sng" spc="3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25" spc="15" baseline="14619" dirty="0">
                <a:latin typeface="Times New Roman"/>
                <a:cs typeface="Times New Roman"/>
              </a:rPr>
              <a:t>D</a:t>
            </a:r>
            <a:endParaRPr sz="1425" baseline="14619">
              <a:latin typeface="Times New Roman"/>
              <a:cs typeface="Times New Roman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159501" y="8938259"/>
            <a:ext cx="57785" cy="587375"/>
            <a:chOff x="2159501" y="8938259"/>
            <a:chExt cx="57785" cy="587375"/>
          </a:xfrm>
        </p:grpSpPr>
        <p:sp>
          <p:nvSpPr>
            <p:cNvPr id="29" name="object 29"/>
            <p:cNvSpPr/>
            <p:nvPr/>
          </p:nvSpPr>
          <p:spPr>
            <a:xfrm>
              <a:off x="2187460" y="8938259"/>
              <a:ext cx="0" cy="577850"/>
            </a:xfrm>
            <a:custGeom>
              <a:avLst/>
              <a:gdLst/>
              <a:ahLst/>
              <a:cxnLst/>
              <a:rect l="l" t="t" r="r" b="b"/>
              <a:pathLst>
                <a:path h="577850">
                  <a:moveTo>
                    <a:pt x="0" y="0"/>
                  </a:moveTo>
                  <a:lnTo>
                    <a:pt x="0" y="577596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164600" y="9444227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47243" y="0"/>
                  </a:moveTo>
                  <a:lnTo>
                    <a:pt x="0" y="0"/>
                  </a:lnTo>
                  <a:lnTo>
                    <a:pt x="22860" y="76200"/>
                  </a:lnTo>
                  <a:lnTo>
                    <a:pt x="4724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164600" y="9444227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22860" y="76200"/>
                  </a:moveTo>
                  <a:lnTo>
                    <a:pt x="0" y="0"/>
                  </a:lnTo>
                  <a:lnTo>
                    <a:pt x="47243" y="0"/>
                  </a:lnTo>
                  <a:lnTo>
                    <a:pt x="22860" y="76200"/>
                  </a:lnTo>
                  <a:close/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863859" y="9023948"/>
            <a:ext cx="114300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U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932439" y="9100767"/>
            <a:ext cx="167640" cy="148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latin typeface="Times New Roman"/>
                <a:cs typeface="Times New Roman"/>
              </a:rPr>
              <a:t>DC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093727" y="8495120"/>
            <a:ext cx="107314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B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092207" y="9473531"/>
            <a:ext cx="107314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C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802644" y="8494776"/>
            <a:ext cx="0" cy="1179830"/>
          </a:xfrm>
          <a:custGeom>
            <a:avLst/>
            <a:gdLst/>
            <a:ahLst/>
            <a:cxnLst/>
            <a:rect l="l" t="t" r="r" b="b"/>
            <a:pathLst>
              <a:path h="1179829">
                <a:moveTo>
                  <a:pt x="0" y="783336"/>
                </a:moveTo>
                <a:lnTo>
                  <a:pt x="0" y="1179576"/>
                </a:lnTo>
              </a:path>
              <a:path h="1179829">
                <a:moveTo>
                  <a:pt x="0" y="0"/>
                </a:moveTo>
                <a:lnTo>
                  <a:pt x="0" y="492251"/>
                </a:lnTo>
              </a:path>
            </a:pathLst>
          </a:custGeom>
          <a:ln w="101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4619251" y="9026996"/>
            <a:ext cx="107314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R</a:t>
            </a:r>
            <a:endParaRPr sz="950">
              <a:latin typeface="Times New Roman"/>
              <a:cs typeface="Times New Roman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4097032" y="8784335"/>
            <a:ext cx="855980" cy="902969"/>
            <a:chOff x="4097032" y="8784335"/>
            <a:chExt cx="855980" cy="902969"/>
          </a:xfrm>
        </p:grpSpPr>
        <p:sp>
          <p:nvSpPr>
            <p:cNvPr id="39" name="object 39"/>
            <p:cNvSpPr/>
            <p:nvPr/>
          </p:nvSpPr>
          <p:spPr>
            <a:xfrm>
              <a:off x="4097032" y="8784335"/>
              <a:ext cx="829310" cy="897890"/>
            </a:xfrm>
            <a:custGeom>
              <a:avLst/>
              <a:gdLst/>
              <a:ahLst/>
              <a:cxnLst/>
              <a:rect l="l" t="t" r="r" b="b"/>
              <a:pathLst>
                <a:path w="829310" h="897890">
                  <a:moveTo>
                    <a:pt x="658367" y="493775"/>
                  </a:moveTo>
                  <a:lnTo>
                    <a:pt x="762000" y="493775"/>
                  </a:lnTo>
                  <a:lnTo>
                    <a:pt x="762000" y="202691"/>
                  </a:lnTo>
                  <a:lnTo>
                    <a:pt x="658367" y="202691"/>
                  </a:lnTo>
                  <a:lnTo>
                    <a:pt x="658367" y="493775"/>
                  </a:lnTo>
                  <a:close/>
                </a:path>
                <a:path w="829310" h="897890">
                  <a:moveTo>
                    <a:pt x="705612" y="897635"/>
                  </a:moveTo>
                  <a:lnTo>
                    <a:pt x="0" y="897635"/>
                  </a:lnTo>
                </a:path>
                <a:path w="829310" h="897890">
                  <a:moveTo>
                    <a:pt x="829055" y="0"/>
                  </a:moveTo>
                  <a:lnTo>
                    <a:pt x="829055" y="579119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900180" y="9357359"/>
              <a:ext cx="47625" cy="74930"/>
            </a:xfrm>
            <a:custGeom>
              <a:avLst/>
              <a:gdLst/>
              <a:ahLst/>
              <a:cxnLst/>
              <a:rect l="l" t="t" r="r" b="b"/>
              <a:pathLst>
                <a:path w="47625" h="74929">
                  <a:moveTo>
                    <a:pt x="47243" y="0"/>
                  </a:moveTo>
                  <a:lnTo>
                    <a:pt x="0" y="0"/>
                  </a:lnTo>
                  <a:lnTo>
                    <a:pt x="25907" y="74676"/>
                  </a:lnTo>
                  <a:lnTo>
                    <a:pt x="4724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900180" y="9357359"/>
              <a:ext cx="47625" cy="74930"/>
            </a:xfrm>
            <a:custGeom>
              <a:avLst/>
              <a:gdLst/>
              <a:ahLst/>
              <a:cxnLst/>
              <a:rect l="l" t="t" r="r" b="b"/>
              <a:pathLst>
                <a:path w="47625" h="74929">
                  <a:moveTo>
                    <a:pt x="25907" y="74676"/>
                  </a:moveTo>
                  <a:lnTo>
                    <a:pt x="47243" y="0"/>
                  </a:lnTo>
                  <a:lnTo>
                    <a:pt x="0" y="0"/>
                  </a:lnTo>
                  <a:lnTo>
                    <a:pt x="25907" y="74676"/>
                  </a:lnTo>
                  <a:close/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4973327" y="8981275"/>
            <a:ext cx="503555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1425" baseline="14619" dirty="0">
                <a:latin typeface="Times New Roman"/>
                <a:cs typeface="Times New Roman"/>
              </a:rPr>
              <a:t>U</a:t>
            </a:r>
            <a:r>
              <a:rPr sz="650" dirty="0">
                <a:latin typeface="Times New Roman"/>
                <a:cs typeface="Times New Roman"/>
              </a:rPr>
              <a:t>Récepteur</a:t>
            </a:r>
            <a:endParaRPr sz="650">
              <a:latin typeface="Times New Roman"/>
              <a:cs typeface="Times New Roman"/>
            </a:endParaRPr>
          </a:p>
        </p:txBody>
      </p:sp>
      <p:pic>
        <p:nvPicPr>
          <p:cNvPr id="43" name="object 4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12001" y="8451577"/>
            <a:ext cx="66586" cy="72682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12001" y="9641820"/>
            <a:ext cx="66586" cy="72682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3211588" y="8330183"/>
            <a:ext cx="838200" cy="314325"/>
          </a:xfrm>
          <a:prstGeom prst="rect">
            <a:avLst/>
          </a:prstGeom>
          <a:solidFill>
            <a:srgbClr val="BEBEBE"/>
          </a:solidFill>
        </p:spPr>
        <p:txBody>
          <a:bodyPr vert="horz" wrap="square" lIns="0" tIns="62230" rIns="0" bIns="0" rtlCol="0">
            <a:spAutoFit/>
          </a:bodyPr>
          <a:lstStyle/>
          <a:p>
            <a:pPr marL="288925" marR="26670" indent="-262255">
              <a:lnSpc>
                <a:spcPct val="76800"/>
              </a:lnSpc>
              <a:spcBef>
                <a:spcPts val="490"/>
              </a:spcBef>
            </a:pPr>
            <a:r>
              <a:rPr sz="950" spc="5" dirty="0">
                <a:latin typeface="Times New Roman"/>
                <a:cs typeface="Times New Roman"/>
              </a:rPr>
              <a:t>borne</a:t>
            </a:r>
            <a:r>
              <a:rPr sz="950" spc="-40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du</a:t>
            </a:r>
            <a:r>
              <a:rPr sz="950" spc="-40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circuit </a:t>
            </a:r>
            <a:r>
              <a:rPr sz="950" spc="-220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notée</a:t>
            </a:r>
            <a:r>
              <a:rPr sz="950" spc="-15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+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084332" y="8344244"/>
            <a:ext cx="731520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718185" algn="l"/>
              </a:tabLst>
            </a:pPr>
            <a:r>
              <a:rPr sz="95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	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211588" y="9525000"/>
            <a:ext cx="838200" cy="314325"/>
          </a:xfrm>
          <a:prstGeom prst="rect">
            <a:avLst/>
          </a:prstGeom>
          <a:solidFill>
            <a:srgbClr val="BEBEBE"/>
          </a:solidFill>
        </p:spPr>
        <p:txBody>
          <a:bodyPr vert="horz" wrap="square" lIns="0" tIns="60325" rIns="0" bIns="0" rtlCol="0">
            <a:spAutoFit/>
          </a:bodyPr>
          <a:lstStyle/>
          <a:p>
            <a:pPr marL="288925" marR="26670" indent="-262255">
              <a:lnSpc>
                <a:spcPct val="76800"/>
              </a:lnSpc>
              <a:spcBef>
                <a:spcPts val="475"/>
              </a:spcBef>
            </a:pPr>
            <a:r>
              <a:rPr sz="950" spc="5" dirty="0">
                <a:latin typeface="Times New Roman"/>
                <a:cs typeface="Times New Roman"/>
              </a:rPr>
              <a:t>borne</a:t>
            </a:r>
            <a:r>
              <a:rPr sz="950" spc="-40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du</a:t>
            </a:r>
            <a:r>
              <a:rPr sz="950" spc="-40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circuit </a:t>
            </a:r>
            <a:r>
              <a:rPr sz="950" spc="-220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notée</a:t>
            </a:r>
            <a:r>
              <a:rPr sz="950" spc="-15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-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3702316" y="5393435"/>
            <a:ext cx="1478280" cy="315595"/>
          </a:xfrm>
          <a:custGeom>
            <a:avLst/>
            <a:gdLst/>
            <a:ahLst/>
            <a:cxnLst/>
            <a:rect l="l" t="t" r="r" b="b"/>
            <a:pathLst>
              <a:path w="1478279" h="315595">
                <a:moveTo>
                  <a:pt x="1478280" y="0"/>
                </a:moveTo>
                <a:lnTo>
                  <a:pt x="0" y="0"/>
                </a:lnTo>
                <a:lnTo>
                  <a:pt x="0" y="315467"/>
                </a:lnTo>
                <a:lnTo>
                  <a:pt x="1478280" y="315467"/>
                </a:lnTo>
                <a:lnTo>
                  <a:pt x="1478280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106176" y="4934711"/>
            <a:ext cx="1685925" cy="379730"/>
          </a:xfrm>
          <a:custGeom>
            <a:avLst/>
            <a:gdLst/>
            <a:ahLst/>
            <a:cxnLst/>
            <a:rect l="l" t="t" r="r" b="b"/>
            <a:pathLst>
              <a:path w="1685925" h="379729">
                <a:moveTo>
                  <a:pt x="1685544" y="0"/>
                </a:moveTo>
                <a:lnTo>
                  <a:pt x="0" y="0"/>
                </a:lnTo>
                <a:lnTo>
                  <a:pt x="0" y="379475"/>
                </a:lnTo>
                <a:lnTo>
                  <a:pt x="1685544" y="379475"/>
                </a:lnTo>
                <a:lnTo>
                  <a:pt x="1685544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3740411" y="5432100"/>
            <a:ext cx="3371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latin typeface="Times New Roman"/>
                <a:cs typeface="Times New Roman"/>
              </a:rPr>
              <a:t>anode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3609352" y="4876800"/>
            <a:ext cx="838200" cy="228600"/>
          </a:xfrm>
          <a:custGeom>
            <a:avLst/>
            <a:gdLst/>
            <a:ahLst/>
            <a:cxnLst/>
            <a:rect l="l" t="t" r="r" b="b"/>
            <a:pathLst>
              <a:path w="838200" h="228600">
                <a:moveTo>
                  <a:pt x="0" y="228600"/>
                </a:moveTo>
                <a:lnTo>
                  <a:pt x="0" y="0"/>
                </a:lnTo>
              </a:path>
              <a:path w="838200" h="228600">
                <a:moveTo>
                  <a:pt x="0" y="0"/>
                </a:moveTo>
                <a:lnTo>
                  <a:pt x="838200" y="0"/>
                </a:lnTo>
              </a:path>
            </a:pathLst>
          </a:custGeom>
          <a:ln w="126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3358903" y="4674673"/>
            <a:ext cx="71691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Times New Roman"/>
                <a:cs typeface="Times New Roman"/>
              </a:rPr>
              <a:t>potentiel</a:t>
            </a:r>
            <a:r>
              <a:rPr sz="1000" spc="-45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Times New Roman"/>
                <a:cs typeface="Times New Roman"/>
              </a:rPr>
              <a:t>V</a:t>
            </a:r>
            <a:r>
              <a:rPr sz="1000" spc="-4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Times New Roman"/>
                <a:cs typeface="Times New Roman"/>
              </a:rPr>
              <a:t>D</a:t>
            </a:r>
            <a:endParaRPr sz="1000">
              <a:latin typeface="Times New Roman"/>
              <a:cs typeface="Times New Roman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3217684" y="4838465"/>
            <a:ext cx="2894330" cy="274955"/>
            <a:chOff x="3217684" y="4838465"/>
            <a:chExt cx="2894330" cy="274955"/>
          </a:xfrm>
        </p:grpSpPr>
        <p:sp>
          <p:nvSpPr>
            <p:cNvPr id="54" name="object 54"/>
            <p:cNvSpPr/>
            <p:nvPr/>
          </p:nvSpPr>
          <p:spPr>
            <a:xfrm>
              <a:off x="3217684" y="5106924"/>
              <a:ext cx="775970" cy="0"/>
            </a:xfrm>
            <a:custGeom>
              <a:avLst/>
              <a:gdLst/>
              <a:ahLst/>
              <a:cxnLst/>
              <a:rect l="l" t="t" r="r" b="b"/>
              <a:pathLst>
                <a:path w="775970">
                  <a:moveTo>
                    <a:pt x="0" y="0"/>
                  </a:moveTo>
                  <a:lnTo>
                    <a:pt x="775715" y="0"/>
                  </a:lnTo>
                </a:path>
              </a:pathLst>
            </a:custGeom>
            <a:ln w="126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447552" y="4876800"/>
              <a:ext cx="1614170" cy="0"/>
            </a:xfrm>
            <a:custGeom>
              <a:avLst/>
              <a:gdLst/>
              <a:ahLst/>
              <a:cxnLst/>
              <a:rect l="l" t="t" r="r" b="b"/>
              <a:pathLst>
                <a:path w="1614170">
                  <a:moveTo>
                    <a:pt x="0" y="0"/>
                  </a:moveTo>
                  <a:lnTo>
                    <a:pt x="1613915" y="0"/>
                  </a:lnTo>
                </a:path>
              </a:pathLst>
            </a:custGeom>
            <a:ln w="126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32277" y="4838465"/>
              <a:ext cx="79717" cy="78193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4741679" y="4927587"/>
            <a:ext cx="1022985" cy="358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6845" marR="5080" indent="-157480">
              <a:lnSpc>
                <a:spcPct val="109000"/>
              </a:lnSpc>
              <a:spcBef>
                <a:spcPts val="100"/>
              </a:spcBef>
            </a:pPr>
            <a:r>
              <a:rPr sz="1000" dirty="0">
                <a:latin typeface="Times New Roman"/>
                <a:cs typeface="Times New Roman"/>
              </a:rPr>
              <a:t>manque</a:t>
            </a:r>
            <a:r>
              <a:rPr sz="1000" spc="-45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Times New Roman"/>
                <a:cs typeface="Times New Roman"/>
              </a:rPr>
              <a:t>d'</a:t>
            </a:r>
            <a:r>
              <a:rPr sz="1000" spc="-5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électrons </a:t>
            </a:r>
            <a:r>
              <a:rPr sz="1000" spc="-23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électriquement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522484" y="5518403"/>
            <a:ext cx="914400" cy="228600"/>
          </a:xfrm>
          <a:custGeom>
            <a:avLst/>
            <a:gdLst/>
            <a:ahLst/>
            <a:cxnLst/>
            <a:rect l="l" t="t" r="r" b="b"/>
            <a:pathLst>
              <a:path w="914400" h="228600">
                <a:moveTo>
                  <a:pt x="76200" y="228600"/>
                </a:moveTo>
                <a:lnTo>
                  <a:pt x="914400" y="228600"/>
                </a:lnTo>
              </a:path>
              <a:path w="914400" h="228600">
                <a:moveTo>
                  <a:pt x="76200" y="228600"/>
                </a:moveTo>
                <a:lnTo>
                  <a:pt x="76200" y="0"/>
                </a:lnTo>
              </a:path>
              <a:path w="914400" h="228600">
                <a:moveTo>
                  <a:pt x="0" y="0"/>
                </a:moveTo>
                <a:lnTo>
                  <a:pt x="152400" y="0"/>
                </a:lnTo>
              </a:path>
            </a:pathLst>
          </a:custGeom>
          <a:ln w="126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3325375" y="5764333"/>
            <a:ext cx="70993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Times New Roman"/>
                <a:cs typeface="Times New Roman"/>
              </a:rPr>
              <a:t>potentiel</a:t>
            </a:r>
            <a:r>
              <a:rPr sz="1000" spc="-45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Times New Roman"/>
                <a:cs typeface="Times New Roman"/>
              </a:rPr>
              <a:t>V</a:t>
            </a:r>
            <a:r>
              <a:rPr sz="1000" spc="-4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C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142754" y="5008423"/>
            <a:ext cx="43624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latin typeface="Times New Roman"/>
                <a:cs typeface="Times New Roman"/>
              </a:rPr>
              <a:t>cathode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194571" y="5355830"/>
            <a:ext cx="902969" cy="348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0" marR="5080" indent="-76200">
              <a:lnSpc>
                <a:spcPct val="106000"/>
              </a:lnSpc>
              <a:spcBef>
                <a:spcPts val="100"/>
              </a:spcBef>
            </a:pPr>
            <a:r>
              <a:rPr sz="1000" dirty="0">
                <a:latin typeface="Times New Roman"/>
                <a:cs typeface="Times New Roman"/>
              </a:rPr>
              <a:t>excès</a:t>
            </a:r>
            <a:r>
              <a:rPr sz="1000" spc="-45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Times New Roman"/>
                <a:cs typeface="Times New Roman"/>
              </a:rPr>
              <a:t>d'</a:t>
            </a:r>
            <a:r>
              <a:rPr sz="1000" spc="-5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électrons </a:t>
            </a:r>
            <a:r>
              <a:rPr sz="1000" spc="-24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électriquement</a:t>
            </a:r>
            <a:endParaRPr sz="1000">
              <a:latin typeface="Times New Roman"/>
              <a:cs typeface="Times New Roman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4427740" y="5708668"/>
            <a:ext cx="1681480" cy="78740"/>
            <a:chOff x="4427740" y="5708668"/>
            <a:chExt cx="1681480" cy="78740"/>
          </a:xfrm>
        </p:grpSpPr>
        <p:sp>
          <p:nvSpPr>
            <p:cNvPr id="63" name="object 63"/>
            <p:cNvSpPr/>
            <p:nvPr/>
          </p:nvSpPr>
          <p:spPr>
            <a:xfrm>
              <a:off x="4427740" y="5747003"/>
              <a:ext cx="1624965" cy="0"/>
            </a:xfrm>
            <a:custGeom>
              <a:avLst/>
              <a:gdLst/>
              <a:ahLst/>
              <a:cxnLst/>
              <a:rect l="l" t="t" r="r" b="b"/>
              <a:pathLst>
                <a:path w="1624964">
                  <a:moveTo>
                    <a:pt x="0" y="0"/>
                  </a:moveTo>
                  <a:lnTo>
                    <a:pt x="1624583" y="0"/>
                  </a:lnTo>
                </a:path>
              </a:pathLst>
            </a:custGeom>
            <a:ln w="126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29229" y="5708668"/>
              <a:ext cx="79717" cy="78193"/>
            </a:xfrm>
            <a:prstGeom prst="rect">
              <a:avLst/>
            </a:prstGeom>
          </p:spPr>
        </p:pic>
      </p:grpSp>
      <p:sp>
        <p:nvSpPr>
          <p:cNvPr id="65" name="object 65"/>
          <p:cNvSpPr txBox="1"/>
          <p:nvPr/>
        </p:nvSpPr>
        <p:spPr>
          <a:xfrm>
            <a:off x="6137155" y="4709718"/>
            <a:ext cx="441959" cy="297180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" marR="5080" indent="46990">
              <a:lnSpc>
                <a:spcPct val="78000"/>
              </a:lnSpc>
              <a:spcBef>
                <a:spcPts val="360"/>
              </a:spcBef>
            </a:pPr>
            <a:r>
              <a:rPr sz="1000" b="1" spc="-5" dirty="0">
                <a:latin typeface="Times New Roman"/>
                <a:cs typeface="Times New Roman"/>
              </a:rPr>
              <a:t>borne </a:t>
            </a:r>
            <a:r>
              <a:rPr sz="1000" b="1" dirty="0">
                <a:latin typeface="Times New Roman"/>
                <a:cs typeface="Times New Roman"/>
              </a:rPr>
              <a:t> positive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6137155" y="5595169"/>
            <a:ext cx="476884" cy="30607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 marR="5080" indent="46990">
              <a:lnSpc>
                <a:spcPts val="1010"/>
              </a:lnSpc>
              <a:spcBef>
                <a:spcPts val="290"/>
              </a:spcBef>
            </a:pPr>
            <a:r>
              <a:rPr sz="1000" b="1" spc="-5" dirty="0">
                <a:latin typeface="Times New Roman"/>
                <a:cs typeface="Times New Roman"/>
              </a:rPr>
              <a:t>borne </a:t>
            </a:r>
            <a:r>
              <a:rPr sz="1000" b="1" dirty="0">
                <a:latin typeface="Times New Roman"/>
                <a:cs typeface="Times New Roman"/>
              </a:rPr>
              <a:t> </a:t>
            </a:r>
            <a:r>
              <a:rPr sz="1000" b="1" spc="-5" dirty="0">
                <a:latin typeface="Times New Roman"/>
                <a:cs typeface="Times New Roman"/>
              </a:rPr>
              <a:t>négative</a:t>
            </a:r>
            <a:endParaRPr sz="1000">
              <a:latin typeface="Times New Roman"/>
              <a:cs typeface="Times New Roman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3851166" y="6494786"/>
            <a:ext cx="1194435" cy="307340"/>
            <a:chOff x="3851166" y="6494786"/>
            <a:chExt cx="1194435" cy="307340"/>
          </a:xfrm>
        </p:grpSpPr>
        <p:sp>
          <p:nvSpPr>
            <p:cNvPr id="68" name="object 68"/>
            <p:cNvSpPr/>
            <p:nvPr/>
          </p:nvSpPr>
          <p:spPr>
            <a:xfrm>
              <a:off x="4275340" y="6499860"/>
              <a:ext cx="297180" cy="297180"/>
            </a:xfrm>
            <a:custGeom>
              <a:avLst/>
              <a:gdLst/>
              <a:ahLst/>
              <a:cxnLst/>
              <a:rect l="l" t="t" r="r" b="b"/>
              <a:pathLst>
                <a:path w="297179" h="297179">
                  <a:moveTo>
                    <a:pt x="297179" y="149351"/>
                  </a:moveTo>
                  <a:lnTo>
                    <a:pt x="289706" y="102217"/>
                  </a:lnTo>
                  <a:lnTo>
                    <a:pt x="268845" y="61228"/>
                  </a:lnTo>
                  <a:lnTo>
                    <a:pt x="236939" y="28870"/>
                  </a:lnTo>
                  <a:lnTo>
                    <a:pt x="196327" y="7632"/>
                  </a:lnTo>
                  <a:lnTo>
                    <a:pt x="149351" y="0"/>
                  </a:lnTo>
                  <a:lnTo>
                    <a:pt x="102217" y="7632"/>
                  </a:lnTo>
                  <a:lnTo>
                    <a:pt x="61228" y="28870"/>
                  </a:lnTo>
                  <a:lnTo>
                    <a:pt x="28870" y="61228"/>
                  </a:lnTo>
                  <a:lnTo>
                    <a:pt x="7632" y="102217"/>
                  </a:lnTo>
                  <a:lnTo>
                    <a:pt x="0" y="149351"/>
                  </a:lnTo>
                  <a:lnTo>
                    <a:pt x="7632" y="195742"/>
                  </a:lnTo>
                  <a:lnTo>
                    <a:pt x="28870" y="236280"/>
                  </a:lnTo>
                  <a:lnTo>
                    <a:pt x="61228" y="268406"/>
                  </a:lnTo>
                  <a:lnTo>
                    <a:pt x="102217" y="289560"/>
                  </a:lnTo>
                  <a:lnTo>
                    <a:pt x="149351" y="297179"/>
                  </a:lnTo>
                  <a:lnTo>
                    <a:pt x="195742" y="289559"/>
                  </a:lnTo>
                  <a:lnTo>
                    <a:pt x="236280" y="268406"/>
                  </a:lnTo>
                  <a:lnTo>
                    <a:pt x="268406" y="236280"/>
                  </a:lnTo>
                  <a:lnTo>
                    <a:pt x="289560" y="195742"/>
                  </a:lnTo>
                  <a:lnTo>
                    <a:pt x="297179" y="149351"/>
                  </a:lnTo>
                  <a:close/>
                </a:path>
              </a:pathLst>
            </a:custGeom>
            <a:ln w="101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856240" y="6649212"/>
              <a:ext cx="1184275" cy="1905"/>
            </a:xfrm>
            <a:custGeom>
              <a:avLst/>
              <a:gdLst/>
              <a:ahLst/>
              <a:cxnLst/>
              <a:rect l="l" t="t" r="r" b="b"/>
              <a:pathLst>
                <a:path w="1184275" h="1904">
                  <a:moveTo>
                    <a:pt x="0" y="0"/>
                  </a:moveTo>
                  <a:lnTo>
                    <a:pt x="1184147" y="1524"/>
                  </a:lnTo>
                </a:path>
              </a:pathLst>
            </a:custGeom>
            <a:ln w="101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3904495" y="6402888"/>
            <a:ext cx="979805" cy="6572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91465">
              <a:lnSpc>
                <a:spcPct val="100000"/>
              </a:lnSpc>
              <a:spcBef>
                <a:spcPts val="120"/>
              </a:spcBef>
              <a:tabLst>
                <a:tab pos="673735" algn="l"/>
              </a:tabLst>
            </a:pPr>
            <a:r>
              <a:rPr sz="1100" spc="5" dirty="0">
                <a:latin typeface="Times New Roman"/>
                <a:cs typeface="Times New Roman"/>
              </a:rPr>
              <a:t>-	</a:t>
            </a:r>
            <a:r>
              <a:rPr sz="1650" spc="15" baseline="2525" dirty="0">
                <a:latin typeface="Times New Roman"/>
                <a:cs typeface="Times New Roman"/>
              </a:rPr>
              <a:t>+</a:t>
            </a:r>
            <a:endParaRPr sz="1650" baseline="25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750">
              <a:latin typeface="Times New Roman"/>
              <a:cs typeface="Times New Roman"/>
            </a:endParaRPr>
          </a:p>
          <a:p>
            <a:pPr marL="95885" marR="5080" indent="-83820">
              <a:lnSpc>
                <a:spcPct val="68400"/>
              </a:lnSpc>
            </a:pPr>
            <a:r>
              <a:rPr sz="950" dirty="0">
                <a:latin typeface="Times New Roman"/>
                <a:cs typeface="Times New Roman"/>
              </a:rPr>
              <a:t>Générateur</a:t>
            </a:r>
            <a:r>
              <a:rPr sz="950" spc="-15" dirty="0">
                <a:latin typeface="Times New Roman"/>
                <a:cs typeface="Times New Roman"/>
              </a:rPr>
              <a:t> </a:t>
            </a:r>
            <a:r>
              <a:rPr sz="950" dirty="0">
                <a:latin typeface="Times New Roman"/>
                <a:cs typeface="Times New Roman"/>
              </a:rPr>
              <a:t>idéal</a:t>
            </a:r>
            <a:r>
              <a:rPr sz="950" spc="-15" dirty="0">
                <a:latin typeface="Times New Roman"/>
                <a:cs typeface="Times New Roman"/>
              </a:rPr>
              <a:t> </a:t>
            </a:r>
            <a:r>
              <a:rPr sz="950" dirty="0">
                <a:latin typeface="Times New Roman"/>
                <a:cs typeface="Times New Roman"/>
              </a:rPr>
              <a:t>de </a:t>
            </a:r>
            <a:r>
              <a:rPr sz="950" spc="-225" dirty="0">
                <a:latin typeface="Times New Roman"/>
                <a:cs typeface="Times New Roman"/>
              </a:rPr>
              <a:t> </a:t>
            </a:r>
            <a:r>
              <a:rPr sz="950" dirty="0">
                <a:latin typeface="Times New Roman"/>
                <a:cs typeface="Times New Roman"/>
              </a:rPr>
              <a:t>tension</a:t>
            </a:r>
            <a:r>
              <a:rPr sz="950" spc="-15" dirty="0">
                <a:latin typeface="Times New Roman"/>
                <a:cs typeface="Times New Roman"/>
              </a:rPr>
              <a:t> </a:t>
            </a:r>
            <a:r>
              <a:rPr sz="950" dirty="0">
                <a:latin typeface="Times New Roman"/>
                <a:cs typeface="Times New Roman"/>
              </a:rPr>
              <a:t>continue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5246128" y="6600443"/>
            <a:ext cx="478790" cy="114300"/>
          </a:xfrm>
          <a:custGeom>
            <a:avLst/>
            <a:gdLst/>
            <a:ahLst/>
            <a:cxnLst/>
            <a:rect l="l" t="t" r="r" b="b"/>
            <a:pathLst>
              <a:path w="478789" h="114300">
                <a:moveTo>
                  <a:pt x="478536" y="0"/>
                </a:moveTo>
                <a:lnTo>
                  <a:pt x="478536" y="114300"/>
                </a:lnTo>
              </a:path>
              <a:path w="478789" h="114300">
                <a:moveTo>
                  <a:pt x="478536" y="53339"/>
                </a:moveTo>
                <a:lnTo>
                  <a:pt x="0" y="53339"/>
                </a:lnTo>
              </a:path>
            </a:pathLst>
          </a:custGeom>
          <a:ln w="101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5808484" y="6653783"/>
            <a:ext cx="614680" cy="0"/>
          </a:xfrm>
          <a:custGeom>
            <a:avLst/>
            <a:gdLst/>
            <a:ahLst/>
            <a:cxnLst/>
            <a:rect l="l" t="t" r="r" b="b"/>
            <a:pathLst>
              <a:path w="614679">
                <a:moveTo>
                  <a:pt x="0" y="0"/>
                </a:moveTo>
                <a:lnTo>
                  <a:pt x="614172" y="0"/>
                </a:lnTo>
              </a:path>
            </a:pathLst>
          </a:custGeom>
          <a:ln w="101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5193799" y="6446065"/>
            <a:ext cx="1094740" cy="6140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72440">
              <a:lnSpc>
                <a:spcPct val="100000"/>
              </a:lnSpc>
              <a:spcBef>
                <a:spcPts val="110"/>
              </a:spcBef>
              <a:tabLst>
                <a:tab pos="678180" algn="l"/>
              </a:tabLst>
            </a:pPr>
            <a:r>
              <a:rPr sz="950" dirty="0">
                <a:latin typeface="Times New Roman"/>
                <a:cs typeface="Times New Roman"/>
              </a:rPr>
              <a:t>-	</a:t>
            </a:r>
            <a:r>
              <a:rPr sz="950" spc="5" dirty="0">
                <a:latin typeface="Times New Roman"/>
                <a:cs typeface="Times New Roman"/>
              </a:rPr>
              <a:t>+</a:t>
            </a:r>
            <a:endParaRPr sz="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 marL="334010" marR="5080" indent="-321945">
              <a:lnSpc>
                <a:spcPct val="68400"/>
              </a:lnSpc>
              <a:spcBef>
                <a:spcPts val="770"/>
              </a:spcBef>
            </a:pPr>
            <a:r>
              <a:rPr sz="950" dirty="0">
                <a:latin typeface="Times New Roman"/>
                <a:cs typeface="Times New Roman"/>
              </a:rPr>
              <a:t>Générateur</a:t>
            </a:r>
            <a:r>
              <a:rPr sz="950" spc="-15" dirty="0">
                <a:latin typeface="Times New Roman"/>
                <a:cs typeface="Times New Roman"/>
              </a:rPr>
              <a:t> </a:t>
            </a:r>
            <a:r>
              <a:rPr sz="950" dirty="0">
                <a:latin typeface="Times New Roman"/>
                <a:cs typeface="Times New Roman"/>
              </a:rPr>
              <a:t>de</a:t>
            </a:r>
            <a:r>
              <a:rPr sz="950" spc="-10" dirty="0">
                <a:latin typeface="Times New Roman"/>
                <a:cs typeface="Times New Roman"/>
              </a:rPr>
              <a:t> </a:t>
            </a:r>
            <a:r>
              <a:rPr sz="950" dirty="0">
                <a:latin typeface="Times New Roman"/>
                <a:cs typeface="Times New Roman"/>
              </a:rPr>
              <a:t>tension </a:t>
            </a:r>
            <a:r>
              <a:rPr sz="950" spc="-220" dirty="0">
                <a:latin typeface="Times New Roman"/>
                <a:cs typeface="Times New Roman"/>
              </a:rPr>
              <a:t> </a:t>
            </a:r>
            <a:r>
              <a:rPr sz="950" dirty="0">
                <a:latin typeface="Times New Roman"/>
                <a:cs typeface="Times New Roman"/>
              </a:rPr>
              <a:t>continue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5806960" y="6504431"/>
            <a:ext cx="0" cy="295910"/>
          </a:xfrm>
          <a:custGeom>
            <a:avLst/>
            <a:gdLst/>
            <a:ahLst/>
            <a:cxnLst/>
            <a:rect l="l" t="t" r="r" b="b"/>
            <a:pathLst>
              <a:path h="295909">
                <a:moveTo>
                  <a:pt x="0" y="0"/>
                </a:moveTo>
                <a:lnTo>
                  <a:pt x="0" y="295655"/>
                </a:lnTo>
              </a:path>
            </a:pathLst>
          </a:custGeom>
          <a:ln w="101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5" name="object 75"/>
          <p:cNvGrpSpPr/>
          <p:nvPr/>
        </p:nvGrpSpPr>
        <p:grpSpPr>
          <a:xfrm>
            <a:off x="5503684" y="7705096"/>
            <a:ext cx="1068705" cy="165100"/>
            <a:chOff x="5503684" y="7705096"/>
            <a:chExt cx="1068705" cy="165100"/>
          </a:xfrm>
        </p:grpSpPr>
        <p:sp>
          <p:nvSpPr>
            <p:cNvPr id="76" name="object 76"/>
            <p:cNvSpPr/>
            <p:nvPr/>
          </p:nvSpPr>
          <p:spPr>
            <a:xfrm>
              <a:off x="5808484" y="7711440"/>
              <a:ext cx="457200" cy="152400"/>
            </a:xfrm>
            <a:custGeom>
              <a:avLst/>
              <a:gdLst/>
              <a:ahLst/>
              <a:cxnLst/>
              <a:rect l="l" t="t" r="r" b="b"/>
              <a:pathLst>
                <a:path w="457200" h="152400">
                  <a:moveTo>
                    <a:pt x="0" y="152399"/>
                  </a:moveTo>
                  <a:lnTo>
                    <a:pt x="457200" y="152399"/>
                  </a:lnTo>
                  <a:lnTo>
                    <a:pt x="457200" y="0"/>
                  </a:lnTo>
                  <a:lnTo>
                    <a:pt x="0" y="0"/>
                  </a:lnTo>
                  <a:lnTo>
                    <a:pt x="0" y="152399"/>
                  </a:lnTo>
                  <a:close/>
                </a:path>
              </a:pathLst>
            </a:custGeom>
            <a:ln w="12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6267208" y="7789164"/>
              <a:ext cx="304800" cy="0"/>
            </a:xfrm>
            <a:custGeom>
              <a:avLst/>
              <a:gdLst/>
              <a:ahLst/>
              <a:cxnLst/>
              <a:rect l="l" t="t" r="r" b="b"/>
              <a:pathLst>
                <a:path w="304800">
                  <a:moveTo>
                    <a:pt x="0" y="0"/>
                  </a:moveTo>
                  <a:lnTo>
                    <a:pt x="304800" y="0"/>
                  </a:lnTo>
                </a:path>
              </a:pathLst>
            </a:custGeom>
            <a:ln w="12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503684" y="7789164"/>
              <a:ext cx="304800" cy="0"/>
            </a:xfrm>
            <a:custGeom>
              <a:avLst/>
              <a:gdLst/>
              <a:ahLst/>
              <a:cxnLst/>
              <a:rect l="l" t="t" r="r" b="b"/>
              <a:pathLst>
                <a:path w="304800">
                  <a:moveTo>
                    <a:pt x="0" y="0"/>
                  </a:moveTo>
                  <a:lnTo>
                    <a:pt x="304800" y="0"/>
                  </a:lnTo>
                </a:path>
              </a:pathLst>
            </a:custGeom>
            <a:ln w="12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80" name="object 8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2219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37945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08665" y="866638"/>
            <a:ext cx="5537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Exemple:</a:t>
            </a:r>
            <a:endParaRPr sz="1000">
              <a:latin typeface="Comic Sans MS"/>
              <a:cs typeface="Comic Sans MS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451811" y="2557970"/>
            <a:ext cx="294640" cy="1191895"/>
            <a:chOff x="2451811" y="2557970"/>
            <a:chExt cx="294640" cy="1191895"/>
          </a:xfrm>
        </p:grpSpPr>
        <p:sp>
          <p:nvSpPr>
            <p:cNvPr id="7" name="object 7"/>
            <p:cNvSpPr/>
            <p:nvPr/>
          </p:nvSpPr>
          <p:spPr>
            <a:xfrm>
              <a:off x="2457208" y="3176015"/>
              <a:ext cx="283845" cy="3175"/>
            </a:xfrm>
            <a:custGeom>
              <a:avLst/>
              <a:gdLst/>
              <a:ahLst/>
              <a:cxnLst/>
              <a:rect l="l" t="t" r="r" b="b"/>
              <a:pathLst>
                <a:path w="283844" h="3175">
                  <a:moveTo>
                    <a:pt x="0" y="3048"/>
                  </a:moveTo>
                  <a:lnTo>
                    <a:pt x="283463" y="0"/>
                  </a:lnTo>
                  <a:lnTo>
                    <a:pt x="283463" y="3048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98940" y="2563367"/>
              <a:ext cx="0" cy="617220"/>
            </a:xfrm>
            <a:custGeom>
              <a:avLst/>
              <a:gdLst/>
              <a:ahLst/>
              <a:cxnLst/>
              <a:rect l="l" t="t" r="r" b="b"/>
              <a:pathLst>
                <a:path h="617219">
                  <a:moveTo>
                    <a:pt x="0" y="400811"/>
                  </a:moveTo>
                  <a:lnTo>
                    <a:pt x="0" y="617220"/>
                  </a:lnTo>
                </a:path>
                <a:path h="617219">
                  <a:moveTo>
                    <a:pt x="0" y="0"/>
                  </a:moveTo>
                  <a:lnTo>
                    <a:pt x="0" y="109727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598940" y="3264407"/>
              <a:ext cx="0" cy="480059"/>
            </a:xfrm>
            <a:custGeom>
              <a:avLst/>
              <a:gdLst/>
              <a:ahLst/>
              <a:cxnLst/>
              <a:rect l="l" t="t" r="r" b="b"/>
              <a:pathLst>
                <a:path h="480060">
                  <a:moveTo>
                    <a:pt x="0" y="0"/>
                  </a:moveTo>
                  <a:lnTo>
                    <a:pt x="0" y="480060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303279" y="2700837"/>
            <a:ext cx="205740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R</a:t>
            </a:r>
            <a:r>
              <a:rPr sz="950" spc="-90" dirty="0">
                <a:latin typeface="Times New Roman"/>
                <a:cs typeface="Times New Roman"/>
              </a:rPr>
              <a:t> </a:t>
            </a:r>
            <a:r>
              <a:rPr sz="1200" baseline="-24305" dirty="0">
                <a:latin typeface="Times New Roman"/>
                <a:cs typeface="Times New Roman"/>
              </a:rPr>
              <a:t>i</a:t>
            </a:r>
            <a:endParaRPr sz="1200" baseline="-24305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70411" y="3225093"/>
            <a:ext cx="66675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5" dirty="0">
                <a:latin typeface="Times New Roman"/>
                <a:cs typeface="Times New Roman"/>
              </a:rPr>
              <a:t>-</a:t>
            </a:r>
            <a:endParaRPr sz="950">
              <a:latin typeface="Times New Roman"/>
              <a:cs typeface="Times New Roman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543251" y="2554922"/>
            <a:ext cx="767080" cy="1202690"/>
            <a:chOff x="2543251" y="2554922"/>
            <a:chExt cx="767080" cy="1202690"/>
          </a:xfrm>
        </p:grpSpPr>
        <p:sp>
          <p:nvSpPr>
            <p:cNvPr id="13" name="object 13"/>
            <p:cNvSpPr/>
            <p:nvPr/>
          </p:nvSpPr>
          <p:spPr>
            <a:xfrm>
              <a:off x="2548648" y="2560320"/>
              <a:ext cx="756285" cy="403860"/>
            </a:xfrm>
            <a:custGeom>
              <a:avLst/>
              <a:gdLst/>
              <a:ahLst/>
              <a:cxnLst/>
              <a:rect l="l" t="t" r="r" b="b"/>
              <a:pathLst>
                <a:path w="756285" h="403860">
                  <a:moveTo>
                    <a:pt x="0" y="403859"/>
                  </a:moveTo>
                  <a:lnTo>
                    <a:pt x="102107" y="403859"/>
                  </a:lnTo>
                  <a:lnTo>
                    <a:pt x="102107" y="112775"/>
                  </a:lnTo>
                  <a:lnTo>
                    <a:pt x="0" y="112775"/>
                  </a:lnTo>
                  <a:lnTo>
                    <a:pt x="0" y="403859"/>
                  </a:lnTo>
                  <a:close/>
                </a:path>
                <a:path w="756285" h="403860">
                  <a:moveTo>
                    <a:pt x="50291" y="0"/>
                  </a:moveTo>
                  <a:lnTo>
                    <a:pt x="755904" y="0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579128" y="3026664"/>
              <a:ext cx="41275" cy="38100"/>
            </a:xfrm>
            <a:custGeom>
              <a:avLst/>
              <a:gdLst/>
              <a:ahLst/>
              <a:cxnLst/>
              <a:rect l="l" t="t" r="r" b="b"/>
              <a:pathLst>
                <a:path w="41275" h="38100">
                  <a:moveTo>
                    <a:pt x="21336" y="0"/>
                  </a:move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1"/>
                  </a:lnTo>
                  <a:lnTo>
                    <a:pt x="1619" y="26527"/>
                  </a:lnTo>
                  <a:lnTo>
                    <a:pt x="6095" y="32385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8932" y="36528"/>
                  </a:lnTo>
                  <a:lnTo>
                    <a:pt x="35242" y="32385"/>
                  </a:lnTo>
                  <a:lnTo>
                    <a:pt x="39552" y="26527"/>
                  </a:lnTo>
                  <a:lnTo>
                    <a:pt x="41148" y="19811"/>
                  </a:ln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79128" y="3026664"/>
              <a:ext cx="725805" cy="725805"/>
            </a:xfrm>
            <a:custGeom>
              <a:avLst/>
              <a:gdLst/>
              <a:ahLst/>
              <a:cxnLst/>
              <a:rect l="l" t="t" r="r" b="b"/>
              <a:pathLst>
                <a:path w="725804" h="725804">
                  <a:moveTo>
                    <a:pt x="41148" y="19811"/>
                  </a:move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1"/>
                  </a:lnTo>
                  <a:lnTo>
                    <a:pt x="1619" y="26527"/>
                  </a:lnTo>
                  <a:lnTo>
                    <a:pt x="6095" y="32385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8932" y="36528"/>
                  </a:lnTo>
                  <a:lnTo>
                    <a:pt x="35242" y="32385"/>
                  </a:lnTo>
                  <a:lnTo>
                    <a:pt x="39552" y="26527"/>
                  </a:lnTo>
                  <a:lnTo>
                    <a:pt x="41148" y="19811"/>
                  </a:lnTo>
                  <a:close/>
                </a:path>
                <a:path w="725804" h="725804">
                  <a:moveTo>
                    <a:pt x="19812" y="725424"/>
                  </a:moveTo>
                  <a:lnTo>
                    <a:pt x="725424" y="725424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429769" y="3010210"/>
            <a:ext cx="361950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950" spc="70" dirty="0">
                <a:latin typeface="Times New Roman"/>
                <a:cs typeface="Times New Roman"/>
              </a:rPr>
              <a:t>+</a:t>
            </a:r>
            <a:r>
              <a:rPr sz="950" u="sng" spc="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950" u="sng" spc="2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25" spc="15" baseline="14619" dirty="0">
                <a:latin typeface="Times New Roman"/>
                <a:cs typeface="Times New Roman"/>
              </a:rPr>
              <a:t>D</a:t>
            </a:r>
            <a:endParaRPr sz="1425" baseline="14619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327141" y="3008376"/>
            <a:ext cx="57785" cy="587375"/>
            <a:chOff x="2327141" y="3008376"/>
            <a:chExt cx="57785" cy="587375"/>
          </a:xfrm>
        </p:grpSpPr>
        <p:sp>
          <p:nvSpPr>
            <p:cNvPr id="18" name="object 18"/>
            <p:cNvSpPr/>
            <p:nvPr/>
          </p:nvSpPr>
          <p:spPr>
            <a:xfrm>
              <a:off x="2353576" y="3008376"/>
              <a:ext cx="0" cy="579120"/>
            </a:xfrm>
            <a:custGeom>
              <a:avLst/>
              <a:gdLst/>
              <a:ahLst/>
              <a:cxnLst/>
              <a:rect l="l" t="t" r="r" b="b"/>
              <a:pathLst>
                <a:path h="579120">
                  <a:moveTo>
                    <a:pt x="0" y="0"/>
                  </a:moveTo>
                  <a:lnTo>
                    <a:pt x="0" y="579120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332240" y="3515868"/>
              <a:ext cx="47625" cy="74930"/>
            </a:xfrm>
            <a:custGeom>
              <a:avLst/>
              <a:gdLst/>
              <a:ahLst/>
              <a:cxnLst/>
              <a:rect l="l" t="t" r="r" b="b"/>
              <a:pathLst>
                <a:path w="47625" h="74929">
                  <a:moveTo>
                    <a:pt x="47243" y="0"/>
                  </a:moveTo>
                  <a:lnTo>
                    <a:pt x="0" y="0"/>
                  </a:lnTo>
                  <a:lnTo>
                    <a:pt x="21336" y="74675"/>
                  </a:lnTo>
                  <a:lnTo>
                    <a:pt x="4724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332240" y="3515868"/>
              <a:ext cx="47625" cy="74930"/>
            </a:xfrm>
            <a:custGeom>
              <a:avLst/>
              <a:gdLst/>
              <a:ahLst/>
              <a:cxnLst/>
              <a:rect l="l" t="t" r="r" b="b"/>
              <a:pathLst>
                <a:path w="47625" h="74929">
                  <a:moveTo>
                    <a:pt x="21336" y="74675"/>
                  </a:moveTo>
                  <a:lnTo>
                    <a:pt x="0" y="0"/>
                  </a:lnTo>
                  <a:lnTo>
                    <a:pt x="47243" y="0"/>
                  </a:lnTo>
                  <a:lnTo>
                    <a:pt x="21336" y="74675"/>
                  </a:lnTo>
                  <a:close/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2029975" y="3094030"/>
            <a:ext cx="114300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U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098555" y="3172379"/>
            <a:ext cx="167640" cy="148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latin typeface="Times New Roman"/>
                <a:cs typeface="Times New Roman"/>
              </a:rPr>
              <a:t>DC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686307" y="2458521"/>
            <a:ext cx="107314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B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87828" y="3654861"/>
            <a:ext cx="107314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C</a:t>
            </a:r>
            <a:endParaRPr sz="950">
              <a:latin typeface="Times New Roman"/>
              <a:cs typeface="Times New Roman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154375" y="2517120"/>
            <a:ext cx="1560830" cy="1240790"/>
            <a:chOff x="3154375" y="2517120"/>
            <a:chExt cx="1560830" cy="1240790"/>
          </a:xfrm>
        </p:grpSpPr>
        <p:sp>
          <p:nvSpPr>
            <p:cNvPr id="26" name="object 26"/>
            <p:cNvSpPr/>
            <p:nvPr/>
          </p:nvSpPr>
          <p:spPr>
            <a:xfrm>
              <a:off x="4653292" y="2563368"/>
              <a:ext cx="0" cy="1181100"/>
            </a:xfrm>
            <a:custGeom>
              <a:avLst/>
              <a:gdLst/>
              <a:ahLst/>
              <a:cxnLst/>
              <a:rect l="l" t="t" r="r" b="b"/>
              <a:pathLst>
                <a:path h="1181100">
                  <a:moveTo>
                    <a:pt x="0" y="783335"/>
                  </a:moveTo>
                  <a:lnTo>
                    <a:pt x="0" y="1181100"/>
                  </a:lnTo>
                </a:path>
                <a:path h="1181100">
                  <a:moveTo>
                    <a:pt x="0" y="0"/>
                  </a:moveTo>
                  <a:lnTo>
                    <a:pt x="0" y="492251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159772" y="2555748"/>
              <a:ext cx="1550035" cy="1196340"/>
            </a:xfrm>
            <a:custGeom>
              <a:avLst/>
              <a:gdLst/>
              <a:ahLst/>
              <a:cxnLst/>
              <a:rect l="l" t="t" r="r" b="b"/>
              <a:pathLst>
                <a:path w="1550035" h="1196339">
                  <a:moveTo>
                    <a:pt x="1446276" y="790955"/>
                  </a:moveTo>
                  <a:lnTo>
                    <a:pt x="1549908" y="790955"/>
                  </a:lnTo>
                  <a:lnTo>
                    <a:pt x="1549908" y="499872"/>
                  </a:lnTo>
                  <a:lnTo>
                    <a:pt x="1446276" y="499872"/>
                  </a:lnTo>
                  <a:lnTo>
                    <a:pt x="1446276" y="790955"/>
                  </a:lnTo>
                  <a:close/>
                </a:path>
                <a:path w="1550035" h="1196339">
                  <a:moveTo>
                    <a:pt x="1493520" y="4572"/>
                  </a:moveTo>
                  <a:lnTo>
                    <a:pt x="787908" y="4572"/>
                  </a:lnTo>
                </a:path>
                <a:path w="1550035" h="1196339">
                  <a:moveTo>
                    <a:pt x="1493520" y="1196340"/>
                  </a:moveTo>
                  <a:lnTo>
                    <a:pt x="787908" y="1196340"/>
                  </a:lnTo>
                </a:path>
                <a:path w="1550035" h="1196339">
                  <a:moveTo>
                    <a:pt x="847344" y="1196340"/>
                  </a:moveTo>
                  <a:lnTo>
                    <a:pt x="0" y="1194816"/>
                  </a:lnTo>
                </a:path>
                <a:path w="1550035" h="1196339">
                  <a:moveTo>
                    <a:pt x="854963" y="0"/>
                  </a:moveTo>
                  <a:lnTo>
                    <a:pt x="60960" y="3048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83273" y="2517120"/>
              <a:ext cx="106210" cy="81826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683267" y="1220211"/>
            <a:ext cx="6015990" cy="13119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-5" dirty="0">
                <a:latin typeface="Comic Sans MS"/>
                <a:cs typeface="Comic Sans MS"/>
              </a:rPr>
              <a:t> pile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alimente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lampe.</a:t>
            </a:r>
            <a:r>
              <a:rPr sz="1000" spc="30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spc="-5" dirty="0">
                <a:latin typeface="Comic Sans MS"/>
                <a:cs typeface="Comic Sans MS"/>
              </a:rPr>
              <a:t> U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 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lampe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1.5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[V].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 courant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 300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[mA].</a:t>
            </a:r>
            <a:endParaRPr sz="1000">
              <a:latin typeface="Comic Sans MS"/>
              <a:cs typeface="Comic Sans MS"/>
            </a:endParaRPr>
          </a:p>
          <a:p>
            <a:pPr marL="38100" marR="30480">
              <a:lnSpc>
                <a:spcPct val="115999"/>
              </a:lnSpc>
              <a:spcBef>
                <a:spcPts val="1140"/>
              </a:spcBef>
            </a:pPr>
            <a:r>
              <a:rPr sz="1000" spc="-5" dirty="0">
                <a:latin typeface="Comic Sans MS"/>
                <a:cs typeface="Comic Sans MS"/>
              </a:rPr>
              <a:t>Sachant</a:t>
            </a:r>
            <a:r>
              <a:rPr sz="1000" spc="22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spc="229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229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résistance</a:t>
            </a:r>
            <a:r>
              <a:rPr sz="1000" spc="2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interne</a:t>
            </a:r>
            <a:r>
              <a:rPr sz="1000" spc="229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2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229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pile</a:t>
            </a:r>
            <a:r>
              <a:rPr sz="1000" spc="22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1.2</a:t>
            </a:r>
            <a:r>
              <a:rPr sz="1000" spc="2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[</a:t>
            </a:r>
            <a:r>
              <a:rPr sz="1000" spc="-5" dirty="0">
                <a:latin typeface="Symbol"/>
                <a:cs typeface="Symbol"/>
              </a:rPr>
              <a:t></a:t>
            </a:r>
            <a:r>
              <a:rPr sz="1000" spc="-5" dirty="0">
                <a:latin typeface="Comic Sans MS"/>
                <a:cs typeface="Comic Sans MS"/>
              </a:rPr>
              <a:t>],</a:t>
            </a:r>
            <a:r>
              <a:rPr sz="1000" spc="2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calculer</a:t>
            </a:r>
            <a:r>
              <a:rPr sz="1000" spc="254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différence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24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potentiel </a:t>
            </a:r>
            <a:r>
              <a:rPr sz="1000" spc="-2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engendrée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l'anode et la cathode de la </a:t>
            </a:r>
            <a:r>
              <a:rPr sz="1000" spc="-10" dirty="0">
                <a:latin typeface="Comic Sans MS"/>
                <a:cs typeface="Comic Sans MS"/>
              </a:rPr>
              <a:t>pile.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Dessinons</a:t>
            </a:r>
            <a:r>
              <a:rPr sz="1000" u="sng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le</a:t>
            </a:r>
            <a:r>
              <a:rPr sz="1000" u="sng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schéma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de</a:t>
            </a:r>
            <a:r>
              <a:rPr sz="1000" u="sng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cette</a:t>
            </a:r>
            <a:r>
              <a:rPr sz="1000" u="sng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installation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Comic Sans MS"/>
              <a:cs typeface="Comic Sans MS"/>
            </a:endParaRPr>
          </a:p>
          <a:p>
            <a:pPr marR="332740" algn="ctr">
              <a:lnSpc>
                <a:spcPct val="100000"/>
              </a:lnSpc>
              <a:spcBef>
                <a:spcPts val="5"/>
              </a:spcBef>
            </a:pPr>
            <a:r>
              <a:rPr sz="1425" spc="15" baseline="8771" dirty="0">
                <a:latin typeface="Times New Roman"/>
                <a:cs typeface="Times New Roman"/>
              </a:rPr>
              <a:t>I</a:t>
            </a:r>
            <a:r>
              <a:rPr sz="650" spc="10" dirty="0">
                <a:latin typeface="Times New Roman"/>
                <a:cs typeface="Times New Roman"/>
              </a:rPr>
              <a:t>lampe</a:t>
            </a:r>
            <a:endParaRPr sz="650">
              <a:latin typeface="Times New Roman"/>
              <a:cs typeface="Times New Roman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4867649" y="2851404"/>
            <a:ext cx="57785" cy="653415"/>
            <a:chOff x="4867649" y="2851404"/>
            <a:chExt cx="57785" cy="653415"/>
          </a:xfrm>
        </p:grpSpPr>
        <p:sp>
          <p:nvSpPr>
            <p:cNvPr id="31" name="object 31"/>
            <p:cNvSpPr/>
            <p:nvPr/>
          </p:nvSpPr>
          <p:spPr>
            <a:xfrm>
              <a:off x="4898656" y="2851404"/>
              <a:ext cx="0" cy="579120"/>
            </a:xfrm>
            <a:custGeom>
              <a:avLst/>
              <a:gdLst/>
              <a:ahLst/>
              <a:cxnLst/>
              <a:rect l="l" t="t" r="r" b="b"/>
              <a:pathLst>
                <a:path h="579120">
                  <a:moveTo>
                    <a:pt x="0" y="0"/>
                  </a:moveTo>
                  <a:lnTo>
                    <a:pt x="0" y="579120"/>
                  </a:lnTo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872748" y="3422904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47244" y="0"/>
                  </a:moveTo>
                  <a:lnTo>
                    <a:pt x="0" y="0"/>
                  </a:lnTo>
                  <a:lnTo>
                    <a:pt x="25908" y="76200"/>
                  </a:lnTo>
                  <a:lnTo>
                    <a:pt x="472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872748" y="3422904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25908" y="76200"/>
                  </a:moveTo>
                  <a:lnTo>
                    <a:pt x="47244" y="0"/>
                  </a:lnTo>
                  <a:lnTo>
                    <a:pt x="0" y="0"/>
                  </a:lnTo>
                  <a:lnTo>
                    <a:pt x="25908" y="76200"/>
                  </a:lnTo>
                  <a:close/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4945895" y="3048309"/>
            <a:ext cx="372110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1425" spc="7" baseline="14619" dirty="0">
                <a:latin typeface="Times New Roman"/>
                <a:cs typeface="Times New Roman"/>
              </a:rPr>
              <a:t>U</a:t>
            </a:r>
            <a:r>
              <a:rPr sz="650" spc="5" dirty="0">
                <a:latin typeface="Times New Roman"/>
                <a:cs typeface="Times New Roman"/>
              </a:rPr>
              <a:t>lampe</a:t>
            </a:r>
            <a:endParaRPr sz="650">
              <a:latin typeface="Times New Roman"/>
              <a:cs typeface="Times New Roman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625333" y="2535409"/>
            <a:ext cx="54610" cy="1240155"/>
            <a:chOff x="4625333" y="2535409"/>
            <a:chExt cx="54610" cy="1240155"/>
          </a:xfrm>
        </p:grpSpPr>
        <p:sp>
          <p:nvSpPr>
            <p:cNvPr id="36" name="object 36"/>
            <p:cNvSpPr/>
            <p:nvPr/>
          </p:nvSpPr>
          <p:spPr>
            <a:xfrm>
              <a:off x="4630432" y="2540508"/>
              <a:ext cx="41275" cy="38100"/>
            </a:xfrm>
            <a:custGeom>
              <a:avLst/>
              <a:gdLst/>
              <a:ahLst/>
              <a:cxnLst/>
              <a:rect l="l" t="t" r="r" b="b"/>
              <a:pathLst>
                <a:path w="41275" h="38100">
                  <a:moveTo>
                    <a:pt x="21336" y="0"/>
                  </a:move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2"/>
                  </a:lnTo>
                  <a:lnTo>
                    <a:pt x="1619" y="26527"/>
                  </a:lnTo>
                  <a:lnTo>
                    <a:pt x="6096" y="32385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8932" y="36528"/>
                  </a:lnTo>
                  <a:lnTo>
                    <a:pt x="35242" y="32385"/>
                  </a:lnTo>
                  <a:lnTo>
                    <a:pt x="39552" y="26527"/>
                  </a:lnTo>
                  <a:lnTo>
                    <a:pt x="41148" y="19812"/>
                  </a:ln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30432" y="2540508"/>
              <a:ext cx="41275" cy="38100"/>
            </a:xfrm>
            <a:custGeom>
              <a:avLst/>
              <a:gdLst/>
              <a:ahLst/>
              <a:cxnLst/>
              <a:rect l="l" t="t" r="r" b="b"/>
              <a:pathLst>
                <a:path w="41275" h="38100">
                  <a:moveTo>
                    <a:pt x="41148" y="19812"/>
                  </a:move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2"/>
                  </a:lnTo>
                  <a:lnTo>
                    <a:pt x="1619" y="26527"/>
                  </a:lnTo>
                  <a:lnTo>
                    <a:pt x="6096" y="32385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8932" y="36528"/>
                  </a:lnTo>
                  <a:lnTo>
                    <a:pt x="35242" y="32385"/>
                  </a:lnTo>
                  <a:lnTo>
                    <a:pt x="39552" y="26527"/>
                  </a:lnTo>
                  <a:lnTo>
                    <a:pt x="41148" y="19812"/>
                  </a:lnTo>
                  <a:close/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633480" y="3732276"/>
              <a:ext cx="41275" cy="38100"/>
            </a:xfrm>
            <a:custGeom>
              <a:avLst/>
              <a:gdLst/>
              <a:ahLst/>
              <a:cxnLst/>
              <a:rect l="l" t="t" r="r" b="b"/>
              <a:pathLst>
                <a:path w="41275" h="38100">
                  <a:moveTo>
                    <a:pt x="21336" y="0"/>
                  </a:move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2"/>
                  </a:lnTo>
                  <a:lnTo>
                    <a:pt x="1619" y="26527"/>
                  </a:lnTo>
                  <a:lnTo>
                    <a:pt x="6096" y="32384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8932" y="36528"/>
                  </a:lnTo>
                  <a:lnTo>
                    <a:pt x="35242" y="32385"/>
                  </a:lnTo>
                  <a:lnTo>
                    <a:pt x="39552" y="26527"/>
                  </a:lnTo>
                  <a:lnTo>
                    <a:pt x="41148" y="19812"/>
                  </a:ln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33480" y="3732276"/>
              <a:ext cx="41275" cy="38100"/>
            </a:xfrm>
            <a:custGeom>
              <a:avLst/>
              <a:gdLst/>
              <a:ahLst/>
              <a:cxnLst/>
              <a:rect l="l" t="t" r="r" b="b"/>
              <a:pathLst>
                <a:path w="41275" h="38100">
                  <a:moveTo>
                    <a:pt x="41148" y="19812"/>
                  </a:move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2"/>
                  </a:lnTo>
                  <a:lnTo>
                    <a:pt x="1619" y="26527"/>
                  </a:lnTo>
                  <a:lnTo>
                    <a:pt x="6096" y="32384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8932" y="36528"/>
                  </a:lnTo>
                  <a:lnTo>
                    <a:pt x="35242" y="32385"/>
                  </a:lnTo>
                  <a:lnTo>
                    <a:pt x="39552" y="26527"/>
                  </a:lnTo>
                  <a:lnTo>
                    <a:pt x="41148" y="19812"/>
                  </a:lnTo>
                  <a:close/>
                </a:path>
              </a:pathLst>
            </a:custGeom>
            <a:ln w="10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4235203" y="3090981"/>
            <a:ext cx="107314" cy="1727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50" spc="10" dirty="0">
                <a:latin typeface="Times New Roman"/>
                <a:cs typeface="Times New Roman"/>
              </a:rPr>
              <a:t>R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54" name="object 5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7</a:t>
            </a:fld>
            <a:endParaRPr spc="-5" dirty="0"/>
          </a:p>
        </p:txBody>
      </p:sp>
      <p:sp>
        <p:nvSpPr>
          <p:cNvPr id="41" name="object 41"/>
          <p:cNvSpPr txBox="1"/>
          <p:nvPr/>
        </p:nvSpPr>
        <p:spPr>
          <a:xfrm>
            <a:off x="4329691" y="3162335"/>
            <a:ext cx="225425" cy="1238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50" spc="-5" dirty="0">
                <a:latin typeface="Times New Roman"/>
                <a:cs typeface="Times New Roman"/>
              </a:rPr>
              <a:t>lampe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08667" y="4111240"/>
            <a:ext cx="5892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Données</a:t>
            </a:r>
            <a:r>
              <a:rPr sz="1000" u="sng" spc="-6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583917" y="4111240"/>
            <a:ext cx="7924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U</a:t>
            </a:r>
            <a:r>
              <a:rPr sz="975" spc="-15" baseline="-12820" dirty="0">
                <a:latin typeface="Comic Sans MS"/>
                <a:cs typeface="Comic Sans MS"/>
              </a:rPr>
              <a:t>BC</a:t>
            </a:r>
            <a:r>
              <a:rPr sz="975" spc="135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1.5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[V]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482673" y="4111240"/>
            <a:ext cx="8864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I</a:t>
            </a:r>
            <a:r>
              <a:rPr sz="975" spc="-7" baseline="-12820" dirty="0">
                <a:latin typeface="Comic Sans MS"/>
                <a:cs typeface="Comic Sans MS"/>
              </a:rPr>
              <a:t>L</a:t>
            </a:r>
            <a:r>
              <a:rPr sz="975" spc="12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300</a:t>
            </a:r>
            <a:r>
              <a:rPr sz="1000" spc="-1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[mA]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493180" y="4111240"/>
            <a:ext cx="11576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0.3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</a:t>
            </a:r>
            <a:r>
              <a:rPr sz="1000" spc="-15" dirty="0">
                <a:latin typeface="Comic Sans MS"/>
                <a:cs typeface="Comic Sans MS"/>
              </a:rPr>
              <a:t>A</a:t>
            </a:r>
            <a:r>
              <a:rPr sz="1000" spc="-5" dirty="0">
                <a:latin typeface="Comic Sans MS"/>
                <a:cs typeface="Comic Sans MS"/>
              </a:rPr>
              <a:t>]</a:t>
            </a:r>
            <a:r>
              <a:rPr sz="1000" spc="-16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</a:t>
            </a:r>
            <a:r>
              <a:rPr sz="1500" spc="-7" baseline="-16666" dirty="0">
                <a:latin typeface="Comic Sans MS"/>
                <a:cs typeface="Comic Sans MS"/>
              </a:rPr>
              <a:t>i </a:t>
            </a:r>
            <a:r>
              <a:rPr sz="1000" spc="-5" dirty="0">
                <a:latin typeface="Comic Sans MS"/>
                <a:cs typeface="Comic Sans MS"/>
              </a:rPr>
              <a:t>= </a:t>
            </a:r>
            <a:r>
              <a:rPr sz="1000" spc="-10" dirty="0">
                <a:latin typeface="Comic Sans MS"/>
                <a:cs typeface="Comic Sans MS"/>
              </a:rPr>
              <a:t>1</a:t>
            </a:r>
            <a:r>
              <a:rPr sz="1000" spc="-5" dirty="0">
                <a:latin typeface="Comic Sans MS"/>
                <a:cs typeface="Comic Sans MS"/>
              </a:rPr>
              <a:t>.2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</a:t>
            </a:r>
            <a:r>
              <a:rPr sz="1000" spc="-5" dirty="0">
                <a:latin typeface="Symbol"/>
                <a:cs typeface="Symbol"/>
              </a:rPr>
              <a:t></a:t>
            </a:r>
            <a:r>
              <a:rPr sz="1000" spc="-5" dirty="0">
                <a:latin typeface="Comic Sans MS"/>
                <a:cs typeface="Comic Sans MS"/>
              </a:rPr>
              <a:t>]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70567" y="4502908"/>
            <a:ext cx="4302760" cy="530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949325" algn="l"/>
              </a:tabLst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Inconnue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:	U</a:t>
            </a:r>
            <a:r>
              <a:rPr sz="975" spc="-7" baseline="-12820" dirty="0">
                <a:latin typeface="Comic Sans MS"/>
                <a:cs typeface="Comic Sans MS"/>
              </a:rPr>
              <a:t>DC</a:t>
            </a:r>
            <a:r>
              <a:rPr sz="975" spc="270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?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Comic Sans MS"/>
              <a:cs typeface="Comic Sans MS"/>
            </a:endParaRPr>
          </a:p>
          <a:p>
            <a:pPr marL="50800">
              <a:lnSpc>
                <a:spcPct val="100000"/>
              </a:lnSpc>
            </a:pPr>
            <a:r>
              <a:rPr sz="1000" spc="-10" dirty="0">
                <a:latin typeface="Comic Sans MS"/>
                <a:cs typeface="Comic Sans MS"/>
              </a:rPr>
              <a:t>Analyse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du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circuit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: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constatons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sommes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circuit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62748" y="5209032"/>
            <a:ext cx="5257800" cy="177165"/>
          </a:xfrm>
          <a:prstGeom prst="rect">
            <a:avLst/>
          </a:prstGeom>
          <a:solidFill>
            <a:srgbClr val="E4E3E4"/>
          </a:solidFill>
        </p:spPr>
        <p:txBody>
          <a:bodyPr vert="horz" wrap="square" lIns="0" tIns="12700" rIns="0" bIns="0" rtlCol="0">
            <a:spAutoFit/>
          </a:bodyPr>
          <a:lstStyle/>
          <a:p>
            <a:pPr marL="601345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latin typeface="Comic Sans MS"/>
                <a:cs typeface="Comic Sans MS"/>
              </a:rPr>
              <a:t>couplage SERIE,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car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courant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</a:t>
            </a:r>
            <a:r>
              <a:rPr sz="975" spc="-7" baseline="-12820" dirty="0">
                <a:latin typeface="Comic Sans MS"/>
                <a:cs typeface="Comic Sans MS"/>
              </a:rPr>
              <a:t>L</a:t>
            </a:r>
            <a:r>
              <a:rPr sz="975" spc="345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possède un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seul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parcours </a:t>
            </a:r>
            <a:r>
              <a:rPr sz="1000" spc="-10" dirty="0">
                <a:latin typeface="Comic Sans MS"/>
                <a:cs typeface="Comic Sans MS"/>
              </a:rPr>
              <a:t>possible.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582427" y="5583424"/>
            <a:ext cx="11849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totale</a:t>
            </a:r>
            <a:r>
              <a:rPr sz="650" spc="204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0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partielle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08671" y="5563614"/>
            <a:ext cx="32131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709545" algn="l"/>
              </a:tabLst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Relations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r>
              <a:rPr sz="1000" spc="-5" dirty="0">
                <a:latin typeface="Comic Sans MS"/>
                <a:cs typeface="Comic Sans MS"/>
              </a:rPr>
              <a:t>	U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Symbol"/>
                <a:cs typeface="Symbol"/>
              </a:rPr>
              <a:t></a:t>
            </a:r>
            <a:r>
              <a:rPr sz="1000" spc="3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70567" y="5917180"/>
            <a:ext cx="6042660" cy="14528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D'après notre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schéma,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pouvons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appliquer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loi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Kirchoff.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12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DC</a:t>
            </a:r>
            <a:r>
              <a:rPr sz="650" spc="200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0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DB</a:t>
            </a:r>
            <a:r>
              <a:rPr sz="650" spc="95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+</a:t>
            </a:r>
            <a:r>
              <a:rPr sz="1500" spc="-15" baseline="8333" dirty="0">
                <a:latin typeface="Comic Sans MS"/>
                <a:cs typeface="Comic Sans MS"/>
              </a:rPr>
              <a:t> U</a:t>
            </a:r>
            <a:r>
              <a:rPr sz="650" spc="-10" dirty="0">
                <a:latin typeface="Comic Sans MS"/>
                <a:cs typeface="Comic Sans MS"/>
              </a:rPr>
              <a:t>BC</a:t>
            </a:r>
            <a:endParaRPr sz="650">
              <a:latin typeface="Comic Sans MS"/>
              <a:cs typeface="Comic Sans MS"/>
            </a:endParaRPr>
          </a:p>
          <a:p>
            <a:pPr marL="50800" marR="43180">
              <a:lnSpc>
                <a:spcPct val="115999"/>
              </a:lnSpc>
              <a:spcBef>
                <a:spcPts val="1240"/>
              </a:spcBef>
            </a:pP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spc="204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constatons</a:t>
            </a:r>
            <a:r>
              <a:rPr sz="1000" spc="2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spc="2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2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spc="2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975" spc="-7" baseline="-12820" dirty="0">
                <a:latin typeface="Comic Sans MS"/>
                <a:cs typeface="Comic Sans MS"/>
              </a:rPr>
              <a:t>DB</a:t>
            </a:r>
            <a:r>
              <a:rPr sz="975" spc="217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représente</a:t>
            </a:r>
            <a:r>
              <a:rPr sz="1000" spc="2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2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chute</a:t>
            </a:r>
            <a:r>
              <a:rPr sz="1000" spc="2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2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spc="21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aux</a:t>
            </a:r>
            <a:r>
              <a:rPr sz="1000" spc="2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bornes</a:t>
            </a:r>
            <a:r>
              <a:rPr sz="1000" spc="2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2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21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résistance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interne </a:t>
            </a:r>
            <a:r>
              <a:rPr sz="1000" spc="-5" dirty="0">
                <a:latin typeface="Comic Sans MS"/>
                <a:cs typeface="Comic Sans MS"/>
              </a:rPr>
              <a:t>de la pile R</a:t>
            </a:r>
            <a:r>
              <a:rPr sz="1500" spc="-7" baseline="-16666" dirty="0">
                <a:latin typeface="Comic Sans MS"/>
                <a:cs typeface="Comic Sans MS"/>
              </a:rPr>
              <a:t>i </a:t>
            </a:r>
            <a:r>
              <a:rPr sz="1000" spc="-5" dirty="0"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</a:pPr>
            <a:endParaRPr sz="1350">
              <a:latin typeface="Comic Sans MS"/>
              <a:cs typeface="Comic Sans MS"/>
            </a:endParaRPr>
          </a:p>
          <a:p>
            <a:pPr marL="50800">
              <a:lnSpc>
                <a:spcPct val="100000"/>
              </a:lnSpc>
            </a:pPr>
            <a:r>
              <a:rPr sz="1000" spc="-5" dirty="0">
                <a:latin typeface="Comic Sans MS"/>
                <a:cs typeface="Comic Sans MS"/>
              </a:rPr>
              <a:t>En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SERIE, le courant I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constant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-5" dirty="0">
                <a:latin typeface="Comic Sans MS"/>
                <a:cs typeface="Comic Sans MS"/>
              </a:rPr>
              <a:t> tout le circuit.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83269" y="7546341"/>
            <a:ext cx="2811780" cy="5524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Comic Sans MS"/>
                <a:cs typeface="Comic Sans MS"/>
              </a:rPr>
              <a:t>Remplaçons</a:t>
            </a:r>
            <a:r>
              <a:rPr sz="1000" spc="-5" dirty="0">
                <a:latin typeface="Comic Sans MS"/>
                <a:cs typeface="Comic Sans MS"/>
              </a:rPr>
              <a:t> 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975" spc="-7" baseline="-12820" dirty="0">
                <a:latin typeface="Comic Sans MS"/>
                <a:cs typeface="Comic Sans MS"/>
              </a:rPr>
              <a:t>DB</a:t>
            </a:r>
            <a:r>
              <a:rPr sz="975" spc="165" baseline="-128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loi </a:t>
            </a:r>
            <a:r>
              <a:rPr sz="1000" spc="-10" dirty="0">
                <a:latin typeface="Comic Sans MS"/>
                <a:cs typeface="Comic Sans MS"/>
              </a:rPr>
              <a:t>d'Ohm.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00">
              <a:latin typeface="Comic Sans MS"/>
              <a:cs typeface="Comic Sans MS"/>
            </a:endParaRPr>
          </a:p>
          <a:p>
            <a:pPr marL="1706245">
              <a:lnSpc>
                <a:spcPct val="100000"/>
              </a:lnSpc>
              <a:spcBef>
                <a:spcPts val="5"/>
              </a:spcBef>
            </a:pPr>
            <a:r>
              <a:rPr sz="1500" baseline="5555" dirty="0">
                <a:latin typeface="Times New Roman"/>
                <a:cs typeface="Times New Roman"/>
              </a:rPr>
              <a:t>U</a:t>
            </a:r>
            <a:r>
              <a:rPr sz="1500" spc="-202" baseline="5555" dirty="0">
                <a:latin typeface="Times New Roman"/>
                <a:cs typeface="Times New Roman"/>
              </a:rPr>
              <a:t> </a:t>
            </a:r>
            <a:r>
              <a:rPr sz="1050" spc="-7" baseline="-11904" dirty="0">
                <a:latin typeface="Times New Roman"/>
                <a:cs typeface="Times New Roman"/>
              </a:rPr>
              <a:t>D</a:t>
            </a:r>
            <a:r>
              <a:rPr sz="1050" baseline="-11904" dirty="0">
                <a:latin typeface="Times New Roman"/>
                <a:cs typeface="Times New Roman"/>
              </a:rPr>
              <a:t>C </a:t>
            </a:r>
            <a:r>
              <a:rPr sz="1050" spc="82" baseline="-11904" dirty="0">
                <a:latin typeface="Times New Roman"/>
                <a:cs typeface="Times New Roman"/>
              </a:rPr>
              <a:t> </a:t>
            </a:r>
            <a:r>
              <a:rPr sz="1500" baseline="5555" dirty="0">
                <a:latin typeface="Symbol"/>
                <a:cs typeface="Symbol"/>
              </a:rPr>
              <a:t></a:t>
            </a:r>
            <a:r>
              <a:rPr sz="1500" spc="-37" baseline="5555" dirty="0">
                <a:latin typeface="Times New Roman"/>
                <a:cs typeface="Times New Roman"/>
              </a:rPr>
              <a:t> </a:t>
            </a:r>
            <a:r>
              <a:rPr sz="1400" spc="-85" dirty="0">
                <a:latin typeface="Symbol"/>
                <a:cs typeface="Symbol"/>
              </a:rPr>
              <a:t></a:t>
            </a:r>
            <a:r>
              <a:rPr sz="1500" spc="165" baseline="5555" dirty="0">
                <a:latin typeface="Times New Roman"/>
                <a:cs typeface="Times New Roman"/>
              </a:rPr>
              <a:t>R</a:t>
            </a:r>
            <a:r>
              <a:rPr sz="1050" baseline="-11904" dirty="0">
                <a:latin typeface="Times New Roman"/>
                <a:cs typeface="Times New Roman"/>
              </a:rPr>
              <a:t>i </a:t>
            </a:r>
            <a:r>
              <a:rPr sz="1050" spc="-97" baseline="-11904" dirty="0">
                <a:latin typeface="Times New Roman"/>
                <a:cs typeface="Times New Roman"/>
              </a:rPr>
              <a:t> </a:t>
            </a:r>
            <a:r>
              <a:rPr sz="1500" baseline="5555" dirty="0">
                <a:latin typeface="Symbol"/>
                <a:cs typeface="Symbol"/>
              </a:rPr>
              <a:t></a:t>
            </a:r>
            <a:r>
              <a:rPr sz="1500" spc="-217" baseline="5555" dirty="0">
                <a:latin typeface="Times New Roman"/>
                <a:cs typeface="Times New Roman"/>
              </a:rPr>
              <a:t> </a:t>
            </a:r>
            <a:r>
              <a:rPr sz="1500" spc="52" baseline="5555" dirty="0">
                <a:latin typeface="Times New Roman"/>
                <a:cs typeface="Times New Roman"/>
              </a:rPr>
              <a:t>I</a:t>
            </a:r>
            <a:r>
              <a:rPr sz="1400" spc="-190" dirty="0">
                <a:latin typeface="Symbol"/>
                <a:cs typeface="Symbol"/>
              </a:rPr>
              <a:t></a:t>
            </a:r>
            <a:r>
              <a:rPr sz="1400" spc="-140" dirty="0">
                <a:latin typeface="Times New Roman"/>
                <a:cs typeface="Times New Roman"/>
              </a:rPr>
              <a:t> </a:t>
            </a:r>
            <a:r>
              <a:rPr sz="1500" baseline="5555" dirty="0">
                <a:latin typeface="Symbol"/>
                <a:cs typeface="Symbol"/>
              </a:rPr>
              <a:t></a:t>
            </a:r>
            <a:r>
              <a:rPr sz="1500" spc="-67" baseline="5555" dirty="0">
                <a:latin typeface="Times New Roman"/>
                <a:cs typeface="Times New Roman"/>
              </a:rPr>
              <a:t> </a:t>
            </a:r>
            <a:r>
              <a:rPr sz="1500" spc="172" baseline="5555" dirty="0">
                <a:latin typeface="Times New Roman"/>
                <a:cs typeface="Times New Roman"/>
              </a:rPr>
              <a:t>U</a:t>
            </a:r>
            <a:r>
              <a:rPr sz="1050" baseline="-11904" dirty="0">
                <a:latin typeface="Times New Roman"/>
                <a:cs typeface="Times New Roman"/>
              </a:rPr>
              <a:t>BC</a:t>
            </a:r>
            <a:endParaRPr sz="1050" baseline="-11904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589020" y="7845397"/>
            <a:ext cx="1417320" cy="2432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16535" algn="l"/>
              </a:tabLst>
            </a:pPr>
            <a:r>
              <a:rPr sz="1000" dirty="0">
                <a:latin typeface="Times New Roman"/>
                <a:cs typeface="Times New Roman"/>
              </a:rPr>
              <a:t>=	</a:t>
            </a:r>
            <a:r>
              <a:rPr sz="2025" spc="-262" baseline="-2057" dirty="0">
                <a:latin typeface="Symbol"/>
                <a:cs typeface="Symbol"/>
              </a:rPr>
              <a:t></a:t>
            </a:r>
            <a:r>
              <a:rPr sz="1000" spc="-110" dirty="0">
                <a:latin typeface="Times New Roman"/>
                <a:cs typeface="Times New Roman"/>
              </a:rPr>
              <a:t>1</a:t>
            </a:r>
            <a:r>
              <a:rPr sz="1000" spc="-50" dirty="0">
                <a:latin typeface="Times New Roman"/>
                <a:cs typeface="Times New Roman"/>
              </a:rPr>
              <a:t>.</a:t>
            </a:r>
            <a:r>
              <a:rPr sz="1000" dirty="0">
                <a:latin typeface="Times New Roman"/>
                <a:cs typeface="Times New Roman"/>
              </a:rPr>
              <a:t>2</a:t>
            </a:r>
            <a:r>
              <a:rPr sz="1000" spc="-13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Symbol"/>
                <a:cs typeface="Symbol"/>
              </a:rPr>
              <a:t></a:t>
            </a:r>
            <a:r>
              <a:rPr sz="1000" spc="-145" dirty="0">
                <a:latin typeface="Times New Roman"/>
                <a:cs typeface="Times New Roman"/>
              </a:rPr>
              <a:t> </a:t>
            </a:r>
            <a:r>
              <a:rPr sz="1000" spc="-50" dirty="0">
                <a:latin typeface="Times New Roman"/>
                <a:cs typeface="Times New Roman"/>
              </a:rPr>
              <a:t>0.3</a:t>
            </a:r>
            <a:r>
              <a:rPr sz="2025" spc="-262" baseline="-2057" dirty="0">
                <a:latin typeface="Symbol"/>
                <a:cs typeface="Symbol"/>
              </a:rPr>
              <a:t></a:t>
            </a:r>
            <a:r>
              <a:rPr sz="2025" spc="-187" baseline="-2057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Symbol"/>
                <a:cs typeface="Symbol"/>
              </a:rPr>
              <a:t></a:t>
            </a:r>
            <a:r>
              <a:rPr sz="1000" spc="-130" dirty="0">
                <a:latin typeface="Times New Roman"/>
                <a:cs typeface="Times New Roman"/>
              </a:rPr>
              <a:t> </a:t>
            </a:r>
            <a:r>
              <a:rPr sz="1000" spc="-120" dirty="0">
                <a:latin typeface="Times New Roman"/>
                <a:cs typeface="Times New Roman"/>
              </a:rPr>
              <a:t>1</a:t>
            </a:r>
            <a:r>
              <a:rPr sz="1000" spc="-75" dirty="0">
                <a:latin typeface="Times New Roman"/>
                <a:cs typeface="Times New Roman"/>
              </a:rPr>
              <a:t>.</a:t>
            </a:r>
            <a:r>
              <a:rPr sz="1000" dirty="0">
                <a:latin typeface="Times New Roman"/>
                <a:cs typeface="Times New Roman"/>
              </a:rPr>
              <a:t>5</a:t>
            </a:r>
            <a:r>
              <a:rPr sz="1000" spc="-6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Symbol"/>
                <a:cs typeface="Symbol"/>
              </a:rPr>
              <a:t></a:t>
            </a:r>
            <a:r>
              <a:rPr sz="1000" spc="-70" dirty="0">
                <a:latin typeface="Times New Roman"/>
                <a:cs typeface="Times New Roman"/>
              </a:rPr>
              <a:t> </a:t>
            </a:r>
            <a:r>
              <a:rPr sz="1000" spc="-110" dirty="0">
                <a:latin typeface="Times New Roman"/>
                <a:cs typeface="Times New Roman"/>
              </a:rPr>
              <a:t>1</a:t>
            </a:r>
            <a:r>
              <a:rPr sz="1000" spc="-85" dirty="0">
                <a:latin typeface="Times New Roman"/>
                <a:cs typeface="Times New Roman"/>
              </a:rPr>
              <a:t>.</a:t>
            </a:r>
            <a:r>
              <a:rPr sz="1000" dirty="0">
                <a:latin typeface="Times New Roman"/>
                <a:cs typeface="Times New Roman"/>
              </a:rPr>
              <a:t>86 </a:t>
            </a:r>
            <a:r>
              <a:rPr sz="2100" spc="-150" baseline="-3968" dirty="0">
                <a:latin typeface="Symbol"/>
                <a:cs typeface="Symbol"/>
              </a:rPr>
              <a:t></a:t>
            </a:r>
            <a:r>
              <a:rPr sz="1000" spc="20" dirty="0">
                <a:latin typeface="Times New Roman"/>
                <a:cs typeface="Times New Roman"/>
              </a:rPr>
              <a:t>V</a:t>
            </a:r>
            <a:r>
              <a:rPr sz="2100" spc="-292" baseline="-3968" dirty="0">
                <a:latin typeface="Symbol"/>
                <a:cs typeface="Symbol"/>
              </a:rPr>
              <a:t></a:t>
            </a:r>
            <a:endParaRPr sz="2100" baseline="-3968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37539" y="450592"/>
            <a:ext cx="2219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37945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2680411" y="2247074"/>
            <a:ext cx="858519" cy="635635"/>
            <a:chOff x="2680411" y="2247074"/>
            <a:chExt cx="858519" cy="635635"/>
          </a:xfrm>
        </p:grpSpPr>
        <p:sp>
          <p:nvSpPr>
            <p:cNvPr id="6" name="object 6"/>
            <p:cNvSpPr/>
            <p:nvPr/>
          </p:nvSpPr>
          <p:spPr>
            <a:xfrm>
              <a:off x="2685808" y="2872739"/>
              <a:ext cx="283845" cy="3175"/>
            </a:xfrm>
            <a:custGeom>
              <a:avLst/>
              <a:gdLst/>
              <a:ahLst/>
              <a:cxnLst/>
              <a:rect l="l" t="t" r="r" b="b"/>
              <a:pathLst>
                <a:path w="283844" h="3175">
                  <a:moveTo>
                    <a:pt x="0" y="3048"/>
                  </a:moveTo>
                  <a:lnTo>
                    <a:pt x="283463" y="0"/>
                  </a:lnTo>
                  <a:lnTo>
                    <a:pt x="283463" y="3048"/>
                  </a:lnTo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27540" y="2257043"/>
              <a:ext cx="0" cy="620395"/>
            </a:xfrm>
            <a:custGeom>
              <a:avLst/>
              <a:gdLst/>
              <a:ahLst/>
              <a:cxnLst/>
              <a:rect l="l" t="t" r="r" b="b"/>
              <a:pathLst>
                <a:path h="620394">
                  <a:moveTo>
                    <a:pt x="0" y="402335"/>
                  </a:moveTo>
                  <a:lnTo>
                    <a:pt x="0" y="620267"/>
                  </a:lnTo>
                </a:path>
                <a:path h="620394">
                  <a:moveTo>
                    <a:pt x="0" y="0"/>
                  </a:moveTo>
                  <a:lnTo>
                    <a:pt x="0" y="109727"/>
                  </a:lnTo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777248" y="2252471"/>
              <a:ext cx="756285" cy="407034"/>
            </a:xfrm>
            <a:custGeom>
              <a:avLst/>
              <a:gdLst/>
              <a:ahLst/>
              <a:cxnLst/>
              <a:rect l="l" t="t" r="r" b="b"/>
              <a:pathLst>
                <a:path w="756285" h="407035">
                  <a:moveTo>
                    <a:pt x="0" y="406907"/>
                  </a:moveTo>
                  <a:lnTo>
                    <a:pt x="102107" y="406907"/>
                  </a:lnTo>
                  <a:lnTo>
                    <a:pt x="102107" y="114300"/>
                  </a:lnTo>
                  <a:lnTo>
                    <a:pt x="0" y="114300"/>
                  </a:lnTo>
                  <a:lnTo>
                    <a:pt x="0" y="406907"/>
                  </a:lnTo>
                  <a:close/>
                </a:path>
                <a:path w="756285" h="407035">
                  <a:moveTo>
                    <a:pt x="50291" y="0"/>
                  </a:moveTo>
                  <a:lnTo>
                    <a:pt x="755904" y="0"/>
                  </a:lnTo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807728" y="2723387"/>
              <a:ext cx="41275" cy="38100"/>
            </a:xfrm>
            <a:custGeom>
              <a:avLst/>
              <a:gdLst/>
              <a:ahLst/>
              <a:cxnLst/>
              <a:rect l="l" t="t" r="r" b="b"/>
              <a:pathLst>
                <a:path w="41275" h="38100">
                  <a:moveTo>
                    <a:pt x="21336" y="0"/>
                  </a:move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1"/>
                  </a:lnTo>
                  <a:lnTo>
                    <a:pt x="1619" y="26527"/>
                  </a:lnTo>
                  <a:lnTo>
                    <a:pt x="6095" y="32385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8932" y="36528"/>
                  </a:lnTo>
                  <a:lnTo>
                    <a:pt x="35242" y="32385"/>
                  </a:lnTo>
                  <a:lnTo>
                    <a:pt x="39552" y="26527"/>
                  </a:lnTo>
                  <a:lnTo>
                    <a:pt x="41148" y="19811"/>
                  </a:ln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07728" y="2723387"/>
              <a:ext cx="41275" cy="38100"/>
            </a:xfrm>
            <a:custGeom>
              <a:avLst/>
              <a:gdLst/>
              <a:ahLst/>
              <a:cxnLst/>
              <a:rect l="l" t="t" r="r" b="b"/>
              <a:pathLst>
                <a:path w="41275" h="38100">
                  <a:moveTo>
                    <a:pt x="41148" y="19811"/>
                  </a:move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1"/>
                  </a:lnTo>
                  <a:lnTo>
                    <a:pt x="1619" y="26527"/>
                  </a:lnTo>
                  <a:lnTo>
                    <a:pt x="6095" y="32385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8932" y="36528"/>
                  </a:lnTo>
                  <a:lnTo>
                    <a:pt x="35242" y="32385"/>
                  </a:lnTo>
                  <a:lnTo>
                    <a:pt x="39552" y="26527"/>
                  </a:lnTo>
                  <a:lnTo>
                    <a:pt x="41148" y="19811"/>
                  </a:lnTo>
                  <a:close/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2827540" y="2962655"/>
            <a:ext cx="706120" cy="489584"/>
          </a:xfrm>
          <a:custGeom>
            <a:avLst/>
            <a:gdLst/>
            <a:ahLst/>
            <a:cxnLst/>
            <a:rect l="l" t="t" r="r" b="b"/>
            <a:pathLst>
              <a:path w="706120" h="489585">
                <a:moveTo>
                  <a:pt x="0" y="0"/>
                </a:moveTo>
                <a:lnTo>
                  <a:pt x="0" y="481584"/>
                </a:lnTo>
              </a:path>
              <a:path w="706120" h="489585">
                <a:moveTo>
                  <a:pt x="0" y="489203"/>
                </a:moveTo>
                <a:lnTo>
                  <a:pt x="705612" y="489203"/>
                </a:lnTo>
              </a:path>
            </a:pathLst>
          </a:custGeom>
          <a:ln w="10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699011" y="2922620"/>
            <a:ext cx="66675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spc="5" dirty="0">
                <a:latin typeface="Times New Roman"/>
                <a:cs typeface="Times New Roman"/>
              </a:rPr>
              <a:t>-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658366" y="2706213"/>
            <a:ext cx="361950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950" spc="70" dirty="0">
                <a:latin typeface="Times New Roman"/>
                <a:cs typeface="Times New Roman"/>
              </a:rPr>
              <a:t>+</a:t>
            </a:r>
            <a:r>
              <a:rPr sz="950" u="sng" spc="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950" u="sng" spc="2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25" spc="22" baseline="14619" dirty="0">
                <a:latin typeface="Times New Roman"/>
                <a:cs typeface="Times New Roman"/>
              </a:rPr>
              <a:t>D</a:t>
            </a:r>
            <a:endParaRPr sz="1425" baseline="14619">
              <a:latin typeface="Times New Roman"/>
              <a:cs typeface="Times New Roman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555735" y="2703576"/>
            <a:ext cx="57785" cy="592455"/>
            <a:chOff x="2555735" y="2703576"/>
            <a:chExt cx="57785" cy="592455"/>
          </a:xfrm>
        </p:grpSpPr>
        <p:sp>
          <p:nvSpPr>
            <p:cNvPr id="15" name="object 15"/>
            <p:cNvSpPr/>
            <p:nvPr/>
          </p:nvSpPr>
          <p:spPr>
            <a:xfrm>
              <a:off x="2582176" y="2703576"/>
              <a:ext cx="0" cy="582295"/>
            </a:xfrm>
            <a:custGeom>
              <a:avLst/>
              <a:gdLst/>
              <a:ahLst/>
              <a:cxnLst/>
              <a:rect l="l" t="t" r="r" b="b"/>
              <a:pathLst>
                <a:path h="582295">
                  <a:moveTo>
                    <a:pt x="0" y="0"/>
                  </a:moveTo>
                  <a:lnTo>
                    <a:pt x="0" y="582168"/>
                  </a:lnTo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60840" y="3214116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47243" y="0"/>
                  </a:moveTo>
                  <a:lnTo>
                    <a:pt x="0" y="0"/>
                  </a:lnTo>
                  <a:lnTo>
                    <a:pt x="21336" y="76200"/>
                  </a:lnTo>
                  <a:lnTo>
                    <a:pt x="4724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560840" y="3214116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21336" y="76200"/>
                  </a:moveTo>
                  <a:lnTo>
                    <a:pt x="0" y="0"/>
                  </a:lnTo>
                  <a:lnTo>
                    <a:pt x="47243" y="0"/>
                  </a:lnTo>
                  <a:lnTo>
                    <a:pt x="21336" y="76200"/>
                  </a:lnTo>
                  <a:close/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258575" y="2790032"/>
            <a:ext cx="114935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spc="15" dirty="0">
                <a:latin typeface="Times New Roman"/>
                <a:cs typeface="Times New Roman"/>
              </a:rPr>
              <a:t>U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27155" y="2868502"/>
            <a:ext cx="168275" cy="1492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00" spc="5" dirty="0">
                <a:latin typeface="Times New Roman"/>
                <a:cs typeface="Times New Roman"/>
              </a:rPr>
              <a:t>DC</a:t>
            </a:r>
            <a:endParaRPr sz="800">
              <a:latin typeface="Times New Roman"/>
              <a:cs typeface="Times New Roman"/>
            </a:endParaRPr>
          </a:p>
        </p:txBody>
      </p: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32975" y="2213838"/>
            <a:ext cx="106222" cy="83362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645167" y="871216"/>
            <a:ext cx="6093460" cy="1696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0">
              <a:lnSpc>
                <a:spcPct val="100000"/>
              </a:lnSpc>
              <a:spcBef>
                <a:spcPts val="100"/>
              </a:spcBef>
              <a:tabLst>
                <a:tab pos="796925" algn="l"/>
              </a:tabLst>
            </a:pPr>
            <a:r>
              <a:rPr sz="1400" b="1" dirty="0">
                <a:latin typeface="Comic Sans MS"/>
                <a:cs typeface="Comic Sans MS"/>
              </a:rPr>
              <a:t>7.5	</a:t>
            </a:r>
            <a:r>
              <a:rPr sz="1400" b="1" spc="-5" dirty="0">
                <a:latin typeface="Comic Sans MS"/>
                <a:cs typeface="Comic Sans MS"/>
              </a:rPr>
              <a:t>Tension</a:t>
            </a:r>
            <a:r>
              <a:rPr sz="1400" b="1" spc="-25" dirty="0">
                <a:latin typeface="Comic Sans MS"/>
                <a:cs typeface="Comic Sans MS"/>
              </a:rPr>
              <a:t> </a:t>
            </a:r>
            <a:r>
              <a:rPr sz="1400" b="1" dirty="0">
                <a:latin typeface="Comic Sans MS"/>
                <a:cs typeface="Comic Sans MS"/>
              </a:rPr>
              <a:t>à</a:t>
            </a:r>
            <a:r>
              <a:rPr sz="1400" b="1" spc="-25" dirty="0">
                <a:latin typeface="Comic Sans MS"/>
                <a:cs typeface="Comic Sans MS"/>
              </a:rPr>
              <a:t> </a:t>
            </a:r>
            <a:r>
              <a:rPr sz="1400" b="1" dirty="0">
                <a:latin typeface="Comic Sans MS"/>
                <a:cs typeface="Comic Sans MS"/>
              </a:rPr>
              <a:t>vide</a:t>
            </a:r>
            <a:endParaRPr sz="1400">
              <a:latin typeface="Comic Sans MS"/>
              <a:cs typeface="Comic Sans MS"/>
            </a:endParaRPr>
          </a:p>
          <a:p>
            <a:pPr marL="76200">
              <a:lnSpc>
                <a:spcPct val="100000"/>
              </a:lnSpc>
              <a:spcBef>
                <a:spcPts val="1625"/>
              </a:spcBef>
            </a:pP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pile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ou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générateur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possède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vide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20" dirty="0">
                <a:latin typeface="Comic Sans MS"/>
                <a:cs typeface="Comic Sans MS"/>
              </a:rPr>
              <a:t>U</a:t>
            </a:r>
            <a:r>
              <a:rPr sz="1500" spc="-30" baseline="-16666" dirty="0">
                <a:latin typeface="Comic Sans MS"/>
                <a:cs typeface="Comic Sans MS"/>
              </a:rPr>
              <a:t>0</a:t>
            </a:r>
            <a:endParaRPr sz="1500" baseline="-16666">
              <a:latin typeface="Comic Sans MS"/>
              <a:cs typeface="Comic Sans MS"/>
            </a:endParaRPr>
          </a:p>
          <a:p>
            <a:pPr marL="76200" marR="68580">
              <a:lnSpc>
                <a:spcPct val="115999"/>
              </a:lnSpc>
              <a:spcBef>
                <a:spcPts val="1155"/>
              </a:spcBef>
            </a:pPr>
            <a:r>
              <a:rPr sz="1000" spc="-10" dirty="0">
                <a:latin typeface="Comic Sans MS"/>
                <a:cs typeface="Comic Sans MS"/>
              </a:rPr>
              <a:t>Cette</a:t>
            </a:r>
            <a:r>
              <a:rPr sz="1000" spc="10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spc="10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pourrait</a:t>
            </a:r>
            <a:r>
              <a:rPr sz="1000" spc="114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être</a:t>
            </a:r>
            <a:r>
              <a:rPr sz="1000" spc="10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mesurée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lorsque</a:t>
            </a:r>
            <a:r>
              <a:rPr sz="1000" spc="10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10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circuit</a:t>
            </a:r>
            <a:r>
              <a:rPr sz="1000" spc="114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ouvert</a:t>
            </a:r>
            <a:r>
              <a:rPr sz="1000" spc="114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et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qu'aucun</a:t>
            </a:r>
            <a:r>
              <a:rPr sz="1000" spc="10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courant</a:t>
            </a:r>
            <a:r>
              <a:rPr sz="1000" spc="114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ne</a:t>
            </a:r>
            <a:r>
              <a:rPr sz="1000" spc="1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circule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dans </a:t>
            </a:r>
            <a:r>
              <a:rPr sz="1000" spc="-5" dirty="0">
                <a:latin typeface="Comic Sans MS"/>
                <a:cs typeface="Comic Sans MS"/>
              </a:rPr>
              <a:t>le circuit.</a:t>
            </a:r>
            <a:endParaRPr sz="1000">
              <a:latin typeface="Comic Sans MS"/>
              <a:cs typeface="Comic Sans MS"/>
            </a:endParaRPr>
          </a:p>
          <a:p>
            <a:pPr marR="641350" algn="ctr">
              <a:lnSpc>
                <a:spcPts val="1045"/>
              </a:lnSpc>
              <a:spcBef>
                <a:spcPts val="745"/>
              </a:spcBef>
            </a:pPr>
            <a:r>
              <a:rPr sz="1425" spc="15" baseline="-8771" dirty="0">
                <a:latin typeface="Times New Roman"/>
                <a:cs typeface="Times New Roman"/>
              </a:rPr>
              <a:t>I</a:t>
            </a:r>
            <a:r>
              <a:rPr sz="650" spc="10" dirty="0">
                <a:latin typeface="Times New Roman"/>
                <a:cs typeface="Times New Roman"/>
              </a:rPr>
              <a:t>lampe</a:t>
            </a:r>
            <a:endParaRPr sz="650">
              <a:latin typeface="Times New Roman"/>
              <a:cs typeface="Times New Roman"/>
            </a:endParaRPr>
          </a:p>
          <a:p>
            <a:pPr marL="1636395" algn="ctr">
              <a:lnSpc>
                <a:spcPts val="1045"/>
              </a:lnSpc>
            </a:pPr>
            <a:r>
              <a:rPr sz="950" spc="10" dirty="0">
                <a:latin typeface="Times New Roman"/>
                <a:cs typeface="Times New Roman"/>
              </a:rPr>
              <a:t>B</a:t>
            </a:r>
            <a:endParaRPr sz="950">
              <a:latin typeface="Times New Roman"/>
              <a:cs typeface="Times New Roman"/>
            </a:endParaRPr>
          </a:p>
          <a:p>
            <a:pPr marL="1924685">
              <a:lnSpc>
                <a:spcPct val="100000"/>
              </a:lnSpc>
              <a:spcBef>
                <a:spcPts val="730"/>
              </a:spcBef>
            </a:pPr>
            <a:r>
              <a:rPr sz="950" spc="10" dirty="0">
                <a:latin typeface="Times New Roman"/>
                <a:cs typeface="Times New Roman"/>
              </a:rPr>
              <a:t>R</a:t>
            </a:r>
            <a:r>
              <a:rPr sz="950" spc="-95" dirty="0">
                <a:latin typeface="Times New Roman"/>
                <a:cs typeface="Times New Roman"/>
              </a:rPr>
              <a:t> </a:t>
            </a:r>
            <a:r>
              <a:rPr sz="1200" baseline="-24305" dirty="0">
                <a:latin typeface="Times New Roman"/>
                <a:cs typeface="Times New Roman"/>
              </a:rPr>
              <a:t>i</a:t>
            </a:r>
            <a:endParaRPr sz="1200" baseline="-24305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457713" y="3358488"/>
            <a:ext cx="107950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spc="10" dirty="0">
                <a:latin typeface="Times New Roman"/>
                <a:cs typeface="Times New Roman"/>
              </a:rPr>
              <a:t>C</a:t>
            </a:r>
            <a:endParaRPr sz="950">
              <a:latin typeface="Times New Roman"/>
              <a:cs typeface="Times New Roman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4637519" y="2549651"/>
            <a:ext cx="57785" cy="657860"/>
            <a:chOff x="4637519" y="2549651"/>
            <a:chExt cx="57785" cy="657860"/>
          </a:xfrm>
        </p:grpSpPr>
        <p:sp>
          <p:nvSpPr>
            <p:cNvPr id="24" name="object 24"/>
            <p:cNvSpPr/>
            <p:nvPr/>
          </p:nvSpPr>
          <p:spPr>
            <a:xfrm>
              <a:off x="4668532" y="2549651"/>
              <a:ext cx="0" cy="582295"/>
            </a:xfrm>
            <a:custGeom>
              <a:avLst/>
              <a:gdLst/>
              <a:ahLst/>
              <a:cxnLst/>
              <a:rect l="l" t="t" r="r" b="b"/>
              <a:pathLst>
                <a:path h="582294">
                  <a:moveTo>
                    <a:pt x="0" y="0"/>
                  </a:moveTo>
                  <a:lnTo>
                    <a:pt x="0" y="582168"/>
                  </a:lnTo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642624" y="3125723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47244" y="0"/>
                  </a:moveTo>
                  <a:lnTo>
                    <a:pt x="0" y="0"/>
                  </a:lnTo>
                  <a:lnTo>
                    <a:pt x="25908" y="76200"/>
                  </a:lnTo>
                  <a:lnTo>
                    <a:pt x="472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642624" y="3125723"/>
              <a:ext cx="47625" cy="76200"/>
            </a:xfrm>
            <a:custGeom>
              <a:avLst/>
              <a:gdLst/>
              <a:ahLst/>
              <a:cxnLst/>
              <a:rect l="l" t="t" r="r" b="b"/>
              <a:pathLst>
                <a:path w="47625" h="76200">
                  <a:moveTo>
                    <a:pt x="25908" y="76200"/>
                  </a:moveTo>
                  <a:lnTo>
                    <a:pt x="47244" y="0"/>
                  </a:lnTo>
                  <a:lnTo>
                    <a:pt x="0" y="0"/>
                  </a:lnTo>
                  <a:lnTo>
                    <a:pt x="25908" y="76200"/>
                  </a:lnTo>
                  <a:close/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3717556" y="2232126"/>
            <a:ext cx="767715" cy="1247775"/>
            <a:chOff x="3717556" y="2232126"/>
            <a:chExt cx="767715" cy="1247775"/>
          </a:xfrm>
        </p:grpSpPr>
        <p:sp>
          <p:nvSpPr>
            <p:cNvPr id="28" name="object 28"/>
            <p:cNvSpPr/>
            <p:nvPr/>
          </p:nvSpPr>
          <p:spPr>
            <a:xfrm>
              <a:off x="4423168" y="2260091"/>
              <a:ext cx="0" cy="1187450"/>
            </a:xfrm>
            <a:custGeom>
              <a:avLst/>
              <a:gdLst/>
              <a:ahLst/>
              <a:cxnLst/>
              <a:rect l="l" t="t" r="r" b="b"/>
              <a:pathLst>
                <a:path h="1187450">
                  <a:moveTo>
                    <a:pt x="0" y="787907"/>
                  </a:moveTo>
                  <a:lnTo>
                    <a:pt x="0" y="1187196"/>
                  </a:lnTo>
                </a:path>
                <a:path h="1187450">
                  <a:moveTo>
                    <a:pt x="0" y="0"/>
                  </a:moveTo>
                  <a:lnTo>
                    <a:pt x="0" y="495300"/>
                  </a:lnTo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717556" y="2257043"/>
              <a:ext cx="762000" cy="1199515"/>
            </a:xfrm>
            <a:custGeom>
              <a:avLst/>
              <a:gdLst/>
              <a:ahLst/>
              <a:cxnLst/>
              <a:rect l="l" t="t" r="r" b="b"/>
              <a:pathLst>
                <a:path w="762000" h="1199514">
                  <a:moveTo>
                    <a:pt x="658367" y="790955"/>
                  </a:moveTo>
                  <a:lnTo>
                    <a:pt x="762000" y="790955"/>
                  </a:lnTo>
                  <a:lnTo>
                    <a:pt x="762000" y="498348"/>
                  </a:lnTo>
                  <a:lnTo>
                    <a:pt x="658367" y="498348"/>
                  </a:lnTo>
                  <a:lnTo>
                    <a:pt x="658367" y="790955"/>
                  </a:lnTo>
                  <a:close/>
                </a:path>
                <a:path w="762000" h="1199514">
                  <a:moveTo>
                    <a:pt x="705612" y="0"/>
                  </a:moveTo>
                  <a:lnTo>
                    <a:pt x="0" y="0"/>
                  </a:lnTo>
                </a:path>
                <a:path w="762000" h="1199514">
                  <a:moveTo>
                    <a:pt x="705612" y="1199387"/>
                  </a:moveTo>
                  <a:lnTo>
                    <a:pt x="0" y="1199387"/>
                  </a:lnTo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398784" y="2237231"/>
              <a:ext cx="43180" cy="38100"/>
            </a:xfrm>
            <a:custGeom>
              <a:avLst/>
              <a:gdLst/>
              <a:ahLst/>
              <a:cxnLst/>
              <a:rect l="l" t="t" r="r" b="b"/>
              <a:pathLst>
                <a:path w="43179" h="38100">
                  <a:moveTo>
                    <a:pt x="21336" y="0"/>
                  </a:move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2"/>
                  </a:lnTo>
                  <a:lnTo>
                    <a:pt x="1619" y="26527"/>
                  </a:lnTo>
                  <a:lnTo>
                    <a:pt x="6096" y="32384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9813" y="36528"/>
                  </a:lnTo>
                  <a:lnTo>
                    <a:pt x="36576" y="32385"/>
                  </a:lnTo>
                  <a:lnTo>
                    <a:pt x="41052" y="26527"/>
                  </a:lnTo>
                  <a:lnTo>
                    <a:pt x="42672" y="19812"/>
                  </a:lnTo>
                  <a:lnTo>
                    <a:pt x="41052" y="12215"/>
                  </a:lnTo>
                  <a:lnTo>
                    <a:pt x="36575" y="5905"/>
                  </a:lnTo>
                  <a:lnTo>
                    <a:pt x="29813" y="1595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398784" y="2237231"/>
              <a:ext cx="43180" cy="38100"/>
            </a:xfrm>
            <a:custGeom>
              <a:avLst/>
              <a:gdLst/>
              <a:ahLst/>
              <a:cxnLst/>
              <a:rect l="l" t="t" r="r" b="b"/>
              <a:pathLst>
                <a:path w="43179" h="38100">
                  <a:moveTo>
                    <a:pt x="42672" y="19812"/>
                  </a:moveTo>
                  <a:lnTo>
                    <a:pt x="41052" y="12215"/>
                  </a:lnTo>
                  <a:lnTo>
                    <a:pt x="36575" y="5905"/>
                  </a:lnTo>
                  <a:lnTo>
                    <a:pt x="29813" y="1595"/>
                  </a:lnTo>
                  <a:lnTo>
                    <a:pt x="21336" y="0"/>
                  </a:ln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2"/>
                  </a:lnTo>
                  <a:lnTo>
                    <a:pt x="1619" y="26527"/>
                  </a:lnTo>
                  <a:lnTo>
                    <a:pt x="6096" y="32384"/>
                  </a:lnTo>
                  <a:lnTo>
                    <a:pt x="12858" y="36528"/>
                  </a:lnTo>
                  <a:lnTo>
                    <a:pt x="21336" y="38100"/>
                  </a:lnTo>
                  <a:lnTo>
                    <a:pt x="29813" y="36528"/>
                  </a:lnTo>
                  <a:lnTo>
                    <a:pt x="36576" y="32385"/>
                  </a:lnTo>
                  <a:lnTo>
                    <a:pt x="41052" y="26527"/>
                  </a:lnTo>
                  <a:lnTo>
                    <a:pt x="42672" y="19812"/>
                  </a:lnTo>
                  <a:close/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403356" y="3435095"/>
              <a:ext cx="41275" cy="40005"/>
            </a:xfrm>
            <a:custGeom>
              <a:avLst/>
              <a:gdLst/>
              <a:ahLst/>
              <a:cxnLst/>
              <a:rect l="l" t="t" r="r" b="b"/>
              <a:pathLst>
                <a:path w="41275" h="40004">
                  <a:moveTo>
                    <a:pt x="21336" y="0"/>
                  </a:move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1"/>
                  </a:lnTo>
                  <a:lnTo>
                    <a:pt x="1619" y="27408"/>
                  </a:lnTo>
                  <a:lnTo>
                    <a:pt x="6096" y="33718"/>
                  </a:lnTo>
                  <a:lnTo>
                    <a:pt x="12858" y="38028"/>
                  </a:lnTo>
                  <a:lnTo>
                    <a:pt x="21336" y="39624"/>
                  </a:lnTo>
                  <a:lnTo>
                    <a:pt x="28932" y="38028"/>
                  </a:lnTo>
                  <a:lnTo>
                    <a:pt x="35242" y="33718"/>
                  </a:lnTo>
                  <a:lnTo>
                    <a:pt x="39552" y="27408"/>
                  </a:lnTo>
                  <a:lnTo>
                    <a:pt x="41148" y="19811"/>
                  </a:ln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403356" y="3435095"/>
              <a:ext cx="41275" cy="40005"/>
            </a:xfrm>
            <a:custGeom>
              <a:avLst/>
              <a:gdLst/>
              <a:ahLst/>
              <a:cxnLst/>
              <a:rect l="l" t="t" r="r" b="b"/>
              <a:pathLst>
                <a:path w="41275" h="40004">
                  <a:moveTo>
                    <a:pt x="41148" y="19811"/>
                  </a:moveTo>
                  <a:lnTo>
                    <a:pt x="39552" y="12215"/>
                  </a:lnTo>
                  <a:lnTo>
                    <a:pt x="35242" y="5905"/>
                  </a:lnTo>
                  <a:lnTo>
                    <a:pt x="28932" y="1595"/>
                  </a:lnTo>
                  <a:lnTo>
                    <a:pt x="21336" y="0"/>
                  </a:lnTo>
                  <a:lnTo>
                    <a:pt x="12858" y="1595"/>
                  </a:lnTo>
                  <a:lnTo>
                    <a:pt x="6095" y="5905"/>
                  </a:lnTo>
                  <a:lnTo>
                    <a:pt x="1619" y="12215"/>
                  </a:lnTo>
                  <a:lnTo>
                    <a:pt x="0" y="19811"/>
                  </a:lnTo>
                  <a:lnTo>
                    <a:pt x="1619" y="27408"/>
                  </a:lnTo>
                  <a:lnTo>
                    <a:pt x="6096" y="33718"/>
                  </a:lnTo>
                  <a:lnTo>
                    <a:pt x="12858" y="38028"/>
                  </a:lnTo>
                  <a:lnTo>
                    <a:pt x="21336" y="39624"/>
                  </a:lnTo>
                  <a:lnTo>
                    <a:pt x="28932" y="38028"/>
                  </a:lnTo>
                  <a:lnTo>
                    <a:pt x="35242" y="33718"/>
                  </a:lnTo>
                  <a:lnTo>
                    <a:pt x="39552" y="27408"/>
                  </a:lnTo>
                  <a:lnTo>
                    <a:pt x="41148" y="19811"/>
                  </a:lnTo>
                  <a:close/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4715771" y="2747360"/>
            <a:ext cx="373380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1425" spc="7" baseline="14619" dirty="0">
                <a:latin typeface="Times New Roman"/>
                <a:cs typeface="Times New Roman"/>
              </a:rPr>
              <a:t>U</a:t>
            </a:r>
            <a:r>
              <a:rPr sz="650" spc="5" dirty="0">
                <a:latin typeface="Times New Roman"/>
                <a:cs typeface="Times New Roman"/>
              </a:rPr>
              <a:t>lampe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005079" y="2791556"/>
            <a:ext cx="107950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spc="10" dirty="0">
                <a:latin typeface="Times New Roman"/>
                <a:cs typeface="Times New Roman"/>
              </a:rPr>
              <a:t>R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099567" y="2863150"/>
            <a:ext cx="226695" cy="124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50" spc="-5" dirty="0">
                <a:latin typeface="Times New Roman"/>
                <a:cs typeface="Times New Roman"/>
              </a:rPr>
              <a:t>lampe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08667" y="3634228"/>
            <a:ext cx="19386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Appliquons</a:t>
            </a:r>
            <a:r>
              <a:rPr sz="1000" u="sng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les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relations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connues: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582427" y="4006805"/>
            <a:ext cx="118491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totale</a:t>
            </a:r>
            <a:r>
              <a:rPr sz="650" spc="204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0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partielle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08667" y="3986993"/>
            <a:ext cx="321310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09545" algn="l"/>
              </a:tabLst>
            </a:pPr>
            <a:r>
              <a:rPr sz="1000" u="sng" spc="-10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Relations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1000" u="sng" spc="-5" dirty="0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:</a:t>
            </a:r>
            <a:r>
              <a:rPr sz="1000" spc="-5" dirty="0">
                <a:latin typeface="Comic Sans MS"/>
                <a:cs typeface="Comic Sans MS"/>
              </a:rPr>
              <a:t>	U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spc="-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</a:t>
            </a:r>
            <a:r>
              <a:rPr sz="1000" spc="-25" dirty="0">
                <a:latin typeface="Comic Sans MS"/>
                <a:cs typeface="Comic Sans MS"/>
              </a:rPr>
              <a:t> </a:t>
            </a:r>
            <a:r>
              <a:rPr sz="1000" dirty="0">
                <a:latin typeface="Symbol"/>
                <a:cs typeface="Symbol"/>
              </a:rPr>
              <a:t></a:t>
            </a:r>
            <a:r>
              <a:rPr sz="1000" spc="30" dirty="0">
                <a:latin typeface="Times New Roman"/>
                <a:cs typeface="Times New Roman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83267" y="4341364"/>
            <a:ext cx="49129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Si I</a:t>
            </a:r>
            <a:r>
              <a:rPr sz="975" spc="-7" baseline="-12820" dirty="0">
                <a:latin typeface="Comic Sans MS"/>
                <a:cs typeface="Comic Sans MS"/>
              </a:rPr>
              <a:t>L</a:t>
            </a:r>
            <a:r>
              <a:rPr sz="975" spc="165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=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0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[A],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3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aux</a:t>
            </a:r>
            <a:r>
              <a:rPr sz="1000" spc="30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bornes</a:t>
            </a:r>
            <a:r>
              <a:rPr sz="1000" spc="3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3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résistance</a:t>
            </a:r>
            <a:r>
              <a:rPr sz="1000" spc="30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interne</a:t>
            </a:r>
            <a:r>
              <a:rPr sz="1000" spc="-5" dirty="0">
                <a:latin typeface="Comic Sans MS"/>
                <a:cs typeface="Comic Sans MS"/>
              </a:rPr>
              <a:t> R</a:t>
            </a:r>
            <a:r>
              <a:rPr sz="1500" spc="-7" baseline="-16666" dirty="0">
                <a:latin typeface="Comic Sans MS"/>
                <a:cs typeface="Comic Sans MS"/>
              </a:rPr>
              <a:t>i</a:t>
            </a:r>
            <a:r>
              <a:rPr sz="1500" baseline="-16666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égale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 0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[V].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842000" y="4663649"/>
            <a:ext cx="9779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Times New Roman"/>
                <a:cs typeface="Times New Roman"/>
              </a:rPr>
              <a:t>=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593855" y="4621012"/>
            <a:ext cx="2199005" cy="2425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20"/>
              </a:spcBef>
              <a:tabLst>
                <a:tab pos="1464945" algn="l"/>
              </a:tabLst>
            </a:pPr>
            <a:r>
              <a:rPr sz="1500" spc="150" baseline="5555" dirty="0">
                <a:latin typeface="Times New Roman"/>
                <a:cs typeface="Times New Roman"/>
              </a:rPr>
              <a:t>U</a:t>
            </a:r>
            <a:r>
              <a:rPr sz="1050" spc="7" baseline="-11904" dirty="0">
                <a:latin typeface="Times New Roman"/>
                <a:cs typeface="Times New Roman"/>
              </a:rPr>
              <a:t>D</a:t>
            </a:r>
            <a:r>
              <a:rPr sz="1050" baseline="-11904" dirty="0">
                <a:latin typeface="Times New Roman"/>
                <a:cs typeface="Times New Roman"/>
              </a:rPr>
              <a:t>C </a:t>
            </a:r>
            <a:r>
              <a:rPr sz="1050" spc="82" baseline="-11904" dirty="0">
                <a:latin typeface="Times New Roman"/>
                <a:cs typeface="Times New Roman"/>
              </a:rPr>
              <a:t> </a:t>
            </a:r>
            <a:r>
              <a:rPr sz="1500" baseline="5555" dirty="0">
                <a:latin typeface="Symbol"/>
                <a:cs typeface="Symbol"/>
              </a:rPr>
              <a:t></a:t>
            </a:r>
            <a:r>
              <a:rPr sz="1500" spc="-37" baseline="5555" dirty="0">
                <a:latin typeface="Times New Roman"/>
                <a:cs typeface="Times New Roman"/>
              </a:rPr>
              <a:t> </a:t>
            </a:r>
            <a:r>
              <a:rPr sz="1400" spc="-85" dirty="0">
                <a:latin typeface="Symbol"/>
                <a:cs typeface="Symbol"/>
              </a:rPr>
              <a:t></a:t>
            </a:r>
            <a:r>
              <a:rPr sz="1500" spc="165" baseline="5555" dirty="0">
                <a:latin typeface="Times New Roman"/>
                <a:cs typeface="Times New Roman"/>
              </a:rPr>
              <a:t>R</a:t>
            </a:r>
            <a:r>
              <a:rPr sz="1050" baseline="-11904" dirty="0">
                <a:latin typeface="Times New Roman"/>
                <a:cs typeface="Times New Roman"/>
              </a:rPr>
              <a:t>i </a:t>
            </a:r>
            <a:r>
              <a:rPr sz="1050" spc="-97" baseline="-11904" dirty="0">
                <a:latin typeface="Times New Roman"/>
                <a:cs typeface="Times New Roman"/>
              </a:rPr>
              <a:t> </a:t>
            </a:r>
            <a:r>
              <a:rPr sz="1500" baseline="5555" dirty="0">
                <a:latin typeface="Symbol"/>
                <a:cs typeface="Symbol"/>
              </a:rPr>
              <a:t></a:t>
            </a:r>
            <a:r>
              <a:rPr sz="1500" spc="-217" baseline="5555" dirty="0">
                <a:latin typeface="Times New Roman"/>
                <a:cs typeface="Times New Roman"/>
              </a:rPr>
              <a:t> </a:t>
            </a:r>
            <a:r>
              <a:rPr sz="1500" spc="52" baseline="5555" dirty="0">
                <a:latin typeface="Times New Roman"/>
                <a:cs typeface="Times New Roman"/>
              </a:rPr>
              <a:t>I</a:t>
            </a:r>
            <a:r>
              <a:rPr sz="1400" spc="-190" dirty="0">
                <a:latin typeface="Symbol"/>
                <a:cs typeface="Symbol"/>
              </a:rPr>
              <a:t></a:t>
            </a:r>
            <a:r>
              <a:rPr sz="1400" spc="-150" dirty="0">
                <a:latin typeface="Times New Roman"/>
                <a:cs typeface="Times New Roman"/>
              </a:rPr>
              <a:t> </a:t>
            </a:r>
            <a:r>
              <a:rPr sz="1500" baseline="5555" dirty="0">
                <a:latin typeface="Symbol"/>
                <a:cs typeface="Symbol"/>
              </a:rPr>
              <a:t></a:t>
            </a:r>
            <a:r>
              <a:rPr sz="1500" spc="-52" baseline="5555" dirty="0">
                <a:latin typeface="Times New Roman"/>
                <a:cs typeface="Times New Roman"/>
              </a:rPr>
              <a:t> </a:t>
            </a:r>
            <a:r>
              <a:rPr sz="1500" spc="172" baseline="5555" dirty="0">
                <a:latin typeface="Times New Roman"/>
                <a:cs typeface="Times New Roman"/>
              </a:rPr>
              <a:t>U</a:t>
            </a:r>
            <a:r>
              <a:rPr sz="1050" spc="-22" baseline="-11904" dirty="0">
                <a:latin typeface="Times New Roman"/>
                <a:cs typeface="Times New Roman"/>
              </a:rPr>
              <a:t>B</a:t>
            </a:r>
            <a:r>
              <a:rPr sz="1050" baseline="-11904" dirty="0">
                <a:latin typeface="Times New Roman"/>
                <a:cs typeface="Times New Roman"/>
              </a:rPr>
              <a:t>C	</a:t>
            </a:r>
            <a:r>
              <a:rPr sz="1350" spc="-165" dirty="0">
                <a:latin typeface="Symbol"/>
                <a:cs typeface="Symbol"/>
              </a:rPr>
              <a:t></a:t>
            </a:r>
            <a:r>
              <a:rPr sz="1500" spc="-165" baseline="5555" dirty="0">
                <a:latin typeface="Times New Roman"/>
                <a:cs typeface="Times New Roman"/>
              </a:rPr>
              <a:t>1</a:t>
            </a:r>
            <a:r>
              <a:rPr sz="1500" spc="-75" baseline="5555" dirty="0">
                <a:latin typeface="Times New Roman"/>
                <a:cs typeface="Times New Roman"/>
              </a:rPr>
              <a:t>.</a:t>
            </a:r>
            <a:r>
              <a:rPr sz="1500" baseline="5555" dirty="0">
                <a:latin typeface="Times New Roman"/>
                <a:cs typeface="Times New Roman"/>
              </a:rPr>
              <a:t>2</a:t>
            </a:r>
            <a:r>
              <a:rPr sz="1500" spc="-195" baseline="5555" dirty="0">
                <a:latin typeface="Times New Roman"/>
                <a:cs typeface="Times New Roman"/>
              </a:rPr>
              <a:t> </a:t>
            </a:r>
            <a:r>
              <a:rPr sz="1500" baseline="5555" dirty="0">
                <a:latin typeface="Symbol"/>
                <a:cs typeface="Symbol"/>
              </a:rPr>
              <a:t></a:t>
            </a:r>
            <a:r>
              <a:rPr sz="1500" spc="-217" baseline="5555" dirty="0">
                <a:latin typeface="Times New Roman"/>
                <a:cs typeface="Times New Roman"/>
              </a:rPr>
              <a:t> </a:t>
            </a:r>
            <a:r>
              <a:rPr sz="1500" spc="-37" baseline="5555" dirty="0">
                <a:latin typeface="Times New Roman"/>
                <a:cs typeface="Times New Roman"/>
              </a:rPr>
              <a:t>0</a:t>
            </a:r>
            <a:r>
              <a:rPr sz="1350" spc="-175" dirty="0">
                <a:latin typeface="Symbol"/>
                <a:cs typeface="Symbol"/>
              </a:rPr>
              <a:t></a:t>
            </a:r>
            <a:r>
              <a:rPr sz="1350" spc="-125" dirty="0">
                <a:latin typeface="Times New Roman"/>
                <a:cs typeface="Times New Roman"/>
              </a:rPr>
              <a:t> </a:t>
            </a:r>
            <a:r>
              <a:rPr sz="1500" baseline="5555" dirty="0">
                <a:latin typeface="Symbol"/>
                <a:cs typeface="Symbol"/>
              </a:rPr>
              <a:t></a:t>
            </a:r>
            <a:r>
              <a:rPr sz="1500" spc="-52" baseline="5555" dirty="0">
                <a:latin typeface="Times New Roman"/>
                <a:cs typeface="Times New Roman"/>
              </a:rPr>
              <a:t> </a:t>
            </a:r>
            <a:r>
              <a:rPr sz="1500" spc="172" baseline="5555" dirty="0">
                <a:latin typeface="Times New Roman"/>
                <a:cs typeface="Times New Roman"/>
              </a:rPr>
              <a:t>U</a:t>
            </a:r>
            <a:r>
              <a:rPr sz="1050" spc="-22" baseline="-11904" dirty="0">
                <a:latin typeface="Times New Roman"/>
                <a:cs typeface="Times New Roman"/>
              </a:rPr>
              <a:t>B</a:t>
            </a:r>
            <a:r>
              <a:rPr sz="1050" baseline="-11904" dirty="0">
                <a:latin typeface="Times New Roman"/>
                <a:cs typeface="Times New Roman"/>
              </a:rPr>
              <a:t>C</a:t>
            </a:r>
            <a:endParaRPr sz="1050" baseline="-11904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83267" y="4989064"/>
            <a:ext cx="39687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Nous </a:t>
            </a:r>
            <a:r>
              <a:rPr sz="1000" spc="-10" dirty="0">
                <a:latin typeface="Comic Sans MS"/>
                <a:cs typeface="Comic Sans MS"/>
              </a:rPr>
              <a:t>constatons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975" spc="-7" baseline="-12820" dirty="0">
                <a:latin typeface="Comic Sans MS"/>
                <a:cs typeface="Comic Sans MS"/>
              </a:rPr>
              <a:t>DC</a:t>
            </a:r>
            <a:r>
              <a:rPr sz="975" spc="172" baseline="-128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représente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vide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</a:t>
            </a:r>
            <a:r>
              <a:rPr sz="975" spc="-7" baseline="-12820" dirty="0">
                <a:latin typeface="Comic Sans MS"/>
                <a:cs typeface="Comic Sans MS"/>
              </a:rPr>
              <a:t>0</a:t>
            </a:r>
            <a:endParaRPr sz="975" baseline="-12820">
              <a:latin typeface="Comic Sans MS"/>
              <a:cs typeface="Comic Sans MS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08667" y="5700772"/>
            <a:ext cx="5967095" cy="7747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33425" algn="l"/>
              </a:tabLst>
            </a:pPr>
            <a:r>
              <a:rPr sz="1400" b="1" dirty="0">
                <a:latin typeface="Comic Sans MS"/>
                <a:cs typeface="Comic Sans MS"/>
              </a:rPr>
              <a:t>7.6	</a:t>
            </a:r>
            <a:r>
              <a:rPr sz="1400" b="1" spc="-5" dirty="0">
                <a:latin typeface="Comic Sans MS"/>
                <a:cs typeface="Comic Sans MS"/>
              </a:rPr>
              <a:t>Générateur </a:t>
            </a:r>
            <a:r>
              <a:rPr sz="1400" b="1" dirty="0">
                <a:latin typeface="Comic Sans MS"/>
                <a:cs typeface="Comic Sans MS"/>
              </a:rPr>
              <a:t>de</a:t>
            </a:r>
            <a:r>
              <a:rPr sz="1400" b="1" spc="-5" dirty="0">
                <a:latin typeface="Comic Sans MS"/>
                <a:cs typeface="Comic Sans MS"/>
              </a:rPr>
              <a:t> tension idéal</a:t>
            </a:r>
            <a:endParaRPr sz="1400">
              <a:latin typeface="Comic Sans MS"/>
              <a:cs typeface="Comic Sans MS"/>
            </a:endParaRPr>
          </a:p>
          <a:p>
            <a:pPr marL="12700" marR="5080">
              <a:lnSpc>
                <a:spcPct val="115999"/>
              </a:lnSpc>
              <a:spcBef>
                <a:spcPts val="1430"/>
              </a:spcBef>
            </a:pP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sommes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circuit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ouvert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présence</a:t>
            </a:r>
            <a:r>
              <a:rPr sz="1000" spc="1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d'un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générateur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idéal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symbolisé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façon </a:t>
            </a:r>
            <a:r>
              <a:rPr sz="1000" spc="-2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suivante:</a:t>
            </a:r>
            <a:endParaRPr sz="1000">
              <a:latin typeface="Comic Sans MS"/>
              <a:cs typeface="Comic Sans MS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2592844" y="6648678"/>
            <a:ext cx="1193800" cy="309245"/>
            <a:chOff x="2592844" y="6648678"/>
            <a:chExt cx="1193800" cy="309245"/>
          </a:xfrm>
        </p:grpSpPr>
        <p:sp>
          <p:nvSpPr>
            <p:cNvPr id="46" name="object 46"/>
            <p:cNvSpPr/>
            <p:nvPr/>
          </p:nvSpPr>
          <p:spPr>
            <a:xfrm>
              <a:off x="3014992" y="6653784"/>
              <a:ext cx="300355" cy="299085"/>
            </a:xfrm>
            <a:custGeom>
              <a:avLst/>
              <a:gdLst/>
              <a:ahLst/>
              <a:cxnLst/>
              <a:rect l="l" t="t" r="r" b="b"/>
              <a:pathLst>
                <a:path w="300354" h="299084">
                  <a:moveTo>
                    <a:pt x="300227" y="149351"/>
                  </a:moveTo>
                  <a:lnTo>
                    <a:pt x="292595" y="102217"/>
                  </a:lnTo>
                  <a:lnTo>
                    <a:pt x="271357" y="61228"/>
                  </a:lnTo>
                  <a:lnTo>
                    <a:pt x="238999" y="28870"/>
                  </a:lnTo>
                  <a:lnTo>
                    <a:pt x="198010" y="7632"/>
                  </a:lnTo>
                  <a:lnTo>
                    <a:pt x="150875" y="0"/>
                  </a:lnTo>
                  <a:lnTo>
                    <a:pt x="102998" y="7632"/>
                  </a:lnTo>
                  <a:lnTo>
                    <a:pt x="61557" y="28870"/>
                  </a:lnTo>
                  <a:lnTo>
                    <a:pt x="28968" y="61228"/>
                  </a:lnTo>
                  <a:lnTo>
                    <a:pt x="7644" y="102217"/>
                  </a:lnTo>
                  <a:lnTo>
                    <a:pt x="0" y="149351"/>
                  </a:lnTo>
                  <a:lnTo>
                    <a:pt x="7644" y="196486"/>
                  </a:lnTo>
                  <a:lnTo>
                    <a:pt x="28968" y="237475"/>
                  </a:lnTo>
                  <a:lnTo>
                    <a:pt x="61557" y="269833"/>
                  </a:lnTo>
                  <a:lnTo>
                    <a:pt x="102998" y="291071"/>
                  </a:lnTo>
                  <a:lnTo>
                    <a:pt x="150875" y="298703"/>
                  </a:lnTo>
                  <a:lnTo>
                    <a:pt x="198010" y="291071"/>
                  </a:lnTo>
                  <a:lnTo>
                    <a:pt x="238999" y="269833"/>
                  </a:lnTo>
                  <a:lnTo>
                    <a:pt x="271357" y="237475"/>
                  </a:lnTo>
                  <a:lnTo>
                    <a:pt x="292595" y="196486"/>
                  </a:lnTo>
                  <a:lnTo>
                    <a:pt x="300227" y="149351"/>
                  </a:lnTo>
                  <a:close/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592844" y="6804660"/>
              <a:ext cx="1193800" cy="0"/>
            </a:xfrm>
            <a:custGeom>
              <a:avLst/>
              <a:gdLst/>
              <a:ahLst/>
              <a:cxnLst/>
              <a:rect l="l" t="t" r="r" b="b"/>
              <a:pathLst>
                <a:path w="1193800">
                  <a:moveTo>
                    <a:pt x="0" y="0"/>
                  </a:moveTo>
                  <a:lnTo>
                    <a:pt x="1193291" y="0"/>
                  </a:lnTo>
                </a:path>
              </a:pathLst>
            </a:custGeom>
            <a:ln w="102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3814579" y="6652866"/>
            <a:ext cx="983615" cy="27749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85725" marR="5080" indent="-73660">
              <a:lnSpc>
                <a:spcPct val="72600"/>
              </a:lnSpc>
              <a:spcBef>
                <a:spcPts val="425"/>
              </a:spcBef>
            </a:pPr>
            <a:r>
              <a:rPr sz="950" spc="5" dirty="0">
                <a:latin typeface="Times New Roman"/>
                <a:cs typeface="Times New Roman"/>
              </a:rPr>
              <a:t>Générateur</a:t>
            </a:r>
            <a:r>
              <a:rPr sz="950" spc="-45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idéal</a:t>
            </a:r>
            <a:r>
              <a:rPr sz="950" spc="-40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de </a:t>
            </a:r>
            <a:r>
              <a:rPr sz="950" spc="-225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tension</a:t>
            </a:r>
            <a:r>
              <a:rPr sz="950" spc="-25" dirty="0">
                <a:latin typeface="Times New Roman"/>
                <a:cs typeface="Times New Roman"/>
              </a:rPr>
              <a:t> </a:t>
            </a:r>
            <a:r>
              <a:rPr sz="950" spc="5" dirty="0">
                <a:latin typeface="Times New Roman"/>
                <a:cs typeface="Times New Roman"/>
              </a:rPr>
              <a:t>continue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923038" y="6556276"/>
            <a:ext cx="491490" cy="1968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98145" algn="l"/>
              </a:tabLst>
            </a:pPr>
            <a:r>
              <a:rPr sz="1100" spc="5" dirty="0">
                <a:latin typeface="Times New Roman"/>
                <a:cs typeface="Times New Roman"/>
              </a:rPr>
              <a:t>-	</a:t>
            </a:r>
            <a:r>
              <a:rPr sz="1650" spc="15" baseline="2525" dirty="0">
                <a:latin typeface="Times New Roman"/>
                <a:cs typeface="Times New Roman"/>
              </a:rPr>
              <a:t>+</a:t>
            </a:r>
            <a:endParaRPr sz="1650" baseline="2525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83267" y="7009277"/>
            <a:ext cx="6017260" cy="455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41000"/>
              </a:lnSpc>
              <a:spcBef>
                <a:spcPts val="100"/>
              </a:spcBef>
            </a:pP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pratique,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ce</a:t>
            </a:r>
            <a:r>
              <a:rPr sz="1000" spc="14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cas</a:t>
            </a:r>
            <a:r>
              <a:rPr sz="1000" spc="1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n'est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pas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possible,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car</a:t>
            </a:r>
            <a:r>
              <a:rPr sz="1000" spc="16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présence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1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résistance</a:t>
            </a:r>
            <a:r>
              <a:rPr sz="1000" spc="1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interne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</a:t>
            </a:r>
            <a:r>
              <a:rPr sz="1500" spc="-15" baseline="-16666" dirty="0">
                <a:latin typeface="Comic Sans MS"/>
                <a:cs typeface="Comic Sans MS"/>
              </a:rPr>
              <a:t>i</a:t>
            </a:r>
            <a:r>
              <a:rPr sz="1500" spc="225" baseline="-16666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modifie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disponible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aux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bornes du circuit.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08667" y="7990644"/>
            <a:ext cx="4248785" cy="6064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33425" algn="l"/>
              </a:tabLst>
            </a:pPr>
            <a:r>
              <a:rPr sz="1450" b="1" i="1" spc="-30" dirty="0">
                <a:latin typeface="Comic Sans MS"/>
                <a:cs typeface="Comic Sans MS"/>
              </a:rPr>
              <a:t>7.7	Générateur</a:t>
            </a:r>
            <a:r>
              <a:rPr sz="1450" b="1" i="1" spc="-45" dirty="0">
                <a:latin typeface="Comic Sans MS"/>
                <a:cs typeface="Comic Sans MS"/>
              </a:rPr>
              <a:t> </a:t>
            </a:r>
            <a:r>
              <a:rPr sz="1450" b="1" i="1" spc="-30" dirty="0">
                <a:latin typeface="Comic Sans MS"/>
                <a:cs typeface="Comic Sans MS"/>
              </a:rPr>
              <a:t>de</a:t>
            </a:r>
            <a:r>
              <a:rPr sz="1450" b="1" i="1" spc="-45" dirty="0">
                <a:latin typeface="Comic Sans MS"/>
                <a:cs typeface="Comic Sans MS"/>
              </a:rPr>
              <a:t> </a:t>
            </a:r>
            <a:r>
              <a:rPr sz="1450" b="1" i="1" spc="-30" dirty="0">
                <a:latin typeface="Comic Sans MS"/>
                <a:cs typeface="Comic Sans MS"/>
              </a:rPr>
              <a:t>courant</a:t>
            </a:r>
            <a:endParaRPr sz="14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610"/>
              </a:spcBef>
            </a:pPr>
            <a:r>
              <a:rPr sz="1000" spc="-5" dirty="0">
                <a:latin typeface="Comic Sans MS"/>
                <a:cs typeface="Comic Sans MS"/>
              </a:rPr>
              <a:t>Nous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pouvons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symboliser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un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générateur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courant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façon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suivante: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621828" y="8930621"/>
            <a:ext cx="1191895" cy="1905"/>
          </a:xfrm>
          <a:custGeom>
            <a:avLst/>
            <a:gdLst/>
            <a:ahLst/>
            <a:cxnLst/>
            <a:rect l="l" t="t" r="r" b="b"/>
            <a:pathLst>
              <a:path w="1191895" h="1904">
                <a:moveTo>
                  <a:pt x="0" y="0"/>
                </a:moveTo>
                <a:lnTo>
                  <a:pt x="1191778" y="1524"/>
                </a:lnTo>
              </a:path>
            </a:pathLst>
          </a:custGeom>
          <a:ln w="104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3822199" y="8763720"/>
            <a:ext cx="1006475" cy="28257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08585" marR="5080" indent="-96520">
              <a:lnSpc>
                <a:spcPct val="73700"/>
              </a:lnSpc>
              <a:spcBef>
                <a:spcPts val="434"/>
              </a:spcBef>
            </a:pPr>
            <a:r>
              <a:rPr sz="950" spc="15" dirty="0">
                <a:latin typeface="Times New Roman"/>
                <a:cs typeface="Times New Roman"/>
              </a:rPr>
              <a:t>Générateur</a:t>
            </a:r>
            <a:r>
              <a:rPr sz="950" spc="-25" dirty="0">
                <a:latin typeface="Times New Roman"/>
                <a:cs typeface="Times New Roman"/>
              </a:rPr>
              <a:t> </a:t>
            </a:r>
            <a:r>
              <a:rPr sz="950" spc="10" dirty="0">
                <a:latin typeface="Times New Roman"/>
                <a:cs typeface="Times New Roman"/>
              </a:rPr>
              <a:t>idéal</a:t>
            </a:r>
            <a:r>
              <a:rPr sz="950" spc="-25" dirty="0">
                <a:latin typeface="Times New Roman"/>
                <a:cs typeface="Times New Roman"/>
              </a:rPr>
              <a:t> </a:t>
            </a:r>
            <a:r>
              <a:rPr sz="950" spc="10" dirty="0">
                <a:latin typeface="Times New Roman"/>
                <a:cs typeface="Times New Roman"/>
              </a:rPr>
              <a:t>de </a:t>
            </a:r>
            <a:r>
              <a:rPr sz="950" spc="-220" dirty="0">
                <a:latin typeface="Times New Roman"/>
                <a:cs typeface="Times New Roman"/>
              </a:rPr>
              <a:t> </a:t>
            </a:r>
            <a:r>
              <a:rPr sz="950" spc="15" dirty="0">
                <a:latin typeface="Times New Roman"/>
                <a:cs typeface="Times New Roman"/>
              </a:rPr>
              <a:t>courant</a:t>
            </a:r>
            <a:r>
              <a:rPr sz="950" spc="-20" dirty="0">
                <a:latin typeface="Times New Roman"/>
                <a:cs typeface="Times New Roman"/>
              </a:rPr>
              <a:t> </a:t>
            </a:r>
            <a:r>
              <a:rPr sz="950" spc="15" dirty="0">
                <a:latin typeface="Times New Roman"/>
                <a:cs typeface="Times New Roman"/>
              </a:rPr>
              <a:t>continu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950474" y="8677304"/>
            <a:ext cx="49339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8145" algn="l"/>
              </a:tabLst>
            </a:pPr>
            <a:r>
              <a:rPr sz="1150" dirty="0">
                <a:latin typeface="Times New Roman"/>
                <a:cs typeface="Times New Roman"/>
              </a:rPr>
              <a:t>-	</a:t>
            </a:r>
            <a:r>
              <a:rPr sz="1725" baseline="2415" dirty="0">
                <a:latin typeface="Times New Roman"/>
                <a:cs typeface="Times New Roman"/>
              </a:rPr>
              <a:t>+</a:t>
            </a:r>
            <a:endParaRPr sz="1725" baseline="2415">
              <a:latin typeface="Times New Roman"/>
              <a:cs typeface="Times New Roman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3038805" y="8771516"/>
            <a:ext cx="311150" cy="316865"/>
            <a:chOff x="3038805" y="8771516"/>
            <a:chExt cx="311150" cy="316865"/>
          </a:xfrm>
        </p:grpSpPr>
        <p:sp>
          <p:nvSpPr>
            <p:cNvPr id="56" name="object 56"/>
            <p:cNvSpPr/>
            <p:nvPr/>
          </p:nvSpPr>
          <p:spPr>
            <a:xfrm>
              <a:off x="3043974" y="8776685"/>
              <a:ext cx="300355" cy="306705"/>
            </a:xfrm>
            <a:custGeom>
              <a:avLst/>
              <a:gdLst/>
              <a:ahLst/>
              <a:cxnLst/>
              <a:rect l="l" t="t" r="r" b="b"/>
              <a:pathLst>
                <a:path w="300354" h="306704">
                  <a:moveTo>
                    <a:pt x="150882" y="306333"/>
                  </a:moveTo>
                  <a:lnTo>
                    <a:pt x="103002" y="298530"/>
                  </a:lnTo>
                  <a:lnTo>
                    <a:pt x="61559" y="276827"/>
                  </a:lnTo>
                  <a:lnTo>
                    <a:pt x="28969" y="243785"/>
                  </a:lnTo>
                  <a:lnTo>
                    <a:pt x="7644" y="201968"/>
                  </a:lnTo>
                  <a:lnTo>
                    <a:pt x="0" y="153935"/>
                  </a:lnTo>
                  <a:lnTo>
                    <a:pt x="7644" y="105152"/>
                  </a:lnTo>
                  <a:lnTo>
                    <a:pt x="28969" y="62880"/>
                  </a:lnTo>
                  <a:lnTo>
                    <a:pt x="61559" y="29605"/>
                  </a:lnTo>
                  <a:lnTo>
                    <a:pt x="103002" y="7815"/>
                  </a:lnTo>
                  <a:lnTo>
                    <a:pt x="150882" y="0"/>
                  </a:lnTo>
                  <a:lnTo>
                    <a:pt x="198013" y="7815"/>
                  </a:lnTo>
                  <a:lnTo>
                    <a:pt x="239001" y="29605"/>
                  </a:lnTo>
                  <a:lnTo>
                    <a:pt x="271358" y="62880"/>
                  </a:lnTo>
                  <a:lnTo>
                    <a:pt x="292597" y="105152"/>
                  </a:lnTo>
                  <a:lnTo>
                    <a:pt x="300229" y="153935"/>
                  </a:lnTo>
                  <a:lnTo>
                    <a:pt x="292597" y="201968"/>
                  </a:lnTo>
                  <a:lnTo>
                    <a:pt x="271358" y="243785"/>
                  </a:lnTo>
                  <a:lnTo>
                    <a:pt x="239001" y="276827"/>
                  </a:lnTo>
                  <a:lnTo>
                    <a:pt x="198013" y="298530"/>
                  </a:lnTo>
                  <a:lnTo>
                    <a:pt x="150882" y="3063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043974" y="8776685"/>
              <a:ext cx="300355" cy="306705"/>
            </a:xfrm>
            <a:custGeom>
              <a:avLst/>
              <a:gdLst/>
              <a:ahLst/>
              <a:cxnLst/>
              <a:rect l="l" t="t" r="r" b="b"/>
              <a:pathLst>
                <a:path w="300354" h="306704">
                  <a:moveTo>
                    <a:pt x="300229" y="153935"/>
                  </a:moveTo>
                  <a:lnTo>
                    <a:pt x="292597" y="105152"/>
                  </a:lnTo>
                  <a:lnTo>
                    <a:pt x="271358" y="62880"/>
                  </a:lnTo>
                  <a:lnTo>
                    <a:pt x="239001" y="29605"/>
                  </a:lnTo>
                  <a:lnTo>
                    <a:pt x="198013" y="7815"/>
                  </a:lnTo>
                  <a:lnTo>
                    <a:pt x="150882" y="0"/>
                  </a:lnTo>
                  <a:lnTo>
                    <a:pt x="103002" y="7815"/>
                  </a:lnTo>
                  <a:lnTo>
                    <a:pt x="61559" y="29605"/>
                  </a:lnTo>
                  <a:lnTo>
                    <a:pt x="28969" y="62880"/>
                  </a:lnTo>
                  <a:lnTo>
                    <a:pt x="7644" y="105152"/>
                  </a:lnTo>
                  <a:lnTo>
                    <a:pt x="0" y="153935"/>
                  </a:lnTo>
                  <a:lnTo>
                    <a:pt x="7644" y="201968"/>
                  </a:lnTo>
                  <a:lnTo>
                    <a:pt x="28969" y="243785"/>
                  </a:lnTo>
                  <a:lnTo>
                    <a:pt x="61559" y="276827"/>
                  </a:lnTo>
                  <a:lnTo>
                    <a:pt x="103002" y="298530"/>
                  </a:lnTo>
                  <a:lnTo>
                    <a:pt x="150882" y="306333"/>
                  </a:lnTo>
                  <a:lnTo>
                    <a:pt x="198013" y="298530"/>
                  </a:lnTo>
                  <a:lnTo>
                    <a:pt x="239001" y="276827"/>
                  </a:lnTo>
                  <a:lnTo>
                    <a:pt x="271358" y="243785"/>
                  </a:lnTo>
                  <a:lnTo>
                    <a:pt x="292597" y="201968"/>
                  </a:lnTo>
                  <a:lnTo>
                    <a:pt x="300229" y="153935"/>
                  </a:lnTo>
                  <a:close/>
                </a:path>
              </a:pathLst>
            </a:custGeom>
            <a:ln w="103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3190287" y="8773636"/>
              <a:ext cx="0" cy="305435"/>
            </a:xfrm>
            <a:custGeom>
              <a:avLst/>
              <a:gdLst/>
              <a:ahLst/>
              <a:cxnLst/>
              <a:rect l="l" t="t" r="r" b="b"/>
              <a:pathLst>
                <a:path h="305434">
                  <a:moveTo>
                    <a:pt x="0" y="304809"/>
                  </a:moveTo>
                  <a:lnTo>
                    <a:pt x="0" y="0"/>
                  </a:lnTo>
                </a:path>
              </a:pathLst>
            </a:custGeom>
            <a:ln w="102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683267" y="9139829"/>
            <a:ext cx="6017260" cy="455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41000"/>
              </a:lnSpc>
              <a:spcBef>
                <a:spcPts val="100"/>
              </a:spcBef>
            </a:pPr>
            <a:r>
              <a:rPr sz="1000" spc="-10" dirty="0">
                <a:latin typeface="Comic Sans MS"/>
                <a:cs typeface="Comic Sans MS"/>
              </a:rPr>
              <a:t>Dans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3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pratique,</a:t>
            </a:r>
            <a:r>
              <a:rPr sz="1000" spc="1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ce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cas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n'est</a:t>
            </a:r>
            <a:r>
              <a:rPr sz="1000" spc="1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pas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possible,</a:t>
            </a:r>
            <a:r>
              <a:rPr sz="1000" spc="1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car</a:t>
            </a:r>
            <a:r>
              <a:rPr sz="1000" spc="16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présence</a:t>
            </a:r>
            <a:r>
              <a:rPr sz="1000" spc="1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de</a:t>
            </a:r>
            <a:r>
              <a:rPr sz="1000" spc="1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résistance</a:t>
            </a:r>
            <a:r>
              <a:rPr sz="1000" spc="14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interne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</a:t>
            </a:r>
            <a:r>
              <a:rPr sz="1500" spc="-7" baseline="-16666" dirty="0">
                <a:latin typeface="Comic Sans MS"/>
                <a:cs typeface="Comic Sans MS"/>
              </a:rPr>
              <a:t>i</a:t>
            </a:r>
            <a:r>
              <a:rPr sz="1500" spc="225" baseline="-16666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modifie</a:t>
            </a:r>
            <a:r>
              <a:rPr sz="1000" spc="1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courant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disponible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dans </a:t>
            </a:r>
            <a:r>
              <a:rPr sz="1000" spc="-5" dirty="0">
                <a:latin typeface="Comic Sans MS"/>
                <a:cs typeface="Comic Sans MS"/>
              </a:rPr>
              <a:t>le circuit.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60" name="object 6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61" name="object 6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3084" y="63855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08667" y="450592"/>
            <a:ext cx="6148070" cy="1725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41445">
              <a:lnSpc>
                <a:spcPct val="100000"/>
              </a:lnSpc>
              <a:spcBef>
                <a:spcPts val="95"/>
              </a:spcBef>
              <a:tabLst>
                <a:tab pos="5266690" algn="l"/>
              </a:tabLst>
            </a:pPr>
            <a:r>
              <a:rPr sz="1000" spc="-5" dirty="0">
                <a:latin typeface="Comic Sans MS"/>
                <a:cs typeface="Comic Sans MS"/>
              </a:rPr>
              <a:t>Sources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électriques	</a:t>
            </a:r>
            <a:r>
              <a:rPr sz="1000" spc="-10" dirty="0">
                <a:latin typeface="Comic Sans MS"/>
                <a:cs typeface="Comic Sans MS"/>
              </a:rPr>
              <a:t>Accumulateurs</a:t>
            </a:r>
            <a:endParaRPr sz="1000" dirty="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</a:pPr>
            <a:endParaRPr sz="1700" dirty="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tabLst>
                <a:tab pos="733425" algn="l"/>
              </a:tabLst>
            </a:pPr>
            <a:r>
              <a:rPr sz="1400" b="1" spc="-5" dirty="0" err="1" smtClean="0">
                <a:latin typeface="Comic Sans MS"/>
                <a:cs typeface="Comic Sans MS"/>
              </a:rPr>
              <a:t>Accumulateur</a:t>
            </a:r>
            <a:endParaRPr sz="1400" dirty="0">
              <a:latin typeface="Comic Sans MS"/>
              <a:cs typeface="Comic Sans MS"/>
            </a:endParaRPr>
          </a:p>
          <a:p>
            <a:pPr marL="12700" marR="186690">
              <a:lnSpc>
                <a:spcPct val="115999"/>
              </a:lnSpc>
              <a:spcBef>
                <a:spcPts val="1435"/>
              </a:spcBef>
            </a:pPr>
            <a:r>
              <a:rPr sz="1000" spc="-10" dirty="0">
                <a:latin typeface="Comic Sans MS"/>
                <a:cs typeface="Comic Sans MS"/>
              </a:rPr>
              <a:t>Un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accumulateur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-5" dirty="0">
                <a:latin typeface="Comic Sans MS"/>
                <a:cs typeface="Comic Sans MS"/>
              </a:rPr>
              <a:t> un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générateur</a:t>
            </a:r>
            <a:r>
              <a:rPr sz="1000" spc="-5" dirty="0">
                <a:latin typeface="Comic Sans MS"/>
                <a:cs typeface="Comic Sans MS"/>
              </a:rPr>
              <a:t> d'électricité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constitué</a:t>
            </a:r>
            <a:r>
              <a:rPr sz="1000" spc="-5" dirty="0">
                <a:latin typeface="Comic Sans MS"/>
                <a:cs typeface="Comic Sans MS"/>
              </a:rPr>
              <a:t> de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2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matières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différentes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(exemple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cadmium</a:t>
            </a:r>
            <a:r>
              <a:rPr sz="1000" spc="-5" dirty="0">
                <a:latin typeface="Comic Sans MS"/>
                <a:cs typeface="Comic Sans MS"/>
              </a:rPr>
              <a:t> - nickel) </a:t>
            </a:r>
            <a:r>
              <a:rPr sz="1000" spc="-10" dirty="0">
                <a:latin typeface="Comic Sans MS"/>
                <a:cs typeface="Comic Sans MS"/>
              </a:rPr>
              <a:t>présentant</a:t>
            </a:r>
            <a:r>
              <a:rPr sz="1000" spc="-5" dirty="0">
                <a:latin typeface="Comic Sans MS"/>
                <a:cs typeface="Comic Sans MS"/>
              </a:rPr>
              <a:t> un </a:t>
            </a:r>
            <a:r>
              <a:rPr sz="1000" spc="-10" dirty="0">
                <a:latin typeface="Comic Sans MS"/>
                <a:cs typeface="Comic Sans MS"/>
              </a:rPr>
              <a:t>excès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d'électrons et un </a:t>
            </a:r>
            <a:r>
              <a:rPr sz="1000" spc="-10" dirty="0">
                <a:latin typeface="Comic Sans MS"/>
                <a:cs typeface="Comic Sans MS"/>
              </a:rPr>
              <a:t>manque</a:t>
            </a:r>
            <a:r>
              <a:rPr sz="1000" spc="-5" dirty="0">
                <a:latin typeface="Comic Sans MS"/>
                <a:cs typeface="Comic Sans MS"/>
              </a:rPr>
              <a:t> d'électrons.</a:t>
            </a:r>
            <a:endParaRPr sz="1000" dirty="0">
              <a:latin typeface="Comic Sans MS"/>
              <a:cs typeface="Comic Sans MS"/>
            </a:endParaRPr>
          </a:p>
          <a:p>
            <a:pPr marL="12700" marR="187960">
              <a:lnSpc>
                <a:spcPct val="115999"/>
              </a:lnSpc>
              <a:spcBef>
                <a:spcPts val="1140"/>
              </a:spcBef>
            </a:pPr>
            <a:r>
              <a:rPr sz="1000" spc="-10" dirty="0">
                <a:latin typeface="Comic Sans MS"/>
                <a:cs typeface="Comic Sans MS"/>
              </a:rPr>
              <a:t>Un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électrolyte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favorise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passage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des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électrons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entre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2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matières</a:t>
            </a:r>
            <a:r>
              <a:rPr sz="1000" spc="3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et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provoque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ainsi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une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réaction </a:t>
            </a:r>
            <a:r>
              <a:rPr sz="1000" spc="-28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chimique.</a:t>
            </a:r>
            <a:endParaRPr sz="1000" dirty="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3084" y="10079735"/>
            <a:ext cx="6156960" cy="6350"/>
          </a:xfrm>
          <a:custGeom>
            <a:avLst/>
            <a:gdLst/>
            <a:ahLst/>
            <a:cxnLst/>
            <a:rect l="l" t="t" r="r" b="b"/>
            <a:pathLst>
              <a:path w="6156959" h="6350">
                <a:moveTo>
                  <a:pt x="6156960" y="0"/>
                </a:moveTo>
                <a:lnTo>
                  <a:pt x="0" y="0"/>
                </a:lnTo>
                <a:lnTo>
                  <a:pt x="0" y="6096"/>
                </a:lnTo>
                <a:lnTo>
                  <a:pt x="6156960" y="6096"/>
                </a:lnTo>
                <a:lnTo>
                  <a:pt x="61569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08667" y="2295556"/>
            <a:ext cx="3884929" cy="379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999"/>
              </a:lnSpc>
              <a:spcBef>
                <a:spcPts val="100"/>
              </a:spcBef>
            </a:pPr>
            <a:r>
              <a:rPr sz="1000" spc="-5" dirty="0">
                <a:latin typeface="Comic Sans MS"/>
                <a:cs typeface="Comic Sans MS"/>
              </a:rPr>
              <a:t>Son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symbole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5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15" dirty="0">
                <a:latin typeface="Comic Sans MS"/>
                <a:cs typeface="Comic Sans MS"/>
              </a:rPr>
              <a:t>même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la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pile.</a:t>
            </a:r>
            <a:r>
              <a:rPr sz="1000" spc="6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4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traitillés</a:t>
            </a:r>
            <a:r>
              <a:rPr sz="1000" spc="5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signifient</a:t>
            </a:r>
            <a:r>
              <a:rPr sz="1000" spc="6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qu'il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peut </a:t>
            </a:r>
            <a:r>
              <a:rPr sz="1000" spc="-5" dirty="0">
                <a:latin typeface="Comic Sans MS"/>
                <a:cs typeface="Comic Sans MS"/>
              </a:rPr>
              <a:t>y avoir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plusieurs </a:t>
            </a:r>
            <a:r>
              <a:rPr sz="1000" spc="-10" dirty="0">
                <a:latin typeface="Comic Sans MS"/>
                <a:cs typeface="Comic Sans MS"/>
              </a:rPr>
              <a:t>éléments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montés</a:t>
            </a:r>
            <a:r>
              <a:rPr sz="1000" spc="-5" dirty="0">
                <a:latin typeface="Comic Sans MS"/>
                <a:cs typeface="Comic Sans MS"/>
              </a:rPr>
              <a:t> en série.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8667" y="3147466"/>
            <a:ext cx="2607310" cy="379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999"/>
              </a:lnSpc>
              <a:spcBef>
                <a:spcPts val="100"/>
              </a:spcBef>
            </a:pPr>
            <a:r>
              <a:rPr sz="1000" spc="-5" dirty="0">
                <a:latin typeface="Comic Sans MS"/>
                <a:cs typeface="Comic Sans MS"/>
              </a:rPr>
              <a:t>Le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schéma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équivalent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total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est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identique</a:t>
            </a:r>
            <a:r>
              <a:rPr sz="1000" spc="15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à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celui</a:t>
            </a:r>
            <a:r>
              <a:rPr sz="1000" spc="-10" dirty="0">
                <a:latin typeface="Comic Sans MS"/>
                <a:cs typeface="Comic Sans MS"/>
              </a:rPr>
              <a:t> que</a:t>
            </a:r>
            <a:r>
              <a:rPr sz="1000" spc="-5" dirty="0">
                <a:latin typeface="Comic Sans MS"/>
                <a:cs typeface="Comic Sans MS"/>
              </a:rPr>
              <a:t> nous </a:t>
            </a:r>
            <a:r>
              <a:rPr sz="1000" spc="-10" dirty="0">
                <a:latin typeface="Comic Sans MS"/>
                <a:cs typeface="Comic Sans MS"/>
              </a:rPr>
              <a:t>venons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d'étudier.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8667" y="4736079"/>
            <a:ext cx="4420870" cy="9167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33425" algn="l"/>
              </a:tabLst>
            </a:pPr>
            <a:r>
              <a:rPr sz="1400" b="1" dirty="0" err="1" smtClean="0">
                <a:latin typeface="Comic Sans MS"/>
                <a:cs typeface="Comic Sans MS"/>
              </a:rPr>
              <a:t>Couplage</a:t>
            </a:r>
            <a:r>
              <a:rPr sz="1400" b="1" spc="-25" dirty="0" smtClean="0">
                <a:latin typeface="Comic Sans MS"/>
                <a:cs typeface="Comic Sans MS"/>
              </a:rPr>
              <a:t> </a:t>
            </a:r>
            <a:r>
              <a:rPr sz="1400" b="1" dirty="0">
                <a:latin typeface="Comic Sans MS"/>
                <a:cs typeface="Comic Sans MS"/>
              </a:rPr>
              <a:t>des</a:t>
            </a:r>
            <a:r>
              <a:rPr sz="1400" b="1" spc="-25" dirty="0">
                <a:latin typeface="Comic Sans MS"/>
                <a:cs typeface="Comic Sans MS"/>
              </a:rPr>
              <a:t> </a:t>
            </a:r>
            <a:r>
              <a:rPr sz="1400" b="1" spc="-5" dirty="0">
                <a:latin typeface="Comic Sans MS"/>
                <a:cs typeface="Comic Sans MS"/>
              </a:rPr>
              <a:t>accumulateurs</a:t>
            </a:r>
            <a:endParaRPr sz="1400" dirty="0">
              <a:latin typeface="Comic Sans MS"/>
              <a:cs typeface="Comic Sans MS"/>
            </a:endParaRPr>
          </a:p>
          <a:p>
            <a:pPr marL="12700" marR="5080">
              <a:lnSpc>
                <a:spcPct val="211000"/>
              </a:lnSpc>
              <a:spcBef>
                <a:spcPts val="290"/>
              </a:spcBef>
            </a:pP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-5" dirty="0">
                <a:latin typeface="Comic Sans MS"/>
                <a:cs typeface="Comic Sans MS"/>
              </a:rPr>
              <a:t> accumulateurs </a:t>
            </a:r>
            <a:r>
              <a:rPr sz="1000" spc="-10" dirty="0">
                <a:latin typeface="Comic Sans MS"/>
                <a:cs typeface="Comic Sans MS"/>
              </a:rPr>
              <a:t>peuvent</a:t>
            </a:r>
            <a:r>
              <a:rPr sz="1000" spc="-5" dirty="0">
                <a:latin typeface="Comic Sans MS"/>
                <a:cs typeface="Comic Sans MS"/>
              </a:rPr>
              <a:t> être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couplés </a:t>
            </a:r>
            <a:r>
              <a:rPr sz="1000" spc="-10" dirty="0">
                <a:latin typeface="Comic Sans MS"/>
                <a:cs typeface="Comic Sans MS"/>
              </a:rPr>
              <a:t>idéalement</a:t>
            </a:r>
            <a:r>
              <a:rPr sz="1000" spc="-5" dirty="0">
                <a:latin typeface="Comic Sans MS"/>
                <a:cs typeface="Comic Sans MS"/>
              </a:rPr>
              <a:t> en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parallèle et en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série </a:t>
            </a:r>
            <a:r>
              <a:rPr sz="1000" spc="-28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Ce sont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-5" dirty="0">
                <a:latin typeface="Comic Sans MS"/>
                <a:cs typeface="Comic Sans MS"/>
              </a:rPr>
              <a:t> lois de Kirchhoff </a:t>
            </a:r>
            <a:r>
              <a:rPr sz="1000" spc="-10" dirty="0">
                <a:latin typeface="Comic Sans MS"/>
                <a:cs typeface="Comic Sans MS"/>
              </a:rPr>
              <a:t>qui</a:t>
            </a:r>
            <a:r>
              <a:rPr sz="1000" spc="-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s'appliquent.</a:t>
            </a:r>
            <a:endParaRPr sz="1000" dirty="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63850" y="6032500"/>
            <a:ext cx="1562100" cy="23852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450" b="1" i="1" spc="-30" dirty="0">
                <a:latin typeface="Comic Sans MS"/>
                <a:cs typeface="Comic Sans MS"/>
              </a:rPr>
              <a:t>C</a:t>
            </a:r>
            <a:r>
              <a:rPr sz="1450" b="1" i="1" spc="-30" dirty="0" err="1" smtClean="0">
                <a:latin typeface="Comic Sans MS"/>
                <a:cs typeface="Comic Sans MS"/>
              </a:rPr>
              <a:t>ouplage</a:t>
            </a:r>
            <a:r>
              <a:rPr sz="1450" b="1" i="1" spc="-60" dirty="0" smtClean="0">
                <a:latin typeface="Comic Sans MS"/>
                <a:cs typeface="Comic Sans MS"/>
              </a:rPr>
              <a:t> </a:t>
            </a:r>
            <a:r>
              <a:rPr sz="1450" b="1" i="1" spc="-25" dirty="0">
                <a:latin typeface="Comic Sans MS"/>
                <a:cs typeface="Comic Sans MS"/>
              </a:rPr>
              <a:t>parallèle</a:t>
            </a:r>
            <a:endParaRPr sz="1450" dirty="0">
              <a:latin typeface="Comic Sans MS"/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495052" y="7434071"/>
            <a:ext cx="100965" cy="421005"/>
          </a:xfrm>
          <a:custGeom>
            <a:avLst/>
            <a:gdLst/>
            <a:ahLst/>
            <a:cxnLst/>
            <a:rect l="l" t="t" r="r" b="b"/>
            <a:pathLst>
              <a:path w="100964" h="421004">
                <a:moveTo>
                  <a:pt x="100583" y="0"/>
                </a:moveTo>
                <a:lnTo>
                  <a:pt x="0" y="0"/>
                </a:lnTo>
              </a:path>
              <a:path w="100964" h="421004">
                <a:moveTo>
                  <a:pt x="53339" y="1524"/>
                </a:moveTo>
                <a:lnTo>
                  <a:pt x="53339" y="420623"/>
                </a:lnTo>
              </a:path>
            </a:pathLst>
          </a:custGeom>
          <a:ln w="8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48392" y="6821423"/>
            <a:ext cx="0" cy="541020"/>
          </a:xfrm>
          <a:custGeom>
            <a:avLst/>
            <a:gdLst/>
            <a:ahLst/>
            <a:cxnLst/>
            <a:rect l="l" t="t" r="r" b="b"/>
            <a:pathLst>
              <a:path h="541020">
                <a:moveTo>
                  <a:pt x="0" y="541020"/>
                </a:moveTo>
                <a:lnTo>
                  <a:pt x="0" y="0"/>
                </a:lnTo>
              </a:path>
            </a:pathLst>
          </a:custGeom>
          <a:ln w="8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563119" y="7399270"/>
            <a:ext cx="61594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-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49399" y="7211816"/>
            <a:ext cx="86360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+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70155" y="6583929"/>
            <a:ext cx="142240" cy="203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88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D</a:t>
            </a:r>
            <a:endParaRPr sz="850">
              <a:latin typeface="Times New Roman"/>
              <a:cs typeface="Times New Roman"/>
            </a:endParaRPr>
          </a:p>
          <a:p>
            <a:pPr marL="93345">
              <a:lnSpc>
                <a:spcPts val="520"/>
              </a:lnSpc>
            </a:pPr>
            <a:r>
              <a:rPr sz="550" spc="5" dirty="0">
                <a:latin typeface="Times New Roman"/>
                <a:cs typeface="Times New Roman"/>
              </a:rPr>
              <a:t>1</a:t>
            </a:r>
            <a:endParaRPr sz="550">
              <a:latin typeface="Times New Roman"/>
              <a:cs typeface="Times New Roma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737464" y="7210043"/>
            <a:ext cx="50165" cy="515620"/>
            <a:chOff x="3737464" y="7210043"/>
            <a:chExt cx="50165" cy="515620"/>
          </a:xfrm>
        </p:grpSpPr>
        <p:sp>
          <p:nvSpPr>
            <p:cNvPr id="16" name="object 16"/>
            <p:cNvSpPr/>
            <p:nvPr/>
          </p:nvSpPr>
          <p:spPr>
            <a:xfrm>
              <a:off x="3764800" y="7210043"/>
              <a:ext cx="0" cy="508000"/>
            </a:xfrm>
            <a:custGeom>
              <a:avLst/>
              <a:gdLst/>
              <a:ahLst/>
              <a:cxnLst/>
              <a:rect l="l" t="t" r="r" b="b"/>
              <a:pathLst>
                <a:path h="508000">
                  <a:moveTo>
                    <a:pt x="0" y="0"/>
                  </a:moveTo>
                  <a:lnTo>
                    <a:pt x="0" y="507491"/>
                  </a:lnTo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741940" y="7655051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41147" y="0"/>
                  </a:moveTo>
                  <a:lnTo>
                    <a:pt x="0" y="0"/>
                  </a:lnTo>
                  <a:lnTo>
                    <a:pt x="22859" y="65531"/>
                  </a:lnTo>
                  <a:lnTo>
                    <a:pt x="4114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741940" y="7655051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22859" y="65531"/>
                  </a:moveTo>
                  <a:lnTo>
                    <a:pt x="41147" y="0"/>
                  </a:lnTo>
                  <a:lnTo>
                    <a:pt x="0" y="0"/>
                  </a:lnTo>
                  <a:lnTo>
                    <a:pt x="22859" y="65531"/>
                  </a:lnTo>
                  <a:close/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2929648" y="7435595"/>
            <a:ext cx="1623060" cy="426720"/>
          </a:xfrm>
          <a:custGeom>
            <a:avLst/>
            <a:gdLst/>
            <a:ahLst/>
            <a:cxnLst/>
            <a:rect l="l" t="t" r="r" b="b"/>
            <a:pathLst>
              <a:path w="1623060" h="426720">
                <a:moveTo>
                  <a:pt x="618744" y="426719"/>
                </a:moveTo>
                <a:lnTo>
                  <a:pt x="0" y="426719"/>
                </a:lnTo>
              </a:path>
              <a:path w="1623060" h="426720">
                <a:moveTo>
                  <a:pt x="1623059" y="0"/>
                </a:moveTo>
                <a:lnTo>
                  <a:pt x="1522475" y="0"/>
                </a:lnTo>
              </a:path>
              <a:path w="1623060" h="426720">
                <a:moveTo>
                  <a:pt x="1575816" y="1524"/>
                </a:moveTo>
                <a:lnTo>
                  <a:pt x="1575816" y="419099"/>
                </a:lnTo>
              </a:path>
            </a:pathLst>
          </a:custGeom>
          <a:ln w="8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2924886" y="6801421"/>
            <a:ext cx="1585595" cy="565785"/>
            <a:chOff x="2924886" y="6801421"/>
            <a:chExt cx="1585595" cy="565785"/>
          </a:xfrm>
        </p:grpSpPr>
        <p:sp>
          <p:nvSpPr>
            <p:cNvPr id="21" name="object 21"/>
            <p:cNvSpPr/>
            <p:nvPr/>
          </p:nvSpPr>
          <p:spPr>
            <a:xfrm>
              <a:off x="2929648" y="6818375"/>
              <a:ext cx="619125" cy="0"/>
            </a:xfrm>
            <a:custGeom>
              <a:avLst/>
              <a:gdLst/>
              <a:ahLst/>
              <a:cxnLst/>
              <a:rect l="l" t="t" r="r" b="b"/>
              <a:pathLst>
                <a:path w="619125">
                  <a:moveTo>
                    <a:pt x="618744" y="0"/>
                  </a:moveTo>
                  <a:lnTo>
                    <a:pt x="0" y="0"/>
                  </a:lnTo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527056" y="6806183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19812" y="0"/>
                  </a:move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7"/>
                  </a:lnTo>
                  <a:lnTo>
                    <a:pt x="1595" y="24764"/>
                  </a:lnTo>
                  <a:lnTo>
                    <a:pt x="5905" y="30098"/>
                  </a:lnTo>
                  <a:lnTo>
                    <a:pt x="12215" y="33718"/>
                  </a:lnTo>
                  <a:lnTo>
                    <a:pt x="19812" y="35051"/>
                  </a:lnTo>
                  <a:lnTo>
                    <a:pt x="28955" y="35051"/>
                  </a:lnTo>
                  <a:lnTo>
                    <a:pt x="38100" y="27431"/>
                  </a:lnTo>
                  <a:lnTo>
                    <a:pt x="38100" y="18287"/>
                  </a:lnTo>
                  <a:lnTo>
                    <a:pt x="36528" y="10929"/>
                  </a:lnTo>
                  <a:lnTo>
                    <a:pt x="32384" y="5143"/>
                  </a:lnTo>
                  <a:lnTo>
                    <a:pt x="26527" y="1357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527056" y="6806183"/>
              <a:ext cx="978535" cy="556260"/>
            </a:xfrm>
            <a:custGeom>
              <a:avLst/>
              <a:gdLst/>
              <a:ahLst/>
              <a:cxnLst/>
              <a:rect l="l" t="t" r="r" b="b"/>
              <a:pathLst>
                <a:path w="978535" h="556259">
                  <a:moveTo>
                    <a:pt x="38100" y="18287"/>
                  </a:moveTo>
                  <a:lnTo>
                    <a:pt x="36528" y="10929"/>
                  </a:lnTo>
                  <a:lnTo>
                    <a:pt x="32384" y="5143"/>
                  </a:lnTo>
                  <a:lnTo>
                    <a:pt x="26527" y="1357"/>
                  </a:lnTo>
                  <a:lnTo>
                    <a:pt x="19812" y="0"/>
                  </a:ln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7"/>
                  </a:lnTo>
                  <a:lnTo>
                    <a:pt x="1595" y="24764"/>
                  </a:lnTo>
                  <a:lnTo>
                    <a:pt x="5905" y="30098"/>
                  </a:lnTo>
                  <a:lnTo>
                    <a:pt x="12215" y="33718"/>
                  </a:lnTo>
                  <a:lnTo>
                    <a:pt x="19812" y="35051"/>
                  </a:lnTo>
                  <a:lnTo>
                    <a:pt x="28955" y="35051"/>
                  </a:lnTo>
                  <a:lnTo>
                    <a:pt x="38100" y="27431"/>
                  </a:lnTo>
                  <a:lnTo>
                    <a:pt x="38100" y="18287"/>
                  </a:lnTo>
                  <a:close/>
                </a:path>
                <a:path w="978535" h="556259">
                  <a:moveTo>
                    <a:pt x="978408" y="556259"/>
                  </a:moveTo>
                  <a:lnTo>
                    <a:pt x="978408" y="16763"/>
                  </a:lnTo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767843" y="7341358"/>
            <a:ext cx="276860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75" spc="-7" baseline="26143" dirty="0">
                <a:latin typeface="Times New Roman"/>
                <a:cs typeface="Times New Roman"/>
              </a:rPr>
              <a:t>U</a:t>
            </a:r>
            <a:r>
              <a:rPr sz="700" spc="-5" dirty="0">
                <a:latin typeface="Times New Roman"/>
                <a:cs typeface="Times New Roman"/>
              </a:rPr>
              <a:t>DC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779783" y="7775698"/>
            <a:ext cx="97155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B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637135" y="6947916"/>
            <a:ext cx="50165" cy="838200"/>
            <a:chOff x="2637135" y="6947916"/>
            <a:chExt cx="50165" cy="838200"/>
          </a:xfrm>
        </p:grpSpPr>
        <p:sp>
          <p:nvSpPr>
            <p:cNvPr id="27" name="object 27"/>
            <p:cNvSpPr/>
            <p:nvPr/>
          </p:nvSpPr>
          <p:spPr>
            <a:xfrm>
              <a:off x="2664472" y="6947916"/>
              <a:ext cx="0" cy="772795"/>
            </a:xfrm>
            <a:custGeom>
              <a:avLst/>
              <a:gdLst/>
              <a:ahLst/>
              <a:cxnLst/>
              <a:rect l="l" t="t" r="r" b="b"/>
              <a:pathLst>
                <a:path h="772795">
                  <a:moveTo>
                    <a:pt x="0" y="0"/>
                  </a:moveTo>
                  <a:lnTo>
                    <a:pt x="0" y="772668"/>
                  </a:lnTo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41612" y="7716012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41148" y="0"/>
                  </a:moveTo>
                  <a:lnTo>
                    <a:pt x="0" y="0"/>
                  </a:lnTo>
                  <a:lnTo>
                    <a:pt x="22859" y="65532"/>
                  </a:lnTo>
                  <a:lnTo>
                    <a:pt x="4114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641612" y="7716012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22859" y="65532"/>
                  </a:moveTo>
                  <a:lnTo>
                    <a:pt x="41148" y="0"/>
                  </a:lnTo>
                  <a:lnTo>
                    <a:pt x="0" y="0"/>
                  </a:lnTo>
                  <a:lnTo>
                    <a:pt x="22859" y="65532"/>
                  </a:lnTo>
                  <a:close/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4520191" y="7400794"/>
            <a:ext cx="61594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-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506471" y="7211814"/>
            <a:ext cx="86360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+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473811" y="7836503"/>
            <a:ext cx="1053465" cy="47625"/>
            <a:chOff x="3473811" y="7836503"/>
            <a:chExt cx="1053465" cy="47625"/>
          </a:xfrm>
        </p:grpSpPr>
        <p:sp>
          <p:nvSpPr>
            <p:cNvPr id="33" name="object 33"/>
            <p:cNvSpPr/>
            <p:nvPr/>
          </p:nvSpPr>
          <p:spPr>
            <a:xfrm>
              <a:off x="3478288" y="7860791"/>
              <a:ext cx="1027430" cy="1905"/>
            </a:xfrm>
            <a:custGeom>
              <a:avLst/>
              <a:gdLst/>
              <a:ahLst/>
              <a:cxnLst/>
              <a:rect l="l" t="t" r="r" b="b"/>
              <a:pathLst>
                <a:path w="1027429" h="1904">
                  <a:moveTo>
                    <a:pt x="0" y="0"/>
                  </a:moveTo>
                  <a:lnTo>
                    <a:pt x="1027176" y="1523"/>
                  </a:lnTo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484128" y="7840979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19812" y="0"/>
                  </a:move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8"/>
                  </a:lnTo>
                  <a:lnTo>
                    <a:pt x="1595" y="24765"/>
                  </a:lnTo>
                  <a:lnTo>
                    <a:pt x="5905" y="30099"/>
                  </a:lnTo>
                  <a:lnTo>
                    <a:pt x="12215" y="33718"/>
                  </a:lnTo>
                  <a:lnTo>
                    <a:pt x="19812" y="35052"/>
                  </a:lnTo>
                  <a:lnTo>
                    <a:pt x="28955" y="35052"/>
                  </a:lnTo>
                  <a:lnTo>
                    <a:pt x="38100" y="27432"/>
                  </a:lnTo>
                  <a:lnTo>
                    <a:pt x="38100" y="18288"/>
                  </a:lnTo>
                  <a:lnTo>
                    <a:pt x="36528" y="10929"/>
                  </a:lnTo>
                  <a:lnTo>
                    <a:pt x="32384" y="5143"/>
                  </a:lnTo>
                  <a:lnTo>
                    <a:pt x="26527" y="1357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484128" y="7840979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38100" y="18288"/>
                  </a:moveTo>
                  <a:lnTo>
                    <a:pt x="36528" y="10929"/>
                  </a:lnTo>
                  <a:lnTo>
                    <a:pt x="32384" y="5143"/>
                  </a:lnTo>
                  <a:lnTo>
                    <a:pt x="26527" y="1357"/>
                  </a:lnTo>
                  <a:lnTo>
                    <a:pt x="19812" y="0"/>
                  </a:ln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8"/>
                  </a:lnTo>
                  <a:lnTo>
                    <a:pt x="1595" y="24765"/>
                  </a:lnTo>
                  <a:lnTo>
                    <a:pt x="5905" y="30099"/>
                  </a:lnTo>
                  <a:lnTo>
                    <a:pt x="12215" y="33718"/>
                  </a:lnTo>
                  <a:lnTo>
                    <a:pt x="19812" y="35052"/>
                  </a:lnTo>
                  <a:lnTo>
                    <a:pt x="28955" y="35052"/>
                  </a:lnTo>
                  <a:lnTo>
                    <a:pt x="38100" y="27432"/>
                  </a:lnTo>
                  <a:lnTo>
                    <a:pt x="38100" y="18288"/>
                  </a:lnTo>
                  <a:close/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530104" y="7844027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19812" y="0"/>
                  </a:move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8"/>
                  </a:lnTo>
                  <a:lnTo>
                    <a:pt x="1595" y="24765"/>
                  </a:lnTo>
                  <a:lnTo>
                    <a:pt x="5905" y="30099"/>
                  </a:lnTo>
                  <a:lnTo>
                    <a:pt x="12215" y="33718"/>
                  </a:lnTo>
                  <a:lnTo>
                    <a:pt x="19812" y="35052"/>
                  </a:lnTo>
                  <a:lnTo>
                    <a:pt x="28955" y="35052"/>
                  </a:lnTo>
                  <a:lnTo>
                    <a:pt x="38100" y="27432"/>
                  </a:lnTo>
                  <a:lnTo>
                    <a:pt x="38100" y="18288"/>
                  </a:lnTo>
                  <a:lnTo>
                    <a:pt x="36528" y="10929"/>
                  </a:lnTo>
                  <a:lnTo>
                    <a:pt x="32384" y="5143"/>
                  </a:lnTo>
                  <a:lnTo>
                    <a:pt x="26527" y="1357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530104" y="7844027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38100" y="18288"/>
                  </a:moveTo>
                  <a:lnTo>
                    <a:pt x="36528" y="10929"/>
                  </a:lnTo>
                  <a:lnTo>
                    <a:pt x="32384" y="5143"/>
                  </a:lnTo>
                  <a:lnTo>
                    <a:pt x="26527" y="1357"/>
                  </a:lnTo>
                  <a:lnTo>
                    <a:pt x="19812" y="0"/>
                  </a:ln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8"/>
                  </a:lnTo>
                  <a:lnTo>
                    <a:pt x="1595" y="24765"/>
                  </a:lnTo>
                  <a:lnTo>
                    <a:pt x="5905" y="30099"/>
                  </a:lnTo>
                  <a:lnTo>
                    <a:pt x="12215" y="33718"/>
                  </a:lnTo>
                  <a:lnTo>
                    <a:pt x="19812" y="35052"/>
                  </a:lnTo>
                  <a:lnTo>
                    <a:pt x="28955" y="35052"/>
                  </a:lnTo>
                  <a:lnTo>
                    <a:pt x="38100" y="27432"/>
                  </a:lnTo>
                  <a:lnTo>
                    <a:pt x="38100" y="18288"/>
                  </a:lnTo>
                  <a:close/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3415804" y="6801707"/>
            <a:ext cx="1216660" cy="571500"/>
            <a:chOff x="3415804" y="6801707"/>
            <a:chExt cx="1216660" cy="571500"/>
          </a:xfrm>
        </p:grpSpPr>
        <p:sp>
          <p:nvSpPr>
            <p:cNvPr id="39" name="object 39"/>
            <p:cNvSpPr/>
            <p:nvPr/>
          </p:nvSpPr>
          <p:spPr>
            <a:xfrm>
              <a:off x="3530104" y="6816852"/>
              <a:ext cx="975360" cy="3175"/>
            </a:xfrm>
            <a:custGeom>
              <a:avLst/>
              <a:gdLst/>
              <a:ahLst/>
              <a:cxnLst/>
              <a:rect l="l" t="t" r="r" b="b"/>
              <a:pathLst>
                <a:path w="975360" h="3175">
                  <a:moveTo>
                    <a:pt x="0" y="0"/>
                  </a:moveTo>
                  <a:lnTo>
                    <a:pt x="975360" y="3048"/>
                  </a:lnTo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487176" y="6806184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59">
                  <a:moveTo>
                    <a:pt x="19811" y="0"/>
                  </a:moveTo>
                  <a:lnTo>
                    <a:pt x="12215" y="1357"/>
                  </a:lnTo>
                  <a:lnTo>
                    <a:pt x="5905" y="5143"/>
                  </a:lnTo>
                  <a:lnTo>
                    <a:pt x="1595" y="10929"/>
                  </a:lnTo>
                  <a:lnTo>
                    <a:pt x="0" y="18287"/>
                  </a:lnTo>
                  <a:lnTo>
                    <a:pt x="1595" y="24764"/>
                  </a:lnTo>
                  <a:lnTo>
                    <a:pt x="5905" y="30098"/>
                  </a:lnTo>
                  <a:lnTo>
                    <a:pt x="12215" y="33718"/>
                  </a:lnTo>
                  <a:lnTo>
                    <a:pt x="19811" y="35051"/>
                  </a:lnTo>
                  <a:lnTo>
                    <a:pt x="28955" y="35051"/>
                  </a:lnTo>
                  <a:lnTo>
                    <a:pt x="38100" y="27431"/>
                  </a:lnTo>
                  <a:lnTo>
                    <a:pt x="38100" y="18287"/>
                  </a:lnTo>
                  <a:lnTo>
                    <a:pt x="36528" y="10929"/>
                  </a:lnTo>
                  <a:lnTo>
                    <a:pt x="32384" y="5143"/>
                  </a:lnTo>
                  <a:lnTo>
                    <a:pt x="26527" y="1357"/>
                  </a:lnTo>
                  <a:lnTo>
                    <a:pt x="198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415804" y="6806184"/>
              <a:ext cx="1216660" cy="562610"/>
            </a:xfrm>
            <a:custGeom>
              <a:avLst/>
              <a:gdLst/>
              <a:ahLst/>
              <a:cxnLst/>
              <a:rect l="l" t="t" r="r" b="b"/>
              <a:pathLst>
                <a:path w="1216660" h="562609">
                  <a:moveTo>
                    <a:pt x="1109472" y="18287"/>
                  </a:moveTo>
                  <a:lnTo>
                    <a:pt x="1107900" y="10929"/>
                  </a:lnTo>
                  <a:lnTo>
                    <a:pt x="1103756" y="5143"/>
                  </a:lnTo>
                  <a:lnTo>
                    <a:pt x="1097899" y="1357"/>
                  </a:lnTo>
                  <a:lnTo>
                    <a:pt x="1091183" y="0"/>
                  </a:lnTo>
                  <a:lnTo>
                    <a:pt x="1083587" y="1357"/>
                  </a:lnTo>
                  <a:lnTo>
                    <a:pt x="1077277" y="5143"/>
                  </a:lnTo>
                  <a:lnTo>
                    <a:pt x="1072967" y="10929"/>
                  </a:lnTo>
                  <a:lnTo>
                    <a:pt x="1071372" y="18287"/>
                  </a:lnTo>
                  <a:lnTo>
                    <a:pt x="1072967" y="24764"/>
                  </a:lnTo>
                  <a:lnTo>
                    <a:pt x="1077277" y="30098"/>
                  </a:lnTo>
                  <a:lnTo>
                    <a:pt x="1083587" y="33718"/>
                  </a:lnTo>
                  <a:lnTo>
                    <a:pt x="1091183" y="35051"/>
                  </a:lnTo>
                  <a:lnTo>
                    <a:pt x="1100327" y="35051"/>
                  </a:lnTo>
                  <a:lnTo>
                    <a:pt x="1109472" y="27431"/>
                  </a:lnTo>
                  <a:lnTo>
                    <a:pt x="1109472" y="18287"/>
                  </a:lnTo>
                  <a:close/>
                </a:path>
                <a:path w="1216660" h="562609">
                  <a:moveTo>
                    <a:pt x="0" y="559307"/>
                  </a:moveTo>
                  <a:lnTo>
                    <a:pt x="262127" y="559307"/>
                  </a:lnTo>
                </a:path>
                <a:path w="1216660" h="562609">
                  <a:moveTo>
                    <a:pt x="954024" y="562355"/>
                  </a:moveTo>
                  <a:lnTo>
                    <a:pt x="1216152" y="562355"/>
                  </a:lnTo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4366775" y="6597646"/>
            <a:ext cx="194310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50" spc="15" dirty="0">
                <a:latin typeface="Times New Roman"/>
                <a:cs typeface="Times New Roman"/>
              </a:rPr>
              <a:t>D</a:t>
            </a:r>
            <a:r>
              <a:rPr sz="825" spc="22" baseline="-35353" dirty="0">
                <a:latin typeface="Times New Roman"/>
                <a:cs typeface="Times New Roman"/>
              </a:rPr>
              <a:t>2</a:t>
            </a:r>
            <a:endParaRPr sz="825" baseline="-35353">
              <a:latin typeface="Times New Roman"/>
              <a:cs typeface="Times New Roman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4696059" y="7211568"/>
            <a:ext cx="50165" cy="515620"/>
            <a:chOff x="4696059" y="7211568"/>
            <a:chExt cx="50165" cy="515620"/>
          </a:xfrm>
        </p:grpSpPr>
        <p:sp>
          <p:nvSpPr>
            <p:cNvPr id="44" name="object 44"/>
            <p:cNvSpPr/>
            <p:nvPr/>
          </p:nvSpPr>
          <p:spPr>
            <a:xfrm>
              <a:off x="4723396" y="7211568"/>
              <a:ext cx="0" cy="508000"/>
            </a:xfrm>
            <a:custGeom>
              <a:avLst/>
              <a:gdLst/>
              <a:ahLst/>
              <a:cxnLst/>
              <a:rect l="l" t="t" r="r" b="b"/>
              <a:pathLst>
                <a:path h="508000">
                  <a:moveTo>
                    <a:pt x="0" y="0"/>
                  </a:moveTo>
                  <a:lnTo>
                    <a:pt x="0" y="507492"/>
                  </a:lnTo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700536" y="7656576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41148" y="0"/>
                  </a:moveTo>
                  <a:lnTo>
                    <a:pt x="0" y="0"/>
                  </a:lnTo>
                  <a:lnTo>
                    <a:pt x="22860" y="65531"/>
                  </a:lnTo>
                  <a:lnTo>
                    <a:pt x="4114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700536" y="7656576"/>
              <a:ext cx="41275" cy="66040"/>
            </a:xfrm>
            <a:custGeom>
              <a:avLst/>
              <a:gdLst/>
              <a:ahLst/>
              <a:cxnLst/>
              <a:rect l="l" t="t" r="r" b="b"/>
              <a:pathLst>
                <a:path w="41275" h="66040">
                  <a:moveTo>
                    <a:pt x="22860" y="65531"/>
                  </a:moveTo>
                  <a:lnTo>
                    <a:pt x="41148" y="0"/>
                  </a:lnTo>
                  <a:lnTo>
                    <a:pt x="0" y="0"/>
                  </a:lnTo>
                  <a:lnTo>
                    <a:pt x="22860" y="65531"/>
                  </a:lnTo>
                  <a:close/>
                </a:path>
              </a:pathLst>
            </a:custGeom>
            <a:ln w="89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4753363" y="7312401"/>
            <a:ext cx="103505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U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828039" y="7386697"/>
            <a:ext cx="149860" cy="133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dirty="0">
                <a:latin typeface="Times New Roman"/>
                <a:cs typeface="Times New Roman"/>
              </a:rPr>
              <a:t>DC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478283" y="7896094"/>
            <a:ext cx="200660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C</a:t>
            </a:r>
            <a:r>
              <a:rPr sz="850" spc="-85" dirty="0">
                <a:latin typeface="Times New Roman"/>
                <a:cs typeface="Times New Roman"/>
              </a:rPr>
              <a:t> </a:t>
            </a:r>
            <a:r>
              <a:rPr sz="825" spc="7" baseline="-20202" dirty="0">
                <a:latin typeface="Times New Roman"/>
                <a:cs typeface="Times New Roman"/>
              </a:rPr>
              <a:t>1</a:t>
            </a:r>
            <a:endParaRPr sz="825" baseline="-20202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449075" y="7890002"/>
            <a:ext cx="220345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C</a:t>
            </a:r>
            <a:r>
              <a:rPr sz="850" spc="25" dirty="0">
                <a:latin typeface="Times New Roman"/>
                <a:cs typeface="Times New Roman"/>
              </a:rPr>
              <a:t> </a:t>
            </a:r>
            <a:r>
              <a:rPr sz="825" spc="7" baseline="-15151" dirty="0">
                <a:latin typeface="Times New Roman"/>
                <a:cs typeface="Times New Roman"/>
              </a:rPr>
              <a:t>2</a:t>
            </a:r>
            <a:endParaRPr sz="825" baseline="-15151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804167" y="6707374"/>
            <a:ext cx="103505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A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368307" y="7231626"/>
            <a:ext cx="103505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spc="-5" dirty="0">
                <a:latin typeface="Times New Roman"/>
                <a:cs typeface="Times New Roman"/>
              </a:rPr>
              <a:t>U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442979" y="7305923"/>
            <a:ext cx="149860" cy="133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dirty="0">
                <a:latin typeface="Times New Roman"/>
                <a:cs typeface="Times New Roman"/>
              </a:rPr>
              <a:t>AB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83267" y="8241279"/>
            <a:ext cx="4238625" cy="7854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Comic Sans MS"/>
                <a:cs typeface="Comic Sans MS"/>
              </a:rPr>
              <a:t>Pour</a:t>
            </a:r>
            <a:r>
              <a:rPr sz="1000" spc="15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réaliser</a:t>
            </a:r>
            <a:r>
              <a:rPr sz="1000" spc="2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ce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couplage,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5" dirty="0">
                <a:latin typeface="Comic Sans MS"/>
                <a:cs typeface="Comic Sans MS"/>
              </a:rPr>
              <a:t>il</a:t>
            </a:r>
            <a:r>
              <a:rPr sz="1000" spc="1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faut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que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tensions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5" dirty="0">
                <a:latin typeface="Comic Sans MS"/>
                <a:cs typeface="Comic Sans MS"/>
              </a:rPr>
              <a:t>U</a:t>
            </a:r>
            <a:r>
              <a:rPr sz="975" spc="-22" baseline="-12820" dirty="0">
                <a:latin typeface="Comic Sans MS"/>
                <a:cs typeface="Comic Sans MS"/>
              </a:rPr>
              <a:t>CD</a:t>
            </a:r>
            <a:r>
              <a:rPr sz="975" spc="172" baseline="-1282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soient</a:t>
            </a:r>
            <a:r>
              <a:rPr sz="1000" spc="5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les</a:t>
            </a:r>
            <a:r>
              <a:rPr sz="1000" dirty="0">
                <a:latin typeface="Comic Sans MS"/>
                <a:cs typeface="Comic Sans MS"/>
              </a:rPr>
              <a:t> </a:t>
            </a:r>
            <a:r>
              <a:rPr sz="1000" spc="-10" dirty="0">
                <a:latin typeface="Comic Sans MS"/>
                <a:cs typeface="Comic Sans MS"/>
              </a:rPr>
              <a:t>mêmes.</a:t>
            </a:r>
            <a:endParaRPr sz="1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Comic Sans MS"/>
              <a:cs typeface="Comic Sans MS"/>
            </a:endParaRPr>
          </a:p>
          <a:p>
            <a:pPr marL="1776730" algn="ctr">
              <a:lnSpc>
                <a:spcPct val="100000"/>
              </a:lnSpc>
            </a:pP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totale</a:t>
            </a:r>
            <a:r>
              <a:rPr sz="650" spc="204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=</a:t>
            </a:r>
            <a:r>
              <a:rPr sz="1500" spc="405" baseline="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Symbol"/>
                <a:cs typeface="Symbol"/>
              </a:rPr>
              <a:t>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partielle</a:t>
            </a:r>
            <a:endParaRPr sz="650">
              <a:latin typeface="Comic Sans MS"/>
              <a:cs typeface="Comic Sans MS"/>
            </a:endParaRPr>
          </a:p>
          <a:p>
            <a:pPr marL="1776730" algn="ctr">
              <a:lnSpc>
                <a:spcPct val="100000"/>
              </a:lnSpc>
              <a:spcBef>
                <a:spcPts val="900"/>
              </a:spcBef>
            </a:pPr>
            <a:r>
              <a:rPr sz="1500" spc="-15" baseline="8333" dirty="0">
                <a:latin typeface="Comic Sans MS"/>
                <a:cs typeface="Comic Sans MS"/>
              </a:rPr>
              <a:t>U</a:t>
            </a:r>
            <a:r>
              <a:rPr sz="650" spc="-10" dirty="0">
                <a:latin typeface="Comic Sans MS"/>
                <a:cs typeface="Comic Sans MS"/>
              </a:rPr>
              <a:t>BA</a:t>
            </a:r>
            <a:r>
              <a:rPr sz="650" spc="190" dirty="0">
                <a:latin typeface="Comic Sans MS"/>
                <a:cs typeface="Comic Sans MS"/>
              </a:rPr>
              <a:t> </a:t>
            </a:r>
            <a:r>
              <a:rPr sz="1500" spc="-7" baseline="-8333" dirty="0">
                <a:latin typeface="Comic Sans MS"/>
                <a:cs typeface="Comic Sans MS"/>
              </a:rPr>
              <a:t>=</a:t>
            </a:r>
            <a:r>
              <a:rPr sz="1500" spc="397" baseline="-8333" dirty="0">
                <a:latin typeface="Comic Sans MS"/>
                <a:cs typeface="Comic Sans MS"/>
              </a:rPr>
              <a:t> </a:t>
            </a:r>
            <a:r>
              <a:rPr sz="1500" spc="-7" baseline="8333" dirty="0">
                <a:latin typeface="Comic Sans MS"/>
                <a:cs typeface="Comic Sans MS"/>
              </a:rPr>
              <a:t>U</a:t>
            </a:r>
            <a:r>
              <a:rPr sz="650" spc="-5" dirty="0">
                <a:latin typeface="Comic Sans MS"/>
                <a:cs typeface="Comic Sans MS"/>
              </a:rPr>
              <a:t>CD</a:t>
            </a:r>
            <a:endParaRPr sz="650">
              <a:latin typeface="Comic Sans MS"/>
              <a:cs typeface="Comic Sans MS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030988" y="2473451"/>
            <a:ext cx="617220" cy="0"/>
          </a:xfrm>
          <a:custGeom>
            <a:avLst/>
            <a:gdLst/>
            <a:ahLst/>
            <a:cxnLst/>
            <a:rect l="l" t="t" r="r" b="b"/>
            <a:pathLst>
              <a:path w="617220">
                <a:moveTo>
                  <a:pt x="0" y="0"/>
                </a:moveTo>
                <a:lnTo>
                  <a:pt x="617220" y="0"/>
                </a:lnTo>
              </a:path>
            </a:pathLst>
          </a:custGeom>
          <a:ln w="101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948692" y="2420111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101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215648" y="2427732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101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5143507" y="2272945"/>
            <a:ext cx="1035050" cy="1727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19710" algn="l"/>
                <a:tab pos="745490" algn="l"/>
                <a:tab pos="952500" algn="l"/>
              </a:tabLst>
            </a:pPr>
            <a:r>
              <a:rPr sz="950" dirty="0">
                <a:latin typeface="Times New Roman"/>
                <a:cs typeface="Times New Roman"/>
              </a:rPr>
              <a:t>-	</a:t>
            </a:r>
            <a:r>
              <a:rPr sz="950" spc="5" dirty="0">
                <a:latin typeface="Times New Roman"/>
                <a:cs typeface="Times New Roman"/>
              </a:rPr>
              <a:t>+	</a:t>
            </a:r>
            <a:r>
              <a:rPr sz="1425" baseline="2923" dirty="0">
                <a:latin typeface="Times New Roman"/>
                <a:cs typeface="Times New Roman"/>
              </a:rPr>
              <a:t>-	</a:t>
            </a:r>
            <a:r>
              <a:rPr sz="1425" spc="7" baseline="2923" dirty="0">
                <a:latin typeface="Times New Roman"/>
                <a:cs typeface="Times New Roman"/>
              </a:rPr>
              <a:t>+</a:t>
            </a:r>
            <a:endParaRPr sz="1425" baseline="2923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862080" y="2476500"/>
            <a:ext cx="352425" cy="0"/>
          </a:xfrm>
          <a:custGeom>
            <a:avLst/>
            <a:gdLst/>
            <a:ahLst/>
            <a:cxnLst/>
            <a:rect l="l" t="t" r="r" b="b"/>
            <a:pathLst>
              <a:path w="352425">
                <a:moveTo>
                  <a:pt x="0" y="0"/>
                </a:moveTo>
                <a:lnTo>
                  <a:pt x="352043" y="0"/>
                </a:lnTo>
              </a:path>
            </a:pathLst>
          </a:custGeom>
          <a:ln w="101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029464" y="2327148"/>
            <a:ext cx="0" cy="297180"/>
          </a:xfrm>
          <a:custGeom>
            <a:avLst/>
            <a:gdLst/>
            <a:ahLst/>
            <a:cxnLst/>
            <a:rect l="l" t="t" r="r" b="b"/>
            <a:pathLst>
              <a:path h="297180">
                <a:moveTo>
                  <a:pt x="0" y="0"/>
                </a:moveTo>
                <a:lnTo>
                  <a:pt x="0" y="297179"/>
                </a:lnTo>
              </a:path>
            </a:pathLst>
          </a:custGeom>
          <a:ln w="101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1" name="object 61"/>
          <p:cNvGrpSpPr/>
          <p:nvPr/>
        </p:nvGrpSpPr>
        <p:grpSpPr>
          <a:xfrm>
            <a:off x="5298954" y="2328672"/>
            <a:ext cx="649605" cy="295910"/>
            <a:chOff x="5298954" y="2328672"/>
            <a:chExt cx="649605" cy="295910"/>
          </a:xfrm>
        </p:grpSpPr>
        <p:sp>
          <p:nvSpPr>
            <p:cNvPr id="62" name="object 62"/>
            <p:cNvSpPr/>
            <p:nvPr/>
          </p:nvSpPr>
          <p:spPr>
            <a:xfrm>
              <a:off x="5302516" y="2476500"/>
              <a:ext cx="645160" cy="5080"/>
            </a:xfrm>
            <a:custGeom>
              <a:avLst/>
              <a:gdLst/>
              <a:ahLst/>
              <a:cxnLst/>
              <a:rect l="l" t="t" r="r" b="b"/>
              <a:pathLst>
                <a:path w="645160" h="5080">
                  <a:moveTo>
                    <a:pt x="644651" y="0"/>
                  </a:moveTo>
                  <a:lnTo>
                    <a:pt x="0" y="4572"/>
                  </a:lnTo>
                </a:path>
              </a:pathLst>
            </a:custGeom>
            <a:ln w="3175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304040" y="2328672"/>
              <a:ext cx="0" cy="295910"/>
            </a:xfrm>
            <a:custGeom>
              <a:avLst/>
              <a:gdLst/>
              <a:ahLst/>
              <a:cxnLst/>
              <a:rect l="l" t="t" r="r" b="b"/>
              <a:pathLst>
                <a:path h="295910">
                  <a:moveTo>
                    <a:pt x="0" y="0"/>
                  </a:moveTo>
                  <a:lnTo>
                    <a:pt x="0" y="295655"/>
                  </a:lnTo>
                </a:path>
              </a:pathLst>
            </a:custGeom>
            <a:ln w="1017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4" name="object 64"/>
          <p:cNvGrpSpPr/>
          <p:nvPr/>
        </p:nvGrpSpPr>
        <p:grpSpPr>
          <a:xfrm>
            <a:off x="3930726" y="3076765"/>
            <a:ext cx="258445" cy="552450"/>
            <a:chOff x="3930726" y="3076765"/>
            <a:chExt cx="258445" cy="552450"/>
          </a:xfrm>
        </p:grpSpPr>
        <p:sp>
          <p:nvSpPr>
            <p:cNvPr id="65" name="object 65"/>
            <p:cNvSpPr/>
            <p:nvPr/>
          </p:nvSpPr>
          <p:spPr>
            <a:xfrm>
              <a:off x="3935488" y="3621023"/>
              <a:ext cx="248920" cy="3175"/>
            </a:xfrm>
            <a:custGeom>
              <a:avLst/>
              <a:gdLst/>
              <a:ahLst/>
              <a:cxnLst/>
              <a:rect l="l" t="t" r="r" b="b"/>
              <a:pathLst>
                <a:path w="248920" h="3175">
                  <a:moveTo>
                    <a:pt x="0" y="3048"/>
                  </a:moveTo>
                  <a:lnTo>
                    <a:pt x="248412" y="0"/>
                  </a:lnTo>
                  <a:lnTo>
                    <a:pt x="248412" y="3048"/>
                  </a:lnTo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058932" y="3081527"/>
              <a:ext cx="0" cy="542925"/>
            </a:xfrm>
            <a:custGeom>
              <a:avLst/>
              <a:gdLst/>
              <a:ahLst/>
              <a:cxnLst/>
              <a:rect l="l" t="t" r="r" b="b"/>
              <a:pathLst>
                <a:path h="542925">
                  <a:moveTo>
                    <a:pt x="0" y="353568"/>
                  </a:moveTo>
                  <a:lnTo>
                    <a:pt x="0" y="542544"/>
                  </a:lnTo>
                </a:path>
                <a:path h="542925">
                  <a:moveTo>
                    <a:pt x="0" y="0"/>
                  </a:moveTo>
                  <a:lnTo>
                    <a:pt x="0" y="96012"/>
                  </a:lnTo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/>
          <p:nvPr/>
        </p:nvSpPr>
        <p:spPr>
          <a:xfrm>
            <a:off x="4058932" y="3698747"/>
            <a:ext cx="620395" cy="429895"/>
          </a:xfrm>
          <a:custGeom>
            <a:avLst/>
            <a:gdLst/>
            <a:ahLst/>
            <a:cxnLst/>
            <a:rect l="l" t="t" r="r" b="b"/>
            <a:pathLst>
              <a:path w="620395" h="429895">
                <a:moveTo>
                  <a:pt x="0" y="0"/>
                </a:moveTo>
                <a:lnTo>
                  <a:pt x="0" y="422148"/>
                </a:lnTo>
              </a:path>
              <a:path w="620395" h="429895">
                <a:moveTo>
                  <a:pt x="0" y="429768"/>
                </a:moveTo>
                <a:lnTo>
                  <a:pt x="620267" y="429768"/>
                </a:lnTo>
              </a:path>
            </a:pathLst>
          </a:custGeom>
          <a:ln w="89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3795275" y="3200047"/>
            <a:ext cx="189865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850" dirty="0">
                <a:latin typeface="Times New Roman"/>
                <a:cs typeface="Times New Roman"/>
              </a:rPr>
              <a:t>R</a:t>
            </a:r>
            <a:r>
              <a:rPr sz="850" spc="-85" dirty="0">
                <a:latin typeface="Times New Roman"/>
                <a:cs typeface="Times New Roman"/>
              </a:rPr>
              <a:t> </a:t>
            </a:r>
            <a:r>
              <a:rPr sz="1050" baseline="-23809" dirty="0">
                <a:latin typeface="Times New Roman"/>
                <a:cs typeface="Times New Roman"/>
              </a:rPr>
              <a:t>i</a:t>
            </a:r>
            <a:endParaRPr sz="1050" baseline="-23809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945643" y="3663344"/>
            <a:ext cx="61594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dirty="0">
                <a:latin typeface="Times New Roman"/>
                <a:cs typeface="Times New Roman"/>
              </a:rPr>
              <a:t>-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4009974" y="3073717"/>
            <a:ext cx="674370" cy="454659"/>
            <a:chOff x="4009974" y="3073717"/>
            <a:chExt cx="674370" cy="454659"/>
          </a:xfrm>
        </p:grpSpPr>
        <p:sp>
          <p:nvSpPr>
            <p:cNvPr id="71" name="object 71"/>
            <p:cNvSpPr/>
            <p:nvPr/>
          </p:nvSpPr>
          <p:spPr>
            <a:xfrm>
              <a:off x="4014736" y="3078479"/>
              <a:ext cx="664845" cy="356870"/>
            </a:xfrm>
            <a:custGeom>
              <a:avLst/>
              <a:gdLst/>
              <a:ahLst/>
              <a:cxnLst/>
              <a:rect l="l" t="t" r="r" b="b"/>
              <a:pathLst>
                <a:path w="664845" h="356870">
                  <a:moveTo>
                    <a:pt x="0" y="356616"/>
                  </a:moveTo>
                  <a:lnTo>
                    <a:pt x="91439" y="356616"/>
                  </a:lnTo>
                  <a:lnTo>
                    <a:pt x="91439" y="99060"/>
                  </a:lnTo>
                  <a:lnTo>
                    <a:pt x="0" y="99060"/>
                  </a:lnTo>
                  <a:lnTo>
                    <a:pt x="0" y="356616"/>
                  </a:lnTo>
                  <a:close/>
                </a:path>
                <a:path w="664845" h="356870">
                  <a:moveTo>
                    <a:pt x="44196" y="0"/>
                  </a:moveTo>
                  <a:lnTo>
                    <a:pt x="664463" y="0"/>
                  </a:lnTo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040644" y="3489959"/>
              <a:ext cx="40005" cy="33655"/>
            </a:xfrm>
            <a:custGeom>
              <a:avLst/>
              <a:gdLst/>
              <a:ahLst/>
              <a:cxnLst/>
              <a:rect l="l" t="t" r="r" b="b"/>
              <a:pathLst>
                <a:path w="40004" h="33654">
                  <a:moveTo>
                    <a:pt x="19812" y="0"/>
                  </a:moveTo>
                  <a:lnTo>
                    <a:pt x="12215" y="1119"/>
                  </a:lnTo>
                  <a:lnTo>
                    <a:pt x="5905" y="4381"/>
                  </a:lnTo>
                  <a:lnTo>
                    <a:pt x="1595" y="9644"/>
                  </a:lnTo>
                  <a:lnTo>
                    <a:pt x="0" y="16764"/>
                  </a:lnTo>
                  <a:lnTo>
                    <a:pt x="1595" y="23241"/>
                  </a:lnTo>
                  <a:lnTo>
                    <a:pt x="5905" y="28575"/>
                  </a:lnTo>
                  <a:lnTo>
                    <a:pt x="12215" y="32194"/>
                  </a:lnTo>
                  <a:lnTo>
                    <a:pt x="19812" y="33528"/>
                  </a:lnTo>
                  <a:lnTo>
                    <a:pt x="27408" y="32194"/>
                  </a:lnTo>
                  <a:lnTo>
                    <a:pt x="33718" y="28575"/>
                  </a:lnTo>
                  <a:lnTo>
                    <a:pt x="38028" y="23241"/>
                  </a:lnTo>
                  <a:lnTo>
                    <a:pt x="39624" y="16764"/>
                  </a:lnTo>
                  <a:lnTo>
                    <a:pt x="38028" y="9644"/>
                  </a:lnTo>
                  <a:lnTo>
                    <a:pt x="33718" y="4381"/>
                  </a:lnTo>
                  <a:lnTo>
                    <a:pt x="27408" y="1119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040644" y="3489959"/>
              <a:ext cx="40005" cy="33655"/>
            </a:xfrm>
            <a:custGeom>
              <a:avLst/>
              <a:gdLst/>
              <a:ahLst/>
              <a:cxnLst/>
              <a:rect l="l" t="t" r="r" b="b"/>
              <a:pathLst>
                <a:path w="40004" h="33654">
                  <a:moveTo>
                    <a:pt x="39624" y="16764"/>
                  </a:moveTo>
                  <a:lnTo>
                    <a:pt x="38028" y="9644"/>
                  </a:lnTo>
                  <a:lnTo>
                    <a:pt x="33718" y="4381"/>
                  </a:lnTo>
                  <a:lnTo>
                    <a:pt x="27408" y="1119"/>
                  </a:lnTo>
                  <a:lnTo>
                    <a:pt x="19812" y="0"/>
                  </a:lnTo>
                  <a:lnTo>
                    <a:pt x="12215" y="1119"/>
                  </a:lnTo>
                  <a:lnTo>
                    <a:pt x="5905" y="4381"/>
                  </a:lnTo>
                  <a:lnTo>
                    <a:pt x="1595" y="9644"/>
                  </a:lnTo>
                  <a:lnTo>
                    <a:pt x="0" y="16764"/>
                  </a:lnTo>
                  <a:lnTo>
                    <a:pt x="1595" y="23241"/>
                  </a:lnTo>
                  <a:lnTo>
                    <a:pt x="5905" y="28575"/>
                  </a:lnTo>
                  <a:lnTo>
                    <a:pt x="12215" y="32194"/>
                  </a:lnTo>
                  <a:lnTo>
                    <a:pt x="19812" y="33528"/>
                  </a:lnTo>
                  <a:lnTo>
                    <a:pt x="27408" y="32194"/>
                  </a:lnTo>
                  <a:lnTo>
                    <a:pt x="33718" y="28575"/>
                  </a:lnTo>
                  <a:lnTo>
                    <a:pt x="38028" y="23241"/>
                  </a:lnTo>
                  <a:lnTo>
                    <a:pt x="39624" y="16764"/>
                  </a:lnTo>
                  <a:close/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3906532" y="3474364"/>
            <a:ext cx="327025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850" spc="45" dirty="0">
                <a:latin typeface="Times New Roman"/>
                <a:cs typeface="Times New Roman"/>
              </a:rPr>
              <a:t>+</a:t>
            </a:r>
            <a:r>
              <a:rPr sz="850" u="sng" spc="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850" u="sng" spc="25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75" spc="-7" baseline="16339" dirty="0">
                <a:latin typeface="Times New Roman"/>
                <a:cs typeface="Times New Roman"/>
              </a:rPr>
              <a:t>D</a:t>
            </a:r>
            <a:endParaRPr sz="1275" baseline="16339">
              <a:latin typeface="Times New Roman"/>
              <a:cs typeface="Times New Roman"/>
            </a:endParaRPr>
          </a:p>
        </p:txBody>
      </p:sp>
      <p:grpSp>
        <p:nvGrpSpPr>
          <p:cNvPr id="75" name="object 75"/>
          <p:cNvGrpSpPr/>
          <p:nvPr/>
        </p:nvGrpSpPr>
        <p:grpSpPr>
          <a:xfrm>
            <a:off x="3819747" y="3473196"/>
            <a:ext cx="52069" cy="518159"/>
            <a:chOff x="3819747" y="3473196"/>
            <a:chExt cx="52069" cy="518159"/>
          </a:xfrm>
        </p:grpSpPr>
        <p:sp>
          <p:nvSpPr>
            <p:cNvPr id="76" name="object 76"/>
            <p:cNvSpPr/>
            <p:nvPr/>
          </p:nvSpPr>
          <p:spPr>
            <a:xfrm>
              <a:off x="3844048" y="3473196"/>
              <a:ext cx="0" cy="509270"/>
            </a:xfrm>
            <a:custGeom>
              <a:avLst/>
              <a:gdLst/>
              <a:ahLst/>
              <a:cxnLst/>
              <a:rect l="l" t="t" r="r" b="b"/>
              <a:pathLst>
                <a:path h="509270">
                  <a:moveTo>
                    <a:pt x="0" y="0"/>
                  </a:moveTo>
                  <a:lnTo>
                    <a:pt x="0" y="509015"/>
                  </a:lnTo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824236" y="3919728"/>
              <a:ext cx="43180" cy="67310"/>
            </a:xfrm>
            <a:custGeom>
              <a:avLst/>
              <a:gdLst/>
              <a:ahLst/>
              <a:cxnLst/>
              <a:rect l="l" t="t" r="r" b="b"/>
              <a:pathLst>
                <a:path w="43179" h="67310">
                  <a:moveTo>
                    <a:pt x="42672" y="0"/>
                  </a:moveTo>
                  <a:lnTo>
                    <a:pt x="0" y="0"/>
                  </a:lnTo>
                  <a:lnTo>
                    <a:pt x="19812" y="67055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824236" y="3919728"/>
              <a:ext cx="43180" cy="67310"/>
            </a:xfrm>
            <a:custGeom>
              <a:avLst/>
              <a:gdLst/>
              <a:ahLst/>
              <a:cxnLst/>
              <a:rect l="l" t="t" r="r" b="b"/>
              <a:pathLst>
                <a:path w="43179" h="67310">
                  <a:moveTo>
                    <a:pt x="19812" y="67055"/>
                  </a:moveTo>
                  <a:lnTo>
                    <a:pt x="0" y="0"/>
                  </a:lnTo>
                  <a:lnTo>
                    <a:pt x="42672" y="0"/>
                  </a:lnTo>
                  <a:lnTo>
                    <a:pt x="19812" y="67055"/>
                  </a:lnTo>
                  <a:close/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3558547" y="3547520"/>
            <a:ext cx="103505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spc="-5" dirty="0">
                <a:latin typeface="Times New Roman"/>
                <a:cs typeface="Times New Roman"/>
              </a:rPr>
              <a:t>U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619507" y="3615820"/>
            <a:ext cx="150495" cy="1339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spc="5" dirty="0">
                <a:latin typeface="Times New Roman"/>
                <a:cs typeface="Times New Roman"/>
              </a:rPr>
              <a:t>DC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639063" y="3081176"/>
            <a:ext cx="97790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dirty="0">
                <a:latin typeface="Times New Roman"/>
                <a:cs typeface="Times New Roman"/>
              </a:rPr>
              <a:t>B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639063" y="3943756"/>
            <a:ext cx="97790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dirty="0">
                <a:latin typeface="Times New Roman"/>
                <a:cs typeface="Times New Roman"/>
              </a:rPr>
              <a:t>C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83" name="object 83"/>
          <p:cNvGrpSpPr/>
          <p:nvPr/>
        </p:nvGrpSpPr>
        <p:grpSpPr>
          <a:xfrm>
            <a:off x="6098127" y="3081527"/>
            <a:ext cx="178435" cy="1041400"/>
            <a:chOff x="6098127" y="3081527"/>
            <a:chExt cx="178435" cy="1041400"/>
          </a:xfrm>
        </p:grpSpPr>
        <p:sp>
          <p:nvSpPr>
            <p:cNvPr id="84" name="object 84"/>
            <p:cNvSpPr/>
            <p:nvPr/>
          </p:nvSpPr>
          <p:spPr>
            <a:xfrm>
              <a:off x="6143764" y="3081527"/>
              <a:ext cx="0" cy="1041400"/>
            </a:xfrm>
            <a:custGeom>
              <a:avLst/>
              <a:gdLst/>
              <a:ahLst/>
              <a:cxnLst/>
              <a:rect l="l" t="t" r="r" b="b"/>
              <a:pathLst>
                <a:path h="1041400">
                  <a:moveTo>
                    <a:pt x="0" y="691896"/>
                  </a:moveTo>
                  <a:lnTo>
                    <a:pt x="0" y="1040892"/>
                  </a:lnTo>
                </a:path>
                <a:path h="1041400">
                  <a:moveTo>
                    <a:pt x="0" y="0"/>
                  </a:moveTo>
                  <a:lnTo>
                    <a:pt x="0" y="435864"/>
                  </a:lnTo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102616" y="3337559"/>
              <a:ext cx="151130" cy="510540"/>
            </a:xfrm>
            <a:custGeom>
              <a:avLst/>
              <a:gdLst/>
              <a:ahLst/>
              <a:cxnLst/>
              <a:rect l="l" t="t" r="r" b="b"/>
              <a:pathLst>
                <a:path w="151129" h="510539">
                  <a:moveTo>
                    <a:pt x="0" y="435864"/>
                  </a:moveTo>
                  <a:lnTo>
                    <a:pt x="91439" y="435864"/>
                  </a:lnTo>
                  <a:lnTo>
                    <a:pt x="91439" y="179832"/>
                  </a:lnTo>
                  <a:lnTo>
                    <a:pt x="0" y="179832"/>
                  </a:lnTo>
                  <a:lnTo>
                    <a:pt x="0" y="435864"/>
                  </a:lnTo>
                  <a:close/>
                </a:path>
                <a:path w="151129" h="510539">
                  <a:moveTo>
                    <a:pt x="150875" y="0"/>
                  </a:moveTo>
                  <a:lnTo>
                    <a:pt x="150875" y="510540"/>
                  </a:lnTo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230632" y="3842004"/>
              <a:ext cx="41275" cy="67310"/>
            </a:xfrm>
            <a:custGeom>
              <a:avLst/>
              <a:gdLst/>
              <a:ahLst/>
              <a:cxnLst/>
              <a:rect l="l" t="t" r="r" b="b"/>
              <a:pathLst>
                <a:path w="41275" h="67310">
                  <a:moveTo>
                    <a:pt x="41148" y="0"/>
                  </a:moveTo>
                  <a:lnTo>
                    <a:pt x="0" y="0"/>
                  </a:lnTo>
                  <a:lnTo>
                    <a:pt x="22860" y="67055"/>
                  </a:lnTo>
                  <a:lnTo>
                    <a:pt x="4114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230632" y="3842004"/>
              <a:ext cx="41275" cy="67310"/>
            </a:xfrm>
            <a:custGeom>
              <a:avLst/>
              <a:gdLst/>
              <a:ahLst/>
              <a:cxnLst/>
              <a:rect l="l" t="t" r="r" b="b"/>
              <a:pathLst>
                <a:path w="41275" h="67310">
                  <a:moveTo>
                    <a:pt x="22860" y="67055"/>
                  </a:moveTo>
                  <a:lnTo>
                    <a:pt x="41148" y="0"/>
                  </a:lnTo>
                  <a:lnTo>
                    <a:pt x="0" y="0"/>
                  </a:lnTo>
                  <a:lnTo>
                    <a:pt x="22860" y="67055"/>
                  </a:lnTo>
                  <a:close/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5981707" y="3550568"/>
            <a:ext cx="97790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dirty="0">
                <a:latin typeface="Times New Roman"/>
                <a:cs typeface="Times New Roman"/>
              </a:rPr>
              <a:t>R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6290063" y="3509420"/>
            <a:ext cx="452120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275" spc="15" baseline="13071" dirty="0">
                <a:latin typeface="Times New Roman"/>
                <a:cs typeface="Times New Roman"/>
              </a:rPr>
              <a:t>U</a:t>
            </a:r>
            <a:r>
              <a:rPr sz="550" spc="10" dirty="0">
                <a:latin typeface="Times New Roman"/>
                <a:cs typeface="Times New Roman"/>
              </a:rPr>
              <a:t>Récepteur</a:t>
            </a:r>
            <a:endParaRPr sz="550">
              <a:latin typeface="Times New Roman"/>
              <a:cs typeface="Times New Roman"/>
            </a:endParaRPr>
          </a:p>
        </p:txBody>
      </p:sp>
      <p:grpSp>
        <p:nvGrpSpPr>
          <p:cNvPr id="90" name="object 90"/>
          <p:cNvGrpSpPr/>
          <p:nvPr/>
        </p:nvGrpSpPr>
        <p:grpSpPr>
          <a:xfrm>
            <a:off x="4656423" y="3045034"/>
            <a:ext cx="60960" cy="64135"/>
            <a:chOff x="4656423" y="3045034"/>
            <a:chExt cx="60960" cy="64135"/>
          </a:xfrm>
        </p:grpSpPr>
        <p:sp>
          <p:nvSpPr>
            <p:cNvPr id="91" name="object 91"/>
            <p:cNvSpPr/>
            <p:nvPr/>
          </p:nvSpPr>
          <p:spPr>
            <a:xfrm>
              <a:off x="4660912" y="3049523"/>
              <a:ext cx="52069" cy="55244"/>
            </a:xfrm>
            <a:custGeom>
              <a:avLst/>
              <a:gdLst/>
              <a:ahLst/>
              <a:cxnLst/>
              <a:rect l="l" t="t" r="r" b="b"/>
              <a:pathLst>
                <a:path w="52070" h="55244">
                  <a:moveTo>
                    <a:pt x="25908" y="0"/>
                  </a:moveTo>
                  <a:lnTo>
                    <a:pt x="16073" y="2143"/>
                  </a:lnTo>
                  <a:lnTo>
                    <a:pt x="7810" y="8000"/>
                  </a:lnTo>
                  <a:lnTo>
                    <a:pt x="2119" y="16716"/>
                  </a:lnTo>
                  <a:lnTo>
                    <a:pt x="0" y="27431"/>
                  </a:lnTo>
                  <a:lnTo>
                    <a:pt x="2119" y="37504"/>
                  </a:lnTo>
                  <a:lnTo>
                    <a:pt x="7810" y="46291"/>
                  </a:lnTo>
                  <a:lnTo>
                    <a:pt x="16073" y="52506"/>
                  </a:lnTo>
                  <a:lnTo>
                    <a:pt x="25908" y="54864"/>
                  </a:lnTo>
                  <a:lnTo>
                    <a:pt x="35742" y="52506"/>
                  </a:lnTo>
                  <a:lnTo>
                    <a:pt x="44005" y="46291"/>
                  </a:lnTo>
                  <a:lnTo>
                    <a:pt x="49696" y="37504"/>
                  </a:lnTo>
                  <a:lnTo>
                    <a:pt x="51816" y="27431"/>
                  </a:lnTo>
                  <a:lnTo>
                    <a:pt x="49696" y="16716"/>
                  </a:lnTo>
                  <a:lnTo>
                    <a:pt x="44005" y="8000"/>
                  </a:lnTo>
                  <a:lnTo>
                    <a:pt x="35742" y="2143"/>
                  </a:lnTo>
                  <a:lnTo>
                    <a:pt x="259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660912" y="3049523"/>
              <a:ext cx="52069" cy="55244"/>
            </a:xfrm>
            <a:custGeom>
              <a:avLst/>
              <a:gdLst/>
              <a:ahLst/>
              <a:cxnLst/>
              <a:rect l="l" t="t" r="r" b="b"/>
              <a:pathLst>
                <a:path w="52070" h="55244">
                  <a:moveTo>
                    <a:pt x="51816" y="27431"/>
                  </a:moveTo>
                  <a:lnTo>
                    <a:pt x="49696" y="16716"/>
                  </a:lnTo>
                  <a:lnTo>
                    <a:pt x="44005" y="8000"/>
                  </a:lnTo>
                  <a:lnTo>
                    <a:pt x="35742" y="2143"/>
                  </a:lnTo>
                  <a:lnTo>
                    <a:pt x="25908" y="0"/>
                  </a:lnTo>
                  <a:lnTo>
                    <a:pt x="16073" y="2143"/>
                  </a:lnTo>
                  <a:lnTo>
                    <a:pt x="7810" y="8000"/>
                  </a:lnTo>
                  <a:lnTo>
                    <a:pt x="2119" y="16716"/>
                  </a:lnTo>
                  <a:lnTo>
                    <a:pt x="0" y="27431"/>
                  </a:lnTo>
                  <a:lnTo>
                    <a:pt x="2119" y="37504"/>
                  </a:lnTo>
                  <a:lnTo>
                    <a:pt x="7810" y="46291"/>
                  </a:lnTo>
                  <a:lnTo>
                    <a:pt x="16073" y="52506"/>
                  </a:lnTo>
                  <a:lnTo>
                    <a:pt x="25908" y="54864"/>
                  </a:lnTo>
                  <a:lnTo>
                    <a:pt x="35742" y="52506"/>
                  </a:lnTo>
                  <a:lnTo>
                    <a:pt x="44005" y="46291"/>
                  </a:lnTo>
                  <a:lnTo>
                    <a:pt x="49696" y="37504"/>
                  </a:lnTo>
                  <a:lnTo>
                    <a:pt x="51816" y="27431"/>
                  </a:lnTo>
                  <a:close/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3" name="object 93"/>
          <p:cNvGrpSpPr/>
          <p:nvPr/>
        </p:nvGrpSpPr>
        <p:grpSpPr>
          <a:xfrm>
            <a:off x="4656423" y="4093546"/>
            <a:ext cx="60960" cy="65405"/>
            <a:chOff x="4656423" y="4093546"/>
            <a:chExt cx="60960" cy="65405"/>
          </a:xfrm>
        </p:grpSpPr>
        <p:sp>
          <p:nvSpPr>
            <p:cNvPr id="94" name="object 94"/>
            <p:cNvSpPr/>
            <p:nvPr/>
          </p:nvSpPr>
          <p:spPr>
            <a:xfrm>
              <a:off x="4660912" y="4098036"/>
              <a:ext cx="52069" cy="56515"/>
            </a:xfrm>
            <a:custGeom>
              <a:avLst/>
              <a:gdLst/>
              <a:ahLst/>
              <a:cxnLst/>
              <a:rect l="l" t="t" r="r" b="b"/>
              <a:pathLst>
                <a:path w="52070" h="56514">
                  <a:moveTo>
                    <a:pt x="25908" y="0"/>
                  </a:moveTo>
                  <a:lnTo>
                    <a:pt x="16073" y="2143"/>
                  </a:lnTo>
                  <a:lnTo>
                    <a:pt x="7810" y="8001"/>
                  </a:lnTo>
                  <a:lnTo>
                    <a:pt x="2119" y="16716"/>
                  </a:lnTo>
                  <a:lnTo>
                    <a:pt x="0" y="27432"/>
                  </a:lnTo>
                  <a:lnTo>
                    <a:pt x="2119" y="38385"/>
                  </a:lnTo>
                  <a:lnTo>
                    <a:pt x="7810" y="47625"/>
                  </a:lnTo>
                  <a:lnTo>
                    <a:pt x="16073" y="54006"/>
                  </a:lnTo>
                  <a:lnTo>
                    <a:pt x="25908" y="56388"/>
                  </a:lnTo>
                  <a:lnTo>
                    <a:pt x="35742" y="54006"/>
                  </a:lnTo>
                  <a:lnTo>
                    <a:pt x="44005" y="47625"/>
                  </a:lnTo>
                  <a:lnTo>
                    <a:pt x="49696" y="38385"/>
                  </a:lnTo>
                  <a:lnTo>
                    <a:pt x="51816" y="27432"/>
                  </a:lnTo>
                  <a:lnTo>
                    <a:pt x="49696" y="16716"/>
                  </a:lnTo>
                  <a:lnTo>
                    <a:pt x="44005" y="8001"/>
                  </a:lnTo>
                  <a:lnTo>
                    <a:pt x="35742" y="2143"/>
                  </a:lnTo>
                  <a:lnTo>
                    <a:pt x="259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4660912" y="4098036"/>
              <a:ext cx="52069" cy="56515"/>
            </a:xfrm>
            <a:custGeom>
              <a:avLst/>
              <a:gdLst/>
              <a:ahLst/>
              <a:cxnLst/>
              <a:rect l="l" t="t" r="r" b="b"/>
              <a:pathLst>
                <a:path w="52070" h="56514">
                  <a:moveTo>
                    <a:pt x="51816" y="27432"/>
                  </a:moveTo>
                  <a:lnTo>
                    <a:pt x="49696" y="16716"/>
                  </a:lnTo>
                  <a:lnTo>
                    <a:pt x="44005" y="8001"/>
                  </a:lnTo>
                  <a:lnTo>
                    <a:pt x="35742" y="2143"/>
                  </a:lnTo>
                  <a:lnTo>
                    <a:pt x="25908" y="0"/>
                  </a:lnTo>
                  <a:lnTo>
                    <a:pt x="16073" y="2143"/>
                  </a:lnTo>
                  <a:lnTo>
                    <a:pt x="7810" y="8001"/>
                  </a:lnTo>
                  <a:lnTo>
                    <a:pt x="2119" y="16716"/>
                  </a:lnTo>
                  <a:lnTo>
                    <a:pt x="0" y="27432"/>
                  </a:lnTo>
                  <a:lnTo>
                    <a:pt x="2119" y="38385"/>
                  </a:lnTo>
                  <a:lnTo>
                    <a:pt x="7810" y="47625"/>
                  </a:lnTo>
                  <a:lnTo>
                    <a:pt x="16073" y="54006"/>
                  </a:lnTo>
                  <a:lnTo>
                    <a:pt x="25908" y="56388"/>
                  </a:lnTo>
                  <a:lnTo>
                    <a:pt x="35742" y="54006"/>
                  </a:lnTo>
                  <a:lnTo>
                    <a:pt x="44005" y="47625"/>
                  </a:lnTo>
                  <a:lnTo>
                    <a:pt x="49696" y="38385"/>
                  </a:lnTo>
                  <a:lnTo>
                    <a:pt x="51816" y="27432"/>
                  </a:lnTo>
                  <a:close/>
                </a:path>
              </a:pathLst>
            </a:custGeom>
            <a:ln w="89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6" name="object 96"/>
          <p:cNvSpPr txBox="1"/>
          <p:nvPr/>
        </p:nvSpPr>
        <p:spPr>
          <a:xfrm>
            <a:off x="4744732" y="2938272"/>
            <a:ext cx="739140" cy="277495"/>
          </a:xfrm>
          <a:prstGeom prst="rect">
            <a:avLst/>
          </a:prstGeom>
          <a:solidFill>
            <a:srgbClr val="BEBEBE"/>
          </a:solidFill>
        </p:spPr>
        <p:txBody>
          <a:bodyPr vert="horz" wrap="square" lIns="0" tIns="54610" rIns="0" bIns="0" rtlCol="0">
            <a:spAutoFit/>
          </a:bodyPr>
          <a:lstStyle/>
          <a:p>
            <a:pPr marL="255904" marR="20955" indent="-230504">
              <a:lnSpc>
                <a:spcPct val="75300"/>
              </a:lnSpc>
              <a:spcBef>
                <a:spcPts val="430"/>
              </a:spcBef>
            </a:pPr>
            <a:r>
              <a:rPr sz="850" dirty="0">
                <a:latin typeface="Times New Roman"/>
                <a:cs typeface="Times New Roman"/>
              </a:rPr>
              <a:t>borne</a:t>
            </a:r>
            <a:r>
              <a:rPr sz="850" spc="-50" dirty="0">
                <a:latin typeface="Times New Roman"/>
                <a:cs typeface="Times New Roman"/>
              </a:rPr>
              <a:t> </a:t>
            </a:r>
            <a:r>
              <a:rPr sz="850" dirty="0">
                <a:latin typeface="Times New Roman"/>
                <a:cs typeface="Times New Roman"/>
              </a:rPr>
              <a:t>du</a:t>
            </a:r>
            <a:r>
              <a:rPr sz="850" spc="-45" dirty="0">
                <a:latin typeface="Times New Roman"/>
                <a:cs typeface="Times New Roman"/>
              </a:rPr>
              <a:t> </a:t>
            </a:r>
            <a:r>
              <a:rPr sz="850" dirty="0">
                <a:latin typeface="Times New Roman"/>
                <a:cs typeface="Times New Roman"/>
              </a:rPr>
              <a:t>circuit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dirty="0">
                <a:latin typeface="Times New Roman"/>
                <a:cs typeface="Times New Roman"/>
              </a:rPr>
              <a:t>notée</a:t>
            </a:r>
            <a:r>
              <a:rPr sz="850" spc="-20" dirty="0">
                <a:latin typeface="Times New Roman"/>
                <a:cs typeface="Times New Roman"/>
              </a:rPr>
              <a:t> </a:t>
            </a:r>
            <a:r>
              <a:rPr sz="850" dirty="0">
                <a:latin typeface="Times New Roman"/>
                <a:cs typeface="Times New Roman"/>
              </a:rPr>
              <a:t>+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/>
              <a:t>Electrotechnique</a:t>
            </a:r>
            <a:r>
              <a:rPr spc="-5" dirty="0"/>
              <a:t> </a:t>
            </a:r>
            <a:r>
              <a:rPr dirty="0"/>
              <a:t>/ </a:t>
            </a:r>
            <a:r>
              <a:rPr dirty="0">
                <a:latin typeface="Symbol"/>
                <a:cs typeface="Symbol"/>
              </a:rPr>
              <a:t>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Editions</a:t>
            </a:r>
            <a:r>
              <a:rPr spc="-5" dirty="0"/>
              <a:t> de la </a:t>
            </a:r>
            <a:r>
              <a:rPr dirty="0"/>
              <a:t>Dunanche</a:t>
            </a:r>
            <a:r>
              <a:rPr spc="-5" dirty="0"/>
              <a:t> </a:t>
            </a:r>
            <a:r>
              <a:rPr dirty="0"/>
              <a:t>/ septembre 2000</a:t>
            </a:r>
          </a:p>
        </p:txBody>
      </p:sp>
      <p:sp>
        <p:nvSpPr>
          <p:cNvPr id="101" name="object 10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95"/>
              </a:spcBef>
            </a:pPr>
            <a:fld id="{81D60167-4931-47E6-BA6A-407CBD079E47}" type="slidenum">
              <a:rPr spc="-5" dirty="0"/>
              <a:pPr marL="38100">
                <a:lnSpc>
                  <a:spcPct val="100000"/>
                </a:lnSpc>
                <a:spcBef>
                  <a:spcPts val="195"/>
                </a:spcBef>
              </a:pPr>
              <a:t>9</a:t>
            </a:fld>
            <a:endParaRPr spc="-5" dirty="0"/>
          </a:p>
        </p:txBody>
      </p:sp>
      <p:sp>
        <p:nvSpPr>
          <p:cNvPr id="97" name="object 97"/>
          <p:cNvSpPr txBox="1"/>
          <p:nvPr/>
        </p:nvSpPr>
        <p:spPr>
          <a:xfrm>
            <a:off x="5512320" y="2948588"/>
            <a:ext cx="644525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31190" algn="l"/>
              </a:tabLst>
            </a:pPr>
            <a:r>
              <a:rPr sz="85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	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4744732" y="3991355"/>
            <a:ext cx="739140" cy="276225"/>
          </a:xfrm>
          <a:prstGeom prst="rect">
            <a:avLst/>
          </a:prstGeom>
          <a:solidFill>
            <a:srgbClr val="BEBEBE"/>
          </a:solidFill>
        </p:spPr>
        <p:txBody>
          <a:bodyPr vert="horz" wrap="square" lIns="0" tIns="53340" rIns="0" bIns="0" rtlCol="0">
            <a:spAutoFit/>
          </a:bodyPr>
          <a:lstStyle/>
          <a:p>
            <a:pPr marL="255904" marR="20955" indent="-230504">
              <a:lnSpc>
                <a:spcPct val="75300"/>
              </a:lnSpc>
              <a:spcBef>
                <a:spcPts val="420"/>
              </a:spcBef>
            </a:pPr>
            <a:r>
              <a:rPr sz="850" dirty="0">
                <a:latin typeface="Times New Roman"/>
                <a:cs typeface="Times New Roman"/>
              </a:rPr>
              <a:t>borne</a:t>
            </a:r>
            <a:r>
              <a:rPr sz="850" spc="-50" dirty="0">
                <a:latin typeface="Times New Roman"/>
                <a:cs typeface="Times New Roman"/>
              </a:rPr>
              <a:t> </a:t>
            </a:r>
            <a:r>
              <a:rPr sz="850" dirty="0">
                <a:latin typeface="Times New Roman"/>
                <a:cs typeface="Times New Roman"/>
              </a:rPr>
              <a:t>du</a:t>
            </a:r>
            <a:r>
              <a:rPr sz="850" spc="-45" dirty="0">
                <a:latin typeface="Times New Roman"/>
                <a:cs typeface="Times New Roman"/>
              </a:rPr>
              <a:t> </a:t>
            </a:r>
            <a:r>
              <a:rPr sz="850" dirty="0">
                <a:latin typeface="Times New Roman"/>
                <a:cs typeface="Times New Roman"/>
              </a:rPr>
              <a:t>circuit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dirty="0">
                <a:latin typeface="Times New Roman"/>
                <a:cs typeface="Times New Roman"/>
              </a:rPr>
              <a:t>notée</a:t>
            </a:r>
            <a:r>
              <a:rPr sz="850" spc="-15" dirty="0">
                <a:latin typeface="Times New Roman"/>
                <a:cs typeface="Times New Roman"/>
              </a:rPr>
              <a:t> </a:t>
            </a:r>
            <a:r>
              <a:rPr sz="850" dirty="0">
                <a:latin typeface="Times New Roman"/>
                <a:cs typeface="Times New Roman"/>
              </a:rPr>
              <a:t>-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5512320" y="4000148"/>
            <a:ext cx="644525" cy="15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31190" algn="l"/>
              </a:tabLst>
            </a:pPr>
            <a:r>
              <a:rPr sz="85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	</a:t>
            </a:r>
            <a:endParaRPr sz="8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1878</Words>
  <Application>Microsoft Office PowerPoint</Application>
  <PresentationFormat>Personnalisé</PresentationFormat>
  <Paragraphs>472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Office Theme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windows</dc:creator>
  <cp:lastModifiedBy>windows</cp:lastModifiedBy>
  <cp:revision>2</cp:revision>
  <dcterms:created xsi:type="dcterms:W3CDTF">2021-03-02T15:38:48Z</dcterms:created>
  <dcterms:modified xsi:type="dcterms:W3CDTF">2021-03-02T15:50:06Z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2000-09-18T00:00:00Z</vt:filetime>
  </property>
  <property fmtid="{D5CDD505-2E9C-101B-9397-08002B2CF9AE}" pid="3" name="LastSaved">
    <vt:filetime>2021-03-02T00:00:00Z</vt:filetime>
  </property>
</Properties>
</file>